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6" r:id="rId4"/>
    <p:sldId id="291" r:id="rId5"/>
    <p:sldId id="277" r:id="rId6"/>
    <p:sldId id="278" r:id="rId7"/>
    <p:sldId id="279" r:id="rId8"/>
    <p:sldId id="280" r:id="rId9"/>
    <p:sldId id="282" r:id="rId10"/>
    <p:sldId id="281" r:id="rId11"/>
    <p:sldId id="284" r:id="rId12"/>
    <p:sldId id="293" r:id="rId13"/>
    <p:sldId id="286" r:id="rId14"/>
    <p:sldId id="287" r:id="rId15"/>
    <p:sldId id="288" r:id="rId16"/>
    <p:sldId id="292" r:id="rId17"/>
    <p:sldId id="289" r:id="rId18"/>
    <p:sldId id="290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638E-AC2E-4D86-9AB1-BBCD15A58B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F64AB-7304-4BF4-8B0D-925E7B404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17B0-B540-437C-BBB8-17763196BFCA}" type="datetime1">
              <a:rPr lang="en-US" smtClean="0"/>
              <a:t>16-May-21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365A2-B25E-42AE-9F21-3EF744603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4B71-94F8-4A48-8CD6-15322F9F3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DD56-A7BA-4A1C-96CC-D649C950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C6BBA3-8235-4DD6-A5B6-4937ED4E42FD}" type="datetime1">
              <a:rPr lang="en-US" smtClean="0"/>
              <a:t>16-May-21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ADCB85-399F-4269-8350-6271ED03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1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31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4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7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4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3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ust.edu.gh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knust.Ghana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twitter.com/_knust_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648B-5671-43B6-B8C4-6D03B58396CB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2192000" cy="854748"/>
            <a:chOff x="0" y="1"/>
            <a:chExt cx="9144000" cy="854748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5474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7656" y="241270"/>
              <a:ext cx="3445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Kwame Nkrumah University of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Science &amp; Technology, Kumasi, Ghana</a:t>
              </a:r>
            </a:p>
          </p:txBody>
        </p:sp>
        <p:pic>
          <p:nvPicPr>
            <p:cNvPr id="10" name="Picture 9" descr="KNUST_logo Vec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789" y="157852"/>
              <a:ext cx="491867" cy="625979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167739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71341" y="4010849"/>
            <a:ext cx="8534400" cy="159933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  <a:latin typeface="Helvetica"/>
                <a:cs typeface="Helvetica"/>
              </a:rPr>
              <a:t>Name</a:t>
            </a:r>
          </a:p>
          <a:p>
            <a:pPr algn="l"/>
            <a:r>
              <a:rPr lang="en-US" sz="2400" b="1" dirty="0">
                <a:latin typeface="Helvetica"/>
                <a:cs typeface="Helvetica"/>
              </a:rPr>
              <a:t>Department</a:t>
            </a:r>
          </a:p>
          <a:p>
            <a:pPr algn="l"/>
            <a:r>
              <a:rPr lang="en-US" sz="2400" b="1" dirty="0">
                <a:latin typeface="Helvetica"/>
                <a:cs typeface="Helvetica"/>
              </a:rPr>
              <a:t>Faculty &amp; College</a:t>
            </a:r>
          </a:p>
        </p:txBody>
      </p:sp>
    </p:spTree>
    <p:extLst>
      <p:ext uri="{BB962C8B-B14F-4D97-AF65-F5344CB8AC3E}">
        <p14:creationId xmlns:p14="http://schemas.microsoft.com/office/powerpoint/2010/main" val="10266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211-BCF4-483F-9614-8366E561B512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043A-0C3A-4CFF-864A-712C2846F81A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E397-C893-4CE6-8488-FEC0AA4EE902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992944"/>
            <a:ext cx="12192000" cy="865057"/>
            <a:chOff x="0" y="5992943"/>
            <a:chExt cx="9144000" cy="865057"/>
          </a:xfrm>
        </p:grpSpPr>
        <p:sp>
          <p:nvSpPr>
            <p:cNvPr id="8" name="Rectangle 7"/>
            <p:cNvSpPr/>
            <p:nvPr/>
          </p:nvSpPr>
          <p:spPr>
            <a:xfrm>
              <a:off x="0" y="6377674"/>
              <a:ext cx="9144000" cy="4803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992943"/>
              <a:ext cx="9144000" cy="36340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KNUST_logo Vec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208" y="6021427"/>
              <a:ext cx="205238" cy="283189"/>
            </a:xfrm>
            <a:prstGeom prst="rect">
              <a:avLst/>
            </a:prstGeom>
          </p:spPr>
        </p:pic>
        <p:sp>
          <p:nvSpPr>
            <p:cNvPr id="11" name="TextBox 10">
              <a:hlinkClick r:id="rId3"/>
            </p:cNvPr>
            <p:cNvSpPr txBox="1"/>
            <p:nvPr/>
          </p:nvSpPr>
          <p:spPr>
            <a:xfrm>
              <a:off x="7137936" y="6036146"/>
              <a:ext cx="1548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Helvetica"/>
                  <a:cs typeface="Helvetica"/>
                </a:rPr>
                <a:t>www.knust.edu.gh</a:t>
              </a:r>
            </a:p>
          </p:txBody>
        </p:sp>
        <p:pic>
          <p:nvPicPr>
            <p:cNvPr id="12" name="Picture 11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258" y="6042056"/>
              <a:ext cx="268162" cy="268162"/>
            </a:xfrm>
            <a:prstGeom prst="rect">
              <a:avLst/>
            </a:prstGeom>
          </p:spPr>
        </p:pic>
        <p:pic>
          <p:nvPicPr>
            <p:cNvPr id="13" name="Picture 12">
              <a:hlinkClick r:id="rId6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791" y="6029719"/>
              <a:ext cx="292217" cy="292217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390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190D-F9AB-4366-942D-13EF2C043428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24A3-14F1-4E14-A0E9-090FFBDCE018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405-FEDB-4E43-92A4-F2F4E8F62FCC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7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6306-98EA-4106-AA5C-90B9CE338F04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7EDF-2140-4AE5-9C25-307F01845777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4ACF-A19D-46B8-83B4-8A9BF0509229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F723-DDB8-4218-A55E-4B3F97261813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47A4-A224-4979-A562-D8119FCDF61D}" type="datetime1">
              <a:rPr lang="en-US" smtClean="0"/>
              <a:t>16-May-21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1FD5-11B4-DE43-ACA2-E85EEB9A6F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forum.com/Electronic%20Journal%20Volumes/Lunenburg,%20Fred%20C,%20Communication%20Schooling%20V1%20N1%202010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355A1A3-E4CC-4EEA-A286-66DBF4C27119}"/>
              </a:ext>
            </a:extLst>
          </p:cNvPr>
          <p:cNvSpPr txBox="1"/>
          <p:nvPr/>
        </p:nvSpPr>
        <p:spPr>
          <a:xfrm>
            <a:off x="1509824" y="1713245"/>
            <a:ext cx="9484242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z="4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ENGL 158: COMMUNICATION SKILLS II</a:t>
            </a:r>
            <a:endParaRPr lang="en-US" sz="4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1017" y="3491345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overview of the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33412" y="114798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ELEMENTS OF THE COMMUNICATION PROCESS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463291" y="645689"/>
            <a:ext cx="10158413" cy="517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Source/sender: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who initiates the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information: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the information before transferring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to be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packaging and transmission of information. </a:t>
            </a:r>
          </a:p>
          <a:p>
            <a:pPr marL="45720" indent="0">
              <a:buNone/>
            </a:pP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nvolves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such as:</a:t>
            </a:r>
          </a:p>
          <a:p>
            <a:pPr marL="1303020" lvl="2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</a:p>
          <a:p>
            <a:pPr marL="1303020" lvl="2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and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3020" lvl="2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(spoken or written)</a:t>
            </a:r>
          </a:p>
          <a:p>
            <a:pPr marL="1303020" lvl="2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(nature distance between interlocutors)</a:t>
            </a:r>
          </a:p>
          <a:p>
            <a:pPr marL="1303020" lvl="2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and conventions (accepted norms associated with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60120" lvl="2"/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Destination/Receiver: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hearer/listener or the reader of the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the information received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1302326" y="473085"/>
            <a:ext cx="10408439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EFFECTIVE COMMUNICATION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983673" y="1221459"/>
            <a:ext cx="98367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that ends in the achievement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described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“Effective communication is a two-way process that requires effort and skill by both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receiver.”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(Lunenburg  2010:6)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the intended information did not achieve the desired goals.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1302326" y="473085"/>
            <a:ext cx="10408439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EFFECTIVE COMMUNICATION     </a:t>
            </a:r>
            <a:r>
              <a:rPr lang="en-US" sz="3000" b="1" spc="-4" dirty="0" err="1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con’t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983673" y="1221459"/>
            <a:ext cx="983672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learning and communicating: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information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- to transfer knowledge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- to share experiences,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the receiver and kinds of communication: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intentional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unintentional communication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intended message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unintended message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intended receiver Vs. unintended receiver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356966" y="126721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TYPES OF VERBAL COMMUNICATION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356965" y="778113"/>
            <a:ext cx="11502525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intrapersonal: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within oneself or with oneself</a:t>
            </a:r>
          </a:p>
          <a:p>
            <a:pPr marL="45720" indent="0"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interpersonal: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concrete act of transferring or processing information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or more people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(thus, person-to-person activity)</a:t>
            </a:r>
          </a:p>
          <a:p>
            <a:pPr marL="45720" indent="0">
              <a:spcBef>
                <a:spcPts val="0"/>
              </a:spcBef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Monolineal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Forms: (e.g. giving information, giving commands/directives/ writing letters, etc.)</a:t>
            </a:r>
          </a:p>
          <a:p>
            <a:pPr marL="45720" indent="0">
              <a:spcBef>
                <a:spcPts val="0"/>
              </a:spcBef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Bilineal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Forms: (e.g. conversation, question-and-answer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and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reply, prosecution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defence, etc.)</a:t>
            </a:r>
          </a:p>
          <a:p>
            <a:pPr marL="4572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Multilineal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Forms: (e.g. meetings, interviews, conversations, discussions, etc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public/Mass Communication: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 of transferring or processing information in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>
              <a:spcBef>
                <a:spcPts val="0"/>
              </a:spcBef>
            </a:pP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spcBef>
                <a:spcPts val="0"/>
              </a:spcBef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Monolineal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(e.g. radio/TV speeches/announcements, sermons, presidential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     speeches, etc.)</a:t>
            </a:r>
          </a:p>
          <a:p>
            <a:pPr marL="4572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ii.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Bilineal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(e.g. classroom situation – teacher and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students,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etc.)</a:t>
            </a:r>
          </a:p>
          <a:p>
            <a:pPr marL="4572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iii.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Multilineal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(e.g. meetings, convocations, political debates, etc.)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356966" y="126721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FORMS OF NON-VERBAL COMMUNICATION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259983" y="780371"/>
            <a:ext cx="1164107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0070" indent="-51435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Proxemics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(place or location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17170" indent="-171450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Chronemics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and use of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560070" indent="-514350">
              <a:buFont typeface="Arial" panose="020B0604020202020204" pitchFamily="34" charset="0"/>
              <a:buChar char="•"/>
            </a:pPr>
            <a:endParaRPr lang="en-GB" sz="1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Oculesics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217170" indent="-171450">
              <a:buFont typeface="Arial" panose="020B0604020202020204" pitchFamily="34" charset="0"/>
              <a:buChar char="•"/>
            </a:pPr>
            <a:endParaRPr lang="en-GB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Haptics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</a:p>
          <a:p>
            <a:pPr marL="217170" indent="-171450">
              <a:buFont typeface="Arial" panose="020B0604020202020204" pitchFamily="34" charset="0"/>
              <a:buChar char="•"/>
            </a:pPr>
            <a:endParaRPr lang="en-GB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Kinesics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bodily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  <a:p>
            <a:pPr marL="560070" indent="-514350">
              <a:buFont typeface="Arial" panose="020B0604020202020204" pitchFamily="34" charset="0"/>
              <a:buChar char="•"/>
            </a:pPr>
            <a:endParaRPr lang="en-GB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Vocalics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associated with the voice or sound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speed, pitch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">
              <a:spcBef>
                <a:spcPts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intonation, stress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laughter, crying, hissing,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coughing,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vocal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silence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pause, etc.)</a:t>
            </a:r>
          </a:p>
          <a:p>
            <a:pPr marL="45720"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oral cues in the stream of spoken utterances except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words themselves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involves the use of tone, pitch or manner of speaking.)</a:t>
            </a:r>
          </a:p>
          <a:p>
            <a:pPr marL="38862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Objectics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artefacts and the environment speak to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or are used to communicate.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356966" y="126721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IMPORTANCE OF COMMUNICATION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356966" y="880585"/>
            <a:ext cx="10879070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 To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actions by passing on a message/information. </a:t>
            </a:r>
          </a:p>
          <a:p>
            <a:pPr marL="4572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To impart information, ideas, opinions, etc. in order to create understanding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4572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awareness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To establish, acknowledge or maintain links or relations with other people.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To encourage others.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356966" y="126721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ACHIEVING COMMUNICATION GOALS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259984" y="658912"/>
            <a:ext cx="1087907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communication to achieve the intended goals, there need to be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congeniality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the message sent by the sender inspires trust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belief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receiver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Congeniality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the message sent by the sender is pleasant to the receiver,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therefore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appeals to the receiver’s satisfaction or confirmation.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the message received is to be kept as a secret without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divulging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disclosing it. 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356966" y="126721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BARRIERS TO EFFECTIVE COMMUNICATION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259984" y="658912"/>
            <a:ext cx="11724198" cy="4270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problems:</a:t>
            </a:r>
          </a:p>
          <a:p>
            <a:pPr marL="228600" lvl="0" indent="-18288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(change in meaning therefore making the message untrue or </a:t>
            </a: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inaccurate) </a:t>
            </a:r>
            <a:endParaRPr lang="en-GB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8288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distractions/interferences in the environment)</a:t>
            </a:r>
          </a:p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endParaRPr lang="en-GB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noise:</a:t>
            </a:r>
          </a:p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noise 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(others talking in the environment of </a:t>
            </a: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interaction)</a:t>
            </a:r>
          </a:p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noise </a:t>
            </a: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(personality differences, cultural differences, etc.)</a:t>
            </a:r>
          </a:p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noise 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(breakdown of channel of communication, e.g. </a:t>
            </a: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 microphone, etc.)</a:t>
            </a:r>
            <a:endParaRPr lang="en-GB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algn="just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noise 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(emotions or state of mind)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508268" y="187629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REFERENCES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259984" y="1148010"/>
            <a:ext cx="10879070" cy="2279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18288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Lunenburg, F. C. (2010). Communication: The Process, Barriers, And Improving Effectiveness. Schooling Vol.1(1), pp.1-11. </a:t>
            </a:r>
          </a:p>
          <a:p>
            <a:pPr marL="45720" lvl="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(url: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http://www.nationalforum.com/Electronic%20Journal%20Volumes/Lunenburg,%20Fred%20C,%20Communication%20Schooling%20V1%20N1%202010.pdf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0" indent="-18288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Sekyi-Baidoo, Y. (2003).</a:t>
            </a:r>
            <a:r>
              <a:rPr lang="en-GB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and communicating 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GB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Ed.). Accra: Infinity Graphics Ltd.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28650" y="343149"/>
            <a:ext cx="7642514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z="3000" b="1" spc="-4" dirty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CLASS </a:t>
            </a: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AGREEMENTS &amp; CONTACT DETAILS 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837" y="994542"/>
            <a:ext cx="87976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&amp; Punctuality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of mobile phones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&amp; Academic integrity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counselling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Phone Number: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WhatsApp: 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 Assistant</a:t>
            </a: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WhatsApp: 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28650" y="421832"/>
            <a:ext cx="1072515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AIMS OF THE COURSE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628650" y="1193700"/>
            <a:ext cx="10856768" cy="3793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follow-up course of ENGL 157</a:t>
            </a: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introduce students to the nature and practices of communication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" marR="395764">
              <a:spcBef>
                <a:spcPts val="56"/>
              </a:spcBef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will be on communication in administrative circles.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 of the course, students will develop requisite skills in business and technical communication; and writing of memos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briefs,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letters, reports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minutes,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proposals.</a:t>
            </a: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will develop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communication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will 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opportunity to develop a CV as part of the course.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28650" y="657474"/>
            <a:ext cx="1072515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AIM OF THIS LECTURE 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628649" y="1533525"/>
            <a:ext cx="10524260" cy="2394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aims of this lecture are as follows: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marR="395764" indent="-34290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various definitions of communication </a:t>
            </a:r>
          </a:p>
          <a:p>
            <a:pPr marL="352425" marR="395764" indent="-34290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students to the systems and processes in communication </a:t>
            </a:r>
          </a:p>
          <a:p>
            <a:pPr marL="352425" marR="395764" indent="-34290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discuss ways to achieve effective communication</a:t>
            </a:r>
          </a:p>
          <a:p>
            <a:pPr marL="352425" marR="395764" indent="-34290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engage in practical activities on how to achieve effective communication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28650" y="205240"/>
            <a:ext cx="1072515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WHAT IS COMMUNICATION?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628650" y="756549"/>
            <a:ext cx="11036877" cy="388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refers to the process of receiving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and/or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information for the purpose of enhancing one’s life and the life of others.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crucial to human existence and involves the process of receiving and giving information.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can be understood as the process of transmitting and receiving information, and involves the organisation and transmission or transfer of information. </a:t>
            </a: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76512-EEA5-4C2A-9311-E0FF0CDCB04E}"/>
              </a:ext>
            </a:extLst>
          </p:cNvPr>
          <p:cNvSpPr txBox="1"/>
          <p:nvPr/>
        </p:nvSpPr>
        <p:spPr>
          <a:xfrm>
            <a:off x="2715490" y="4197927"/>
            <a:ext cx="4017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eceiver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give/transmit/transfer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of the information, etc. 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28650" y="210048"/>
            <a:ext cx="1072515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COMMUNICATION AS A SYSTEM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528637" y="885851"/>
            <a:ext cx="10925175" cy="389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as a system involves the complex activities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given interaction. These activities go beyond just speaking and listening.</a:t>
            </a: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factors that condition communication as a system include: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number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persons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required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activities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factors play significant roles in order to make the transferring and receiving of information possible and effective.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28650" y="445689"/>
            <a:ext cx="1072515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COMMUNICATION AS A PROCESS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479794" y="906809"/>
            <a:ext cx="10874006" cy="469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as a process involves a combination of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-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changing role of people in the communication act, thus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from the beginning to the end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the emotions of people during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the communication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interlocutors.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marR="395764" indent="-285750">
              <a:lnSpc>
                <a:spcPct val="100800"/>
              </a:lnSpc>
              <a:spcBef>
                <a:spcPts val="56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factors that influence communication process are: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participants (people)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(context of communication)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interaction (purpose)</a:t>
            </a:r>
          </a:p>
          <a:p>
            <a:pPr marL="9525" marR="395764">
              <a:lnSpc>
                <a:spcPct val="100800"/>
              </a:lnSpc>
              <a:spcBef>
                <a:spcPts val="56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subject (topic being discussed)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527988" y="105580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COMMUNICATION AS A PROCESS     </a:t>
            </a:r>
            <a:r>
              <a:rPr lang="en-US" sz="3000" b="1" spc="-4" dirty="0" err="1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con’t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396369" y="599545"/>
            <a:ext cx="1148541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“Two common elements in every communication exchange are </a:t>
            </a:r>
            <a:r>
              <a:rPr lang="en-GB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sender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GB" sz="2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receiver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. The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sender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initiates the communication….the sender is a person who has a need or desire to convey an idea or concept to others. The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receiver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individual to whom the message is sent. The sender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encodes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the idea by selecting words, symbols, or gestures with which to compose a message. The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message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outcome of the encoding, which takes the form of verbal, nonverbal, or written language. The message is sent through a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medium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or </a:t>
            </a:r>
            <a:r>
              <a:rPr lang="en-GB" sz="23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channel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is the carrier of the communication. </a:t>
            </a:r>
            <a:endParaRPr lang="en-GB" sz="23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en-GB" sz="23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GB" sz="23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medium can be a face-to-face conversation, telephone call, e-mail, or written report. The receiver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decodes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received message into meaningful information.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Noise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is anything that distorts the message. Different perceptions of the message, language barriers, interruptions, emotions, and attitudes are examples of noise. Finally, </a:t>
            </a:r>
            <a:r>
              <a:rPr lang="en-GB" sz="23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feedback</a:t>
            </a:r>
            <a:r>
              <a:rPr lang="en-GB" sz="2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occurs when the receiver responds to the sender's message and returns the message to the sender. Feedback allows the sender to determine whether the message has been received and understood.” </a:t>
            </a:r>
            <a:endParaRPr lang="en-GB" sz="23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   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Lunenburg  2010:2)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308CE6-9A3D-4A15-B240-67ED59062F4C}"/>
              </a:ext>
            </a:extLst>
          </p:cNvPr>
          <p:cNvSpPr txBox="1"/>
          <p:nvPr/>
        </p:nvSpPr>
        <p:spPr>
          <a:xfrm>
            <a:off x="633412" y="210995"/>
            <a:ext cx="11353800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00" b="1" spc="-4" dirty="0" smtClean="0">
                <a:solidFill>
                  <a:srgbClr val="008000"/>
                </a:solidFill>
                <a:latin typeface="Gotham" panose="02000504050000020004" pitchFamily="2" charset="0"/>
                <a:cs typeface="Arial"/>
              </a:rPr>
              <a:t>COMPONENTS OF EFFECTIVE COMMUNICATION</a:t>
            </a:r>
            <a:endParaRPr lang="en-US" sz="3000" dirty="0">
              <a:solidFill>
                <a:srgbClr val="008000"/>
              </a:solidFill>
              <a:latin typeface="Gotham" panose="02000504050000020004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7606E-2D98-4A1A-8A97-39D60D5C7512}"/>
              </a:ext>
            </a:extLst>
          </p:cNvPr>
          <p:cNvSpPr txBox="1"/>
          <p:nvPr/>
        </p:nvSpPr>
        <p:spPr>
          <a:xfrm>
            <a:off x="633412" y="1253813"/>
            <a:ext cx="101584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 I</a:t>
            </a:r>
          </a:p>
          <a:p>
            <a:pPr marL="45720" indent="0" algn="just"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channel</a:t>
            </a:r>
          </a:p>
          <a:p>
            <a:pPr marL="45720" indent="0" algn="just"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                     message/information                  Destination</a:t>
            </a:r>
          </a:p>
          <a:p>
            <a:pPr marL="45720" indent="0" algn="just"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(Sender)                                                                       (Receiver)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 algn="just">
              <a:buClr>
                <a:srgbClr val="000000"/>
              </a:buClr>
              <a:buNone/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lvl="0" indent="0" algn="just">
              <a:buClr>
                <a:srgbClr val="000000"/>
              </a:buClr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 II</a:t>
            </a:r>
          </a:p>
          <a:p>
            <a:pPr marL="45720" lvl="0" indent="0" algn="just">
              <a:buClr>
                <a:srgbClr val="000000"/>
              </a:buClr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channel</a:t>
            </a:r>
          </a:p>
          <a:p>
            <a:pPr marL="45720" lvl="0" indent="0" algn="just">
              <a:buClr>
                <a:srgbClr val="000000"/>
              </a:buClr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              message/information                     Source</a:t>
            </a:r>
          </a:p>
          <a:p>
            <a:pPr marL="45720" lvl="0" indent="0" algn="just">
              <a:buClr>
                <a:srgbClr val="000000"/>
              </a:buClr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(Receiver)                                                                       (Sender)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317DD-50AE-4D65-83A1-AA18448B7889}"/>
              </a:ext>
            </a:extLst>
          </p:cNvPr>
          <p:cNvCxnSpPr>
            <a:cxnSpLocks/>
          </p:cNvCxnSpPr>
          <p:nvPr/>
        </p:nvCxnSpPr>
        <p:spPr>
          <a:xfrm>
            <a:off x="3028122" y="5205639"/>
            <a:ext cx="4333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2317DD-50AE-4D65-83A1-AA18448B7889}"/>
              </a:ext>
            </a:extLst>
          </p:cNvPr>
          <p:cNvCxnSpPr>
            <a:cxnSpLocks/>
          </p:cNvCxnSpPr>
          <p:nvPr/>
        </p:nvCxnSpPr>
        <p:spPr>
          <a:xfrm>
            <a:off x="3028122" y="3103936"/>
            <a:ext cx="4333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90E32C-07FF-4AC3-91FC-93BF20A6D952}"/>
              </a:ext>
            </a:extLst>
          </p:cNvPr>
          <p:cNvCxnSpPr>
            <a:cxnSpLocks/>
          </p:cNvCxnSpPr>
          <p:nvPr/>
        </p:nvCxnSpPr>
        <p:spPr>
          <a:xfrm>
            <a:off x="4918365" y="2632364"/>
            <a:ext cx="0" cy="163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90E32C-07FF-4AC3-91FC-93BF20A6D952}"/>
              </a:ext>
            </a:extLst>
          </p:cNvPr>
          <p:cNvCxnSpPr>
            <a:cxnSpLocks/>
          </p:cNvCxnSpPr>
          <p:nvPr/>
        </p:nvCxnSpPr>
        <p:spPr>
          <a:xfrm>
            <a:off x="4987639" y="4710546"/>
            <a:ext cx="0" cy="163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1FD5-11B4-DE43-ACA2-E85EEB9A6F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1085</Words>
  <Application>Microsoft Office PowerPoint</Application>
  <PresentationFormat>Widescreen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Gotham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UPK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KNUST Press</dc:creator>
  <cp:lastModifiedBy>Windows User</cp:lastModifiedBy>
  <cp:revision>98</cp:revision>
  <cp:lastPrinted>2020-08-24T12:42:31Z</cp:lastPrinted>
  <dcterms:created xsi:type="dcterms:W3CDTF">2016-11-07T15:28:41Z</dcterms:created>
  <dcterms:modified xsi:type="dcterms:W3CDTF">2021-05-16T16:42:32Z</dcterms:modified>
</cp:coreProperties>
</file>