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120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D94E1-2302-4702-BE2B-86988F5A832D}" type="datetimeFigureOut">
              <a:rPr lang="en-GB" smtClean="0"/>
              <a:t>14/11/2013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EB4B9-B4E2-46D6-B94E-5827B23BDA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4276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D94E1-2302-4702-BE2B-86988F5A832D}" type="datetimeFigureOut">
              <a:rPr lang="en-GB" smtClean="0"/>
              <a:t>14/11/2013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EB4B9-B4E2-46D6-B94E-5827B23BDA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9648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D94E1-2302-4702-BE2B-86988F5A832D}" type="datetimeFigureOut">
              <a:rPr lang="en-GB" smtClean="0"/>
              <a:t>14/11/2013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EB4B9-B4E2-46D6-B94E-5827B23BDA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7054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D94E1-2302-4702-BE2B-86988F5A832D}" type="datetimeFigureOut">
              <a:rPr lang="en-GB" smtClean="0"/>
              <a:t>14/11/2013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EB4B9-B4E2-46D6-B94E-5827B23BDA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6617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D94E1-2302-4702-BE2B-86988F5A832D}" type="datetimeFigureOut">
              <a:rPr lang="en-GB" smtClean="0"/>
              <a:t>14/11/2013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EB4B9-B4E2-46D6-B94E-5827B23BDA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7268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D94E1-2302-4702-BE2B-86988F5A832D}" type="datetimeFigureOut">
              <a:rPr lang="en-GB" smtClean="0"/>
              <a:t>14/11/2013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EB4B9-B4E2-46D6-B94E-5827B23BDA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2421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D94E1-2302-4702-BE2B-86988F5A832D}" type="datetimeFigureOut">
              <a:rPr lang="en-GB" smtClean="0"/>
              <a:t>14/11/2013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EB4B9-B4E2-46D6-B94E-5827B23BDA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8495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D94E1-2302-4702-BE2B-86988F5A832D}" type="datetimeFigureOut">
              <a:rPr lang="en-GB" smtClean="0"/>
              <a:t>14/11/2013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EB4B9-B4E2-46D6-B94E-5827B23BDA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5758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D94E1-2302-4702-BE2B-86988F5A832D}" type="datetimeFigureOut">
              <a:rPr lang="en-GB" smtClean="0"/>
              <a:t>14/11/2013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EB4B9-B4E2-46D6-B94E-5827B23BDA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4061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D94E1-2302-4702-BE2B-86988F5A832D}" type="datetimeFigureOut">
              <a:rPr lang="en-GB" smtClean="0"/>
              <a:t>14/11/2013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EB4B9-B4E2-46D6-B94E-5827B23BDA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7062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D94E1-2302-4702-BE2B-86988F5A832D}" type="datetimeFigureOut">
              <a:rPr lang="en-GB" smtClean="0"/>
              <a:t>14/11/2013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EB4B9-B4E2-46D6-B94E-5827B23BDA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126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CD94E1-2302-4702-BE2B-86988F5A832D}" type="datetimeFigureOut">
              <a:rPr lang="en-GB" smtClean="0"/>
              <a:t>14/11/2013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7EB4B9-B4E2-46D6-B94E-5827B23BDA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6770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x86 Processor Architecture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TEXT2 (2.2-2.5)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687157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8349"/>
            <a:ext cx="10515600" cy="1325563"/>
          </a:xfrm>
        </p:spPr>
        <p:txBody>
          <a:bodyPr>
            <a:normAutofit/>
          </a:bodyPr>
          <a:lstStyle/>
          <a:p>
            <a:r>
              <a:rPr lang="en-GB" sz="4000" dirty="0" smtClean="0"/>
              <a:t>EFLAG register for x86 processors (up to Pentium)</a:t>
            </a:r>
            <a:endParaRPr lang="en-GB" sz="4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032" y="1176491"/>
            <a:ext cx="8343626" cy="3013371"/>
          </a:xfr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4408227"/>
            <a:ext cx="10515600" cy="218364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i="1" dirty="0" smtClean="0"/>
              <a:t>Control Flags</a:t>
            </a:r>
          </a:p>
          <a:p>
            <a:r>
              <a:rPr lang="en-GB" dirty="0" smtClean="0"/>
              <a:t>I (Interrupt): controls interrupt request pin (INTR). If I=1 pin is enabled. If I=0, the pin is enabled. (Assembly: </a:t>
            </a:r>
            <a:r>
              <a:rPr lang="en-GB" b="1" dirty="0" smtClean="0"/>
              <a:t>STI</a:t>
            </a:r>
            <a:r>
              <a:rPr lang="en-GB" dirty="0" smtClean="0"/>
              <a:t> and </a:t>
            </a:r>
            <a:r>
              <a:rPr lang="en-GB" b="1" dirty="0" smtClean="0"/>
              <a:t>CLI</a:t>
            </a:r>
            <a:r>
              <a:rPr lang="en-GB" dirty="0" smtClean="0"/>
              <a:t>)</a:t>
            </a:r>
          </a:p>
          <a:p>
            <a:r>
              <a:rPr lang="en-GB" dirty="0" smtClean="0"/>
              <a:t>D (direction): Sets increment or decrement mode for DI and/or SI registers.  D=1:automatic increment, D=2:automatic decrement. (Ass. </a:t>
            </a:r>
            <a:r>
              <a:rPr lang="en-GB" b="1" dirty="0" smtClean="0"/>
              <a:t>STD</a:t>
            </a:r>
            <a:r>
              <a:rPr lang="en-GB" dirty="0" smtClean="0"/>
              <a:t> and </a:t>
            </a:r>
            <a:r>
              <a:rPr lang="en-GB" b="1" dirty="0" smtClean="0"/>
              <a:t>CLD</a:t>
            </a:r>
            <a:r>
              <a:rPr lang="en-GB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37079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The Intel 8086 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5856" y="1825625"/>
            <a:ext cx="8500288" cy="4351338"/>
          </a:xfrm>
        </p:spPr>
      </p:pic>
    </p:spTree>
    <p:extLst>
      <p:ext uri="{BB962C8B-B14F-4D97-AF65-F5344CB8AC3E}">
        <p14:creationId xmlns:p14="http://schemas.microsoft.com/office/powerpoint/2010/main" val="2987151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V="1">
            <a:off x="838200" y="-1"/>
            <a:ext cx="10515600" cy="365125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0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59809"/>
            <a:ext cx="10515600" cy="5317154"/>
          </a:xfrm>
        </p:spPr>
        <p:txBody>
          <a:bodyPr/>
          <a:lstStyle/>
          <a:p>
            <a:r>
              <a:rPr lang="en-GB" dirty="0"/>
              <a:t>The Intel 8086 processor (1978) marked the beginning of the modern Intel </a:t>
            </a:r>
            <a:r>
              <a:rPr lang="en-GB" dirty="0" smtClean="0"/>
              <a:t>architecture family.</a:t>
            </a:r>
          </a:p>
          <a:p>
            <a:r>
              <a:rPr lang="en-GB" dirty="0" smtClean="0"/>
              <a:t>Primary innovations: 16-bit registers, a </a:t>
            </a:r>
            <a:r>
              <a:rPr lang="en-GB" dirty="0"/>
              <a:t>16-bit data bus and </a:t>
            </a:r>
            <a:r>
              <a:rPr lang="en-GB" dirty="0" smtClean="0"/>
              <a:t>a </a:t>
            </a:r>
            <a:r>
              <a:rPr lang="en-GB" dirty="0"/>
              <a:t>segmented memory model permitting programs </a:t>
            </a:r>
            <a:r>
              <a:rPr lang="en-GB" dirty="0" smtClean="0"/>
              <a:t>to address </a:t>
            </a:r>
            <a:r>
              <a:rPr lang="en-GB" dirty="0"/>
              <a:t>up to 1 </a:t>
            </a:r>
            <a:r>
              <a:rPr lang="en-GB" dirty="0" err="1"/>
              <a:t>MByte</a:t>
            </a:r>
            <a:r>
              <a:rPr lang="en-GB" dirty="0"/>
              <a:t> of RAM</a:t>
            </a:r>
            <a:r>
              <a:rPr lang="en-GB" dirty="0" smtClean="0"/>
              <a:t>.</a:t>
            </a:r>
          </a:p>
          <a:p>
            <a:r>
              <a:rPr lang="en-GB" dirty="0" smtClean="0"/>
              <a:t>The original IBM PC contained the 8088, a slightly modified version of the 8086.</a:t>
            </a:r>
          </a:p>
          <a:p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4424375"/>
            <a:ext cx="10263390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FFC00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b="1" dirty="0" smtClean="0"/>
              <a:t>Backward Compatibility</a:t>
            </a:r>
            <a:endParaRPr lang="en-GB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4793707"/>
            <a:ext cx="10263390" cy="707886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dirty="0"/>
              <a:t>Each processor introduced into the Intel family since the 8086 has been</a:t>
            </a:r>
          </a:p>
          <a:p>
            <a:r>
              <a:rPr lang="en-GB" sz="2000" dirty="0"/>
              <a:t>backward-compatible with earlier processors.</a:t>
            </a:r>
            <a:endParaRPr lang="en-GB" sz="2000" dirty="0" smtClean="0"/>
          </a:p>
        </p:txBody>
      </p:sp>
    </p:spTree>
    <p:extLst>
      <p:ext uri="{BB962C8B-B14F-4D97-AF65-F5344CB8AC3E}">
        <p14:creationId xmlns:p14="http://schemas.microsoft.com/office/powerpoint/2010/main" val="3610835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4000" dirty="0" smtClean="0"/>
              <a:t>Real Address Mode</a:t>
            </a:r>
            <a:endParaRPr lang="en-GB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 real-address mode, an x86 processor can access 1,048,576 bytes of memory (1 </a:t>
            </a:r>
            <a:r>
              <a:rPr lang="en-GB" dirty="0" err="1"/>
              <a:t>MByte</a:t>
            </a:r>
            <a:r>
              <a:rPr lang="en-GB" dirty="0"/>
              <a:t>) </a:t>
            </a:r>
            <a:r>
              <a:rPr lang="en-GB" dirty="0" smtClean="0"/>
              <a:t>using 20-bit </a:t>
            </a:r>
            <a:r>
              <a:rPr lang="en-GB" dirty="0"/>
              <a:t>addresses in the range </a:t>
            </a:r>
            <a:r>
              <a:rPr lang="en-GB" dirty="0" smtClean="0"/>
              <a:t>00000H </a:t>
            </a:r>
            <a:r>
              <a:rPr lang="en-GB" dirty="0"/>
              <a:t>to </a:t>
            </a:r>
            <a:r>
              <a:rPr lang="en-GB" dirty="0" smtClean="0"/>
              <a:t>FFFFFH.</a:t>
            </a:r>
          </a:p>
          <a:p>
            <a:r>
              <a:rPr lang="en-GB" dirty="0"/>
              <a:t>Intel engineers had to solve a </a:t>
            </a:r>
            <a:r>
              <a:rPr lang="en-GB" dirty="0" smtClean="0"/>
              <a:t>basic problem: the 8086 had 16 bit registers.</a:t>
            </a:r>
          </a:p>
          <a:p>
            <a:r>
              <a:rPr lang="en-GB" dirty="0" smtClean="0"/>
              <a:t>They came </a:t>
            </a:r>
            <a:r>
              <a:rPr lang="en-GB" dirty="0"/>
              <a:t>up with a scheme known as </a:t>
            </a:r>
            <a:r>
              <a:rPr lang="en-GB" i="1" dirty="0"/>
              <a:t>segmented memory</a:t>
            </a:r>
            <a:r>
              <a:rPr lang="en-GB" dirty="0"/>
              <a:t>. All of memory is divided into </a:t>
            </a:r>
            <a:r>
              <a:rPr lang="en-GB" dirty="0" smtClean="0"/>
              <a:t>64-kilobyte (</a:t>
            </a:r>
            <a:r>
              <a:rPr lang="en-GB" dirty="0"/>
              <a:t>64-KByte) units called </a:t>
            </a:r>
            <a:r>
              <a:rPr lang="en-GB" i="1" dirty="0" smtClean="0"/>
              <a:t>segments</a:t>
            </a:r>
            <a:r>
              <a:rPr lang="en-GB" dirty="0" smtClean="0"/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8182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726" y="163772"/>
            <a:ext cx="7011492" cy="6223379"/>
          </a:xfrm>
        </p:spPr>
      </p:pic>
      <p:sp>
        <p:nvSpPr>
          <p:cNvPr id="7" name="TextBox 6"/>
          <p:cNvSpPr txBox="1"/>
          <p:nvPr/>
        </p:nvSpPr>
        <p:spPr>
          <a:xfrm>
            <a:off x="7956645" y="300251"/>
            <a:ext cx="4121624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E</a:t>
            </a:r>
            <a:r>
              <a:rPr lang="en-GB" sz="2400" dirty="0" smtClean="0"/>
              <a:t>ach </a:t>
            </a:r>
            <a:r>
              <a:rPr lang="en-GB" sz="2400" dirty="0"/>
              <a:t>segment begins at an address having a zero for its last </a:t>
            </a:r>
            <a:r>
              <a:rPr lang="en-GB" sz="2400" dirty="0" smtClean="0"/>
              <a:t>hexadecimal digit.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smtClean="0"/>
              <a:t>To specify a particular byte address, the </a:t>
            </a:r>
            <a:r>
              <a:rPr lang="en-GB" sz="2400" b="1" i="1" dirty="0" smtClean="0"/>
              <a:t>base</a:t>
            </a:r>
            <a:r>
              <a:rPr lang="en-GB" sz="2400" dirty="0" smtClean="0"/>
              <a:t> address of its segment, as well as an </a:t>
            </a:r>
            <a:r>
              <a:rPr lang="en-GB" sz="2400" b="1" i="1" dirty="0" smtClean="0"/>
              <a:t>offset</a:t>
            </a:r>
            <a:r>
              <a:rPr lang="en-GB" sz="2400" dirty="0" smtClean="0"/>
              <a:t> is needed.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smtClean="0"/>
              <a:t>Hence addresses are in the form- </a:t>
            </a:r>
            <a:r>
              <a:rPr lang="en-GB" sz="2400" dirty="0" err="1" smtClean="0"/>
              <a:t>segment:offset</a:t>
            </a:r>
            <a:endParaRPr lang="en-GB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smtClean="0"/>
              <a:t>The actual address is referred to as the physical, linear or effective address.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603379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GB" dirty="0" smtClean="0"/>
              <a:t>The segment registers CS, DS, SS, ES, FS and GS are used for storing the base addresses of segments.</a:t>
            </a:r>
          </a:p>
          <a:p>
            <a:pPr>
              <a:lnSpc>
                <a:spcPct val="150000"/>
              </a:lnSpc>
            </a:pPr>
            <a:r>
              <a:rPr lang="en-GB" dirty="0" smtClean="0"/>
              <a:t>A </a:t>
            </a:r>
            <a:r>
              <a:rPr lang="en-GB" dirty="0"/>
              <a:t>typical program has three segments: code, data, and stack</a:t>
            </a:r>
            <a:r>
              <a:rPr lang="en-GB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GB" dirty="0" smtClean="0"/>
              <a:t>CS, DS and SS are used with these respectively.</a:t>
            </a:r>
          </a:p>
          <a:p>
            <a:pPr>
              <a:lnSpc>
                <a:spcPct val="150000"/>
              </a:lnSpc>
            </a:pPr>
            <a:r>
              <a:rPr lang="en-GB" dirty="0" smtClean="0"/>
              <a:t>ES, FS and GS may be used for ‘extra’ purposes.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94014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Protected Mode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Protected mode is the more powerful “native” processor mode</a:t>
            </a:r>
            <a:r>
              <a:rPr lang="en-GB" dirty="0" smtClean="0"/>
              <a:t>.</a:t>
            </a:r>
          </a:p>
          <a:p>
            <a:r>
              <a:rPr lang="en-GB" dirty="0"/>
              <a:t>When running in </a:t>
            </a:r>
            <a:r>
              <a:rPr lang="en-GB" dirty="0" smtClean="0"/>
              <a:t>protected mode</a:t>
            </a:r>
            <a:r>
              <a:rPr lang="en-GB" dirty="0"/>
              <a:t>, a program’s linear address space is 4 </a:t>
            </a:r>
            <a:r>
              <a:rPr lang="en-GB" dirty="0" err="1"/>
              <a:t>GBytes</a:t>
            </a:r>
            <a:r>
              <a:rPr lang="en-GB" dirty="0"/>
              <a:t>, using addresses 0 to FFFFFFFF hexadecimal</a:t>
            </a:r>
            <a:r>
              <a:rPr lang="en-GB" dirty="0" smtClean="0"/>
              <a:t>.</a:t>
            </a:r>
          </a:p>
          <a:p>
            <a:r>
              <a:rPr lang="en-GB" dirty="0" smtClean="0"/>
              <a:t>The </a:t>
            </a:r>
            <a:r>
              <a:rPr lang="en-GB" b="1" dirty="0" smtClean="0"/>
              <a:t>flat </a:t>
            </a:r>
            <a:r>
              <a:rPr lang="en-GB" dirty="0"/>
              <a:t>segmentation model is </a:t>
            </a:r>
            <a:r>
              <a:rPr lang="en-GB" dirty="0" smtClean="0"/>
              <a:t>appropriate for </a:t>
            </a:r>
            <a:r>
              <a:rPr lang="en-GB" dirty="0"/>
              <a:t>protected mode </a:t>
            </a:r>
            <a:r>
              <a:rPr lang="en-GB" dirty="0" smtClean="0"/>
              <a:t>programming in MASM.</a:t>
            </a:r>
          </a:p>
          <a:p>
            <a:r>
              <a:rPr lang="en-GB" dirty="0"/>
              <a:t>In the flat segmentation model, all segments are mapped to the entire 32-bit physical </a:t>
            </a:r>
            <a:r>
              <a:rPr lang="en-GB" dirty="0" smtClean="0"/>
              <a:t>address space </a:t>
            </a:r>
            <a:r>
              <a:rPr lang="en-GB" dirty="0"/>
              <a:t>of the computer</a:t>
            </a:r>
            <a:r>
              <a:rPr lang="en-GB" dirty="0" smtClean="0"/>
              <a:t>.</a:t>
            </a:r>
          </a:p>
          <a:p>
            <a:r>
              <a:rPr lang="en-GB" dirty="0"/>
              <a:t>Segment registers </a:t>
            </a:r>
            <a:r>
              <a:rPr lang="en-GB" dirty="0" smtClean="0"/>
              <a:t>point </a:t>
            </a:r>
            <a:r>
              <a:rPr lang="en-GB" dirty="0"/>
              <a:t>to </a:t>
            </a:r>
            <a:r>
              <a:rPr lang="en-GB" i="1" dirty="0"/>
              <a:t>segment descriptor tables, </a:t>
            </a:r>
            <a:r>
              <a:rPr lang="en-GB" dirty="0"/>
              <a:t>which </a:t>
            </a:r>
            <a:r>
              <a:rPr lang="en-GB" dirty="0" smtClean="0"/>
              <a:t>the operating </a:t>
            </a:r>
            <a:r>
              <a:rPr lang="en-GB" dirty="0"/>
              <a:t>system uses to keep track of locations of individual program segments.</a:t>
            </a:r>
          </a:p>
        </p:txBody>
      </p:sp>
    </p:spTree>
    <p:extLst>
      <p:ext uri="{BB962C8B-B14F-4D97-AF65-F5344CB8AC3E}">
        <p14:creationId xmlns:p14="http://schemas.microsoft.com/office/powerpoint/2010/main" val="3553961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Reminder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Download Visual Studio </a:t>
            </a:r>
            <a:r>
              <a:rPr lang="en-GB" smtClean="0"/>
              <a:t>Express Edition for </a:t>
            </a:r>
            <a:r>
              <a:rPr lang="en-GB" dirty="0" smtClean="0"/>
              <a:t>Assembly language programming.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9133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General microprocessor overview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8166" y="1951629"/>
            <a:ext cx="8273081" cy="3537128"/>
          </a:xfrm>
        </p:spPr>
      </p:pic>
    </p:spTree>
    <p:extLst>
      <p:ext uri="{BB962C8B-B14F-4D97-AF65-F5344CB8AC3E}">
        <p14:creationId xmlns:p14="http://schemas.microsoft.com/office/powerpoint/2010/main" val="4067317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928048"/>
          </a:xfrm>
        </p:spPr>
        <p:txBody>
          <a:bodyPr/>
          <a:lstStyle/>
          <a:p>
            <a:pPr algn="ctr"/>
            <a:r>
              <a:rPr lang="en-GB" dirty="0" smtClean="0"/>
              <a:t>The Clock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37230"/>
            <a:ext cx="10515600" cy="5139733"/>
          </a:xfrm>
        </p:spPr>
        <p:txBody>
          <a:bodyPr/>
          <a:lstStyle/>
          <a:p>
            <a:r>
              <a:rPr lang="en-GB" dirty="0"/>
              <a:t>Each operation involving the CPU and the system bus is synchronized by an </a:t>
            </a:r>
            <a:r>
              <a:rPr lang="en-GB" dirty="0" smtClean="0"/>
              <a:t>internal clock </a:t>
            </a:r>
            <a:r>
              <a:rPr lang="en-GB" dirty="0"/>
              <a:t>pulsing at a constant rate. </a:t>
            </a:r>
            <a:endParaRPr lang="en-GB" dirty="0" smtClean="0"/>
          </a:p>
          <a:p>
            <a:r>
              <a:rPr lang="en-GB" dirty="0" smtClean="0"/>
              <a:t>The </a:t>
            </a:r>
            <a:r>
              <a:rPr lang="en-GB" dirty="0"/>
              <a:t>basic unit of time for machine instructions is </a:t>
            </a:r>
            <a:r>
              <a:rPr lang="en-GB" dirty="0" smtClean="0"/>
              <a:t>a </a:t>
            </a:r>
            <a:r>
              <a:rPr lang="en-GB" i="1" dirty="0" smtClean="0"/>
              <a:t>machine cycle </a:t>
            </a:r>
            <a:r>
              <a:rPr lang="en-GB" dirty="0" smtClean="0"/>
              <a:t>(or </a:t>
            </a:r>
            <a:r>
              <a:rPr lang="en-GB" i="1" dirty="0" smtClean="0"/>
              <a:t>clock cycle </a:t>
            </a:r>
            <a:r>
              <a:rPr lang="en-GB" dirty="0" smtClean="0"/>
              <a:t>).</a:t>
            </a:r>
          </a:p>
          <a:p>
            <a:r>
              <a:rPr lang="en-GB" dirty="0" smtClean="0"/>
              <a:t>The speed of oscillation of the clock is usually quoted per processor.</a:t>
            </a:r>
          </a:p>
          <a:p>
            <a:r>
              <a:rPr lang="en-GB" dirty="0" smtClean="0"/>
              <a:t>A 1GHz processor has a clock that oscillates  1 billion times per second.</a:t>
            </a:r>
          </a:p>
          <a:p>
            <a:r>
              <a:rPr lang="en-GB" dirty="0"/>
              <a:t>The duration of a clock cycle is calculated as the reciprocal of the clock’s </a:t>
            </a:r>
            <a:r>
              <a:rPr lang="en-GB" dirty="0" smtClean="0"/>
              <a:t>speed. (1ns for a 1GHz clock)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2591" y="5226096"/>
            <a:ext cx="4213599" cy="1081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596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x86 Processors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65993"/>
          </a:xfrm>
        </p:spPr>
        <p:txBody>
          <a:bodyPr>
            <a:normAutofit/>
          </a:bodyPr>
          <a:lstStyle/>
          <a:p>
            <a:r>
              <a:rPr lang="en-GB" dirty="0"/>
              <a:t>x86 processors have three primary modes of </a:t>
            </a:r>
            <a:r>
              <a:rPr lang="en-GB" dirty="0" smtClean="0"/>
              <a:t>operation:</a:t>
            </a:r>
          </a:p>
          <a:p>
            <a:r>
              <a:rPr lang="en-GB" i="1" dirty="0"/>
              <a:t>Protected Mode</a:t>
            </a:r>
          </a:p>
          <a:p>
            <a:pPr marL="457200" lvl="1" indent="0">
              <a:buNone/>
            </a:pPr>
            <a:r>
              <a:rPr lang="en-GB" dirty="0" smtClean="0"/>
              <a:t>Protected </a:t>
            </a:r>
            <a:r>
              <a:rPr lang="en-GB" dirty="0"/>
              <a:t>mode is the native state of the processor, in which all </a:t>
            </a:r>
            <a:r>
              <a:rPr lang="en-GB" dirty="0" smtClean="0"/>
              <a:t>instructions and </a:t>
            </a:r>
            <a:r>
              <a:rPr lang="en-GB" dirty="0"/>
              <a:t>features are available</a:t>
            </a:r>
            <a:r>
              <a:rPr lang="en-GB" dirty="0" smtClean="0"/>
              <a:t>.</a:t>
            </a:r>
          </a:p>
          <a:p>
            <a:r>
              <a:rPr lang="en-GB" i="1" dirty="0" smtClean="0"/>
              <a:t>Real-Address Mode</a:t>
            </a:r>
          </a:p>
          <a:p>
            <a:pPr marL="457200" lvl="1" indent="0">
              <a:buNone/>
            </a:pPr>
            <a:r>
              <a:rPr lang="en-GB" dirty="0"/>
              <a:t>Real-address mode implements the programming environment of </a:t>
            </a:r>
            <a:r>
              <a:rPr lang="en-GB" dirty="0" smtClean="0"/>
              <a:t>the Intel </a:t>
            </a:r>
            <a:r>
              <a:rPr lang="en-GB" dirty="0"/>
              <a:t>8086 processor with a few extra </a:t>
            </a:r>
            <a:r>
              <a:rPr lang="en-GB" dirty="0" smtClean="0"/>
              <a:t>features.</a:t>
            </a:r>
          </a:p>
          <a:p>
            <a:r>
              <a:rPr lang="en-GB" i="1" dirty="0"/>
              <a:t>System Management </a:t>
            </a:r>
            <a:r>
              <a:rPr lang="en-GB" i="1" dirty="0" smtClean="0"/>
              <a:t>Mode</a:t>
            </a:r>
          </a:p>
          <a:p>
            <a:pPr marL="457200" lvl="1" indent="0">
              <a:buNone/>
            </a:pPr>
            <a:r>
              <a:rPr lang="en-GB" dirty="0" smtClean="0"/>
              <a:t>provides </a:t>
            </a:r>
            <a:r>
              <a:rPr lang="en-GB" dirty="0"/>
              <a:t>an operating </a:t>
            </a:r>
            <a:r>
              <a:rPr lang="en-GB" dirty="0" smtClean="0"/>
              <a:t>system with </a:t>
            </a:r>
            <a:r>
              <a:rPr lang="en-GB" dirty="0"/>
              <a:t>a mechanism for implementing functions such as power management and system security.</a:t>
            </a:r>
          </a:p>
        </p:txBody>
      </p:sp>
    </p:spTree>
    <p:extLst>
      <p:ext uri="{BB962C8B-B14F-4D97-AF65-F5344CB8AC3E}">
        <p14:creationId xmlns:p14="http://schemas.microsoft.com/office/powerpoint/2010/main" val="3089143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Basic x86 Program Registers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i="1" dirty="0"/>
              <a:t>Registers </a:t>
            </a:r>
            <a:r>
              <a:rPr lang="en-GB" dirty="0"/>
              <a:t>are high-speed storage locations directly inside the CPU, designed to be accessed </a:t>
            </a:r>
            <a:r>
              <a:rPr lang="en-GB" dirty="0" smtClean="0"/>
              <a:t>at much </a:t>
            </a:r>
            <a:r>
              <a:rPr lang="en-GB" dirty="0"/>
              <a:t>higher speed than conventional memory</a:t>
            </a:r>
            <a:r>
              <a:rPr lang="en-GB" dirty="0" smtClean="0"/>
              <a:t>.</a:t>
            </a:r>
          </a:p>
          <a:p>
            <a:r>
              <a:rPr lang="en-GB" dirty="0"/>
              <a:t>The </a:t>
            </a:r>
            <a:r>
              <a:rPr lang="en-GB" i="1" dirty="0"/>
              <a:t>general-purpose registers </a:t>
            </a:r>
            <a:r>
              <a:rPr lang="en-GB" dirty="0"/>
              <a:t>are primarily used for </a:t>
            </a:r>
            <a:r>
              <a:rPr lang="en-GB" dirty="0" smtClean="0"/>
              <a:t>arithmetic and </a:t>
            </a:r>
            <a:r>
              <a:rPr lang="en-GB" dirty="0"/>
              <a:t>data movement</a:t>
            </a:r>
            <a:r>
              <a:rPr lang="en-GB" dirty="0" smtClean="0"/>
              <a:t>.</a:t>
            </a:r>
          </a:p>
          <a:p>
            <a:r>
              <a:rPr lang="en-GB" dirty="0"/>
              <a:t>Portions of some registers can be addressed as </a:t>
            </a:r>
            <a:r>
              <a:rPr lang="en-GB" dirty="0" smtClean="0"/>
              <a:t>lower 16-bit or 8-bit values.</a:t>
            </a:r>
          </a:p>
          <a:p>
            <a:r>
              <a:rPr lang="en-GB" dirty="0"/>
              <a:t>For example, </a:t>
            </a:r>
            <a:r>
              <a:rPr lang="en-GB" dirty="0" smtClean="0"/>
              <a:t>the EAX register has a lower 16-bit AX part, while the </a:t>
            </a:r>
            <a:r>
              <a:rPr lang="en-GB" dirty="0"/>
              <a:t>AX register, has </a:t>
            </a:r>
            <a:r>
              <a:rPr lang="en-GB" dirty="0" smtClean="0"/>
              <a:t>an 8-bit </a:t>
            </a:r>
            <a:r>
              <a:rPr lang="en-GB" dirty="0"/>
              <a:t>upper half named AH and an 8-bit lower half named AL.</a:t>
            </a:r>
          </a:p>
        </p:txBody>
      </p:sp>
    </p:spTree>
    <p:extLst>
      <p:ext uri="{BB962C8B-B14F-4D97-AF65-F5344CB8AC3E}">
        <p14:creationId xmlns:p14="http://schemas.microsoft.com/office/powerpoint/2010/main" val="2979580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7860" y="0"/>
            <a:ext cx="6324600" cy="36004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572" y="4401758"/>
            <a:ext cx="4067175" cy="206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698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54842"/>
            <a:ext cx="10515600" cy="5822121"/>
          </a:xfrm>
        </p:spPr>
        <p:txBody>
          <a:bodyPr/>
          <a:lstStyle/>
          <a:p>
            <a:r>
              <a:rPr lang="en-GB" dirty="0" smtClean="0"/>
              <a:t>All ..X general purpose registers can be expressed in the same formats shown for EAX previously.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The remaining general-purpose registers can only be accessed using 32-bit or 16-bit </a:t>
            </a:r>
            <a:r>
              <a:rPr lang="en-GB" dirty="0" smtClean="0"/>
              <a:t>names</a:t>
            </a:r>
          </a:p>
          <a:p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157" y="1238868"/>
            <a:ext cx="7498855" cy="202703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6222" y="4261994"/>
            <a:ext cx="4333378" cy="214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448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3600" dirty="0" smtClean="0"/>
              <a:t>Special-purpose general-purpose registers</a:t>
            </a:r>
            <a:endParaRPr lang="en-GB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EAX: Used for multiplication and division instructions.</a:t>
            </a:r>
          </a:p>
          <a:p>
            <a:r>
              <a:rPr lang="en-GB" dirty="0" smtClean="0"/>
              <a:t>ECX: Used by the CPU as a counter in loop instructions (automatic)</a:t>
            </a:r>
          </a:p>
          <a:p>
            <a:r>
              <a:rPr lang="en-GB" dirty="0" smtClean="0"/>
              <a:t>ESP: Used to point to the stack</a:t>
            </a:r>
          </a:p>
          <a:p>
            <a:r>
              <a:rPr lang="en-GB" dirty="0" smtClean="0"/>
              <a:t>ESI and EDI: Used for high speed memory transfer instructions.</a:t>
            </a:r>
          </a:p>
          <a:p>
            <a:r>
              <a:rPr lang="en-GB" dirty="0" smtClean="0"/>
              <a:t>EBP: Points to a memory location on the stack. Usually used by high level languages.</a:t>
            </a:r>
          </a:p>
          <a:p>
            <a:r>
              <a:rPr lang="en-GB" dirty="0" smtClean="0"/>
              <a:t>The EIP:  stores the </a:t>
            </a:r>
            <a:r>
              <a:rPr lang="en-GB" dirty="0"/>
              <a:t>address of the </a:t>
            </a:r>
            <a:r>
              <a:rPr lang="en-GB" dirty="0" smtClean="0"/>
              <a:t>next instruction </a:t>
            </a:r>
            <a:r>
              <a:rPr lang="en-GB" dirty="0"/>
              <a:t>to be executed.</a:t>
            </a:r>
          </a:p>
        </p:txBody>
      </p:sp>
    </p:spTree>
    <p:extLst>
      <p:ext uri="{BB962C8B-B14F-4D97-AF65-F5344CB8AC3E}">
        <p14:creationId xmlns:p14="http://schemas.microsoft.com/office/powerpoint/2010/main" val="387660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59307"/>
            <a:ext cx="10515600" cy="6441743"/>
          </a:xfrm>
        </p:spPr>
        <p:txBody>
          <a:bodyPr>
            <a:noAutofit/>
          </a:bodyPr>
          <a:lstStyle/>
          <a:p>
            <a:r>
              <a:rPr lang="en-GB" sz="3200" dirty="0" smtClean="0"/>
              <a:t>EFLAGS: They indicate the condition of the microprocessor and control its operation.</a:t>
            </a:r>
          </a:p>
          <a:p>
            <a:r>
              <a:rPr lang="en-GB" sz="3200" dirty="0" smtClean="0"/>
              <a:t>Status flags: </a:t>
            </a:r>
            <a:r>
              <a:rPr lang="en-GB" sz="3200" dirty="0"/>
              <a:t>reflect the outcomes of arithmetic and logical operations </a:t>
            </a:r>
            <a:r>
              <a:rPr lang="en-GB" sz="3200" dirty="0" smtClean="0"/>
              <a:t>performed by </a:t>
            </a:r>
            <a:r>
              <a:rPr lang="en-GB" sz="3200" dirty="0"/>
              <a:t>the </a:t>
            </a:r>
            <a:r>
              <a:rPr lang="en-GB" sz="3200" dirty="0" smtClean="0"/>
              <a:t>CPU.</a:t>
            </a:r>
          </a:p>
          <a:p>
            <a:pPr lvl="1"/>
            <a:r>
              <a:rPr lang="en-GB" sz="2800" b="1" dirty="0" smtClean="0">
                <a:solidFill>
                  <a:schemeClr val="accent1">
                    <a:lumMod val="50000"/>
                  </a:schemeClr>
                </a:solidFill>
              </a:rPr>
              <a:t>Carry </a:t>
            </a:r>
            <a:r>
              <a:rPr lang="en-GB" sz="2800" dirty="0">
                <a:solidFill>
                  <a:schemeClr val="accent1">
                    <a:lumMod val="50000"/>
                  </a:schemeClr>
                </a:solidFill>
              </a:rPr>
              <a:t>flag (CF</a:t>
            </a:r>
            <a:r>
              <a:rPr lang="en-GB" sz="2800" dirty="0" smtClean="0">
                <a:solidFill>
                  <a:schemeClr val="accent1">
                    <a:lumMod val="50000"/>
                  </a:schemeClr>
                </a:solidFill>
              </a:rPr>
              <a:t>):  result is </a:t>
            </a:r>
            <a:r>
              <a:rPr lang="en-GB" sz="2800" dirty="0">
                <a:solidFill>
                  <a:schemeClr val="accent1">
                    <a:lumMod val="50000"/>
                  </a:schemeClr>
                </a:solidFill>
              </a:rPr>
              <a:t>too large </a:t>
            </a:r>
            <a:r>
              <a:rPr lang="en-GB" sz="2800" dirty="0" smtClean="0">
                <a:solidFill>
                  <a:schemeClr val="accent1">
                    <a:lumMod val="50000"/>
                  </a:schemeClr>
                </a:solidFill>
              </a:rPr>
              <a:t>to fit </a:t>
            </a:r>
            <a:r>
              <a:rPr lang="en-GB" sz="2800" dirty="0">
                <a:solidFill>
                  <a:schemeClr val="accent1">
                    <a:lumMod val="50000"/>
                  </a:schemeClr>
                </a:solidFill>
              </a:rPr>
              <a:t>into the </a:t>
            </a:r>
            <a:r>
              <a:rPr lang="en-GB" sz="2800" dirty="0" smtClean="0">
                <a:solidFill>
                  <a:schemeClr val="accent1">
                    <a:lumMod val="50000"/>
                  </a:schemeClr>
                </a:solidFill>
              </a:rPr>
              <a:t>destination (</a:t>
            </a:r>
            <a:r>
              <a:rPr lang="en-GB" sz="2800" i="1" dirty="0" smtClean="0">
                <a:solidFill>
                  <a:schemeClr val="accent1">
                    <a:lumMod val="50000"/>
                  </a:schemeClr>
                </a:solidFill>
              </a:rPr>
              <a:t>unsigned</a:t>
            </a:r>
            <a:r>
              <a:rPr lang="en-GB" sz="2800" dirty="0" smtClean="0">
                <a:solidFill>
                  <a:schemeClr val="accent1">
                    <a:lumMod val="50000"/>
                  </a:schemeClr>
                </a:solidFill>
              </a:rPr>
              <a:t>).</a:t>
            </a:r>
            <a:endParaRPr lang="en-GB" sz="2800" dirty="0">
              <a:solidFill>
                <a:schemeClr val="accent1">
                  <a:lumMod val="50000"/>
                </a:schemeClr>
              </a:solidFill>
            </a:endParaRPr>
          </a:p>
          <a:p>
            <a:pPr lvl="1"/>
            <a:r>
              <a:rPr lang="en-GB" sz="2800" b="1" dirty="0" smtClean="0">
                <a:solidFill>
                  <a:schemeClr val="accent1">
                    <a:lumMod val="50000"/>
                  </a:schemeClr>
                </a:solidFill>
              </a:rPr>
              <a:t>Overflow </a:t>
            </a:r>
            <a:r>
              <a:rPr lang="en-GB" sz="2800" dirty="0">
                <a:solidFill>
                  <a:schemeClr val="accent1">
                    <a:lumMod val="50000"/>
                  </a:schemeClr>
                </a:solidFill>
              </a:rPr>
              <a:t>flag (OF</a:t>
            </a:r>
            <a:r>
              <a:rPr lang="en-GB" sz="2800" dirty="0" smtClean="0">
                <a:solidFill>
                  <a:schemeClr val="accent1">
                    <a:lumMod val="50000"/>
                  </a:schemeClr>
                </a:solidFill>
              </a:rPr>
              <a:t>): result is </a:t>
            </a:r>
            <a:r>
              <a:rPr lang="en-GB" sz="2800" dirty="0">
                <a:solidFill>
                  <a:schemeClr val="accent1">
                    <a:lumMod val="50000"/>
                  </a:schemeClr>
                </a:solidFill>
              </a:rPr>
              <a:t>too large </a:t>
            </a:r>
            <a:r>
              <a:rPr lang="en-GB" sz="2800" dirty="0" smtClean="0">
                <a:solidFill>
                  <a:schemeClr val="accent1">
                    <a:lumMod val="50000"/>
                  </a:schemeClr>
                </a:solidFill>
              </a:rPr>
              <a:t>or too </a:t>
            </a:r>
            <a:r>
              <a:rPr lang="en-GB" sz="2800" dirty="0">
                <a:solidFill>
                  <a:schemeClr val="accent1">
                    <a:lumMod val="50000"/>
                  </a:schemeClr>
                </a:solidFill>
              </a:rPr>
              <a:t>small to fit into the </a:t>
            </a:r>
            <a:r>
              <a:rPr lang="en-GB" sz="2800" dirty="0" smtClean="0">
                <a:solidFill>
                  <a:schemeClr val="accent1">
                    <a:lumMod val="50000"/>
                  </a:schemeClr>
                </a:solidFill>
              </a:rPr>
              <a:t>destination (</a:t>
            </a:r>
            <a:r>
              <a:rPr lang="en-GB" sz="2800" i="1" dirty="0" smtClean="0">
                <a:solidFill>
                  <a:schemeClr val="accent1">
                    <a:lumMod val="50000"/>
                  </a:schemeClr>
                </a:solidFill>
              </a:rPr>
              <a:t>signed</a:t>
            </a:r>
            <a:r>
              <a:rPr lang="en-GB" sz="2800" dirty="0" smtClean="0">
                <a:solidFill>
                  <a:schemeClr val="accent1">
                    <a:lumMod val="50000"/>
                  </a:schemeClr>
                </a:solidFill>
              </a:rPr>
              <a:t>).</a:t>
            </a:r>
            <a:endParaRPr lang="en-GB" sz="2800" dirty="0">
              <a:solidFill>
                <a:schemeClr val="accent1">
                  <a:lumMod val="50000"/>
                </a:schemeClr>
              </a:solidFill>
            </a:endParaRPr>
          </a:p>
          <a:p>
            <a:pPr lvl="1"/>
            <a:r>
              <a:rPr lang="en-GB" sz="2800" b="1" dirty="0" smtClean="0">
                <a:solidFill>
                  <a:schemeClr val="accent1">
                    <a:lumMod val="50000"/>
                  </a:schemeClr>
                </a:solidFill>
              </a:rPr>
              <a:t>Sign </a:t>
            </a:r>
            <a:r>
              <a:rPr lang="en-GB" sz="2800" dirty="0">
                <a:solidFill>
                  <a:schemeClr val="accent1">
                    <a:lumMod val="50000"/>
                  </a:schemeClr>
                </a:solidFill>
              </a:rPr>
              <a:t>flag (SF</a:t>
            </a:r>
            <a:r>
              <a:rPr lang="en-GB" sz="2800" dirty="0" smtClean="0">
                <a:solidFill>
                  <a:schemeClr val="accent1">
                    <a:lumMod val="50000"/>
                  </a:schemeClr>
                </a:solidFill>
              </a:rPr>
              <a:t>): result is negative.</a:t>
            </a:r>
            <a:endParaRPr lang="en-GB" sz="2800" dirty="0">
              <a:solidFill>
                <a:schemeClr val="accent1">
                  <a:lumMod val="50000"/>
                </a:schemeClr>
              </a:solidFill>
            </a:endParaRPr>
          </a:p>
          <a:p>
            <a:pPr lvl="1"/>
            <a:r>
              <a:rPr lang="en-GB" sz="2800" b="1" dirty="0" smtClean="0">
                <a:solidFill>
                  <a:schemeClr val="accent1">
                    <a:lumMod val="50000"/>
                  </a:schemeClr>
                </a:solidFill>
              </a:rPr>
              <a:t>Zero </a:t>
            </a:r>
            <a:r>
              <a:rPr lang="en-GB" sz="2800" dirty="0">
                <a:solidFill>
                  <a:schemeClr val="accent1">
                    <a:lumMod val="50000"/>
                  </a:schemeClr>
                </a:solidFill>
              </a:rPr>
              <a:t>flag (ZF</a:t>
            </a:r>
            <a:r>
              <a:rPr lang="en-GB" sz="2800" dirty="0" smtClean="0">
                <a:solidFill>
                  <a:schemeClr val="accent1">
                    <a:lumMod val="50000"/>
                  </a:schemeClr>
                </a:solidFill>
              </a:rPr>
              <a:t>): result is zero.</a:t>
            </a:r>
            <a:endParaRPr lang="en-GB" sz="2800" dirty="0">
              <a:solidFill>
                <a:schemeClr val="accent1">
                  <a:lumMod val="50000"/>
                </a:schemeClr>
              </a:solidFill>
            </a:endParaRPr>
          </a:p>
          <a:p>
            <a:pPr lvl="1"/>
            <a:r>
              <a:rPr lang="en-GB" sz="2800" b="1" dirty="0" smtClean="0">
                <a:solidFill>
                  <a:schemeClr val="accent1">
                    <a:lumMod val="50000"/>
                  </a:schemeClr>
                </a:solidFill>
              </a:rPr>
              <a:t>Auxiliary </a:t>
            </a:r>
            <a:r>
              <a:rPr lang="en-GB" sz="2800" b="1" dirty="0">
                <a:solidFill>
                  <a:schemeClr val="accent1">
                    <a:lumMod val="50000"/>
                  </a:schemeClr>
                </a:solidFill>
              </a:rPr>
              <a:t>Carry </a:t>
            </a:r>
            <a:r>
              <a:rPr lang="en-GB" sz="2800" dirty="0">
                <a:solidFill>
                  <a:schemeClr val="accent1">
                    <a:lumMod val="50000"/>
                  </a:schemeClr>
                </a:solidFill>
              </a:rPr>
              <a:t>flag (AC</a:t>
            </a:r>
            <a:r>
              <a:rPr lang="en-GB" sz="2800" dirty="0" smtClean="0">
                <a:solidFill>
                  <a:schemeClr val="accent1">
                    <a:lumMod val="50000"/>
                  </a:schemeClr>
                </a:solidFill>
              </a:rPr>
              <a:t>): a </a:t>
            </a:r>
            <a:r>
              <a:rPr lang="en-GB" sz="2800" dirty="0">
                <a:solidFill>
                  <a:schemeClr val="accent1">
                    <a:lumMod val="50000"/>
                  </a:schemeClr>
                </a:solidFill>
              </a:rPr>
              <a:t>carry from bit </a:t>
            </a:r>
            <a:r>
              <a:rPr lang="en-GB" sz="2800" dirty="0" smtClean="0">
                <a:solidFill>
                  <a:schemeClr val="accent1">
                    <a:lumMod val="50000"/>
                  </a:schemeClr>
                </a:solidFill>
              </a:rPr>
              <a:t>3 to </a:t>
            </a:r>
            <a:r>
              <a:rPr lang="en-GB" sz="2800" dirty="0">
                <a:solidFill>
                  <a:schemeClr val="accent1">
                    <a:lumMod val="50000"/>
                  </a:schemeClr>
                </a:solidFill>
              </a:rPr>
              <a:t>bit 4 in an 8-bit operand.</a:t>
            </a:r>
          </a:p>
          <a:p>
            <a:pPr lvl="1"/>
            <a:r>
              <a:rPr lang="en-GB" sz="2800" dirty="0" smtClean="0">
                <a:solidFill>
                  <a:schemeClr val="accent1">
                    <a:lumMod val="50000"/>
                  </a:schemeClr>
                </a:solidFill>
              </a:rPr>
              <a:t>The </a:t>
            </a:r>
            <a:r>
              <a:rPr lang="en-GB" sz="2800" b="1" dirty="0">
                <a:solidFill>
                  <a:schemeClr val="accent1">
                    <a:lumMod val="50000"/>
                  </a:schemeClr>
                </a:solidFill>
              </a:rPr>
              <a:t>Parity </a:t>
            </a:r>
            <a:r>
              <a:rPr lang="en-GB" sz="2800" dirty="0">
                <a:solidFill>
                  <a:schemeClr val="accent1">
                    <a:lumMod val="50000"/>
                  </a:schemeClr>
                </a:solidFill>
              </a:rPr>
              <a:t>flag (PF</a:t>
            </a:r>
            <a:r>
              <a:rPr lang="en-GB" sz="2800" dirty="0" smtClean="0">
                <a:solidFill>
                  <a:schemeClr val="accent1">
                    <a:lumMod val="50000"/>
                  </a:schemeClr>
                </a:solidFill>
              </a:rPr>
              <a:t>): the </a:t>
            </a:r>
            <a:r>
              <a:rPr lang="en-GB" sz="2800" dirty="0">
                <a:solidFill>
                  <a:schemeClr val="accent1">
                    <a:lumMod val="50000"/>
                  </a:schemeClr>
                </a:solidFill>
              </a:rPr>
              <a:t>least-significant byte in the result contains an even </a:t>
            </a:r>
            <a:r>
              <a:rPr lang="en-GB" sz="2800" dirty="0" smtClean="0">
                <a:solidFill>
                  <a:schemeClr val="accent1">
                    <a:lumMod val="50000"/>
                  </a:schemeClr>
                </a:solidFill>
              </a:rPr>
              <a:t>number of </a:t>
            </a:r>
            <a:r>
              <a:rPr lang="en-GB" sz="2800" dirty="0">
                <a:solidFill>
                  <a:schemeClr val="accent1">
                    <a:lumMod val="50000"/>
                  </a:schemeClr>
                </a:solidFill>
              </a:rPr>
              <a:t>1 bits</a:t>
            </a:r>
            <a:r>
              <a:rPr lang="en-GB" sz="2800" dirty="0" smtClean="0">
                <a:solidFill>
                  <a:schemeClr val="accent1">
                    <a:lumMod val="50000"/>
                  </a:schemeClr>
                </a:solidFill>
              </a:rPr>
              <a:t>.</a:t>
            </a:r>
            <a:endParaRPr lang="en-GB" sz="28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3745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1381</TotalTime>
  <Words>942</Words>
  <Application>Microsoft Office PowerPoint</Application>
  <PresentationFormat>Widescreen</PresentationFormat>
  <Paragraphs>78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x86 Processor Architecture</vt:lpstr>
      <vt:lpstr>General microprocessor overview</vt:lpstr>
      <vt:lpstr>The Clock</vt:lpstr>
      <vt:lpstr>x86 Processors</vt:lpstr>
      <vt:lpstr>Basic x86 Program Registers</vt:lpstr>
      <vt:lpstr>PowerPoint Presentation</vt:lpstr>
      <vt:lpstr>PowerPoint Presentation</vt:lpstr>
      <vt:lpstr>Special-purpose general-purpose registers</vt:lpstr>
      <vt:lpstr>PowerPoint Presentation</vt:lpstr>
      <vt:lpstr>EFLAG register for x86 processors (up to Pentium)</vt:lpstr>
      <vt:lpstr>The Intel 8086 </vt:lpstr>
      <vt:lpstr>0</vt:lpstr>
      <vt:lpstr>Real Address Mode</vt:lpstr>
      <vt:lpstr>PowerPoint Presentation</vt:lpstr>
      <vt:lpstr>PowerPoint Presentation</vt:lpstr>
      <vt:lpstr>Protected Mode</vt:lpstr>
      <vt:lpstr>Reminder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Jeph</dc:creator>
  <cp:lastModifiedBy>Jeph</cp:lastModifiedBy>
  <cp:revision>26</cp:revision>
  <dcterms:created xsi:type="dcterms:W3CDTF">2013-11-05T16:11:42Z</dcterms:created>
  <dcterms:modified xsi:type="dcterms:W3CDTF">2013-11-15T11:55:27Z</dcterms:modified>
</cp:coreProperties>
</file>