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2EB62-D8F2-454E-8D89-B9D27431B61D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ADBC6-57A6-49B6-8145-A7E8E3B9F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9AFA-E502-4741-961D-F7194C6C0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13BCA-3B38-454D-84B7-B169C1DE5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27210-C399-4131-A90D-A18B7C41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E4D3-A2F2-41F7-BF79-460171F36E7B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561FC-D56F-4659-8B65-248FD377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00BB-63D1-433D-A13D-E42A6AD7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B080-56E9-491B-901F-316E075F9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1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9155-3E14-4F1E-8DF2-2C9EB3E6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942F8-E917-4466-A38A-EA2E174DA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123EB-F833-4893-8624-8E9881EA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BF66-CB21-4089-B8EF-13D01626FFC1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5269-DE6D-408A-81CF-E3A68E6F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4E9FE-4F64-4DB8-80C8-314D93DA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B080-56E9-491B-901F-316E075F9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79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A8C28-FE11-49D0-B570-A42CC1FF6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36C45-A102-4A67-86B8-0B15AEBF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BA4E8-E762-4038-9973-84148243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4A4D-1793-40D4-AB98-2DFB02026133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9717-FAB6-42AC-BF71-3BA7E5E5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61C0-05FE-4007-8AE2-7F636884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B080-56E9-491B-901F-316E075F9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38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667C-2438-4039-8114-6ECB1F2C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FEB3-1E1F-457D-95AD-C434011E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699B-8215-4C68-9A11-80EFB01E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87E-770C-462F-AD95-6CB2E321AD9E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A28B-3911-473D-8DE4-D3DE6629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B3BB4-BA44-4BC0-885E-E2BF98A0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B080-56E9-491B-901F-316E075F9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FE6D-FE9E-4ED8-9C90-08766EDB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F5731-7372-45D4-8016-9D1E7D5BC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9DC20-C2EF-48CF-92AE-98AAAAD3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4FCF-57A6-47E8-BC96-E20E5DE41A47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52E7-092F-43D5-81F4-4B54C320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70735-5A52-4F03-B9B5-DBEF41AB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B080-56E9-491B-901F-316E075F9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80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6C8C-F233-48D5-8482-90EB320C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3059-E421-4850-B765-58CE7362C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F0B7C-9157-4602-A95F-14C8B3E05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5248E-9F1B-42C4-9931-7532D0CD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C536-96E9-4A01-AB87-BA69F444A695}" type="datetime1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23CCA-EDAD-4C8A-9648-71F926F1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E62E6-E74A-48CA-BEBE-1E99E264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B080-56E9-491B-901F-316E075F9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68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1476-2F67-4C25-9E8E-3B26A404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9D139-0C14-4B12-A037-54D569EAC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2668E-6DBD-473A-9C5C-777048D76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C5AFD-5EDA-4F57-933A-EFB462499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3606E-A42D-4F10-AA20-5D74D25F8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224AB-5238-48AE-A3BC-F4466F07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0C86-C424-4ACA-A901-967BC5D7C057}" type="datetime1">
              <a:rPr lang="en-GB" smtClean="0"/>
              <a:t>13/12/2019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3BD10-777F-410D-80CB-4A0690F2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C3BC0-35F4-4C8F-BCA2-B278D49C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B080-56E9-491B-901F-316E075F9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79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965D-14CE-438F-A34C-A2969AC4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46F2C-5CE6-4E97-BADE-AEE49835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BA4B-46EB-46D8-9A08-A6F089E356B0}" type="datetime1">
              <a:rPr lang="en-GB" smtClean="0"/>
              <a:t>13/12/2019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2D2CE-FA58-44E3-BFE3-23A74DCA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9ADB8-C7FE-4DB0-8703-95EDD87A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B080-56E9-491B-901F-316E075F9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8E736-2AD8-41B6-931A-36D9FF0A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8EBB-29EA-42FC-BCDC-AE01C3ECC3A1}" type="datetime1">
              <a:rPr lang="en-GB" smtClean="0"/>
              <a:t>13/12/2019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37233-F143-462C-8416-47F62C3F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8F3CA-0FB0-407B-8DA1-10D35B0F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B080-56E9-491B-901F-316E075F9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0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786D-6E94-41A3-9F68-BC6EE6E5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4D13-4239-4FC3-9D9E-A6276D98A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4D9DD-1B94-406C-9E59-E9A0F46BF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5A88-FEB2-40EA-A1EE-F68F7C14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90D0-E49C-478D-BB0F-0921325510CA}" type="datetime1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A3C96-607B-4735-89FA-9ECE2720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F4797-59E0-471B-81AE-4B3BBF62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B080-56E9-491B-901F-316E075F9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25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7B3A-5824-475B-B561-154A913E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7F2CF-40ED-4532-93D6-776084719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464FA-7FAC-4877-9C00-7ABDC6341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3B9C-3A50-4E3D-A3D1-DE46A69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49C8-E876-48D7-A9D7-3163D3582C57}" type="datetime1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64C35-11AD-4ED9-A92F-C4DB9B23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DE865-0C1C-488D-A7F2-F98D0C67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B080-56E9-491B-901F-316E075F9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74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5760A-8C7F-4D6B-9C3C-9ABDE241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53F64-2D16-4136-952E-DB833010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67361-8C6A-4A09-A09F-34BB6F131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525B-427C-463D-A3B2-197F8362D318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8010-D625-44E8-89A2-F5F54A08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AEBA2-212E-437B-9CE9-492BB8A5B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DB080-56E9-491B-901F-316E075F9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5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6335-672B-40F7-8130-91904C37D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360" y="0"/>
            <a:ext cx="9144000" cy="2387600"/>
          </a:xfrm>
        </p:spPr>
        <p:txBody>
          <a:bodyPr/>
          <a:lstStyle/>
          <a:p>
            <a:r>
              <a:rPr lang="en-GB" dirty="0"/>
              <a:t>PUNCTUATION MARKS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CEA999-2131-40DD-B71A-5A1724DA5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86A65-014B-446A-9CF3-A8F0BC09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44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05C4-ADA8-43A2-9E60-125FE866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09E7-4646-4A41-98C3-D6B6C311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To separate contrasted elements in a this, not that construction</a:t>
            </a:r>
          </a:p>
          <a:p>
            <a:pPr marL="514350" indent="-514350">
              <a:buAutoNum type="arabicPeriod"/>
            </a:pPr>
            <a:r>
              <a:rPr lang="en-GB" sz="4400" dirty="0"/>
              <a:t>He is a student, not a lecturer.</a:t>
            </a:r>
          </a:p>
          <a:p>
            <a:pPr marL="514350" indent="-514350">
              <a:buAutoNum type="arabicPeriod"/>
            </a:pPr>
            <a:r>
              <a:rPr lang="en-GB" sz="4400" dirty="0"/>
              <a:t>We are disgusted, not angry.</a:t>
            </a:r>
          </a:p>
          <a:p>
            <a:pPr marL="514350" indent="-514350">
              <a:buAutoNum type="arabicPeriod"/>
            </a:pPr>
            <a:r>
              <a:rPr lang="en-GB" sz="4400" dirty="0"/>
              <a:t>It is a computer, not a television.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9F653-360E-4A81-ADF6-13EA661D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18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1A30-FF46-4753-BC01-4085596C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E3A6-C6E9-4BC2-9F21-7B953960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To separated a direct quotation from such constructions as he said, she answered, we replied, etc.</a:t>
            </a:r>
          </a:p>
          <a:p>
            <a:pPr marL="514350" indent="-514350">
              <a:buAutoNum type="arabicPeriod"/>
            </a:pPr>
            <a:r>
              <a:rPr lang="en-GB" sz="4400" dirty="0"/>
              <a:t>‘’I am hungry’’, she said.</a:t>
            </a:r>
          </a:p>
          <a:p>
            <a:pPr marL="514350" indent="-514350">
              <a:buAutoNum type="arabicPeriod"/>
            </a:pPr>
            <a:r>
              <a:rPr lang="en-GB" sz="4400" dirty="0"/>
              <a:t>‘’This’’, he said, ‘’is your last chance.’’</a:t>
            </a:r>
          </a:p>
          <a:p>
            <a:pPr marL="514350" indent="-514350">
              <a:buAutoNum type="arabicPeriod"/>
            </a:pPr>
            <a:r>
              <a:rPr lang="en-GB" sz="4400" dirty="0"/>
              <a:t>Jesus advised, ‘’Pray without ceasing.’’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92958-B0AC-4BA8-B3F9-CB447151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6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1821-04B3-4DF6-95DE-0307C234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D614-A97A-452E-8466-99BE6072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To separated elements in dates, addresses and names of places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Dates – May 23, 1950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Addresses – 123 </a:t>
            </a:r>
            <a:r>
              <a:rPr lang="en-GB" sz="4000" dirty="0" err="1"/>
              <a:t>Bomso</a:t>
            </a:r>
            <a:r>
              <a:rPr lang="en-GB" sz="4000" dirty="0"/>
              <a:t> Street, Kumasi, Ghana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DFA06-88B4-4587-9C1B-96FCF43C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38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11B8-E1E8-4E7C-9B18-99EFD76F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CE8F-7086-4FA3-95AE-69A20D1C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Commas are used to set off interrupting constructions. Interrupting constructions disrupt the flow of sentences.</a:t>
            </a:r>
          </a:p>
          <a:p>
            <a:pPr marL="514350" indent="-514350">
              <a:buAutoNum type="alphaLcPeriod"/>
            </a:pPr>
            <a:r>
              <a:rPr lang="en-GB" sz="3600" dirty="0"/>
              <a:t>Appositives</a:t>
            </a:r>
          </a:p>
          <a:p>
            <a:pPr marL="514350" indent="-514350">
              <a:buAutoNum type="arabicPeriod"/>
            </a:pPr>
            <a:r>
              <a:rPr lang="en-GB" sz="3600" dirty="0"/>
              <a:t>Mr Amoako, a senior lecturer,  has been awarded</a:t>
            </a:r>
          </a:p>
          <a:p>
            <a:pPr marL="514350" indent="-514350">
              <a:buAutoNum type="arabicPeriod"/>
            </a:pPr>
            <a:r>
              <a:rPr lang="en-GB" sz="3600" dirty="0"/>
              <a:t>Nelson Mandela, the former president of South Africa, died sometime ago.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D221D-7395-4751-ACB5-1B49E2C4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54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0E9C-1BA0-4548-A29F-C37580F6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B5A2-2DD0-47D3-AA77-0048FE1E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b. Nouns of address or vocatives </a:t>
            </a:r>
          </a:p>
          <a:p>
            <a:pPr marL="514350" indent="-514350">
              <a:buAutoNum type="arabicPeriod"/>
            </a:pPr>
            <a:r>
              <a:rPr lang="en-GB" sz="4800" dirty="0"/>
              <a:t>Sir, I’d like to ask a question.</a:t>
            </a:r>
          </a:p>
          <a:p>
            <a:pPr marL="514350" indent="-514350">
              <a:buAutoNum type="arabicPeriod"/>
            </a:pPr>
            <a:r>
              <a:rPr lang="en-GB" sz="4800" dirty="0"/>
              <a:t>Madam, I don’t understand it.</a:t>
            </a:r>
          </a:p>
          <a:p>
            <a:pPr marL="514350" indent="-514350">
              <a:buAutoNum type="arabicPeriod"/>
            </a:pPr>
            <a:r>
              <a:rPr lang="en-GB" sz="4800" dirty="0"/>
              <a:t>I am very hungry, Mum.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4846F-4E9D-4EC7-B703-178E09C7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3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F5C-65A3-4C1A-A228-5813F981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F058-842E-4087-B831-5E550843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c. </a:t>
            </a:r>
            <a:r>
              <a:rPr lang="en-GB" sz="4400" dirty="0"/>
              <a:t>Conjunctive adverbs and other transitional markers.</a:t>
            </a:r>
          </a:p>
          <a:p>
            <a:pPr marL="514350" indent="-514350">
              <a:buAutoNum type="arabicPeriod"/>
            </a:pPr>
            <a:r>
              <a:rPr lang="en-GB" sz="4400" dirty="0"/>
              <a:t>We thought, moreover, that we could get away with it.</a:t>
            </a:r>
          </a:p>
          <a:p>
            <a:pPr marL="514350" indent="-514350">
              <a:buAutoNum type="arabicPeriod"/>
            </a:pPr>
            <a:r>
              <a:rPr lang="en-GB" sz="4400" dirty="0"/>
              <a:t>You must try, first of all, to forgive him.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F6C75-0BA9-4065-B62B-C01A34F3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959D-3447-4A06-B3E1-BE09409B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D2E7-053D-4332-A453-E70DB6897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d. </a:t>
            </a:r>
            <a:r>
              <a:rPr lang="en-GB" sz="4400" dirty="0"/>
              <a:t>Non- restrictive modifiers or clauses (unessential modifications)</a:t>
            </a:r>
          </a:p>
          <a:p>
            <a:pPr marL="514350" indent="-514350">
              <a:buAutoNum type="arabicPeriod"/>
            </a:pPr>
            <a:r>
              <a:rPr lang="en-GB" sz="4400" dirty="0"/>
              <a:t>The sun, which gives us light during the day, is very bright.</a:t>
            </a:r>
          </a:p>
          <a:p>
            <a:pPr marL="514350" indent="-514350">
              <a:buAutoNum type="arabicPeriod"/>
            </a:pPr>
            <a:r>
              <a:rPr lang="en-GB" sz="4400" dirty="0"/>
              <a:t>Christians, who are followers of Christ, must live exemplary lives.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20B48-952D-4D2D-9686-1D96B8B4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65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6962-97FF-4F08-AFCD-7FDB9FF1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CBB7-B1B4-43CE-A832-8A8E817D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Long introductory phrases or an adverbial clauses.</a:t>
            </a:r>
          </a:p>
          <a:p>
            <a:pPr marL="514350" indent="-514350">
              <a:buAutoNum type="arabicPeriod"/>
            </a:pPr>
            <a:r>
              <a:rPr lang="en-GB" sz="4400" dirty="0"/>
              <a:t>Having been presented with the cheque, he thanked the organisers.</a:t>
            </a:r>
          </a:p>
          <a:p>
            <a:pPr marL="514350" indent="-514350">
              <a:buAutoNum type="arabicPeriod"/>
            </a:pPr>
            <a:r>
              <a:rPr lang="en-GB" sz="4400" dirty="0"/>
              <a:t>Being ignorant of the facts, I could say nothing.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B87CA-FAF3-449F-A9BA-7C83110C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39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3B30-1D56-4F46-ADCF-AA4E132B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211AC-6DD1-42FE-8336-5465ADAF8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Condition </a:t>
            </a:r>
          </a:p>
          <a:p>
            <a:pPr marL="514350" indent="-514350">
              <a:buAutoNum type="arabicPeriod"/>
            </a:pPr>
            <a:r>
              <a:rPr lang="en-GB" sz="4800" dirty="0"/>
              <a:t>If you go, you’ll be sorry.</a:t>
            </a:r>
          </a:p>
          <a:p>
            <a:pPr marL="514350" indent="-514350">
              <a:buAutoNum type="arabicPeriod"/>
            </a:pPr>
            <a:r>
              <a:rPr lang="en-GB" sz="4800" dirty="0"/>
              <a:t>Although he hasn’t eaten for days, he looks very fit.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6BF7A-F597-41DC-8FBB-1CA3C5EE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7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1CFA-1197-47F3-AC70-2D26FD56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0E60-DA5B-40C7-8691-D5682099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Parenthetical expressions or  side remarks</a:t>
            </a:r>
          </a:p>
          <a:p>
            <a:pPr marL="514350" indent="-514350">
              <a:buAutoNum type="arabicPeriod"/>
            </a:pPr>
            <a:r>
              <a:rPr lang="en-GB" sz="4400" dirty="0"/>
              <a:t>He was, I am bound to say, extremely convincing.</a:t>
            </a:r>
          </a:p>
          <a:p>
            <a:pPr marL="514350" indent="-514350">
              <a:buAutoNum type="arabicPeriod"/>
            </a:pPr>
            <a:r>
              <a:rPr lang="en-GB" sz="4400" dirty="0"/>
              <a:t>It is a fact, even though most people refuse to accept it, that knowledge is power.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9E9F3-BBBB-48E1-AD17-86389F32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27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5F89-2B7B-40F8-AA4B-90AF7A0B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7472-A9AB-4E36-8325-6C9D1766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punctuation marks in English include the period or full stop(.), the comma(,), the semicolon(;), the colon(:), the question mark (?), the exclamation mark (!), the quotation marks – double or single (‘’ ‘’ or ‘ ‘), the apostrophe (‘), the dash (-), the parentheses or brackets [ ] or () and ellipsis (…). Most of these marks have highly specialised functions, and once these are understood, it is easy to use them conventionally.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64E2E-A6F6-473C-8526-292998DF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3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20F0-5F57-447F-9832-332F96C2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8BEE-3019-4AB3-83D7-5F7CEDC2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The comma is also used to mark words which are out of the normal order</a:t>
            </a:r>
          </a:p>
          <a:p>
            <a:pPr marL="0" indent="0">
              <a:buNone/>
            </a:pPr>
            <a:r>
              <a:rPr lang="en-GB" sz="5400" dirty="0"/>
              <a:t>1. Away,  it flew.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E578B-A804-4682-9388-C511D29D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886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CC28-1FBE-4F27-8202-BF0AEA9E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Question mark 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9DC9-6267-48C6-94F7-492A09D16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The question mark is used almost entirely to indicate that a sentence is to be understood as a direct question</a:t>
            </a:r>
          </a:p>
          <a:p>
            <a:pPr marL="514350" indent="-514350">
              <a:buAutoNum type="arabicPeriod"/>
            </a:pPr>
            <a:r>
              <a:rPr lang="en-GB" sz="4400" dirty="0"/>
              <a:t>Where are you?</a:t>
            </a:r>
          </a:p>
          <a:p>
            <a:pPr marL="514350" indent="-514350">
              <a:buAutoNum type="arabicPeriod"/>
            </a:pPr>
            <a:r>
              <a:rPr lang="en-GB" sz="4400" dirty="0"/>
              <a:t>Why did you do that?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4DA44-2A57-4FEB-B20F-C945B9CE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801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94ED-F064-4BE2-81C1-9D53BE02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25C9-1880-41C2-8894-D85FD72E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It sometimes used in a parenthesis to question the accuracy of the preceding word.</a:t>
            </a:r>
          </a:p>
          <a:p>
            <a:pPr marL="514350" indent="-514350">
              <a:buAutoNum type="arabicPeriod"/>
            </a:pPr>
            <a:r>
              <a:rPr lang="en-GB" sz="4000" dirty="0"/>
              <a:t>These students (?) make a lot out of sports.</a:t>
            </a:r>
          </a:p>
          <a:p>
            <a:pPr marL="514350" indent="-514350">
              <a:buAutoNum type="arabicPeriod"/>
            </a:pPr>
            <a:r>
              <a:rPr lang="en-GB" sz="4000" dirty="0"/>
              <a:t>His funny (?) remarks were more than I could bear.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34017-7B48-49C9-80C3-C20ABC19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0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FBCB-C650-40CA-9E3A-DCF04698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Colon (:)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FB48-11F9-441C-B37B-915DD86B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To introduce a list or enumeration, especially in situations where expressions such as namely, thus and as follows would logically be implied </a:t>
            </a:r>
          </a:p>
          <a:p>
            <a:pPr marL="514350" indent="-514350">
              <a:buAutoNum type="arabicPeriod"/>
            </a:pPr>
            <a:r>
              <a:rPr lang="en-GB" sz="4400" dirty="0"/>
              <a:t>Answer the following:…</a:t>
            </a:r>
          </a:p>
          <a:p>
            <a:pPr marL="514350" indent="-514350">
              <a:buAutoNum type="arabicPeriod"/>
            </a:pPr>
            <a:r>
              <a:rPr lang="en-GB" sz="4400" dirty="0"/>
              <a:t>The interpretation is as follows:…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9102A-5A5E-47D1-861F-AEC91DCA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812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451C-5E58-4BF6-8E10-53CE1EEE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7651-1FD9-4975-BEE7-7AB6A349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To indicate that something is to follow, especially in formal series</a:t>
            </a:r>
          </a:p>
          <a:p>
            <a:pPr marL="0" indent="0">
              <a:buNone/>
            </a:pPr>
            <a:r>
              <a:rPr lang="en-GB" sz="4400" dirty="0"/>
              <a:t>1. The administration has found out that they have to deal with three main problems: unemployment, debt cancellation and economic recovery.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B699F-511B-4C35-A587-271F9C4C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467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9F49-6BE4-41D9-8763-BF3E5FEB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62EF-0F29-4BE2-98D4-67721962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400" dirty="0"/>
              <a:t>To introduce a word, phrase or a clause that illustrates, explains or confirms a statement</a:t>
            </a:r>
          </a:p>
          <a:p>
            <a:pPr marL="514350" indent="-514350">
              <a:buAutoNum type="arabicPeriod"/>
            </a:pPr>
            <a:r>
              <a:rPr lang="en-GB" sz="4400" dirty="0"/>
              <a:t>There is only one wish realisable in life: success</a:t>
            </a:r>
          </a:p>
          <a:p>
            <a:pPr marL="514350" indent="-514350">
              <a:buAutoNum type="arabicPeriod"/>
            </a:pPr>
            <a:r>
              <a:rPr lang="en-GB" sz="4400" dirty="0"/>
              <a:t>Christians have hung their lives upon one hope: meeting their creator.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146E1-DA11-408C-901B-31FD5A01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911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04F4-52DF-4366-9DF9-ACFEC357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1314-0F05-4DEC-AB84-725CBBA84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In place of a comma before long or formal direct quotations</a:t>
            </a:r>
          </a:p>
          <a:p>
            <a:pPr marL="0" indent="0">
              <a:buNone/>
            </a:pPr>
            <a:r>
              <a:rPr lang="en-GB" sz="4400" dirty="0"/>
              <a:t>1. In that sermon Jesus said: </a:t>
            </a:r>
            <a:r>
              <a:rPr lang="en-GB" sz="4400" i="1" dirty="0"/>
              <a:t>‘’ Lay not up for yourselves treasures upon earth, where moth and rust doth corrupt, and where thieves break through and steal.’’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71E5-AC60-4858-93F9-329A4E84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414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FC53-7CBD-4C65-A4B9-926F1B52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Semicolon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3155-00D1-4138-9A6D-15DD2035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To separate closely related independent clauses not connected by a conjunction:</a:t>
            </a:r>
          </a:p>
          <a:p>
            <a:pPr marL="0" indent="0">
              <a:buNone/>
            </a:pPr>
            <a:r>
              <a:rPr lang="en-GB" sz="4800" dirty="0"/>
              <a:t>1.Take this one; it seems to be your colour.</a:t>
            </a:r>
          </a:p>
          <a:p>
            <a:pPr marL="0" indent="0">
              <a:buNone/>
            </a:pPr>
            <a:r>
              <a:rPr lang="en-GB" sz="4800" dirty="0"/>
              <a:t>2. Your shirt is new; mine is old.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AD267-E972-4650-8B81-617AAFB2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300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27A9-8263-4BB5-A263-1EF5C79F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B50C-17A4-4E5A-84ED-66D72DAC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Before a transitional connective between two main clauses</a:t>
            </a:r>
          </a:p>
          <a:p>
            <a:pPr marL="0" indent="0">
              <a:buNone/>
            </a:pPr>
            <a:r>
              <a:rPr lang="en-GB" sz="4400" dirty="0"/>
              <a:t>The most common transitional connectives are: </a:t>
            </a:r>
            <a:r>
              <a:rPr lang="en-GB" sz="4400" i="1" dirty="0"/>
              <a:t>also, besides, consequently, furthermore, hence, however, likewise, moreover, nevertheless, in addition, so, then, therefore </a:t>
            </a:r>
            <a:r>
              <a:rPr lang="en-GB" sz="4400" dirty="0"/>
              <a:t>and</a:t>
            </a:r>
            <a:r>
              <a:rPr lang="en-GB" sz="4400" i="1" dirty="0"/>
              <a:t> yet.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BBBD7-9023-4C26-B1A4-6252064A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15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AD79-A767-4E49-80CB-3083831B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1E0C-370D-4DEC-88D7-B8F7D75A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sz="4000" dirty="0"/>
              <a:t>I haven’t time to see the film; </a:t>
            </a:r>
            <a:r>
              <a:rPr lang="en-GB" sz="4000" i="1" dirty="0"/>
              <a:t>besides </a:t>
            </a:r>
            <a:r>
              <a:rPr lang="en-GB" sz="4000" dirty="0"/>
              <a:t>it’s too horrifying. </a:t>
            </a:r>
          </a:p>
          <a:p>
            <a:pPr marL="514350" indent="-514350">
              <a:buAutoNum type="arabicPeriod"/>
            </a:pPr>
            <a:r>
              <a:rPr lang="en-GB" sz="4000" dirty="0"/>
              <a:t>His eyes went bad ; consequently, he had to resign his position as proof reader.</a:t>
            </a:r>
          </a:p>
          <a:p>
            <a:pPr marL="514350" indent="-514350">
              <a:buAutoNum type="arabicPeriod"/>
            </a:pPr>
            <a:r>
              <a:rPr lang="en-GB" sz="4000" dirty="0"/>
              <a:t>Josephine is her youngest child: besides, she has three others.</a:t>
            </a:r>
          </a:p>
          <a:p>
            <a:pPr marL="0" indent="0">
              <a:buNone/>
            </a:pPr>
            <a:endParaRPr lang="en-GB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782B8-725B-4781-8F15-3911888A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58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232D-508E-4BD6-A770-5D2C090C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Period or Full Stop (.)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8361-F8D1-4A19-B3D2-A66C9BE99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The full stop is used to mark the end of a declarative sentence. Unless a sentence is intended as a question, a command or an exclamation, it is declarative and is closed with a period.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B515E-C74B-4B1D-9E06-8695CA19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098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DB50-CCF2-44EB-BC44-9F282AC4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57D9-6F90-4A6C-BF91-18485E08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To separate elements in a series when they contain internal punctuation</a:t>
            </a:r>
          </a:p>
          <a:p>
            <a:pPr marL="0" indent="0">
              <a:buNone/>
            </a:pPr>
            <a:r>
              <a:rPr lang="en-GB" sz="4400" dirty="0"/>
              <a:t>1. Among those present were </a:t>
            </a:r>
            <a:r>
              <a:rPr lang="en-GB" sz="4400" dirty="0" err="1"/>
              <a:t>Prof.</a:t>
            </a:r>
            <a:r>
              <a:rPr lang="en-GB" sz="4400" dirty="0"/>
              <a:t> Wilson </a:t>
            </a:r>
            <a:r>
              <a:rPr lang="en-GB" sz="4400" dirty="0" err="1"/>
              <a:t>Agyare</a:t>
            </a:r>
            <a:r>
              <a:rPr lang="en-GB" sz="4400" dirty="0"/>
              <a:t>, Vice Dean of Students; </a:t>
            </a:r>
            <a:r>
              <a:rPr lang="en-GB" sz="4400" dirty="0" err="1"/>
              <a:t>Dr.</a:t>
            </a:r>
            <a:r>
              <a:rPr lang="en-GB" sz="4400" dirty="0"/>
              <a:t> </a:t>
            </a:r>
            <a:r>
              <a:rPr lang="en-GB" sz="4400" dirty="0" err="1"/>
              <a:t>Gikunoo</a:t>
            </a:r>
            <a:r>
              <a:rPr lang="en-GB" sz="4400" dirty="0"/>
              <a:t>, Hall Master, Unity Hall; and Mr Albert </a:t>
            </a:r>
            <a:r>
              <a:rPr lang="en-GB" sz="4400" dirty="0" err="1"/>
              <a:t>Essuman</a:t>
            </a:r>
            <a:r>
              <a:rPr lang="en-GB" sz="4400" dirty="0"/>
              <a:t>, The Senior Tutor, Unity Hall.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006CC-C6C4-4825-903D-89F68B61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38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868A-5B47-44F8-93C9-1EF168E7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Quotation Marks (‘’ ‘’)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F192-5627-44A2-BA3E-2358130E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</a:t>
            </a:r>
            <a:r>
              <a:rPr lang="en-GB" sz="4400" dirty="0"/>
              <a:t>. The Double Quotation Marks</a:t>
            </a:r>
          </a:p>
          <a:p>
            <a:r>
              <a:rPr lang="en-GB" sz="4400" dirty="0"/>
              <a:t>They are used to enclose the actual words of a speaker (direct discourse):</a:t>
            </a:r>
          </a:p>
          <a:p>
            <a:pPr marL="514350" indent="-514350">
              <a:buAutoNum type="arabicPeriod"/>
            </a:pPr>
            <a:r>
              <a:rPr lang="en-GB" sz="4400" dirty="0"/>
              <a:t>I said, ‘’That’s your problem.’’</a:t>
            </a:r>
          </a:p>
          <a:p>
            <a:pPr marL="514350" indent="-514350">
              <a:buAutoNum type="arabicPeriod"/>
            </a:pPr>
            <a:r>
              <a:rPr lang="en-GB" sz="4400" dirty="0"/>
              <a:t>‘’What is the matter?’’ she asked.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455DC-C19B-4D4A-9BBE-4BF6547A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73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3507-075C-47A9-99B4-B844D08E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AB33-1274-408E-B5E1-9679C5F1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To identify words, phrases or clauses which are being discussed:</a:t>
            </a:r>
          </a:p>
          <a:p>
            <a:pPr marL="514350" indent="-514350">
              <a:buAutoNum type="arabicPeriod"/>
            </a:pPr>
            <a:r>
              <a:rPr lang="en-GB" sz="4000" dirty="0"/>
              <a:t>The word ‘’garage’’ comes from the French; the word ‘’piano’’ comes from the Italian.</a:t>
            </a:r>
          </a:p>
          <a:p>
            <a:pPr marL="514350" indent="-514350">
              <a:buAutoNum type="arabicPeriod"/>
            </a:pPr>
            <a:r>
              <a:rPr lang="en-GB" sz="4000" dirty="0"/>
              <a:t>The phrase ‘’extraordinarily intelligent’’ is an adjective phrase.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C8B9E-6C26-42C6-8D24-52FB5959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544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7D07-DD98-4036-B5F3-0CD437ED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6FD9-0681-475E-B567-F8E4DF3F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To enclose the titles of short stories, poems , songs, (but not books):</a:t>
            </a:r>
          </a:p>
          <a:p>
            <a:pPr marL="0" indent="0">
              <a:buNone/>
            </a:pPr>
            <a:r>
              <a:rPr lang="en-GB" sz="4400" dirty="0"/>
              <a:t>1. ‘’Venus and Adonis’’ is one of the poems by William Shakespeare.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FE68C-0E01-4343-A33E-A952D7CC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311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3A31-3B2D-4E38-9318-DBA4E6F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B732-4017-4B8A-861A-C5D04C1D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In bibliography, to distinguish the title of a selection from that of a book in which the selection is printed:</a:t>
            </a:r>
          </a:p>
          <a:p>
            <a:pPr marL="0" indent="0">
              <a:buNone/>
            </a:pPr>
            <a:r>
              <a:rPr lang="en-GB" sz="4400" dirty="0"/>
              <a:t>1. Osam E.K. (1998) ‘’Complementation in Akan’’. In Journal of African Languages and Linguistics, Vol 19, No. 1:21 – 43 Mouton de </a:t>
            </a:r>
            <a:r>
              <a:rPr lang="en-GB" sz="4400" dirty="0" err="1"/>
              <a:t>Gruyter</a:t>
            </a:r>
            <a:endParaRPr lang="en-GB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9417F-11F9-412C-8F4E-A2D8FF87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27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160F-E2F3-401E-9993-1ABDC292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A72C-A06C-4B5D-9CA0-A7C0C761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b. </a:t>
            </a:r>
            <a:r>
              <a:rPr lang="en-GB" sz="4000" dirty="0"/>
              <a:t>The Single Quotation marks</a:t>
            </a:r>
          </a:p>
          <a:p>
            <a:pPr marL="0" indent="0">
              <a:buNone/>
            </a:pPr>
            <a:r>
              <a:rPr lang="en-GB" sz="4000" dirty="0"/>
              <a:t> </a:t>
            </a:r>
          </a:p>
          <a:p>
            <a:pPr marL="0" indent="0">
              <a:buNone/>
            </a:pPr>
            <a:r>
              <a:rPr lang="en-GB" sz="4000" dirty="0"/>
              <a:t>These are used to mark quotations within quotations:</a:t>
            </a:r>
          </a:p>
          <a:p>
            <a:pPr marL="0" indent="0">
              <a:buNone/>
            </a:pPr>
            <a:r>
              <a:rPr lang="en-GB" sz="4000" dirty="0"/>
              <a:t>1. The lecturer said, ‘’Let’s continue our discussion of the poems beginning with ‘Ode to a </a:t>
            </a:r>
            <a:r>
              <a:rPr lang="en-GB" sz="4000" dirty="0" err="1"/>
              <a:t>Nightgale</a:t>
            </a:r>
            <a:r>
              <a:rPr lang="en-GB" sz="4000" dirty="0"/>
              <a:t>.’ ‘’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C2E96-CBEB-4957-9CD3-A937555D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836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B767-ACA6-4E78-91DA-DEC68DA2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Apostrophe (‘)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6605-198F-4198-806D-A49A5CD4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To indicate the possessive case of nouns </a:t>
            </a:r>
          </a:p>
          <a:p>
            <a:pPr marL="514350" indent="-514350">
              <a:buAutoNum type="arabicPeriod"/>
            </a:pPr>
            <a:r>
              <a:rPr lang="en-GB" sz="4400" dirty="0"/>
              <a:t>man’s</a:t>
            </a:r>
          </a:p>
          <a:p>
            <a:pPr marL="514350" indent="-514350">
              <a:buAutoNum type="arabicPeriod"/>
            </a:pPr>
            <a:r>
              <a:rPr lang="en-GB" sz="4400" dirty="0"/>
              <a:t>Kwaku’s </a:t>
            </a:r>
          </a:p>
          <a:p>
            <a:pPr marL="514350" indent="-514350">
              <a:buAutoNum type="arabicPeriod"/>
            </a:pPr>
            <a:r>
              <a:rPr lang="en-GB" sz="4400" dirty="0"/>
              <a:t>Edith’s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39014-1FB0-46AD-88A4-6F2C86F9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033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FF91-F08F-4687-A632-153F388A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72279-47DD-4B85-B820-79DAC56AA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In contractions </a:t>
            </a:r>
          </a:p>
          <a:p>
            <a:pPr marL="514350" indent="-514350">
              <a:buAutoNum type="arabicPeriod"/>
            </a:pPr>
            <a:r>
              <a:rPr lang="en-GB" sz="4400" dirty="0"/>
              <a:t>Can’t -  cannot</a:t>
            </a:r>
          </a:p>
          <a:p>
            <a:pPr marL="514350" indent="-514350">
              <a:buAutoNum type="arabicPeriod"/>
            </a:pPr>
            <a:r>
              <a:rPr lang="en-GB" sz="4400" dirty="0"/>
              <a:t>Don’t  - do not</a:t>
            </a:r>
          </a:p>
          <a:p>
            <a:pPr marL="514350" indent="-514350">
              <a:buAutoNum type="arabicPeriod"/>
            </a:pPr>
            <a:r>
              <a:rPr lang="en-GB" sz="4400" dirty="0"/>
              <a:t>Isn’t – is not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A09B1-565D-4D77-9E96-59714E15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753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735B-25FB-467E-82C8-61803F3B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5666-24B0-4B38-B103-C4613CA0D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In the formation of the plurals of letters and numbers.</a:t>
            </a:r>
          </a:p>
          <a:p>
            <a:pPr marL="514350" indent="-514350">
              <a:buAutoNum type="arabicPeriod"/>
            </a:pPr>
            <a:r>
              <a:rPr lang="en-GB" sz="4000" dirty="0"/>
              <a:t>Dot your I’s</a:t>
            </a:r>
          </a:p>
          <a:p>
            <a:pPr marL="514350" indent="-514350">
              <a:buAutoNum type="arabicPeriod"/>
            </a:pPr>
            <a:r>
              <a:rPr lang="en-GB" sz="4000" dirty="0"/>
              <a:t>My s’s look like snakes</a:t>
            </a:r>
          </a:p>
          <a:p>
            <a:pPr marL="514350" indent="-514350">
              <a:buAutoNum type="arabicPeriod"/>
            </a:pPr>
            <a:r>
              <a:rPr lang="en-GB" sz="4000" dirty="0"/>
              <a:t>He is in his 90’s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B0279-B53C-4D67-84EF-3506E297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36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5742-8DCA-4E39-91BF-C722D871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Dash (-)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B0FE-6CFA-4090-8953-B375CEF9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It is used more often in informal domain instead of colon or a semicolon to make the piece of writing more vivid or dramatic</a:t>
            </a:r>
          </a:p>
          <a:p>
            <a:pPr marL="0" indent="0">
              <a:buNone/>
            </a:pPr>
            <a:r>
              <a:rPr lang="en-GB" sz="4400" dirty="0"/>
              <a:t>1. There was a huge explosion, smoke and dust ascended, and people rushed to the scene – it was chaos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BF903-6DD3-43D0-A15B-FE43A8BB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8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8B3D-D3B9-4254-BB50-816F1FEE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366A-C8B2-4A0A-B798-2A03F7AA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4800" dirty="0"/>
              <a:t>I am a student.</a:t>
            </a:r>
          </a:p>
          <a:p>
            <a:pPr marL="514350" indent="-514350">
              <a:buAutoNum type="arabicPeriod"/>
            </a:pPr>
            <a:r>
              <a:rPr lang="en-GB" sz="4800" dirty="0"/>
              <a:t>I need a pen.</a:t>
            </a:r>
          </a:p>
          <a:p>
            <a:pPr marL="514350" indent="-514350">
              <a:buAutoNum type="arabicPeriod"/>
            </a:pPr>
            <a:r>
              <a:rPr lang="en-GB" sz="4800" dirty="0"/>
              <a:t>Today is Sunday.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C2124-EE73-4E1B-B43B-44A9BC63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74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B3CB-CF18-4D87-B756-6FA14D5B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5D01-D9A0-4745-95DC-4925E0FF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It is used singly or in pairs to separate extra information, an after- thought or a comment, in a dramatic way, from the rest of the sentence</a:t>
            </a:r>
          </a:p>
          <a:p>
            <a:pPr marL="514350" indent="-514350">
              <a:buAutoNum type="arabicPeriod"/>
            </a:pPr>
            <a:r>
              <a:rPr lang="en-GB" sz="4000" dirty="0"/>
              <a:t>The library is the university student’s companion – so we are told.</a:t>
            </a:r>
          </a:p>
          <a:p>
            <a:pPr marL="514350" indent="-514350">
              <a:buAutoNum type="arabicPeriod"/>
            </a:pPr>
            <a:r>
              <a:rPr lang="en-GB" sz="4000" dirty="0"/>
              <a:t>The library – so we are told- is the university student’s companion.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A739A-0D48-46DE-B05B-9AF3613E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362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17CF-5BE3-4504-A74E-5FD58D68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Ellipsis (…)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C66A-2DDD-4AF9-8C61-A83907AE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It is used mostly with quotations to indicate the omission of unnecessary information within a quotation</a:t>
            </a:r>
          </a:p>
          <a:p>
            <a:pPr marL="0" indent="0">
              <a:buNone/>
            </a:pPr>
            <a:r>
              <a:rPr lang="en-GB" sz="3600" dirty="0"/>
              <a:t>Original : ‘’</a:t>
            </a:r>
            <a:r>
              <a:rPr lang="en-GB" sz="3600" dirty="0" err="1"/>
              <a:t>Prof.</a:t>
            </a:r>
            <a:r>
              <a:rPr lang="en-GB" sz="3600" dirty="0"/>
              <a:t> </a:t>
            </a:r>
            <a:r>
              <a:rPr lang="en-GB" sz="3600" dirty="0" err="1"/>
              <a:t>Agyare</a:t>
            </a:r>
            <a:r>
              <a:rPr lang="en-GB" sz="3600" dirty="0"/>
              <a:t>, who was the Hall Master of Unity Hall, has been appointed Vice Dean of Students.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Shortened: </a:t>
            </a:r>
            <a:r>
              <a:rPr lang="en-GB" sz="3600" dirty="0" err="1"/>
              <a:t>Prof.</a:t>
            </a:r>
            <a:r>
              <a:rPr lang="en-GB" sz="3600" dirty="0"/>
              <a:t> </a:t>
            </a:r>
            <a:r>
              <a:rPr lang="en-GB" sz="3600" dirty="0" err="1"/>
              <a:t>Agyare</a:t>
            </a:r>
            <a:r>
              <a:rPr lang="en-GB" sz="3600" dirty="0"/>
              <a:t>,… has been appointed Vice Dean of Students.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5A451-75B6-4BBB-A3DF-71E9BFCD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906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5D65-0112-422A-AB6C-2979BD5F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6A3B-A5CB-4108-B191-D1BA31F9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F91B0-818C-4C66-BC52-861CC414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2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465B-D633-4989-99F1-6B893247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AC69-316A-41B8-A3A6-ECE53397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It is used to mark accepted abbreviations. These include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5FFC0-D5C5-4B52-AB8B-6267AC19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3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213D-895B-4717-BCC7-29B82464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B8B8-763F-4616-AAA8-4B385D5C9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Titles : Col. </a:t>
            </a:r>
            <a:r>
              <a:rPr lang="en-GB" sz="4400" dirty="0" err="1"/>
              <a:t>Dr.</a:t>
            </a:r>
            <a:r>
              <a:rPr lang="en-GB" sz="4400" dirty="0"/>
              <a:t> Hon. Rev.</a:t>
            </a:r>
          </a:p>
          <a:p>
            <a:r>
              <a:rPr lang="en-GB" sz="4400" dirty="0"/>
              <a:t>Degrees : B.A.  B.Sc. M.D. Ph.D.</a:t>
            </a:r>
          </a:p>
          <a:p>
            <a:r>
              <a:rPr lang="en-GB" sz="4400" dirty="0"/>
              <a:t>Names: John K. Abugri, Daniel O. Mensah</a:t>
            </a:r>
          </a:p>
          <a:p>
            <a:r>
              <a:rPr lang="en-GB" sz="4400" dirty="0"/>
              <a:t>Miscellaneous: Ave. St. Vol. U.S.A. B.C. A.D.</a:t>
            </a:r>
          </a:p>
          <a:p>
            <a:r>
              <a:rPr lang="en-GB" sz="4400" dirty="0"/>
              <a:t>Hours and minutes represented in figures : 2.30 p.m.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2BBD0-1DFC-4441-BEAE-38EC5E3F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46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BA8D-BFE2-4B24-A5F9-2FF0C621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Comma (,)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C8C0-C527-4F93-A0F2-BF2A65871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The comma is used to separate elements which might otherwise seem to run together. </a:t>
            </a:r>
          </a:p>
          <a:p>
            <a:pPr marL="514350" indent="-514350">
              <a:buAutoNum type="alphaLcPeriod"/>
            </a:pPr>
            <a:r>
              <a:rPr lang="en-GB" sz="4000" dirty="0"/>
              <a:t>To prevent a confused or ambiguous sentence or construction</a:t>
            </a:r>
          </a:p>
          <a:p>
            <a:pPr marL="514350" indent="-514350">
              <a:buAutoNum type="arabicPeriod"/>
            </a:pPr>
            <a:r>
              <a:rPr lang="en-GB" sz="4000" dirty="0"/>
              <a:t>Mr Amoako our lecturer has travelled.</a:t>
            </a:r>
          </a:p>
          <a:p>
            <a:pPr marL="514350" indent="-514350">
              <a:buAutoNum type="arabicPeriod"/>
            </a:pPr>
            <a:r>
              <a:rPr lang="en-GB" sz="4000" dirty="0"/>
              <a:t>Mr Amoako , our lecturer has travelled.</a:t>
            </a:r>
          </a:p>
          <a:p>
            <a:pPr marL="514350" indent="-514350">
              <a:buAutoNum type="arabicPeriod"/>
            </a:pPr>
            <a:r>
              <a:rPr lang="en-GB" sz="4000" dirty="0"/>
              <a:t>Mr Amoako, our lecturer, has travelled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90EAB-5948-4584-9355-5F9BD24A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8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CB32-03D8-4AE8-84DC-C780F1B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04A4-9FEE-4C1B-954A-1A15C79B1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To separate two main clauses joined by a coordinating conjunction</a:t>
            </a:r>
          </a:p>
          <a:p>
            <a:pPr marL="0" indent="0">
              <a:buNone/>
            </a:pPr>
            <a:r>
              <a:rPr lang="en-GB" sz="3600" dirty="0"/>
              <a:t>The coordinating conjunctions are and, or, nor and but. This use of the comma is a style in American English.</a:t>
            </a:r>
          </a:p>
          <a:p>
            <a:pPr marL="514350" indent="-514350">
              <a:buAutoNum type="arabicPeriod"/>
            </a:pPr>
            <a:r>
              <a:rPr lang="en-GB" sz="3600" dirty="0"/>
              <a:t>The minister advised them, and afterward gave them presents.</a:t>
            </a:r>
          </a:p>
          <a:p>
            <a:pPr marL="514350" indent="-514350">
              <a:buAutoNum type="arabicPeriod"/>
            </a:pPr>
            <a:r>
              <a:rPr lang="en-GB" sz="3600" dirty="0"/>
              <a:t>He works very hard, but he was selected for promotion.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156AE-FEF5-4297-ADB1-D9769B77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52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545E-399E-42C3-AEA7-87583236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19A1-63EA-477F-8D55-821F8159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To separate elements in a series </a:t>
            </a:r>
          </a:p>
          <a:p>
            <a:pPr marL="514350" indent="-514350">
              <a:buAutoNum type="arabicPeriod"/>
            </a:pPr>
            <a:r>
              <a:rPr lang="en-GB" sz="5400" dirty="0" err="1"/>
              <a:t>Esi</a:t>
            </a:r>
            <a:r>
              <a:rPr lang="en-GB" sz="5400" dirty="0"/>
              <a:t> bought tomatoes, pepper and onions.</a:t>
            </a:r>
          </a:p>
          <a:p>
            <a:pPr marL="514350" indent="-514350">
              <a:buAutoNum type="arabicPeriod"/>
            </a:pPr>
            <a:r>
              <a:rPr lang="en-GB" sz="5400" dirty="0"/>
              <a:t>Reading, swimming and dancing are my favourite recreations.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B859D-E775-4AAA-802F-8E0D4A83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51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1802</Words>
  <Application>Microsoft Office PowerPoint</Application>
  <PresentationFormat>Widescreen</PresentationFormat>
  <Paragraphs>174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PUNCTUATION MARKS</vt:lpstr>
      <vt:lpstr>PowerPoint Presentation</vt:lpstr>
      <vt:lpstr>The Period or Full Stop (.)</vt:lpstr>
      <vt:lpstr>Examples</vt:lpstr>
      <vt:lpstr>PowerPoint Presentation</vt:lpstr>
      <vt:lpstr>PowerPoint Presentation</vt:lpstr>
      <vt:lpstr>The Comma (,)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Question mark (?)</vt:lpstr>
      <vt:lpstr>PowerPoint Presentation</vt:lpstr>
      <vt:lpstr>The Colon (:)</vt:lpstr>
      <vt:lpstr>PowerPoint Presentation</vt:lpstr>
      <vt:lpstr>PowerPoint Presentation</vt:lpstr>
      <vt:lpstr>PowerPoint Presentation</vt:lpstr>
      <vt:lpstr>The Semicolon</vt:lpstr>
      <vt:lpstr>PowerPoint Presentation</vt:lpstr>
      <vt:lpstr>PowerPoint Presentation</vt:lpstr>
      <vt:lpstr>PowerPoint Presentation</vt:lpstr>
      <vt:lpstr>The Quotation Marks (‘’ ‘’)</vt:lpstr>
      <vt:lpstr>PowerPoint Presentation</vt:lpstr>
      <vt:lpstr>PowerPoint Presentation</vt:lpstr>
      <vt:lpstr>PowerPoint Presentation</vt:lpstr>
      <vt:lpstr>PowerPoint Presentation</vt:lpstr>
      <vt:lpstr>The Apostrophe (‘)</vt:lpstr>
      <vt:lpstr>PowerPoint Presentation</vt:lpstr>
      <vt:lpstr>PowerPoint Presentation</vt:lpstr>
      <vt:lpstr>The Dash (-)</vt:lpstr>
      <vt:lpstr>PowerPoint Presentation</vt:lpstr>
      <vt:lpstr>Ellipsis (…)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PUNCTUATION MARKS</dc:title>
  <dc:creator>Henry Adams</dc:creator>
  <cp:lastModifiedBy>Windows User</cp:lastModifiedBy>
  <cp:revision>27</cp:revision>
  <dcterms:created xsi:type="dcterms:W3CDTF">2017-11-25T11:00:18Z</dcterms:created>
  <dcterms:modified xsi:type="dcterms:W3CDTF">2019-12-13T17:27:04Z</dcterms:modified>
</cp:coreProperties>
</file>