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7" r:id="rId10"/>
    <p:sldId id="290" r:id="rId11"/>
    <p:sldId id="264" r:id="rId12"/>
    <p:sldId id="265" r:id="rId13"/>
    <p:sldId id="266" r:id="rId14"/>
    <p:sldId id="278" r:id="rId15"/>
    <p:sldId id="279" r:id="rId16"/>
    <p:sldId id="280" r:id="rId17"/>
    <p:sldId id="281" r:id="rId18"/>
    <p:sldId id="282" r:id="rId19"/>
    <p:sldId id="283" r:id="rId20"/>
    <p:sldId id="284" r:id="rId21"/>
    <p:sldId id="285" r:id="rId22"/>
    <p:sldId id="286" r:id="rId23"/>
    <p:sldId id="291" r:id="rId24"/>
    <p:sldId id="292" r:id="rId25"/>
    <p:sldId id="268" r:id="rId26"/>
    <p:sldId id="269" r:id="rId27"/>
    <p:sldId id="277" r:id="rId28"/>
    <p:sldId id="289" r:id="rId29"/>
    <p:sldId id="270" r:id="rId30"/>
    <p:sldId id="276" r:id="rId31"/>
    <p:sldId id="287" r:id="rId32"/>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8" d="100"/>
          <a:sy n="78"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30C6396-7987-40AF-B986-42538B164BDC}" type="datetimeFigureOut">
              <a:rPr lang="en-GB" smtClean="0"/>
              <a:t>13/12/2019</a:t>
            </a:fld>
            <a:endParaRPr lang="en-GB"/>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4A7C578B-6C16-4DCD-A936-510D0185A424}" type="slidenum">
              <a:rPr lang="en-GB" smtClean="0"/>
              <a:t>‹#›</a:t>
            </a:fld>
            <a:endParaRPr lang="en-GB"/>
          </a:p>
        </p:txBody>
      </p:sp>
    </p:spTree>
    <p:extLst>
      <p:ext uri="{BB962C8B-B14F-4D97-AF65-F5344CB8AC3E}">
        <p14:creationId xmlns:p14="http://schemas.microsoft.com/office/powerpoint/2010/main" val="454172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93A93E46-0BC5-4992-97E0-0DC16278EC8D}" type="datetimeFigureOut">
              <a:rPr lang="en-US" smtClean="0"/>
              <a:t>12/13/2019</a:t>
            </a:fld>
            <a:endParaRPr lang="en-US"/>
          </a:p>
        </p:txBody>
      </p:sp>
      <p:sp>
        <p:nvSpPr>
          <p:cNvPr id="4" name="Slide Image Placeholder 3"/>
          <p:cNvSpPr>
            <a:spLocks noGrp="1" noRot="1" noChangeAspect="1"/>
          </p:cNvSpPr>
          <p:nvPr>
            <p:ph type="sldImg" idx="2"/>
          </p:nvPr>
        </p:nvSpPr>
        <p:spPr>
          <a:xfrm>
            <a:off x="438150" y="1235075"/>
            <a:ext cx="5921375" cy="3332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BB487D39-3188-4846-A530-090455A1BA69}" type="slidenum">
              <a:rPr lang="en-US" smtClean="0"/>
              <a:t>‹#›</a:t>
            </a:fld>
            <a:endParaRPr lang="en-US"/>
          </a:p>
        </p:txBody>
      </p:sp>
    </p:spTree>
    <p:extLst>
      <p:ext uri="{BB962C8B-B14F-4D97-AF65-F5344CB8AC3E}">
        <p14:creationId xmlns:p14="http://schemas.microsoft.com/office/powerpoint/2010/main" val="30559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6C9D5E-9BEC-4C09-BC07-3C29E03F30D6}"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7670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3E787C-0C50-41C6-B0CC-42FDB0C5958C}"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312597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2C8EE-D870-462C-9810-2CAC72B30346}"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344146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E0E0A9-6792-402D-B54B-C87864C6535F}"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170352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FD23B-9F4F-4BC0-B4FC-BE731FEC3A28}" type="datetime1">
              <a:rPr lang="en-US" smtClean="0"/>
              <a:t>12/13/2019</a:t>
            </a:fld>
            <a:endParaRPr lang="en-US"/>
          </a:p>
        </p:txBody>
      </p:sp>
      <p:sp>
        <p:nvSpPr>
          <p:cNvPr id="5" name="Footer Placeholder 4"/>
          <p:cNvSpPr>
            <a:spLocks noGrp="1"/>
          </p:cNvSpPr>
          <p:nvPr>
            <p:ph type="ftr" sz="quarter" idx="11"/>
          </p:nvPr>
        </p:nvSpPr>
        <p:spPr/>
        <p:txBody>
          <a:bodyPr/>
          <a:lstStyle/>
          <a:p>
            <a:r>
              <a:rPr lang="en-US"/>
              <a:t>POWERED BY SAMUEL SESAH AND FRIENDS</a:t>
            </a:r>
          </a:p>
        </p:txBody>
      </p:sp>
      <p:sp>
        <p:nvSpPr>
          <p:cNvPr id="6" name="Slide Number Placeholder 5"/>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389449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522D38-8CDC-488F-8746-97822494C710}"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271783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E91E26-C4A4-411F-87E2-A99745CB3C0A}" type="datetime1">
              <a:rPr lang="en-US" smtClean="0"/>
              <a:t>12/13/2019</a:t>
            </a:fld>
            <a:endParaRPr lang="en-US"/>
          </a:p>
        </p:txBody>
      </p:sp>
      <p:sp>
        <p:nvSpPr>
          <p:cNvPr id="8" name="Footer Placeholder 7"/>
          <p:cNvSpPr>
            <a:spLocks noGrp="1"/>
          </p:cNvSpPr>
          <p:nvPr>
            <p:ph type="ftr" sz="quarter" idx="11"/>
          </p:nvPr>
        </p:nvSpPr>
        <p:spPr/>
        <p:txBody>
          <a:bodyPr/>
          <a:lstStyle/>
          <a:p>
            <a:r>
              <a:rPr lang="en-US"/>
              <a:t>POWERED BY SAMUEL SESAH AND FRIENDS</a:t>
            </a:r>
          </a:p>
        </p:txBody>
      </p:sp>
      <p:sp>
        <p:nvSpPr>
          <p:cNvPr id="9" name="Slide Number Placeholder 8"/>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193820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A581E4-D08A-4FE6-9F5F-FE4AB452DE92}" type="datetime1">
              <a:rPr lang="en-US" smtClean="0"/>
              <a:t>12/13/2019</a:t>
            </a:fld>
            <a:endParaRPr lang="en-US"/>
          </a:p>
        </p:txBody>
      </p:sp>
      <p:sp>
        <p:nvSpPr>
          <p:cNvPr id="4" name="Footer Placeholder 3"/>
          <p:cNvSpPr>
            <a:spLocks noGrp="1"/>
          </p:cNvSpPr>
          <p:nvPr>
            <p:ph type="ftr" sz="quarter" idx="11"/>
          </p:nvPr>
        </p:nvSpPr>
        <p:spPr/>
        <p:txBody>
          <a:bodyPr/>
          <a:lstStyle/>
          <a:p>
            <a:r>
              <a:rPr lang="en-US"/>
              <a:t>POWERED BY SAMUEL SESAH AND FRIENDS</a:t>
            </a:r>
          </a:p>
        </p:txBody>
      </p:sp>
      <p:sp>
        <p:nvSpPr>
          <p:cNvPr id="5" name="Slide Number Placeholder 4"/>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17831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3AC9B-D0BF-4D41-B093-5A00AD02A4FC}" type="datetime1">
              <a:rPr lang="en-US" smtClean="0"/>
              <a:t>12/13/2019</a:t>
            </a:fld>
            <a:endParaRPr lang="en-US"/>
          </a:p>
        </p:txBody>
      </p:sp>
      <p:sp>
        <p:nvSpPr>
          <p:cNvPr id="3" name="Footer Placeholder 2"/>
          <p:cNvSpPr>
            <a:spLocks noGrp="1"/>
          </p:cNvSpPr>
          <p:nvPr>
            <p:ph type="ftr" sz="quarter" idx="11"/>
          </p:nvPr>
        </p:nvSpPr>
        <p:spPr/>
        <p:txBody>
          <a:bodyPr/>
          <a:lstStyle/>
          <a:p>
            <a:r>
              <a:rPr lang="en-US"/>
              <a:t>POWERED BY SAMUEL SESAH AND FRIENDS</a:t>
            </a:r>
          </a:p>
        </p:txBody>
      </p:sp>
      <p:sp>
        <p:nvSpPr>
          <p:cNvPr id="4" name="Slide Number Placeholder 3"/>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120974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462D6-FC25-443F-A621-B3F2CEF05F9A}"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39927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7DC77-9488-4092-A524-7FAB6EFE6947}" type="datetime1">
              <a:rPr lang="en-US" smtClean="0"/>
              <a:t>12/13/2019</a:t>
            </a:fld>
            <a:endParaRPr lang="en-US"/>
          </a:p>
        </p:txBody>
      </p:sp>
      <p:sp>
        <p:nvSpPr>
          <p:cNvPr id="6" name="Footer Placeholder 5"/>
          <p:cNvSpPr>
            <a:spLocks noGrp="1"/>
          </p:cNvSpPr>
          <p:nvPr>
            <p:ph type="ftr" sz="quarter" idx="11"/>
          </p:nvPr>
        </p:nvSpPr>
        <p:spPr/>
        <p:txBody>
          <a:bodyPr/>
          <a:lstStyle/>
          <a:p>
            <a:r>
              <a:rPr lang="en-US"/>
              <a:t>POWERED BY SAMUEL SESAH AND FRIENDS</a:t>
            </a:r>
          </a:p>
        </p:txBody>
      </p:sp>
      <p:sp>
        <p:nvSpPr>
          <p:cNvPr id="7" name="Slide Number Placeholder 6"/>
          <p:cNvSpPr>
            <a:spLocks noGrp="1"/>
          </p:cNvSpPr>
          <p:nvPr>
            <p:ph type="sldNum" sz="quarter" idx="12"/>
          </p:nvPr>
        </p:nvSpPr>
        <p:spPr/>
        <p:txBody>
          <a:bodyPr/>
          <a:lstStyle/>
          <a:p>
            <a:fld id="{01CB3DA5-9B10-41C4-AD09-DDD427D0BD96}" type="slidenum">
              <a:rPr lang="en-US" smtClean="0"/>
              <a:t>‹#›</a:t>
            </a:fld>
            <a:endParaRPr lang="en-US"/>
          </a:p>
        </p:txBody>
      </p:sp>
    </p:spTree>
    <p:extLst>
      <p:ext uri="{BB962C8B-B14F-4D97-AF65-F5344CB8AC3E}">
        <p14:creationId xmlns:p14="http://schemas.microsoft.com/office/powerpoint/2010/main" val="321463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EE31C-E85B-4238-BC0C-DDEFB4550EB1}" type="datetime1">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B3DA5-9B10-41C4-AD09-DDD427D0BD96}" type="slidenum">
              <a:rPr lang="en-US" smtClean="0"/>
              <a:t>‹#›</a:t>
            </a:fld>
            <a:endParaRPr lang="en-US"/>
          </a:p>
        </p:txBody>
      </p:sp>
    </p:spTree>
    <p:extLst>
      <p:ext uri="{BB962C8B-B14F-4D97-AF65-F5344CB8AC3E}">
        <p14:creationId xmlns:p14="http://schemas.microsoft.com/office/powerpoint/2010/main" val="264877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PUNCTUATIONS</a:t>
            </a:r>
          </a:p>
        </p:txBody>
      </p:sp>
      <p:sp>
        <p:nvSpPr>
          <p:cNvPr id="3" name="Subtitle 2"/>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8871BEA5-6EB8-499B-8B40-7F003E3734A6}"/>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77183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EXERCISE</a:t>
            </a:r>
          </a:p>
        </p:txBody>
      </p:sp>
      <p:sp>
        <p:nvSpPr>
          <p:cNvPr id="3" name="Content Placeholder 2"/>
          <p:cNvSpPr>
            <a:spLocks noGrp="1"/>
          </p:cNvSpPr>
          <p:nvPr>
            <p:ph idx="1"/>
          </p:nvPr>
        </p:nvSpPr>
        <p:spPr/>
        <p:txBody>
          <a:bodyPr/>
          <a:lstStyle/>
          <a:p>
            <a:pPr algn="just"/>
            <a:r>
              <a:rPr lang="en-GB" dirty="0"/>
              <a:t>perhaps down in his heart </a:t>
            </a:r>
            <a:r>
              <a:rPr lang="en-GB" dirty="0" err="1"/>
              <a:t>okonkwo</a:t>
            </a:r>
            <a:r>
              <a:rPr lang="en-GB" dirty="0"/>
              <a:t> was not a cruel man but his whole life was dominated by fear the fear of failure and of weakness it was deeper and more intimate than the fear of evil and capricious gods and of magic the fear of the forest and of the forces of nature malevolent red in tooth and claw </a:t>
            </a:r>
            <a:r>
              <a:rPr lang="en-GB" dirty="0" err="1"/>
              <a:t>okonkwos</a:t>
            </a:r>
            <a:r>
              <a:rPr lang="en-GB" dirty="0"/>
              <a:t> fear was greater than these it was not external but lay deep within himself it was the fear of himself lest he should be found to resemble his father</a:t>
            </a:r>
          </a:p>
        </p:txBody>
      </p:sp>
      <p:sp>
        <p:nvSpPr>
          <p:cNvPr id="4" name="Footer Placeholder 3">
            <a:extLst>
              <a:ext uri="{FF2B5EF4-FFF2-40B4-BE49-F238E27FC236}">
                <a16:creationId xmlns:a16="http://schemas.microsoft.com/office/drawing/2014/main" id="{85292144-D030-469F-A51D-5F1C4E8E4D56}"/>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77755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COMMA</a:t>
            </a:r>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It is the most frequently used punctuation mark and the most abused.</a:t>
            </a:r>
          </a:p>
          <a:p>
            <a:pPr>
              <a:lnSpc>
                <a:spcPct val="150000"/>
              </a:lnSpc>
            </a:pPr>
            <a:r>
              <a:rPr lang="en-US" dirty="0">
                <a:latin typeface="Arial" panose="020B0604020202020204" pitchFamily="34" charset="0"/>
                <a:cs typeface="Arial" panose="020B0604020202020204" pitchFamily="34" charset="0"/>
              </a:rPr>
              <a:t>The comma has two primary functions: it separates elements within a sentence and it sets off non-essential expressions in a sentence.</a:t>
            </a:r>
          </a:p>
        </p:txBody>
      </p:sp>
      <p:sp>
        <p:nvSpPr>
          <p:cNvPr id="4" name="Footer Placeholder 3">
            <a:extLst>
              <a:ext uri="{FF2B5EF4-FFF2-40B4-BE49-F238E27FC236}">
                <a16:creationId xmlns:a16="http://schemas.microsoft.com/office/drawing/2014/main" id="{CBD1D7D9-0C4D-4D79-8915-41142FFCE17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16731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COMMAS THAT SEPARATE</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a:latin typeface="Arial" panose="020B0604020202020204" pitchFamily="34" charset="0"/>
                <a:cs typeface="Arial" panose="020B0604020202020204" pitchFamily="34" charset="0"/>
              </a:rPr>
              <a:t>The comma is used to separate three or more items in a list: She wrote novels, short stories, plays and poems.</a:t>
            </a:r>
          </a:p>
          <a:p>
            <a:pPr>
              <a:lnSpc>
                <a:spcPct val="150000"/>
              </a:lnSpc>
            </a:pPr>
            <a:r>
              <a:rPr lang="en-US" dirty="0">
                <a:latin typeface="Arial" panose="020B0604020202020204" pitchFamily="34" charset="0"/>
                <a:cs typeface="Arial" panose="020B0604020202020204" pitchFamily="34" charset="0"/>
              </a:rPr>
              <a:t>To separate two or more adjectives that modify the same noun: She is a pretty, tall lady.</a:t>
            </a:r>
          </a:p>
          <a:p>
            <a:pPr>
              <a:lnSpc>
                <a:spcPct val="150000"/>
              </a:lnSpc>
            </a:pPr>
            <a:r>
              <a:rPr lang="en-US" dirty="0">
                <a:latin typeface="Arial" panose="020B0604020202020204" pitchFamily="34" charset="0"/>
                <a:cs typeface="Arial" panose="020B0604020202020204" pitchFamily="34" charset="0"/>
              </a:rPr>
              <a:t>It is used to separate introductory requests or commands. Please remember, all assignments must be on my desk by Friday.</a:t>
            </a:r>
          </a:p>
          <a:p>
            <a:pPr>
              <a:lnSpc>
                <a:spcPct val="150000"/>
              </a:lnSpc>
            </a:pPr>
            <a:r>
              <a:rPr lang="en-US" dirty="0">
                <a:latin typeface="Arial" panose="020B0604020202020204" pitchFamily="34" charset="0"/>
                <a:cs typeface="Arial" panose="020B0604020202020204" pitchFamily="34" charset="0"/>
              </a:rPr>
              <a:t>To mark off direct speech from the tag. ‘Tell me,’ he said, ‘how you know his name.’</a:t>
            </a:r>
          </a:p>
        </p:txBody>
      </p:sp>
      <p:sp>
        <p:nvSpPr>
          <p:cNvPr id="4" name="Footer Placeholder 3">
            <a:extLst>
              <a:ext uri="{FF2B5EF4-FFF2-40B4-BE49-F238E27FC236}">
                <a16:creationId xmlns:a16="http://schemas.microsoft.com/office/drawing/2014/main" id="{4F84B2A6-37C8-42C5-8533-ADECC57BC57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0541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COMMAS THAT SET OFF</a:t>
            </a:r>
          </a:p>
        </p:txBody>
      </p:sp>
      <p:sp>
        <p:nvSpPr>
          <p:cNvPr id="3" name="Content Placeholder 2"/>
          <p:cNvSpPr>
            <a:spLocks noGrp="1"/>
          </p:cNvSpPr>
          <p:nvPr>
            <p:ph idx="1"/>
          </p:nvPr>
        </p:nvSpPr>
        <p:spPr/>
        <p:txBody>
          <a:bodyPr/>
          <a:lstStyle/>
          <a:p>
            <a:r>
              <a:rPr lang="en-US" dirty="0"/>
              <a:t>Two commas are used to set off expressions that are not necessary for the structural completeness of a statement. We can deliver the goods on Sunday, or if you like, on Monday. Jesus, if my memory serves me right, was at a wedding once.</a:t>
            </a:r>
          </a:p>
          <a:p>
            <a:r>
              <a:rPr lang="en-US" dirty="0"/>
              <a:t>It is used to mark off phrases like </a:t>
            </a:r>
            <a:r>
              <a:rPr lang="en-US" i="1" dirty="0"/>
              <a:t>however, therefore, of course, for instance, by all means, additionally</a:t>
            </a:r>
            <a:r>
              <a:rPr lang="en-US" dirty="0"/>
              <a:t>.</a:t>
            </a:r>
          </a:p>
          <a:p>
            <a:r>
              <a:rPr lang="en-US" dirty="0"/>
              <a:t>Use paired commas to mark appositives and appositive phrases. Jim, our trusted guide, led us through the thick jungle. Alexander, the Greek military commander, wept because there were no more worlds for him to conquer.</a:t>
            </a:r>
          </a:p>
        </p:txBody>
      </p:sp>
      <p:sp>
        <p:nvSpPr>
          <p:cNvPr id="4" name="Footer Placeholder 3">
            <a:extLst>
              <a:ext uri="{FF2B5EF4-FFF2-40B4-BE49-F238E27FC236}">
                <a16:creationId xmlns:a16="http://schemas.microsoft.com/office/drawing/2014/main" id="{59BEFBF7-F1BE-49A5-8272-59C124C393C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24839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COLON</a:t>
            </a:r>
          </a:p>
        </p:txBody>
      </p:sp>
      <p:sp>
        <p:nvSpPr>
          <p:cNvPr id="3" name="Content Placeholder 2"/>
          <p:cNvSpPr>
            <a:spLocks noGrp="1"/>
          </p:cNvSpPr>
          <p:nvPr>
            <p:ph idx="1"/>
          </p:nvPr>
        </p:nvSpPr>
        <p:spPr/>
        <p:txBody>
          <a:bodyPr>
            <a:normAutofit lnSpcReduction="10000"/>
          </a:bodyPr>
          <a:lstStyle/>
          <a:p>
            <a:pPr>
              <a:lnSpc>
                <a:spcPct val="100000"/>
              </a:lnSpc>
            </a:pPr>
            <a:r>
              <a:rPr lang="en-US" dirty="0"/>
              <a:t>It is used to separate two sentences when the second explains more fully the meaning of the first. Richard’s work is unsatisfactory: his answers are thoughtless, his spelling is careless and his handwriting is bad.</a:t>
            </a:r>
          </a:p>
          <a:p>
            <a:pPr>
              <a:lnSpc>
                <a:spcPct val="100000"/>
              </a:lnSpc>
            </a:pPr>
            <a:r>
              <a:rPr lang="en-US" dirty="0"/>
              <a:t>It is used to separate a list of items from an introductory statement which often contains the following words: as follows, the following or a number. Answer the following: Monica speaks four languages: English, French, </a:t>
            </a:r>
            <a:r>
              <a:rPr lang="en-US" dirty="0" err="1"/>
              <a:t>Ga</a:t>
            </a:r>
            <a:r>
              <a:rPr lang="en-US" dirty="0"/>
              <a:t> and Hausa. </a:t>
            </a:r>
          </a:p>
          <a:p>
            <a:pPr>
              <a:lnSpc>
                <a:spcPct val="100000"/>
              </a:lnSpc>
            </a:pPr>
            <a:r>
              <a:rPr lang="en-US" dirty="0"/>
              <a:t>It is not used after words like for example, that is, such as, namely, for instance.</a:t>
            </a:r>
          </a:p>
        </p:txBody>
      </p:sp>
      <p:sp>
        <p:nvSpPr>
          <p:cNvPr id="4" name="Footer Placeholder 3">
            <a:extLst>
              <a:ext uri="{FF2B5EF4-FFF2-40B4-BE49-F238E27FC236}">
                <a16:creationId xmlns:a16="http://schemas.microsoft.com/office/drawing/2014/main" id="{2B80A0D5-DE3A-4D8B-A987-8355A1F79934}"/>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88308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COLON</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It is used to introduce a quotation. Shakespeare said: ‘Neither a borrower nor a lender be.’</a:t>
            </a:r>
          </a:p>
          <a:p>
            <a:r>
              <a:rPr lang="en-US" dirty="0">
                <a:latin typeface="Arial" panose="020B0604020202020204" pitchFamily="34" charset="0"/>
                <a:cs typeface="Arial" panose="020B0604020202020204" pitchFamily="34" charset="0"/>
              </a:rPr>
              <a:t>It introduces a word that </a:t>
            </a:r>
            <a:r>
              <a:rPr lang="en-US" dirty="0" err="1">
                <a:latin typeface="Arial" panose="020B0604020202020204" pitchFamily="34" charset="0"/>
                <a:cs typeface="Arial" panose="020B0604020202020204" pitchFamily="34" charset="0"/>
              </a:rPr>
              <a:t>summarises</a:t>
            </a:r>
            <a:r>
              <a:rPr lang="en-US" dirty="0">
                <a:latin typeface="Arial" panose="020B0604020202020204" pitchFamily="34" charset="0"/>
                <a:cs typeface="Arial" panose="020B0604020202020204" pitchFamily="34" charset="0"/>
              </a:rPr>
              <a:t> a sentence. All life revolves around one thing: money. The officer thought her excuse was valid: </a:t>
            </a:r>
            <a:r>
              <a:rPr lang="en-US" dirty="0" err="1">
                <a:latin typeface="Arial" panose="020B0604020202020204" pitchFamily="34" charset="0"/>
                <a:cs typeface="Arial" panose="020B0604020202020204" pitchFamily="34" charset="0"/>
              </a:rPr>
              <a:t>self-defence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It is used to separate the title and the subtitle of a book or an article. AIDS: The Killer Disease.</a:t>
            </a:r>
          </a:p>
          <a:p>
            <a:r>
              <a:rPr lang="en-US" dirty="0">
                <a:latin typeface="Arial" panose="020B0604020202020204" pitchFamily="34" charset="0"/>
                <a:cs typeface="Arial" panose="020B0604020202020204" pitchFamily="34" charset="0"/>
              </a:rPr>
              <a:t>It is used traditionally to separate the hour from minutes and chapter and verse in Biblical references.</a:t>
            </a:r>
          </a:p>
          <a:p>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E902ADE-4574-4801-B22C-61BECB03209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55365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SEMI COLON</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It is used to join two sentences that are related. If the sentences are not related treat them as separate sentences. Bob is going for his MBA; Janet already has hers. His mother won’t let him; she is afraid he might get hurt. Your car is new; mine is eight years old.</a:t>
            </a:r>
          </a:p>
          <a:p>
            <a:r>
              <a:rPr lang="en-US" dirty="0">
                <a:latin typeface="Arial" panose="020B0604020202020204" pitchFamily="34" charset="0"/>
                <a:cs typeface="Arial" panose="020B0604020202020204" pitchFamily="34" charset="0"/>
              </a:rPr>
              <a:t>It is used to separate clauses which have internal commas and a misreading might occur if commas are used. Among those present were the </a:t>
            </a:r>
            <a:r>
              <a:rPr lang="en-US" dirty="0" err="1">
                <a:latin typeface="Arial" panose="020B0604020202020204" pitchFamily="34" charset="0"/>
                <a:cs typeface="Arial" panose="020B0604020202020204" pitchFamily="34" charset="0"/>
              </a:rPr>
              <a:t>Asantehene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Otumfuo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Osei</a:t>
            </a:r>
            <a:r>
              <a:rPr lang="en-US" dirty="0">
                <a:latin typeface="Arial" panose="020B0604020202020204" pitchFamily="34" charset="0"/>
                <a:cs typeface="Arial" panose="020B0604020202020204" pitchFamily="34" charset="0"/>
              </a:rPr>
              <a:t> Tutu II; the Minister of Education, Professor </a:t>
            </a:r>
            <a:r>
              <a:rPr lang="en-US" dirty="0" err="1">
                <a:latin typeface="Arial" panose="020B0604020202020204" pitchFamily="34" charset="0"/>
                <a:cs typeface="Arial" panose="020B0604020202020204" pitchFamily="34" charset="0"/>
              </a:rPr>
              <a:t>Opoku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Agyemang</a:t>
            </a:r>
            <a:r>
              <a:rPr lang="en-US" dirty="0">
                <a:latin typeface="Arial" panose="020B0604020202020204" pitchFamily="34" charset="0"/>
                <a:cs typeface="Arial" panose="020B0604020202020204" pitchFamily="34" charset="0"/>
              </a:rPr>
              <a:t>; the Vice Chancellor, Professor William Ellis and many other dignitaries.</a:t>
            </a:r>
          </a:p>
        </p:txBody>
      </p:sp>
      <p:sp>
        <p:nvSpPr>
          <p:cNvPr id="4" name="Footer Placeholder 3">
            <a:extLst>
              <a:ext uri="{FF2B5EF4-FFF2-40B4-BE49-F238E27FC236}">
                <a16:creationId xmlns:a16="http://schemas.microsoft.com/office/drawing/2014/main" id="{8279E4E4-AFB7-4EE2-A6E0-593AB980EAD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67221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Semi Colon</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Do not use the semicolon as the equivalent of a colon. The colon is used to indicate that something is to follow, usually a series of items. My records show that the following students have not handed in their assignments: James, </a:t>
            </a:r>
            <a:r>
              <a:rPr lang="en-US" dirty="0" err="1">
                <a:latin typeface="Arial" panose="020B0604020202020204" pitchFamily="34" charset="0"/>
                <a:cs typeface="Arial" panose="020B0604020202020204" pitchFamily="34" charset="0"/>
              </a:rPr>
              <a:t>Poku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Nsiah</a:t>
            </a:r>
            <a:r>
              <a:rPr lang="en-US" dirty="0">
                <a:latin typeface="Arial" panose="020B0604020202020204" pitchFamily="34" charset="0"/>
                <a:cs typeface="Arial" panose="020B0604020202020204" pitchFamily="34" charset="0"/>
              </a:rPr>
              <a:t>, Badu and </a:t>
            </a:r>
            <a:r>
              <a:rPr lang="en-US" dirty="0" err="1">
                <a:latin typeface="Arial" panose="020B0604020202020204" pitchFamily="34" charset="0"/>
                <a:cs typeface="Arial" panose="020B0604020202020204" pitchFamily="34" charset="0"/>
              </a:rPr>
              <a:t>Gyamfi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Do not use a semicolon in place of a comma. Although I seldom have trouble with grammar or spelling; I never seem to use the right punctuation. We stayed up until two o’clock in the morning; hoping that they would arrive.</a:t>
            </a:r>
          </a:p>
        </p:txBody>
      </p:sp>
      <p:sp>
        <p:nvSpPr>
          <p:cNvPr id="4" name="Footer Placeholder 3">
            <a:extLst>
              <a:ext uri="{FF2B5EF4-FFF2-40B4-BE49-F238E27FC236}">
                <a16:creationId xmlns:a16="http://schemas.microsoft.com/office/drawing/2014/main" id="{7C297E9A-F3A6-4C91-B803-C582D5818A3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11981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HYPHEN</a:t>
            </a:r>
          </a:p>
        </p:txBody>
      </p:sp>
      <p:sp>
        <p:nvSpPr>
          <p:cNvPr id="3" name="Content Placeholder 2"/>
          <p:cNvSpPr>
            <a:spLocks noGrp="1"/>
          </p:cNvSpPr>
          <p:nvPr>
            <p:ph idx="1"/>
          </p:nvPr>
        </p:nvSpPr>
        <p:spPr/>
        <p:txBody>
          <a:bodyPr>
            <a:normAutofit/>
          </a:bodyPr>
          <a:lstStyle/>
          <a:p>
            <a:pPr marL="342900" lvl="0" indent="-342900" algn="just">
              <a:lnSpc>
                <a:spcPct val="107000"/>
              </a:lnSpc>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It is used to link the parts of compound nouns that begins with the prefix </a:t>
            </a:r>
            <a:r>
              <a:rPr lang="en-US" b="1" dirty="0">
                <a:latin typeface="Arial" panose="020B0604020202020204" pitchFamily="34" charset="0"/>
                <a:ea typeface="Calibri" panose="020F0502020204030204" pitchFamily="34" charset="0"/>
                <a:cs typeface="Times New Roman" panose="02020603050405020304" pitchFamily="18" charset="0"/>
              </a:rPr>
              <a:t>ex-, self- and all- </a:t>
            </a:r>
            <a:r>
              <a:rPr lang="en-US" dirty="0">
                <a:latin typeface="Arial" panose="020B0604020202020204" pitchFamily="34" charset="0"/>
                <a:ea typeface="Calibri" panose="020F0502020204030204" pitchFamily="34" charset="0"/>
                <a:cs typeface="Times New Roman" panose="02020603050405020304" pitchFamily="18" charset="0"/>
              </a:rPr>
              <a:t>or that end with the suffix </a:t>
            </a:r>
            <a:r>
              <a:rPr lang="en-US" b="1" dirty="0">
                <a:latin typeface="Arial" panose="020B0604020202020204" pitchFamily="34" charset="0"/>
                <a:ea typeface="Calibri" panose="020F0502020204030204" pitchFamily="34" charset="0"/>
                <a:cs typeface="Times New Roman" panose="02020603050405020304" pitchFamily="18" charset="0"/>
              </a:rPr>
              <a:t>elect:</a:t>
            </a:r>
            <a:r>
              <a:rPr lang="en-US" dirty="0">
                <a:latin typeface="Arial" panose="020B0604020202020204" pitchFamily="34" charset="0"/>
                <a:ea typeface="Calibri" panose="020F0502020204030204" pitchFamily="34" charset="0"/>
                <a:cs typeface="Times New Roman" panose="02020603050405020304" pitchFamily="18" charset="0"/>
              </a:rPr>
              <a:t> ex-judge, ex-president, self-control, all-star, president-elect.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It is used to link the parts of a compound noun that include a prepositional phrase. Daughter-in-law, man-of-war.</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Use a hyphen to link the parts of a compound adjective that is made up of an adjective and a noun. Hot-air balloon, short-term loan.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Footer Placeholder 3">
            <a:extLst>
              <a:ext uri="{FF2B5EF4-FFF2-40B4-BE49-F238E27FC236}">
                <a16:creationId xmlns:a16="http://schemas.microsoft.com/office/drawing/2014/main" id="{8ED1F479-6789-4EA1-BC66-53B0FC66A73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50034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THE HYPHEN</a:t>
            </a:r>
          </a:p>
        </p:txBody>
      </p:sp>
      <p:sp>
        <p:nvSpPr>
          <p:cNvPr id="3" name="Content Placeholder 2"/>
          <p:cNvSpPr>
            <a:spLocks noGrp="1"/>
          </p:cNvSpPr>
          <p:nvPr>
            <p:ph idx="1"/>
          </p:nvPr>
        </p:nvSpPr>
        <p:spPr/>
        <p:txBody>
          <a:bodyPr>
            <a:normAutofit/>
          </a:bodyPr>
          <a:lstStyle/>
          <a:p>
            <a:pPr lvl="0"/>
            <a:r>
              <a:rPr lang="en-US" dirty="0"/>
              <a:t>Use a hyphen to link the parts of a compound adjective when the last word is a proper noun. Un-American ideas, pre-Egyptian artifacts, pro-Chicago fan. </a:t>
            </a:r>
            <a:endParaRPr lang="en-GB" dirty="0"/>
          </a:p>
          <a:p>
            <a:pPr lvl="0"/>
            <a:r>
              <a:rPr lang="en-US" dirty="0"/>
              <a:t>Use a hyphen to link the parts of a compound adjective when one part is a number and the other is an adjective or a noun. A ten-pound weight, a one hundred-dollar bill.</a:t>
            </a:r>
            <a:endParaRPr lang="en-GB" dirty="0"/>
          </a:p>
          <a:p>
            <a:pPr lvl="0"/>
            <a:r>
              <a:rPr lang="en-US" dirty="0"/>
              <a:t>Use a hyphen to link the parts of a compound adjective when the second part is a participle and the compound adjective precedes the noun it modifies. Earth-shattering news, hair-raising story, old-fashioned clothes.</a:t>
            </a:r>
            <a:endParaRPr lang="en-GB" dirty="0"/>
          </a:p>
          <a:p>
            <a:endParaRPr lang="en-GB" dirty="0"/>
          </a:p>
        </p:txBody>
      </p:sp>
      <p:sp>
        <p:nvSpPr>
          <p:cNvPr id="4" name="Footer Placeholder 3">
            <a:extLst>
              <a:ext uri="{FF2B5EF4-FFF2-40B4-BE49-F238E27FC236}">
                <a16:creationId xmlns:a16="http://schemas.microsoft.com/office/drawing/2014/main" id="{95E7EFEA-BD5B-4930-909A-60AC4E341A2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3924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DEFINITION</a:t>
            </a:r>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It is a device for making it easy to read and understand printed matter. It replaces the stops, the pauses and the emphases we give to words in our speech.</a:t>
            </a:r>
          </a:p>
          <a:p>
            <a:pPr>
              <a:lnSpc>
                <a:spcPct val="150000"/>
              </a:lnSpc>
            </a:pPr>
            <a:r>
              <a:rPr lang="en-US" dirty="0">
                <a:latin typeface="Arial" panose="020B0604020202020204" pitchFamily="34" charset="0"/>
                <a:cs typeface="Arial" panose="020B0604020202020204" pitchFamily="34" charset="0"/>
              </a:rPr>
              <a:t>It is very important because it helps to determine meaning. I tell you today you will be with me in paradise. He has a brother who is an artist.</a:t>
            </a:r>
          </a:p>
        </p:txBody>
      </p:sp>
      <p:sp>
        <p:nvSpPr>
          <p:cNvPr id="4" name="Footer Placeholder 3">
            <a:extLst>
              <a:ext uri="{FF2B5EF4-FFF2-40B4-BE49-F238E27FC236}">
                <a16:creationId xmlns:a16="http://schemas.microsoft.com/office/drawing/2014/main" id="{89437F43-48B6-4A42-AB2A-5B0B6F95872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699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THE DASH</a:t>
            </a:r>
          </a:p>
        </p:txBody>
      </p:sp>
      <p:sp>
        <p:nvSpPr>
          <p:cNvPr id="3" name="Content Placeholder 2"/>
          <p:cNvSpPr>
            <a:spLocks noGrp="1"/>
          </p:cNvSpPr>
          <p:nvPr>
            <p:ph idx="1"/>
          </p:nvPr>
        </p:nvSpPr>
        <p:spPr/>
        <p:txBody>
          <a:bodyPr>
            <a:normAutofit fontScale="92500" lnSpcReduction="10000"/>
          </a:bodyPr>
          <a:lstStyle/>
          <a:p>
            <a:pPr lvl="0"/>
            <a:r>
              <a:rPr lang="en-US" dirty="0"/>
              <a:t>It is used to indicate a comment, an explanation or an unexpected turn of events. We offer the best service in town – and the fastest. </a:t>
            </a:r>
          </a:p>
          <a:p>
            <a:pPr lvl="0"/>
            <a:r>
              <a:rPr lang="en-US" dirty="0"/>
              <a:t>Many people would sooner die than think – and usually die. </a:t>
            </a:r>
          </a:p>
          <a:p>
            <a:pPr lvl="0"/>
            <a:r>
              <a:rPr lang="en-US" dirty="0"/>
              <a:t>The information that Fred gives you on every subject under the sun is always very full and is given with an air of complete confidence. There is only one thing wrong with it – it is never correct. </a:t>
            </a:r>
          </a:p>
          <a:p>
            <a:pPr lvl="0"/>
            <a:r>
              <a:rPr lang="en-US" dirty="0"/>
              <a:t>Never put off till tomorrow that which you can do today. – Benjamin Franklin. </a:t>
            </a:r>
          </a:p>
          <a:p>
            <a:pPr lvl="0"/>
            <a:r>
              <a:rPr lang="en-US" dirty="0"/>
              <a:t>Never do today what you can put off till tomorrow – Aaron Burr. </a:t>
            </a:r>
          </a:p>
          <a:p>
            <a:pPr lvl="0"/>
            <a:r>
              <a:rPr lang="en-US" dirty="0"/>
              <a:t>Never put off until tomorrow what you can do the day after tomorrow – Mark Twain.</a:t>
            </a:r>
            <a:endParaRPr lang="en-GB" dirty="0"/>
          </a:p>
          <a:p>
            <a:endParaRPr lang="en-GB" dirty="0"/>
          </a:p>
        </p:txBody>
      </p:sp>
      <p:sp>
        <p:nvSpPr>
          <p:cNvPr id="4" name="Footer Placeholder 3">
            <a:extLst>
              <a:ext uri="{FF2B5EF4-FFF2-40B4-BE49-F238E27FC236}">
                <a16:creationId xmlns:a16="http://schemas.microsoft.com/office/drawing/2014/main" id="{55B88553-553B-4D36-9F70-122B08DE510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98895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ELLIPSIS</a:t>
            </a:r>
          </a:p>
        </p:txBody>
      </p:sp>
      <p:sp>
        <p:nvSpPr>
          <p:cNvPr id="3" name="Content Placeholder 2"/>
          <p:cNvSpPr>
            <a:spLocks noGrp="1"/>
          </p:cNvSpPr>
          <p:nvPr>
            <p:ph idx="1"/>
          </p:nvPr>
        </p:nvSpPr>
        <p:spPr/>
        <p:txBody>
          <a:bodyPr/>
          <a:lstStyle/>
          <a:p>
            <a:pPr lvl="0"/>
            <a:r>
              <a:rPr lang="en-US" dirty="0"/>
              <a:t>Three periods with a space before and after. ( … )</a:t>
            </a:r>
          </a:p>
          <a:p>
            <a:pPr lvl="0"/>
            <a:r>
              <a:rPr lang="en-US" dirty="0"/>
              <a:t>It is used to indicate that a sentence trails off. </a:t>
            </a:r>
          </a:p>
          <a:p>
            <a:pPr lvl="0"/>
            <a:r>
              <a:rPr lang="en-US" dirty="0"/>
              <a:t>It creates an effect of uncertainty or it suggests an abrupt suspension of thought. As I was saying, she is ugly and mean and …</a:t>
            </a:r>
            <a:endParaRPr lang="en-GB" dirty="0"/>
          </a:p>
          <a:p>
            <a:endParaRPr lang="en-GB" dirty="0"/>
          </a:p>
          <a:p>
            <a:endParaRPr lang="en-GB" dirty="0"/>
          </a:p>
        </p:txBody>
      </p:sp>
      <p:sp>
        <p:nvSpPr>
          <p:cNvPr id="4" name="Footer Placeholder 3">
            <a:extLst>
              <a:ext uri="{FF2B5EF4-FFF2-40B4-BE49-F238E27FC236}">
                <a16:creationId xmlns:a16="http://schemas.microsoft.com/office/drawing/2014/main" id="{B183275D-17DA-48D8-A060-F652E5AF559B}"/>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9194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APOSTROPHE</a:t>
            </a:r>
          </a:p>
        </p:txBody>
      </p:sp>
      <p:sp>
        <p:nvSpPr>
          <p:cNvPr id="3" name="Content Placeholder 2"/>
          <p:cNvSpPr>
            <a:spLocks noGrp="1"/>
          </p:cNvSpPr>
          <p:nvPr>
            <p:ph idx="1"/>
          </p:nvPr>
        </p:nvSpPr>
        <p:spPr/>
        <p:txBody>
          <a:bodyPr>
            <a:normAutofit/>
          </a:bodyPr>
          <a:lstStyle/>
          <a:p>
            <a:r>
              <a:rPr lang="en-US" dirty="0"/>
              <a:t>All the boys in the room were shouting. </a:t>
            </a:r>
          </a:p>
          <a:p>
            <a:r>
              <a:rPr lang="en-US" dirty="0"/>
              <a:t>He opened a savings account at Standard Chartered Bank. </a:t>
            </a:r>
          </a:p>
          <a:p>
            <a:r>
              <a:rPr lang="en-US" dirty="0"/>
              <a:t>Our girls basketball team won the cup. </a:t>
            </a:r>
          </a:p>
          <a:p>
            <a:r>
              <a:rPr lang="en-US" dirty="0"/>
              <a:t>Lets go and see whether its true that its tail has been cut.</a:t>
            </a:r>
          </a:p>
          <a:p>
            <a:r>
              <a:rPr lang="en-US" dirty="0"/>
              <a:t>Those careless visitors left the doors and windows open.</a:t>
            </a:r>
          </a:p>
          <a:p>
            <a:endParaRPr lang="en-GB" dirty="0"/>
          </a:p>
          <a:p>
            <a:endParaRPr lang="en-GB" dirty="0"/>
          </a:p>
        </p:txBody>
      </p:sp>
      <p:sp>
        <p:nvSpPr>
          <p:cNvPr id="4" name="Footer Placeholder 3">
            <a:extLst>
              <a:ext uri="{FF2B5EF4-FFF2-40B4-BE49-F238E27FC236}">
                <a16:creationId xmlns:a16="http://schemas.microsoft.com/office/drawing/2014/main" id="{66D104F0-04B6-4FE6-88DF-EBE529A14B32}"/>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6912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APOSTROPHE</a:t>
            </a:r>
            <a:endParaRPr lang="en-GB" dirty="0"/>
          </a:p>
        </p:txBody>
      </p:sp>
      <p:sp>
        <p:nvSpPr>
          <p:cNvPr id="3" name="Content Placeholder 2"/>
          <p:cNvSpPr>
            <a:spLocks noGrp="1"/>
          </p:cNvSpPr>
          <p:nvPr>
            <p:ph idx="1"/>
          </p:nvPr>
        </p:nvSpPr>
        <p:spPr/>
        <p:txBody>
          <a:bodyPr/>
          <a:lstStyle/>
          <a:p>
            <a:pPr lvl="0"/>
            <a:r>
              <a:rPr lang="en-US" dirty="0"/>
              <a:t>To indicate possession. My mother’s father is in the room.</a:t>
            </a:r>
            <a:endParaRPr lang="en-GB" dirty="0"/>
          </a:p>
          <a:p>
            <a:pPr lvl="0"/>
            <a:r>
              <a:rPr lang="en-US" dirty="0"/>
              <a:t>To indicate the omission of some letters. I’ll go home. They’re in the room.</a:t>
            </a:r>
            <a:endParaRPr lang="en-GB" dirty="0"/>
          </a:p>
          <a:p>
            <a:pPr lvl="0"/>
            <a:r>
              <a:rPr lang="en-US" dirty="0"/>
              <a:t>The formation of plurals of letters and numbers. Cross your t’s. She was born in the 80’s.</a:t>
            </a:r>
            <a:endParaRPr lang="en-GB" dirty="0"/>
          </a:p>
          <a:p>
            <a:r>
              <a:rPr lang="en-US" dirty="0">
                <a:latin typeface="Arial" panose="020B0604020202020204" pitchFamily="34" charset="0"/>
                <a:cs typeface="Arial" panose="020B0604020202020204" pitchFamily="34" charset="0"/>
              </a:rPr>
              <a:t>The ’s is added to the last name in the case of joint ownership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David and Jonathan’s friendship </a:t>
            </a:r>
          </a:p>
          <a:p>
            <a:r>
              <a:rPr lang="en-US" dirty="0">
                <a:latin typeface="Arial" panose="020B0604020202020204" pitchFamily="34" charset="0"/>
                <a:cs typeface="Arial" panose="020B0604020202020204" pitchFamily="34" charset="0"/>
              </a:rPr>
              <a:t>James and Jane’s wedding.</a:t>
            </a:r>
          </a:p>
          <a:p>
            <a:endParaRPr lang="en-GB" dirty="0"/>
          </a:p>
          <a:p>
            <a:endParaRPr lang="en-GB" dirty="0"/>
          </a:p>
        </p:txBody>
      </p:sp>
      <p:sp>
        <p:nvSpPr>
          <p:cNvPr id="4" name="Footer Placeholder 3">
            <a:extLst>
              <a:ext uri="{FF2B5EF4-FFF2-40B4-BE49-F238E27FC236}">
                <a16:creationId xmlns:a16="http://schemas.microsoft.com/office/drawing/2014/main" id="{0120A491-AA43-480B-950A-E78D4FE9C66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20195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APOSTROPHE</a:t>
            </a:r>
            <a:endParaRPr lang="en-GB" dirty="0"/>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For separate ownerships, the ’s goes with the two nouns: James’ and Jane’s weddings, David’s and Jonathan’s friendships, Gyasi’s and </a:t>
            </a:r>
            <a:r>
              <a:rPr lang="en-US" dirty="0" err="1">
                <a:latin typeface="Arial" panose="020B0604020202020204" pitchFamily="34" charset="0"/>
                <a:cs typeface="Arial" panose="020B0604020202020204" pitchFamily="34" charset="0"/>
              </a:rPr>
              <a:t>Poku’s</a:t>
            </a:r>
            <a:r>
              <a:rPr lang="en-US" dirty="0">
                <a:latin typeface="Arial" panose="020B0604020202020204" pitchFamily="34" charset="0"/>
                <a:cs typeface="Arial" panose="020B0604020202020204" pitchFamily="34" charset="0"/>
              </a:rPr>
              <a:t> houses.</a:t>
            </a:r>
          </a:p>
          <a:p>
            <a:pPr>
              <a:lnSpc>
                <a:spcPct val="150000"/>
              </a:lnSpc>
            </a:pPr>
            <a:r>
              <a:rPr lang="en-US" dirty="0">
                <a:latin typeface="Arial" panose="020B0604020202020204" pitchFamily="34" charset="0"/>
                <a:cs typeface="Arial" panose="020B0604020202020204" pitchFamily="34" charset="0"/>
              </a:rPr>
              <a:t>Sometimes the genitive is used without the headword when referring to a shop or a famous building: the baker’s, butcher’s, chemist’s, grocer’s, St Paul’s, St Peter’s</a:t>
            </a:r>
          </a:p>
          <a:p>
            <a:endParaRPr lang="en-GB" dirty="0"/>
          </a:p>
        </p:txBody>
      </p:sp>
      <p:sp>
        <p:nvSpPr>
          <p:cNvPr id="4" name="Footer Placeholder 3">
            <a:extLst>
              <a:ext uri="{FF2B5EF4-FFF2-40B4-BE49-F238E27FC236}">
                <a16:creationId xmlns:a16="http://schemas.microsoft.com/office/drawing/2014/main" id="{A412111D-A6D0-4F01-9E19-23DBA8DAF6D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4927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QUOTATION MARKS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There are two pairs: single ‘ ’ and double “  ”. Select one of them and use it consistently through your work. When you open a quotation it must be closed.  </a:t>
            </a:r>
          </a:p>
          <a:p>
            <a:r>
              <a:rPr lang="en-US" dirty="0">
                <a:latin typeface="Arial" panose="020B0604020202020204" pitchFamily="34" charset="0"/>
                <a:cs typeface="Arial" panose="020B0604020202020204" pitchFamily="34" charset="0"/>
              </a:rPr>
              <a:t>They are used to mark the beginning and the end of a passage quoted directly from a speech or a book or a passage.</a:t>
            </a:r>
          </a:p>
          <a:p>
            <a:r>
              <a:rPr lang="en-US" dirty="0">
                <a:latin typeface="Arial" panose="020B0604020202020204" pitchFamily="34" charset="0"/>
                <a:cs typeface="Arial" panose="020B0604020202020204" pitchFamily="34" charset="0"/>
              </a:rPr>
              <a:t>They are used to mark the titles of essays, short stories and poems. Book titles are put in italics.</a:t>
            </a:r>
          </a:p>
          <a:p>
            <a:r>
              <a:rPr lang="en-US" dirty="0">
                <a:latin typeface="Arial" panose="020B0604020202020204" pitchFamily="34" charset="0"/>
                <a:cs typeface="Arial" panose="020B0604020202020204" pitchFamily="34" charset="0"/>
              </a:rPr>
              <a:t>They are used to indicate a borrowed word or a word used ironically.</a:t>
            </a:r>
          </a:p>
        </p:txBody>
      </p:sp>
      <p:sp>
        <p:nvSpPr>
          <p:cNvPr id="4" name="Footer Placeholder 3">
            <a:extLst>
              <a:ext uri="{FF2B5EF4-FFF2-40B4-BE49-F238E27FC236}">
                <a16:creationId xmlns:a16="http://schemas.microsoft.com/office/drawing/2014/main" id="{C0998C0F-4814-49CB-B54D-BBDEE32A40CD}"/>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243229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EXAMPLES</a:t>
            </a:r>
          </a:p>
        </p:txBody>
      </p:sp>
      <p:sp>
        <p:nvSpPr>
          <p:cNvPr id="3" name="Content Placeholder 2"/>
          <p:cNvSpPr>
            <a:spLocks noGrp="1"/>
          </p:cNvSpPr>
          <p:nvPr>
            <p:ph idx="1"/>
          </p:nvPr>
        </p:nvSpPr>
        <p:spPr/>
        <p:txBody>
          <a:bodyPr>
            <a:normAutofit lnSpcReduction="10000"/>
          </a:bodyPr>
          <a:lstStyle/>
          <a:p>
            <a:r>
              <a:rPr lang="en-US" dirty="0"/>
              <a:t>Shakespeare said, ‘There is no art to find the mind’s construction in the face.’</a:t>
            </a:r>
          </a:p>
          <a:p>
            <a:r>
              <a:rPr lang="en-US" dirty="0"/>
              <a:t> ‘There is no art to find the mind’s construction in the face,’ Shakespeare said.</a:t>
            </a:r>
          </a:p>
          <a:p>
            <a:r>
              <a:rPr lang="en-US" dirty="0"/>
              <a:t> ‘There is no art,’ Shakespeare said, ‘to find the mind’s construction in the face.’</a:t>
            </a:r>
          </a:p>
          <a:p>
            <a:r>
              <a:rPr lang="en-US" dirty="0"/>
              <a:t>The teacher asked, “Who said, ‘Humbleness is young ambition’s ladder’?”</a:t>
            </a:r>
          </a:p>
          <a:p>
            <a:r>
              <a:rPr lang="en-US" dirty="0"/>
              <a:t>The woman said, “Last night, I heard someone shouting ‘Help! Help!’ from the </a:t>
            </a:r>
            <a:r>
              <a:rPr lang="en-US" dirty="0" err="1"/>
              <a:t>neighbouring</a:t>
            </a:r>
            <a:r>
              <a:rPr lang="en-US" dirty="0"/>
              <a:t> house.”</a:t>
            </a:r>
          </a:p>
          <a:p>
            <a:endParaRPr lang="en-US" dirty="0"/>
          </a:p>
          <a:p>
            <a:endParaRPr lang="en-US" dirty="0"/>
          </a:p>
        </p:txBody>
      </p:sp>
      <p:sp>
        <p:nvSpPr>
          <p:cNvPr id="4" name="Footer Placeholder 3">
            <a:extLst>
              <a:ext uri="{FF2B5EF4-FFF2-40B4-BE49-F238E27FC236}">
                <a16:creationId xmlns:a16="http://schemas.microsoft.com/office/drawing/2014/main" id="{0C398523-EABC-454E-AA79-D280DCB2F81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837029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EXERCISE</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the old man said if anybody thinks I will start a fight because somebody has done the work I should do that person does not know me I only fight when somebody else eats what I should eat</a:t>
            </a:r>
          </a:p>
          <a:p>
            <a:pPr>
              <a:lnSpc>
                <a:spcPct val="150000"/>
              </a:lnSpc>
            </a:pPr>
            <a:r>
              <a:rPr lang="en-US" dirty="0"/>
              <a:t>This is an opportunistic old man </a:t>
            </a:r>
            <a:r>
              <a:rPr lang="en-US" dirty="0" err="1"/>
              <a:t>mohammed</a:t>
            </a:r>
            <a:r>
              <a:rPr lang="en-US" dirty="0"/>
              <a:t> explained a medicine-man hired to chase evil spirits whom evil spirits were </a:t>
            </a:r>
            <a:r>
              <a:rPr lang="en-US"/>
              <a:t>now chasing</a:t>
            </a:r>
            <a:endParaRPr lang="en-US" dirty="0"/>
          </a:p>
          <a:p>
            <a:pPr>
              <a:lnSpc>
                <a:spcPct val="150000"/>
              </a:lnSpc>
            </a:pPr>
            <a:r>
              <a:rPr lang="en-US" dirty="0"/>
              <a:t>She was trying to explain </a:t>
            </a:r>
            <a:r>
              <a:rPr lang="en-US" dirty="0" err="1"/>
              <a:t>abena</a:t>
            </a:r>
            <a:r>
              <a:rPr lang="en-US" dirty="0"/>
              <a:t> </a:t>
            </a:r>
            <a:r>
              <a:rPr lang="en-US" dirty="0" err="1"/>
              <a:t>gladys</a:t>
            </a:r>
            <a:r>
              <a:rPr lang="en-US" dirty="0"/>
              <a:t> said repeatedly you are a witch you are a witch and so I hit her with the cutlass</a:t>
            </a:r>
          </a:p>
        </p:txBody>
      </p:sp>
      <p:sp>
        <p:nvSpPr>
          <p:cNvPr id="4" name="Footer Placeholder 3">
            <a:extLst>
              <a:ext uri="{FF2B5EF4-FFF2-40B4-BE49-F238E27FC236}">
                <a16:creationId xmlns:a16="http://schemas.microsoft.com/office/drawing/2014/main" id="{96775AAE-5E00-4859-A1E3-7CBB39AAED6F}"/>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49369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EXERCISE</a:t>
            </a:r>
            <a:endParaRPr lang="en-GB" dirty="0"/>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latin typeface="Arial" panose="020B0604020202020204" pitchFamily="34" charset="0"/>
                <a:cs typeface="Arial" panose="020B0604020202020204" pitchFamily="34" charset="0"/>
              </a:rPr>
              <a:t>sit like a woman </a:t>
            </a:r>
            <a:r>
              <a:rPr lang="en-US" dirty="0" err="1">
                <a:latin typeface="Arial" panose="020B0604020202020204" pitchFamily="34" charset="0"/>
                <a:cs typeface="Arial" panose="020B0604020202020204" pitchFamily="34" charset="0"/>
              </a:rPr>
              <a:t>okonkwo</a:t>
            </a:r>
            <a:r>
              <a:rPr lang="en-US" dirty="0">
                <a:latin typeface="Arial" panose="020B0604020202020204" pitchFamily="34" charset="0"/>
                <a:cs typeface="Arial" panose="020B0604020202020204" pitchFamily="34" charset="0"/>
              </a:rPr>
              <a:t> shouted at her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brought her two legs together and stretched them in front of her father will you go to see the wrestling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asked after a suitable interval yes he answered will you go yes and after a pause she said can I bring your chair for you no that is a boys job </a:t>
            </a:r>
            <a:r>
              <a:rPr lang="en-US" dirty="0" err="1">
                <a:latin typeface="Arial" panose="020B0604020202020204" pitchFamily="34" charset="0"/>
                <a:cs typeface="Arial" panose="020B0604020202020204" pitchFamily="34" charset="0"/>
              </a:rPr>
              <a:t>okonkwo</a:t>
            </a:r>
            <a:r>
              <a:rPr lang="en-US" dirty="0">
                <a:latin typeface="Arial" panose="020B0604020202020204" pitchFamily="34" charset="0"/>
                <a:cs typeface="Arial" panose="020B0604020202020204" pitchFamily="34" charset="0"/>
              </a:rPr>
              <a:t> was specially fond of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but it only showed on very rare occasions </a:t>
            </a:r>
            <a:r>
              <a:rPr lang="en-US" dirty="0" err="1">
                <a:latin typeface="Arial" panose="020B0604020202020204" pitchFamily="34" charset="0"/>
                <a:cs typeface="Arial" panose="020B0604020202020204" pitchFamily="34" charset="0"/>
              </a:rPr>
              <a:t>obiageli</a:t>
            </a:r>
            <a:r>
              <a:rPr lang="en-US" dirty="0">
                <a:latin typeface="Arial" panose="020B0604020202020204" pitchFamily="34" charset="0"/>
                <a:cs typeface="Arial" panose="020B0604020202020204" pitchFamily="34" charset="0"/>
              </a:rPr>
              <a:t> broke her pot today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said yes she has told me about it </a:t>
            </a:r>
            <a:r>
              <a:rPr lang="en-US" dirty="0" err="1">
                <a:latin typeface="Arial" panose="020B0604020202020204" pitchFamily="34" charset="0"/>
                <a:cs typeface="Arial" panose="020B0604020202020204" pitchFamily="34" charset="0"/>
              </a:rPr>
              <a:t>okonkwo</a:t>
            </a:r>
            <a:r>
              <a:rPr lang="en-US" dirty="0">
                <a:latin typeface="Arial" panose="020B0604020202020204" pitchFamily="34" charset="0"/>
                <a:cs typeface="Arial" panose="020B0604020202020204" pitchFamily="34" charset="0"/>
              </a:rPr>
              <a:t> said between mouthfuls</a:t>
            </a:r>
          </a:p>
          <a:p>
            <a:endParaRPr lang="en-GB" dirty="0"/>
          </a:p>
        </p:txBody>
      </p:sp>
      <p:sp>
        <p:nvSpPr>
          <p:cNvPr id="4" name="Footer Placeholder 3">
            <a:extLst>
              <a:ext uri="{FF2B5EF4-FFF2-40B4-BE49-F238E27FC236}">
                <a16:creationId xmlns:a16="http://schemas.microsoft.com/office/drawing/2014/main" id="{20206D6A-5920-4960-9DE8-BA36C3E489E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86679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EXERCISE</a:t>
            </a:r>
          </a:p>
        </p:txBody>
      </p:sp>
      <p:sp>
        <p:nvSpPr>
          <p:cNvPr id="3" name="Content Placeholder 2"/>
          <p:cNvSpPr>
            <a:spLocks noGrp="1"/>
          </p:cNvSpPr>
          <p:nvPr>
            <p:ph idx="1"/>
          </p:nvPr>
        </p:nvSpPr>
        <p:spPr>
          <a:xfrm>
            <a:off x="468745" y="1690688"/>
            <a:ext cx="10515600" cy="4351338"/>
          </a:xfrm>
        </p:spPr>
        <p:txBody>
          <a:bodyPr>
            <a:normAutofit fontScale="62500" lnSpcReduction="20000"/>
          </a:bodyPr>
          <a:lstStyle/>
          <a:p>
            <a:pPr marL="0" indent="0" algn="just">
              <a:lnSpc>
                <a:spcPct val="150000"/>
              </a:lnSpc>
              <a:buNone/>
            </a:pPr>
            <a:r>
              <a:rPr lang="en-US" dirty="0">
                <a:latin typeface="Arial" panose="020B0604020202020204" pitchFamily="34" charset="0"/>
                <a:cs typeface="Arial" panose="020B0604020202020204" pitchFamily="34" charset="0"/>
              </a:rPr>
              <a:t>‘Sit like a woman!’ Okonkwo shouted at her.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brought her two legs together and stretched them in front of her. </a:t>
            </a:r>
          </a:p>
          <a:p>
            <a:pPr marL="0" indent="0" algn="just">
              <a:lnSpc>
                <a:spcPct val="150000"/>
              </a:lnSpc>
              <a:buNone/>
            </a:pPr>
            <a:r>
              <a:rPr lang="en-US" dirty="0">
                <a:latin typeface="Arial" panose="020B0604020202020204" pitchFamily="34" charset="0"/>
                <a:cs typeface="Arial" panose="020B0604020202020204" pitchFamily="34" charset="0"/>
              </a:rPr>
              <a:t>‘Father, will you go to see the wrestling?’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asked after a suitable interval. </a:t>
            </a:r>
          </a:p>
          <a:p>
            <a:pPr marL="0" indent="0" algn="just">
              <a:lnSpc>
                <a:spcPct val="150000"/>
              </a:lnSpc>
              <a:buNone/>
            </a:pPr>
            <a:r>
              <a:rPr lang="en-US" dirty="0">
                <a:latin typeface="Arial" panose="020B0604020202020204" pitchFamily="34" charset="0"/>
                <a:cs typeface="Arial" panose="020B0604020202020204" pitchFamily="34" charset="0"/>
              </a:rPr>
              <a:t>‘Yes,’ he answered. ‘Will you go?’</a:t>
            </a:r>
          </a:p>
          <a:p>
            <a:pPr marL="0" indent="0" algn="just">
              <a:lnSpc>
                <a:spcPct val="150000"/>
              </a:lnSpc>
              <a:buNone/>
            </a:pPr>
            <a:r>
              <a:rPr lang="en-US" dirty="0">
                <a:latin typeface="Arial" panose="020B0604020202020204" pitchFamily="34" charset="0"/>
                <a:cs typeface="Arial" panose="020B0604020202020204" pitchFamily="34" charset="0"/>
              </a:rPr>
              <a:t>‘Yes.’ And after a pause she said: ‘Can I bring your chair for you?’</a:t>
            </a:r>
          </a:p>
          <a:p>
            <a:pPr marL="0" indent="0" algn="just">
              <a:lnSpc>
                <a:spcPct val="150000"/>
              </a:lnSpc>
              <a:buNone/>
            </a:pPr>
            <a:r>
              <a:rPr lang="en-US" dirty="0">
                <a:latin typeface="Arial" panose="020B0604020202020204" pitchFamily="34" charset="0"/>
                <a:cs typeface="Arial" panose="020B0604020202020204" pitchFamily="34" charset="0"/>
              </a:rPr>
              <a:t>‘No, that is a boy’s job.’ Okonkwo was specially fond of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but it only showed on very rare occasions.</a:t>
            </a:r>
          </a:p>
          <a:p>
            <a:pPr marL="0" indent="0" algn="just">
              <a:lnSpc>
                <a:spcPct val="150000"/>
              </a:lnSpc>
              <a:buNone/>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Obiageli</a:t>
            </a:r>
            <a:r>
              <a:rPr lang="en-US" dirty="0">
                <a:latin typeface="Arial" panose="020B0604020202020204" pitchFamily="34" charset="0"/>
                <a:cs typeface="Arial" panose="020B0604020202020204" pitchFamily="34" charset="0"/>
              </a:rPr>
              <a:t> broke her pot today,’ </a:t>
            </a:r>
            <a:r>
              <a:rPr lang="en-US" dirty="0" err="1">
                <a:latin typeface="Arial" panose="020B0604020202020204" pitchFamily="34" charset="0"/>
                <a:cs typeface="Arial" panose="020B0604020202020204" pitchFamily="34" charset="0"/>
              </a:rPr>
              <a:t>Ezinma</a:t>
            </a:r>
            <a:r>
              <a:rPr lang="en-US" dirty="0">
                <a:latin typeface="Arial" panose="020B0604020202020204" pitchFamily="34" charset="0"/>
                <a:cs typeface="Arial" panose="020B0604020202020204" pitchFamily="34" charset="0"/>
              </a:rPr>
              <a:t> said.</a:t>
            </a:r>
          </a:p>
          <a:p>
            <a:pPr marL="0" indent="0" algn="just">
              <a:lnSpc>
                <a:spcPct val="150000"/>
              </a:lnSpc>
              <a:buNone/>
            </a:pPr>
            <a:r>
              <a:rPr lang="en-US" dirty="0">
                <a:latin typeface="Arial" panose="020B0604020202020204" pitchFamily="34" charset="0"/>
                <a:cs typeface="Arial" panose="020B0604020202020204" pitchFamily="34" charset="0"/>
              </a:rPr>
              <a:t>‘Yes, she has told me about it,’ Okonkwo said between mouthfuls.</a:t>
            </a:r>
          </a:p>
        </p:txBody>
      </p:sp>
      <p:sp>
        <p:nvSpPr>
          <p:cNvPr id="4" name="Footer Placeholder 3">
            <a:extLst>
              <a:ext uri="{FF2B5EF4-FFF2-40B4-BE49-F238E27FC236}">
                <a16:creationId xmlns:a16="http://schemas.microsoft.com/office/drawing/2014/main" id="{A276C926-7BB1-46D7-AE9B-74E4FD531DD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300795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FULL STOP</a:t>
            </a:r>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It is used at the end of all sentences except questions and exclamations.</a:t>
            </a:r>
          </a:p>
          <a:p>
            <a:pPr>
              <a:lnSpc>
                <a:spcPct val="150000"/>
              </a:lnSpc>
            </a:pPr>
            <a:r>
              <a:rPr lang="en-US" dirty="0">
                <a:latin typeface="Arial" panose="020B0604020202020204" pitchFamily="34" charset="0"/>
                <a:cs typeface="Arial" panose="020B0604020202020204" pitchFamily="34" charset="0"/>
              </a:rPr>
              <a:t>It is used after abbreviations such as M.A. and initials.</a:t>
            </a:r>
          </a:p>
          <a:p>
            <a:pPr>
              <a:lnSpc>
                <a:spcPct val="150000"/>
              </a:lnSpc>
            </a:pPr>
            <a:r>
              <a:rPr lang="en-US" dirty="0">
                <a:latin typeface="Arial" panose="020B0604020202020204" pitchFamily="34" charset="0"/>
                <a:cs typeface="Arial" panose="020B0604020202020204" pitchFamily="34" charset="0"/>
              </a:rPr>
              <a:t>It is used after an indirect question. Why she left the country so quickly has never been explained</a:t>
            </a:r>
          </a:p>
        </p:txBody>
      </p:sp>
      <p:sp>
        <p:nvSpPr>
          <p:cNvPr id="4" name="Footer Placeholder 3">
            <a:extLst>
              <a:ext uri="{FF2B5EF4-FFF2-40B4-BE49-F238E27FC236}">
                <a16:creationId xmlns:a16="http://schemas.microsoft.com/office/drawing/2014/main" id="{C0C722C3-B8D6-43D6-BBE2-3197AFC37CE7}"/>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7070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a:t>
            </a:r>
          </a:p>
        </p:txBody>
      </p:sp>
      <p:sp>
        <p:nvSpPr>
          <p:cNvPr id="3" name="Content Placeholder 2"/>
          <p:cNvSpPr>
            <a:spLocks noGrp="1"/>
          </p:cNvSpPr>
          <p:nvPr>
            <p:ph idx="1"/>
          </p:nvPr>
        </p:nvSpPr>
        <p:spPr/>
        <p:txBody>
          <a:bodyPr>
            <a:normAutofit/>
          </a:bodyPr>
          <a:lstStyle/>
          <a:p>
            <a:pPr algn="just"/>
            <a:r>
              <a:rPr lang="en-US" dirty="0"/>
              <a:t>when </a:t>
            </a:r>
            <a:r>
              <a:rPr lang="en-US" dirty="0" err="1"/>
              <a:t>asantewaa</a:t>
            </a:r>
            <a:r>
              <a:rPr lang="en-US" dirty="0"/>
              <a:t> met </a:t>
            </a:r>
            <a:r>
              <a:rPr lang="en-US" dirty="0" err="1"/>
              <a:t>kofi</a:t>
            </a:r>
            <a:r>
              <a:rPr lang="en-US" dirty="0"/>
              <a:t> she thought he was a nice looking guy with pleasant manners she </a:t>
            </a:r>
            <a:r>
              <a:rPr lang="en-US" dirty="0" err="1"/>
              <a:t>didnt</a:t>
            </a:r>
            <a:r>
              <a:rPr lang="en-US" dirty="0"/>
              <a:t> know many people in town where shed moved recently so she was pleased when he asked her out they found they liked many of the same activities playing basketball going jogging and watching football on </a:t>
            </a:r>
            <a:r>
              <a:rPr lang="en-US" dirty="0" err="1"/>
              <a:t>tv</a:t>
            </a:r>
            <a:r>
              <a:rPr lang="en-US" dirty="0"/>
              <a:t> </a:t>
            </a:r>
            <a:r>
              <a:rPr lang="en-US" dirty="0" err="1"/>
              <a:t>asantewaa</a:t>
            </a:r>
            <a:r>
              <a:rPr lang="en-US" dirty="0"/>
              <a:t> enjoyed </a:t>
            </a:r>
            <a:r>
              <a:rPr lang="en-US" dirty="0" err="1"/>
              <a:t>kofis</a:t>
            </a:r>
            <a:r>
              <a:rPr lang="en-US" dirty="0"/>
              <a:t> company however </a:t>
            </a:r>
            <a:r>
              <a:rPr lang="en-US" dirty="0" err="1"/>
              <a:t>kofis</a:t>
            </a:r>
            <a:r>
              <a:rPr lang="en-US" dirty="0"/>
              <a:t> feelings were more intense soon after they met only four weeks after their first date </a:t>
            </a:r>
            <a:r>
              <a:rPr lang="en-US" dirty="0" err="1"/>
              <a:t>kofi</a:t>
            </a:r>
            <a:r>
              <a:rPr lang="en-US" dirty="0"/>
              <a:t> insisted that </a:t>
            </a:r>
            <a:r>
              <a:rPr lang="en-US" dirty="0" err="1"/>
              <a:t>asantewaa</a:t>
            </a:r>
            <a:r>
              <a:rPr lang="en-US" dirty="0"/>
              <a:t> promise to marry him I promise to be a good husband he said I will never give you what is called broken heart</a:t>
            </a:r>
          </a:p>
        </p:txBody>
      </p:sp>
      <p:sp>
        <p:nvSpPr>
          <p:cNvPr id="4" name="Footer Placeholder 3">
            <a:extLst>
              <a:ext uri="{FF2B5EF4-FFF2-40B4-BE49-F238E27FC236}">
                <a16:creationId xmlns:a16="http://schemas.microsoft.com/office/drawing/2014/main" id="{FEA3F161-742B-4B19-885C-3A6E5A0D15AE}"/>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77835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EXERCISE</a:t>
            </a:r>
            <a:endParaRPr lang="en-GB" b="1" dirty="0"/>
          </a:p>
        </p:txBody>
      </p:sp>
      <p:sp>
        <p:nvSpPr>
          <p:cNvPr id="3" name="Content Placeholder 2"/>
          <p:cNvSpPr>
            <a:spLocks noGrp="1"/>
          </p:cNvSpPr>
          <p:nvPr>
            <p:ph idx="1"/>
          </p:nvPr>
        </p:nvSpPr>
        <p:spPr/>
        <p:txBody>
          <a:bodyPr/>
          <a:lstStyle/>
          <a:p>
            <a:pPr algn="just"/>
            <a:r>
              <a:rPr lang="en-US" dirty="0"/>
              <a:t>when a surprised </a:t>
            </a:r>
            <a:r>
              <a:rPr lang="en-US" dirty="0" err="1"/>
              <a:t>asantewaa</a:t>
            </a:r>
            <a:r>
              <a:rPr lang="en-US" dirty="0"/>
              <a:t> refused </a:t>
            </a:r>
            <a:r>
              <a:rPr lang="en-US" dirty="0" err="1"/>
              <a:t>kofis</a:t>
            </a:r>
            <a:r>
              <a:rPr lang="en-US" dirty="0"/>
              <a:t> mild mannered personality changed dramatically he began to call </a:t>
            </a:r>
            <a:r>
              <a:rPr lang="en-US" dirty="0" err="1"/>
              <a:t>asantewaa</a:t>
            </a:r>
            <a:r>
              <a:rPr lang="en-US" dirty="0"/>
              <a:t> frequently as many as twenty times a day to tell her that she belonged to him </a:t>
            </a:r>
            <a:r>
              <a:rPr lang="en-US" dirty="0" err="1"/>
              <a:t>asantewaa</a:t>
            </a:r>
            <a:r>
              <a:rPr lang="en-US" dirty="0"/>
              <a:t> who was really a kind person hated to hurt his feelings but </a:t>
            </a:r>
            <a:r>
              <a:rPr lang="en-US" dirty="0" err="1"/>
              <a:t>kofis</a:t>
            </a:r>
            <a:r>
              <a:rPr lang="en-US" dirty="0"/>
              <a:t> scary personality change made her want to do only one thing get away eventually she moved and took a job in another region she left no forwarding address</a:t>
            </a:r>
            <a:endParaRPr lang="en-GB" dirty="0"/>
          </a:p>
          <a:p>
            <a:endParaRPr lang="en-GB" dirty="0"/>
          </a:p>
        </p:txBody>
      </p:sp>
      <p:sp>
        <p:nvSpPr>
          <p:cNvPr id="4" name="Footer Placeholder 3">
            <a:extLst>
              <a:ext uri="{FF2B5EF4-FFF2-40B4-BE49-F238E27FC236}">
                <a16:creationId xmlns:a16="http://schemas.microsoft.com/office/drawing/2014/main" id="{2A122074-6C5B-431D-99D9-CE8C00FF8984}"/>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5309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THE QUESTION MARK</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latin typeface="Arial" panose="020B0604020202020204" pitchFamily="34" charset="0"/>
                <a:cs typeface="Arial" panose="020B0604020202020204" pitchFamily="34" charset="0"/>
              </a:rPr>
              <a:t>This is the end mark for all questions. When are you going to Accra? Why did they play so badly?</a:t>
            </a:r>
          </a:p>
          <a:p>
            <a:pPr>
              <a:lnSpc>
                <a:spcPct val="150000"/>
              </a:lnSpc>
            </a:pPr>
            <a:r>
              <a:rPr lang="en-US" dirty="0">
                <a:latin typeface="Arial" panose="020B0604020202020204" pitchFamily="34" charset="0"/>
                <a:cs typeface="Arial" panose="020B0604020202020204" pitchFamily="34" charset="0"/>
              </a:rPr>
              <a:t>A request, suggestion or command phrased as a question out of politeness does not require a question mark. Will you please shut the door.</a:t>
            </a:r>
          </a:p>
          <a:p>
            <a:pPr>
              <a:lnSpc>
                <a:spcPct val="150000"/>
              </a:lnSpc>
            </a:pPr>
            <a:r>
              <a:rPr lang="en-US" dirty="0">
                <a:latin typeface="Arial" panose="020B0604020202020204" pitchFamily="34" charset="0"/>
                <a:cs typeface="Arial" panose="020B0604020202020204" pitchFamily="34" charset="0"/>
              </a:rPr>
              <a:t>Use the question mark at the end of a statement that is phrased like a question. You expect me to believe this story?</a:t>
            </a:r>
          </a:p>
        </p:txBody>
      </p:sp>
      <p:sp>
        <p:nvSpPr>
          <p:cNvPr id="4" name="Footer Placeholder 3">
            <a:extLst>
              <a:ext uri="{FF2B5EF4-FFF2-40B4-BE49-F238E27FC236}">
                <a16:creationId xmlns:a16="http://schemas.microsoft.com/office/drawing/2014/main" id="{591C8418-9E43-4363-A7CB-7BD613BA09C1}"/>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9539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INTERJECTIONS</a:t>
            </a:r>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It is a word or a sound used to express sudden feeling or emotion. Oh! (Pain and surprise), Ah! (Surprise and satisfaction) Hello! (Greetings or surprise), Hey! (To attract attention) Alas! (A literary form expressing sorrow and disappointment.)</a:t>
            </a:r>
          </a:p>
          <a:p>
            <a:pPr>
              <a:lnSpc>
                <a:spcPct val="150000"/>
              </a:lnSpc>
            </a:pPr>
            <a:r>
              <a:rPr lang="en-US" dirty="0">
                <a:latin typeface="Arial" panose="020B0604020202020204" pitchFamily="34" charset="0"/>
                <a:cs typeface="Arial" panose="020B0604020202020204" pitchFamily="34" charset="0"/>
              </a:rPr>
              <a:t>There are some interjections without any conventional symbols to represent them. Tut </a:t>
            </a:r>
            <a:r>
              <a:rPr lang="en-US" dirty="0" err="1">
                <a:latin typeface="Arial" panose="020B0604020202020204" pitchFamily="34" charset="0"/>
                <a:cs typeface="Arial" panose="020B0604020202020204" pitchFamily="34" charset="0"/>
              </a:rPr>
              <a:t>tut</a:t>
            </a:r>
            <a:r>
              <a:rPr lang="en-US"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CBFC41C6-7CBC-4B5C-8A8F-C9FC89E56FAC}"/>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400974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EXCLAMATION</a:t>
            </a:r>
          </a:p>
        </p:txBody>
      </p:sp>
      <p:sp>
        <p:nvSpPr>
          <p:cNvPr id="3" name="Content Placeholder 2"/>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The exclamation sign is used to communicate strong feelings – enthusiasm, surprise, urgency, disbelief.</a:t>
            </a:r>
          </a:p>
          <a:p>
            <a:pPr>
              <a:lnSpc>
                <a:spcPct val="150000"/>
              </a:lnSpc>
            </a:pPr>
            <a:r>
              <a:rPr lang="en-US" dirty="0">
                <a:latin typeface="Arial" panose="020B0604020202020204" pitchFamily="34" charset="0"/>
                <a:cs typeface="Arial" panose="020B0604020202020204" pitchFamily="34" charset="0"/>
              </a:rPr>
              <a:t>It may appear after a word or a phrase or at the end of a sentence. It may be used in place of a question mark to express strong feeling: How could you do it! How could you!</a:t>
            </a:r>
          </a:p>
        </p:txBody>
      </p:sp>
      <p:sp>
        <p:nvSpPr>
          <p:cNvPr id="4" name="Footer Placeholder 3">
            <a:extLst>
              <a:ext uri="{FF2B5EF4-FFF2-40B4-BE49-F238E27FC236}">
                <a16:creationId xmlns:a16="http://schemas.microsoft.com/office/drawing/2014/main" id="{865CEFFC-114D-46F9-8A57-ECBED966F383}"/>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59633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EXAMPLES</a:t>
            </a:r>
          </a:p>
        </p:txBody>
      </p:sp>
      <p:sp>
        <p:nvSpPr>
          <p:cNvPr id="3" name="Content Placeholder 2"/>
          <p:cNvSpPr>
            <a:spLocks noGrp="1"/>
          </p:cNvSpPr>
          <p:nvPr>
            <p:ph idx="1"/>
          </p:nvPr>
        </p:nvSpPr>
        <p:spPr/>
        <p:txBody>
          <a:bodyPr/>
          <a:lstStyle/>
          <a:p>
            <a:r>
              <a:rPr lang="en-US" dirty="0"/>
              <a:t>Meeting and parting: Hello! Good bye! So long!</a:t>
            </a:r>
          </a:p>
          <a:p>
            <a:r>
              <a:rPr lang="en-US" dirty="0"/>
              <a:t>Agreement and Disagreement: Yes! No! Uh huh! No way!</a:t>
            </a:r>
          </a:p>
          <a:p>
            <a:r>
              <a:rPr lang="en-US" dirty="0"/>
              <a:t>Direct address, Insult: George! Good girl! You idiot!</a:t>
            </a:r>
          </a:p>
          <a:p>
            <a:r>
              <a:rPr lang="en-US" dirty="0"/>
              <a:t>Alarm or attention getting: </a:t>
            </a:r>
            <a:r>
              <a:rPr lang="en-US" dirty="0" err="1"/>
              <a:t>Sssh</a:t>
            </a:r>
            <a:r>
              <a:rPr lang="en-US" dirty="0"/>
              <a:t>! Look out! Help!</a:t>
            </a:r>
          </a:p>
          <a:p>
            <a:r>
              <a:rPr lang="en-US" dirty="0"/>
              <a:t>Special Occasions: Happy birthday! Congratulations!</a:t>
            </a:r>
          </a:p>
          <a:p>
            <a:r>
              <a:rPr lang="en-US" dirty="0"/>
              <a:t>Socially unacceptable forms: Swear words with religious names.</a:t>
            </a:r>
          </a:p>
          <a:p>
            <a:r>
              <a:rPr lang="en-US" dirty="0"/>
              <a:t>Taboo words usually referring to body parts and functions: Fuck you! Shit! </a:t>
            </a:r>
          </a:p>
        </p:txBody>
      </p:sp>
      <p:sp>
        <p:nvSpPr>
          <p:cNvPr id="4" name="Footer Placeholder 3">
            <a:extLst>
              <a:ext uri="{FF2B5EF4-FFF2-40B4-BE49-F238E27FC236}">
                <a16:creationId xmlns:a16="http://schemas.microsoft.com/office/drawing/2014/main" id="{86B5F7F8-51E7-43D4-A704-6333A2CBAC50}"/>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76573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CAPITALIZATION</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latin typeface="Arial" panose="020B0604020202020204" pitchFamily="34" charset="0"/>
                <a:cs typeface="Arial" panose="020B0604020202020204" pitchFamily="34" charset="0"/>
              </a:rPr>
              <a:t>Capitalize the first letter of a sentence. </a:t>
            </a:r>
            <a:r>
              <a:rPr lang="en-US" dirty="0" err="1">
                <a:latin typeface="Arial" panose="020B0604020202020204" pitchFamily="34" charset="0"/>
                <a:cs typeface="Arial" panose="020B0604020202020204" pitchFamily="34" charset="0"/>
              </a:rPr>
              <a:t>Capitalise</a:t>
            </a:r>
            <a:r>
              <a:rPr lang="en-US" dirty="0">
                <a:latin typeface="Arial" panose="020B0604020202020204" pitchFamily="34" charset="0"/>
                <a:cs typeface="Arial" panose="020B0604020202020204" pitchFamily="34" charset="0"/>
              </a:rPr>
              <a:t> the pronoun I. Do not capitalize a whole sentence except for special reasons.</a:t>
            </a:r>
          </a:p>
          <a:p>
            <a:pPr>
              <a:lnSpc>
                <a:spcPct val="150000"/>
              </a:lnSpc>
            </a:pPr>
            <a:r>
              <a:rPr lang="en-US" dirty="0">
                <a:latin typeface="Arial" panose="020B0604020202020204" pitchFamily="34" charset="0"/>
                <a:cs typeface="Arial" panose="020B0604020202020204" pitchFamily="34" charset="0"/>
              </a:rPr>
              <a:t>Capitalize all proper nouns: names of people, places, organizations, events and titles. Capitalize all words derived from proper nouns.</a:t>
            </a:r>
          </a:p>
          <a:p>
            <a:pPr>
              <a:lnSpc>
                <a:spcPct val="150000"/>
              </a:lnSpc>
            </a:pPr>
            <a:r>
              <a:rPr lang="en-US" dirty="0">
                <a:latin typeface="Arial" panose="020B0604020202020204" pitchFamily="34" charset="0"/>
                <a:cs typeface="Arial" panose="020B0604020202020204" pitchFamily="34" charset="0"/>
              </a:rPr>
              <a:t>Capitalize religious names and terms: names of God in all religions Religious figures: Christ, prophets, saints </a:t>
            </a:r>
          </a:p>
          <a:p>
            <a:pPr>
              <a:lnSpc>
                <a:spcPct val="150000"/>
              </a:lnSpc>
            </a:pPr>
            <a:r>
              <a:rPr lang="en-US" dirty="0">
                <a:latin typeface="Arial" panose="020B0604020202020204" pitchFamily="34" charset="0"/>
                <a:cs typeface="Arial" panose="020B0604020202020204" pitchFamily="34" charset="0"/>
              </a:rPr>
              <a:t>Religious books, movements, denominations.</a:t>
            </a:r>
          </a:p>
        </p:txBody>
      </p:sp>
      <p:sp>
        <p:nvSpPr>
          <p:cNvPr id="4" name="Footer Placeholder 3">
            <a:extLst>
              <a:ext uri="{FF2B5EF4-FFF2-40B4-BE49-F238E27FC236}">
                <a16:creationId xmlns:a16="http://schemas.microsoft.com/office/drawing/2014/main" id="{4536F1D9-E7DE-4B03-8DB9-C472AF636068}"/>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222182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CAPITALIZATION</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latin typeface="Arial" panose="020B0604020202020204" pitchFamily="34" charset="0"/>
                <a:cs typeface="Arial" panose="020B0604020202020204" pitchFamily="34" charset="0"/>
              </a:rPr>
              <a:t>Family relationships used as names: Mother Theresa, Father </a:t>
            </a:r>
            <a:r>
              <a:rPr lang="en-US" dirty="0" err="1">
                <a:latin typeface="Arial" panose="020B0604020202020204" pitchFamily="34" charset="0"/>
                <a:cs typeface="Arial" panose="020B0604020202020204" pitchFamily="34" charset="0"/>
              </a:rPr>
              <a:t>Mapple</a:t>
            </a:r>
            <a:r>
              <a:rPr lang="en-US" dirty="0">
                <a:latin typeface="Arial" panose="020B0604020202020204" pitchFamily="34" charset="0"/>
                <a:cs typeface="Arial" panose="020B0604020202020204" pitchFamily="34" charset="0"/>
              </a:rPr>
              <a:t>, Sister Elizabeth.</a:t>
            </a:r>
          </a:p>
          <a:p>
            <a:pPr>
              <a:lnSpc>
                <a:spcPct val="150000"/>
              </a:lnSpc>
            </a:pPr>
            <a:r>
              <a:rPr lang="en-US" dirty="0">
                <a:latin typeface="Arial" panose="020B0604020202020204" pitchFamily="34" charset="0"/>
                <a:cs typeface="Arial" panose="020B0604020202020204" pitchFamily="34" charset="0"/>
              </a:rPr>
              <a:t>Titles preceding and following names.</a:t>
            </a:r>
          </a:p>
          <a:p>
            <a:pPr>
              <a:lnSpc>
                <a:spcPct val="150000"/>
              </a:lnSpc>
            </a:pPr>
            <a:r>
              <a:rPr lang="en-US" dirty="0">
                <a:latin typeface="Arial" panose="020B0604020202020204" pitchFamily="34" charset="0"/>
                <a:cs typeface="Arial" panose="020B0604020202020204" pitchFamily="34" charset="0"/>
              </a:rPr>
              <a:t>Days of the week, months of the year and holidays.</a:t>
            </a:r>
          </a:p>
          <a:p>
            <a:pPr>
              <a:lnSpc>
                <a:spcPct val="150000"/>
              </a:lnSpc>
            </a:pPr>
            <a:r>
              <a:rPr lang="en-US" dirty="0">
                <a:latin typeface="Arial" panose="020B0604020202020204" pitchFamily="34" charset="0"/>
                <a:cs typeface="Arial" panose="020B0604020202020204" pitchFamily="34" charset="0"/>
              </a:rPr>
              <a:t>Names of countries and languages.</a:t>
            </a:r>
          </a:p>
          <a:p>
            <a:pPr>
              <a:lnSpc>
                <a:spcPct val="150000"/>
              </a:lnSpc>
            </a:pPr>
            <a:r>
              <a:rPr lang="en-US" dirty="0">
                <a:latin typeface="Arial" panose="020B0604020202020204" pitchFamily="34" charset="0"/>
                <a:cs typeface="Arial" panose="020B0604020202020204" pitchFamily="34" charset="0"/>
              </a:rPr>
              <a:t>First word of a direct quote.</a:t>
            </a:r>
          </a:p>
          <a:p>
            <a:pPr>
              <a:lnSpc>
                <a:spcPct val="150000"/>
              </a:lnSpc>
            </a:pPr>
            <a:r>
              <a:rPr lang="en-US" dirty="0">
                <a:latin typeface="Arial" panose="020B0604020202020204" pitchFamily="34" charset="0"/>
                <a:cs typeface="Arial" panose="020B0604020202020204" pitchFamily="34" charset="0"/>
              </a:rPr>
              <a:t>All major words of </a:t>
            </a:r>
            <a:r>
              <a:rPr lang="en-US">
                <a:latin typeface="Arial" panose="020B0604020202020204" pitchFamily="34" charset="0"/>
                <a:cs typeface="Arial" panose="020B0604020202020204" pitchFamily="34" charset="0"/>
              </a:rPr>
              <a:t>a title.</a:t>
            </a:r>
            <a:endParaRPr lang="en-US" dirty="0">
              <a:latin typeface="Arial" panose="020B0604020202020204" pitchFamily="34" charset="0"/>
              <a:cs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24C8BC-55F6-4259-ADC7-0F3382128BD9}"/>
              </a:ext>
            </a:extLst>
          </p:cNvPr>
          <p:cNvSpPr>
            <a:spLocks noGrp="1"/>
          </p:cNvSpPr>
          <p:nvPr>
            <p:ph type="ftr" sz="quarter" idx="11"/>
          </p:nvPr>
        </p:nvSpPr>
        <p:spPr/>
        <p:txBody>
          <a:bodyPr/>
          <a:lstStyle/>
          <a:p>
            <a:r>
              <a:rPr lang="en-US"/>
              <a:t>POWERED BY SAMUEL SESAH AND FRIENDS</a:t>
            </a:r>
          </a:p>
        </p:txBody>
      </p:sp>
    </p:spTree>
    <p:extLst>
      <p:ext uri="{BB962C8B-B14F-4D97-AF65-F5344CB8AC3E}">
        <p14:creationId xmlns:p14="http://schemas.microsoft.com/office/powerpoint/2010/main" val="155162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2715</Words>
  <Application>Microsoft Office PowerPoint</Application>
  <PresentationFormat>Widescreen</PresentationFormat>
  <Paragraphs>161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PUNCTUATIONS</vt:lpstr>
      <vt:lpstr>DEFINITION</vt:lpstr>
      <vt:lpstr>FULL STOP</vt:lpstr>
      <vt:lpstr>THE QUESTION MARK</vt:lpstr>
      <vt:lpstr>INTERJECTIONS</vt:lpstr>
      <vt:lpstr>EXCLAMATION</vt:lpstr>
      <vt:lpstr>EXAMPLES</vt:lpstr>
      <vt:lpstr>CAPITALIZATION</vt:lpstr>
      <vt:lpstr>CAPITALIZATION</vt:lpstr>
      <vt:lpstr>EXERCISE</vt:lpstr>
      <vt:lpstr>COMMA</vt:lpstr>
      <vt:lpstr>COMMAS THAT SEPARATE</vt:lpstr>
      <vt:lpstr>COMMAS THAT SET OFF</vt:lpstr>
      <vt:lpstr>COLON</vt:lpstr>
      <vt:lpstr>COLON</vt:lpstr>
      <vt:lpstr>SEMI COLON</vt:lpstr>
      <vt:lpstr>Semi Colon</vt:lpstr>
      <vt:lpstr>THE HYPHEN</vt:lpstr>
      <vt:lpstr>THE HYPHEN</vt:lpstr>
      <vt:lpstr>THE DASH</vt:lpstr>
      <vt:lpstr>ELLIPSIS</vt:lpstr>
      <vt:lpstr>APOSTROPHE</vt:lpstr>
      <vt:lpstr>APOSTROPHE</vt:lpstr>
      <vt:lpstr>APOSTROPHE</vt:lpstr>
      <vt:lpstr>QUOTATION MARKS</vt:lpstr>
      <vt:lpstr>EXAMPLES</vt:lpstr>
      <vt:lpstr>EXERCISE</vt:lpstr>
      <vt:lpstr>EXERCISE</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PUNCTUATIONS</dc:title>
  <dc:creator>John Aning</dc:creator>
  <cp:lastModifiedBy>Windows User</cp:lastModifiedBy>
  <cp:revision>52</cp:revision>
  <cp:lastPrinted>2017-10-10T06:05:22Z</cp:lastPrinted>
  <dcterms:created xsi:type="dcterms:W3CDTF">2015-10-05T08:36:46Z</dcterms:created>
  <dcterms:modified xsi:type="dcterms:W3CDTF">2019-12-13T17:27:24Z</dcterms:modified>
</cp:coreProperties>
</file>