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7" r:id="rId24"/>
    <p:sldId id="271" r:id="rId25"/>
    <p:sldId id="272" r:id="rId26"/>
    <p:sldId id="273" r:id="rId27"/>
    <p:sldId id="274" r:id="rId28"/>
    <p:sldId id="293" r:id="rId29"/>
    <p:sldId id="275" r:id="rId30"/>
    <p:sldId id="278" r:id="rId31"/>
    <p:sldId id="279" r:id="rId32"/>
    <p:sldId id="280" r:id="rId33"/>
    <p:sldId id="294" r:id="rId34"/>
    <p:sldId id="281" r:id="rId35"/>
    <p:sldId id="282" r:id="rId36"/>
    <p:sldId id="283" r:id="rId37"/>
    <p:sldId id="284" r:id="rId38"/>
    <p:sldId id="31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0" r:id="rId50"/>
    <p:sldId id="311" r:id="rId51"/>
    <p:sldId id="312" r:id="rId52"/>
    <p:sldId id="305" r:id="rId53"/>
    <p:sldId id="317" r:id="rId54"/>
    <p:sldId id="306" r:id="rId55"/>
    <p:sldId id="318" r:id="rId56"/>
    <p:sldId id="307" r:id="rId57"/>
    <p:sldId id="316" r:id="rId58"/>
    <p:sldId id="309" r:id="rId59"/>
    <p:sldId id="314" r:id="rId60"/>
    <p:sldId id="315" r:id="rId61"/>
    <p:sldId id="319" r:id="rId62"/>
    <p:sldId id="324" r:id="rId63"/>
    <p:sldId id="325" r:id="rId64"/>
    <p:sldId id="320" r:id="rId65"/>
    <p:sldId id="326" r:id="rId66"/>
    <p:sldId id="327" r:id="rId67"/>
    <p:sldId id="328" r:id="rId68"/>
    <p:sldId id="329" r:id="rId69"/>
    <p:sldId id="330" r:id="rId70"/>
    <p:sldId id="321" r:id="rId71"/>
    <p:sldId id="322" r:id="rId72"/>
    <p:sldId id="323" r:id="rId73"/>
    <p:sldId id="331" r:id="rId74"/>
    <p:sldId id="332" r:id="rId75"/>
    <p:sldId id="333" r:id="rId76"/>
    <p:sldId id="334" r:id="rId77"/>
    <p:sldId id="336" r:id="rId78"/>
    <p:sldId id="337" r:id="rId79"/>
    <p:sldId id="338" r:id="rId80"/>
    <p:sldId id="339" r:id="rId81"/>
    <p:sldId id="340" r:id="rId82"/>
    <p:sldId id="341" r:id="rId83"/>
    <p:sldId id="343" r:id="rId84"/>
    <p:sldId id="344" r:id="rId85"/>
    <p:sldId id="348" r:id="rId86"/>
    <p:sldId id="345" r:id="rId87"/>
    <p:sldId id="346" r:id="rId88"/>
    <p:sldId id="347" r:id="rId89"/>
    <p:sldId id="342" r:id="rId90"/>
    <p:sldId id="358" r:id="rId91"/>
    <p:sldId id="349" r:id="rId92"/>
    <p:sldId id="350" r:id="rId93"/>
    <p:sldId id="351" r:id="rId94"/>
    <p:sldId id="352" r:id="rId95"/>
    <p:sldId id="364" r:id="rId96"/>
    <p:sldId id="353" r:id="rId97"/>
    <p:sldId id="365" r:id="rId98"/>
    <p:sldId id="366" r:id="rId99"/>
    <p:sldId id="367" r:id="rId100"/>
    <p:sldId id="368" r:id="rId101"/>
    <p:sldId id="354" r:id="rId102"/>
    <p:sldId id="355" r:id="rId103"/>
    <p:sldId id="356" r:id="rId104"/>
    <p:sldId id="357" r:id="rId105"/>
    <p:sldId id="359" r:id="rId106"/>
    <p:sldId id="360" r:id="rId107"/>
    <p:sldId id="369" r:id="rId108"/>
    <p:sldId id="361" r:id="rId109"/>
    <p:sldId id="362" r:id="rId110"/>
    <p:sldId id="363" r:id="rId111"/>
    <p:sldId id="370" r:id="rId112"/>
    <p:sldId id="371" r:id="rId113"/>
    <p:sldId id="372" r:id="rId114"/>
    <p:sldId id="373" r:id="rId115"/>
    <p:sldId id="391" r:id="rId116"/>
    <p:sldId id="374" r:id="rId117"/>
    <p:sldId id="375" r:id="rId118"/>
    <p:sldId id="376" r:id="rId119"/>
    <p:sldId id="377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2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5" r:id="rId1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6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49944-FB1D-4303-BF0E-9B38069D4C19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0F43-C1BF-4E87-95F5-6CE0E1838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COMMUNICATION SKILLS ENGL 157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3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Rule 4</a:t>
            </a:r>
            <a:endParaRPr lang="en-US" dirty="0"/>
          </a:p>
          <a:p>
            <a:r>
              <a:rPr lang="en-GB" dirty="0"/>
              <a:t>Words of two or more syllables that are accented on the final syllable and end in a single consonant double the final consonant before a suffix beginning with a vowel. If the accent is not the last syllable, the final consonant is not doubled.</a:t>
            </a:r>
            <a:endParaRPr lang="en-US" dirty="0"/>
          </a:p>
          <a:p>
            <a:r>
              <a:rPr lang="en-GB" b="1" dirty="0"/>
              <a:t>Accent on Last Syllable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b="1" dirty="0"/>
              <a:t>Word</a:t>
            </a:r>
            <a:r>
              <a:rPr lang="en-GB" dirty="0"/>
              <a:t> 		</a:t>
            </a:r>
            <a:r>
              <a:rPr lang="en-GB" b="1" dirty="0" smtClean="0"/>
              <a:t>Suffix</a:t>
            </a:r>
            <a:r>
              <a:rPr lang="en-GB" b="1" dirty="0"/>
              <a:t>	</a:t>
            </a:r>
            <a:r>
              <a:rPr lang="en-GB" dirty="0"/>
              <a:t>		</a:t>
            </a:r>
            <a:r>
              <a:rPr lang="en-GB" b="1" dirty="0"/>
              <a:t>Complete Word</a:t>
            </a:r>
            <a:endParaRPr lang="en-US" dirty="0"/>
          </a:p>
          <a:p>
            <a:r>
              <a:rPr lang="en-GB" dirty="0"/>
              <a:t>Re</a:t>
            </a:r>
            <a:r>
              <a:rPr lang="en-GB" u="sng" dirty="0"/>
              <a:t>fer</a:t>
            </a:r>
            <a:r>
              <a:rPr lang="en-GB" dirty="0"/>
              <a:t>	+		</a:t>
            </a:r>
            <a:r>
              <a:rPr lang="en-GB" dirty="0" err="1"/>
              <a:t>ing</a:t>
            </a:r>
            <a:r>
              <a:rPr lang="en-GB" dirty="0"/>
              <a:t>		=	referring</a:t>
            </a:r>
            <a:endParaRPr lang="en-US" dirty="0"/>
          </a:p>
          <a:p>
            <a:r>
              <a:rPr lang="en-GB" dirty="0" smtClean="0"/>
              <a:t>Re</a:t>
            </a:r>
            <a:r>
              <a:rPr lang="en-GB" u="sng" dirty="0" smtClean="0"/>
              <a:t>gret</a:t>
            </a:r>
            <a:r>
              <a:rPr lang="en-GB" dirty="0" smtClean="0"/>
              <a:t>+</a:t>
            </a:r>
            <a:r>
              <a:rPr lang="en-GB" dirty="0"/>
              <a:t>	</a:t>
            </a:r>
            <a:r>
              <a:rPr lang="en-GB" dirty="0" smtClean="0"/>
              <a:t>	able</a:t>
            </a:r>
            <a:r>
              <a:rPr lang="en-GB" dirty="0"/>
              <a:t>		=	regrettable</a:t>
            </a:r>
            <a:endParaRPr lang="en-US" dirty="0"/>
          </a:p>
          <a:p>
            <a:r>
              <a:rPr lang="en-GB" dirty="0"/>
              <a:t> </a:t>
            </a:r>
            <a:r>
              <a:rPr lang="en-GB" dirty="0" smtClean="0"/>
              <a:t>be</a:t>
            </a:r>
            <a:r>
              <a:rPr lang="en-GB" u="sng" dirty="0" smtClean="0"/>
              <a:t>gin</a:t>
            </a:r>
            <a:r>
              <a:rPr lang="en-GB" dirty="0" smtClean="0"/>
              <a:t>		</a:t>
            </a:r>
            <a:r>
              <a:rPr lang="en-GB" dirty="0" err="1" smtClean="0"/>
              <a:t>er</a:t>
            </a:r>
            <a:r>
              <a:rPr lang="en-GB" dirty="0" smtClean="0"/>
              <a:t>		=	beginner</a:t>
            </a:r>
            <a:endParaRPr lang="en-US" u="sng" dirty="0"/>
          </a:p>
          <a:p>
            <a:r>
              <a:rPr lang="en-GB" dirty="0"/>
              <a:t> </a:t>
            </a:r>
            <a:r>
              <a:rPr lang="en-GB" dirty="0" smtClean="0"/>
              <a:t>co</a:t>
            </a:r>
            <a:r>
              <a:rPr lang="en-GB" u="sng" dirty="0" smtClean="0"/>
              <a:t>mmit</a:t>
            </a:r>
            <a:r>
              <a:rPr lang="en-GB" dirty="0" smtClean="0"/>
              <a:t>		</a:t>
            </a:r>
            <a:r>
              <a:rPr lang="en-GB" dirty="0" err="1" smtClean="0"/>
              <a:t>ed</a:t>
            </a:r>
            <a:r>
              <a:rPr lang="en-GB" dirty="0" smtClean="0"/>
              <a:t>		=	committed </a:t>
            </a:r>
            <a:endParaRPr lang="en-US" u="sng" dirty="0"/>
          </a:p>
          <a:p>
            <a:r>
              <a:rPr lang="en-GB" dirty="0"/>
              <a:t> </a:t>
            </a:r>
            <a:r>
              <a:rPr lang="en-GB" dirty="0" smtClean="0"/>
              <a:t>for</a:t>
            </a:r>
            <a:r>
              <a:rPr lang="en-GB" u="sng" dirty="0" smtClean="0"/>
              <a:t>get</a:t>
            </a:r>
            <a:r>
              <a:rPr lang="en-GB" dirty="0" smtClean="0"/>
              <a:t>		able		=	forgettable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195332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Participial phrases functioning as prepositions or conjunctions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Considering his health</a:t>
            </a:r>
            <a:r>
              <a:rPr lang="en-US" dirty="0" smtClean="0"/>
              <a:t>, he is not fit to play.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Considering that he is healthy now</a:t>
            </a:r>
            <a:r>
              <a:rPr lang="en-US" dirty="0" smtClean="0"/>
              <a:t>, he can play.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According to the medical report</a:t>
            </a:r>
            <a:r>
              <a:rPr lang="en-US" dirty="0" smtClean="0"/>
              <a:t>, he is fit to 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03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Ambiguous Constructions</a:t>
            </a:r>
          </a:p>
          <a:p>
            <a:pPr marL="0" indent="0">
              <a:buNone/>
            </a:pPr>
            <a:r>
              <a:rPr lang="en-US" dirty="0" smtClean="0"/>
              <a:t>An ambiguous construction can have at least two possible interpretations.</a:t>
            </a:r>
          </a:p>
          <a:p>
            <a:pPr marL="0" indent="0">
              <a:buNone/>
            </a:pPr>
            <a:r>
              <a:rPr lang="en-US" dirty="0" smtClean="0"/>
              <a:t>Flying planes could be dangerous.</a:t>
            </a:r>
          </a:p>
          <a:p>
            <a:pPr marL="0" indent="0">
              <a:buNone/>
            </a:pPr>
            <a:r>
              <a:rPr lang="en-US" dirty="0" smtClean="0"/>
              <a:t>I hate visiting relatives.</a:t>
            </a:r>
          </a:p>
          <a:p>
            <a:pPr marL="0" indent="0">
              <a:buNone/>
            </a:pPr>
            <a:r>
              <a:rPr lang="en-US" dirty="0" smtClean="0"/>
              <a:t>I want more difficult questions.</a:t>
            </a:r>
          </a:p>
          <a:p>
            <a:pPr marL="0" indent="0">
              <a:buNone/>
            </a:pPr>
            <a:r>
              <a:rPr lang="en-US" dirty="0" smtClean="0"/>
              <a:t>The police killed a robber with a rifle.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083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Sources of ambiguity</a:t>
            </a:r>
          </a:p>
          <a:p>
            <a:pPr marL="571500" indent="-571500">
              <a:buAutoNum type="romanLcPeriod"/>
            </a:pPr>
            <a:r>
              <a:rPr lang="en-US" b="1" dirty="0" smtClean="0"/>
              <a:t>Semantic/lexical ambiguity</a:t>
            </a:r>
            <a:r>
              <a:rPr lang="en-US" dirty="0" smtClean="0"/>
              <a:t>: emanates from words with more than one meaning.</a:t>
            </a:r>
          </a:p>
          <a:p>
            <a:r>
              <a:rPr lang="en-US" dirty="0" smtClean="0"/>
              <a:t>That was a good </a:t>
            </a:r>
            <a:r>
              <a:rPr lang="en-US" b="1" dirty="0" smtClean="0"/>
              <a:t>punch. (</a:t>
            </a:r>
            <a:r>
              <a:rPr lang="en-US" dirty="0" smtClean="0"/>
              <a:t>a soft drink/ a blow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Meet me at the </a:t>
            </a:r>
            <a:r>
              <a:rPr lang="en-US" b="1" dirty="0" smtClean="0"/>
              <a:t>bank</a:t>
            </a:r>
            <a:r>
              <a:rPr lang="en-US" dirty="0" smtClean="0"/>
              <a:t>. (side of a river/financial institution)</a:t>
            </a:r>
          </a:p>
          <a:p>
            <a:r>
              <a:rPr lang="en-US" dirty="0" smtClean="0"/>
              <a:t>We didn’t expect the </a:t>
            </a:r>
            <a:r>
              <a:rPr lang="en-US" b="1" dirty="0" smtClean="0"/>
              <a:t>coach</a:t>
            </a:r>
            <a:r>
              <a:rPr lang="en-US" dirty="0" smtClean="0"/>
              <a:t> to be so late. (trainer/bus/train)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061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b="1" dirty="0" smtClean="0"/>
              <a:t>Structural/grammatical ambiguity</a:t>
            </a:r>
            <a:r>
              <a:rPr lang="en-US" dirty="0" smtClean="0"/>
              <a:t>: ambiguity resulting from the position of a word or arrangement of words in a sentence or phrase.</a:t>
            </a:r>
          </a:p>
          <a:p>
            <a:r>
              <a:rPr lang="en-US" b="1" i="1" dirty="0" smtClean="0"/>
              <a:t>Misplaced modifier</a:t>
            </a:r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dirty="0"/>
              <a:t>*</a:t>
            </a:r>
            <a:r>
              <a:rPr lang="en-US" smtClean="0"/>
              <a:t>A piano </a:t>
            </a:r>
            <a:r>
              <a:rPr lang="en-US" dirty="0" smtClean="0"/>
              <a:t>is being sold to a lady </a:t>
            </a:r>
            <a:r>
              <a:rPr lang="en-US" b="1" dirty="0" smtClean="0"/>
              <a:t>with carved legs</a:t>
            </a:r>
          </a:p>
          <a:p>
            <a:r>
              <a:rPr lang="en-US" b="1" i="1" dirty="0" smtClean="0"/>
              <a:t>Unclear pronoun-antecedent reference  </a:t>
            </a:r>
          </a:p>
          <a:p>
            <a:pPr marL="0" indent="0">
              <a:buNone/>
            </a:pPr>
            <a:r>
              <a:rPr lang="en-US" dirty="0" smtClean="0"/>
              <a:t>Remove the box from the table and sit on </a:t>
            </a:r>
            <a:r>
              <a:rPr lang="en-US" b="1" dirty="0" smtClean="0"/>
              <a:t>it</a:t>
            </a:r>
          </a:p>
          <a:p>
            <a:r>
              <a:rPr lang="en-US" b="1" i="1" dirty="0" smtClean="0"/>
              <a:t>Undue brevity</a:t>
            </a:r>
          </a:p>
          <a:p>
            <a:pPr marL="0" indent="0">
              <a:buNone/>
            </a:pPr>
            <a:r>
              <a:rPr lang="en-US" dirty="0" smtClean="0"/>
              <a:t>African literature lecturer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014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Clumsy/careless punctuation </a:t>
            </a:r>
          </a:p>
          <a:p>
            <a:pPr marL="0" indent="0">
              <a:buNone/>
            </a:pPr>
            <a:r>
              <a:rPr lang="en-US" dirty="0" smtClean="0"/>
              <a:t>The secretary, instead of keeping  records foolishly, kept no records of the proceedings, and his company lost the case.</a:t>
            </a:r>
          </a:p>
          <a:p>
            <a:r>
              <a:rPr lang="en-US" b="1" i="1" dirty="0" smtClean="0"/>
              <a:t>Dangling modifier</a:t>
            </a:r>
          </a:p>
          <a:p>
            <a:pPr marL="0" indent="0">
              <a:buNone/>
            </a:pPr>
            <a:r>
              <a:rPr lang="en-US" dirty="0" smtClean="0"/>
              <a:t>Walking in the rain, my books got soaked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043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Sentence Fragments</a:t>
            </a:r>
          </a:p>
          <a:p>
            <a:r>
              <a:rPr lang="en-US" dirty="0" smtClean="0"/>
              <a:t>A fragment is a group of words that does not express a complete thought.</a:t>
            </a:r>
          </a:p>
          <a:p>
            <a:pPr marL="0" indent="0">
              <a:buNone/>
            </a:pPr>
            <a:r>
              <a:rPr lang="en-US" dirty="0" smtClean="0"/>
              <a:t>e.g. The woman giving us directions.</a:t>
            </a:r>
          </a:p>
          <a:p>
            <a:r>
              <a:rPr lang="en-US" dirty="0" smtClean="0"/>
              <a:t>Types of fragments</a:t>
            </a:r>
          </a:p>
          <a:p>
            <a:pPr marL="0" indent="0">
              <a:buNone/>
            </a:pPr>
            <a:r>
              <a:rPr lang="en-US" b="1" i="1" dirty="0" err="1" smtClean="0"/>
              <a:t>i</a:t>
            </a:r>
            <a:r>
              <a:rPr lang="en-US" b="1" i="1" dirty="0" smtClean="0"/>
              <a:t>. Subordinate clause fragments</a:t>
            </a:r>
            <a:endParaRPr lang="en-US" dirty="0" smtClean="0"/>
          </a:p>
          <a:p>
            <a:r>
              <a:rPr lang="en-US" u="sng" dirty="0" smtClean="0"/>
              <a:t>Since I was only fourteen</a:t>
            </a:r>
            <a:r>
              <a:rPr lang="en-US" dirty="0" smtClean="0"/>
              <a:t>. I was denied entry into the auditorium.</a:t>
            </a:r>
          </a:p>
          <a:p>
            <a:r>
              <a:rPr lang="en-US" dirty="0" smtClean="0"/>
              <a:t>I will see you. </a:t>
            </a:r>
            <a:r>
              <a:rPr lang="en-US" u="sng" dirty="0"/>
              <a:t>W</a:t>
            </a:r>
            <a:r>
              <a:rPr lang="en-US" u="sng" dirty="0" smtClean="0"/>
              <a:t>hen we get there.</a:t>
            </a:r>
          </a:p>
          <a:p>
            <a:r>
              <a:rPr lang="en-US" u="sng" dirty="0" smtClean="0"/>
              <a:t>Although he came last.</a:t>
            </a:r>
            <a:r>
              <a:rPr lang="en-US" dirty="0" smtClean="0"/>
              <a:t> He was the first to leave.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938908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b="1" dirty="0" smtClean="0"/>
              <a:t>Phrase Fragment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infinitive  fragment</a:t>
            </a:r>
          </a:p>
          <a:p>
            <a:pPr marL="0" indent="0">
              <a:buNone/>
            </a:pPr>
            <a:r>
              <a:rPr lang="en-US" dirty="0" smtClean="0"/>
              <a:t>You must first learn to float. </a:t>
            </a:r>
            <a:r>
              <a:rPr lang="en-US" u="sng" dirty="0" smtClean="0"/>
              <a:t>To swim properly and with confidence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u="sng" dirty="0" smtClean="0"/>
              <a:t>To be a man</a:t>
            </a:r>
            <a:r>
              <a:rPr lang="en-US" dirty="0" smtClean="0"/>
              <a:t>. You must be physically and mentally strong.</a:t>
            </a:r>
          </a:p>
          <a:p>
            <a:pPr marL="0" indent="0">
              <a:buNone/>
            </a:pPr>
            <a:r>
              <a:rPr lang="en-US" dirty="0" smtClean="0"/>
              <a:t>I did that.  </a:t>
            </a:r>
            <a:r>
              <a:rPr lang="en-US" u="sng" dirty="0" smtClean="0"/>
              <a:t>To please her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591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Participial phrase fragment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-</a:t>
            </a:r>
            <a:r>
              <a:rPr lang="en-US" dirty="0" err="1" smtClean="0"/>
              <a:t>ing</a:t>
            </a:r>
            <a:r>
              <a:rPr lang="en-US" dirty="0" smtClean="0"/>
              <a:t> participle </a:t>
            </a:r>
          </a:p>
          <a:p>
            <a:pPr marL="0" indent="0">
              <a:buNone/>
            </a:pPr>
            <a:r>
              <a:rPr lang="en-US" u="sng" dirty="0" smtClean="0"/>
              <a:t>Seeing the multitude</a:t>
            </a:r>
            <a:r>
              <a:rPr lang="en-US" dirty="0" smtClean="0"/>
              <a:t>. He began to teach them.</a:t>
            </a:r>
          </a:p>
          <a:p>
            <a:pPr marL="0" indent="0">
              <a:buNone/>
            </a:pPr>
            <a:r>
              <a:rPr lang="en-US" dirty="0" smtClean="0"/>
              <a:t>I can’t do that. </a:t>
            </a:r>
            <a:r>
              <a:rPr lang="en-US" u="sng" dirty="0" smtClean="0"/>
              <a:t>Considering our relationship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-</a:t>
            </a:r>
            <a:r>
              <a:rPr lang="en-US" dirty="0" err="1" smtClean="0"/>
              <a:t>ed</a:t>
            </a:r>
            <a:r>
              <a:rPr lang="en-US" dirty="0" smtClean="0"/>
              <a:t>/en participle</a:t>
            </a:r>
          </a:p>
          <a:p>
            <a:pPr marL="0" indent="0">
              <a:buNone/>
            </a:pPr>
            <a:r>
              <a:rPr lang="en-US" u="sng" dirty="0" smtClean="0"/>
              <a:t>Angered by the students</a:t>
            </a:r>
            <a:r>
              <a:rPr lang="en-US" dirty="0" smtClean="0"/>
              <a:t>. The lecturer left the classroom.</a:t>
            </a:r>
          </a:p>
          <a:p>
            <a:pPr marL="0" indent="0">
              <a:buNone/>
            </a:pPr>
            <a:r>
              <a:rPr lang="en-US" u="sng" dirty="0" smtClean="0"/>
              <a:t>Written in hard language</a:t>
            </a:r>
            <a:r>
              <a:rPr lang="en-US" dirty="0" smtClean="0"/>
              <a:t>. I couldn’t understand the text.</a:t>
            </a:r>
          </a:p>
        </p:txBody>
      </p:sp>
    </p:spTree>
    <p:extLst>
      <p:ext uri="{BB962C8B-B14F-4D97-AF65-F5344CB8AC3E}">
        <p14:creationId xmlns:p14="http://schemas.microsoft.com/office/powerpoint/2010/main" val="35241432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iii. Appositive Fragment.</a:t>
            </a:r>
          </a:p>
          <a:p>
            <a:r>
              <a:rPr lang="en-US" dirty="0" smtClean="0"/>
              <a:t>An appositive is a noun or a pronoun that follows another noun or pronoun to identify or explain it.</a:t>
            </a:r>
          </a:p>
          <a:p>
            <a:pPr marL="0" indent="0">
              <a:buNone/>
            </a:pPr>
            <a:r>
              <a:rPr lang="en-US" dirty="0" smtClean="0"/>
              <a:t>e.g. Dr. XYZ, our PE Instructor, is a hard task master.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students have a negative attitude towards Communication Skills. </a:t>
            </a:r>
            <a:r>
              <a:rPr lang="en-US" u="sng" dirty="0" smtClean="0"/>
              <a:t>A course designed to inculcate them with spoken and written skills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658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How to correct sentence fragments</a:t>
            </a:r>
          </a:p>
          <a:p>
            <a:pPr marL="514350" indent="-514350">
              <a:buAutoNum type="arabicPeriod"/>
            </a:pPr>
            <a:r>
              <a:rPr lang="en-US" b="1" i="1" dirty="0" smtClean="0"/>
              <a:t>Attach the fragment to an independent clause and replace the full stop with a comma (where necessary) and make the necessary changes in capitalization. </a:t>
            </a:r>
          </a:p>
          <a:p>
            <a:r>
              <a:rPr lang="en-US" u="sng" dirty="0" smtClean="0"/>
              <a:t>To </a:t>
            </a:r>
            <a:r>
              <a:rPr lang="en-US" u="sng" dirty="0"/>
              <a:t>swim properly and with </a:t>
            </a:r>
            <a:r>
              <a:rPr lang="en-US" u="sng" dirty="0" smtClean="0"/>
              <a:t>confidence</a:t>
            </a:r>
            <a:r>
              <a:rPr lang="en-US" dirty="0" smtClean="0"/>
              <a:t>, </a:t>
            </a:r>
            <a:r>
              <a:rPr lang="en-US" dirty="0"/>
              <a:t>you must learn to </a:t>
            </a:r>
            <a:r>
              <a:rPr lang="en-US" dirty="0" smtClean="0"/>
              <a:t>float.</a:t>
            </a:r>
          </a:p>
          <a:p>
            <a:r>
              <a:rPr lang="en-US" dirty="0"/>
              <a:t>I did </a:t>
            </a:r>
            <a:r>
              <a:rPr lang="en-US" dirty="0" smtClean="0"/>
              <a:t>that t</a:t>
            </a:r>
            <a:r>
              <a:rPr lang="en-US" u="sng" dirty="0" smtClean="0"/>
              <a:t>o </a:t>
            </a:r>
            <a:r>
              <a:rPr lang="en-US" u="sng" dirty="0"/>
              <a:t>please 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</a:t>
            </a:r>
            <a:r>
              <a:rPr lang="en-US" dirty="0"/>
              <a:t>will see </a:t>
            </a:r>
            <a:r>
              <a:rPr lang="en-US" dirty="0" smtClean="0"/>
              <a:t>you </a:t>
            </a:r>
            <a:r>
              <a:rPr lang="en-US" u="sng" dirty="0" smtClean="0"/>
              <a:t>when </a:t>
            </a:r>
            <a:r>
              <a:rPr lang="en-US" u="sng" dirty="0"/>
              <a:t>we get there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0340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Rule 5 Use of </a:t>
            </a:r>
            <a:r>
              <a:rPr lang="en-GB" i="1" dirty="0" err="1"/>
              <a:t>ei</a:t>
            </a:r>
            <a:r>
              <a:rPr lang="en-GB" dirty="0"/>
              <a:t> </a:t>
            </a:r>
            <a:r>
              <a:rPr lang="en-GB" b="1" dirty="0"/>
              <a:t>and </a:t>
            </a:r>
            <a:r>
              <a:rPr lang="en-GB" i="1" dirty="0" err="1" smtClean="0"/>
              <a:t>ie</a:t>
            </a:r>
            <a:r>
              <a:rPr lang="en-GB" b="1" dirty="0"/>
              <a:t> </a:t>
            </a:r>
            <a:endParaRPr lang="en-US" dirty="0"/>
          </a:p>
          <a:p>
            <a:r>
              <a:rPr lang="en-GB" dirty="0"/>
              <a:t>Use </a:t>
            </a:r>
            <a:r>
              <a:rPr lang="en-GB" i="1" dirty="0" err="1"/>
              <a:t>i</a:t>
            </a:r>
            <a:r>
              <a:rPr lang="en-GB" dirty="0"/>
              <a:t> before </a:t>
            </a:r>
            <a:r>
              <a:rPr lang="en-GB" i="1" dirty="0"/>
              <a:t>e </a:t>
            </a:r>
            <a:r>
              <a:rPr lang="en-GB" dirty="0"/>
              <a:t>except when the two letters follow </a:t>
            </a:r>
            <a:r>
              <a:rPr lang="en-GB" b="1" i="1" dirty="0"/>
              <a:t>c</a:t>
            </a:r>
            <a:r>
              <a:rPr lang="en-GB" dirty="0"/>
              <a:t> and have a long </a:t>
            </a:r>
            <a:r>
              <a:rPr lang="en-GB" b="1" i="1" dirty="0"/>
              <a:t>i:</a:t>
            </a:r>
            <a:r>
              <a:rPr lang="en-GB" b="1" dirty="0"/>
              <a:t> </a:t>
            </a:r>
            <a:r>
              <a:rPr lang="en-GB" dirty="0"/>
              <a:t>sound or when the two vowels are pronounced </a:t>
            </a:r>
            <a:r>
              <a:rPr lang="en-GB" i="1" dirty="0" err="1"/>
              <a:t>ei</a:t>
            </a:r>
            <a:r>
              <a:rPr lang="en-GB" i="1" dirty="0"/>
              <a:t> (diphthong)</a:t>
            </a:r>
            <a:endParaRPr lang="en-US" dirty="0"/>
          </a:p>
          <a:p>
            <a:r>
              <a:rPr lang="en-GB" b="1" dirty="0"/>
              <a:t>Long </a:t>
            </a:r>
            <a:r>
              <a:rPr lang="en-GB" b="1" i="1" dirty="0"/>
              <a:t>i: </a:t>
            </a:r>
            <a:r>
              <a:rPr lang="en-GB" b="1" dirty="0"/>
              <a:t>after </a:t>
            </a:r>
            <a:r>
              <a:rPr lang="en-GB" b="1" i="1" dirty="0"/>
              <a:t>c</a:t>
            </a:r>
            <a:r>
              <a:rPr lang="en-GB" b="1" dirty="0"/>
              <a:t>		</a:t>
            </a:r>
            <a:r>
              <a:rPr lang="en-GB" b="1" i="1" dirty="0" err="1" smtClean="0"/>
              <a:t>ei</a:t>
            </a:r>
            <a:r>
              <a:rPr lang="en-GB" b="1" dirty="0"/>
              <a:t>			</a:t>
            </a:r>
            <a:r>
              <a:rPr lang="en-GB" b="1" dirty="0" err="1" smtClean="0"/>
              <a:t>i</a:t>
            </a:r>
            <a:r>
              <a:rPr lang="en-GB" b="1" dirty="0" smtClean="0"/>
              <a:t> before e</a:t>
            </a:r>
            <a:endParaRPr lang="en-US" dirty="0"/>
          </a:p>
          <a:p>
            <a:r>
              <a:rPr lang="en-GB" dirty="0"/>
              <a:t>Conceit			vein			shield</a:t>
            </a:r>
            <a:endParaRPr lang="en-US" dirty="0"/>
          </a:p>
          <a:p>
            <a:r>
              <a:rPr lang="en-GB" dirty="0"/>
              <a:t>Deceive			weight		</a:t>
            </a:r>
            <a:r>
              <a:rPr lang="en-GB" dirty="0" smtClean="0"/>
              <a:t>grieve</a:t>
            </a:r>
            <a:endParaRPr lang="en-US" dirty="0"/>
          </a:p>
          <a:p>
            <a:r>
              <a:rPr lang="en-GB" dirty="0"/>
              <a:t>Ceiling			veil 			mischief</a:t>
            </a:r>
            <a:endParaRPr lang="en-US" dirty="0"/>
          </a:p>
          <a:p>
            <a:r>
              <a:rPr lang="en-GB" dirty="0" smtClean="0"/>
              <a:t>Perceive </a:t>
            </a:r>
            <a:r>
              <a:rPr lang="en-GB" dirty="0"/>
              <a:t>			neighbour		mischievous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860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Develop the phrase into a complete sentence</a:t>
            </a:r>
            <a:r>
              <a:rPr lang="en-US" b="1" dirty="0"/>
              <a:t> </a:t>
            </a:r>
            <a:r>
              <a:rPr lang="en-US" b="1" i="1" dirty="0" smtClean="0"/>
              <a:t>with a subject and a finite verb</a:t>
            </a:r>
          </a:p>
          <a:p>
            <a:pPr marL="0" indent="0">
              <a:buNone/>
            </a:pPr>
            <a:r>
              <a:rPr lang="en-US" dirty="0" smtClean="0"/>
              <a:t>I hope </a:t>
            </a:r>
            <a:r>
              <a:rPr lang="en-US" dirty="0"/>
              <a:t>to hear from you soon.</a:t>
            </a:r>
          </a:p>
          <a:p>
            <a:pPr marL="0" indent="0">
              <a:buNone/>
            </a:pPr>
            <a:r>
              <a:rPr lang="en-US" dirty="0" smtClean="0"/>
              <a:t>You must work hard to succeed in life.</a:t>
            </a:r>
          </a:p>
          <a:p>
            <a:pPr marL="0" indent="0">
              <a:buNone/>
            </a:pPr>
            <a:r>
              <a:rPr lang="en-US" dirty="0" smtClean="0"/>
              <a:t>Watching too much television makes one lazy.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280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THE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paragraph is a collection of related sentences dealing with a single topic, theme or point.</a:t>
            </a:r>
          </a:p>
          <a:p>
            <a:pPr algn="just"/>
            <a:r>
              <a:rPr lang="en-US" dirty="0"/>
              <a:t>It is a distinct section or sub-division of longer text.</a:t>
            </a:r>
          </a:p>
          <a:p>
            <a:pPr algn="just"/>
            <a:r>
              <a:rPr lang="en-US" dirty="0"/>
              <a:t>The first sentence of a paragraph begins on a new line.</a:t>
            </a:r>
          </a:p>
          <a:p>
            <a:pPr algn="just"/>
            <a:r>
              <a:rPr lang="en-US" dirty="0"/>
              <a:t>It starts with a point, and provides specific details to support and develop that point. </a:t>
            </a:r>
          </a:p>
          <a:p>
            <a:pPr algn="just"/>
            <a:r>
              <a:rPr lang="en-US" dirty="0"/>
              <a:t>The sentence is the basic unit of the paragraph.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306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paragraphs according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Structural paragraphs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b="1" i="1" dirty="0"/>
              <a:t>Introductory paragraph</a:t>
            </a:r>
          </a:p>
          <a:p>
            <a:pPr marL="0" indent="0">
              <a:buNone/>
            </a:pPr>
            <a:r>
              <a:rPr lang="en-US" dirty="0"/>
              <a:t>Introduces the subject of discussion in the text</a:t>
            </a:r>
          </a:p>
          <a:p>
            <a:pPr marL="0" indent="0">
              <a:buNone/>
            </a:pPr>
            <a:r>
              <a:rPr lang="en-US" dirty="0"/>
              <a:t>Contains the thesis statement</a:t>
            </a:r>
          </a:p>
          <a:p>
            <a:pPr marL="0" indent="0">
              <a:buNone/>
            </a:pPr>
            <a:r>
              <a:rPr lang="en-US" dirty="0"/>
              <a:t>The introductory paragraph can be started </a:t>
            </a:r>
            <a:r>
              <a:rPr lang="en-US" dirty="0" smtClean="0"/>
              <a:t>with: </a:t>
            </a: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An anecdote</a:t>
            </a:r>
          </a:p>
          <a:p>
            <a:pPr marL="514350" indent="-514350">
              <a:buAutoNum type="alphaLcPeriod"/>
            </a:pPr>
            <a:r>
              <a:rPr lang="en-US" dirty="0"/>
              <a:t>A historical account</a:t>
            </a:r>
          </a:p>
          <a:p>
            <a:pPr marL="514350" indent="-514350">
              <a:buAutoNum type="alphaLcPeriod"/>
            </a:pPr>
            <a:r>
              <a:rPr lang="en-US" dirty="0"/>
              <a:t>A definition</a:t>
            </a:r>
          </a:p>
          <a:p>
            <a:pPr marL="514350" indent="-514350">
              <a:buAutoNum type="alphaLcPeriod"/>
            </a:pPr>
            <a:r>
              <a:rPr lang="en-US" dirty="0"/>
              <a:t>A quotation</a:t>
            </a:r>
          </a:p>
          <a:p>
            <a:pPr marL="514350" indent="-514350">
              <a:buAutoNum type="alphaLcPeriod"/>
            </a:pPr>
            <a:r>
              <a:rPr lang="en-US" dirty="0"/>
              <a:t>A rhetorical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16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Body/Mainstream paragraphs</a:t>
            </a:r>
          </a:p>
          <a:p>
            <a:pPr marL="514350" indent="-514350" algn="just">
              <a:buAutoNum type="alphaLcPeriod"/>
            </a:pPr>
            <a:r>
              <a:rPr lang="en-US" dirty="0"/>
              <a:t>Each body paragraph must focus on an aspect of the issue under discussion in the entire text.</a:t>
            </a:r>
          </a:p>
          <a:p>
            <a:pPr marL="0" indent="0" algn="just">
              <a:buNone/>
            </a:pPr>
            <a:r>
              <a:rPr lang="en-US" dirty="0"/>
              <a:t>b. The focus of the paragraph is the controlling/central idea of the 	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479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Concluding paragraph</a:t>
            </a:r>
          </a:p>
          <a:p>
            <a:pPr marL="0" indent="0">
              <a:buNone/>
            </a:pPr>
            <a:r>
              <a:rPr lang="en-US" dirty="0"/>
              <a:t>a.  </a:t>
            </a:r>
            <a:r>
              <a:rPr lang="en-US" dirty="0" smtClean="0"/>
              <a:t>Summarizes </a:t>
            </a:r>
            <a:r>
              <a:rPr lang="en-US" dirty="0"/>
              <a:t>the major issues discussed in the text</a:t>
            </a:r>
          </a:p>
          <a:p>
            <a:pPr marL="0" indent="0">
              <a:buNone/>
            </a:pPr>
            <a:r>
              <a:rPr lang="en-US" dirty="0"/>
              <a:t>b. Suggests solutions</a:t>
            </a:r>
          </a:p>
          <a:p>
            <a:pPr marL="0" indent="0">
              <a:buNone/>
            </a:pPr>
            <a:r>
              <a:rPr lang="en-US" dirty="0"/>
              <a:t>c. Makes recommendations</a:t>
            </a:r>
          </a:p>
          <a:p>
            <a:pPr marL="0" indent="0">
              <a:buNone/>
            </a:pPr>
            <a:r>
              <a:rPr lang="en-US" dirty="0"/>
              <a:t>d. Makes deductions</a:t>
            </a:r>
          </a:p>
          <a:p>
            <a:pPr marL="0" indent="0">
              <a:buNone/>
            </a:pPr>
            <a:r>
              <a:rPr lang="en-US" dirty="0"/>
              <a:t>e. Gives a caution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93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Importance of the controlling idea:</a:t>
            </a:r>
          </a:p>
          <a:p>
            <a:pPr marL="0" indent="0" algn="just">
              <a:buNone/>
            </a:pPr>
            <a:r>
              <a:rPr lang="en-US" dirty="0" err="1"/>
              <a:t>i</a:t>
            </a:r>
            <a:r>
              <a:rPr lang="en-US" dirty="0"/>
              <a:t>. It enables the writer to stay focused on what he has chosen to discuss.</a:t>
            </a:r>
          </a:p>
          <a:p>
            <a:pPr marL="0" indent="0" algn="just">
              <a:buNone/>
            </a:pPr>
            <a:r>
              <a:rPr lang="en-US" dirty="0"/>
              <a:t>ii. It enables the writer to select only details that support the controlling idea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44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sentences in the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TOPIC SENTENCE</a:t>
            </a:r>
          </a:p>
          <a:p>
            <a:pPr marL="0" indent="0" algn="just">
              <a:buNone/>
            </a:pPr>
            <a:r>
              <a:rPr lang="en-US" dirty="0" err="1"/>
              <a:t>i</a:t>
            </a:r>
            <a:r>
              <a:rPr lang="en-US" dirty="0"/>
              <a:t>. It is derived from the controlling idea</a:t>
            </a:r>
          </a:p>
          <a:p>
            <a:pPr marL="0" indent="0" algn="just">
              <a:buNone/>
            </a:pPr>
            <a:r>
              <a:rPr lang="en-US" dirty="0"/>
              <a:t>ii. It is the sentence that states the focus of the paragraph</a:t>
            </a:r>
          </a:p>
          <a:p>
            <a:pPr marL="0" indent="0" algn="just">
              <a:buNone/>
            </a:pPr>
            <a:r>
              <a:rPr lang="en-US" dirty="0"/>
              <a:t>iii. It introduces the topic of the paragraph</a:t>
            </a:r>
          </a:p>
          <a:p>
            <a:pPr marL="0" indent="0" algn="just">
              <a:buNone/>
            </a:pPr>
            <a:r>
              <a:rPr lang="en-US" dirty="0"/>
              <a:t>iv. It is usually placed at the </a:t>
            </a:r>
            <a:r>
              <a:rPr lang="en-US" b="1" dirty="0"/>
              <a:t>beginning</a:t>
            </a:r>
            <a:r>
              <a:rPr lang="en-US" dirty="0"/>
              <a:t>, the middle or the end of the  paragraph.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646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Support/Explaining Sentences</a:t>
            </a:r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US" b="1" dirty="0"/>
          </a:p>
          <a:p>
            <a:pPr marL="514350" indent="-514350">
              <a:buAutoNum type="alphaLcPeriod"/>
            </a:pPr>
            <a:r>
              <a:rPr lang="en-US" b="1" i="1" dirty="0"/>
              <a:t>The Major Support Sentence</a:t>
            </a:r>
          </a:p>
          <a:p>
            <a:pPr marL="571500" indent="-571500">
              <a:buAutoNum type="romanLcPeriod"/>
            </a:pPr>
            <a:r>
              <a:rPr lang="en-US" dirty="0"/>
              <a:t>It makes a statement that directly </a:t>
            </a:r>
            <a:r>
              <a:rPr lang="en-US" i="1" dirty="0"/>
              <a:t>supports</a:t>
            </a:r>
            <a:r>
              <a:rPr lang="en-US" dirty="0"/>
              <a:t>, </a:t>
            </a:r>
            <a:r>
              <a:rPr lang="en-US" i="1" dirty="0"/>
              <a:t>proves</a:t>
            </a:r>
            <a:r>
              <a:rPr lang="en-US" dirty="0"/>
              <a:t>, or </a:t>
            </a:r>
            <a:r>
              <a:rPr lang="en-US" i="1" dirty="0"/>
              <a:t>explains</a:t>
            </a:r>
            <a:r>
              <a:rPr lang="en-US" dirty="0"/>
              <a:t> the main idea expressed in the topic sentence. </a:t>
            </a:r>
          </a:p>
          <a:p>
            <a:pPr marL="571500" indent="-571500">
              <a:buAutoNum type="romanLcPeriod"/>
            </a:pPr>
            <a:r>
              <a:rPr lang="en-US" dirty="0"/>
              <a:t>It divides the topic sentence into its separate sub-ideas</a:t>
            </a:r>
          </a:p>
          <a:p>
            <a:pPr marL="571500" indent="-571500">
              <a:buAutoNum type="romanLcPeriod"/>
            </a:pPr>
            <a:r>
              <a:rPr lang="en-US" dirty="0"/>
              <a:t>It helps the reader to appreciate the varied divisions contained in the theme of the paragraph.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949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. </a:t>
            </a:r>
            <a:r>
              <a:rPr lang="en-US" b="1" i="1" dirty="0"/>
              <a:t>Minor Support Sentence</a:t>
            </a:r>
          </a:p>
          <a:p>
            <a:pPr marL="571500" indent="-571500">
              <a:buAutoNum type="romanLcPeriod"/>
            </a:pPr>
            <a:r>
              <a:rPr lang="en-US" dirty="0"/>
              <a:t>It provides details to support the idea expressed in the major support sentence in the form of:</a:t>
            </a:r>
          </a:p>
          <a:p>
            <a:pPr marL="514350" indent="-514350">
              <a:buAutoNum type="alphaLcPeriod"/>
            </a:pPr>
            <a:r>
              <a:rPr lang="en-US" dirty="0"/>
              <a:t>explanations</a:t>
            </a:r>
          </a:p>
          <a:p>
            <a:pPr marL="514350" indent="-514350">
              <a:buAutoNum type="alphaLcPeriod"/>
            </a:pPr>
            <a:r>
              <a:rPr lang="en-US" dirty="0"/>
              <a:t>illustrations/examples</a:t>
            </a:r>
          </a:p>
          <a:p>
            <a:pPr marL="514350" indent="-514350">
              <a:buAutoNum type="alphaLcPeriod"/>
            </a:pPr>
            <a:r>
              <a:rPr lang="en-US" dirty="0"/>
              <a:t>facts</a:t>
            </a:r>
          </a:p>
          <a:p>
            <a:pPr marL="514350" indent="-514350">
              <a:buAutoNum type="alphaLcPeriod"/>
            </a:pPr>
            <a:r>
              <a:rPr lang="en-US" dirty="0"/>
              <a:t>figures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112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Concluding Sentence/Clincher</a:t>
            </a:r>
          </a:p>
          <a:p>
            <a:pPr marL="0" indent="0" algn="just">
              <a:buNone/>
            </a:pPr>
            <a:r>
              <a:rPr lang="en-US" dirty="0"/>
              <a:t>It appears at the end of the paragraph</a:t>
            </a:r>
          </a:p>
          <a:p>
            <a:pPr marL="0" indent="0" algn="just">
              <a:buNone/>
            </a:pPr>
            <a:r>
              <a:rPr lang="en-US" dirty="0"/>
              <a:t> It can be used: </a:t>
            </a:r>
          </a:p>
          <a:p>
            <a:pPr algn="just"/>
            <a:r>
              <a:rPr lang="en-US" dirty="0"/>
              <a:t>to summarize or restate the central idea in the paragraph. </a:t>
            </a:r>
          </a:p>
          <a:p>
            <a:pPr algn="just"/>
            <a:r>
              <a:rPr lang="en-US" dirty="0"/>
              <a:t>to make deductions,</a:t>
            </a:r>
          </a:p>
          <a:p>
            <a:pPr algn="just"/>
            <a:r>
              <a:rPr lang="en-US" dirty="0"/>
              <a:t>to take a stand, and make suggestions and projections</a:t>
            </a:r>
          </a:p>
          <a:p>
            <a:pPr algn="just"/>
            <a:r>
              <a:rPr lang="en-US" dirty="0"/>
              <a:t>It functions as a topic sentence when there is none in the paragraph.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Exceptions to the Rule:</a:t>
            </a:r>
            <a:endParaRPr lang="en-US" dirty="0" smtClean="0"/>
          </a:p>
          <a:p>
            <a:r>
              <a:rPr lang="en-GB" dirty="0" smtClean="0"/>
              <a:t>Weird			foreign		siege		</a:t>
            </a:r>
            <a:endParaRPr lang="en-US" dirty="0" smtClean="0"/>
          </a:p>
          <a:p>
            <a:r>
              <a:rPr lang="en-GB" dirty="0" smtClean="0"/>
              <a:t>Either			forfeit			ancient </a:t>
            </a:r>
            <a:endParaRPr lang="en-US" dirty="0" smtClean="0"/>
          </a:p>
          <a:p>
            <a:r>
              <a:rPr lang="en-GB" dirty="0" smtClean="0"/>
              <a:t>Neither			surfeit</a:t>
            </a:r>
            <a:endParaRPr lang="en-US" dirty="0" smtClean="0"/>
          </a:p>
          <a:p>
            <a:r>
              <a:rPr lang="en-GB" dirty="0" smtClean="0"/>
              <a:t>Leisure					</a:t>
            </a:r>
            <a:endParaRPr lang="en-US" dirty="0" smtClean="0"/>
          </a:p>
          <a:p>
            <a:r>
              <a:rPr lang="en-US" dirty="0" smtClean="0"/>
              <a:t>Sovereign</a:t>
            </a:r>
          </a:p>
          <a:p>
            <a:r>
              <a:rPr lang="en-US" dirty="0" smtClean="0"/>
              <a:t>Surfeit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seize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647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Paragraph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aseline="30000" dirty="0"/>
              <a:t>1</a:t>
            </a:r>
            <a:r>
              <a:rPr lang="en-US" dirty="0"/>
              <a:t>When distance is between people, they use two methods of communication technology: the telephone and computer e-mail. </a:t>
            </a:r>
            <a:r>
              <a:rPr lang="en-US" baseline="30000" dirty="0"/>
              <a:t>2</a:t>
            </a:r>
            <a:r>
              <a:rPr lang="en-US" dirty="0"/>
              <a:t>The telephone is an old but practical way to communicate. </a:t>
            </a:r>
            <a:r>
              <a:rPr lang="en-US" baseline="30000" dirty="0"/>
              <a:t>3</a:t>
            </a:r>
            <a:r>
              <a:rPr lang="en-US" dirty="0"/>
              <a:t>Communication with this method can be expensive, depending on the distance of the phone call. </a:t>
            </a:r>
            <a:r>
              <a:rPr lang="en-US" baseline="30000" dirty="0"/>
              <a:t>4</a:t>
            </a:r>
            <a:r>
              <a:rPr lang="en-US" dirty="0"/>
              <a:t>The other communication method used is computer e-mail. </a:t>
            </a:r>
            <a:r>
              <a:rPr lang="en-US" baseline="30000" dirty="0"/>
              <a:t>5</a:t>
            </a:r>
            <a:r>
              <a:rPr lang="en-US" dirty="0"/>
              <a:t>This method allows people to send messages to any part of the world for the cost of a local phone call. </a:t>
            </a:r>
            <a:r>
              <a:rPr lang="en-US" baseline="30000" dirty="0"/>
              <a:t>6</a:t>
            </a:r>
            <a:r>
              <a:rPr lang="en-US" dirty="0"/>
              <a:t>Many people don’t like this method, though. </a:t>
            </a:r>
            <a:r>
              <a:rPr lang="en-US" baseline="30000" dirty="0"/>
              <a:t>7</a:t>
            </a:r>
            <a:r>
              <a:rPr lang="en-US" dirty="0"/>
              <a:t>They find that it is more difficult to express what they have to say in writing than with spoken words. </a:t>
            </a:r>
            <a:r>
              <a:rPr lang="en-US" baseline="30000" dirty="0"/>
              <a:t>8</a:t>
            </a:r>
            <a:r>
              <a:rPr lang="en-US" dirty="0"/>
              <a:t>Both ways of communication, though, are available for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37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a good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Unity </a:t>
            </a:r>
          </a:p>
          <a:p>
            <a:pPr marL="0" indent="0" algn="just">
              <a:buNone/>
            </a:pPr>
            <a:r>
              <a:rPr lang="en-US" dirty="0"/>
              <a:t>This means all the sentences and ideas in the paragraph must have a single purpose of focus.</a:t>
            </a:r>
          </a:p>
          <a:p>
            <a:pPr algn="just"/>
            <a:r>
              <a:rPr lang="en-US" b="1" dirty="0"/>
              <a:t>Coherence </a:t>
            </a:r>
          </a:p>
          <a:p>
            <a:pPr marL="0" indent="0" algn="just">
              <a:buNone/>
            </a:pPr>
            <a:r>
              <a:rPr lang="en-US" dirty="0"/>
              <a:t>This refers to the logical or orderly flow of ideas and arrangement of sentences in the paragraph. </a:t>
            </a:r>
          </a:p>
          <a:p>
            <a:pPr algn="just"/>
            <a:r>
              <a:rPr lang="en-US" b="1" dirty="0"/>
              <a:t>Adequate development/Completeness</a:t>
            </a:r>
          </a:p>
          <a:p>
            <a:pPr marL="0" indent="0" algn="just">
              <a:buNone/>
            </a:pPr>
            <a:r>
              <a:rPr lang="en-US" dirty="0"/>
              <a:t>The central idea or the topic must be adequately developed with supporting details. There is, however, no hard and fast rule about the length of a paragraph</a:t>
            </a:r>
          </a:p>
          <a:p>
            <a:pPr algn="just"/>
            <a:r>
              <a:rPr lang="en-US" b="1" dirty="0"/>
              <a:t>Good language</a:t>
            </a:r>
          </a:p>
          <a:p>
            <a:pPr marL="0" indent="0" algn="just">
              <a:buNone/>
            </a:pPr>
            <a:r>
              <a:rPr lang="en-US" dirty="0"/>
              <a:t>The paragraph must be written in good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118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developing a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Narration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main feature of this method is that it arranges information or ideas in a chronological order with a corresponding sequence of tenses. </a:t>
            </a:r>
          </a:p>
          <a:p>
            <a:pPr marL="0" indent="0" algn="just">
              <a:buNone/>
            </a:pPr>
            <a:r>
              <a:rPr lang="en-US" dirty="0"/>
              <a:t>A narrative paragraph is characterized by action verbs and sequential transitions which carry the story or process along in a systematic manner. </a:t>
            </a:r>
          </a:p>
        </p:txBody>
      </p:sp>
    </p:spTree>
    <p:extLst>
      <p:ext uri="{BB962C8B-B14F-4D97-AF65-F5344CB8AC3E}">
        <p14:creationId xmlns:p14="http://schemas.microsoft.com/office/powerpoint/2010/main" val="3943258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This method is used to discuss the nature or character of people, places, events and objects in the text. </a:t>
            </a:r>
          </a:p>
          <a:p>
            <a:pPr marL="0" indent="0" algn="just">
              <a:buNone/>
            </a:pPr>
            <a:r>
              <a:rPr lang="en-US" dirty="0"/>
              <a:t>In a descriptive paragraph, the writer should always rely on his/ her five senses to determine how his/ her subject looks, sounds, feels, smells, or tastes like. </a:t>
            </a:r>
          </a:p>
          <a:p>
            <a:pPr marL="0" indent="0" algn="just">
              <a:buNone/>
            </a:pPr>
            <a:r>
              <a:rPr lang="en-US" dirty="0"/>
              <a:t>The writer may also use figurative language to paint vivid pictures with words. </a:t>
            </a:r>
          </a:p>
          <a:p>
            <a:pPr marL="0" indent="0" algn="just">
              <a:buNone/>
            </a:pPr>
            <a:r>
              <a:rPr lang="en-US" dirty="0"/>
              <a:t>If the writer is discussing a place, the description must be spatial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935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Exposition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method explains, discusses or exposes an idea;  gives information about something or a </a:t>
            </a:r>
            <a:r>
              <a:rPr lang="en-US" dirty="0" smtClean="0"/>
              <a:t>process.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expository paragraph can be developed with facts and specific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152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Argument/Persuasion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This method aims at persuading the reader to make a particular choice or take a particular line of action. </a:t>
            </a:r>
          </a:p>
          <a:p>
            <a:pPr marL="0" indent="0" algn="just">
              <a:buNone/>
            </a:pPr>
            <a:r>
              <a:rPr lang="en-US" dirty="0"/>
              <a:t>The writer of an argumentative or a persuasive paragraph states a view or an opinion and supports it with facts, figures, authorities, examples etc. to persuade the reader</a:t>
            </a:r>
          </a:p>
        </p:txBody>
      </p:sp>
    </p:spTree>
    <p:extLst>
      <p:ext uri="{BB962C8B-B14F-4D97-AF65-F5344CB8AC3E}">
        <p14:creationId xmlns:p14="http://schemas.microsoft.com/office/powerpoint/2010/main" val="151553771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 and contrast</a:t>
            </a:r>
          </a:p>
          <a:p>
            <a:pPr marL="0" indent="0" algn="just">
              <a:buNone/>
            </a:pPr>
            <a:r>
              <a:rPr lang="en-US" dirty="0"/>
              <a:t>It explains the similarities and differences in the ideas.  </a:t>
            </a:r>
          </a:p>
          <a:p>
            <a:pPr marL="0" indent="0" algn="just">
              <a:buNone/>
            </a:pPr>
            <a:r>
              <a:rPr lang="en-US" dirty="0"/>
              <a:t>The writer compares the ideas to discern how similar they are and goes on to identify the contrasting issues involved. </a:t>
            </a:r>
          </a:p>
          <a:p>
            <a:pPr marL="0" indent="0" algn="just">
              <a:buNone/>
            </a:pPr>
            <a:r>
              <a:rPr lang="en-US" dirty="0"/>
              <a:t>The result of this procedure will help the writer to give a candid exposure of the ideas under discussion.</a:t>
            </a:r>
          </a:p>
          <a:p>
            <a:pPr marL="0" indent="0" algn="just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124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Reason, Cause and Effect </a:t>
            </a:r>
          </a:p>
          <a:p>
            <a:pPr marL="0" indent="0">
              <a:buNone/>
            </a:pPr>
            <a:r>
              <a:rPr lang="en-US" dirty="0"/>
              <a:t>The writer discusses how something happens, why it happens and the consequences of that happening. </a:t>
            </a:r>
          </a:p>
          <a:p>
            <a:pPr marL="0" indent="0">
              <a:buNone/>
            </a:pPr>
            <a:r>
              <a:rPr lang="en-US" dirty="0"/>
              <a:t>The method is mostly applied in scientific writing.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91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Mixed method</a:t>
            </a:r>
          </a:p>
          <a:p>
            <a:pPr marL="0" indent="0">
              <a:buNone/>
            </a:pPr>
            <a:r>
              <a:rPr lang="en-US" dirty="0"/>
              <a:t>This is where the writer uses more than one method in developing a paragraph. </a:t>
            </a:r>
          </a:p>
          <a:p>
            <a:pPr marL="0" indent="0">
              <a:buNone/>
            </a:pPr>
            <a:r>
              <a:rPr lang="en-US" dirty="0"/>
              <a:t>A narrative paragraph may contain descriptive details, just as an argumentative paragraph may contain exposition, description or narration.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0677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are words or expressions that provide signals for the shift from one specific thought or idea to another in a paragraph or the beginning of a new paragraph.</a:t>
            </a:r>
          </a:p>
          <a:p>
            <a:r>
              <a:rPr lang="en-US" b="1" i="1" dirty="0"/>
              <a:t>Intra-paragraph Transitions</a:t>
            </a:r>
          </a:p>
          <a:p>
            <a:pPr marL="0" indent="0">
              <a:buNone/>
            </a:pPr>
            <a:r>
              <a:rPr lang="en-US" dirty="0"/>
              <a:t>Transitions used within a paragraph</a:t>
            </a:r>
          </a:p>
          <a:p>
            <a:r>
              <a:rPr lang="en-US" b="1" i="1" dirty="0"/>
              <a:t>Inter-paragraph</a:t>
            </a:r>
            <a:r>
              <a:rPr lang="en-US" b="1" dirty="0"/>
              <a:t> transitions </a:t>
            </a:r>
          </a:p>
          <a:p>
            <a:pPr marL="0" indent="0">
              <a:buNone/>
            </a:pPr>
            <a:r>
              <a:rPr lang="en-US" dirty="0"/>
              <a:t>Transitions used to link or connect one paragraph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4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Rule 6</a:t>
            </a:r>
            <a:endParaRPr lang="en-US" dirty="0"/>
          </a:p>
          <a:p>
            <a:r>
              <a:rPr lang="en-GB" dirty="0"/>
              <a:t>Words ending in </a:t>
            </a:r>
            <a:r>
              <a:rPr lang="en-GB" i="1" dirty="0"/>
              <a:t>y</a:t>
            </a:r>
            <a:r>
              <a:rPr lang="en-GB" dirty="0"/>
              <a:t> preceded by a consonant usually change the </a:t>
            </a:r>
            <a:r>
              <a:rPr lang="en-GB" i="1" dirty="0"/>
              <a:t>y</a:t>
            </a:r>
            <a:r>
              <a:rPr lang="en-GB" dirty="0"/>
              <a:t> to </a:t>
            </a:r>
            <a:r>
              <a:rPr lang="en-GB" i="1" dirty="0" err="1"/>
              <a:t>i</a:t>
            </a:r>
            <a:r>
              <a:rPr lang="en-GB" dirty="0"/>
              <a:t> before any suffix except one beginning with an </a:t>
            </a:r>
            <a:r>
              <a:rPr lang="en-GB" i="1" dirty="0" err="1"/>
              <a:t>i</a:t>
            </a:r>
            <a:r>
              <a:rPr lang="en-GB" dirty="0" smtClean="0"/>
              <a:t>.</a:t>
            </a:r>
            <a:r>
              <a:rPr lang="en-GB" dirty="0"/>
              <a:t> </a:t>
            </a:r>
            <a:endParaRPr lang="en-US" dirty="0"/>
          </a:p>
          <a:p>
            <a:r>
              <a:rPr lang="en-GB" b="1" dirty="0"/>
              <a:t>Word</a:t>
            </a:r>
            <a:r>
              <a:rPr lang="en-GB" dirty="0"/>
              <a:t>			</a:t>
            </a:r>
            <a:r>
              <a:rPr lang="en-GB" b="1" dirty="0"/>
              <a:t>suffix	</a:t>
            </a:r>
            <a:r>
              <a:rPr lang="en-GB" dirty="0"/>
              <a:t>		</a:t>
            </a:r>
            <a:r>
              <a:rPr lang="en-GB" b="1" dirty="0"/>
              <a:t>Complete Word</a:t>
            </a:r>
            <a:endParaRPr lang="en-US" dirty="0"/>
          </a:p>
          <a:p>
            <a:r>
              <a:rPr lang="en-GB" dirty="0" smtClean="0"/>
              <a:t>Beauty		+</a:t>
            </a:r>
            <a:r>
              <a:rPr lang="en-GB" dirty="0"/>
              <a:t>	</a:t>
            </a:r>
            <a:r>
              <a:rPr lang="en-GB" dirty="0" err="1" smtClean="0"/>
              <a:t>ful</a:t>
            </a:r>
            <a:r>
              <a:rPr lang="en-GB" dirty="0"/>
              <a:t>		=	beautiful</a:t>
            </a:r>
            <a:endParaRPr lang="en-US" dirty="0"/>
          </a:p>
          <a:p>
            <a:r>
              <a:rPr lang="en-GB" dirty="0"/>
              <a:t>Lady	</a:t>
            </a:r>
            <a:r>
              <a:rPr lang="en-GB" dirty="0" smtClean="0"/>
              <a:t>		+	</a:t>
            </a:r>
            <a:r>
              <a:rPr lang="en-GB" dirty="0" err="1" smtClean="0"/>
              <a:t>es</a:t>
            </a:r>
            <a:r>
              <a:rPr lang="en-GB" dirty="0"/>
              <a:t>		=	</a:t>
            </a:r>
            <a:r>
              <a:rPr lang="en-GB" dirty="0" smtClean="0"/>
              <a:t>ladies </a:t>
            </a:r>
            <a:endParaRPr lang="en-US" dirty="0"/>
          </a:p>
          <a:p>
            <a:r>
              <a:rPr lang="en-GB" dirty="0" smtClean="0"/>
              <a:t>Accompany	+</a:t>
            </a:r>
            <a:r>
              <a:rPr lang="en-GB" dirty="0"/>
              <a:t>	</a:t>
            </a:r>
            <a:r>
              <a:rPr lang="en-GB" dirty="0" smtClean="0"/>
              <a:t>+ 	</a:t>
            </a:r>
            <a:r>
              <a:rPr lang="en-GB" dirty="0" err="1" smtClean="0"/>
              <a:t>ment</a:t>
            </a:r>
            <a:r>
              <a:rPr lang="en-GB" dirty="0"/>
              <a:t>		=	accompaniment</a:t>
            </a:r>
            <a:endParaRPr lang="en-US" dirty="0"/>
          </a:p>
          <a:p>
            <a:r>
              <a:rPr lang="en-US" dirty="0" smtClean="0"/>
              <a:t>modify		+	</a:t>
            </a:r>
            <a:r>
              <a:rPr lang="en-US" dirty="0" err="1" smtClean="0"/>
              <a:t>cation</a:t>
            </a:r>
            <a:r>
              <a:rPr lang="en-US" dirty="0" smtClean="0"/>
              <a:t>		=	modification</a:t>
            </a:r>
          </a:p>
          <a:p>
            <a:r>
              <a:rPr lang="en-US" dirty="0" smtClean="0"/>
              <a:t>Worry		+	some		=	worrisome </a:t>
            </a:r>
          </a:p>
          <a:p>
            <a:r>
              <a:rPr lang="en-US" dirty="0" smtClean="0"/>
              <a:t>Crucify		+ 	</a:t>
            </a:r>
            <a:r>
              <a:rPr lang="en-US" dirty="0" err="1" smtClean="0"/>
              <a:t>xion</a:t>
            </a:r>
            <a:r>
              <a:rPr lang="en-US" dirty="0" smtClean="0"/>
              <a:t>		=	crucifixion </a:t>
            </a:r>
          </a:p>
          <a:p>
            <a:r>
              <a:rPr lang="en-US" dirty="0" smtClean="0"/>
              <a:t>Fancy 		+ 	</a:t>
            </a:r>
            <a:r>
              <a:rPr lang="en-US" dirty="0" err="1" smtClean="0"/>
              <a:t>ful</a:t>
            </a:r>
            <a:r>
              <a:rPr lang="en-US" dirty="0" smtClean="0"/>
              <a:t>		=	fanciful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97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Transitions used frequently</a:t>
            </a:r>
          </a:p>
          <a:p>
            <a:r>
              <a:rPr lang="en-US" b="1" dirty="0"/>
              <a:t>Sequential Transitions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above, beyond , later, previously,  after, during, meanwhile, first    second, already, earlier, furthermore etc.</a:t>
            </a:r>
          </a:p>
          <a:p>
            <a:r>
              <a:rPr lang="en-US" b="1" dirty="0"/>
              <a:t>Listing Transitions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Also, besides, in addition, moreover, second, then, another, first                furthermore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790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Comparison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also, equally, in the same vein/manner, just as, like, likewise        similarly, as, in like manner,  in the same way, just like</a:t>
            </a:r>
          </a:p>
          <a:p>
            <a:pPr algn="just"/>
            <a:r>
              <a:rPr lang="en-US" dirty="0"/>
              <a:t> </a:t>
            </a:r>
            <a:r>
              <a:rPr lang="en-US" b="1" dirty="0"/>
              <a:t> Contrast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although, but, in contrast,  on the contrary, still, while, whereas,         despite, in spite of, on the other hand, though, yet, even though,      however, unfortunately</a:t>
            </a:r>
          </a:p>
          <a:p>
            <a:r>
              <a:rPr lang="en-US" b="1" dirty="0"/>
              <a:t>Cause and Effect Transitions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accordingly,  because, hence, if-then, since, therefore, thus</a:t>
            </a:r>
          </a:p>
          <a:p>
            <a:pPr marL="0" indent="0">
              <a:buNone/>
            </a:pPr>
            <a:r>
              <a:rPr lang="en-US" dirty="0"/>
              <a:t>as a result, consequently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4662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PARAGRAPH 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aseline="30000" dirty="0" smtClean="0"/>
              <a:t>1</a:t>
            </a:r>
            <a:r>
              <a:rPr lang="en-US" dirty="0" smtClean="0"/>
              <a:t>Violence as a way of achieving racial justice is both impractical and immoral. </a:t>
            </a:r>
            <a:r>
              <a:rPr lang="en-US" baseline="30000" dirty="0" smtClean="0"/>
              <a:t>2</a:t>
            </a:r>
            <a:r>
              <a:rPr lang="en-US" dirty="0" smtClean="0"/>
              <a:t>It is impractical because it is a descending spiral ending in destruction for all. </a:t>
            </a:r>
            <a:r>
              <a:rPr lang="en-US" baseline="30000" dirty="0" smtClean="0"/>
              <a:t>3</a:t>
            </a:r>
            <a:r>
              <a:rPr lang="en-US" dirty="0" smtClean="0"/>
              <a:t>The old law of an eye for an eye leaves everybody blind. </a:t>
            </a:r>
            <a:r>
              <a:rPr lang="en-US" baseline="30000" dirty="0" smtClean="0"/>
              <a:t>4</a:t>
            </a:r>
            <a:r>
              <a:rPr lang="en-US" dirty="0" smtClean="0"/>
              <a:t>It is immoral because it seeks to humiliate the opponent rather than win his understanding; </a:t>
            </a:r>
            <a:r>
              <a:rPr lang="en-US" dirty="0"/>
              <a:t>it seeks to annihilate rather than convert. </a:t>
            </a:r>
            <a:r>
              <a:rPr lang="en-US" baseline="30000" dirty="0"/>
              <a:t>5</a:t>
            </a:r>
            <a:r>
              <a:rPr lang="en-US" dirty="0"/>
              <a:t>Violence is immoral because it thrives on hatred rather love. </a:t>
            </a:r>
            <a:r>
              <a:rPr lang="en-US" baseline="30000" dirty="0"/>
              <a:t>6</a:t>
            </a:r>
            <a:r>
              <a:rPr lang="en-US" dirty="0"/>
              <a:t>It destroys community and makes brotherhood impossible. </a:t>
            </a:r>
            <a:r>
              <a:rPr lang="en-US" baseline="30000" dirty="0"/>
              <a:t>7</a:t>
            </a:r>
            <a:r>
              <a:rPr lang="en-US" dirty="0"/>
              <a:t>It leaves society in monologue rather than dialogue. </a:t>
            </a:r>
            <a:r>
              <a:rPr lang="en-US" baseline="30000" dirty="0"/>
              <a:t>8</a:t>
            </a:r>
            <a:r>
              <a:rPr lang="en-US" dirty="0"/>
              <a:t>Violence ends by defeating itself; it creates bitterness in the survivors and brutality in the destroyers. </a:t>
            </a:r>
            <a:r>
              <a:rPr lang="en-US" baseline="30000" dirty="0"/>
              <a:t>9</a:t>
            </a:r>
            <a:r>
              <a:rPr lang="en-US" dirty="0"/>
              <a:t>A voice echoes through time saying to every potential Peter, “Put up your sword.” </a:t>
            </a:r>
            <a:r>
              <a:rPr lang="en-US" baseline="30000" dirty="0"/>
              <a:t>10</a:t>
            </a:r>
            <a:r>
              <a:rPr lang="en-US" dirty="0"/>
              <a:t>History is cluttered with the wreckage of nations that failed to follow this command.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43744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It is the </a:t>
            </a:r>
            <a:r>
              <a:rPr lang="en-GB" dirty="0"/>
              <a:t>process through which we </a:t>
            </a:r>
            <a:r>
              <a:rPr lang="en-GB" dirty="0" smtClean="0"/>
              <a:t>interpret graphemes</a:t>
            </a:r>
          </a:p>
          <a:p>
            <a:pPr marL="0" indent="0">
              <a:buNone/>
            </a:pPr>
            <a:r>
              <a:rPr lang="en-GB" b="1" dirty="0" smtClean="0"/>
              <a:t>Two major types of Reading</a:t>
            </a:r>
            <a:endParaRPr lang="en-US" b="1" dirty="0"/>
          </a:p>
          <a:p>
            <a:r>
              <a:rPr lang="en-US" b="1" dirty="0" smtClean="0"/>
              <a:t>Silent Reading</a:t>
            </a:r>
          </a:p>
          <a:p>
            <a:pPr marL="0" indent="0">
              <a:buNone/>
            </a:pPr>
            <a:r>
              <a:rPr lang="en-US" dirty="0" smtClean="0"/>
              <a:t>When we read silently we read to ourselves.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Reading Aloud</a:t>
            </a:r>
          </a:p>
          <a:p>
            <a:pPr marL="0" indent="0">
              <a:buNone/>
            </a:pPr>
            <a:r>
              <a:rPr lang="en-GB" dirty="0"/>
              <a:t>When we read aloud we read in the hearing of </a:t>
            </a:r>
            <a:r>
              <a:rPr lang="en-GB" dirty="0" smtClean="0"/>
              <a:t>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435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</a:t>
            </a:r>
            <a:r>
              <a:rPr lang="en-US" b="1" dirty="0"/>
              <a:t>d</a:t>
            </a:r>
            <a:r>
              <a:rPr lang="en-US" b="1" dirty="0" smtClean="0"/>
              <a:t>o we read aloud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 share the content of the reading material with others</a:t>
            </a:r>
          </a:p>
          <a:p>
            <a:r>
              <a:rPr lang="en-US" dirty="0" smtClean="0"/>
              <a:t>To enable our teachers to correct our pronunciation</a:t>
            </a:r>
          </a:p>
          <a:p>
            <a:r>
              <a:rPr lang="en-US" dirty="0" smtClean="0"/>
              <a:t>To enable our teachers to ascertain whether we are able to vary our tone to reflect the desired meaning.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689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Advantages of Silent Reading (over Reading Aloud)</a:t>
            </a:r>
          </a:p>
          <a:p>
            <a:r>
              <a:rPr lang="en-US" dirty="0" smtClean="0"/>
              <a:t>We are able to read faster</a:t>
            </a:r>
          </a:p>
          <a:p>
            <a:r>
              <a:rPr lang="en-US" dirty="0" smtClean="0"/>
              <a:t>We are able to read (silently) at a much faster rate than we speak (RA) </a:t>
            </a:r>
          </a:p>
          <a:p>
            <a:r>
              <a:rPr lang="en-US" dirty="0" smtClean="0"/>
              <a:t>We are able to cover much of our reading task within a short time.</a:t>
            </a:r>
          </a:p>
          <a:p>
            <a:r>
              <a:rPr lang="en-US" dirty="0" smtClean="0"/>
              <a:t>Concentration is high, which promotes understanding of the 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101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How to read fast</a:t>
            </a:r>
          </a:p>
          <a:p>
            <a:r>
              <a:rPr lang="en-US" b="1" dirty="0" smtClean="0"/>
              <a:t>Avoid vocalization/sub-vocalization</a:t>
            </a:r>
          </a:p>
          <a:p>
            <a:pPr marL="0" indent="0">
              <a:buNone/>
            </a:pPr>
            <a:r>
              <a:rPr lang="en-US" dirty="0" smtClean="0"/>
              <a:t>The reading fault of pronouncing words consciously or unconsciously on the lips during silent reading</a:t>
            </a:r>
          </a:p>
          <a:p>
            <a:r>
              <a:rPr lang="en-US" b="1" dirty="0" smtClean="0"/>
              <a:t>Avoid pointing at words with your finger, a pen or a pencil.</a:t>
            </a:r>
          </a:p>
          <a:p>
            <a:pPr marL="0" indent="0">
              <a:buNone/>
            </a:pPr>
            <a:r>
              <a:rPr lang="en-US" dirty="0" smtClean="0"/>
              <a:t>This makes you read word for word</a:t>
            </a:r>
          </a:p>
          <a:p>
            <a:r>
              <a:rPr lang="en-US" b="1" dirty="0" smtClean="0"/>
              <a:t>Avoid fixity/fixing of gaze</a:t>
            </a:r>
          </a:p>
          <a:p>
            <a:pPr marL="0" indent="0">
              <a:buNone/>
            </a:pPr>
            <a:r>
              <a:rPr lang="en-US" dirty="0" smtClean="0"/>
              <a:t>This the fault of fixing your eyes on individual words.</a:t>
            </a:r>
          </a:p>
          <a:p>
            <a:pPr marL="0" indent="0">
              <a:buNone/>
            </a:pPr>
            <a:r>
              <a:rPr lang="en-US" dirty="0" smtClean="0"/>
              <a:t>It makes you move your head, and makes you get tired easily.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5352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Avoid Regression</a:t>
            </a:r>
          </a:p>
          <a:p>
            <a:pPr marL="0" indent="0">
              <a:buNone/>
            </a:pPr>
            <a:r>
              <a:rPr lang="en-US" dirty="0" smtClean="0"/>
              <a:t>This is going back to read again a phrase or a sentence you have already read.</a:t>
            </a:r>
          </a:p>
          <a:p>
            <a:r>
              <a:rPr lang="en-US" b="1" dirty="0" smtClean="0"/>
              <a:t>Avoid psychological stress</a:t>
            </a:r>
          </a:p>
          <a:p>
            <a:r>
              <a:rPr lang="en-US" b="1" dirty="0" smtClean="0"/>
              <a:t>Derive meaning of strange words in context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e.g. That is a beautiful *</a:t>
            </a:r>
            <a:r>
              <a:rPr lang="en-US" dirty="0" err="1" smtClean="0"/>
              <a:t>bandigle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Develop the habit of reading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32320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Methods of Reading</a:t>
            </a:r>
          </a:p>
          <a:p>
            <a:pPr marL="0" indent="0">
              <a:buNone/>
            </a:pPr>
            <a:r>
              <a:rPr lang="en-US" b="1" dirty="0" smtClean="0"/>
              <a:t>1. Skimming </a:t>
            </a:r>
          </a:p>
          <a:p>
            <a:pPr marL="0" indent="0">
              <a:buNone/>
            </a:pPr>
            <a:r>
              <a:rPr lang="en-US" dirty="0" smtClean="0"/>
              <a:t>Reading selectively quickly to pick up main ideas or subject matter of the reading material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skimming, you don’t need to read the whole text sentence by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008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Scanning</a:t>
            </a:r>
          </a:p>
          <a:p>
            <a:r>
              <a:rPr lang="en-US" dirty="0" smtClean="0"/>
              <a:t>Reading fast to locate a specific piece of information such as:</a:t>
            </a:r>
          </a:p>
          <a:p>
            <a:pPr marL="571500" indent="-571500">
              <a:buAutoNum type="romanLcPeriod"/>
            </a:pPr>
            <a:r>
              <a:rPr lang="en-US" dirty="0" smtClean="0"/>
              <a:t>Date </a:t>
            </a:r>
          </a:p>
          <a:p>
            <a:pPr marL="571500" indent="-571500">
              <a:buAutoNum type="romanLcPeriod"/>
            </a:pPr>
            <a:r>
              <a:rPr lang="en-US" dirty="0" smtClean="0"/>
              <a:t>Name (of a person, geographical name)</a:t>
            </a:r>
          </a:p>
          <a:p>
            <a:pPr marL="0" indent="0">
              <a:buNone/>
            </a:pPr>
            <a:r>
              <a:rPr lang="en-US" dirty="0" smtClean="0"/>
              <a:t>Principles of scanning</a:t>
            </a:r>
          </a:p>
          <a:p>
            <a:pPr marL="571500" indent="-571500">
              <a:buAutoNum type="romanLcPeriod"/>
            </a:pPr>
            <a:r>
              <a:rPr lang="en-US" dirty="0" smtClean="0"/>
              <a:t>The  must know what he is looking for</a:t>
            </a:r>
          </a:p>
          <a:p>
            <a:pPr marL="571500" indent="-571500">
              <a:buAutoNum type="romanLcPeriod"/>
            </a:pPr>
            <a:r>
              <a:rPr lang="en-US" dirty="0" smtClean="0"/>
              <a:t>The information must be short or specific</a:t>
            </a:r>
          </a:p>
          <a:p>
            <a:pPr marL="571500" indent="-571500">
              <a:buAutoNum type="romanLcPeriod"/>
            </a:pPr>
            <a:r>
              <a:rPr lang="en-US" dirty="0" smtClean="0"/>
              <a:t>The reader need not read the whole text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2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Exceptions to the Rules:</a:t>
            </a:r>
            <a:endParaRPr lang="en-US" dirty="0"/>
          </a:p>
          <a:p>
            <a:r>
              <a:rPr lang="en-GB" dirty="0"/>
              <a:t>Shyness 			ladylike		plenteous</a:t>
            </a:r>
            <a:endParaRPr lang="en-US" dirty="0"/>
          </a:p>
          <a:p>
            <a:r>
              <a:rPr lang="en-GB" dirty="0"/>
              <a:t>Babyhood			beauteous		wryly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If the final </a:t>
            </a:r>
            <a:r>
              <a:rPr lang="en-GB" i="1" dirty="0"/>
              <a:t>y</a:t>
            </a:r>
            <a:r>
              <a:rPr lang="en-GB" dirty="0"/>
              <a:t> is preceded by a vowel, the rule does not apply e.g.</a:t>
            </a:r>
            <a:endParaRPr lang="en-US" dirty="0"/>
          </a:p>
          <a:p>
            <a:r>
              <a:rPr lang="en-GB" dirty="0"/>
              <a:t>Journeys			obeying		essays</a:t>
            </a:r>
            <a:endParaRPr lang="en-US" dirty="0"/>
          </a:p>
          <a:p>
            <a:r>
              <a:rPr lang="en-GB" dirty="0" smtClean="0"/>
              <a:t>Buy </a:t>
            </a:r>
            <a:r>
              <a:rPr lang="en-GB" dirty="0"/>
              <a:t>			</a:t>
            </a:r>
            <a:r>
              <a:rPr lang="en-GB" dirty="0" smtClean="0"/>
              <a:t>	repaying</a:t>
            </a:r>
            <a:r>
              <a:rPr lang="en-GB" dirty="0"/>
              <a:t>		attorneys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4255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3. Close Reading</a:t>
            </a:r>
          </a:p>
          <a:p>
            <a:pPr marL="0" indent="0">
              <a:buNone/>
            </a:pPr>
            <a:r>
              <a:rPr lang="en-GB" dirty="0" smtClean="0"/>
              <a:t>Reading to get </a:t>
            </a:r>
            <a:r>
              <a:rPr lang="en-GB" dirty="0"/>
              <a:t>the full meaning of the text.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Types of Close Reading</a:t>
            </a:r>
          </a:p>
          <a:p>
            <a:pPr marL="0" indent="0">
              <a:buNone/>
            </a:pPr>
            <a:r>
              <a:rPr lang="en-GB" b="1" dirty="0" smtClean="0"/>
              <a:t>A.  </a:t>
            </a:r>
            <a:r>
              <a:rPr lang="en-GB" b="1" i="1" dirty="0" smtClean="0"/>
              <a:t>Intensive reading</a:t>
            </a:r>
          </a:p>
          <a:p>
            <a:pPr marL="0" indent="0">
              <a:buNone/>
            </a:pPr>
            <a:r>
              <a:rPr lang="en-GB" dirty="0" smtClean="0"/>
              <a:t>Paying attention to every aspect of the reading material including: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Vocabulary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Sentences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Paragraphing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Style of writing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Punctuation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Arguments raised </a:t>
            </a:r>
            <a:r>
              <a:rPr lang="en-GB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741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Intensive Reading is needed for</a:t>
            </a:r>
            <a:r>
              <a:rPr lang="en-US" dirty="0" smtClean="0"/>
              <a:t>:</a:t>
            </a:r>
          </a:p>
          <a:p>
            <a:pPr marL="514350" indent="-514350">
              <a:buAutoNum type="alphaLcPeriod"/>
            </a:pPr>
            <a:r>
              <a:rPr lang="en-US" dirty="0" smtClean="0"/>
              <a:t>Academic work: teaching and learning, examination etc.</a:t>
            </a:r>
          </a:p>
          <a:p>
            <a:pPr marL="514350" indent="-514350">
              <a:buAutoNum type="alphaLcPeriod"/>
            </a:pPr>
            <a:r>
              <a:rPr lang="en-US" dirty="0" smtClean="0"/>
              <a:t>Research work</a:t>
            </a:r>
          </a:p>
          <a:p>
            <a:pPr marL="514350" indent="-514350">
              <a:buAutoNum type="alphaLcPeriod"/>
            </a:pPr>
            <a:r>
              <a:rPr lang="en-US" dirty="0" smtClean="0"/>
              <a:t>Professional development</a:t>
            </a:r>
          </a:p>
          <a:p>
            <a:pPr marL="514350" indent="-514350">
              <a:buAutoNum type="alphaLcPeriod"/>
            </a:pPr>
            <a:r>
              <a:rPr lang="en-US" dirty="0" smtClean="0"/>
              <a:t>The desire to get full knowledge about a topic/subject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1300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b="1" dirty="0" smtClean="0"/>
              <a:t>Extensive Reading</a:t>
            </a:r>
          </a:p>
          <a:p>
            <a:pPr marL="0" indent="0">
              <a:buNone/>
            </a:pPr>
            <a:r>
              <a:rPr lang="en-US" dirty="0" smtClean="0"/>
              <a:t>This is reading outside our area of specialization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deepen or expand our knowledge 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broaden or worldview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dd value to ourselves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nable us to take part in public discourse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5175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THE END 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8000" dirty="0" smtClean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2258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A			B		     C	</a:t>
            </a:r>
            <a:endParaRPr lang="en-US" dirty="0"/>
          </a:p>
          <a:p>
            <a:r>
              <a:rPr lang="en-GB" dirty="0"/>
              <a:t>pronounce-		-</a:t>
            </a:r>
            <a:r>
              <a:rPr lang="en-GB" dirty="0" err="1"/>
              <a:t>es</a:t>
            </a:r>
            <a:r>
              <a:rPr lang="en-GB" dirty="0"/>
              <a:t>		------------</a:t>
            </a:r>
            <a:endParaRPr lang="en-US" dirty="0"/>
          </a:p>
          <a:p>
            <a:r>
              <a:rPr lang="en-GB" dirty="0"/>
              <a:t> nerve-		-al		------------</a:t>
            </a:r>
            <a:endParaRPr lang="en-US" dirty="0"/>
          </a:p>
          <a:p>
            <a:r>
              <a:rPr lang="en-GB" dirty="0"/>
              <a:t> super-		-</a:t>
            </a:r>
            <a:r>
              <a:rPr lang="en-GB" dirty="0" err="1"/>
              <a:t>iation</a:t>
            </a:r>
            <a:r>
              <a:rPr lang="en-GB" dirty="0"/>
              <a:t>		-------------</a:t>
            </a:r>
            <a:endParaRPr lang="en-US" dirty="0"/>
          </a:p>
          <a:p>
            <a:r>
              <a:rPr lang="en-GB" dirty="0"/>
              <a:t> fun-			-</a:t>
            </a:r>
            <a:r>
              <a:rPr lang="en-GB" dirty="0" err="1"/>
              <a:t>dom</a:t>
            </a:r>
            <a:r>
              <a:rPr lang="en-GB" dirty="0"/>
              <a:t>		--------------</a:t>
            </a:r>
            <a:endParaRPr lang="en-US" dirty="0"/>
          </a:p>
          <a:p>
            <a:r>
              <a:rPr lang="en-GB" dirty="0"/>
              <a:t> curious-		-age		--------------</a:t>
            </a:r>
            <a:endParaRPr lang="en-US" dirty="0"/>
          </a:p>
          <a:p>
            <a:r>
              <a:rPr lang="en-GB" dirty="0"/>
              <a:t>wise-			-</a:t>
            </a:r>
            <a:r>
              <a:rPr lang="en-GB" dirty="0" err="1"/>
              <a:t>ous</a:t>
            </a:r>
            <a:r>
              <a:rPr lang="en-GB" dirty="0"/>
              <a:t>		--------------</a:t>
            </a:r>
            <a:endParaRPr lang="en-US" dirty="0"/>
          </a:p>
          <a:p>
            <a:r>
              <a:rPr lang="en-GB" dirty="0"/>
              <a:t>marry-		-</a:t>
            </a:r>
            <a:r>
              <a:rPr lang="en-GB" dirty="0" err="1"/>
              <a:t>ure</a:t>
            </a:r>
            <a:r>
              <a:rPr lang="en-GB" dirty="0"/>
              <a:t>		--------------</a:t>
            </a:r>
            <a:endParaRPr lang="en-US" dirty="0"/>
          </a:p>
          <a:p>
            <a:r>
              <a:rPr lang="en-GB" dirty="0"/>
              <a:t>survive-		</a:t>
            </a:r>
            <a:r>
              <a:rPr lang="en-GB" dirty="0" smtClean="0"/>
              <a:t>-</a:t>
            </a:r>
            <a:r>
              <a:rPr lang="en-GB" dirty="0" err="1" smtClean="0"/>
              <a:t>sede</a:t>
            </a:r>
            <a:r>
              <a:rPr lang="en-GB" dirty="0"/>
              <a:t>		--------------</a:t>
            </a:r>
            <a:endParaRPr lang="en-US" dirty="0"/>
          </a:p>
          <a:p>
            <a:r>
              <a:rPr lang="en-GB" dirty="0"/>
              <a:t>seize-			-y		--------------</a:t>
            </a:r>
            <a:endParaRPr lang="en-US" dirty="0"/>
          </a:p>
          <a:p>
            <a:r>
              <a:rPr lang="en-GB" dirty="0"/>
              <a:t>body-			-</a:t>
            </a:r>
            <a:r>
              <a:rPr lang="en-GB" dirty="0" err="1"/>
              <a:t>ity</a:t>
            </a:r>
            <a:r>
              <a:rPr lang="en-GB" dirty="0"/>
              <a:t>		--------------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Features of nouns</a:t>
            </a:r>
          </a:p>
          <a:p>
            <a:pPr marL="0" indent="0">
              <a:buNone/>
            </a:pPr>
            <a:r>
              <a:rPr lang="en-US" dirty="0"/>
              <a:t>1. Nouns are usually preceded by determiners: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Articles: (the, an, 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pronouns (my, our, his, her, their, you, each, all, both, some, any)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Whose, which(ever), what(ever)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Numerals (one, two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0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Nouns share common endings: -</a:t>
            </a:r>
            <a:r>
              <a:rPr lang="en-US" dirty="0" err="1"/>
              <a:t>ity</a:t>
            </a:r>
            <a:r>
              <a:rPr lang="en-US" dirty="0"/>
              <a:t>, -</a:t>
            </a:r>
            <a:r>
              <a:rPr lang="en-US" dirty="0" err="1"/>
              <a:t>ment</a:t>
            </a:r>
            <a:r>
              <a:rPr lang="en-US" dirty="0"/>
              <a:t>, -ion, -</a:t>
            </a:r>
            <a:r>
              <a:rPr lang="en-US" dirty="0" err="1"/>
              <a:t>er</a:t>
            </a:r>
            <a:r>
              <a:rPr lang="en-US" dirty="0"/>
              <a:t>, -hood etc.</a:t>
            </a:r>
          </a:p>
          <a:p>
            <a:pPr marL="0" indent="0">
              <a:buNone/>
            </a:pPr>
            <a:r>
              <a:rPr lang="en-US" dirty="0"/>
              <a:t> e.g. identity, commencement, production, writer, manhood</a:t>
            </a:r>
          </a:p>
          <a:p>
            <a:r>
              <a:rPr lang="en-US" dirty="0"/>
              <a:t>Nouns display number (singular and plural) e.g. boy –boys</a:t>
            </a:r>
          </a:p>
          <a:p>
            <a:r>
              <a:rPr lang="en-US" dirty="0"/>
              <a:t>Nouns have possessive forms e.g. John’s book, Africa’s problems)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9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Classes of nouns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Proper nouns: </a:t>
            </a:r>
          </a:p>
          <a:p>
            <a:r>
              <a:rPr lang="en-US" dirty="0"/>
              <a:t>Personal names: Kofi, </a:t>
            </a:r>
            <a:r>
              <a:rPr lang="en-US" dirty="0" err="1"/>
              <a:t>Sumaila</a:t>
            </a:r>
            <a:r>
              <a:rPr lang="en-US" dirty="0"/>
              <a:t>, Mary </a:t>
            </a:r>
          </a:p>
          <a:p>
            <a:r>
              <a:rPr lang="en-US" dirty="0"/>
              <a:t>Calendar items: Christmas, Easter, Good Friday, </a:t>
            </a:r>
            <a:r>
              <a:rPr lang="en-US" dirty="0" err="1"/>
              <a:t>Idul</a:t>
            </a:r>
            <a:r>
              <a:rPr lang="en-US" dirty="0"/>
              <a:t> –</a:t>
            </a:r>
            <a:r>
              <a:rPr lang="en-US" dirty="0" err="1"/>
              <a:t>adha</a:t>
            </a:r>
            <a:r>
              <a:rPr lang="en-US" dirty="0"/>
              <a:t>, </a:t>
            </a:r>
            <a:r>
              <a:rPr lang="en-US" dirty="0" err="1"/>
              <a:t>idul</a:t>
            </a:r>
            <a:r>
              <a:rPr lang="en-US" dirty="0"/>
              <a:t> </a:t>
            </a:r>
            <a:r>
              <a:rPr lang="en-US" dirty="0" err="1"/>
              <a:t>Fitr</a:t>
            </a:r>
            <a:r>
              <a:rPr lang="en-US" dirty="0"/>
              <a:t>, Independence </a:t>
            </a:r>
            <a:r>
              <a:rPr lang="en-US" dirty="0" smtClean="0"/>
              <a:t>Day</a:t>
            </a:r>
            <a:endParaRPr lang="en-US" dirty="0"/>
          </a:p>
          <a:p>
            <a:r>
              <a:rPr lang="en-US" dirty="0"/>
              <a:t>Names of the months and of the week : January,  Sunday etc.  </a:t>
            </a:r>
          </a:p>
          <a:p>
            <a:r>
              <a:rPr lang="en-US" dirty="0"/>
              <a:t>Geographical names: countries, cities, towns, lakes, rivers, mountains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9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writing, a proper noun starts with a capital letter</a:t>
            </a:r>
          </a:p>
          <a:p>
            <a:pPr algn="just"/>
            <a:r>
              <a:rPr lang="en-US" dirty="0"/>
              <a:t>Proper nouns are not preceded by </a:t>
            </a:r>
            <a:r>
              <a:rPr lang="en-US" dirty="0" smtClean="0"/>
              <a:t>articles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*a John, *the Ghana,  *a Lagos, *an </a:t>
            </a:r>
            <a:r>
              <a:rPr lang="en-US" dirty="0" err="1"/>
              <a:t>Akosombo</a:t>
            </a:r>
            <a:r>
              <a:rPr lang="en-US" dirty="0"/>
              <a:t> Dam etc.</a:t>
            </a:r>
          </a:p>
          <a:p>
            <a:pPr algn="just"/>
            <a:r>
              <a:rPr lang="en-US" dirty="0"/>
              <a:t>Only few proper nouns  occur with the definite article</a:t>
            </a:r>
          </a:p>
          <a:p>
            <a:pPr marL="0" indent="0" algn="just">
              <a:buNone/>
            </a:pPr>
            <a:r>
              <a:rPr lang="en-US" dirty="0"/>
              <a:t>e.g. the Suez Canal, the Netherlands, the United States of America, the </a:t>
            </a:r>
            <a:r>
              <a:rPr lang="en-US" i="1" dirty="0"/>
              <a:t>Daily Graphic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			COURSE OBJECTIVES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 algn="just"/>
            <a:r>
              <a:rPr lang="en-US" dirty="0" smtClean="0"/>
              <a:t>To remedy language infelicities associated with senior high school level English which students carry to the tertiary level;</a:t>
            </a:r>
          </a:p>
          <a:p>
            <a:pPr lvl="0" algn="just"/>
            <a:r>
              <a:rPr lang="en-US" dirty="0"/>
              <a:t>To equip students with oral and written skills for effective communication;</a:t>
            </a:r>
          </a:p>
          <a:p>
            <a:pPr lvl="0" algn="just"/>
            <a:r>
              <a:rPr lang="en-US" dirty="0"/>
              <a:t>To enable students to apply the principles of good writing to writing papers at the tertiary level;</a:t>
            </a:r>
          </a:p>
          <a:p>
            <a:pPr lvl="0" algn="just"/>
            <a:r>
              <a:rPr lang="en-US" dirty="0"/>
              <a:t>To inculcate students with the poise and confidence they need for them to use English in post-qualification communication.</a:t>
            </a:r>
          </a:p>
          <a:p>
            <a:pPr marL="457200" lvl="0" indent="-457200"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Common </a:t>
            </a:r>
            <a:r>
              <a:rPr lang="en-US" b="1" dirty="0"/>
              <a:t>nouns</a:t>
            </a:r>
            <a:r>
              <a:rPr lang="en-US" dirty="0"/>
              <a:t>: nouns that do not refer to specific, people, places etc.</a:t>
            </a:r>
          </a:p>
          <a:p>
            <a:pPr marL="0" indent="0">
              <a:buNone/>
            </a:pPr>
            <a:r>
              <a:rPr lang="en-US" dirty="0"/>
              <a:t>In writing common nouns usually begin with small letters unless they begin a sentence.</a:t>
            </a:r>
          </a:p>
          <a:p>
            <a:pPr marL="0" indent="0">
              <a:buNone/>
            </a:pPr>
            <a:r>
              <a:rPr lang="en-US" dirty="0"/>
              <a:t>Common nouns are usually preceded by articles.</a:t>
            </a:r>
          </a:p>
          <a:p>
            <a:pPr marL="0" indent="0">
              <a:buNone/>
            </a:pPr>
            <a:r>
              <a:rPr lang="en-US" dirty="0"/>
              <a:t>e.g. a boy, the girl, an orange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8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Common nouns with zero article</a:t>
            </a:r>
          </a:p>
          <a:p>
            <a:pPr marL="0" indent="0">
              <a:buNone/>
            </a:pPr>
            <a:r>
              <a:rPr lang="en-US" dirty="0"/>
              <a:t>e.g. go by </a:t>
            </a:r>
            <a:r>
              <a:rPr lang="en-US" b="1" dirty="0"/>
              <a:t>car</a:t>
            </a:r>
            <a:r>
              <a:rPr lang="en-US" dirty="0"/>
              <a:t>				I have a car</a:t>
            </a:r>
          </a:p>
          <a:p>
            <a:pPr marL="0" indent="0">
              <a:buNone/>
            </a:pPr>
            <a:r>
              <a:rPr lang="en-US" dirty="0"/>
              <a:t>He is in </a:t>
            </a:r>
            <a:r>
              <a:rPr lang="en-US" b="1" dirty="0"/>
              <a:t>bed	</a:t>
            </a:r>
            <a:r>
              <a:rPr lang="en-US" dirty="0"/>
              <a:t>				lie on the bed</a:t>
            </a:r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b="1" dirty="0"/>
              <a:t>school	</a:t>
            </a:r>
            <a:r>
              <a:rPr lang="en-US" dirty="0"/>
              <a:t>				look at the school</a:t>
            </a:r>
          </a:p>
          <a:p>
            <a:pPr marL="0" indent="0">
              <a:buNone/>
            </a:pPr>
            <a:r>
              <a:rPr lang="en-US" dirty="0"/>
              <a:t>Go to hospital 				Meet me at the hospital</a:t>
            </a:r>
          </a:p>
          <a:p>
            <a:pPr marL="0" indent="0">
              <a:buNone/>
            </a:pPr>
            <a:r>
              <a:rPr lang="en-US" b="1" dirty="0"/>
              <a:t>Means of transport</a:t>
            </a:r>
          </a:p>
          <a:p>
            <a:pPr marL="0" indent="0">
              <a:buNone/>
            </a:pPr>
            <a:r>
              <a:rPr lang="en-US" dirty="0"/>
              <a:t>Travel by </a:t>
            </a:r>
            <a:r>
              <a:rPr lang="en-US" b="1" dirty="0"/>
              <a:t>bus, car, plane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7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 of the day and night</a:t>
            </a:r>
          </a:p>
          <a:p>
            <a:pPr marL="0" indent="0">
              <a:buNone/>
            </a:pPr>
            <a:r>
              <a:rPr lang="en-US" dirty="0"/>
              <a:t>at </a:t>
            </a:r>
            <a:r>
              <a:rPr lang="en-US" b="1" dirty="0"/>
              <a:t>night</a:t>
            </a:r>
            <a:r>
              <a:rPr lang="en-US" dirty="0"/>
              <a:t>				in the night</a:t>
            </a:r>
          </a:p>
          <a:p>
            <a:pPr marL="0" indent="0">
              <a:buNone/>
            </a:pPr>
            <a:r>
              <a:rPr lang="en-US" dirty="0"/>
              <a:t>around </a:t>
            </a:r>
            <a:r>
              <a:rPr lang="en-US" b="1" dirty="0"/>
              <a:t>noon</a:t>
            </a:r>
            <a:r>
              <a:rPr lang="en-US" dirty="0"/>
              <a:t>			in the afternoon</a:t>
            </a:r>
          </a:p>
          <a:p>
            <a:r>
              <a:rPr lang="en-US" b="1" dirty="0"/>
              <a:t>Meals</a:t>
            </a:r>
          </a:p>
          <a:p>
            <a:pPr marL="0" indent="0">
              <a:buNone/>
            </a:pPr>
            <a:r>
              <a:rPr lang="en-US" dirty="0"/>
              <a:t>e.g. have/ after </a:t>
            </a:r>
            <a:r>
              <a:rPr lang="en-US" b="1" dirty="0"/>
              <a:t>breakfast, lunch        </a:t>
            </a:r>
            <a:r>
              <a:rPr lang="en-US" dirty="0"/>
              <a:t>the breakfast  is not sufficient</a:t>
            </a:r>
          </a:p>
          <a:p>
            <a:r>
              <a:rPr lang="en-US" b="1" dirty="0"/>
              <a:t>Diseases</a:t>
            </a:r>
            <a:r>
              <a:rPr lang="en-US" dirty="0"/>
              <a:t>: He died of </a:t>
            </a:r>
            <a:r>
              <a:rPr lang="en-US" b="1" dirty="0"/>
              <a:t>cancer</a:t>
            </a:r>
            <a:r>
              <a:rPr lang="en-US" dirty="0"/>
              <a:t>, </a:t>
            </a:r>
            <a:r>
              <a:rPr lang="en-US" b="1" dirty="0"/>
              <a:t>diabetes, stroke</a:t>
            </a:r>
          </a:p>
          <a:p>
            <a:r>
              <a:rPr lang="en-US" b="1" dirty="0"/>
              <a:t>Parallel constructions</a:t>
            </a:r>
          </a:p>
          <a:p>
            <a:pPr marL="0" indent="0">
              <a:buNone/>
            </a:pPr>
            <a:r>
              <a:rPr lang="en-US" dirty="0"/>
              <a:t>arm in arm, hand in hand, husband and wife, neither man nor boy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Spelling of plural nouns</a:t>
            </a:r>
          </a:p>
          <a:p>
            <a:r>
              <a:rPr lang="en-GB" dirty="0" smtClean="0"/>
              <a:t>Nouns ending </a:t>
            </a:r>
            <a:r>
              <a:rPr lang="en-GB" dirty="0"/>
              <a:t>in –</a:t>
            </a:r>
            <a:r>
              <a:rPr lang="en-GB" i="1" dirty="0"/>
              <a:t>y </a:t>
            </a:r>
            <a:r>
              <a:rPr lang="en-GB" dirty="0"/>
              <a:t>preceded by a consonant, </a:t>
            </a:r>
            <a:r>
              <a:rPr lang="en-GB" dirty="0" smtClean="0"/>
              <a:t>change </a:t>
            </a:r>
            <a:r>
              <a:rPr lang="en-GB" dirty="0"/>
              <a:t>the –</a:t>
            </a:r>
            <a:r>
              <a:rPr lang="en-GB" i="1" dirty="0"/>
              <a:t>y</a:t>
            </a:r>
            <a:r>
              <a:rPr lang="en-GB" dirty="0"/>
              <a:t> to –</a:t>
            </a:r>
            <a:r>
              <a:rPr lang="en-GB" i="1" dirty="0" err="1"/>
              <a:t>i</a:t>
            </a:r>
            <a:r>
              <a:rPr lang="en-GB" dirty="0"/>
              <a:t> and </a:t>
            </a:r>
            <a:r>
              <a:rPr lang="en-GB" dirty="0" smtClean="0"/>
              <a:t>add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–</a:t>
            </a:r>
            <a:r>
              <a:rPr lang="en-GB" i="1" dirty="0" err="1"/>
              <a:t>es</a:t>
            </a:r>
            <a:r>
              <a:rPr lang="en-GB" i="1" dirty="0"/>
              <a:t>.</a:t>
            </a:r>
            <a:r>
              <a:rPr lang="en-GB" dirty="0"/>
              <a:t> E.g.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GB" b="1" dirty="0" smtClean="0"/>
              <a:t>Singular</a:t>
            </a:r>
            <a:r>
              <a:rPr lang="en-GB" b="1" dirty="0"/>
              <a:t>			plural</a:t>
            </a:r>
            <a:endParaRPr lang="en-US" dirty="0"/>
          </a:p>
          <a:p>
            <a:r>
              <a:rPr lang="en-GB" dirty="0" smtClean="0"/>
              <a:t>baby</a:t>
            </a:r>
            <a:r>
              <a:rPr lang="en-GB" dirty="0"/>
              <a:t>			</a:t>
            </a:r>
            <a:r>
              <a:rPr lang="en-GB" dirty="0" smtClean="0"/>
              <a:t>	babies</a:t>
            </a:r>
            <a:endParaRPr lang="en-US" dirty="0"/>
          </a:p>
          <a:p>
            <a:r>
              <a:rPr lang="en-GB" dirty="0" smtClean="0"/>
              <a:t>century</a:t>
            </a:r>
            <a:r>
              <a:rPr lang="en-GB" dirty="0"/>
              <a:t>			centuries</a:t>
            </a:r>
            <a:endParaRPr lang="en-US" dirty="0"/>
          </a:p>
          <a:p>
            <a:r>
              <a:rPr lang="en-GB" dirty="0" smtClean="0"/>
              <a:t>country			countries 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ady				ladies</a:t>
            </a:r>
          </a:p>
          <a:p>
            <a:r>
              <a:rPr lang="en-US" dirty="0" smtClean="0"/>
              <a:t>Duty				duties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Nouns ending in </a:t>
            </a:r>
            <a:r>
              <a:rPr lang="en-GB" b="1" i="1" dirty="0" smtClean="0"/>
              <a:t>y</a:t>
            </a:r>
            <a:r>
              <a:rPr lang="en-GB" b="1" dirty="0" smtClean="0"/>
              <a:t> </a:t>
            </a:r>
            <a:r>
              <a:rPr lang="en-GB" b="1" dirty="0"/>
              <a:t>preceded by a </a:t>
            </a:r>
            <a:r>
              <a:rPr lang="en-GB" b="1" dirty="0" smtClean="0"/>
              <a:t>vowel add only s</a:t>
            </a:r>
            <a:endParaRPr lang="en-US" dirty="0"/>
          </a:p>
          <a:p>
            <a:pPr marL="0" indent="0">
              <a:buNone/>
            </a:pPr>
            <a:r>
              <a:rPr lang="en-GB" b="1" dirty="0"/>
              <a:t> </a:t>
            </a:r>
            <a:endParaRPr lang="en-US" dirty="0"/>
          </a:p>
          <a:p>
            <a:r>
              <a:rPr lang="en-GB" b="1" dirty="0"/>
              <a:t>Singular			Plural</a:t>
            </a:r>
            <a:endParaRPr lang="en-US" dirty="0"/>
          </a:p>
          <a:p>
            <a:r>
              <a:rPr lang="en-GB" dirty="0"/>
              <a:t>Valley			valleys</a:t>
            </a:r>
            <a:endParaRPr lang="en-US" dirty="0"/>
          </a:p>
          <a:p>
            <a:r>
              <a:rPr lang="en-GB" dirty="0"/>
              <a:t>Donkey			</a:t>
            </a:r>
            <a:r>
              <a:rPr lang="en-GB" dirty="0" smtClean="0"/>
              <a:t>donkeys</a:t>
            </a:r>
          </a:p>
          <a:p>
            <a:r>
              <a:rPr lang="en-GB" dirty="0" smtClean="0"/>
              <a:t>Monkey			monkeys</a:t>
            </a:r>
            <a:endParaRPr lang="en-US" dirty="0"/>
          </a:p>
          <a:p>
            <a:r>
              <a:rPr lang="en-US" dirty="0" smtClean="0"/>
              <a:t>Jersey			jerseys</a:t>
            </a:r>
          </a:p>
          <a:p>
            <a:r>
              <a:rPr lang="en-US" dirty="0" smtClean="0"/>
              <a:t>*Delay 			delays</a:t>
            </a:r>
          </a:p>
          <a:p>
            <a:r>
              <a:rPr lang="en-US" dirty="0" smtClean="0"/>
              <a:t>Toy				toys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1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When </a:t>
            </a:r>
            <a:r>
              <a:rPr lang="en-GB" b="1" dirty="0"/>
              <a:t>nouns end in </a:t>
            </a:r>
            <a:r>
              <a:rPr lang="en-GB" b="1" i="1" dirty="0" smtClean="0"/>
              <a:t>-</a:t>
            </a:r>
            <a:r>
              <a:rPr lang="en-GB" b="1" i="1" dirty="0" err="1" smtClean="0"/>
              <a:t>sh</a:t>
            </a:r>
            <a:r>
              <a:rPr lang="en-GB" b="1" i="1" dirty="0"/>
              <a:t>, -s,-</a:t>
            </a:r>
            <a:r>
              <a:rPr lang="en-GB" b="1" i="1" dirty="0" err="1"/>
              <a:t>ss</a:t>
            </a:r>
            <a:r>
              <a:rPr lang="en-GB" b="1" i="1" dirty="0"/>
              <a:t>, -x or-z</a:t>
            </a:r>
            <a:r>
              <a:rPr lang="en-GB" b="1" dirty="0"/>
              <a:t> add –</a:t>
            </a:r>
            <a:r>
              <a:rPr lang="en-GB" b="1" i="1" dirty="0" err="1"/>
              <a:t>es</a:t>
            </a:r>
            <a:r>
              <a:rPr lang="en-GB" b="1" i="1" dirty="0"/>
              <a:t> </a:t>
            </a:r>
            <a:r>
              <a:rPr lang="en-GB" b="1" dirty="0"/>
              <a:t>to form the plural. E.g.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 </a:t>
            </a:r>
            <a:endParaRPr lang="en-US" b="1" dirty="0"/>
          </a:p>
          <a:p>
            <a:r>
              <a:rPr lang="en-GB" b="1" dirty="0"/>
              <a:t>Singular			Plural</a:t>
            </a:r>
            <a:endParaRPr lang="en-US" dirty="0"/>
          </a:p>
          <a:p>
            <a:r>
              <a:rPr lang="en-GB" dirty="0"/>
              <a:t>Church			churches</a:t>
            </a:r>
            <a:endParaRPr lang="en-US" dirty="0"/>
          </a:p>
          <a:p>
            <a:r>
              <a:rPr lang="en-GB" dirty="0"/>
              <a:t>Dish			</a:t>
            </a:r>
            <a:r>
              <a:rPr lang="en-GB" dirty="0" smtClean="0"/>
              <a:t>	dishes</a:t>
            </a:r>
            <a:endParaRPr lang="en-US" dirty="0"/>
          </a:p>
          <a:p>
            <a:r>
              <a:rPr lang="en-GB" dirty="0"/>
              <a:t>Bus			</a:t>
            </a:r>
            <a:r>
              <a:rPr lang="en-GB" dirty="0" smtClean="0"/>
              <a:t>	buses</a:t>
            </a:r>
            <a:endParaRPr lang="en-US" dirty="0"/>
          </a:p>
          <a:p>
            <a:r>
              <a:rPr lang="en-GB" dirty="0"/>
              <a:t>Dress			dresses		</a:t>
            </a:r>
            <a:endParaRPr lang="en-US" dirty="0"/>
          </a:p>
          <a:p>
            <a:r>
              <a:rPr lang="en-GB" dirty="0"/>
              <a:t>Fox			</a:t>
            </a:r>
            <a:r>
              <a:rPr lang="en-GB" dirty="0" smtClean="0"/>
              <a:t>	foxes</a:t>
            </a:r>
            <a:endParaRPr lang="en-US" dirty="0"/>
          </a:p>
          <a:p>
            <a:r>
              <a:rPr lang="en-GB" dirty="0"/>
              <a:t>Buzz			</a:t>
            </a:r>
            <a:r>
              <a:rPr lang="en-GB" dirty="0" smtClean="0"/>
              <a:t>	buzzes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0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plurals of nouns ending in –</a:t>
            </a:r>
            <a:r>
              <a:rPr lang="en-GB" b="1" i="1" dirty="0"/>
              <a:t>f,-</a:t>
            </a:r>
            <a:r>
              <a:rPr lang="en-GB" b="1" i="1" dirty="0" err="1"/>
              <a:t>ff</a:t>
            </a:r>
            <a:r>
              <a:rPr lang="en-GB" b="1" i="1" dirty="0"/>
              <a:t>, or –</a:t>
            </a:r>
            <a:r>
              <a:rPr lang="en-GB" b="1" i="1" dirty="0" err="1"/>
              <a:t>fe</a:t>
            </a:r>
            <a:r>
              <a:rPr lang="en-GB" b="1" dirty="0"/>
              <a:t> are formed by adding –</a:t>
            </a:r>
            <a:r>
              <a:rPr lang="en-GB" b="1" i="1" dirty="0"/>
              <a:t>s</a:t>
            </a:r>
            <a:r>
              <a:rPr lang="en-GB" b="1" dirty="0"/>
              <a:t> to the singular. However some nouns with these endings change the –</a:t>
            </a:r>
            <a:r>
              <a:rPr lang="en-GB" b="1" i="1" dirty="0"/>
              <a:t>f </a:t>
            </a:r>
            <a:r>
              <a:rPr lang="en-GB" b="1" dirty="0"/>
              <a:t>or –</a:t>
            </a:r>
            <a:r>
              <a:rPr lang="en-GB" b="1" i="1" dirty="0" err="1"/>
              <a:t>fe</a:t>
            </a:r>
            <a:r>
              <a:rPr lang="en-GB" b="1" dirty="0"/>
              <a:t> to –v and add –</a:t>
            </a:r>
            <a:r>
              <a:rPr lang="en-GB" b="1" i="1" dirty="0" err="1"/>
              <a:t>es</a:t>
            </a:r>
            <a:r>
              <a:rPr lang="en-GB" i="1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b="1" dirty="0"/>
              <a:t>Add –</a:t>
            </a:r>
            <a:r>
              <a:rPr lang="en-GB" b="1" i="1" dirty="0"/>
              <a:t>s </a:t>
            </a:r>
            <a:r>
              <a:rPr lang="en-GB" b="1" dirty="0"/>
              <a:t>for Plural			Change –</a:t>
            </a:r>
            <a:r>
              <a:rPr lang="en-GB" b="1" i="1" dirty="0"/>
              <a:t>f</a:t>
            </a:r>
            <a:r>
              <a:rPr lang="en-GB" b="1" dirty="0"/>
              <a:t> to –</a:t>
            </a:r>
            <a:r>
              <a:rPr lang="en-GB" b="1" i="1" dirty="0"/>
              <a:t>v</a:t>
            </a:r>
            <a:r>
              <a:rPr lang="en-GB" b="1" dirty="0"/>
              <a:t> and Add –</a:t>
            </a:r>
            <a:r>
              <a:rPr lang="en-GB" b="1" i="1" dirty="0" err="1"/>
              <a:t>es</a:t>
            </a:r>
            <a:endParaRPr lang="en-US" dirty="0"/>
          </a:p>
          <a:p>
            <a:r>
              <a:rPr lang="en-GB" dirty="0"/>
              <a:t>c</a:t>
            </a:r>
            <a:r>
              <a:rPr lang="en-GB" dirty="0" smtClean="0"/>
              <a:t>liffs		</a:t>
            </a:r>
            <a:r>
              <a:rPr lang="en-GB" dirty="0"/>
              <a:t>		</a:t>
            </a:r>
            <a:r>
              <a:rPr lang="en-GB" dirty="0" smtClean="0"/>
              <a:t>	wife 		wives</a:t>
            </a:r>
            <a:endParaRPr lang="en-US" dirty="0"/>
          </a:p>
          <a:p>
            <a:r>
              <a:rPr lang="en-GB" dirty="0" smtClean="0"/>
              <a:t>chiefs</a:t>
            </a:r>
            <a:r>
              <a:rPr lang="en-GB" dirty="0"/>
              <a:t>			</a:t>
            </a:r>
            <a:r>
              <a:rPr lang="en-GB" dirty="0" smtClean="0"/>
              <a:t>	leaf		leaves</a:t>
            </a:r>
            <a:endParaRPr lang="en-US" dirty="0"/>
          </a:p>
          <a:p>
            <a:r>
              <a:rPr lang="en-GB" dirty="0" smtClean="0"/>
              <a:t>safes</a:t>
            </a:r>
            <a:r>
              <a:rPr lang="en-GB" dirty="0"/>
              <a:t>			</a:t>
            </a:r>
            <a:r>
              <a:rPr lang="en-GB" dirty="0" smtClean="0"/>
              <a:t>	self		selves</a:t>
            </a:r>
            <a:endParaRPr lang="en-US" dirty="0"/>
          </a:p>
          <a:p>
            <a:r>
              <a:rPr lang="en-GB" dirty="0" smtClean="0"/>
              <a:t>roofs 				knife		knives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9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Plurals </a:t>
            </a:r>
            <a:r>
              <a:rPr lang="en-GB" b="1" dirty="0"/>
              <a:t>of compound nouns are formed by adding –</a:t>
            </a:r>
            <a:r>
              <a:rPr lang="en-GB" b="1" i="1" dirty="0"/>
              <a:t>s</a:t>
            </a:r>
            <a:r>
              <a:rPr lang="en-GB" b="1" dirty="0"/>
              <a:t> to the most important word or most essential part of the </a:t>
            </a:r>
            <a:r>
              <a:rPr lang="en-GB" b="1" dirty="0" smtClean="0"/>
              <a:t>compound.</a:t>
            </a:r>
            <a:endParaRPr lang="en-GB" dirty="0"/>
          </a:p>
          <a:p>
            <a:r>
              <a:rPr lang="en-GB" dirty="0" smtClean="0"/>
              <a:t>Sister-in-law</a:t>
            </a:r>
            <a:r>
              <a:rPr lang="en-GB" dirty="0"/>
              <a:t>		</a:t>
            </a:r>
            <a:r>
              <a:rPr lang="en-GB" dirty="0" smtClean="0"/>
              <a:t>sisters-in- law</a:t>
            </a:r>
          </a:p>
          <a:p>
            <a:r>
              <a:rPr lang="en-GB" dirty="0" smtClean="0"/>
              <a:t>Co-editor			co-editors</a:t>
            </a:r>
            <a:r>
              <a:rPr lang="en-GB" dirty="0"/>
              <a:t>		</a:t>
            </a:r>
            <a:endParaRPr lang="en-GB" dirty="0" smtClean="0"/>
          </a:p>
          <a:p>
            <a:r>
              <a:rPr lang="en-GB" dirty="0" smtClean="0"/>
              <a:t>Editor-in-chief		editors-in-chief</a:t>
            </a:r>
            <a:endParaRPr lang="en-US" dirty="0"/>
          </a:p>
          <a:p>
            <a:r>
              <a:rPr lang="en-GB" dirty="0" smtClean="0"/>
              <a:t>Passer-by			passers-by</a:t>
            </a:r>
          </a:p>
          <a:p>
            <a:r>
              <a:rPr lang="en-GB" dirty="0" smtClean="0"/>
              <a:t>Onlooker			onlookers</a:t>
            </a:r>
          </a:p>
          <a:p>
            <a:r>
              <a:rPr lang="en-GB" dirty="0" smtClean="0"/>
              <a:t>Head of State		heads of state</a:t>
            </a:r>
            <a:r>
              <a:rPr lang="en-GB" dirty="0"/>
              <a:t>			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Sometimes both parts of a compound are made plural.</a:t>
            </a:r>
            <a:r>
              <a:rPr lang="en-GB" dirty="0"/>
              <a:t> </a:t>
            </a:r>
            <a:endParaRPr lang="en-US" dirty="0"/>
          </a:p>
          <a:p>
            <a:r>
              <a:rPr lang="en-GB" dirty="0"/>
              <a:t>Manservant			menservants</a:t>
            </a:r>
            <a:endParaRPr lang="en-US" dirty="0"/>
          </a:p>
          <a:p>
            <a:r>
              <a:rPr lang="en-GB" dirty="0"/>
              <a:t> </a:t>
            </a:r>
            <a:r>
              <a:rPr lang="en-GB" dirty="0" smtClean="0"/>
              <a:t>woman doctor			women doctors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8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Compounds ending in –</a:t>
            </a:r>
            <a:r>
              <a:rPr lang="en-GB" b="1" i="1" dirty="0" err="1"/>
              <a:t>ful</a:t>
            </a:r>
            <a:r>
              <a:rPr lang="en-GB" b="1" i="1" dirty="0"/>
              <a:t> </a:t>
            </a:r>
            <a:r>
              <a:rPr lang="en-GB" b="1" dirty="0"/>
              <a:t>form the plural by adding-</a:t>
            </a:r>
            <a:r>
              <a:rPr lang="en-GB" b="1" i="1" dirty="0"/>
              <a:t>s</a:t>
            </a:r>
            <a:r>
              <a:rPr lang="en-GB" b="1" dirty="0"/>
              <a:t> to the end of the compound</a:t>
            </a:r>
            <a:r>
              <a:rPr lang="en-GB" dirty="0"/>
              <a:t>. </a:t>
            </a:r>
            <a:r>
              <a:rPr lang="en-GB" dirty="0" smtClean="0"/>
              <a:t>e.g.</a:t>
            </a:r>
            <a:r>
              <a:rPr lang="en-GB" dirty="0"/>
              <a:t>			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poonfuls</a:t>
            </a:r>
            <a:r>
              <a:rPr lang="en-GB" dirty="0"/>
              <a:t>		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andfuls</a:t>
            </a:r>
            <a:endParaRPr lang="en-US" dirty="0"/>
          </a:p>
          <a:p>
            <a:r>
              <a:rPr lang="en-GB" dirty="0" smtClean="0"/>
              <a:t>Cupfuls</a:t>
            </a:r>
          </a:p>
          <a:p>
            <a:r>
              <a:rPr lang="en-GB" dirty="0" smtClean="0"/>
              <a:t>Bucketfuls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4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REQUIREMENTS / ASSESSMENT: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Regular </a:t>
            </a:r>
            <a:r>
              <a:rPr lang="en-US" dirty="0"/>
              <a:t>attendance (</a:t>
            </a:r>
            <a:r>
              <a:rPr lang="en-US" b="1" dirty="0"/>
              <a:t>Compulsor</a:t>
            </a:r>
            <a:r>
              <a:rPr lang="en-US" dirty="0"/>
              <a:t>y), Assignments and Quizzes = </a:t>
            </a:r>
            <a:r>
              <a:rPr lang="en-US" b="1" dirty="0" smtClean="0"/>
              <a:t>10</a:t>
            </a:r>
            <a:r>
              <a:rPr lang="en-US" b="1" dirty="0"/>
              <a:t>%</a:t>
            </a:r>
            <a:r>
              <a:rPr lang="en-US" dirty="0"/>
              <a:t>   </a:t>
            </a:r>
          </a:p>
          <a:p>
            <a:pPr lvl="0"/>
            <a:r>
              <a:rPr lang="en-US" dirty="0"/>
              <a:t>Mid-Semester Examination       </a:t>
            </a:r>
            <a:r>
              <a:rPr lang="en-US" b="1" dirty="0"/>
              <a:t>                                                  =</a:t>
            </a:r>
            <a:r>
              <a:rPr lang="en-US" dirty="0"/>
              <a:t>    </a:t>
            </a:r>
            <a:r>
              <a:rPr lang="en-US" b="1" dirty="0"/>
              <a:t>20%</a:t>
            </a:r>
            <a:endParaRPr lang="en-US" dirty="0"/>
          </a:p>
          <a:p>
            <a:pPr lvl="0"/>
            <a:r>
              <a:rPr lang="en-US" dirty="0"/>
              <a:t>End-of-Semester Examination                                                     </a:t>
            </a:r>
            <a:r>
              <a:rPr lang="en-US" b="1" dirty="0"/>
              <a:t>=    </a:t>
            </a:r>
            <a:r>
              <a:rPr lang="en-US" b="1" u="sng" dirty="0"/>
              <a:t>70%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               TOTAL                                                                                   </a:t>
            </a:r>
            <a:r>
              <a:rPr lang="en-US" b="1" u="sng" dirty="0" smtClean="0"/>
              <a:t>100</a:t>
            </a:r>
            <a:r>
              <a:rPr lang="en-US" b="1" u="sng" dirty="0"/>
              <a:t>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39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Irregular plurals</a:t>
            </a:r>
          </a:p>
          <a:p>
            <a:r>
              <a:rPr lang="en-US" dirty="0" smtClean="0"/>
              <a:t>Mutation (change of vowel)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Tooth	teeth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Foot		feet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Goose	geese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Mouse	mice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Louse	lice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		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Woman	women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8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–en plural</a:t>
            </a:r>
          </a:p>
          <a:p>
            <a:pPr marL="0" indent="0">
              <a:buNone/>
            </a:pPr>
            <a:r>
              <a:rPr lang="en-US" dirty="0" smtClean="0"/>
              <a:t>Only three nouns in English have the –en plural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Brother		brethren (brothers)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Child		children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Ox			oxen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67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Zero plurals</a:t>
            </a:r>
          </a:p>
          <a:p>
            <a:pPr marL="0" indent="0">
              <a:buNone/>
            </a:pPr>
            <a:r>
              <a:rPr lang="en-US" dirty="0" smtClean="0"/>
              <a:t>Some nouns do not have plural 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Sheep		sheep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Deer		deer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Fish 			fish (as food) fishes (species in water bodies)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Cattle		cattle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98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Miscellaneous zero plurals: non-count and mass nouns</a:t>
            </a:r>
          </a:p>
          <a:p>
            <a:r>
              <a:rPr lang="en-US" dirty="0" smtClean="0"/>
              <a:t>Information		information</a:t>
            </a:r>
          </a:p>
          <a:p>
            <a:r>
              <a:rPr lang="en-US" dirty="0" smtClean="0"/>
              <a:t>Advice			advice</a:t>
            </a:r>
          </a:p>
          <a:p>
            <a:r>
              <a:rPr lang="en-US" dirty="0" smtClean="0"/>
              <a:t>Meat			meat</a:t>
            </a:r>
          </a:p>
          <a:p>
            <a:r>
              <a:rPr lang="en-US" dirty="0" smtClean="0"/>
              <a:t>Bread			bread</a:t>
            </a:r>
          </a:p>
          <a:p>
            <a:r>
              <a:rPr lang="en-US" dirty="0" smtClean="0"/>
              <a:t>Gravel			gravel</a:t>
            </a:r>
          </a:p>
          <a:p>
            <a:r>
              <a:rPr lang="en-US" dirty="0" smtClean="0"/>
              <a:t>Underwear		underwear</a:t>
            </a:r>
          </a:p>
          <a:p>
            <a:r>
              <a:rPr lang="en-US" dirty="0" smtClean="0"/>
              <a:t>Offspring			offspring    </a:t>
            </a:r>
          </a:p>
          <a:p>
            <a:pPr marL="0" indent="0">
              <a:buNone/>
            </a:pPr>
            <a:r>
              <a:rPr lang="en-US" dirty="0" smtClean="0"/>
              <a:t>Such nouns do not occur with the indefinite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27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Foreign Plurals</a:t>
            </a:r>
          </a:p>
          <a:p>
            <a:pPr marL="0" indent="0">
              <a:buNone/>
            </a:pPr>
            <a:r>
              <a:rPr lang="en-US" dirty="0" smtClean="0"/>
              <a:t>Mostly words from other languages that have been absorbed into English</a:t>
            </a:r>
          </a:p>
          <a:p>
            <a:pPr marL="0" indent="0">
              <a:buNone/>
            </a:pPr>
            <a:r>
              <a:rPr lang="en-US" dirty="0" smtClean="0"/>
              <a:t>Latin: axis	axes, radius	radii, medium	media, </a:t>
            </a:r>
          </a:p>
          <a:p>
            <a:pPr marL="0" indent="0">
              <a:buNone/>
            </a:pPr>
            <a:r>
              <a:rPr lang="en-US" dirty="0" smtClean="0"/>
              <a:t>Greek: analysis	analyses, basis	bases, oasis	oases, crisis	crises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43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Nouns with two plurals: foreign and English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Formula		formulae/formulas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Stadium		stadia/stadiums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Curriculum	 	curricula/curriculums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Syllabus		syllabi/syllabuses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Forum		fora/forums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Memorandum	memoranda/memorandums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40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Summation Plurals </a:t>
            </a:r>
          </a:p>
          <a:p>
            <a:pPr algn="just"/>
            <a:r>
              <a:rPr lang="en-US" dirty="0" smtClean="0"/>
              <a:t>Tools and clothing items consisting of two equal parts that  are joined together. These can only occur with the indefinite article by means of the phrase </a:t>
            </a:r>
            <a:r>
              <a:rPr lang="en-US" i="1" dirty="0" smtClean="0"/>
              <a:t>pair of : e.g. </a:t>
            </a:r>
            <a:r>
              <a:rPr lang="en-US" dirty="0" smtClean="0"/>
              <a:t>a pair of trousers, a pair of scissors</a:t>
            </a:r>
          </a:p>
          <a:p>
            <a:pPr algn="just"/>
            <a:r>
              <a:rPr lang="en-US" dirty="0" smtClean="0"/>
              <a:t>Scissors</a:t>
            </a:r>
          </a:p>
          <a:p>
            <a:pPr algn="just"/>
            <a:r>
              <a:rPr lang="en-US" dirty="0" smtClean="0"/>
              <a:t>Binoculars</a:t>
            </a:r>
          </a:p>
          <a:p>
            <a:pPr algn="just"/>
            <a:r>
              <a:rPr lang="en-US" dirty="0" smtClean="0"/>
              <a:t>Scales</a:t>
            </a:r>
          </a:p>
          <a:p>
            <a:pPr algn="just"/>
            <a:r>
              <a:rPr lang="en-US" dirty="0" smtClean="0"/>
              <a:t>Trousers</a:t>
            </a:r>
          </a:p>
          <a:p>
            <a:pPr algn="just"/>
            <a:r>
              <a:rPr lang="en-US" dirty="0" smtClean="0"/>
              <a:t>Pants </a:t>
            </a:r>
          </a:p>
          <a:p>
            <a:pPr algn="just"/>
            <a:r>
              <a:rPr lang="en-US" dirty="0" smtClean="0"/>
              <a:t>spectacles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65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PARTS OF SPEECH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eight parts of speech in modern grammar include:</a:t>
            </a:r>
          </a:p>
          <a:p>
            <a:r>
              <a:rPr lang="en-US" dirty="0" smtClean="0"/>
              <a:t>Noun				The airplane took off.</a:t>
            </a:r>
          </a:p>
          <a:p>
            <a:r>
              <a:rPr lang="en-US" dirty="0" smtClean="0"/>
              <a:t>Verb					The baby cried.</a:t>
            </a:r>
          </a:p>
          <a:p>
            <a:r>
              <a:rPr lang="en-US" dirty="0" smtClean="0"/>
              <a:t>Adjective				The lady is very beautiful.</a:t>
            </a:r>
          </a:p>
          <a:p>
            <a:r>
              <a:rPr lang="en-US" dirty="0" smtClean="0"/>
              <a:t>Determinative			The dog barked.</a:t>
            </a:r>
          </a:p>
          <a:p>
            <a:r>
              <a:rPr lang="en-US" dirty="0" smtClean="0"/>
              <a:t>Adverb				She spoke clearly.</a:t>
            </a:r>
          </a:p>
          <a:p>
            <a:r>
              <a:rPr lang="en-US" dirty="0" smtClean="0"/>
              <a:t>Preposition 			I live in Kumasi.</a:t>
            </a:r>
          </a:p>
          <a:p>
            <a:r>
              <a:rPr lang="en-US" dirty="0" smtClean="0"/>
              <a:t>Coordinator			She got up and left.</a:t>
            </a:r>
          </a:p>
          <a:p>
            <a:r>
              <a:rPr lang="en-US" dirty="0" smtClean="0"/>
              <a:t>Subordinator			It is good that he died.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Class items Vs. Closed System items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Open class  					 Closed System </a:t>
            </a:r>
          </a:p>
          <a:p>
            <a:pPr marL="0" indent="0">
              <a:buNone/>
            </a:pPr>
            <a:r>
              <a:rPr lang="en-US" dirty="0" smtClean="0"/>
              <a:t>Nouns					Prepositions</a:t>
            </a:r>
          </a:p>
          <a:p>
            <a:pPr marL="0" indent="0">
              <a:buNone/>
            </a:pPr>
            <a:r>
              <a:rPr lang="en-US" dirty="0" smtClean="0"/>
              <a:t>Verbs						Conjunctions </a:t>
            </a:r>
          </a:p>
          <a:p>
            <a:pPr marL="0" indent="0">
              <a:buNone/>
            </a:pPr>
            <a:r>
              <a:rPr lang="en-US" dirty="0" smtClean="0"/>
              <a:t>Adjectives					Pronouns</a:t>
            </a:r>
          </a:p>
          <a:p>
            <a:pPr marL="0" indent="0">
              <a:buNone/>
            </a:pPr>
            <a:r>
              <a:rPr lang="en-US" dirty="0" smtClean="0"/>
              <a:t>Adverbs					Determiners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Interjection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32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largest and most important categories are the noun and the verb.</a:t>
            </a:r>
          </a:p>
          <a:p>
            <a:r>
              <a:rPr lang="en-US" dirty="0" smtClean="0"/>
              <a:t>The most basic clause or sentence contains at least one noun and one verb </a:t>
            </a:r>
          </a:p>
        </p:txBody>
      </p:sp>
    </p:spTree>
    <p:extLst>
      <p:ext uri="{BB962C8B-B14F-4D97-AF65-F5344CB8AC3E}">
        <p14:creationId xmlns:p14="http://schemas.microsoft.com/office/powerpoint/2010/main" val="969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Spelling</a:t>
            </a:r>
          </a:p>
          <a:p>
            <a:r>
              <a:rPr lang="en-US" dirty="0" smtClean="0"/>
              <a:t>Parts of speech</a:t>
            </a:r>
          </a:p>
          <a:p>
            <a:r>
              <a:rPr lang="en-US" dirty="0" smtClean="0"/>
              <a:t>Punctuation</a:t>
            </a:r>
          </a:p>
          <a:p>
            <a:r>
              <a:rPr lang="en-US" dirty="0" smtClean="0"/>
              <a:t>Subject-Verb Agreement</a:t>
            </a:r>
          </a:p>
          <a:p>
            <a:r>
              <a:rPr lang="en-US" dirty="0" smtClean="0"/>
              <a:t>Misrelated and Ambiguous Constructions</a:t>
            </a:r>
          </a:p>
          <a:p>
            <a:r>
              <a:rPr lang="en-US" dirty="0" smtClean="0"/>
              <a:t>Sentence Fragments</a:t>
            </a:r>
          </a:p>
          <a:p>
            <a:r>
              <a:rPr lang="en-US" dirty="0" smtClean="0"/>
              <a:t>Reading</a:t>
            </a:r>
          </a:p>
          <a:p>
            <a:r>
              <a:rPr lang="en-US" dirty="0" smtClean="0"/>
              <a:t>Comprehension</a:t>
            </a:r>
          </a:p>
          <a:p>
            <a:r>
              <a:rPr lang="en-US" dirty="0" smtClean="0"/>
              <a:t>Summary Writing</a:t>
            </a:r>
          </a:p>
          <a:p>
            <a:r>
              <a:rPr lang="en-US" dirty="0" smtClean="0"/>
              <a:t>The 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68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Nouns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any language </a:t>
            </a:r>
            <a:r>
              <a:rPr lang="en-US" dirty="0" smtClean="0"/>
              <a:t>dictionary, </a:t>
            </a:r>
            <a:r>
              <a:rPr lang="en-US" dirty="0"/>
              <a:t>nouns have more entries than any </a:t>
            </a:r>
            <a:r>
              <a:rPr lang="en-US" dirty="0" smtClean="0"/>
              <a:t>other </a:t>
            </a:r>
            <a:r>
              <a:rPr lang="en-US" dirty="0"/>
              <a:t>category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The noun category covers </a:t>
            </a:r>
            <a:r>
              <a:rPr lang="en-US" b="1" dirty="0" smtClean="0"/>
              <a:t>common</a:t>
            </a:r>
            <a:r>
              <a:rPr lang="en-US" dirty="0" smtClean="0"/>
              <a:t> and </a:t>
            </a:r>
            <a:r>
              <a:rPr lang="en-US" b="1" dirty="0" smtClean="0"/>
              <a:t>proper nouns </a:t>
            </a:r>
            <a:r>
              <a:rPr lang="en-US" dirty="0" smtClean="0"/>
              <a:t>and </a:t>
            </a:r>
            <a:r>
              <a:rPr lang="en-US" b="1" dirty="0" smtClean="0"/>
              <a:t>pronouns</a:t>
            </a:r>
            <a:endParaRPr lang="en-US" b="1" dirty="0"/>
          </a:p>
          <a:p>
            <a:pPr algn="just"/>
            <a:r>
              <a:rPr lang="en-US" dirty="0" smtClean="0"/>
              <a:t>Nouns display the following features:</a:t>
            </a:r>
          </a:p>
          <a:p>
            <a:pPr marL="514350" indent="-514350" algn="just">
              <a:buAutoNum type="alphaLcPeriod"/>
            </a:pPr>
            <a:r>
              <a:rPr lang="en-US" b="1" dirty="0" smtClean="0"/>
              <a:t>Meaning</a:t>
            </a:r>
            <a:r>
              <a:rPr lang="en-US" dirty="0" smtClean="0"/>
              <a:t>: denote all kinds of physical objects such as persons, animals and inanimate objects, and abstractions (abstract nouns)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b. Inflection</a:t>
            </a:r>
            <a:r>
              <a:rPr lang="en-US" dirty="0" smtClean="0"/>
              <a:t>: the majority of nouns have inflection forms to distinguish between singular and plural forms: boy boys, man men, car cars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1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C. Function</a:t>
            </a:r>
          </a:p>
          <a:p>
            <a:pPr marL="0" indent="0">
              <a:buNone/>
            </a:pPr>
            <a:r>
              <a:rPr lang="en-US" dirty="0" smtClean="0"/>
              <a:t>Nouns function as: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 subject: </a:t>
            </a:r>
            <a:r>
              <a:rPr lang="en-US" b="1" dirty="0" smtClean="0"/>
              <a:t>Mary</a:t>
            </a:r>
            <a:r>
              <a:rPr lang="en-US" dirty="0" smtClean="0"/>
              <a:t> slapped Kofi.</a:t>
            </a:r>
          </a:p>
          <a:p>
            <a:pPr marL="0" indent="0">
              <a:buNone/>
            </a:pPr>
            <a:r>
              <a:rPr lang="en-US" dirty="0" smtClean="0"/>
              <a:t>-object:  Kofi beat </a:t>
            </a:r>
            <a:r>
              <a:rPr lang="en-US" b="1" dirty="0" smtClean="0"/>
              <a:t>Mary.</a:t>
            </a:r>
          </a:p>
          <a:p>
            <a:pPr marL="0" indent="0">
              <a:buNone/>
            </a:pPr>
            <a:r>
              <a:rPr lang="en-US" b="1" dirty="0" smtClean="0"/>
              <a:t>-</a:t>
            </a:r>
            <a:r>
              <a:rPr lang="en-US" dirty="0" smtClean="0"/>
              <a:t>complement: You are </a:t>
            </a:r>
            <a:r>
              <a:rPr lang="en-US" b="1" dirty="0" smtClean="0"/>
              <a:t>students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883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Verbs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Meaning</a:t>
            </a:r>
          </a:p>
          <a:p>
            <a:pPr marL="0" indent="0">
              <a:buNone/>
            </a:pPr>
            <a:r>
              <a:rPr lang="en-US" dirty="0" smtClean="0"/>
              <a:t>Verbs denote actions or state (of being) or event</a:t>
            </a:r>
          </a:p>
          <a:p>
            <a:pPr marL="0" indent="0">
              <a:buNone/>
            </a:pPr>
            <a:r>
              <a:rPr lang="en-US" dirty="0" smtClean="0"/>
              <a:t>-She </a:t>
            </a:r>
            <a:r>
              <a:rPr lang="en-US" u="sng" dirty="0" smtClean="0"/>
              <a:t>opened</a:t>
            </a:r>
            <a:r>
              <a:rPr lang="en-US" dirty="0" smtClean="0"/>
              <a:t> the door (action).</a:t>
            </a:r>
          </a:p>
          <a:p>
            <a:pPr marL="0" indent="0">
              <a:buNone/>
            </a:pPr>
            <a:r>
              <a:rPr lang="en-US" dirty="0" smtClean="0"/>
              <a:t>-They </a:t>
            </a:r>
            <a:r>
              <a:rPr lang="en-US" u="sng" dirty="0" smtClean="0"/>
              <a:t>know</a:t>
            </a:r>
            <a:r>
              <a:rPr lang="en-US" dirty="0" smtClean="0"/>
              <a:t> the rules of the game (state).</a:t>
            </a:r>
          </a:p>
          <a:p>
            <a:pPr marL="0" indent="0">
              <a:buNone/>
            </a:pPr>
            <a:r>
              <a:rPr lang="en-US" dirty="0" smtClean="0"/>
              <a:t>-The building </a:t>
            </a:r>
            <a:r>
              <a:rPr lang="en-US" u="sng" dirty="0" smtClean="0"/>
              <a:t>collapsed</a:t>
            </a:r>
            <a:r>
              <a:rPr lang="en-US" dirty="0" smtClean="0"/>
              <a:t> last night (event).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49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Inflection </a:t>
            </a:r>
          </a:p>
          <a:p>
            <a:pPr marL="0" indent="0">
              <a:buNone/>
            </a:pPr>
            <a:r>
              <a:rPr lang="en-US" dirty="0" smtClean="0"/>
              <a:t>Inflection is the most distinctive grammatical property of verbs. They have inflectional forms to mark tense: past and present.</a:t>
            </a:r>
          </a:p>
          <a:p>
            <a:pPr marL="0" indent="0">
              <a:buNone/>
            </a:pPr>
            <a:r>
              <a:rPr lang="en-US" dirty="0" smtClean="0"/>
              <a:t>e.g. The men complet</a:t>
            </a:r>
            <a:r>
              <a:rPr lang="en-US" b="1" dirty="0" smtClean="0"/>
              <a:t>ed</a:t>
            </a:r>
            <a:r>
              <a:rPr lang="en-US" dirty="0" smtClean="0"/>
              <a:t> the job in two days (past).</a:t>
            </a:r>
          </a:p>
          <a:p>
            <a:pPr marL="0" indent="0">
              <a:buNone/>
            </a:pPr>
            <a:r>
              <a:rPr lang="en-US" dirty="0" smtClean="0"/>
              <a:t>        I </a:t>
            </a:r>
            <a:r>
              <a:rPr lang="en-US" b="1" dirty="0" smtClean="0"/>
              <a:t>knew</a:t>
            </a:r>
            <a:r>
              <a:rPr lang="en-US" dirty="0" smtClean="0"/>
              <a:t> the answer (past).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She work</a:t>
            </a:r>
            <a:r>
              <a:rPr lang="en-US" b="1" dirty="0" smtClean="0"/>
              <a:t>s</a:t>
            </a:r>
            <a:r>
              <a:rPr lang="en-US" dirty="0" smtClean="0"/>
              <a:t> in Accra (present, singular verb).</a:t>
            </a:r>
          </a:p>
          <a:p>
            <a:pPr marL="0" indent="0">
              <a:buNone/>
            </a:pPr>
            <a:r>
              <a:rPr lang="en-US" dirty="0" smtClean="0"/>
              <a:t>       They </a:t>
            </a:r>
            <a:r>
              <a:rPr lang="en-US" b="1" dirty="0" smtClean="0"/>
              <a:t>work</a:t>
            </a:r>
            <a:r>
              <a:rPr lang="en-US" dirty="0" smtClean="0"/>
              <a:t> in Accra ( present, plural verb).</a:t>
            </a:r>
          </a:p>
          <a:p>
            <a:pPr marL="0" indent="0">
              <a:buNone/>
            </a:pPr>
            <a:r>
              <a:rPr lang="en-US" dirty="0" smtClean="0"/>
              <a:t>        Musa is wash</a:t>
            </a:r>
            <a:r>
              <a:rPr lang="en-US" b="1" dirty="0" smtClean="0"/>
              <a:t>ing</a:t>
            </a:r>
            <a:r>
              <a:rPr lang="en-US" dirty="0" smtClean="0"/>
              <a:t> his father’s car ( present, progressive).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18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 </a:t>
            </a:r>
          </a:p>
          <a:p>
            <a:pPr marL="0" indent="0">
              <a:buNone/>
            </a:pPr>
            <a:r>
              <a:rPr lang="en-US" dirty="0" smtClean="0"/>
              <a:t>As head of VPs (Verb Phrases) that in turn function as </a:t>
            </a:r>
            <a:r>
              <a:rPr lang="en-US" b="1" dirty="0" smtClean="0"/>
              <a:t>predicate</a:t>
            </a:r>
            <a:r>
              <a:rPr lang="en-US" dirty="0" smtClean="0"/>
              <a:t> in a clause.</a:t>
            </a:r>
          </a:p>
          <a:p>
            <a:pPr marL="0" indent="0">
              <a:buNone/>
            </a:pPr>
            <a:r>
              <a:rPr lang="en-US" dirty="0" smtClean="0"/>
              <a:t>Adam </a:t>
            </a:r>
            <a:r>
              <a:rPr lang="en-US" u="sng" dirty="0" smtClean="0"/>
              <a:t>knew his wife. </a:t>
            </a:r>
          </a:p>
          <a:p>
            <a:pPr marL="0" indent="0">
              <a:buNone/>
            </a:pPr>
            <a:r>
              <a:rPr lang="en-US" dirty="0" smtClean="0"/>
              <a:t>As the head of the VP it is the head that determines what other elements that are permissible in the VP.</a:t>
            </a:r>
          </a:p>
          <a:p>
            <a:pPr marL="0" indent="0">
              <a:buNone/>
            </a:pPr>
            <a:r>
              <a:rPr lang="en-US" dirty="0" smtClean="0"/>
              <a:t>He </a:t>
            </a:r>
            <a:r>
              <a:rPr lang="en-US" b="1" dirty="0" smtClean="0"/>
              <a:t>left </a:t>
            </a:r>
            <a:r>
              <a:rPr lang="en-US" dirty="0" smtClean="0"/>
              <a:t>the airport. 	*He </a:t>
            </a:r>
            <a:r>
              <a:rPr lang="en-US" b="1" dirty="0" smtClean="0"/>
              <a:t>arrived</a:t>
            </a:r>
            <a:r>
              <a:rPr lang="en-US" dirty="0" smtClean="0"/>
              <a:t> the airport.</a:t>
            </a:r>
          </a:p>
          <a:p>
            <a:pPr marL="0" indent="0">
              <a:buNone/>
            </a:pPr>
            <a:r>
              <a:rPr lang="en-US" dirty="0" smtClean="0"/>
              <a:t>She </a:t>
            </a:r>
            <a:r>
              <a:rPr lang="en-US" b="1" dirty="0" smtClean="0"/>
              <a:t>looks</a:t>
            </a:r>
            <a:r>
              <a:rPr lang="en-US" dirty="0" smtClean="0"/>
              <a:t> beautiful.	*She </a:t>
            </a:r>
            <a:r>
              <a:rPr lang="en-US" b="1" dirty="0" smtClean="0"/>
              <a:t>has</a:t>
            </a:r>
            <a:r>
              <a:rPr lang="en-US" dirty="0" smtClean="0"/>
              <a:t> beautiful.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75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Subclasses </a:t>
            </a:r>
          </a:p>
          <a:p>
            <a:pPr marL="514350" indent="-514350">
              <a:buAutoNum type="alphaLcParenR"/>
            </a:pPr>
            <a:r>
              <a:rPr lang="en-US" dirty="0" smtClean="0"/>
              <a:t>Auxiliary verbs: they usually precede other (main) verbs.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She </a:t>
            </a:r>
            <a:r>
              <a:rPr lang="en-US" b="1" dirty="0" smtClean="0"/>
              <a:t>will</a:t>
            </a:r>
            <a:r>
              <a:rPr lang="en-US" dirty="0" smtClean="0"/>
              <a:t> accept the proposal.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They </a:t>
            </a:r>
            <a:r>
              <a:rPr lang="en-US" b="1" dirty="0" smtClean="0"/>
              <a:t>are</a:t>
            </a:r>
            <a:r>
              <a:rPr lang="en-US" dirty="0" smtClean="0"/>
              <a:t> going to see her parents.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We </a:t>
            </a:r>
            <a:r>
              <a:rPr lang="en-US" b="1" dirty="0" smtClean="0"/>
              <a:t>shall be </a:t>
            </a:r>
            <a:r>
              <a:rPr lang="en-US" dirty="0" smtClean="0"/>
              <a:t>leaving for Accra tomorrow at dawn.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She </a:t>
            </a:r>
            <a:r>
              <a:rPr lang="en-US" b="1" dirty="0" smtClean="0"/>
              <a:t>has</a:t>
            </a:r>
            <a:r>
              <a:rPr lang="en-US" dirty="0" smtClean="0"/>
              <a:t> misled the whole house.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-They </a:t>
            </a:r>
            <a:r>
              <a:rPr lang="en-US" u="sng" dirty="0" smtClean="0"/>
              <a:t>will have been </a:t>
            </a:r>
            <a:r>
              <a:rPr lang="en-US" dirty="0" smtClean="0"/>
              <a:t>teaching for two years without pay.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2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feature of the auxiliary verbs is that they can precede the subjects, particularly in interrogatives.</a:t>
            </a:r>
          </a:p>
          <a:p>
            <a:pPr marL="0" indent="0">
              <a:buNone/>
            </a:pPr>
            <a:r>
              <a:rPr lang="en-US" b="1" dirty="0" smtClean="0"/>
              <a:t>Can</a:t>
            </a:r>
            <a:r>
              <a:rPr lang="en-US" dirty="0" smtClean="0"/>
              <a:t> you speak Hausa?   </a:t>
            </a:r>
            <a:r>
              <a:rPr lang="en-US" b="1" dirty="0" smtClean="0"/>
              <a:t>Will</a:t>
            </a:r>
            <a:r>
              <a:rPr lang="en-US" dirty="0" smtClean="0"/>
              <a:t> she accept my proposal?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b.)</a:t>
            </a:r>
            <a:r>
              <a:rPr lang="en-US" b="1" dirty="0" smtClean="0"/>
              <a:t>Lexical verbs</a:t>
            </a:r>
          </a:p>
          <a:p>
            <a:pPr marL="0" indent="0">
              <a:buNone/>
            </a:pPr>
            <a:r>
              <a:rPr lang="en-US" dirty="0" smtClean="0"/>
              <a:t>Verbs that have dictionary meanings: eat, sleep, drive,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4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b="1" dirty="0"/>
              <a:t>A</a:t>
            </a:r>
            <a:r>
              <a:rPr lang="en-US" b="1" dirty="0" smtClean="0"/>
              <a:t>djectives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Meaning </a:t>
            </a:r>
          </a:p>
          <a:p>
            <a:r>
              <a:rPr lang="en-US" dirty="0" smtClean="0"/>
              <a:t>Adjectives generally express/describe properties/state of people or of concrete or abstract things.</a:t>
            </a:r>
          </a:p>
          <a:p>
            <a:pPr marL="0" indent="0">
              <a:buNone/>
            </a:pPr>
            <a:r>
              <a:rPr lang="en-US" dirty="0" smtClean="0"/>
              <a:t>e.g. The woman looks </a:t>
            </a:r>
            <a:r>
              <a:rPr lang="en-US" b="1" dirty="0" smtClean="0"/>
              <a:t>angry.</a:t>
            </a:r>
          </a:p>
          <a:p>
            <a:pPr marL="0" indent="0">
              <a:buNone/>
            </a:pPr>
            <a:r>
              <a:rPr lang="en-US" b="1" dirty="0" smtClean="0"/>
              <a:t>        </a:t>
            </a:r>
            <a:r>
              <a:rPr lang="en-US" dirty="0" smtClean="0"/>
              <a:t>Some men are </a:t>
            </a:r>
            <a:r>
              <a:rPr lang="en-US" b="1" dirty="0" smtClean="0"/>
              <a:t>dangerous.</a:t>
            </a:r>
          </a:p>
          <a:p>
            <a:pPr marL="0" indent="0">
              <a:buNone/>
            </a:pPr>
            <a:r>
              <a:rPr lang="en-US" b="1" dirty="0" smtClean="0"/>
              <a:t>        Cold </a:t>
            </a:r>
            <a:r>
              <a:rPr lang="en-US" dirty="0" smtClean="0"/>
              <a:t>water is not good for you.</a:t>
            </a:r>
          </a:p>
          <a:p>
            <a:pPr marL="0" indent="0">
              <a:buNone/>
            </a:pPr>
            <a:r>
              <a:rPr lang="en-US" dirty="0" smtClean="0"/>
              <a:t>        The animal is </a:t>
            </a:r>
            <a:r>
              <a:rPr lang="en-US" b="1" dirty="0" smtClean="0"/>
              <a:t>dead.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8491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 of Adjectives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Function </a:t>
            </a:r>
          </a:p>
          <a:p>
            <a:pPr marL="0" indent="0">
              <a:buNone/>
            </a:pPr>
            <a:r>
              <a:rPr lang="en-US" dirty="0" smtClean="0"/>
              <a:t>Attributive and predicative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Attributive</a:t>
            </a:r>
            <a:r>
              <a:rPr lang="en-US" dirty="0" smtClean="0"/>
              <a:t>					</a:t>
            </a:r>
            <a:r>
              <a:rPr lang="en-US" b="1" dirty="0" smtClean="0"/>
              <a:t>Predicative</a:t>
            </a:r>
          </a:p>
          <a:p>
            <a:pPr marL="0" indent="0">
              <a:buNone/>
            </a:pPr>
            <a:r>
              <a:rPr lang="en-US" dirty="0" smtClean="0"/>
              <a:t>My father has a </a:t>
            </a:r>
            <a:r>
              <a:rPr lang="en-US" b="1" dirty="0" smtClean="0"/>
              <a:t>big</a:t>
            </a:r>
            <a:r>
              <a:rPr lang="en-US" dirty="0" smtClean="0"/>
              <a:t> house.		My father’s house is </a:t>
            </a:r>
            <a:r>
              <a:rPr lang="en-US" b="1" dirty="0" smtClean="0"/>
              <a:t>big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What a </a:t>
            </a:r>
            <a:r>
              <a:rPr lang="en-US" b="1" dirty="0" smtClean="0"/>
              <a:t>jealous</a:t>
            </a:r>
            <a:r>
              <a:rPr lang="en-US" dirty="0" smtClean="0"/>
              <a:t> wife she is!		His wife became </a:t>
            </a:r>
            <a:r>
              <a:rPr lang="en-US" b="1" dirty="0" smtClean="0"/>
              <a:t>jealous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the attributive use the adjective functions as a modifier to the NP that follows it.</a:t>
            </a:r>
          </a:p>
          <a:p>
            <a:pPr marL="0" indent="0">
              <a:buNone/>
            </a:pPr>
            <a:r>
              <a:rPr lang="en-US" dirty="0" smtClean="0"/>
              <a:t>In the predicative use the adjective comes after the verb </a:t>
            </a:r>
            <a:r>
              <a:rPr lang="en-US" b="1" dirty="0" smtClean="0"/>
              <a:t>be</a:t>
            </a:r>
            <a:r>
              <a:rPr lang="en-US" dirty="0" smtClean="0"/>
              <a:t> or such verbs as </a:t>
            </a:r>
            <a:r>
              <a:rPr lang="en-US" b="1" dirty="0" smtClean="0"/>
              <a:t>become, feel, seem, look, appears </a:t>
            </a:r>
            <a:r>
              <a:rPr lang="en-US" dirty="0" smtClean="0"/>
              <a:t>etc., and it comes after the NP.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3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Attributive-only adjectives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u="sng" dirty="0" smtClean="0"/>
              <a:t>only</a:t>
            </a:r>
            <a:r>
              <a:rPr lang="en-US" dirty="0" smtClean="0"/>
              <a:t> problem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u="sng" dirty="0" smtClean="0"/>
              <a:t>eventual</a:t>
            </a:r>
            <a:r>
              <a:rPr lang="en-US" dirty="0" smtClean="0"/>
              <a:t> winner</a:t>
            </a:r>
          </a:p>
          <a:p>
            <a:r>
              <a:rPr lang="en-US" dirty="0"/>
              <a:t>h</a:t>
            </a:r>
            <a:r>
              <a:rPr lang="en-US" dirty="0" smtClean="0"/>
              <a:t>er </a:t>
            </a:r>
            <a:r>
              <a:rPr lang="en-US" u="sng" dirty="0" smtClean="0"/>
              <a:t>former</a:t>
            </a:r>
            <a:r>
              <a:rPr lang="en-US" dirty="0" smtClean="0"/>
              <a:t> boyfriend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u="sng" dirty="0" smtClean="0"/>
              <a:t>sole</a:t>
            </a:r>
            <a:r>
              <a:rPr lang="en-US" dirty="0" smtClean="0"/>
              <a:t> survivor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mere </a:t>
            </a:r>
            <a:r>
              <a:rPr lang="en-US" dirty="0" smtClean="0"/>
              <a:t>child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u="sng" dirty="0" smtClean="0"/>
              <a:t>principal</a:t>
            </a:r>
            <a:r>
              <a:rPr lang="en-US" dirty="0" smtClean="0"/>
              <a:t> witness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2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SPELLING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Rule 1</a:t>
            </a:r>
            <a:endParaRPr lang="en-US" dirty="0"/>
          </a:p>
          <a:p>
            <a:r>
              <a:rPr lang="en-GB" dirty="0"/>
              <a:t>Words ending with a silent </a:t>
            </a:r>
            <a:r>
              <a:rPr lang="en-GB" i="1" dirty="0"/>
              <a:t>e </a:t>
            </a:r>
            <a:r>
              <a:rPr lang="en-GB" dirty="0"/>
              <a:t>usually drop the </a:t>
            </a:r>
            <a:r>
              <a:rPr lang="en-GB" i="1" dirty="0"/>
              <a:t>e</a:t>
            </a:r>
            <a:r>
              <a:rPr lang="en-GB" dirty="0"/>
              <a:t> before a suffix beginning with a vowel.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b="1" dirty="0"/>
              <a:t>Root word</a:t>
            </a: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b="1" dirty="0" smtClean="0"/>
              <a:t>Suffix</a:t>
            </a:r>
            <a:r>
              <a:rPr lang="en-GB" dirty="0"/>
              <a:t>			</a:t>
            </a:r>
            <a:r>
              <a:rPr lang="en-GB" b="1" dirty="0" smtClean="0"/>
              <a:t>Complete </a:t>
            </a:r>
            <a:r>
              <a:rPr lang="en-GB" b="1" dirty="0"/>
              <a:t>Word</a:t>
            </a:r>
            <a:endParaRPr lang="en-US" dirty="0"/>
          </a:p>
          <a:p>
            <a:r>
              <a:rPr lang="en-GB" dirty="0" smtClean="0"/>
              <a:t>Revive          +                       </a:t>
            </a:r>
            <a:r>
              <a:rPr lang="en-GB" dirty="0"/>
              <a:t>al	</a:t>
            </a:r>
            <a:r>
              <a:rPr lang="en-GB" dirty="0" smtClean="0"/>
              <a:t>             =</a:t>
            </a:r>
            <a:r>
              <a:rPr lang="en-GB" dirty="0"/>
              <a:t>	</a:t>
            </a:r>
            <a:r>
              <a:rPr lang="en-GB" dirty="0" smtClean="0"/>
              <a:t>revival</a:t>
            </a:r>
            <a:endParaRPr lang="en-US" dirty="0"/>
          </a:p>
          <a:p>
            <a:r>
              <a:rPr lang="en-GB" dirty="0"/>
              <a:t>Divide    	+  		</a:t>
            </a:r>
            <a:r>
              <a:rPr lang="en-GB" dirty="0" err="1"/>
              <a:t>ing</a:t>
            </a:r>
            <a:r>
              <a:rPr lang="en-GB" dirty="0"/>
              <a:t>		=	dividing</a:t>
            </a:r>
            <a:endParaRPr lang="en-US" dirty="0"/>
          </a:p>
          <a:p>
            <a:r>
              <a:rPr lang="en-GB" dirty="0"/>
              <a:t>Fortune	+		ate		=	fortunate</a:t>
            </a:r>
            <a:endParaRPr lang="en-US" dirty="0"/>
          </a:p>
          <a:p>
            <a:r>
              <a:rPr lang="en-GB" dirty="0"/>
              <a:t>Abuse	+		</a:t>
            </a:r>
            <a:r>
              <a:rPr lang="en-GB" dirty="0" err="1"/>
              <a:t>ive</a:t>
            </a:r>
            <a:r>
              <a:rPr lang="en-GB" dirty="0"/>
              <a:t>		=	abusive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32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Predicative-only adjectives</a:t>
            </a:r>
          </a:p>
          <a:p>
            <a:r>
              <a:rPr lang="en-US" dirty="0" smtClean="0"/>
              <a:t>The child is </a:t>
            </a:r>
            <a:r>
              <a:rPr lang="en-US" u="sng" dirty="0" smtClean="0"/>
              <a:t>asleep.</a:t>
            </a:r>
          </a:p>
          <a:p>
            <a:r>
              <a:rPr lang="en-US" dirty="0" smtClean="0"/>
              <a:t>The dog seemed </a:t>
            </a:r>
            <a:r>
              <a:rPr lang="en-US" u="sng" dirty="0" smtClean="0"/>
              <a:t>afraid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Something was </a:t>
            </a:r>
            <a:r>
              <a:rPr lang="en-US" u="sng" dirty="0" smtClean="0"/>
              <a:t>amiss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woman was </a:t>
            </a:r>
            <a:r>
              <a:rPr lang="en-US" u="sng" dirty="0" smtClean="0"/>
              <a:t>alone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baby looked </a:t>
            </a:r>
            <a:r>
              <a:rPr lang="en-US" u="sng" dirty="0" smtClean="0"/>
              <a:t>content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9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Most adjectives can be used both  attributively and predicatively.</a:t>
            </a:r>
          </a:p>
          <a:p>
            <a:pPr marL="0" indent="0">
              <a:buNone/>
            </a:pPr>
            <a:r>
              <a:rPr lang="en-US" b="1" dirty="0" smtClean="0"/>
              <a:t>Attributive use				Predicative use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u="sng" dirty="0" smtClean="0"/>
              <a:t>huge</a:t>
            </a:r>
            <a:r>
              <a:rPr lang="en-US" dirty="0" smtClean="0"/>
              <a:t> woman				The woman is </a:t>
            </a:r>
            <a:r>
              <a:rPr lang="en-US" u="sng" dirty="0" smtClean="0"/>
              <a:t>huge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u="sng" dirty="0" smtClean="0"/>
              <a:t>sickly</a:t>
            </a:r>
            <a:r>
              <a:rPr lang="en-US" dirty="0" smtClean="0"/>
              <a:t> child				The child looks </a:t>
            </a:r>
            <a:r>
              <a:rPr lang="en-US" u="sng" dirty="0" smtClean="0"/>
              <a:t>sickly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u="sng" dirty="0" smtClean="0"/>
              <a:t>rough</a:t>
            </a:r>
            <a:r>
              <a:rPr lang="en-US" dirty="0" smtClean="0"/>
              <a:t> road 				The </a:t>
            </a:r>
            <a:r>
              <a:rPr lang="en-US" u="sng" dirty="0" smtClean="0"/>
              <a:t>road</a:t>
            </a:r>
            <a:r>
              <a:rPr lang="en-US" dirty="0" smtClean="0"/>
              <a:t> is rough.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30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Gradability</a:t>
            </a:r>
            <a:r>
              <a:rPr lang="en-US" b="1" dirty="0" smtClean="0"/>
              <a:t> and inflection</a:t>
            </a:r>
          </a:p>
          <a:p>
            <a:pPr marL="0" indent="0">
              <a:buNone/>
            </a:pPr>
            <a:r>
              <a:rPr lang="en-US" dirty="0" smtClean="0"/>
              <a:t> Most adjectives can be graded; they denote properties that can be possessed in varying degrees; e.g. how big, how hot, how jealous: extremely jealous, fairly new, slightly used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860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Nongradable</a:t>
            </a:r>
            <a:r>
              <a:rPr lang="en-US" b="1" dirty="0"/>
              <a:t> adjectives</a:t>
            </a:r>
          </a:p>
          <a:p>
            <a:pPr marL="0" indent="0">
              <a:buNone/>
            </a:pPr>
            <a:r>
              <a:rPr lang="en-US" dirty="0"/>
              <a:t>These adjectives do not admit of </a:t>
            </a:r>
            <a:r>
              <a:rPr lang="en-US" dirty="0" err="1"/>
              <a:t>gradability</a:t>
            </a:r>
            <a:r>
              <a:rPr lang="en-US" dirty="0"/>
              <a:t> on account of their meaning.</a:t>
            </a:r>
          </a:p>
          <a:p>
            <a:pPr marL="0" indent="0">
              <a:buNone/>
            </a:pPr>
            <a:r>
              <a:rPr lang="en-US" dirty="0"/>
              <a:t>e.g.    We can say very/extremely beautiful/difficult; slightly used etc. but </a:t>
            </a:r>
            <a:r>
              <a:rPr lang="en-US" dirty="0" smtClean="0"/>
              <a:t>not: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very unique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empty</a:t>
            </a:r>
          </a:p>
          <a:p>
            <a:pPr marL="0" indent="0">
              <a:buNone/>
            </a:pPr>
            <a:r>
              <a:rPr lang="en-US" dirty="0"/>
              <a:t>	round</a:t>
            </a:r>
          </a:p>
          <a:p>
            <a:pPr marL="0" indent="0">
              <a:buNone/>
            </a:pPr>
            <a:r>
              <a:rPr lang="en-US" dirty="0"/>
              <a:t>	dead</a:t>
            </a:r>
          </a:p>
          <a:p>
            <a:pPr marL="0" indent="0">
              <a:buNone/>
            </a:pPr>
            <a:r>
              <a:rPr lang="en-US" dirty="0"/>
              <a:t>	alive</a:t>
            </a:r>
          </a:p>
          <a:p>
            <a:pPr marL="0" indent="0">
              <a:buNone/>
            </a:pPr>
            <a:r>
              <a:rPr lang="en-US" dirty="0"/>
              <a:t>	square</a:t>
            </a:r>
          </a:p>
          <a:p>
            <a:pPr marL="0" indent="0">
              <a:buNone/>
            </a:pPr>
            <a:r>
              <a:rPr lang="en-US" dirty="0"/>
              <a:t>	daily</a:t>
            </a:r>
          </a:p>
          <a:p>
            <a:pPr marL="0" indent="0">
              <a:buNone/>
            </a:pPr>
            <a:r>
              <a:rPr lang="en-US" dirty="0"/>
              <a:t>	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05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Inflection</a:t>
            </a:r>
            <a:r>
              <a:rPr lang="en-US" dirty="0"/>
              <a:t>: most adjectives inflect to mark </a:t>
            </a:r>
            <a:r>
              <a:rPr lang="en-US" b="1" dirty="0"/>
              <a:t>comparative (-</a:t>
            </a:r>
            <a:r>
              <a:rPr lang="en-US" b="1" dirty="0" err="1"/>
              <a:t>er</a:t>
            </a:r>
            <a:r>
              <a:rPr lang="en-US" b="1" dirty="0"/>
              <a:t>)</a:t>
            </a:r>
            <a:r>
              <a:rPr lang="en-US" dirty="0"/>
              <a:t> and </a:t>
            </a:r>
            <a:r>
              <a:rPr lang="en-US" b="1" dirty="0"/>
              <a:t>superlative</a:t>
            </a:r>
            <a:r>
              <a:rPr lang="en-US" dirty="0"/>
              <a:t> </a:t>
            </a:r>
            <a:r>
              <a:rPr lang="en-US" b="1" dirty="0"/>
              <a:t>(-</a:t>
            </a:r>
            <a:r>
              <a:rPr lang="en-US" b="1" dirty="0" err="1"/>
              <a:t>est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Plain/Positive		Comparative		Superlative</a:t>
            </a:r>
          </a:p>
          <a:p>
            <a:pPr marL="0" indent="0">
              <a:buNone/>
            </a:pPr>
            <a:r>
              <a:rPr lang="en-US" dirty="0" smtClean="0"/>
              <a:t>cold				colder				</a:t>
            </a:r>
            <a:r>
              <a:rPr lang="en-US" dirty="0" smtClean="0"/>
              <a:t>coldest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simple			simpler			simplest</a:t>
            </a:r>
          </a:p>
          <a:p>
            <a:pPr marL="0" indent="0">
              <a:buNone/>
            </a:pPr>
            <a:r>
              <a:rPr lang="en-US" dirty="0" smtClean="0"/>
              <a:t>young				younger			youngest</a:t>
            </a:r>
          </a:p>
        </p:txBody>
      </p:sp>
    </p:spTree>
    <p:extLst>
      <p:ext uri="{BB962C8B-B14F-4D97-AF65-F5344CB8AC3E}">
        <p14:creationId xmlns:p14="http://schemas.microsoft.com/office/powerpoint/2010/main" val="1961386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Some adjectives of more than two syllables do not admit of the -</a:t>
            </a:r>
            <a:r>
              <a:rPr lang="en-US" b="1" dirty="0" err="1" smtClean="0"/>
              <a:t>er</a:t>
            </a:r>
            <a:r>
              <a:rPr lang="en-US" b="1" dirty="0" smtClean="0"/>
              <a:t> and -</a:t>
            </a:r>
            <a:r>
              <a:rPr lang="en-US" b="1" dirty="0" err="1" smtClean="0"/>
              <a:t>est</a:t>
            </a:r>
            <a:r>
              <a:rPr lang="en-US" b="1" dirty="0" smtClean="0"/>
              <a:t> inflections</a:t>
            </a:r>
          </a:p>
          <a:p>
            <a:r>
              <a:rPr lang="en-US" b="1" dirty="0" smtClean="0"/>
              <a:t>Plain/Positive 		Comparative		Superlative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interesting 			more interesting 		most interesting</a:t>
            </a:r>
          </a:p>
          <a:p>
            <a:pPr marL="0" indent="0">
              <a:buNone/>
            </a:pPr>
            <a:r>
              <a:rPr lang="en-US" dirty="0"/>
              <a:t>beautiful 			more beautiful 		most beautiful</a:t>
            </a:r>
          </a:p>
          <a:p>
            <a:pPr marL="0" indent="0">
              <a:buNone/>
            </a:pPr>
            <a:r>
              <a:rPr lang="en-US" dirty="0" smtClean="0"/>
              <a:t>Important 			more important 		most important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0516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Double comparative/superlative</a:t>
            </a:r>
          </a:p>
          <a:p>
            <a:r>
              <a:rPr lang="en-US" dirty="0" smtClean="0"/>
              <a:t>This is the error of using </a:t>
            </a:r>
            <a:r>
              <a:rPr lang="en-US" b="1" dirty="0" smtClean="0"/>
              <a:t>more</a:t>
            </a:r>
            <a:r>
              <a:rPr lang="en-US" dirty="0" smtClean="0"/>
              <a:t> or </a:t>
            </a:r>
            <a:r>
              <a:rPr lang="en-US" b="1" dirty="0" smtClean="0"/>
              <a:t>most</a:t>
            </a:r>
            <a:r>
              <a:rPr lang="en-US" dirty="0" smtClean="0"/>
              <a:t> to express an adjective which is already in the comparative or superlative form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Comparative		Superlative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	*more better		*most commonest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*more worse		*most happiest </a:t>
            </a:r>
          </a:p>
          <a:p>
            <a:pPr marL="0" indent="0">
              <a:buNone/>
            </a:pPr>
            <a:r>
              <a:rPr lang="en-US" dirty="0" smtClean="0"/>
              <a:t>		*</a:t>
            </a:r>
            <a:r>
              <a:rPr lang="en-US" dirty="0" err="1" smtClean="0"/>
              <a:t>worser</a:t>
            </a:r>
            <a:r>
              <a:rPr lang="en-US" dirty="0" smtClean="0"/>
              <a:t> 			*most easiest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47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 Modification</a:t>
            </a:r>
          </a:p>
          <a:p>
            <a:pPr marL="0" indent="0">
              <a:buNone/>
            </a:pPr>
            <a:r>
              <a:rPr lang="en-US" dirty="0" smtClean="0"/>
              <a:t>Adjectives can be modified by adverbs</a:t>
            </a:r>
          </a:p>
          <a:p>
            <a:pPr marL="0" indent="0">
              <a:buNone/>
            </a:pPr>
            <a:r>
              <a:rPr lang="en-US" u="sng" dirty="0"/>
              <a:t>t</a:t>
            </a:r>
            <a:r>
              <a:rPr lang="en-US" u="sng" dirty="0" smtClean="0"/>
              <a:t>oo</a:t>
            </a:r>
            <a:r>
              <a:rPr lang="en-US" dirty="0" smtClean="0"/>
              <a:t> cold</a:t>
            </a:r>
          </a:p>
          <a:p>
            <a:pPr marL="0" indent="0">
              <a:buNone/>
            </a:pPr>
            <a:r>
              <a:rPr lang="en-US" u="sng" dirty="0"/>
              <a:t>v</a:t>
            </a:r>
            <a:r>
              <a:rPr lang="en-US" u="sng" dirty="0" smtClean="0"/>
              <a:t>ery</a:t>
            </a:r>
            <a:r>
              <a:rPr lang="en-US" dirty="0" smtClean="0"/>
              <a:t> old</a:t>
            </a:r>
          </a:p>
          <a:p>
            <a:pPr marL="0" indent="0">
              <a:buNone/>
            </a:pPr>
            <a:r>
              <a:rPr lang="en-US" u="sng" dirty="0"/>
              <a:t>e</a:t>
            </a:r>
            <a:r>
              <a:rPr lang="en-US" u="sng" dirty="0" smtClean="0"/>
              <a:t>xtremely</a:t>
            </a:r>
            <a:r>
              <a:rPr lang="en-US" dirty="0" smtClean="0"/>
              <a:t> helpful</a:t>
            </a:r>
          </a:p>
          <a:p>
            <a:pPr marL="0" indent="0">
              <a:buNone/>
            </a:pPr>
            <a:r>
              <a:rPr lang="en-US" u="sng" dirty="0" smtClean="0"/>
              <a:t>remarkably</a:t>
            </a:r>
            <a:r>
              <a:rPr lang="en-US" dirty="0" smtClean="0"/>
              <a:t> successful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17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b="1" dirty="0" smtClean="0"/>
              <a:t>Adverbs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Adverbs modify verbs, adjectives and other adverbs</a:t>
            </a:r>
            <a:endParaRPr lang="en-US" dirty="0"/>
          </a:p>
          <a:p>
            <a:r>
              <a:rPr lang="en-US" dirty="0" smtClean="0"/>
              <a:t>She </a:t>
            </a:r>
            <a:r>
              <a:rPr lang="en-US" i="1" dirty="0" smtClean="0"/>
              <a:t>spoke</a:t>
            </a:r>
            <a:r>
              <a:rPr lang="en-US" dirty="0" smtClean="0"/>
              <a:t> </a:t>
            </a:r>
            <a:r>
              <a:rPr lang="en-US" u="sng" dirty="0" smtClean="0"/>
              <a:t>politely</a:t>
            </a:r>
            <a:r>
              <a:rPr lang="en-US" dirty="0" smtClean="0"/>
              <a:t> to the lecturer. (modifying verb)</a:t>
            </a:r>
          </a:p>
          <a:p>
            <a:endParaRPr lang="en-US" dirty="0" smtClean="0"/>
          </a:p>
          <a:p>
            <a:r>
              <a:rPr lang="en-US" dirty="0" smtClean="0"/>
              <a:t>He </a:t>
            </a:r>
            <a:r>
              <a:rPr lang="en-US" u="sng" dirty="0" smtClean="0"/>
              <a:t>almost</a:t>
            </a:r>
            <a:r>
              <a:rPr lang="en-US" dirty="0" smtClean="0"/>
              <a:t> </a:t>
            </a:r>
            <a:r>
              <a:rPr lang="en-US" i="1" dirty="0" smtClean="0"/>
              <a:t>died</a:t>
            </a:r>
            <a:r>
              <a:rPr lang="en-US" dirty="0" smtClean="0"/>
              <a:t>. (modifying verb)</a:t>
            </a:r>
          </a:p>
          <a:p>
            <a:endParaRPr lang="en-US" dirty="0" smtClean="0"/>
          </a:p>
          <a:p>
            <a:r>
              <a:rPr lang="en-US" dirty="0" smtClean="0"/>
              <a:t>He was </a:t>
            </a:r>
            <a:r>
              <a:rPr lang="en-US" u="sng" dirty="0" smtClean="0"/>
              <a:t>almost</a:t>
            </a:r>
            <a:r>
              <a:rPr lang="en-US" dirty="0" smtClean="0"/>
              <a:t> </a:t>
            </a:r>
            <a:r>
              <a:rPr lang="en-US" i="1" dirty="0" smtClean="0"/>
              <a:t>dead. (</a:t>
            </a:r>
            <a:r>
              <a:rPr lang="en-US" dirty="0" smtClean="0"/>
              <a:t>modifying adjective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He was wounded </a:t>
            </a:r>
            <a:r>
              <a:rPr lang="en-US" u="sng" dirty="0" smtClean="0"/>
              <a:t>almost</a:t>
            </a:r>
            <a:r>
              <a:rPr lang="en-US" dirty="0" smtClean="0"/>
              <a:t> </a:t>
            </a:r>
            <a:r>
              <a:rPr lang="en-US" i="1" dirty="0" smtClean="0"/>
              <a:t>fatally</a:t>
            </a:r>
            <a:r>
              <a:rPr lang="en-US" dirty="0" smtClean="0"/>
              <a:t>.(modifying adverb)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36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Formation of Adverbs</a:t>
            </a:r>
          </a:p>
          <a:p>
            <a:pPr marL="0" indent="0">
              <a:buNone/>
            </a:pPr>
            <a:r>
              <a:rPr lang="en-US" dirty="0" smtClean="0"/>
              <a:t>Most adverbs are formed from adjectives by adding the suffix –</a:t>
            </a:r>
            <a:r>
              <a:rPr lang="en-US" dirty="0" err="1" smtClean="0"/>
              <a:t>ly</a:t>
            </a:r>
            <a:endParaRPr lang="en-US" dirty="0" smtClean="0"/>
          </a:p>
          <a:p>
            <a:r>
              <a:rPr lang="en-US" dirty="0" smtClean="0"/>
              <a:t>Quickly</a:t>
            </a:r>
          </a:p>
          <a:p>
            <a:r>
              <a:rPr lang="en-US" dirty="0" smtClean="0"/>
              <a:t>Interestingly</a:t>
            </a:r>
          </a:p>
          <a:p>
            <a:r>
              <a:rPr lang="en-US" dirty="0" smtClean="0"/>
              <a:t>Smoothly</a:t>
            </a:r>
          </a:p>
          <a:p>
            <a:r>
              <a:rPr lang="en-US" dirty="0" smtClean="0"/>
              <a:t>Powerfully</a:t>
            </a:r>
          </a:p>
          <a:p>
            <a:r>
              <a:rPr lang="en-US" dirty="0" smtClean="0"/>
              <a:t>Significantly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4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Exceptions to the Rule: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GB" dirty="0" smtClean="0"/>
              <a:t>Words </a:t>
            </a:r>
            <a:r>
              <a:rPr lang="en-GB" dirty="0"/>
              <a:t>containing the soft sounds of </a:t>
            </a:r>
            <a:r>
              <a:rPr lang="en-GB" i="1" dirty="0"/>
              <a:t>g</a:t>
            </a:r>
            <a:r>
              <a:rPr lang="en-GB" dirty="0"/>
              <a:t> or </a:t>
            </a:r>
            <a:r>
              <a:rPr lang="en-GB" i="1" dirty="0"/>
              <a:t>c</a:t>
            </a:r>
            <a:r>
              <a:rPr lang="en-GB" dirty="0"/>
              <a:t> retain the </a:t>
            </a:r>
            <a:r>
              <a:rPr lang="en-GB" i="1" dirty="0"/>
              <a:t>e</a:t>
            </a:r>
            <a:r>
              <a:rPr lang="en-GB" dirty="0"/>
              <a:t> before the suffixes –</a:t>
            </a:r>
            <a:r>
              <a:rPr lang="en-GB" b="1" i="1" dirty="0"/>
              <a:t>able</a:t>
            </a:r>
            <a:r>
              <a:rPr lang="en-GB" dirty="0"/>
              <a:t> or –</a:t>
            </a:r>
            <a:r>
              <a:rPr lang="en-GB" b="1" i="1" dirty="0" err="1"/>
              <a:t>ous</a:t>
            </a:r>
            <a:r>
              <a:rPr lang="en-GB" i="1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e.g. </a:t>
            </a:r>
            <a:r>
              <a:rPr lang="en-GB" dirty="0"/>
              <a:t>courageous, advantageous, peaceable, noticeable, changeable, and </a:t>
            </a:r>
            <a:r>
              <a:rPr lang="en-GB" dirty="0" smtClean="0"/>
              <a:t>	manageable</a:t>
            </a:r>
            <a:r>
              <a:rPr lang="en-GB" dirty="0"/>
              <a:t>.</a:t>
            </a:r>
            <a:endParaRPr lang="en-US" dirty="0"/>
          </a:p>
          <a:p>
            <a:pPr algn="just"/>
            <a:r>
              <a:rPr lang="en-GB" dirty="0" smtClean="0"/>
              <a:t>Retain </a:t>
            </a:r>
            <a:r>
              <a:rPr lang="en-GB" dirty="0"/>
              <a:t>the </a:t>
            </a:r>
            <a:r>
              <a:rPr lang="en-GB" i="1" dirty="0"/>
              <a:t>e</a:t>
            </a:r>
            <a:r>
              <a:rPr lang="en-GB" dirty="0"/>
              <a:t> in words that might be mistaken for another word if the rule is applied</a:t>
            </a:r>
            <a:r>
              <a:rPr lang="en-GB" dirty="0" smtClean="0"/>
              <a:t>. </a:t>
            </a:r>
            <a:r>
              <a:rPr lang="en-GB" dirty="0"/>
              <a:t>	e</a:t>
            </a:r>
            <a:r>
              <a:rPr lang="en-GB" dirty="0" smtClean="0"/>
              <a:t>.g. singe</a:t>
            </a:r>
            <a:r>
              <a:rPr lang="en-GB" dirty="0"/>
              <a:t>, singeing, dye, dyeing, shoe, </a:t>
            </a:r>
            <a:endParaRPr lang="en-GB" dirty="0" smtClean="0"/>
          </a:p>
          <a:p>
            <a:pPr algn="just"/>
            <a:endParaRPr lang="en-US" dirty="0"/>
          </a:p>
          <a:p>
            <a:pPr algn="just"/>
            <a:r>
              <a:rPr lang="en-GB" dirty="0" smtClean="0"/>
              <a:t>Words </a:t>
            </a:r>
            <a:r>
              <a:rPr lang="en-GB" dirty="0"/>
              <a:t>ending in –</a:t>
            </a:r>
            <a:r>
              <a:rPr lang="en-GB" i="1" dirty="0" err="1"/>
              <a:t>ie</a:t>
            </a:r>
            <a:r>
              <a:rPr lang="en-GB" dirty="0"/>
              <a:t> drop the </a:t>
            </a:r>
            <a:r>
              <a:rPr lang="en-GB" i="1" dirty="0"/>
              <a:t>e </a:t>
            </a:r>
            <a:r>
              <a:rPr lang="en-GB" dirty="0"/>
              <a:t>and change the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to </a:t>
            </a:r>
            <a:r>
              <a:rPr lang="en-GB" i="1" dirty="0"/>
              <a:t>y</a:t>
            </a:r>
            <a:r>
              <a:rPr lang="en-GB" dirty="0"/>
              <a:t> when the suffix –</a:t>
            </a:r>
            <a:r>
              <a:rPr lang="en-GB" i="1" dirty="0" err="1"/>
              <a:t>ing</a:t>
            </a:r>
            <a:r>
              <a:rPr lang="en-GB" dirty="0"/>
              <a:t> is added. This is done to prevent two i’s from coming together.</a:t>
            </a:r>
            <a:endParaRPr lang="en-US" dirty="0"/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smtClean="0"/>
              <a:t>e.g. </a:t>
            </a:r>
            <a:r>
              <a:rPr lang="en-GB" dirty="0"/>
              <a:t>die, dying, tie, tying, lie, lying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GB" dirty="0" smtClean="0"/>
              <a:t>In </a:t>
            </a:r>
            <a:r>
              <a:rPr lang="en-GB" dirty="0"/>
              <a:t>the words mileage, acreage, lineage, the </a:t>
            </a:r>
            <a:r>
              <a:rPr lang="en-GB" i="1" dirty="0"/>
              <a:t>e</a:t>
            </a:r>
            <a:r>
              <a:rPr lang="en-GB" dirty="0"/>
              <a:t> is not dropped before the suffix –age.</a:t>
            </a:r>
            <a:endParaRPr lang="en-US" dirty="0"/>
          </a:p>
          <a:p>
            <a:pPr marL="0" indent="0" algn="just">
              <a:buNone/>
            </a:pPr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3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Note that not every word that ends in -</a:t>
            </a:r>
            <a:r>
              <a:rPr lang="en-US" b="1" dirty="0" err="1" smtClean="0"/>
              <a:t>ly</a:t>
            </a:r>
            <a:r>
              <a:rPr lang="en-US" b="1" dirty="0" smtClean="0"/>
              <a:t> is an adverb.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friendly</a:t>
            </a:r>
            <a:r>
              <a:rPr lang="en-US" b="1" dirty="0" smtClean="0"/>
              <a:t> </a:t>
            </a:r>
            <a:r>
              <a:rPr lang="en-US" dirty="0" smtClean="0"/>
              <a:t>match (adjective)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fatherly</a:t>
            </a:r>
            <a:r>
              <a:rPr lang="en-US" dirty="0" smtClean="0"/>
              <a:t> love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cowardly</a:t>
            </a:r>
            <a:r>
              <a:rPr lang="en-US" dirty="0" smtClean="0"/>
              <a:t> act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u="sng" dirty="0" smtClean="0"/>
              <a:t>ungentlemanly</a:t>
            </a:r>
            <a:r>
              <a:rPr lang="en-US" dirty="0" smtClean="0"/>
              <a:t> conduct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85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Mobility of Adverbs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Adverbs can be placed in three positions in a sentence.</a:t>
            </a:r>
          </a:p>
          <a:p>
            <a:r>
              <a:rPr lang="en-US" b="1" dirty="0" smtClean="0"/>
              <a:t>Front Position</a:t>
            </a:r>
          </a:p>
          <a:p>
            <a:pPr marL="0" indent="0">
              <a:buNone/>
            </a:pPr>
            <a:r>
              <a:rPr lang="en-US" u="sng" dirty="0" smtClean="0"/>
              <a:t>Sometimes</a:t>
            </a:r>
            <a:r>
              <a:rPr lang="en-US" dirty="0" smtClean="0"/>
              <a:t> I feel like weeping for lazy students.</a:t>
            </a:r>
          </a:p>
          <a:p>
            <a:pPr marL="0" indent="0">
              <a:buNone/>
            </a:pPr>
            <a:r>
              <a:rPr lang="en-US" b="1" dirty="0" smtClean="0"/>
              <a:t>Mid-Position</a:t>
            </a:r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u="sng" dirty="0" smtClean="0"/>
              <a:t>sometimes</a:t>
            </a:r>
            <a:r>
              <a:rPr lang="en-US" dirty="0" smtClean="0"/>
              <a:t> feel like weeping for lazy students.</a:t>
            </a:r>
          </a:p>
          <a:p>
            <a:pPr marL="0" indent="0">
              <a:buNone/>
            </a:pPr>
            <a:r>
              <a:rPr lang="en-US" b="1" dirty="0" smtClean="0"/>
              <a:t>End Position </a:t>
            </a:r>
          </a:p>
          <a:p>
            <a:pPr marL="0" indent="0">
              <a:buNone/>
            </a:pPr>
            <a:r>
              <a:rPr lang="en-US" dirty="0" smtClean="0"/>
              <a:t>I feel like weeping for students </a:t>
            </a:r>
            <a:r>
              <a:rPr lang="en-US" u="sng" dirty="0" smtClean="0"/>
              <a:t>sometimes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860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Front Position Adverbs</a:t>
            </a:r>
          </a:p>
          <a:p>
            <a:r>
              <a:rPr lang="en-US" dirty="0" smtClean="0"/>
              <a:t>1. Interrogative adverbs: How, When, Where</a:t>
            </a:r>
          </a:p>
          <a:p>
            <a:r>
              <a:rPr lang="en-US" dirty="0" smtClean="0"/>
              <a:t>2. Adverbs of affirmation and Adverbs of negation: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Yes, I do. No, I don’t</a:t>
            </a:r>
          </a:p>
          <a:p>
            <a:pPr marL="0" indent="0">
              <a:buNone/>
            </a:pPr>
            <a:r>
              <a:rPr lang="en-US" dirty="0" smtClean="0"/>
              <a:t>3. Surely, goodness and mercy shall follow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84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Mid-Position Adverbs</a:t>
            </a:r>
          </a:p>
          <a:p>
            <a:pPr algn="just"/>
            <a:r>
              <a:rPr lang="en-US" dirty="0" smtClean="0"/>
              <a:t>Adverbs of frequency: </a:t>
            </a:r>
          </a:p>
          <a:p>
            <a:pPr algn="just"/>
            <a:r>
              <a:rPr lang="en-US" dirty="0" smtClean="0"/>
              <a:t>I </a:t>
            </a:r>
            <a:r>
              <a:rPr lang="en-US" i="1" dirty="0" smtClean="0"/>
              <a:t>always</a:t>
            </a:r>
            <a:r>
              <a:rPr lang="en-US" dirty="0" smtClean="0"/>
              <a:t> sleep with light on.</a:t>
            </a:r>
          </a:p>
          <a:p>
            <a:pPr algn="just"/>
            <a:r>
              <a:rPr lang="en-US" dirty="0" smtClean="0"/>
              <a:t>He  </a:t>
            </a:r>
            <a:r>
              <a:rPr lang="en-US" i="1" dirty="0" smtClean="0"/>
              <a:t>never</a:t>
            </a:r>
            <a:r>
              <a:rPr lang="en-US" dirty="0" smtClean="0"/>
              <a:t> forgets his wife’s birthday</a:t>
            </a:r>
          </a:p>
          <a:p>
            <a:pPr algn="just"/>
            <a:r>
              <a:rPr lang="en-US" dirty="0" smtClean="0"/>
              <a:t>How </a:t>
            </a:r>
            <a:r>
              <a:rPr lang="en-US" i="1" dirty="0" smtClean="0"/>
              <a:t>often</a:t>
            </a:r>
            <a:r>
              <a:rPr lang="en-US" dirty="0" smtClean="0"/>
              <a:t> do you visit him?</a:t>
            </a:r>
          </a:p>
          <a:p>
            <a:pPr algn="just"/>
            <a:r>
              <a:rPr lang="en-US" dirty="0" smtClean="0"/>
              <a:t>I </a:t>
            </a:r>
            <a:r>
              <a:rPr lang="en-US" i="1" dirty="0" smtClean="0"/>
              <a:t>almost</a:t>
            </a:r>
            <a:r>
              <a:rPr lang="en-US" dirty="0" smtClean="0"/>
              <a:t> crashed my car into a stationary truck.</a:t>
            </a:r>
          </a:p>
          <a:p>
            <a:pPr algn="just"/>
            <a:r>
              <a:rPr lang="en-US" dirty="0" smtClean="0"/>
              <a:t>He </a:t>
            </a:r>
            <a:r>
              <a:rPr lang="en-US" i="1" dirty="0" smtClean="0"/>
              <a:t>hardly</a:t>
            </a:r>
            <a:r>
              <a:rPr lang="en-US" dirty="0" smtClean="0"/>
              <a:t> knows how to say “I’m sorry.”</a:t>
            </a:r>
          </a:p>
          <a:p>
            <a:pPr algn="just"/>
            <a:r>
              <a:rPr lang="en-US" dirty="0" smtClean="0"/>
              <a:t>She </a:t>
            </a:r>
            <a:r>
              <a:rPr lang="en-US" i="1" dirty="0" smtClean="0"/>
              <a:t>just</a:t>
            </a:r>
            <a:r>
              <a:rPr lang="en-US" dirty="0" smtClean="0"/>
              <a:t> greeted us and walked away.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19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Adverbs vs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adjectives most adverbs are gradable. </a:t>
            </a:r>
            <a:r>
              <a:rPr lang="en-US" smtClean="0"/>
              <a:t>However the </a:t>
            </a:r>
            <a:r>
              <a:rPr lang="en-US" dirty="0" smtClean="0"/>
              <a:t>–</a:t>
            </a:r>
            <a:r>
              <a:rPr lang="en-US" dirty="0" err="1" smtClean="0"/>
              <a:t>er</a:t>
            </a:r>
            <a:r>
              <a:rPr lang="en-US" dirty="0" smtClean="0"/>
              <a:t> and –</a:t>
            </a:r>
            <a:r>
              <a:rPr lang="en-US" dirty="0" err="1" smtClean="0"/>
              <a:t>est</a:t>
            </a:r>
            <a:r>
              <a:rPr lang="en-US" dirty="0" smtClean="0"/>
              <a:t> suffixes are incompatible with the –</a:t>
            </a:r>
            <a:r>
              <a:rPr lang="en-US" dirty="0" err="1" smtClean="0"/>
              <a:t>ly</a:t>
            </a:r>
            <a:r>
              <a:rPr lang="en-US" dirty="0" smtClean="0"/>
              <a:t> suffix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quicklier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quickerly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Such adverbs are formed by means of more and most rather than</a:t>
            </a:r>
          </a:p>
          <a:p>
            <a:pPr marL="0" indent="0">
              <a:buNone/>
            </a:pPr>
            <a:r>
              <a:rPr lang="en-US" dirty="0" smtClean="0"/>
              <a:t>Quickly, more quickly most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10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End-Position Adverbs</a:t>
            </a:r>
          </a:p>
          <a:p>
            <a:r>
              <a:rPr lang="en-US" dirty="0" smtClean="0"/>
              <a:t>Jane danced </a:t>
            </a:r>
            <a:r>
              <a:rPr lang="en-US" i="1" dirty="0" smtClean="0"/>
              <a:t>beautifully.</a:t>
            </a:r>
          </a:p>
          <a:p>
            <a:r>
              <a:rPr lang="en-US" dirty="0" smtClean="0"/>
              <a:t>The woman speaks </a:t>
            </a:r>
            <a:r>
              <a:rPr lang="en-US" i="1" dirty="0" smtClean="0"/>
              <a:t>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will go to Accra </a:t>
            </a:r>
            <a:r>
              <a:rPr lang="en-US" i="1" dirty="0" smtClean="0"/>
              <a:t>tomorrow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Adverbs of definite time such as yesterday, today, tomorrow, next week, on Monday, in a few minutes etc. usually come at the end of the sentence.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if we wish to lay emphasis on the time, the adverb is usually placed at the beginning of the sentence.</a:t>
            </a:r>
          </a:p>
          <a:p>
            <a:r>
              <a:rPr lang="en-US" i="1" dirty="0" smtClean="0"/>
              <a:t>Today</a:t>
            </a:r>
            <a:r>
              <a:rPr lang="en-US" dirty="0" smtClean="0"/>
              <a:t>, I have taught for four hours.</a:t>
            </a:r>
          </a:p>
          <a:p>
            <a:r>
              <a:rPr lang="en-US" i="1" dirty="0" smtClean="0"/>
              <a:t>Very soon</a:t>
            </a:r>
            <a:r>
              <a:rPr lang="en-US" dirty="0" smtClean="0"/>
              <a:t> they will announce the results of the election.</a:t>
            </a:r>
          </a:p>
          <a:p>
            <a:r>
              <a:rPr lang="en-US" i="1" dirty="0" smtClean="0"/>
              <a:t>Every now and then</a:t>
            </a:r>
            <a:r>
              <a:rPr lang="en-US" dirty="0" smtClean="0"/>
              <a:t>, a bus left the terminal.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17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Adverbs</a:t>
            </a:r>
          </a:p>
          <a:p>
            <a:r>
              <a:rPr lang="en-US" dirty="0" smtClean="0"/>
              <a:t>Adverbs of one syllable form the comparative in –</a:t>
            </a:r>
            <a:r>
              <a:rPr lang="en-US" dirty="0" err="1" smtClean="0"/>
              <a:t>er</a:t>
            </a:r>
            <a:r>
              <a:rPr lang="en-US" dirty="0" smtClean="0"/>
              <a:t> and superlative 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est</a:t>
            </a:r>
            <a:r>
              <a:rPr lang="en-US" dirty="0" smtClean="0"/>
              <a:t> e.g. near nearer nearest; hard harder hardest, soon sooner soonest</a:t>
            </a:r>
          </a:p>
          <a:p>
            <a:r>
              <a:rPr lang="en-US" dirty="0" smtClean="0"/>
              <a:t>Adverbs of more than one syllable form their comparative by using more and superlative by using most</a:t>
            </a:r>
          </a:p>
          <a:p>
            <a:pPr marL="0" indent="0">
              <a:buNone/>
            </a:pPr>
            <a:r>
              <a:rPr lang="en-US" dirty="0" smtClean="0"/>
              <a:t>e.g. brightly more brightly most brightly</a:t>
            </a:r>
          </a:p>
          <a:p>
            <a:r>
              <a:rPr lang="en-US" dirty="0" smtClean="0"/>
              <a:t>Irregular adverbs: well better best, little less least, much more most</a:t>
            </a:r>
          </a:p>
          <a:p>
            <a:pPr marL="0" indent="0">
              <a:buNone/>
            </a:pPr>
            <a:r>
              <a:rPr lang="en-US" dirty="0" smtClean="0"/>
              <a:t>badly worse worst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49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adverbs do not have degrees of comparison:</a:t>
            </a:r>
          </a:p>
          <a:p>
            <a:pPr marL="0" indent="0">
              <a:buNone/>
            </a:pPr>
            <a:r>
              <a:rPr lang="en-US" i="1" dirty="0" smtClean="0"/>
              <a:t>here, there, now, then, once, every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Class Exercise</a:t>
            </a:r>
          </a:p>
          <a:p>
            <a:pPr marL="0" indent="0">
              <a:buNone/>
            </a:pPr>
            <a:r>
              <a:rPr lang="en-US" dirty="0" smtClean="0"/>
              <a:t>Complete each of the following sentences by adding one of the following adverbs in its correct position in the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75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each of the following sentences by adding one of the following adverbs in its correct position in the sentence</a:t>
            </a:r>
          </a:p>
          <a:p>
            <a:r>
              <a:rPr lang="en-US" i="1" dirty="0" smtClean="0"/>
              <a:t>Quite, already,  all ready, still, yet</a:t>
            </a:r>
          </a:p>
          <a:p>
            <a:r>
              <a:rPr lang="en-US" dirty="0" smtClean="0"/>
              <a:t>1. I’m not sure he will permit us to go.</a:t>
            </a:r>
          </a:p>
          <a:p>
            <a:r>
              <a:rPr lang="en-US" dirty="0" smtClean="0"/>
              <a:t>2. They are half an hour late.</a:t>
            </a:r>
          </a:p>
          <a:p>
            <a:r>
              <a:rPr lang="en-US" dirty="0" smtClean="0"/>
              <a:t>3. Are you fellows coming? Yes, we are.</a:t>
            </a:r>
          </a:p>
          <a:p>
            <a:r>
              <a:rPr lang="en-US" dirty="0" smtClean="0"/>
              <a:t>4. When she arrived I hadn’t had breakfast.</a:t>
            </a:r>
          </a:p>
          <a:p>
            <a:r>
              <a:rPr lang="en-US" dirty="0" smtClean="0"/>
              <a:t>5. Do you maintain your stand in spite of the evidence before all of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3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Rule 2</a:t>
            </a:r>
            <a:endParaRPr lang="en-US" dirty="0"/>
          </a:p>
          <a:p>
            <a:r>
              <a:rPr lang="en-GB" dirty="0"/>
              <a:t>Words ending with a silent </a:t>
            </a:r>
            <a:r>
              <a:rPr lang="en-GB" b="1" dirty="0"/>
              <a:t>e</a:t>
            </a:r>
            <a:r>
              <a:rPr lang="en-GB" dirty="0"/>
              <a:t> usually retain the </a:t>
            </a:r>
            <a:r>
              <a:rPr lang="en-GB" b="1" dirty="0"/>
              <a:t>e</a:t>
            </a:r>
            <a:r>
              <a:rPr lang="en-GB" dirty="0"/>
              <a:t> before a suffix beginning with a consonant</a:t>
            </a:r>
            <a:r>
              <a:rPr lang="en-GB" dirty="0" smtClean="0"/>
              <a:t>.</a:t>
            </a:r>
            <a:endParaRPr lang="en-US" dirty="0"/>
          </a:p>
          <a:p>
            <a:r>
              <a:rPr lang="en-GB" b="1" dirty="0"/>
              <a:t>Word</a:t>
            </a:r>
            <a:r>
              <a:rPr lang="en-GB" dirty="0"/>
              <a:t>			</a:t>
            </a:r>
            <a:r>
              <a:rPr lang="en-GB" b="1" dirty="0"/>
              <a:t>Suffix</a:t>
            </a:r>
            <a:r>
              <a:rPr lang="en-GB" dirty="0"/>
              <a:t>			</a:t>
            </a:r>
            <a:r>
              <a:rPr lang="en-GB" b="1" dirty="0"/>
              <a:t>Complete Word</a:t>
            </a:r>
            <a:endParaRPr lang="en-US" dirty="0"/>
          </a:p>
          <a:p>
            <a:r>
              <a:rPr lang="en-GB" dirty="0"/>
              <a:t>Arrange	+		</a:t>
            </a:r>
            <a:r>
              <a:rPr lang="en-GB" dirty="0" err="1"/>
              <a:t>ment</a:t>
            </a:r>
            <a:r>
              <a:rPr lang="en-GB" dirty="0"/>
              <a:t>		=	arrangement</a:t>
            </a:r>
            <a:endParaRPr lang="en-US" dirty="0"/>
          </a:p>
          <a:p>
            <a:r>
              <a:rPr lang="en-GB" dirty="0"/>
              <a:t>Forgive	+		ness		=	forgiveness</a:t>
            </a:r>
            <a:endParaRPr lang="en-US" dirty="0"/>
          </a:p>
          <a:p>
            <a:r>
              <a:rPr lang="en-GB" dirty="0"/>
              <a:t>Safe	</a:t>
            </a:r>
            <a:r>
              <a:rPr lang="en-GB" dirty="0" smtClean="0"/>
              <a:t>           +</a:t>
            </a:r>
            <a:r>
              <a:rPr lang="en-GB" dirty="0"/>
              <a:t>	 </a:t>
            </a:r>
            <a:r>
              <a:rPr lang="en-GB" dirty="0" smtClean="0"/>
              <a:t>          ty</a:t>
            </a:r>
            <a:r>
              <a:rPr lang="en-GB" dirty="0"/>
              <a:t>		=	safety</a:t>
            </a:r>
            <a:endParaRPr lang="en-US" dirty="0"/>
          </a:p>
          <a:p>
            <a:r>
              <a:rPr lang="en-GB" dirty="0"/>
              <a:t>Shame	+		less		=	shameless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584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Overlap between Adverbs and Adjectives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words can function as adverbs and as adjectives depending on context of use.</a:t>
            </a:r>
          </a:p>
          <a:p>
            <a:r>
              <a:rPr lang="en-US" b="1" dirty="0" smtClean="0"/>
              <a:t>Adjective					Adverb</a:t>
            </a:r>
          </a:p>
          <a:p>
            <a:pPr marL="0" indent="0">
              <a:buNone/>
            </a:pPr>
            <a:r>
              <a:rPr lang="en-US" dirty="0" smtClean="0"/>
              <a:t>their </a:t>
            </a:r>
            <a:r>
              <a:rPr lang="en-US" u="sng" dirty="0" smtClean="0"/>
              <a:t>early</a:t>
            </a:r>
            <a:r>
              <a:rPr lang="en-US" dirty="0" smtClean="0"/>
              <a:t> departure			They departed </a:t>
            </a:r>
            <a:r>
              <a:rPr lang="en-US" u="sng" dirty="0" smtClean="0"/>
              <a:t>early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u="sng" dirty="0" smtClean="0"/>
              <a:t>very</a:t>
            </a:r>
            <a:r>
              <a:rPr lang="en-US" dirty="0" smtClean="0"/>
              <a:t> day				It’s </a:t>
            </a:r>
            <a:r>
              <a:rPr lang="en-US" u="sng" dirty="0" smtClean="0"/>
              <a:t>very</a:t>
            </a:r>
            <a:r>
              <a:rPr lang="en-US" dirty="0" smtClean="0"/>
              <a:t> beautiful.</a:t>
            </a:r>
          </a:p>
          <a:p>
            <a:pPr marL="0" indent="0">
              <a:buNone/>
            </a:pPr>
            <a:r>
              <a:rPr lang="en-US" dirty="0" smtClean="0"/>
              <a:t>She doesn’t feel </a:t>
            </a:r>
            <a:r>
              <a:rPr lang="en-US" u="sng" dirty="0" smtClean="0"/>
              <a:t>well</a:t>
            </a:r>
            <a:r>
              <a:rPr lang="en-US" dirty="0" smtClean="0"/>
              <a:t>.			The team didn’t play </a:t>
            </a:r>
            <a:r>
              <a:rPr lang="en-US" u="sng" dirty="0" smtClean="0"/>
              <a:t>well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I’m </a:t>
            </a:r>
            <a:r>
              <a:rPr lang="en-US" u="sng" dirty="0" smtClean="0"/>
              <a:t>highly</a:t>
            </a:r>
            <a:r>
              <a:rPr lang="en-US" dirty="0" smtClean="0"/>
              <a:t> impressed.			She thinks </a:t>
            </a:r>
            <a:r>
              <a:rPr lang="en-US" u="sng" dirty="0" smtClean="0"/>
              <a:t>highly</a:t>
            </a:r>
            <a:r>
              <a:rPr lang="en-US" dirty="0" smtClean="0"/>
              <a:t> of him.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09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Classify the underlined words below as adjectives, nouns, verbs, adverbs</a:t>
            </a:r>
            <a:r>
              <a:rPr lang="en-US" dirty="0" smtClean="0"/>
              <a:t> </a:t>
            </a:r>
            <a:r>
              <a:rPr lang="en-US" b="1" dirty="0" smtClean="0"/>
              <a:t>or prepositions</a:t>
            </a:r>
          </a:p>
          <a:p>
            <a:r>
              <a:rPr lang="en-US" dirty="0" smtClean="0"/>
              <a:t>She is </a:t>
            </a:r>
            <a:r>
              <a:rPr lang="en-US" u="sng" dirty="0" smtClean="0"/>
              <a:t>secretary</a:t>
            </a:r>
            <a:r>
              <a:rPr lang="en-US" dirty="0" smtClean="0"/>
              <a:t> of the club.</a:t>
            </a:r>
          </a:p>
          <a:p>
            <a:r>
              <a:rPr lang="en-US" dirty="0" smtClean="0"/>
              <a:t>I’ve always admired the </a:t>
            </a:r>
            <a:r>
              <a:rPr lang="en-US" u="sng" dirty="0" smtClean="0"/>
              <a:t>French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 is learning </a:t>
            </a:r>
            <a:r>
              <a:rPr lang="en-US" u="sng" dirty="0" smtClean="0"/>
              <a:t>French</a:t>
            </a:r>
          </a:p>
          <a:p>
            <a:r>
              <a:rPr lang="en-US" dirty="0" smtClean="0"/>
              <a:t>I want the </a:t>
            </a:r>
            <a:r>
              <a:rPr lang="en-US" u="sng" dirty="0" smtClean="0"/>
              <a:t>original</a:t>
            </a:r>
            <a:r>
              <a:rPr lang="en-US" dirty="0" smtClean="0"/>
              <a:t>, not the photocopy.</a:t>
            </a:r>
          </a:p>
          <a:p>
            <a:r>
              <a:rPr lang="en-US" dirty="0" smtClean="0"/>
              <a:t>His act is not </a:t>
            </a:r>
            <a:r>
              <a:rPr lang="en-US" u="sng" dirty="0" smtClean="0"/>
              <a:t>amusing</a:t>
            </a:r>
            <a:r>
              <a:rPr lang="en-US" dirty="0" smtClean="0"/>
              <a:t> the audience.</a:t>
            </a:r>
          </a:p>
          <a:p>
            <a:r>
              <a:rPr lang="en-US" dirty="0" smtClean="0"/>
              <a:t>His act is not </a:t>
            </a:r>
            <a:r>
              <a:rPr lang="en-US" u="sng" dirty="0" smtClean="0"/>
              <a:t>amusing</a:t>
            </a:r>
            <a:r>
              <a:rPr lang="en-US" dirty="0" smtClean="0"/>
              <a:t> at all.</a:t>
            </a:r>
          </a:p>
          <a:p>
            <a:r>
              <a:rPr lang="en-US" dirty="0" smtClean="0"/>
              <a:t>It was a </a:t>
            </a:r>
            <a:r>
              <a:rPr lang="en-US" u="sng" dirty="0" smtClean="0"/>
              <a:t>rewarding </a:t>
            </a:r>
            <a:r>
              <a:rPr lang="en-US" dirty="0" smtClean="0"/>
              <a:t>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535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works extremely </a:t>
            </a:r>
            <a:r>
              <a:rPr lang="en-US" u="sng" dirty="0" smtClean="0"/>
              <a:t>hard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Fortunately,</a:t>
            </a:r>
            <a:r>
              <a:rPr lang="en-US" dirty="0" smtClean="0"/>
              <a:t> he has plenty of time.</a:t>
            </a:r>
          </a:p>
          <a:p>
            <a:r>
              <a:rPr lang="en-US" dirty="0" smtClean="0"/>
              <a:t>We made </a:t>
            </a:r>
            <a:r>
              <a:rPr lang="en-US" u="sng" dirty="0" smtClean="0"/>
              <a:t>too</a:t>
            </a:r>
            <a:r>
              <a:rPr lang="en-US" dirty="0" smtClean="0"/>
              <a:t> many mistakes.</a:t>
            </a:r>
          </a:p>
          <a:p>
            <a:r>
              <a:rPr lang="en-US" u="sng" dirty="0" smtClean="0"/>
              <a:t>Kindly</a:t>
            </a:r>
            <a:r>
              <a:rPr lang="en-US" dirty="0" smtClean="0"/>
              <a:t> push your chair backwards.</a:t>
            </a:r>
          </a:p>
          <a:p>
            <a:r>
              <a:rPr lang="en-US" dirty="0" smtClean="0"/>
              <a:t>He was driving </a:t>
            </a:r>
            <a:r>
              <a:rPr lang="en-US" u="sng" dirty="0" smtClean="0"/>
              <a:t>too</a:t>
            </a:r>
            <a:r>
              <a:rPr lang="en-US" dirty="0" smtClean="0"/>
              <a:t> fast.</a:t>
            </a:r>
          </a:p>
          <a:p>
            <a:r>
              <a:rPr lang="en-US" dirty="0" smtClean="0"/>
              <a:t>The buses are not </a:t>
            </a:r>
            <a:r>
              <a:rPr lang="en-US" u="sng" dirty="0" smtClean="0"/>
              <a:t>running</a:t>
            </a:r>
            <a:r>
              <a:rPr lang="en-US" dirty="0" smtClean="0"/>
              <a:t> today.</a:t>
            </a:r>
          </a:p>
          <a:p>
            <a:r>
              <a:rPr lang="en-US" dirty="0" smtClean="0"/>
              <a:t>We find the accused </a:t>
            </a:r>
            <a:r>
              <a:rPr lang="en-US" u="sng" dirty="0" smtClean="0"/>
              <a:t>innocent</a:t>
            </a:r>
            <a:r>
              <a:rPr lang="en-US" dirty="0" smtClean="0"/>
              <a:t>, your Honour.</a:t>
            </a:r>
          </a:p>
          <a:p>
            <a:r>
              <a:rPr lang="en-US" dirty="0" smtClean="0"/>
              <a:t>She seemed a very </a:t>
            </a:r>
            <a:r>
              <a:rPr lang="en-US" u="sng" dirty="0" smtClean="0"/>
              <a:t>kindly</a:t>
            </a:r>
            <a:r>
              <a:rPr lang="en-US" dirty="0" smtClean="0"/>
              <a:t> old soul.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937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explained that point </a:t>
            </a:r>
            <a:r>
              <a:rPr lang="en-US" u="sng" dirty="0" smtClean="0"/>
              <a:t>before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Musah</a:t>
            </a:r>
            <a:r>
              <a:rPr lang="en-US" dirty="0" smtClean="0"/>
              <a:t> arrived </a:t>
            </a:r>
            <a:r>
              <a:rPr lang="en-US" u="sng" dirty="0" smtClean="0"/>
              <a:t>before</a:t>
            </a:r>
            <a:r>
              <a:rPr lang="en-US" dirty="0" smtClean="0"/>
              <a:t> four o’clock.</a:t>
            </a:r>
          </a:p>
          <a:p>
            <a:r>
              <a:rPr lang="en-US" dirty="0" smtClean="0"/>
              <a:t>The boy came </a:t>
            </a:r>
            <a:r>
              <a:rPr lang="en-US" u="sng" dirty="0" smtClean="0"/>
              <a:t>down</a:t>
            </a:r>
            <a:r>
              <a:rPr lang="en-US" dirty="0" smtClean="0"/>
              <a:t> the tree.</a:t>
            </a:r>
          </a:p>
          <a:p>
            <a:r>
              <a:rPr lang="en-US" dirty="0" smtClean="0"/>
              <a:t>“Come </a:t>
            </a:r>
            <a:r>
              <a:rPr lang="en-US" u="sng" dirty="0" smtClean="0"/>
              <a:t>down</a:t>
            </a:r>
            <a:r>
              <a:rPr lang="en-US" dirty="0" smtClean="0"/>
              <a:t> or I shoot!”, the policeman ordered the robber.</a:t>
            </a:r>
          </a:p>
          <a:p>
            <a:r>
              <a:rPr lang="en-US" dirty="0" smtClean="0"/>
              <a:t>You need to </a:t>
            </a:r>
            <a:r>
              <a:rPr lang="en-US" u="sng" dirty="0" smtClean="0"/>
              <a:t>better</a:t>
            </a:r>
            <a:r>
              <a:rPr lang="en-US" dirty="0" smtClean="0"/>
              <a:t> your grades in order to </a:t>
            </a:r>
            <a:r>
              <a:rPr lang="en-US" smtClean="0"/>
              <a:t>go to the </a:t>
            </a:r>
            <a:r>
              <a:rPr lang="en-US" dirty="0" smtClean="0"/>
              <a:t>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31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PREPOSITIONS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Prepositions are words used with nouns (or noun equivalents) to show the relation in which these nouns stand to some other word in the sentence</a:t>
            </a:r>
          </a:p>
          <a:p>
            <a:pPr algn="just"/>
            <a:r>
              <a:rPr lang="en-US" dirty="0" smtClean="0"/>
              <a:t>It is </a:t>
            </a:r>
            <a:r>
              <a:rPr lang="en-US" u="sng" dirty="0" smtClean="0"/>
              <a:t>on</a:t>
            </a:r>
            <a:r>
              <a:rPr lang="en-US" dirty="0" smtClean="0"/>
              <a:t> the table.</a:t>
            </a:r>
          </a:p>
          <a:p>
            <a:pPr algn="just"/>
            <a:r>
              <a:rPr lang="en-US" dirty="0" smtClean="0"/>
              <a:t>The phone belongs </a:t>
            </a:r>
            <a:r>
              <a:rPr lang="en-US" u="sng" dirty="0" smtClean="0"/>
              <a:t>to</a:t>
            </a:r>
            <a:r>
              <a:rPr lang="en-US" dirty="0" smtClean="0"/>
              <a:t> her.</a:t>
            </a:r>
          </a:p>
          <a:p>
            <a:pPr algn="just"/>
            <a:r>
              <a:rPr lang="en-US" dirty="0" smtClean="0"/>
              <a:t>A broom is used </a:t>
            </a:r>
            <a:r>
              <a:rPr lang="en-US" u="sng" dirty="0" smtClean="0"/>
              <a:t>for</a:t>
            </a:r>
            <a:r>
              <a:rPr lang="en-US" dirty="0" smtClean="0"/>
              <a:t> sweeping.</a:t>
            </a:r>
          </a:p>
        </p:txBody>
      </p:sp>
    </p:spTree>
    <p:extLst>
      <p:ext uri="{BB962C8B-B14F-4D97-AF65-F5344CB8AC3E}">
        <p14:creationId xmlns:p14="http://schemas.microsoft.com/office/powerpoint/2010/main" val="22962726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Prepositions may be single words or they may be two or more words (group prepositions) e.g.</a:t>
            </a:r>
          </a:p>
          <a:p>
            <a:r>
              <a:rPr lang="en-US" dirty="0" smtClean="0"/>
              <a:t>She will come </a:t>
            </a:r>
            <a:r>
              <a:rPr lang="en-US" u="sng" dirty="0" smtClean="0"/>
              <a:t>instead of </a:t>
            </a:r>
            <a:r>
              <a:rPr lang="en-US" dirty="0" smtClean="0"/>
              <a:t>you.</a:t>
            </a:r>
          </a:p>
          <a:p>
            <a:r>
              <a:rPr lang="en-US" dirty="0" smtClean="0"/>
              <a:t>The bus stopped </a:t>
            </a:r>
            <a:r>
              <a:rPr lang="en-US" u="sng" dirty="0" smtClean="0"/>
              <a:t>in front of </a:t>
            </a:r>
            <a:r>
              <a:rPr lang="en-US" dirty="0" smtClean="0"/>
              <a:t>the building.</a:t>
            </a:r>
          </a:p>
          <a:p>
            <a:r>
              <a:rPr lang="en-US" dirty="0" smtClean="0"/>
              <a:t>I did that </a:t>
            </a:r>
            <a:r>
              <a:rPr lang="en-US" u="sng" dirty="0" smtClean="0"/>
              <a:t>for the sake of </a:t>
            </a:r>
            <a:r>
              <a:rPr lang="en-US" dirty="0" smtClean="0"/>
              <a:t>peace.</a:t>
            </a:r>
          </a:p>
          <a:p>
            <a:r>
              <a:rPr lang="en-US" dirty="0" smtClean="0"/>
              <a:t>She likes sitting </a:t>
            </a:r>
            <a:r>
              <a:rPr lang="en-US" u="sng" dirty="0" smtClean="0"/>
              <a:t>at the back of </a:t>
            </a:r>
            <a:r>
              <a:rPr lang="en-US" dirty="0" smtClean="0"/>
              <a:t>the hall</a:t>
            </a:r>
          </a:p>
          <a:p>
            <a:r>
              <a:rPr lang="en-US" dirty="0" smtClean="0"/>
              <a:t>What is your opinion </a:t>
            </a:r>
            <a:r>
              <a:rPr lang="en-US" u="sng" dirty="0" smtClean="0"/>
              <a:t>with regard to </a:t>
            </a:r>
            <a:r>
              <a:rPr lang="en-US" dirty="0" smtClean="0"/>
              <a:t>my suggestion?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677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REDUNDANT PREPOSITIONS</a:t>
            </a:r>
            <a:endParaRPr lang="en-US" dirty="0"/>
          </a:p>
          <a:p>
            <a:r>
              <a:rPr lang="en-US" b="1" dirty="0" smtClean="0"/>
              <a:t>among </a:t>
            </a:r>
            <a:r>
              <a:rPr lang="en-US" b="1" i="1" dirty="0"/>
              <a:t>of </a:t>
            </a:r>
            <a:r>
              <a:rPr lang="en-US" b="1" dirty="0" smtClean="0"/>
              <a:t>					discuss </a:t>
            </a:r>
            <a:r>
              <a:rPr lang="en-US" b="1" i="1" dirty="0" smtClean="0"/>
              <a:t>about</a:t>
            </a:r>
            <a:endParaRPr lang="en-US" b="1" i="1" dirty="0"/>
          </a:p>
          <a:p>
            <a:r>
              <a:rPr lang="en-US" b="1" dirty="0" smtClean="0"/>
              <a:t>comprises </a:t>
            </a:r>
            <a:r>
              <a:rPr lang="en-US" b="1" i="1" dirty="0"/>
              <a:t>of </a:t>
            </a:r>
            <a:r>
              <a:rPr lang="en-US" b="1" dirty="0" smtClean="0"/>
              <a:t>				emphasize </a:t>
            </a:r>
            <a:r>
              <a:rPr lang="en-US" b="1" i="1" dirty="0" smtClean="0"/>
              <a:t>on</a:t>
            </a:r>
          </a:p>
          <a:p>
            <a:r>
              <a:rPr lang="en-US" b="1" dirty="0"/>
              <a:t>r</a:t>
            </a:r>
            <a:r>
              <a:rPr lang="en-US" b="1" dirty="0" smtClean="0"/>
              <a:t>equest </a:t>
            </a:r>
            <a:r>
              <a:rPr lang="en-US" b="1" i="1" dirty="0" smtClean="0"/>
              <a:t>for</a:t>
            </a:r>
            <a:r>
              <a:rPr lang="en-US" b="1" dirty="0" smtClean="0"/>
              <a:t>				highlight </a:t>
            </a:r>
            <a:r>
              <a:rPr lang="en-US" b="1" i="1" dirty="0" smtClean="0"/>
              <a:t>on</a:t>
            </a:r>
            <a:r>
              <a:rPr lang="en-US" b="1" dirty="0" smtClean="0"/>
              <a:t>				</a:t>
            </a:r>
            <a:endParaRPr lang="en-US" b="1" dirty="0"/>
          </a:p>
          <a:p>
            <a:r>
              <a:rPr lang="en-US" b="1" dirty="0" smtClean="0"/>
              <a:t> </a:t>
            </a:r>
            <a:r>
              <a:rPr lang="en-US" b="1" dirty="0"/>
              <a:t>contest </a:t>
            </a:r>
            <a:r>
              <a:rPr lang="en-US" b="1" i="1" dirty="0"/>
              <a:t>for</a:t>
            </a:r>
            <a:r>
              <a:rPr lang="en-US" b="1" dirty="0"/>
              <a:t> </a:t>
            </a:r>
            <a:r>
              <a:rPr lang="en-US" b="1" dirty="0" smtClean="0"/>
              <a:t>				voice </a:t>
            </a:r>
            <a:r>
              <a:rPr lang="en-US" b="1" i="1" dirty="0" smtClean="0"/>
              <a:t>out</a:t>
            </a:r>
            <a:endParaRPr lang="en-US" b="1" i="1" dirty="0"/>
          </a:p>
          <a:p>
            <a:r>
              <a:rPr lang="en-US" b="1" dirty="0" smtClean="0"/>
              <a:t> </a:t>
            </a:r>
            <a:r>
              <a:rPr lang="en-US" b="1" dirty="0"/>
              <a:t>demand </a:t>
            </a:r>
            <a:r>
              <a:rPr lang="en-US" b="1" i="1" dirty="0"/>
              <a:t>for </a:t>
            </a:r>
            <a:r>
              <a:rPr lang="en-US" b="1" dirty="0" smtClean="0"/>
              <a:t>				vacate </a:t>
            </a:r>
            <a:r>
              <a:rPr lang="en-US" b="1" i="1" dirty="0" smtClean="0"/>
              <a:t>from</a:t>
            </a:r>
            <a:endParaRPr lang="en-US" b="1" i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028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Wrong Prepositions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</a:t>
            </a:r>
            <a:r>
              <a:rPr lang="en-US" b="1" dirty="0" smtClean="0"/>
              <a:t>breast with				abreast of</a:t>
            </a:r>
          </a:p>
          <a:p>
            <a:r>
              <a:rPr lang="en-US" b="1" dirty="0"/>
              <a:t>a</a:t>
            </a:r>
            <a:r>
              <a:rPr lang="en-US" b="1" dirty="0" smtClean="0"/>
              <a:t>s at					as of</a:t>
            </a:r>
          </a:p>
          <a:p>
            <a:pPr lvl="0"/>
            <a:r>
              <a:rPr lang="en-US" b="1" dirty="0"/>
              <a:t>a</a:t>
            </a:r>
            <a:r>
              <a:rPr lang="en-US" b="1" dirty="0" smtClean="0"/>
              <a:t>t </a:t>
            </a:r>
            <a:r>
              <a:rPr lang="en-US" b="1" dirty="0"/>
              <a:t>the long </a:t>
            </a:r>
            <a:r>
              <a:rPr lang="en-US" b="1" dirty="0" smtClean="0"/>
              <a:t>run				in the long run</a:t>
            </a:r>
          </a:p>
          <a:p>
            <a:r>
              <a:rPr lang="en-US" b="1" dirty="0"/>
              <a:t>b</a:t>
            </a:r>
            <a:r>
              <a:rPr lang="en-US" b="1" dirty="0" smtClean="0"/>
              <a:t>uilt with					built of</a:t>
            </a:r>
          </a:p>
          <a:p>
            <a:r>
              <a:rPr lang="en-US" b="1" dirty="0"/>
              <a:t> </a:t>
            </a:r>
            <a:r>
              <a:rPr lang="en-US" b="1" dirty="0" smtClean="0"/>
              <a:t>by </a:t>
            </a:r>
            <a:r>
              <a:rPr lang="en-US" b="1" dirty="0"/>
              <a:t>foot </a:t>
            </a:r>
            <a:r>
              <a:rPr lang="en-US" b="1" dirty="0" smtClean="0"/>
              <a:t>					on foot</a:t>
            </a:r>
          </a:p>
          <a:p>
            <a:pPr lvl="0"/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/>
              <a:t>cheque </a:t>
            </a:r>
            <a:r>
              <a:rPr lang="en-US" b="1" dirty="0" smtClean="0"/>
              <a:t>of				a cheque for</a:t>
            </a:r>
          </a:p>
          <a:p>
            <a:r>
              <a:rPr lang="en-US" b="1" dirty="0"/>
              <a:t>c</a:t>
            </a:r>
            <a:r>
              <a:rPr lang="en-US" b="1" dirty="0" smtClean="0"/>
              <a:t>ome on (an event)			come off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087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g</a:t>
            </a:r>
            <a:r>
              <a:rPr lang="en-US" b="1" dirty="0" smtClean="0"/>
              <a:t>ood in					good at</a:t>
            </a:r>
          </a:p>
          <a:p>
            <a:pPr lvl="0"/>
            <a:r>
              <a:rPr lang="en-US" b="1" dirty="0"/>
              <a:t>h</a:t>
            </a:r>
            <a:r>
              <a:rPr lang="en-US" b="1" dirty="0" smtClean="0"/>
              <a:t>ave </a:t>
            </a:r>
            <a:r>
              <a:rPr lang="en-US" b="1" dirty="0"/>
              <a:t>a child </a:t>
            </a:r>
            <a:r>
              <a:rPr lang="en-US" b="1" dirty="0" smtClean="0"/>
              <a:t>with				have a child by</a:t>
            </a:r>
          </a:p>
          <a:p>
            <a:r>
              <a:rPr lang="en-US" b="1" dirty="0"/>
              <a:t>l</a:t>
            </a:r>
            <a:r>
              <a:rPr lang="en-US" b="1" dirty="0" smtClean="0"/>
              <a:t>eave to					leave for</a:t>
            </a:r>
          </a:p>
          <a:p>
            <a:r>
              <a:rPr lang="en-US" b="1" dirty="0"/>
              <a:t>t</a:t>
            </a:r>
            <a:r>
              <a:rPr lang="en-US" b="1" dirty="0" smtClean="0"/>
              <a:t>o </a:t>
            </a:r>
            <a:r>
              <a:rPr lang="en-US" b="1" dirty="0"/>
              <a:t>my </a:t>
            </a:r>
            <a:r>
              <a:rPr lang="en-US" b="1" dirty="0" smtClean="0"/>
              <a:t>hearing				in my hearing</a:t>
            </a:r>
          </a:p>
          <a:p>
            <a:pPr lvl="0"/>
            <a:r>
              <a:rPr lang="en-US" b="1" dirty="0"/>
              <a:t>w</a:t>
            </a:r>
            <a:r>
              <a:rPr lang="en-US" b="1" dirty="0" smtClean="0"/>
              <a:t>ith </a:t>
            </a:r>
            <a:r>
              <a:rPr lang="en-US" b="1" dirty="0"/>
              <a:t>a </a:t>
            </a:r>
            <a:r>
              <a:rPr lang="en-US" b="1" dirty="0" smtClean="0"/>
              <a:t>bus/car				by bus/rail/air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249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CONCORD (Agreement)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Subject-Verb</a:t>
            </a:r>
          </a:p>
          <a:p>
            <a:pPr algn="just"/>
            <a:r>
              <a:rPr lang="en-US" dirty="0" smtClean="0"/>
              <a:t>Grammatical concord </a:t>
            </a: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A singular subject takes a singular verb.</a:t>
            </a:r>
          </a:p>
          <a:p>
            <a:pPr marL="0" indent="0" algn="just">
              <a:buNone/>
            </a:pPr>
            <a:r>
              <a:rPr lang="en-US" i="1" dirty="0"/>
              <a:t>The </a:t>
            </a:r>
            <a:r>
              <a:rPr lang="en-US" b="1" i="1" dirty="0"/>
              <a:t>boy speaks </a:t>
            </a:r>
            <a:r>
              <a:rPr lang="en-US" i="1" dirty="0"/>
              <a:t>fluent English. </a:t>
            </a:r>
            <a:r>
              <a:rPr lang="en-US" dirty="0"/>
              <a:t>(singular</a:t>
            </a:r>
            <a:r>
              <a:rPr lang="en-US" i="1" dirty="0"/>
              <a:t>)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That </a:t>
            </a:r>
            <a:r>
              <a:rPr lang="en-US" b="1" i="1" dirty="0" smtClean="0"/>
              <a:t>child</a:t>
            </a:r>
            <a:r>
              <a:rPr lang="en-US" b="1" dirty="0" smtClean="0"/>
              <a:t> </a:t>
            </a:r>
            <a:r>
              <a:rPr lang="en-US" b="1" i="1" dirty="0" smtClean="0"/>
              <a:t>needs</a:t>
            </a:r>
            <a:r>
              <a:rPr lang="en-US" b="1" dirty="0" smtClean="0"/>
              <a:t> </a:t>
            </a:r>
            <a:r>
              <a:rPr lang="en-US" dirty="0" smtClean="0"/>
              <a:t>immediate help.</a:t>
            </a:r>
          </a:p>
          <a:p>
            <a:pPr marL="0" indent="0" algn="just">
              <a:buNone/>
            </a:pPr>
            <a:r>
              <a:rPr lang="en-US" b="1" dirty="0" smtClean="0"/>
              <a:t>A plural subject takes a plural verb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b="1" dirty="0" smtClean="0"/>
              <a:t>boys speak </a:t>
            </a:r>
            <a:r>
              <a:rPr lang="en-US" dirty="0" smtClean="0"/>
              <a:t>fluent English.</a:t>
            </a:r>
          </a:p>
          <a:p>
            <a:pPr marL="0" indent="0" algn="just">
              <a:buNone/>
            </a:pPr>
            <a:r>
              <a:rPr lang="en-US" dirty="0" smtClean="0"/>
              <a:t>Those </a:t>
            </a:r>
            <a:r>
              <a:rPr lang="en-US" b="1" dirty="0" smtClean="0"/>
              <a:t>children need </a:t>
            </a:r>
            <a:r>
              <a:rPr lang="en-US" dirty="0" smtClean="0"/>
              <a:t>immediate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3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Exceptions to the Rule</a:t>
            </a:r>
            <a:r>
              <a:rPr lang="en-GB" b="1" dirty="0" smtClean="0"/>
              <a:t>:</a:t>
            </a:r>
            <a:endParaRPr lang="en-US" dirty="0"/>
          </a:p>
          <a:p>
            <a:r>
              <a:rPr lang="en-GB" dirty="0" smtClean="0"/>
              <a:t>Judge 		judgment/judgement , </a:t>
            </a:r>
          </a:p>
          <a:p>
            <a:r>
              <a:rPr lang="en-GB" dirty="0" smtClean="0"/>
              <a:t>Acknowledge   	acknowledgment/acknowledgement</a:t>
            </a:r>
          </a:p>
          <a:p>
            <a:r>
              <a:rPr lang="en-GB" dirty="0" smtClean="0"/>
              <a:t>Argue		 argument</a:t>
            </a:r>
          </a:p>
          <a:p>
            <a:r>
              <a:rPr lang="en-GB" dirty="0" smtClean="0"/>
              <a:t>True 			truly</a:t>
            </a:r>
          </a:p>
          <a:p>
            <a:r>
              <a:rPr lang="en-GB" dirty="0" smtClean="0"/>
              <a:t> nine			 ninth</a:t>
            </a:r>
          </a:p>
          <a:p>
            <a:r>
              <a:rPr lang="en-GB" dirty="0" smtClean="0"/>
              <a:t> wise 		wisdom</a:t>
            </a:r>
          </a:p>
          <a:p>
            <a:r>
              <a:rPr lang="en-GB" dirty="0" smtClean="0"/>
              <a:t>Whole		 wholly</a:t>
            </a:r>
          </a:p>
          <a:p>
            <a:r>
              <a:rPr lang="en-GB" dirty="0" smtClean="0"/>
              <a:t> awe 		awful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360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Singular subjects followed by pseudo-conjunctions like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i="1" dirty="0"/>
              <a:t>together with, accompanied by, including, with, in conjunction with, as well as, along with, no less than, in addition </a:t>
            </a:r>
            <a:r>
              <a:rPr lang="en-US" i="1" dirty="0" smtClean="0"/>
              <a:t>to etc.</a:t>
            </a:r>
          </a:p>
          <a:p>
            <a:pPr marL="0" indent="0" algn="just">
              <a:buNone/>
            </a:pPr>
            <a:r>
              <a:rPr lang="en-US" dirty="0" smtClean="0"/>
              <a:t>Use singular verbs. </a:t>
            </a:r>
            <a:r>
              <a:rPr lang="en-US" dirty="0"/>
              <a:t>e</a:t>
            </a:r>
            <a:r>
              <a:rPr lang="en-US" dirty="0" smtClean="0"/>
              <a:t>.g.</a:t>
            </a:r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u="sng" dirty="0"/>
              <a:t>lecturer</a:t>
            </a:r>
            <a:r>
              <a:rPr lang="en-US" dirty="0"/>
              <a:t> together with his wife and children </a:t>
            </a:r>
            <a:r>
              <a:rPr lang="en-US" u="sng" dirty="0"/>
              <a:t>has</a:t>
            </a:r>
            <a:r>
              <a:rPr lang="en-US" dirty="0"/>
              <a:t> been invited to the </a:t>
            </a:r>
            <a:r>
              <a:rPr lang="en-US" dirty="0" smtClean="0"/>
              <a:t>party</a:t>
            </a:r>
            <a:r>
              <a:rPr lang="en-US" i="1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u="sng" dirty="0" smtClean="0"/>
              <a:t>President</a:t>
            </a:r>
            <a:r>
              <a:rPr lang="en-US" dirty="0" smtClean="0"/>
              <a:t> accompanied by two ministers </a:t>
            </a:r>
            <a:r>
              <a:rPr lang="en-US" u="sng" dirty="0" smtClean="0"/>
              <a:t>is</a:t>
            </a:r>
            <a:r>
              <a:rPr lang="en-US" dirty="0" smtClean="0"/>
              <a:t> waving to the crowd.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31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Compound </a:t>
            </a:r>
            <a:r>
              <a:rPr lang="en-US" b="1" dirty="0" smtClean="0"/>
              <a:t>Subjects take plural verbs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Kofi</a:t>
            </a:r>
            <a:r>
              <a:rPr lang="en-US" dirty="0"/>
              <a:t> and </a:t>
            </a:r>
            <a:r>
              <a:rPr lang="en-US" u="sng" dirty="0" err="1"/>
              <a:t>Ama</a:t>
            </a:r>
            <a:r>
              <a:rPr lang="en-US" dirty="0"/>
              <a:t> </a:t>
            </a:r>
            <a:r>
              <a:rPr lang="en-US" u="sng" dirty="0"/>
              <a:t>attend</a:t>
            </a:r>
            <a:r>
              <a:rPr lang="en-US" dirty="0"/>
              <a:t> the same school.</a:t>
            </a:r>
          </a:p>
          <a:p>
            <a:pPr marL="0" indent="0">
              <a:buNone/>
            </a:pPr>
            <a:r>
              <a:rPr lang="en-US" u="sng" dirty="0"/>
              <a:t>Food</a:t>
            </a:r>
            <a:r>
              <a:rPr lang="en-US" dirty="0"/>
              <a:t>, </a:t>
            </a:r>
            <a:r>
              <a:rPr lang="en-US" u="sng" dirty="0"/>
              <a:t>clothing and shelter</a:t>
            </a:r>
            <a:r>
              <a:rPr lang="en-US" dirty="0"/>
              <a:t> </a:t>
            </a:r>
            <a:r>
              <a:rPr lang="en-US" u="sng" dirty="0"/>
              <a:t>are</a:t>
            </a:r>
            <a:r>
              <a:rPr lang="en-US" dirty="0"/>
              <a:t> necessities of life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Compound subjects referring to the same individual, thing or idea take a singular subject.</a:t>
            </a:r>
          </a:p>
          <a:p>
            <a:pPr marL="0" indent="0">
              <a:buNone/>
            </a:pPr>
            <a:r>
              <a:rPr lang="en-US" i="1" u="sng" dirty="0"/>
              <a:t>His wife and advisor</a:t>
            </a:r>
            <a:r>
              <a:rPr lang="en-US" i="1" dirty="0"/>
              <a:t> </a:t>
            </a:r>
            <a:r>
              <a:rPr lang="en-US" i="1" u="sng" dirty="0"/>
              <a:t>has</a:t>
            </a:r>
            <a:r>
              <a:rPr lang="en-US" i="1" dirty="0"/>
              <a:t> </a:t>
            </a:r>
            <a:r>
              <a:rPr lang="en-US" i="1" dirty="0" smtClean="0"/>
              <a:t>deserted him.</a:t>
            </a:r>
          </a:p>
          <a:p>
            <a:pPr marL="0" indent="0">
              <a:buNone/>
            </a:pPr>
            <a:r>
              <a:rPr lang="en-US" u="sng" dirty="0" smtClean="0"/>
              <a:t>Discipline and order</a:t>
            </a:r>
            <a:r>
              <a:rPr lang="en-US" dirty="0" smtClean="0"/>
              <a:t> </a:t>
            </a:r>
            <a:r>
              <a:rPr lang="en-US" u="sng" dirty="0" smtClean="0"/>
              <a:t>is</a:t>
            </a:r>
            <a:r>
              <a:rPr lang="en-US" dirty="0" smtClean="0"/>
              <a:t> what is needed here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03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Gerunds match with singular verbs</a:t>
            </a:r>
          </a:p>
          <a:p>
            <a:pPr marL="0" indent="0">
              <a:buNone/>
            </a:pPr>
            <a:r>
              <a:rPr lang="en-US" i="1" u="sng" smtClean="0"/>
              <a:t>Singing</a:t>
            </a:r>
            <a:r>
              <a:rPr lang="en-US" i="1" smtClean="0"/>
              <a:t> </a:t>
            </a:r>
            <a:r>
              <a:rPr lang="en-US" i="1" u="sng" dirty="0"/>
              <a:t>is</a:t>
            </a:r>
            <a:r>
              <a:rPr lang="en-US" i="1" dirty="0"/>
              <a:t> my hobby.</a:t>
            </a:r>
            <a:endParaRPr lang="en-US" dirty="0"/>
          </a:p>
          <a:p>
            <a:pPr marL="0" indent="0">
              <a:buNone/>
            </a:pPr>
            <a:r>
              <a:rPr lang="en-US" i="1" u="sng" dirty="0"/>
              <a:t>Working in such </a:t>
            </a:r>
            <a:r>
              <a:rPr lang="en-US" i="1" u="sng" dirty="0" smtClean="0"/>
              <a:t>an environment</a:t>
            </a:r>
            <a:r>
              <a:rPr lang="en-US" i="1" dirty="0" smtClean="0"/>
              <a:t> </a:t>
            </a:r>
            <a:r>
              <a:rPr lang="en-US" i="1" u="sng" dirty="0" smtClean="0"/>
              <a:t>demands</a:t>
            </a:r>
            <a:r>
              <a:rPr lang="en-US" i="1" dirty="0" smtClean="0"/>
              <a:t> </a:t>
            </a:r>
            <a:r>
              <a:rPr lang="en-US" i="1" dirty="0"/>
              <a:t>extra care.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Inverted Sentences</a:t>
            </a:r>
            <a:endParaRPr lang="en-US" dirty="0"/>
          </a:p>
          <a:p>
            <a:pPr marL="0" indent="0" algn="just">
              <a:buNone/>
            </a:pPr>
            <a:r>
              <a:rPr lang="en-US" i="1" dirty="0"/>
              <a:t>Standing on the field </a:t>
            </a:r>
            <a:r>
              <a:rPr lang="en-US" i="1" u="sng" dirty="0"/>
              <a:t>are the players and their trainer</a:t>
            </a:r>
            <a:r>
              <a:rPr lang="en-US" dirty="0"/>
              <a:t>. (Subject: players and their trainer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i="1" dirty="0" smtClean="0"/>
              <a:t>On </a:t>
            </a:r>
            <a:r>
              <a:rPr lang="en-US" i="1" dirty="0"/>
              <a:t>the street in front of our house </a:t>
            </a:r>
            <a:r>
              <a:rPr lang="en-US" i="1" u="sng" dirty="0"/>
              <a:t>are many buses</a:t>
            </a:r>
            <a:r>
              <a:rPr lang="en-US" i="1" dirty="0"/>
              <a:t>. </a:t>
            </a:r>
            <a:r>
              <a:rPr lang="en-US" dirty="0"/>
              <a:t>(Subject: buses)</a:t>
            </a:r>
          </a:p>
          <a:p>
            <a:pPr marL="0" indent="0" algn="just">
              <a:buNone/>
            </a:pPr>
            <a:r>
              <a:rPr lang="en-US" i="1" dirty="0"/>
              <a:t>At the foot of the mountain </a:t>
            </a:r>
            <a:r>
              <a:rPr lang="en-US" i="1" u="sng" dirty="0"/>
              <a:t>flows a stream</a:t>
            </a:r>
            <a:r>
              <a:rPr lang="en-US" dirty="0"/>
              <a:t>. (Subject: a stream)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391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(are/is) your brother and sister?</a:t>
            </a:r>
          </a:p>
          <a:p>
            <a:r>
              <a:rPr lang="en-US" dirty="0" smtClean="0"/>
              <a:t>Why (have/has) our partners decided to abandon us?</a:t>
            </a:r>
            <a:endParaRPr lang="en-US" dirty="0"/>
          </a:p>
          <a:p>
            <a:r>
              <a:rPr lang="en-US" dirty="0" smtClean="0"/>
              <a:t>Here (is/are) the laptop and the charger.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613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a subject which is a relative pronoun, make the verb agree with its antecedent.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The lecturer met one of the students </a:t>
            </a:r>
            <a:r>
              <a:rPr lang="en-US" i="1" dirty="0" smtClean="0"/>
              <a:t>who (was/were) </a:t>
            </a:r>
            <a:r>
              <a:rPr lang="en-US" i="1" dirty="0"/>
              <a:t>writing a test that afternoon.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This is one of the cars which </a:t>
            </a:r>
            <a:r>
              <a:rPr lang="en-US" i="1" dirty="0" smtClean="0"/>
              <a:t>(have/has) </a:t>
            </a:r>
            <a:r>
              <a:rPr lang="en-US" i="1" dirty="0"/>
              <a:t>been seized by the </a:t>
            </a:r>
            <a:r>
              <a:rPr lang="en-US" i="1" dirty="0" smtClean="0"/>
              <a:t>police.</a:t>
            </a:r>
          </a:p>
          <a:p>
            <a:pPr marL="0" indent="0">
              <a:buNone/>
            </a:pPr>
            <a:r>
              <a:rPr lang="en-US" i="1" dirty="0" smtClean="0"/>
              <a:t>I have seen one of the soldiers who (terrorize/terrorizes) civilians.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707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Proximity Concord</a:t>
            </a:r>
          </a:p>
          <a:p>
            <a:pPr marL="0" indent="0">
              <a:buNone/>
            </a:pPr>
            <a:r>
              <a:rPr lang="en-US" dirty="0"/>
              <a:t>Neither the man nor his </a:t>
            </a:r>
            <a:r>
              <a:rPr lang="en-US" u="sng" dirty="0"/>
              <a:t>children</a:t>
            </a:r>
            <a:r>
              <a:rPr lang="en-US" dirty="0"/>
              <a:t> (is/</a:t>
            </a:r>
            <a:r>
              <a:rPr lang="en-US" u="sng" dirty="0"/>
              <a:t>are )</a:t>
            </a:r>
            <a:r>
              <a:rPr lang="en-US" dirty="0"/>
              <a:t>to blame.</a:t>
            </a:r>
          </a:p>
          <a:p>
            <a:pPr marL="0" indent="0">
              <a:buNone/>
            </a:pPr>
            <a:r>
              <a:rPr lang="en-US" dirty="0"/>
              <a:t>Either he or </a:t>
            </a:r>
            <a:r>
              <a:rPr lang="en-US" u="sng" dirty="0"/>
              <a:t>you</a:t>
            </a:r>
            <a:r>
              <a:rPr lang="en-US" dirty="0"/>
              <a:t> (has/ </a:t>
            </a:r>
            <a:r>
              <a:rPr lang="en-US" u="sng" dirty="0"/>
              <a:t>have)</a:t>
            </a:r>
            <a:r>
              <a:rPr lang="en-US" dirty="0"/>
              <a:t> the advantage.</a:t>
            </a:r>
          </a:p>
          <a:p>
            <a:pPr marL="0" indent="0">
              <a:buNone/>
            </a:pPr>
            <a:r>
              <a:rPr lang="en-US" dirty="0"/>
              <a:t>Neither the lecturer nor the </a:t>
            </a:r>
            <a:r>
              <a:rPr lang="en-US" u="sng" dirty="0"/>
              <a:t>students</a:t>
            </a:r>
            <a:r>
              <a:rPr lang="en-US" dirty="0"/>
              <a:t> (knows/</a:t>
            </a:r>
            <a:r>
              <a:rPr lang="en-US" u="sng" dirty="0"/>
              <a:t>know</a:t>
            </a:r>
            <a:r>
              <a:rPr lang="en-US" dirty="0"/>
              <a:t>) anything about the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92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Nouns that look plural in </a:t>
            </a:r>
            <a:r>
              <a:rPr lang="en-US" b="1" dirty="0" smtClean="0"/>
              <a:t>form but singular in meaning and usage</a:t>
            </a:r>
            <a:endParaRPr lang="en-US" dirty="0"/>
          </a:p>
          <a:p>
            <a:r>
              <a:rPr lang="en-US" i="1" dirty="0"/>
              <a:t> </a:t>
            </a:r>
            <a:r>
              <a:rPr lang="en-US" u="sng" dirty="0"/>
              <a:t>Economics</a:t>
            </a:r>
            <a:r>
              <a:rPr lang="en-US" dirty="0"/>
              <a:t> </a:t>
            </a:r>
            <a:r>
              <a:rPr lang="en-US" u="sng" dirty="0"/>
              <a:t>has</a:t>
            </a:r>
            <a:r>
              <a:rPr lang="en-US" dirty="0"/>
              <a:t> been called the dismal science.</a:t>
            </a:r>
          </a:p>
          <a:p>
            <a:pPr marL="0" indent="0">
              <a:buNone/>
            </a:pPr>
            <a:r>
              <a:rPr lang="en-US" u="sng" dirty="0" smtClean="0"/>
              <a:t>*Statistics</a:t>
            </a:r>
            <a:r>
              <a:rPr lang="en-US" dirty="0" smtClean="0"/>
              <a:t> </a:t>
            </a:r>
            <a:r>
              <a:rPr lang="en-US" u="sng" dirty="0"/>
              <a:t>was</a:t>
            </a:r>
            <a:r>
              <a:rPr lang="en-US" dirty="0"/>
              <a:t> my favourite course at the university.</a:t>
            </a:r>
          </a:p>
          <a:p>
            <a:r>
              <a:rPr lang="en-US" u="sng" dirty="0"/>
              <a:t>Measles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 an infectious disease</a:t>
            </a:r>
          </a:p>
        </p:txBody>
      </p:sp>
    </p:spTree>
    <p:extLst>
      <p:ext uri="{BB962C8B-B14F-4D97-AF65-F5344CB8AC3E}">
        <p14:creationId xmlns:p14="http://schemas.microsoft.com/office/powerpoint/2010/main" val="37253523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Indefinite Pronouns</a:t>
            </a:r>
            <a:endParaRPr lang="en-US" dirty="0"/>
          </a:p>
          <a:p>
            <a:pPr algn="just"/>
            <a:r>
              <a:rPr lang="en-US" dirty="0"/>
              <a:t>The following indefinite pronouns </a:t>
            </a:r>
            <a:r>
              <a:rPr lang="en-US" dirty="0" smtClean="0"/>
              <a:t>take </a:t>
            </a:r>
            <a:r>
              <a:rPr lang="en-US" dirty="0"/>
              <a:t>singular verbs: </a:t>
            </a:r>
            <a:r>
              <a:rPr lang="en-US" i="1" dirty="0"/>
              <a:t>anybody, somebody, nobody, everybody, something, nothing, anything, someone, anyone, no one, either, every, each</a:t>
            </a:r>
            <a:r>
              <a:rPr lang="en-US" dirty="0"/>
              <a:t> and </a:t>
            </a:r>
            <a:r>
              <a:rPr lang="en-US" i="1" dirty="0"/>
              <a:t>neither</a:t>
            </a:r>
            <a:r>
              <a:rPr lang="en-US" dirty="0"/>
              <a:t>.</a:t>
            </a:r>
          </a:p>
          <a:p>
            <a:pPr algn="just"/>
            <a:r>
              <a:rPr lang="en-US" i="1" u="sng" dirty="0"/>
              <a:t>Anybody</a:t>
            </a:r>
            <a:r>
              <a:rPr lang="en-US" i="1" dirty="0"/>
              <a:t> who cheats </a:t>
            </a:r>
            <a:r>
              <a:rPr lang="en-US" i="1" u="sng" dirty="0"/>
              <a:t>is</a:t>
            </a:r>
            <a:r>
              <a:rPr lang="en-US" i="1" dirty="0"/>
              <a:t> dishonest.</a:t>
            </a:r>
            <a:endParaRPr lang="en-US" dirty="0"/>
          </a:p>
          <a:p>
            <a:pPr algn="just"/>
            <a:r>
              <a:rPr lang="en-US" i="1" u="sng" dirty="0"/>
              <a:t>Somebody</a:t>
            </a:r>
            <a:r>
              <a:rPr lang="en-US" i="1" dirty="0"/>
              <a:t> </a:t>
            </a:r>
            <a:r>
              <a:rPr lang="en-US" i="1" u="sng" dirty="0"/>
              <a:t>has</a:t>
            </a:r>
            <a:r>
              <a:rPr lang="en-US" i="1" dirty="0"/>
              <a:t> been using my phone.</a:t>
            </a:r>
            <a:endParaRPr lang="en-US" dirty="0"/>
          </a:p>
          <a:p>
            <a:pPr algn="just"/>
            <a:r>
              <a:rPr lang="en-US" i="1" u="sng" dirty="0"/>
              <a:t>Nothing</a:t>
            </a:r>
            <a:r>
              <a:rPr lang="en-US" i="1" dirty="0"/>
              <a:t> </a:t>
            </a:r>
            <a:r>
              <a:rPr lang="en-US" i="1" u="sng" dirty="0"/>
              <a:t>pleases</a:t>
            </a:r>
            <a:r>
              <a:rPr lang="en-US" i="1" dirty="0"/>
              <a:t> her.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163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Pronouns such as </a:t>
            </a:r>
            <a:r>
              <a:rPr lang="en-US" b="1" i="1" dirty="0"/>
              <a:t>several, few, both</a:t>
            </a:r>
            <a:r>
              <a:rPr lang="en-US" b="1" dirty="0"/>
              <a:t>, and </a:t>
            </a:r>
            <a:r>
              <a:rPr lang="en-US" b="1" i="1" dirty="0"/>
              <a:t>many</a:t>
            </a:r>
            <a:r>
              <a:rPr lang="en-US" b="1" dirty="0"/>
              <a:t> take plural verbs</a:t>
            </a:r>
            <a:r>
              <a:rPr lang="en-US" dirty="0"/>
              <a:t>.</a:t>
            </a:r>
          </a:p>
          <a:p>
            <a:r>
              <a:rPr lang="en-US" i="1" u="sng" dirty="0"/>
              <a:t>Many</a:t>
            </a:r>
            <a:r>
              <a:rPr lang="en-US" i="1" dirty="0"/>
              <a:t> </a:t>
            </a:r>
            <a:r>
              <a:rPr lang="en-US" i="1" u="sng" dirty="0"/>
              <a:t>are</a:t>
            </a:r>
            <a:r>
              <a:rPr lang="en-US" i="1" dirty="0"/>
              <a:t> called but </a:t>
            </a:r>
            <a:r>
              <a:rPr lang="en-US" i="1" u="sng" dirty="0"/>
              <a:t>few</a:t>
            </a:r>
            <a:r>
              <a:rPr lang="en-US" i="1" dirty="0"/>
              <a:t> </a:t>
            </a:r>
            <a:r>
              <a:rPr lang="en-US" i="1" u="sng" dirty="0"/>
              <a:t>are</a:t>
            </a:r>
            <a:r>
              <a:rPr lang="en-US" i="1" dirty="0"/>
              <a:t> chosen.</a:t>
            </a:r>
            <a:endParaRPr lang="en-US" dirty="0"/>
          </a:p>
          <a:p>
            <a:r>
              <a:rPr lang="en-US" i="1" u="sng" dirty="0"/>
              <a:t>Both</a:t>
            </a:r>
            <a:r>
              <a:rPr lang="en-US" i="1" dirty="0"/>
              <a:t> of them </a:t>
            </a:r>
            <a:r>
              <a:rPr lang="en-US" i="1" u="sng" dirty="0"/>
              <a:t>require</a:t>
            </a:r>
            <a:r>
              <a:rPr lang="en-US" i="1" dirty="0"/>
              <a:t> massive rehabilitation.</a:t>
            </a:r>
            <a:endParaRPr lang="en-US" dirty="0"/>
          </a:p>
          <a:p>
            <a:r>
              <a:rPr lang="en-US" i="1" dirty="0"/>
              <a:t>We have invited all the leaders but it looks as if only </a:t>
            </a:r>
            <a:r>
              <a:rPr lang="en-US" i="1" u="sng" dirty="0"/>
              <a:t>few</a:t>
            </a:r>
            <a:r>
              <a:rPr lang="en-US" i="1" dirty="0"/>
              <a:t> </a:t>
            </a:r>
            <a:r>
              <a:rPr lang="en-US" i="1" u="sng" dirty="0"/>
              <a:t>have</a:t>
            </a:r>
            <a:r>
              <a:rPr lang="en-US" i="1" dirty="0"/>
              <a:t> agreed to come.</a:t>
            </a:r>
            <a:endParaRPr lang="en-US" dirty="0"/>
          </a:p>
          <a:p>
            <a:r>
              <a:rPr lang="en-US" i="1" dirty="0"/>
              <a:t>I have not finished counting all the books, but I believe </a:t>
            </a:r>
            <a:r>
              <a:rPr lang="en-US" i="1" u="sng" dirty="0"/>
              <a:t>some</a:t>
            </a:r>
            <a:r>
              <a:rPr lang="en-US" i="1" dirty="0"/>
              <a:t> </a:t>
            </a:r>
            <a:r>
              <a:rPr lang="en-US" i="1" u="sng" dirty="0"/>
              <a:t>are</a:t>
            </a:r>
            <a:r>
              <a:rPr lang="en-US" i="1" dirty="0"/>
              <a:t> missing.</a:t>
            </a: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*Some</a:t>
            </a:r>
            <a:r>
              <a:rPr lang="en-US" i="1" dirty="0" smtClean="0"/>
              <a:t> </a:t>
            </a:r>
            <a:r>
              <a:rPr lang="en-US" i="1" dirty="0"/>
              <a:t>of the sugar </a:t>
            </a:r>
            <a:r>
              <a:rPr lang="en-US" i="1" u="sng" dirty="0"/>
              <a:t>has</a:t>
            </a:r>
            <a:r>
              <a:rPr lang="en-US" i="1" dirty="0"/>
              <a:t> been reserved for your beverage.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92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EXERCISE A</a:t>
            </a: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 </a:t>
            </a:r>
            <a:r>
              <a:rPr lang="en-US" b="1" dirty="0"/>
              <a:t>Select from the parentheses the form of the verb, which agrees with the subject of the sentence.</a:t>
            </a:r>
            <a:endParaRPr lang="en-US" dirty="0"/>
          </a:p>
          <a:p>
            <a:pPr algn="just"/>
            <a:r>
              <a:rPr lang="en-US" dirty="0"/>
              <a:t>a. All hopes of finding the victims alive (has, have) been abandoned.</a:t>
            </a:r>
          </a:p>
          <a:p>
            <a:pPr algn="just"/>
            <a:r>
              <a:rPr lang="en-US" dirty="0"/>
              <a:t>b. Neither of my uncles </a:t>
            </a:r>
            <a:r>
              <a:rPr lang="en-US" dirty="0" smtClean="0"/>
              <a:t>(live, lives) in Ghana.</a:t>
            </a:r>
            <a:endParaRPr lang="en-US" dirty="0"/>
          </a:p>
          <a:p>
            <a:pPr algn="just"/>
            <a:r>
              <a:rPr lang="en-US" dirty="0"/>
              <a:t>c. A rough statistical data (indicate, indicates) that the economy is growing.</a:t>
            </a:r>
          </a:p>
          <a:p>
            <a:pPr algn="just"/>
            <a:r>
              <a:rPr lang="en-US" dirty="0"/>
              <a:t>d. </a:t>
            </a:r>
            <a:r>
              <a:rPr lang="en-US" dirty="0" smtClean="0"/>
              <a:t>Driving at night when it is raining cats and dogs (are, is) dangerous.</a:t>
            </a:r>
            <a:endParaRPr lang="en-US" dirty="0"/>
          </a:p>
          <a:p>
            <a:pPr algn="just"/>
            <a:r>
              <a:rPr lang="en-US" dirty="0"/>
              <a:t>e. An analysis of the </a:t>
            </a:r>
            <a:r>
              <a:rPr lang="en-US" dirty="0" smtClean="0"/>
              <a:t>quality </a:t>
            </a:r>
            <a:r>
              <a:rPr lang="en-US" dirty="0"/>
              <a:t>of school </a:t>
            </a:r>
            <a:r>
              <a:rPr lang="en-US" dirty="0" smtClean="0"/>
              <a:t>leavers </a:t>
            </a:r>
            <a:r>
              <a:rPr lang="en-US" dirty="0"/>
              <a:t>(show, shows) a disturbing fall in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5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Rule 3</a:t>
            </a:r>
            <a:endParaRPr lang="en-US" dirty="0"/>
          </a:p>
          <a:p>
            <a:r>
              <a:rPr lang="en-GB" dirty="0"/>
              <a:t>Words of one syllable, ending in a single consonant preceded by a single vowel, double the final consonant before a suffix beginning with a vowel.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GB" b="1" dirty="0"/>
              <a:t>Word</a:t>
            </a:r>
            <a:r>
              <a:rPr lang="en-GB" dirty="0"/>
              <a:t>		</a:t>
            </a:r>
            <a:r>
              <a:rPr lang="en-GB" b="1" dirty="0" smtClean="0"/>
              <a:t>Suffix</a:t>
            </a:r>
            <a:r>
              <a:rPr lang="en-GB" b="1" dirty="0"/>
              <a:t>	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b="1" dirty="0" smtClean="0"/>
              <a:t>Complete </a:t>
            </a:r>
            <a:r>
              <a:rPr lang="en-GB" b="1" dirty="0"/>
              <a:t>Word</a:t>
            </a:r>
            <a:endParaRPr lang="en-US" dirty="0"/>
          </a:p>
          <a:p>
            <a:r>
              <a:rPr lang="en-GB" dirty="0"/>
              <a:t>Run	+		</a:t>
            </a:r>
            <a:r>
              <a:rPr lang="en-GB" dirty="0" err="1"/>
              <a:t>ing</a:t>
            </a:r>
            <a:r>
              <a:rPr lang="en-GB" dirty="0"/>
              <a:t>		=	running</a:t>
            </a:r>
            <a:endParaRPr lang="en-US" dirty="0"/>
          </a:p>
          <a:p>
            <a:r>
              <a:rPr lang="en-GB" dirty="0"/>
              <a:t>Big	+		</a:t>
            </a:r>
            <a:r>
              <a:rPr lang="en-GB" dirty="0" err="1"/>
              <a:t>est</a:t>
            </a:r>
            <a:r>
              <a:rPr lang="en-GB" dirty="0"/>
              <a:t>		=	biggest</a:t>
            </a:r>
            <a:endParaRPr lang="en-US" dirty="0"/>
          </a:p>
          <a:p>
            <a:r>
              <a:rPr lang="en-GB" dirty="0"/>
              <a:t>Hot	+		</a:t>
            </a:r>
            <a:r>
              <a:rPr lang="en-GB" dirty="0" err="1"/>
              <a:t>er</a:t>
            </a:r>
            <a:r>
              <a:rPr lang="en-GB" dirty="0"/>
              <a:t>		=	hotter</a:t>
            </a:r>
            <a:endParaRPr lang="en-US" dirty="0"/>
          </a:p>
          <a:p>
            <a:r>
              <a:rPr lang="en-GB" dirty="0"/>
              <a:t>Bag	+ 		age		=	baggage</a:t>
            </a:r>
            <a:endParaRPr lang="en-US" dirty="0"/>
          </a:p>
          <a:p>
            <a:r>
              <a:rPr lang="en-GB" dirty="0" smtClean="0"/>
              <a:t>Stop +		</a:t>
            </a:r>
            <a:r>
              <a:rPr lang="en-GB" dirty="0" err="1" smtClean="0"/>
              <a:t>ing</a:t>
            </a:r>
            <a:r>
              <a:rPr lang="en-GB" dirty="0" smtClean="0"/>
              <a:t>		=	stopping</a:t>
            </a:r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96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f. The </a:t>
            </a:r>
            <a:r>
              <a:rPr lang="en-US" dirty="0"/>
              <a:t>shop in addition to the land (was, were) sold.</a:t>
            </a:r>
          </a:p>
          <a:p>
            <a:r>
              <a:rPr lang="en-US" dirty="0"/>
              <a:t>g. Banku and tilapia (was, were) served at the party.</a:t>
            </a:r>
          </a:p>
          <a:p>
            <a:r>
              <a:rPr lang="en-US" dirty="0"/>
              <a:t>h. A list of the names of all successful candidates (is, are) available.</a:t>
            </a:r>
          </a:p>
          <a:p>
            <a:r>
              <a:rPr lang="en-US" dirty="0" err="1"/>
              <a:t>i</a:t>
            </a:r>
            <a:r>
              <a:rPr lang="en-US" dirty="0"/>
              <a:t>. One of the </a:t>
            </a:r>
            <a:r>
              <a:rPr lang="en-US" dirty="0" smtClean="0"/>
              <a:t>vehicles that (was, were) seized by CEPS is mine.</a:t>
            </a:r>
            <a:endParaRPr lang="en-US" dirty="0"/>
          </a:p>
          <a:p>
            <a:r>
              <a:rPr lang="en-US" dirty="0"/>
              <a:t>j. Not only his clothes but also his appearance (were, was) shabby.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294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MISRELATED PARTICIPLES &amp; AMBIGUOUS CONSTRUCTIONS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phrase/participle does not clearly and sensibly modify a word in the sentence, it is said to be misrelated. </a:t>
            </a:r>
          </a:p>
          <a:p>
            <a:pPr marL="0" indent="0">
              <a:buNone/>
            </a:pPr>
            <a:r>
              <a:rPr lang="en-US" b="1" dirty="0" smtClean="0"/>
              <a:t>Types of participles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Present participle –</a:t>
            </a:r>
            <a:r>
              <a:rPr lang="en-US" dirty="0" err="1" smtClean="0"/>
              <a:t>ing</a:t>
            </a:r>
            <a:r>
              <a:rPr lang="en-US" dirty="0" smtClean="0"/>
              <a:t> : </a:t>
            </a:r>
            <a:r>
              <a:rPr lang="en-US" u="sng" dirty="0" smtClean="0"/>
              <a:t>amusing</a:t>
            </a:r>
            <a:r>
              <a:rPr lang="en-US" dirty="0" smtClean="0"/>
              <a:t> story, </a:t>
            </a:r>
            <a:r>
              <a:rPr lang="en-US" u="sng" dirty="0" smtClean="0"/>
              <a:t>dancing</a:t>
            </a:r>
            <a:r>
              <a:rPr lang="en-US" dirty="0" smtClean="0"/>
              <a:t> bear, </a:t>
            </a:r>
            <a:r>
              <a:rPr lang="en-US" u="sng" dirty="0" smtClean="0"/>
              <a:t>growing</a:t>
            </a:r>
            <a:r>
              <a:rPr lang="en-US" dirty="0" smtClean="0"/>
              <a:t> popularity, </a:t>
            </a:r>
            <a:r>
              <a:rPr lang="en-US" u="sng" dirty="0" smtClean="0"/>
              <a:t>worrying</a:t>
            </a:r>
            <a:r>
              <a:rPr lang="en-US" dirty="0" smtClean="0"/>
              <a:t> situation</a:t>
            </a:r>
          </a:p>
          <a:p>
            <a:r>
              <a:rPr lang="en-US" dirty="0" smtClean="0"/>
              <a:t>Past participle: -</a:t>
            </a:r>
            <a:r>
              <a:rPr lang="en-US" dirty="0" err="1" smtClean="0"/>
              <a:t>ed</a:t>
            </a:r>
            <a:r>
              <a:rPr lang="en-US" dirty="0" smtClean="0"/>
              <a:t>/-en </a:t>
            </a:r>
            <a:r>
              <a:rPr lang="en-US" u="sng" dirty="0" smtClean="0"/>
              <a:t>wasted</a:t>
            </a:r>
            <a:r>
              <a:rPr lang="en-US" dirty="0" smtClean="0"/>
              <a:t> effort,  </a:t>
            </a:r>
            <a:r>
              <a:rPr lang="en-US" u="sng" dirty="0" smtClean="0"/>
              <a:t>worried</a:t>
            </a:r>
            <a:r>
              <a:rPr lang="en-US" dirty="0" smtClean="0"/>
              <a:t> man,  </a:t>
            </a:r>
          </a:p>
          <a:p>
            <a:pPr marL="0" indent="0">
              <a:buNone/>
            </a:pPr>
            <a:r>
              <a:rPr lang="en-US" u="sng" dirty="0" smtClean="0"/>
              <a:t>  written</a:t>
            </a:r>
            <a:r>
              <a:rPr lang="en-US" dirty="0" smtClean="0"/>
              <a:t> language, </a:t>
            </a:r>
            <a:r>
              <a:rPr lang="en-US" u="sng" dirty="0" smtClean="0"/>
              <a:t>spoken</a:t>
            </a:r>
            <a:r>
              <a:rPr lang="en-US" dirty="0" smtClean="0"/>
              <a:t>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40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Sitting at the back of the classroom ,</a:t>
            </a:r>
            <a:r>
              <a:rPr lang="en-US" dirty="0" smtClean="0"/>
              <a:t>the lecturer could not be heard.</a:t>
            </a:r>
          </a:p>
          <a:p>
            <a:r>
              <a:rPr lang="en-US" u="sng" dirty="0" smtClean="0"/>
              <a:t>Crossing the road carelessly</a:t>
            </a:r>
            <a:r>
              <a:rPr lang="en-US" dirty="0" smtClean="0"/>
              <a:t>, a car nearly knocked him down.</a:t>
            </a:r>
          </a:p>
          <a:p>
            <a:r>
              <a:rPr lang="en-US" u="sng" dirty="0" smtClean="0"/>
              <a:t>Climbing on top of the building</a:t>
            </a:r>
            <a:r>
              <a:rPr lang="en-US" dirty="0" smtClean="0"/>
              <a:t>, the whole village could be seen.</a:t>
            </a:r>
          </a:p>
          <a:p>
            <a:endParaRPr lang="en-US" dirty="0"/>
          </a:p>
          <a:p>
            <a:r>
              <a:rPr lang="en-US" b="1" dirty="0" smtClean="0"/>
              <a:t>Dangling modifiers </a:t>
            </a:r>
            <a:r>
              <a:rPr lang="en-US" dirty="0" smtClean="0"/>
              <a:t>can be corrected by rearranging the words in the faulty sentence or by adding a subject or words that make the meaning clear and logical.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44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Sitting at the back of the classroom, </a:t>
            </a:r>
            <a:r>
              <a:rPr lang="en-US" i="1" dirty="0" smtClean="0"/>
              <a:t>I could not hear the lecturer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Because I was sitting at the back of the classroom</a:t>
            </a:r>
            <a:r>
              <a:rPr lang="en-US" dirty="0" smtClean="0"/>
              <a:t>, I could not hear the lecturer.</a:t>
            </a:r>
            <a:endParaRPr lang="en-US" dirty="0"/>
          </a:p>
          <a:p>
            <a:r>
              <a:rPr lang="en-US" i="1" dirty="0" smtClean="0"/>
              <a:t>As John was crossing </a:t>
            </a:r>
            <a:r>
              <a:rPr lang="en-US" i="1" dirty="0"/>
              <a:t>the road carelessly,</a:t>
            </a:r>
            <a:r>
              <a:rPr lang="en-US" dirty="0"/>
              <a:t> a car </a:t>
            </a:r>
            <a:r>
              <a:rPr lang="en-US" dirty="0" smtClean="0"/>
              <a:t>nearly </a:t>
            </a:r>
            <a:r>
              <a:rPr lang="en-US" dirty="0"/>
              <a:t>knocked him down.</a:t>
            </a:r>
          </a:p>
          <a:p>
            <a:r>
              <a:rPr lang="en-US" dirty="0"/>
              <a:t>Climbing on top of the building, </a:t>
            </a:r>
            <a:r>
              <a:rPr lang="en-US" i="1" dirty="0" smtClean="0"/>
              <a:t>Maggie could see the </a:t>
            </a:r>
            <a:r>
              <a:rPr lang="en-US" i="1" dirty="0"/>
              <a:t>whole </a:t>
            </a:r>
            <a:r>
              <a:rPr lang="en-US" i="1" dirty="0" smtClean="0"/>
              <a:t>village.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282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While eating lunch, my phone rang.</a:t>
            </a:r>
          </a:p>
          <a:p>
            <a:r>
              <a:rPr lang="en-US" dirty="0" smtClean="0"/>
              <a:t>*Convinced of my capability, the lecturer gave me additional responsibility.</a:t>
            </a:r>
          </a:p>
          <a:p>
            <a:r>
              <a:rPr lang="en-US" dirty="0" smtClean="0"/>
              <a:t>* To drive safely, the brakes should be checked regularly.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512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 was </a:t>
            </a:r>
            <a:r>
              <a:rPr lang="en-US" dirty="0"/>
              <a:t>eating </a:t>
            </a:r>
            <a:r>
              <a:rPr lang="en-US" dirty="0" smtClean="0"/>
              <a:t>lunch, </a:t>
            </a:r>
            <a:r>
              <a:rPr lang="en-US" dirty="0"/>
              <a:t>my phone rang.</a:t>
            </a:r>
          </a:p>
          <a:p>
            <a:r>
              <a:rPr lang="en-US" dirty="0" smtClean="0"/>
              <a:t> Because the lecturer was convinced </a:t>
            </a:r>
            <a:r>
              <a:rPr lang="en-US" dirty="0"/>
              <a:t>of my capability, </a:t>
            </a:r>
            <a:r>
              <a:rPr lang="en-US" dirty="0" smtClean="0"/>
              <a:t>he </a:t>
            </a:r>
            <a:r>
              <a:rPr lang="en-US" dirty="0"/>
              <a:t>gave me additional responsibility.</a:t>
            </a:r>
          </a:p>
          <a:p>
            <a:r>
              <a:rPr lang="en-US" dirty="0" smtClean="0"/>
              <a:t> </a:t>
            </a:r>
            <a:r>
              <a:rPr lang="en-US" dirty="0"/>
              <a:t>To drive safely</a:t>
            </a:r>
            <a:r>
              <a:rPr lang="en-US" dirty="0" smtClean="0"/>
              <a:t>, you should check </a:t>
            </a:r>
            <a:r>
              <a:rPr lang="en-US" dirty="0"/>
              <a:t>the brakes </a:t>
            </a:r>
            <a:r>
              <a:rPr lang="en-US" dirty="0" smtClean="0"/>
              <a:t>regularly.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507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Misplaced modifiers: modifiers that are not placed close to the words they modify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*The onions were bought by the woman </a:t>
            </a:r>
            <a:r>
              <a:rPr lang="en-US" u="sng" dirty="0" smtClean="0"/>
              <a:t>in the basket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*We borrowed an extension ladder from a friend </a:t>
            </a:r>
            <a:r>
              <a:rPr lang="en-US" u="sng" dirty="0" smtClean="0"/>
              <a:t>thirty-five feet long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*I saw them leave before the sun came up </a:t>
            </a:r>
            <a:r>
              <a:rPr lang="en-US" u="sng" dirty="0" smtClean="0"/>
              <a:t>in a long red car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* We saw a woman dragging her bag </a:t>
            </a:r>
            <a:r>
              <a:rPr lang="en-US" u="sng" dirty="0" smtClean="0"/>
              <a:t>in high heels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362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onions </a:t>
            </a:r>
            <a:r>
              <a:rPr lang="en-US" u="sng" dirty="0" smtClean="0"/>
              <a:t>in the basket </a:t>
            </a:r>
            <a:r>
              <a:rPr lang="en-US" dirty="0" smtClean="0"/>
              <a:t>were </a:t>
            </a:r>
            <a:r>
              <a:rPr lang="en-US" dirty="0"/>
              <a:t>bought by the </a:t>
            </a:r>
            <a:r>
              <a:rPr lang="en-US" dirty="0" smtClean="0"/>
              <a:t>woman.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borrowed an extension </a:t>
            </a:r>
            <a:r>
              <a:rPr lang="en-US" dirty="0" smtClean="0"/>
              <a:t>ladder, </a:t>
            </a:r>
            <a:r>
              <a:rPr lang="en-US" u="sng" dirty="0"/>
              <a:t>thirty-five feet </a:t>
            </a:r>
            <a:r>
              <a:rPr lang="en-US" u="sng" dirty="0" smtClean="0"/>
              <a:t>long, </a:t>
            </a:r>
            <a:r>
              <a:rPr lang="en-US" dirty="0" smtClean="0"/>
              <a:t>from </a:t>
            </a:r>
            <a:r>
              <a:rPr lang="en-US" dirty="0"/>
              <a:t>a </a:t>
            </a:r>
            <a:r>
              <a:rPr lang="en-US" dirty="0" smtClean="0"/>
              <a:t>friend.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 </a:t>
            </a:r>
            <a:r>
              <a:rPr lang="en-US" dirty="0"/>
              <a:t>saw them </a:t>
            </a:r>
            <a:r>
              <a:rPr lang="en-US" dirty="0" smtClean="0"/>
              <a:t>leave </a:t>
            </a:r>
            <a:r>
              <a:rPr lang="en-US" u="sng" dirty="0"/>
              <a:t>in a long red car</a:t>
            </a:r>
            <a:r>
              <a:rPr lang="en-US" dirty="0" smtClean="0"/>
              <a:t> </a:t>
            </a:r>
            <a:r>
              <a:rPr lang="en-US" dirty="0"/>
              <a:t>before the sun came </a:t>
            </a:r>
            <a:r>
              <a:rPr lang="en-US" dirty="0" smtClean="0"/>
              <a:t>up.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We saw a </a:t>
            </a:r>
            <a:r>
              <a:rPr lang="en-US" dirty="0" smtClean="0"/>
              <a:t>woman </a:t>
            </a:r>
            <a:r>
              <a:rPr lang="en-US" u="sng" dirty="0"/>
              <a:t>in high heels</a:t>
            </a:r>
            <a:r>
              <a:rPr lang="en-US" dirty="0" smtClean="0"/>
              <a:t> </a:t>
            </a:r>
            <a:r>
              <a:rPr lang="en-US" dirty="0"/>
              <a:t>dragging her </a:t>
            </a:r>
            <a:r>
              <a:rPr lang="en-US" dirty="0" smtClean="0"/>
              <a:t>bag.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167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Exceptions </a:t>
            </a:r>
          </a:p>
          <a:p>
            <a:r>
              <a:rPr lang="en-US" dirty="0" smtClean="0"/>
              <a:t>Absolute constructions: they have subjects on their 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Having said that</a:t>
            </a:r>
            <a:r>
              <a:rPr lang="en-US" dirty="0" smtClean="0"/>
              <a:t>, he left.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That being the case</a:t>
            </a:r>
            <a:r>
              <a:rPr lang="en-US" dirty="0" smtClean="0"/>
              <a:t>, we are right.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All things being equal</a:t>
            </a:r>
            <a:r>
              <a:rPr lang="en-US" dirty="0" smtClean="0"/>
              <a:t>, we shall succeed this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399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Constructions functioning as sentence adverbials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Speaking frankly</a:t>
            </a:r>
            <a:r>
              <a:rPr lang="en-US" dirty="0" smtClean="0"/>
              <a:t>, I can’t marry 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To speak frankly</a:t>
            </a:r>
            <a:r>
              <a:rPr lang="en-US" dirty="0" smtClean="0"/>
              <a:t>, I can’t marry 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Simply stated</a:t>
            </a:r>
            <a:r>
              <a:rPr lang="en-US" dirty="0" smtClean="0"/>
              <a:t>, he doesn’t have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 smtClean="0"/>
              <a:t>To sum up</a:t>
            </a:r>
            <a:r>
              <a:rPr lang="en-US" dirty="0" smtClean="0"/>
              <a:t>, he doesn’t have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3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5800</Words>
  <Application>Microsoft Office PowerPoint</Application>
  <PresentationFormat>Widescreen</PresentationFormat>
  <Paragraphs>893</Paragraphs>
  <Slides>143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8" baseType="lpstr">
      <vt:lpstr>Arial</vt:lpstr>
      <vt:lpstr>Calibri</vt:lpstr>
      <vt:lpstr>Calibri Light</vt:lpstr>
      <vt:lpstr>Wingdings</vt:lpstr>
      <vt:lpstr>Office Theme</vt:lpstr>
      <vt:lpstr>COMMUNICATION SKILLS ENGL 157</vt:lpstr>
      <vt:lpstr>   COURSE OBJECTIVES </vt:lpstr>
      <vt:lpstr>COURSE REQUIREMENTS / ASSESSMENT:  </vt:lpstr>
      <vt:lpstr>    TOPICS</vt:lpstr>
      <vt:lpstr>SPELLING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PARTS OF SPEECH</vt:lpstr>
      <vt:lpstr>Open Class items Vs. Closed System items</vt:lpstr>
      <vt:lpstr>PowerPoint Presentation</vt:lpstr>
      <vt:lpstr>   Nouns</vt:lpstr>
      <vt:lpstr>PowerPoint Presentation</vt:lpstr>
      <vt:lpstr>Verbs </vt:lpstr>
      <vt:lpstr>PowerPoint Presentation</vt:lpstr>
      <vt:lpstr>PowerPoint Presentation</vt:lpstr>
      <vt:lpstr>PowerPoint Presentation</vt:lpstr>
      <vt:lpstr>PowerPoint Presentation</vt:lpstr>
      <vt:lpstr> Adjectives</vt:lpstr>
      <vt:lpstr>Properties of Adjectives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Adverbs</vt:lpstr>
      <vt:lpstr>PowerPoint Presentation</vt:lpstr>
      <vt:lpstr>PowerPoint Presentation</vt:lpstr>
      <vt:lpstr>Mobility of Adverbs </vt:lpstr>
      <vt:lpstr>PowerPoint Presentation</vt:lpstr>
      <vt:lpstr>PowerPoint Presentation</vt:lpstr>
      <vt:lpstr>Adverbs vs Adjectives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Overlap between Adverbs and Adjectives</vt:lpstr>
      <vt:lpstr>Exercise</vt:lpstr>
      <vt:lpstr>PowerPoint Presentation</vt:lpstr>
      <vt:lpstr>PowerPoint Presentation</vt:lpstr>
      <vt:lpstr>   PREPOSITIONS </vt:lpstr>
      <vt:lpstr>PowerPoint Presentation</vt:lpstr>
      <vt:lpstr>PowerPoint Presentation</vt:lpstr>
      <vt:lpstr>Wrong Prepositions</vt:lpstr>
      <vt:lpstr>PowerPoint Presentation</vt:lpstr>
      <vt:lpstr>   CONCORD (Agreement)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 MISRELATED PARTICIPLES &amp; AMBIGUOUS CONSTRUCTIONS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PARAGRAPH</vt:lpstr>
      <vt:lpstr>Types of paragraphs according to function</vt:lpstr>
      <vt:lpstr>PowerPoint Presentation</vt:lpstr>
      <vt:lpstr>PowerPoint Presentation</vt:lpstr>
      <vt:lpstr>PowerPoint Presentation</vt:lpstr>
      <vt:lpstr>Types of sentences in the paragraph</vt:lpstr>
      <vt:lpstr>PowerPoint Presentation</vt:lpstr>
      <vt:lpstr>PowerPoint Presentation</vt:lpstr>
      <vt:lpstr>PowerPoint Presentation</vt:lpstr>
      <vt:lpstr>Sample Paragraph</vt:lpstr>
      <vt:lpstr>Features of a good paragraph</vt:lpstr>
      <vt:lpstr>Methods of developing a paragraph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Transitions </vt:lpstr>
      <vt:lpstr>PowerPoint Presentation</vt:lpstr>
      <vt:lpstr>PowerPoint Presentation</vt:lpstr>
      <vt:lpstr>PARAGRAPH ASSIGNMENT</vt:lpstr>
      <vt:lpstr>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 ENGL 157</dc:title>
  <dc:creator>LENOVO 100</dc:creator>
  <cp:lastModifiedBy>LENOVO 100</cp:lastModifiedBy>
  <cp:revision>220</cp:revision>
  <dcterms:created xsi:type="dcterms:W3CDTF">2019-09-15T19:15:24Z</dcterms:created>
  <dcterms:modified xsi:type="dcterms:W3CDTF">2019-11-24T22:47:52Z</dcterms:modified>
</cp:coreProperties>
</file>