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7"/>
  </p:handoutMasterIdLst>
  <p:sldIdLst>
    <p:sldId id="256" r:id="rId2"/>
    <p:sldId id="257" r:id="rId3"/>
    <p:sldId id="284" r:id="rId4"/>
    <p:sldId id="285" r:id="rId5"/>
    <p:sldId id="286" r:id="rId6"/>
    <p:sldId id="293" r:id="rId7"/>
    <p:sldId id="294" r:id="rId8"/>
    <p:sldId id="287" r:id="rId9"/>
    <p:sldId id="289" r:id="rId10"/>
    <p:sldId id="288" r:id="rId11"/>
    <p:sldId id="262" r:id="rId12"/>
    <p:sldId id="263" r:id="rId13"/>
    <p:sldId id="264" r:id="rId14"/>
    <p:sldId id="270" r:id="rId15"/>
    <p:sldId id="272" r:id="rId16"/>
    <p:sldId id="265" r:id="rId17"/>
    <p:sldId id="278" r:id="rId18"/>
    <p:sldId id="273" r:id="rId19"/>
    <p:sldId id="274" r:id="rId20"/>
    <p:sldId id="276" r:id="rId21"/>
    <p:sldId id="290" r:id="rId22"/>
    <p:sldId id="295" r:id="rId23"/>
    <p:sldId id="296" r:id="rId24"/>
    <p:sldId id="292" r:id="rId25"/>
    <p:sldId id="291" r:id="rId26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1" d="100"/>
          <a:sy n="71" d="100"/>
        </p:scale>
        <p:origin x="127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71C89-18EF-4961-BE81-5CD593BA08DF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0F5717-2950-4190-B0FC-7B30A575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41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nust.edu.gh/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knust.Ghana/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s://twitter.com/_knust_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51C0-DD79-0043-A8DE-0BFEC2DE753E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"/>
            <a:ext cx="9144000" cy="854748"/>
            <a:chOff x="0" y="1"/>
            <a:chExt cx="9144000" cy="854748"/>
          </a:xfrm>
        </p:grpSpPr>
        <p:sp>
          <p:nvSpPr>
            <p:cNvPr id="8" name="Rectangle 7"/>
            <p:cNvSpPr/>
            <p:nvPr/>
          </p:nvSpPr>
          <p:spPr>
            <a:xfrm>
              <a:off x="0" y="1"/>
              <a:ext cx="9144000" cy="854748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87656" y="241270"/>
              <a:ext cx="34453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Helvetica"/>
                  <a:cs typeface="Helvetica"/>
                </a:rPr>
                <a:t>Kwame Nkrumah University of </a:t>
              </a:r>
            </a:p>
            <a:p>
              <a:r>
                <a:rPr lang="en-US" sz="1400" dirty="0">
                  <a:solidFill>
                    <a:schemeClr val="bg1"/>
                  </a:solidFill>
                  <a:latin typeface="Helvetica"/>
                  <a:cs typeface="Helvetica"/>
                </a:rPr>
                <a:t>Science &amp; Technology, Kumasi, Ghana</a:t>
              </a:r>
            </a:p>
          </p:txBody>
        </p:sp>
        <p:pic>
          <p:nvPicPr>
            <p:cNvPr id="10" name="Picture 9" descr="KNUST_logo Vecto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5789" y="157852"/>
              <a:ext cx="491867" cy="625979"/>
            </a:xfrm>
            <a:prstGeom prst="rect">
              <a:avLst/>
            </a:prstGeom>
          </p:spPr>
        </p:pic>
      </p:grp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800" y="2167738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Helvetica"/>
                <a:cs typeface="Helvetica"/>
              </a:rPr>
              <a:t>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728506" y="4010849"/>
            <a:ext cx="6400800" cy="1599330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l"/>
            <a:r>
              <a:rPr lang="en-US" b="1" dirty="0">
                <a:solidFill>
                  <a:schemeClr val="tx1"/>
                </a:solidFill>
                <a:latin typeface="Helvetica"/>
                <a:cs typeface="Helvetica"/>
              </a:rPr>
              <a:t>Name</a:t>
            </a:r>
          </a:p>
          <a:p>
            <a:pPr algn="l"/>
            <a:r>
              <a:rPr lang="en-US" sz="2400" b="1" dirty="0">
                <a:latin typeface="Helvetica"/>
                <a:cs typeface="Helvetica"/>
              </a:rPr>
              <a:t>Department</a:t>
            </a:r>
          </a:p>
          <a:p>
            <a:pPr algn="l"/>
            <a:r>
              <a:rPr lang="en-US" sz="2400" b="1" dirty="0">
                <a:latin typeface="Helvetica"/>
                <a:cs typeface="Helvetica"/>
              </a:rPr>
              <a:t>Faculty &amp; College</a:t>
            </a:r>
          </a:p>
        </p:txBody>
      </p:sp>
    </p:spTree>
    <p:extLst>
      <p:ext uri="{BB962C8B-B14F-4D97-AF65-F5344CB8AC3E}">
        <p14:creationId xmlns:p14="http://schemas.microsoft.com/office/powerpoint/2010/main" val="102668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51C0-DD79-0043-A8DE-0BFEC2DE753E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51C0-DD79-0043-A8DE-0BFEC2DE753E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9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51C0-DD79-0043-A8DE-0BFEC2DE753E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992943"/>
            <a:ext cx="9144000" cy="865057"/>
            <a:chOff x="0" y="5992943"/>
            <a:chExt cx="9144000" cy="865057"/>
          </a:xfrm>
        </p:grpSpPr>
        <p:sp>
          <p:nvSpPr>
            <p:cNvPr id="8" name="Rectangle 7"/>
            <p:cNvSpPr/>
            <p:nvPr/>
          </p:nvSpPr>
          <p:spPr>
            <a:xfrm>
              <a:off x="0" y="6377674"/>
              <a:ext cx="9144000" cy="48032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5992943"/>
              <a:ext cx="9144000" cy="363407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KNUST_logo Vecto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7208" y="6021427"/>
              <a:ext cx="205238" cy="283189"/>
            </a:xfrm>
            <a:prstGeom prst="rect">
              <a:avLst/>
            </a:prstGeom>
          </p:spPr>
        </p:pic>
        <p:sp>
          <p:nvSpPr>
            <p:cNvPr id="11" name="TextBox 10">
              <a:hlinkClick r:id="rId3"/>
            </p:cNvPr>
            <p:cNvSpPr txBox="1"/>
            <p:nvPr/>
          </p:nvSpPr>
          <p:spPr>
            <a:xfrm>
              <a:off x="7137936" y="6036146"/>
              <a:ext cx="15488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Helvetica"/>
                  <a:cs typeface="Helvetica"/>
                </a:rPr>
                <a:t>www.knust.edu.gh</a:t>
              </a:r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pic>
          <p:nvPicPr>
            <p:cNvPr id="12" name="Picture 11">
              <a:hlinkClick r:id="rId4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1258" y="6042056"/>
              <a:ext cx="268162" cy="268162"/>
            </a:xfrm>
            <a:prstGeom prst="rect">
              <a:avLst/>
            </a:prstGeom>
          </p:spPr>
        </p:pic>
        <p:pic>
          <p:nvPicPr>
            <p:cNvPr id="13" name="Picture 12">
              <a:hlinkClick r:id="rId6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791" y="6029719"/>
              <a:ext cx="292217" cy="292217"/>
            </a:xfrm>
            <a:prstGeom prst="rect">
              <a:avLst/>
            </a:prstGeom>
          </p:spPr>
        </p:pic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solidFill>
                  <a:srgbClr val="008000"/>
                </a:solidFill>
                <a:latin typeface="Helvetica"/>
                <a:cs typeface="Helvetica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79390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51C0-DD79-0043-A8DE-0BFEC2DE753E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1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51C0-DD79-0043-A8DE-0BFEC2DE753E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6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51C0-DD79-0043-A8DE-0BFEC2DE753E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7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51C0-DD79-0043-A8DE-0BFEC2DE753E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9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51C0-DD79-0043-A8DE-0BFEC2DE753E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6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51C0-DD79-0043-A8DE-0BFEC2DE753E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7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51C0-DD79-0043-A8DE-0BFEC2DE753E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9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751C0-DD79-0043-A8DE-0BFEC2DE753E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01FD5-11B4-DE43-ACA2-E85EEB9A6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cc.ucdavis.edu/materials/resume/resumecv.htm" TargetMode="External"/><Relationship Id="rId2" Type="http://schemas.openxmlformats.org/officeDocument/2006/relationships/hyperlink" Target="https://writingcenter.unc.edu/tips-and-tools/curricula-vitae-cvs-versus-resum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308756"/>
            <a:ext cx="7772400" cy="1470025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Helvetica"/>
                <a:cs typeface="Helvetica"/>
              </a:rPr>
              <a:t>COMMUNICATION SKILLS II </a:t>
            </a:r>
            <a:br>
              <a:rPr lang="en-US" sz="3200" b="1" dirty="0">
                <a:latin typeface="Helvetica"/>
                <a:cs typeface="Helvetica"/>
              </a:rPr>
            </a:br>
            <a:r>
              <a:rPr lang="en-US" sz="3200" b="1" dirty="0">
                <a:latin typeface="Helvetica"/>
                <a:cs typeface="Helvetica"/>
              </a:rPr>
              <a:t>(ENGL 158)</a:t>
            </a:r>
            <a:br>
              <a:rPr lang="en-US" sz="3200" b="1" dirty="0">
                <a:latin typeface="Helvetica"/>
                <a:cs typeface="Helvetica"/>
              </a:rPr>
            </a:br>
            <a:r>
              <a:rPr lang="en-US" sz="3200" b="1" dirty="0">
                <a:latin typeface="Helvetica"/>
                <a:cs typeface="Helvetica"/>
              </a:rPr>
              <a:t>DEPARTMENT OF ENGLISH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4412631"/>
            <a:ext cx="6400800" cy="159933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"/>
                <a:cs typeface="Helvetica"/>
              </a:rPr>
              <a:t>WRITING A CV</a:t>
            </a:r>
          </a:p>
          <a:p>
            <a:pPr algn="ctr"/>
            <a:r>
              <a:rPr lang="en-US" sz="2400" b="1" dirty="0">
                <a:latin typeface="Helvetica"/>
                <a:cs typeface="Helvetica"/>
              </a:rPr>
              <a:t>Types, CV vs. Resume, Structure of CV</a:t>
            </a:r>
          </a:p>
          <a:p>
            <a:pPr algn="ctr"/>
            <a:endParaRPr lang="en-US" sz="24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25543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C000-8903-4542-AFA5-5BC24BD3B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466"/>
          </a:xfrm>
        </p:spPr>
        <p:txBody>
          <a:bodyPr/>
          <a:lstStyle/>
          <a:p>
            <a:pPr algn="l"/>
            <a:r>
              <a:rPr lang="en-US" sz="3500" dirty="0">
                <a:solidFill>
                  <a:srgbClr val="008000"/>
                </a:solidFill>
                <a:latin typeface="Helvetica"/>
                <a:cs typeface="Helvetica"/>
              </a:rPr>
              <a:t>The CV Vs. Resume cont’d</a:t>
            </a:r>
            <a:endParaRPr lang="en-GB" sz="3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127CA-2920-4C83-9ADA-AD9CCFDFDA11}"/>
              </a:ext>
            </a:extLst>
          </p:cNvPr>
          <p:cNvSpPr txBox="1"/>
          <p:nvPr/>
        </p:nvSpPr>
        <p:spPr>
          <a:xfrm>
            <a:off x="457200" y="887104"/>
            <a:ext cx="7936173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>
                <a:solidFill>
                  <a:srgbClr val="00B050"/>
                </a:solidFill>
                <a:latin typeface="Helvetica" panose="020B0604020202020204" pitchFamily="34" charset="0"/>
                <a:ea typeface="MS Mincho" panose="02020609040205080304" pitchFamily="49" charset="-128"/>
                <a:cs typeface="Helvetica" panose="020B0604020202020204" pitchFamily="34" charset="0"/>
              </a:rPr>
              <a:t>Some Differences of CV and Resume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ea typeface="MS Mincho" panose="02020609040205080304" pitchFamily="49" charset="-128"/>
                <a:cs typeface="Helvetica" panose="020B0604020202020204" pitchFamily="34" charset="0"/>
              </a:rPr>
              <a:t>A CV is a Latin phrase which means “Course of life” whereas Resume is a French word which means “Summary”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ea typeface="MS Mincho" panose="02020609040205080304" pitchFamily="49" charset="-128"/>
                <a:cs typeface="Helvetica" panose="020B0604020202020204" pitchFamily="34" charset="0"/>
              </a:rPr>
              <a:t>A CV is comprehensive (2-20 pages or more) whereas a resume is concise (1-2 pages).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ea typeface="MS Mincho" panose="02020609040205080304" pitchFamily="49" charset="-128"/>
                <a:cs typeface="Helvetica" panose="020B0604020202020204" pitchFamily="34" charset="0"/>
              </a:rPr>
              <a:t>References/Referees are included in CV whereas they are not in resume.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ea typeface="MS Mincho" panose="02020609040205080304" pitchFamily="49" charset="-128"/>
                <a:cs typeface="Helvetica" panose="020B0604020202020204" pitchFamily="34" charset="0"/>
              </a:rPr>
              <a:t>CV is more oriented to academic credentials whereas resume is to non-academic credentials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ea typeface="MS Mincho" panose="02020609040205080304" pitchFamily="49" charset="-128"/>
                <a:cs typeface="Helvetica" panose="020B0604020202020204" pitchFamily="34" charset="0"/>
              </a:rPr>
              <a:t>Education is mentioned at the top of the CV whereas it is mentioned after experience in resume</a:t>
            </a:r>
          </a:p>
        </p:txBody>
      </p:sp>
    </p:spTree>
    <p:extLst>
      <p:ext uri="{BB962C8B-B14F-4D97-AF65-F5344CB8AC3E}">
        <p14:creationId xmlns:p14="http://schemas.microsoft.com/office/powerpoint/2010/main" val="3623922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1774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8000"/>
                </a:solidFill>
                <a:latin typeface="Helvetica"/>
                <a:cs typeface="Helvetica"/>
              </a:rPr>
              <a:t>Structure of the CV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6910" y="1146412"/>
            <a:ext cx="846989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Generally, CVs may have the following areas:</a:t>
            </a:r>
          </a:p>
          <a:p>
            <a:pPr lvl="0"/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•	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Personal Details/Data</a:t>
            </a:r>
          </a:p>
          <a:p>
            <a:pPr lvl="0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•	Education</a:t>
            </a:r>
          </a:p>
          <a:p>
            <a:pPr lvl="0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•	Experience</a:t>
            </a:r>
          </a:p>
          <a:p>
            <a:pPr lvl="0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•	Reference/Referees</a:t>
            </a:r>
          </a:p>
          <a:p>
            <a:pPr lvl="0"/>
            <a:endParaRPr 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633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347"/>
            <a:ext cx="8229600" cy="526559"/>
          </a:xfrm>
        </p:spPr>
        <p:txBody>
          <a:bodyPr/>
          <a:lstStyle/>
          <a:p>
            <a:pPr algn="l"/>
            <a:r>
              <a:rPr lang="en-US" sz="3000" dirty="0">
                <a:solidFill>
                  <a:srgbClr val="008000"/>
                </a:solidFill>
                <a:latin typeface="Helvetica"/>
                <a:cs typeface="Helvetica"/>
              </a:rPr>
              <a:t>Personal Details/Data</a:t>
            </a:r>
            <a:endParaRPr 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132347" y="536045"/>
            <a:ext cx="8194235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Helvetica" panose="020B0604020202020204" pitchFamily="34" charset="0"/>
                <a:cs typeface="Helvetica" panose="020B0604020202020204" pitchFamily="34" charset="0"/>
              </a:rPr>
              <a:t>The following are important in this section:</a:t>
            </a:r>
          </a:p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•	</a:t>
            </a:r>
            <a:r>
              <a:rPr lang="en-US" sz="2500" dirty="0">
                <a:latin typeface="Helvetica" panose="020B0604020202020204" pitchFamily="34" charset="0"/>
                <a:cs typeface="Helvetica" panose="020B0604020202020204" pitchFamily="34" charset="0"/>
              </a:rPr>
              <a:t>Name (in full)</a:t>
            </a:r>
          </a:p>
          <a:p>
            <a:r>
              <a:rPr lang="en-US" sz="2500" dirty="0">
                <a:latin typeface="Helvetica" panose="020B0604020202020204" pitchFamily="34" charset="0"/>
                <a:cs typeface="Helvetica" panose="020B0604020202020204" pitchFamily="34" charset="0"/>
              </a:rPr>
              <a:t>•	Addresses</a:t>
            </a:r>
          </a:p>
          <a:p>
            <a:r>
              <a:rPr lang="en-US" sz="2500" dirty="0">
                <a:latin typeface="Helvetica" panose="020B0604020202020204" pitchFamily="34" charset="0"/>
                <a:cs typeface="Helvetica" panose="020B0604020202020204" pitchFamily="34" charset="0"/>
              </a:rPr>
              <a:t>	1. Postal Address</a:t>
            </a:r>
          </a:p>
          <a:p>
            <a:r>
              <a:rPr lang="en-US" sz="2500" dirty="0">
                <a:latin typeface="Helvetica" panose="020B0604020202020204" pitchFamily="34" charset="0"/>
                <a:cs typeface="Helvetica" panose="020B0604020202020204" pitchFamily="34" charset="0"/>
              </a:rPr>
              <a:t>	2. Home Address (if necessary)</a:t>
            </a:r>
          </a:p>
          <a:p>
            <a:r>
              <a:rPr lang="en-US" sz="2500" dirty="0">
                <a:latin typeface="Helvetica" panose="020B0604020202020204" pitchFamily="34" charset="0"/>
                <a:cs typeface="Helvetica" panose="020B0604020202020204" pitchFamily="34" charset="0"/>
              </a:rPr>
              <a:t>	3. Email Address</a:t>
            </a:r>
          </a:p>
          <a:p>
            <a:r>
              <a:rPr lang="en-US" sz="2500" dirty="0">
                <a:latin typeface="Helvetica" panose="020B0604020202020204" pitchFamily="34" charset="0"/>
                <a:cs typeface="Helvetica" panose="020B0604020202020204" pitchFamily="34" charset="0"/>
              </a:rPr>
              <a:t>	4. Website Address (if necessary)</a:t>
            </a:r>
          </a:p>
          <a:p>
            <a:r>
              <a:rPr lang="en-US" sz="2500" dirty="0">
                <a:latin typeface="Helvetica" panose="020B0604020202020204" pitchFamily="34" charset="0"/>
                <a:cs typeface="Helvetica" panose="020B0604020202020204" pitchFamily="34" charset="0"/>
              </a:rPr>
              <a:t>•	Date of Birth (if necessary)</a:t>
            </a:r>
          </a:p>
          <a:p>
            <a:r>
              <a:rPr lang="en-US" sz="2500" dirty="0">
                <a:latin typeface="Helvetica" panose="020B0604020202020204" pitchFamily="34" charset="0"/>
                <a:cs typeface="Helvetica" panose="020B0604020202020204" pitchFamily="34" charset="0"/>
              </a:rPr>
              <a:t>•	Place of Birth/ Home town (if necessary)</a:t>
            </a:r>
          </a:p>
          <a:p>
            <a:r>
              <a:rPr lang="en-US" sz="2500" dirty="0">
                <a:latin typeface="Helvetica" panose="020B0604020202020204" pitchFamily="34" charset="0"/>
                <a:cs typeface="Helvetica" panose="020B0604020202020204" pitchFamily="34" charset="0"/>
              </a:rPr>
              <a:t>•	Nationality (if necessary)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>
                <a:latin typeface="Helvetica" panose="020B0604020202020204" pitchFamily="34" charset="0"/>
                <a:cs typeface="Helvetica" panose="020B0604020202020204" pitchFamily="34" charset="0"/>
              </a:rPr>
              <a:t>Sex (if necessary)</a:t>
            </a:r>
          </a:p>
          <a:p>
            <a:r>
              <a:rPr lang="en-US" sz="2500" dirty="0">
                <a:latin typeface="Helvetica" panose="020B0604020202020204" pitchFamily="34" charset="0"/>
                <a:cs typeface="Helvetica" panose="020B0604020202020204" pitchFamily="34" charset="0"/>
              </a:rPr>
              <a:t>•	Marital Status (if necessary)</a:t>
            </a:r>
          </a:p>
          <a:p>
            <a:r>
              <a:rPr lang="en-US" sz="2500" dirty="0">
                <a:latin typeface="Helvetica" panose="020B0604020202020204" pitchFamily="34" charset="0"/>
                <a:cs typeface="Helvetica" panose="020B0604020202020204" pitchFamily="34" charset="0"/>
              </a:rPr>
              <a:t>NB: it is important to know what the recipient is looking for in the CV.</a:t>
            </a:r>
          </a:p>
        </p:txBody>
      </p:sp>
    </p:spTree>
    <p:extLst>
      <p:ext uri="{BB962C8B-B14F-4D97-AF65-F5344CB8AC3E}">
        <p14:creationId xmlns:p14="http://schemas.microsoft.com/office/powerpoint/2010/main" val="2189736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70" y="155622"/>
            <a:ext cx="7928811" cy="636003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8000"/>
                </a:solidFill>
                <a:latin typeface="Helvetica"/>
                <a:cs typeface="Helvetica"/>
              </a:rPr>
              <a:t>Personal Details/Data cont’d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4370" y="900753"/>
            <a:ext cx="82296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Helvetica" panose="020B0604020202020204" pitchFamily="34" charset="0"/>
                <a:cs typeface="Helvetica" panose="020B0604020202020204" pitchFamily="34" charset="0"/>
              </a:rPr>
              <a:t>The name and other entries can however be omitted under this section when it forms part of the Heading thus;</a:t>
            </a:r>
          </a:p>
          <a:p>
            <a:pPr lvl="0" algn="ctr"/>
            <a:endParaRPr lang="en-US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 algn="ctr"/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CURRICULUM VITAE: AMA SARPOMAA SARPONG </a:t>
            </a:r>
          </a:p>
          <a:p>
            <a:pPr lvl="0"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Phone: +233659655907/ +233800361650 </a:t>
            </a:r>
          </a:p>
          <a:p>
            <a:pPr lvl="0"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E-mail: assarpong@yahoo.com</a:t>
            </a:r>
          </a:p>
          <a:p>
            <a:pPr lvl="0"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E-mail: assarpong@gmail.com</a:t>
            </a:r>
          </a:p>
          <a:p>
            <a:pPr lvl="0" algn="ctr"/>
            <a:endParaRPr lang="en-US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Personal Data</a:t>
            </a:r>
          </a:p>
          <a:p>
            <a:pPr lvl="0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Date of Birth:		28</a:t>
            </a:r>
            <a:r>
              <a:rPr lang="en-US" sz="24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th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October, 1980</a:t>
            </a:r>
          </a:p>
          <a:p>
            <a:pPr lvl="0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Hometown: 		Asante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Bekwai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Marital Status:	Married</a:t>
            </a:r>
          </a:p>
        </p:txBody>
      </p:sp>
    </p:spTree>
    <p:extLst>
      <p:ext uri="{BB962C8B-B14F-4D97-AF65-F5344CB8AC3E}">
        <p14:creationId xmlns:p14="http://schemas.microsoft.com/office/powerpoint/2010/main" val="1633395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92796"/>
          </a:xfrm>
        </p:spPr>
        <p:txBody>
          <a:bodyPr/>
          <a:lstStyle/>
          <a:p>
            <a:pPr algn="l"/>
            <a:r>
              <a:rPr lang="en-US" sz="4000" dirty="0">
                <a:solidFill>
                  <a:srgbClr val="008000"/>
                </a:solidFill>
                <a:latin typeface="Helvetica"/>
                <a:cs typeface="Helvetica"/>
              </a:rPr>
              <a:t>Education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457200" y="1191127"/>
            <a:ext cx="749567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This section must be written in the reverse chronological order i.e. the most recent educational qualification should be entered first in a ‘descending’ order.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For individuals who have numerous post-secondary school academic qualification, the first and second cycle academic qualification can be omitted.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Dates must always be added to the Schools and Certificates awarded. </a:t>
            </a:r>
          </a:p>
        </p:txBody>
      </p:sp>
    </p:spTree>
    <p:extLst>
      <p:ext uri="{BB962C8B-B14F-4D97-AF65-F5344CB8AC3E}">
        <p14:creationId xmlns:p14="http://schemas.microsoft.com/office/powerpoint/2010/main" val="207345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CBDB-7A82-499A-AFF9-4EE9E53D0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68" y="274639"/>
            <a:ext cx="8109284" cy="748943"/>
          </a:xfrm>
        </p:spPr>
        <p:txBody>
          <a:bodyPr/>
          <a:lstStyle/>
          <a:p>
            <a:pPr algn="l"/>
            <a:r>
              <a:rPr lang="en-US" sz="4000" dirty="0">
                <a:solidFill>
                  <a:srgbClr val="008000"/>
                </a:solidFill>
                <a:latin typeface="Helvetica"/>
                <a:cs typeface="Helvetica"/>
              </a:rPr>
              <a:t>Education cont’d</a:t>
            </a:r>
            <a:endParaRPr lang="en-GB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42BAA5-43B3-4E24-B7E5-8A8F56379D4A}"/>
              </a:ext>
            </a:extLst>
          </p:cNvPr>
          <p:cNvSpPr txBox="1"/>
          <p:nvPr/>
        </p:nvSpPr>
        <p:spPr>
          <a:xfrm>
            <a:off x="216568" y="1155033"/>
            <a:ext cx="847023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n-US" sz="27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official names of the institutions or schools must be written and not abbreviations or acronyms. 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n-US" sz="27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Again, the specialization or official name of the certificate or degree awarded must be stated. </a:t>
            </a:r>
          </a:p>
          <a:p>
            <a:pPr lvl="0">
              <a:defRPr/>
            </a:pPr>
            <a:r>
              <a:rPr lang="en-US" sz="27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Eg.</a:t>
            </a:r>
            <a:r>
              <a:rPr lang="en-US" sz="27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Bachelor of Arts (English). 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n-US" sz="27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This must be stated as written on the certificate awarded.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n-US" sz="27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Class Division can be stated for special effect, especially when the individual excels (First Class, Second Class (Upper Division), Distinction, etc.).</a:t>
            </a:r>
          </a:p>
        </p:txBody>
      </p:sp>
    </p:spTree>
    <p:extLst>
      <p:ext uri="{BB962C8B-B14F-4D97-AF65-F5344CB8AC3E}">
        <p14:creationId xmlns:p14="http://schemas.microsoft.com/office/powerpoint/2010/main" val="835540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97333"/>
          </a:xfrm>
        </p:spPr>
        <p:txBody>
          <a:bodyPr/>
          <a:lstStyle/>
          <a:p>
            <a:pPr algn="l"/>
            <a:r>
              <a:rPr lang="en-US" sz="4000" dirty="0">
                <a:solidFill>
                  <a:srgbClr val="008000"/>
                </a:solidFill>
                <a:latin typeface="Helvetica"/>
                <a:cs typeface="Helvetica"/>
              </a:rPr>
              <a:t>Education cont’d</a:t>
            </a:r>
            <a:br>
              <a:rPr lang="en-US" sz="3000" dirty="0">
                <a:solidFill>
                  <a:srgbClr val="008000"/>
                </a:solidFill>
                <a:latin typeface="Helvetica"/>
                <a:cs typeface="Helvetica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8612" y="1117630"/>
            <a:ext cx="83581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Dissertations or thesis topics can be added to the Schools and Certificates awarded for individuals using the CV for specific purposes in academia or any job that requires research skills.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GB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791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026" y="274638"/>
            <a:ext cx="8121316" cy="687888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8000"/>
                </a:solidFill>
                <a:latin typeface="Helvetica"/>
                <a:cs typeface="Helvetica"/>
              </a:rPr>
              <a:t>Work Experience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2BAA5-43B3-4E24-B7E5-8A8F56379D4A}"/>
              </a:ext>
            </a:extLst>
          </p:cNvPr>
          <p:cNvSpPr txBox="1"/>
          <p:nvPr/>
        </p:nvSpPr>
        <p:spPr>
          <a:xfrm>
            <a:off x="216568" y="1155033"/>
            <a:ext cx="8470232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n-US" sz="26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This summarizes the experiences one has garnered over the years in his/her working life. 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n-US" sz="26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includes internships, attachment, National Service, Substantive job or work etc.</a:t>
            </a:r>
          </a:p>
          <a:p>
            <a:pPr lvl="0">
              <a:defRPr/>
            </a:pPr>
            <a:r>
              <a:rPr lang="en-US" sz="26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This section must include</a:t>
            </a:r>
            <a:r>
              <a:rPr lang="en-US" sz="26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n-US" sz="2600" b="1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name of Work Place</a:t>
            </a:r>
            <a:r>
              <a:rPr lang="en-US" sz="26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For verification purposes, it is important to state the organizational name. 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n-US" sz="26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 one would believe your claim of job experience without the veracity of an institutional name.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n-US" sz="2600" b="1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Job Title</a:t>
            </a:r>
            <a:r>
              <a:rPr lang="en-US" sz="26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Stating the job title also eases the verification process for prospective employers.</a:t>
            </a:r>
          </a:p>
        </p:txBody>
      </p:sp>
    </p:spTree>
    <p:extLst>
      <p:ext uri="{BB962C8B-B14F-4D97-AF65-F5344CB8AC3E}">
        <p14:creationId xmlns:p14="http://schemas.microsoft.com/office/powerpoint/2010/main" val="2579999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CB69-6382-41C2-90C0-5519A9A2E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2592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8000"/>
                </a:solidFill>
                <a:latin typeface="Helvetica"/>
                <a:cs typeface="Helvetica"/>
              </a:rPr>
              <a:t>Work Experience cont’d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E86650-22DA-4C11-8899-37D0FD851732}"/>
              </a:ext>
            </a:extLst>
          </p:cNvPr>
          <p:cNvSpPr txBox="1"/>
          <p:nvPr/>
        </p:nvSpPr>
        <p:spPr>
          <a:xfrm>
            <a:off x="709684" y="1263008"/>
            <a:ext cx="797711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Job Specification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: In cases where one is applying for employment, the job specification of the previous work may be included when the job being applied for is related to it. </a:t>
            </a:r>
          </a:p>
          <a:p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This shows the individual’s suitability for the appointment and increases his/her employability</a:t>
            </a:r>
          </a:p>
        </p:txBody>
      </p:sp>
    </p:spTree>
    <p:extLst>
      <p:ext uri="{BB962C8B-B14F-4D97-AF65-F5344CB8AC3E}">
        <p14:creationId xmlns:p14="http://schemas.microsoft.com/office/powerpoint/2010/main" val="514573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43F3-8E09-46A0-9686-34CD45C4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992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8000"/>
                </a:solidFill>
                <a:latin typeface="Helvetica"/>
                <a:cs typeface="Helvetica"/>
              </a:rPr>
              <a:t>Reference/Referees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14737-4AC0-4C08-AC83-F918F1A4AD58}"/>
              </a:ext>
            </a:extLst>
          </p:cNvPr>
          <p:cNvSpPr txBox="1"/>
          <p:nvPr/>
        </p:nvSpPr>
        <p:spPr>
          <a:xfrm>
            <a:off x="457200" y="1183143"/>
            <a:ext cx="754721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This section lists individuals of high reputation/offices to be contacted for any enquires on the individual’s competencies or character.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Prospective employers etc. may contact referees for testimonials.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This section must include the contact information i.e. phone numbers, e-mails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One may however submit referees on request but must be stated in the CV.</a:t>
            </a:r>
          </a:p>
        </p:txBody>
      </p:sp>
    </p:spTree>
    <p:extLst>
      <p:ext uri="{BB962C8B-B14F-4D97-AF65-F5344CB8AC3E}">
        <p14:creationId xmlns:p14="http://schemas.microsoft.com/office/powerpoint/2010/main" val="386560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2998"/>
          </a:xfrm>
        </p:spPr>
        <p:txBody>
          <a:bodyPr/>
          <a:lstStyle/>
          <a:p>
            <a:pPr algn="l"/>
            <a:r>
              <a:rPr lang="en-US" sz="4200" dirty="0">
                <a:solidFill>
                  <a:srgbClr val="008000"/>
                </a:solidFill>
                <a:latin typeface="Helvetica"/>
                <a:cs typeface="Helvetica"/>
              </a:rPr>
              <a:t>THE CURRICULUM VITAE (CV)</a:t>
            </a:r>
            <a:br>
              <a:rPr lang="en-US" sz="4200" dirty="0">
                <a:solidFill>
                  <a:srgbClr val="008000"/>
                </a:solidFill>
                <a:latin typeface="Helvetica"/>
                <a:cs typeface="Helvetica"/>
              </a:rPr>
            </a:br>
            <a:endParaRPr lang="en-US" sz="4200" dirty="0">
              <a:solidFill>
                <a:srgbClr val="008000"/>
              </a:solidFill>
              <a:latin typeface="Helvetica"/>
              <a:cs typeface="Helvetica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1"/>
            <a:ext cx="8229600" cy="428470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Wingdings" charset="2"/>
              <a:buChar char="u"/>
            </a:pPr>
            <a:endParaRPr lang="en-US" dirty="0"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210570"/>
            <a:ext cx="8229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The term Curriculum Vitae is a Latin phrase which means, “Course of Life”. </a:t>
            </a:r>
          </a:p>
          <a:p>
            <a:pPr lvl="0"/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It is a document of personal advertisement for opportunities such as employment, promotion, scholarship and a research grant.</a:t>
            </a:r>
          </a:p>
        </p:txBody>
      </p:sp>
    </p:spTree>
    <p:extLst>
      <p:ext uri="{BB962C8B-B14F-4D97-AF65-F5344CB8AC3E}">
        <p14:creationId xmlns:p14="http://schemas.microsoft.com/office/powerpoint/2010/main" val="3860506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C399F-CA78-44BE-B7B6-D4A6F40B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74" y="274638"/>
            <a:ext cx="7922525" cy="78988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8000"/>
                </a:solidFill>
                <a:latin typeface="Helvetica"/>
                <a:cs typeface="Helvetica"/>
              </a:rPr>
              <a:t>Structure of the CV cont’d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14737-4AC0-4C08-AC83-F918F1A4AD58}"/>
              </a:ext>
            </a:extLst>
          </p:cNvPr>
          <p:cNvSpPr txBox="1"/>
          <p:nvPr/>
        </p:nvSpPr>
        <p:spPr>
          <a:xfrm>
            <a:off x="764274" y="1064525"/>
            <a:ext cx="754721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Other areas: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The entries espoused above are the general, if not the most important, of the content of the CV.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Other entries may include, based on the purpose of the CV, the following;</a:t>
            </a:r>
          </a:p>
          <a:p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	1. Personal Statement/ Personal objective/ 	Personal Profile</a:t>
            </a:r>
          </a:p>
          <a:p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	2. Professional Skills</a:t>
            </a:r>
          </a:p>
          <a:p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	3. Professional Development (This includes 	workshop, symposium, seminar, etc. attended)</a:t>
            </a:r>
          </a:p>
          <a:p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88533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E156-9F64-459B-889B-E57A78ABB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7308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8000"/>
                </a:solidFill>
                <a:latin typeface="Helvetica"/>
                <a:cs typeface="Helvetica"/>
              </a:rPr>
              <a:t>Structure of the CV cont’d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3270A0-4051-476C-81DB-258CB00B9058}"/>
              </a:ext>
            </a:extLst>
          </p:cNvPr>
          <p:cNvSpPr txBox="1"/>
          <p:nvPr/>
        </p:nvSpPr>
        <p:spPr>
          <a:xfrm>
            <a:off x="798393" y="1241946"/>
            <a:ext cx="7547213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Other areas:</a:t>
            </a:r>
          </a:p>
          <a:p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	4. 	Publications (research papers, books, etc.)</a:t>
            </a:r>
          </a:p>
          <a:p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	5. Presentations (at workshops etc.)</a:t>
            </a:r>
          </a:p>
          <a:p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	6. Memberships and Affiliations</a:t>
            </a:r>
          </a:p>
          <a:p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	7. Community Service/ Voluntary Work</a:t>
            </a:r>
          </a:p>
          <a:p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	8. Awards</a:t>
            </a:r>
          </a:p>
          <a:p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	9. Interest/Hobbies</a:t>
            </a:r>
          </a:p>
          <a:p>
            <a:endParaRPr 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902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E4FB-81EA-48EE-8E4A-61498C8E2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8000"/>
                </a:solidFill>
                <a:latin typeface="Helvetica"/>
                <a:cs typeface="Helvetica"/>
              </a:rPr>
              <a:t>In-class Activity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5A4E4-E3A2-4A13-9B21-18D4A567A9BA}"/>
              </a:ext>
            </a:extLst>
          </p:cNvPr>
          <p:cNvSpPr txBox="1"/>
          <p:nvPr/>
        </p:nvSpPr>
        <p:spPr>
          <a:xfrm>
            <a:off x="798393" y="1241946"/>
            <a:ext cx="754721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Students are to go on the internet and search for samples of CVs and identify the various sections or parts of the CVs they have seen for discussion.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They are to print samples for their keeps, after class, to serve as a guide in preparing their personal CVs</a:t>
            </a:r>
          </a:p>
        </p:txBody>
      </p:sp>
    </p:spTree>
    <p:extLst>
      <p:ext uri="{BB962C8B-B14F-4D97-AF65-F5344CB8AC3E}">
        <p14:creationId xmlns:p14="http://schemas.microsoft.com/office/powerpoint/2010/main" val="770474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9A5F41-4202-407E-88C4-86623AEE1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70" y="430306"/>
            <a:ext cx="7866529" cy="556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67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4ACC-05D1-4FBA-A925-CD1409B3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0048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8000"/>
                </a:solidFill>
                <a:latin typeface="Helvetica"/>
                <a:cs typeface="Helvetica"/>
              </a:rPr>
              <a:t>Assignment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398BF4-B186-4B0D-9CA7-D464882414A2}"/>
              </a:ext>
            </a:extLst>
          </p:cNvPr>
          <p:cNvSpPr txBox="1"/>
          <p:nvPr/>
        </p:nvSpPr>
        <p:spPr>
          <a:xfrm>
            <a:off x="798393" y="1241946"/>
            <a:ext cx="7547213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00" dirty="0">
                <a:latin typeface="Helvetica" panose="020B0604020202020204" pitchFamily="34" charset="0"/>
                <a:cs typeface="Helvetica" panose="020B0604020202020204" pitchFamily="34" charset="0"/>
              </a:rPr>
              <a:t>You have seen a call for interns at the “Sweet Mother Group of Companies”. Prepare a personal CV to aid your application.</a:t>
            </a:r>
          </a:p>
          <a:p>
            <a:endParaRPr 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837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9F95-A797-4556-8BB0-42D399F53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6219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8000"/>
                </a:solidFill>
                <a:latin typeface="Helvetica"/>
                <a:cs typeface="Helvetica"/>
              </a:rPr>
              <a:t>Works Consulted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0D94B-ED1C-4EB4-9F48-6B61035F9569}"/>
              </a:ext>
            </a:extLst>
          </p:cNvPr>
          <p:cNvSpPr txBox="1"/>
          <p:nvPr/>
        </p:nvSpPr>
        <p:spPr>
          <a:xfrm>
            <a:off x="457200" y="1074509"/>
            <a:ext cx="7936173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Adolinama, P. P. (2005). </a:t>
            </a:r>
            <a:r>
              <a:rPr lang="en-US" sz="2000" i="1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Communication </a:t>
            </a:r>
            <a:r>
              <a:rPr lang="en-US" sz="2000" i="1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S</a:t>
            </a:r>
            <a:r>
              <a:rPr lang="en-US" sz="2000" i="1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kills for University </a:t>
            </a:r>
            <a:r>
              <a:rPr lang="en-US" sz="2000" i="1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S</a:t>
            </a:r>
            <a:r>
              <a:rPr lang="en-US" sz="2000" i="1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tudents</a:t>
            </a:r>
            <a:r>
              <a:rPr lang="en-US" sz="20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. Accra: ANEST Company Limited </a:t>
            </a:r>
            <a:endParaRPr lang="en-GB" sz="2000" dirty="0">
              <a:effectLst/>
              <a:latin typeface="Helvetica" panose="020B0604020202020204" pitchFamily="34" charset="0"/>
              <a:ea typeface="MS Mincho" panose="02020609040205080304" pitchFamily="49" charset="-128"/>
              <a:cs typeface="Helvetica" panose="020B0604020202020204" pitchFamily="34" charset="0"/>
            </a:endParaRP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Helvetica" panose="020B0604020202020204" pitchFamily="34" charset="0"/>
                <a:ea typeface="MS Mincho" panose="02020609040205080304" pitchFamily="49" charset="-128"/>
                <a:cs typeface="Helvetica" panose="020B0604020202020204" pitchFamily="34" charset="0"/>
              </a:rPr>
              <a:t>Brisk, P. H. (2011). Creating your CV as a Self Marketing Tool. Paul H. Brisk &amp; </a:t>
            </a:r>
            <a:r>
              <a:rPr lang="en-US" sz="2000" dirty="0" err="1">
                <a:effectLst/>
                <a:latin typeface="Helvetica" panose="020B0604020202020204" pitchFamily="34" charset="0"/>
                <a:ea typeface="MS Mincho" panose="02020609040205080304" pitchFamily="49" charset="-128"/>
                <a:cs typeface="Helvetica" panose="020B0604020202020204" pitchFamily="34" charset="0"/>
              </a:rPr>
              <a:t>Ventus</a:t>
            </a:r>
            <a:r>
              <a:rPr lang="en-US" sz="2000" dirty="0">
                <a:effectLst/>
                <a:latin typeface="Helvetica" panose="020B0604020202020204" pitchFamily="34" charset="0"/>
                <a:ea typeface="MS Mincho" panose="02020609040205080304" pitchFamily="49" charset="-128"/>
                <a:cs typeface="Helvetica" panose="020B0604020202020204" pitchFamily="34" charset="0"/>
              </a:rPr>
              <a:t> Publishing </a:t>
            </a:r>
            <a:r>
              <a:rPr lang="en-US" sz="2000" dirty="0" err="1">
                <a:effectLst/>
                <a:latin typeface="Helvetica" panose="020B0604020202020204" pitchFamily="34" charset="0"/>
                <a:ea typeface="MS Mincho" panose="02020609040205080304" pitchFamily="49" charset="-128"/>
                <a:cs typeface="Helvetica" panose="020B0604020202020204" pitchFamily="34" charset="0"/>
              </a:rPr>
              <a:t>ApS</a:t>
            </a:r>
            <a:r>
              <a:rPr lang="en-US" sz="2000" dirty="0">
                <a:effectLst/>
                <a:latin typeface="Helvetica" panose="020B0604020202020204" pitchFamily="34" charset="0"/>
                <a:ea typeface="MS Mincho" panose="02020609040205080304" pitchFamily="49" charset="-128"/>
                <a:cs typeface="Helvetica" panose="020B0604020202020204" pitchFamily="34" charset="0"/>
              </a:rPr>
              <a:t>.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Helvetica" panose="020B0604020202020204" pitchFamily="34" charset="0"/>
                <a:ea typeface="MS Mincho" panose="02020609040205080304" pitchFamily="49" charset="-128"/>
                <a:cs typeface="Helvetica" panose="020B0604020202020204" pitchFamily="34" charset="0"/>
              </a:rPr>
              <a:t>Curricula Vitae (CVs) versus Resumes. (2011, December 28). Retrieved August 6, 2018, from The Writing Center, University of North Carolina at Chapel Hill: </a:t>
            </a:r>
            <a:r>
              <a:rPr lang="en-US" sz="2000" dirty="0">
                <a:effectLst/>
                <a:latin typeface="Helvetica" panose="020B0604020202020204" pitchFamily="34" charset="0"/>
                <a:ea typeface="MS Mincho" panose="02020609040205080304" pitchFamily="49" charset="-128"/>
                <a:cs typeface="Helvetica" panose="020B0604020202020204" pitchFamily="34" charset="0"/>
                <a:hlinkClick r:id="rId2"/>
              </a:rPr>
              <a:t>https://writingcenter.unc.edu/tips-and-tools/curricula-vitae-cvs-versus-resumes/</a:t>
            </a:r>
            <a:endParaRPr lang="en-US" sz="2000" dirty="0">
              <a:effectLst/>
              <a:latin typeface="Helvetica" panose="020B0604020202020204" pitchFamily="34" charset="0"/>
              <a:ea typeface="MS Mincho" panose="02020609040205080304" pitchFamily="49" charset="-128"/>
              <a:cs typeface="Helvetica" panose="020B0604020202020204" pitchFamily="34" charset="0"/>
            </a:endParaRP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Helvetica" panose="020B0604020202020204" pitchFamily="34" charset="0"/>
                <a:ea typeface="MS Mincho" panose="02020609040205080304" pitchFamily="49" charset="-128"/>
                <a:cs typeface="Helvetica" panose="020B0604020202020204" pitchFamily="34" charset="0"/>
              </a:rPr>
              <a:t>Resume vs. Curriculum Vitae: What's the Difference? (2015, September 14). Retrieved August 6, 2018, from University of California, Davis: Internship and Career Center: </a:t>
            </a:r>
            <a:r>
              <a:rPr lang="en-US" sz="2000" dirty="0">
                <a:effectLst/>
                <a:latin typeface="Helvetica" panose="020B0604020202020204" pitchFamily="34" charset="0"/>
                <a:ea typeface="MS Mincho" panose="02020609040205080304" pitchFamily="49" charset="-128"/>
                <a:cs typeface="Helvetica" panose="020B0604020202020204" pitchFamily="34" charset="0"/>
                <a:hlinkClick r:id="rId3"/>
              </a:rPr>
              <a:t>https://icc.ucdavis.edu/materials/resume/resumecv.htm</a:t>
            </a:r>
            <a:endParaRPr lang="en-US" sz="2000" dirty="0">
              <a:effectLst/>
              <a:latin typeface="Helvetica" panose="020B0604020202020204" pitchFamily="34" charset="0"/>
              <a:ea typeface="MS Mincho" panose="02020609040205080304" pitchFamily="49" charset="-128"/>
              <a:cs typeface="Helvetica" panose="020B0604020202020204" pitchFamily="34" charset="0"/>
            </a:endParaRP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  <a:latin typeface="Helvetica" panose="020B0604020202020204" pitchFamily="34" charset="0"/>
                <a:ea typeface="MS Mincho" panose="02020609040205080304" pitchFamily="49" charset="-128"/>
                <a:cs typeface="Helvetica" panose="020B0604020202020204" pitchFamily="34" charset="0"/>
              </a:rPr>
              <a:t>Sekyi</a:t>
            </a:r>
            <a:r>
              <a:rPr lang="en-US" sz="2000" dirty="0">
                <a:effectLst/>
                <a:latin typeface="Helvetica" panose="020B0604020202020204" pitchFamily="34" charset="0"/>
                <a:ea typeface="MS Mincho" panose="02020609040205080304" pitchFamily="49" charset="-128"/>
                <a:cs typeface="Helvetica" panose="020B0604020202020204" pitchFamily="34" charset="0"/>
              </a:rPr>
              <a:t>-Baidoo, Y. (2003). Learning and Communicating. Accra: Infinity Graphics Limited.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endParaRPr lang="en-GB" sz="20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72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BE31-E4B7-441B-8426-3AEDD64E5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2592"/>
          </a:xfrm>
        </p:spPr>
        <p:txBody>
          <a:bodyPr/>
          <a:lstStyle/>
          <a:p>
            <a:pPr algn="l"/>
            <a:r>
              <a:rPr lang="en-US" sz="4400" dirty="0">
                <a:solidFill>
                  <a:srgbClr val="008000"/>
                </a:solidFill>
                <a:latin typeface="Helvetica"/>
                <a:cs typeface="Helvetica"/>
              </a:rPr>
              <a:t>Types of CV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99FD91-36CF-47CE-A992-4636D5CBB8C2}"/>
              </a:ext>
            </a:extLst>
          </p:cNvPr>
          <p:cNvSpPr txBox="1"/>
          <p:nvPr/>
        </p:nvSpPr>
        <p:spPr>
          <a:xfrm>
            <a:off x="457200" y="1210570"/>
            <a:ext cx="82296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Traditional/Chronological CV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: 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It outlines an individual’s work and educational history.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It highlights the progress and achievements of one’s career.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The individual’s history must be captured in the reverse order (starting with the current)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Potential employers mostly ask for this type of CV.</a:t>
            </a:r>
          </a:p>
        </p:txBody>
      </p:sp>
    </p:spTree>
    <p:extLst>
      <p:ext uri="{BB962C8B-B14F-4D97-AF65-F5344CB8AC3E}">
        <p14:creationId xmlns:p14="http://schemas.microsoft.com/office/powerpoint/2010/main" val="156445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D16B-F2C6-4898-9C9C-A67B8FF9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5932"/>
          </a:xfrm>
        </p:spPr>
        <p:txBody>
          <a:bodyPr/>
          <a:lstStyle/>
          <a:p>
            <a:pPr algn="l"/>
            <a:r>
              <a:rPr lang="en-US" sz="4400" dirty="0">
                <a:solidFill>
                  <a:srgbClr val="008000"/>
                </a:solidFill>
                <a:latin typeface="Helvetica"/>
                <a:cs typeface="Helvetica"/>
              </a:rPr>
              <a:t>Types of CV cont’d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DB8FF8-4923-4049-B852-3420D846609F}"/>
              </a:ext>
            </a:extLst>
          </p:cNvPr>
          <p:cNvSpPr txBox="1"/>
          <p:nvPr/>
        </p:nvSpPr>
        <p:spPr>
          <a:xfrm>
            <a:off x="457200" y="1210570"/>
            <a:ext cx="8229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Functional/Skills based CV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: 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It highlights an individual’s skills and achievements gained in his/her working career.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It is useful for a graduate or apprentice who just completed his/her education/training to show that he/she possesses skills that may be related and relevant to a job.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It is popular especially in cases where one has held numerous roles which are related.</a:t>
            </a:r>
          </a:p>
        </p:txBody>
      </p:sp>
    </p:spTree>
    <p:extLst>
      <p:ext uri="{BB962C8B-B14F-4D97-AF65-F5344CB8AC3E}">
        <p14:creationId xmlns:p14="http://schemas.microsoft.com/office/powerpoint/2010/main" val="170747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CFF8-0D7F-4DDD-823B-B4C8851F1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0032"/>
          </a:xfrm>
        </p:spPr>
        <p:txBody>
          <a:bodyPr/>
          <a:lstStyle/>
          <a:p>
            <a:pPr algn="l"/>
            <a:r>
              <a:rPr lang="en-US" sz="4400" dirty="0">
                <a:solidFill>
                  <a:srgbClr val="008000"/>
                </a:solidFill>
                <a:latin typeface="Helvetica"/>
                <a:cs typeface="Helvetica"/>
              </a:rPr>
              <a:t>Types of CV cont’d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D7F807-B924-43B7-B1A7-27B49883A4B3}"/>
              </a:ext>
            </a:extLst>
          </p:cNvPr>
          <p:cNvSpPr txBox="1"/>
          <p:nvPr/>
        </p:nvSpPr>
        <p:spPr>
          <a:xfrm>
            <a:off x="457200" y="1210570"/>
            <a:ext cx="82296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Technical CV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: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It  showcases the skills and experiences required for a technical position or a specific profession.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It focuses on a particular skill, and its related skills, peculiar to a technical job.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It highlights the technical training/education, skills and experience of an individual.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It is usually used by individuals in the fields of Information Technology (IT) and Engineering.</a:t>
            </a:r>
          </a:p>
        </p:txBody>
      </p:sp>
    </p:spTree>
    <p:extLst>
      <p:ext uri="{BB962C8B-B14F-4D97-AF65-F5344CB8AC3E}">
        <p14:creationId xmlns:p14="http://schemas.microsoft.com/office/powerpoint/2010/main" val="188980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76D3-0428-43DA-BFC5-BD658241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800" dirty="0">
                <a:solidFill>
                  <a:srgbClr val="008000"/>
                </a:solidFill>
                <a:latin typeface="Helvetica"/>
                <a:cs typeface="Helvetica"/>
              </a:rPr>
              <a:t>General Purpose Vs. Specific Purpose CV</a:t>
            </a:r>
            <a:endParaRPr lang="en-GB" sz="3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1A441F-3EC0-4EBB-B26B-DAB402AD0972}"/>
              </a:ext>
            </a:extLst>
          </p:cNvPr>
          <p:cNvSpPr txBox="1"/>
          <p:nvPr/>
        </p:nvSpPr>
        <p:spPr>
          <a:xfrm>
            <a:off x="457200" y="1417638"/>
            <a:ext cx="8229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General Purpose CV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As the name implies, it encapsulates every significant details of one’s personality and life’s accomplishments.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It will contain several sections to give a holistic impression of one’s “course of life”.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This can be written by an individual not for specific purposes. However, they can be edited when needed to meet specific purposes.</a:t>
            </a:r>
          </a:p>
        </p:txBody>
      </p:sp>
    </p:spTree>
    <p:extLst>
      <p:ext uri="{BB962C8B-B14F-4D97-AF65-F5344CB8AC3E}">
        <p14:creationId xmlns:p14="http://schemas.microsoft.com/office/powerpoint/2010/main" val="224637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C301-EAE1-4170-AFD6-1CFD6F0FA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2048"/>
          </a:xfrm>
        </p:spPr>
        <p:txBody>
          <a:bodyPr/>
          <a:lstStyle/>
          <a:p>
            <a:pPr algn="l"/>
            <a:r>
              <a:rPr lang="en-US" sz="3000" dirty="0">
                <a:solidFill>
                  <a:srgbClr val="008000"/>
                </a:solidFill>
                <a:latin typeface="Helvetica"/>
                <a:cs typeface="Helvetica"/>
              </a:rPr>
              <a:t>General Purpose Vs. Specific Purpose CV</a:t>
            </a:r>
            <a:endParaRPr lang="en-GB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728655-E737-40A8-AC80-A794574BB1ED}"/>
              </a:ext>
            </a:extLst>
          </p:cNvPr>
          <p:cNvSpPr txBox="1"/>
          <p:nvPr/>
        </p:nvSpPr>
        <p:spPr>
          <a:xfrm>
            <a:off x="457200" y="835982"/>
            <a:ext cx="8229600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5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Specific Purpose CV</a:t>
            </a:r>
            <a:r>
              <a:rPr lang="en-US" sz="2500" dirty="0"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They are written mainly on the demand of an organization or to meet certain standards of an institution or for specific purposes.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For example, an individual applying for a teaching appointment in an institution must specifically tailor his/her CV to highlight areas of interest in teaching.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The individual, in this case, can add the position he/she is applying for on the CV.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It is important to plan the information on the CV to meet the needs for which the document is being prepared.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A thorough background investigation of the authorizer is recommended to know how to tailor the CV.</a:t>
            </a:r>
          </a:p>
        </p:txBody>
      </p:sp>
    </p:spTree>
    <p:extLst>
      <p:ext uri="{BB962C8B-B14F-4D97-AF65-F5344CB8AC3E}">
        <p14:creationId xmlns:p14="http://schemas.microsoft.com/office/powerpoint/2010/main" val="130379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07EB-6A71-4CD3-A882-749D4779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6526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8000"/>
                </a:solidFill>
                <a:latin typeface="Helvetica"/>
                <a:cs typeface="Helvetica"/>
              </a:rPr>
              <a:t>The CV Vs. Resume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D3B687-825C-4F9E-BDE8-5D39A2F65E58}"/>
              </a:ext>
            </a:extLst>
          </p:cNvPr>
          <p:cNvSpPr txBox="1"/>
          <p:nvPr/>
        </p:nvSpPr>
        <p:spPr>
          <a:xfrm>
            <a:off x="457200" y="1101164"/>
            <a:ext cx="7936173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ea typeface="MS Mincho" panose="02020609040205080304" pitchFamily="49" charset="-128"/>
                <a:cs typeface="Helvetica" panose="020B0604020202020204" pitchFamily="34" charset="0"/>
              </a:rPr>
              <a:t>These are two documents of similar profile which presents some sort of information about an individual. </a:t>
            </a: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ea typeface="MS Mincho" panose="02020609040205080304" pitchFamily="49" charset="-128"/>
                <a:cs typeface="Helvetica" panose="020B0604020202020204" pitchFamily="34" charset="0"/>
              </a:rPr>
              <a:t>They are however considered as separate documents by some institutions and in some countries (Especially, in the USA).</a:t>
            </a: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ea typeface="MS Mincho" panose="02020609040205080304" pitchFamily="49" charset="-128"/>
                <a:cs typeface="Helvetica" panose="020B0604020202020204" pitchFamily="34" charset="0"/>
              </a:rPr>
              <a:t>Usually, a CV gives details of the necessary information such as education and work experience whilst the resume presents a concise account, usually of one’s skills and qualifications. </a:t>
            </a: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ea typeface="MS Mincho" panose="02020609040205080304" pitchFamily="49" charset="-128"/>
                <a:cs typeface="Helvetica" panose="020B0604020202020204" pitchFamily="34" charset="0"/>
              </a:rPr>
              <a:t>It is always important to inquire which of the two documents is required in an institution or a country.</a:t>
            </a:r>
          </a:p>
        </p:txBody>
      </p:sp>
    </p:spTree>
    <p:extLst>
      <p:ext uri="{BB962C8B-B14F-4D97-AF65-F5344CB8AC3E}">
        <p14:creationId xmlns:p14="http://schemas.microsoft.com/office/powerpoint/2010/main" val="3028392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34DA-DB44-4CDB-B97A-0A5BA7BD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6526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8000"/>
                </a:solidFill>
                <a:latin typeface="Helvetica"/>
                <a:cs typeface="Helvetica"/>
              </a:rPr>
              <a:t>The CV Vs. Resume cont’d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B5CCB-34A5-4837-BE3A-67E7E3E72E64}"/>
              </a:ext>
            </a:extLst>
          </p:cNvPr>
          <p:cNvSpPr txBox="1"/>
          <p:nvPr/>
        </p:nvSpPr>
        <p:spPr>
          <a:xfrm>
            <a:off x="457200" y="1101164"/>
            <a:ext cx="7936173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800" dirty="0">
                <a:solidFill>
                  <a:srgbClr val="00B050"/>
                </a:solidFill>
                <a:latin typeface="Helvetica" panose="020B0604020202020204" pitchFamily="34" charset="0"/>
                <a:ea typeface="MS Mincho" panose="02020609040205080304" pitchFamily="49" charset="-128"/>
                <a:cs typeface="Helvetica" panose="020B0604020202020204" pitchFamily="34" charset="0"/>
              </a:rPr>
              <a:t>Some Similarities</a:t>
            </a:r>
          </a:p>
          <a:p>
            <a:pPr algn="just">
              <a:spcAft>
                <a:spcPts val="1200"/>
              </a:spcAft>
            </a:pPr>
            <a:r>
              <a:rPr lang="en-US" sz="2800" dirty="0">
                <a:latin typeface="Helvetica" panose="020B0604020202020204" pitchFamily="34" charset="0"/>
                <a:ea typeface="MS Mincho" panose="02020609040205080304" pitchFamily="49" charset="-128"/>
                <a:cs typeface="Helvetica" panose="020B0604020202020204" pitchFamily="34" charset="0"/>
              </a:rPr>
              <a:t>Both CVs &amp; Resumes:</a:t>
            </a:r>
          </a:p>
          <a:p>
            <a:pPr algn="just">
              <a:spcAft>
                <a:spcPts val="1200"/>
              </a:spcAft>
            </a:pPr>
            <a:r>
              <a:rPr lang="en-US" sz="2800" dirty="0">
                <a:latin typeface="Helvetica" panose="020B0604020202020204" pitchFamily="34" charset="0"/>
                <a:ea typeface="MS Mincho" panose="02020609040205080304" pitchFamily="49" charset="-128"/>
                <a:cs typeface="Helvetica" panose="020B0604020202020204" pitchFamily="34" charset="0"/>
              </a:rPr>
              <a:t>•	Are tailored for the specific job/company you are applying to</a:t>
            </a:r>
          </a:p>
          <a:p>
            <a:pPr algn="just">
              <a:spcAft>
                <a:spcPts val="1200"/>
              </a:spcAft>
            </a:pPr>
            <a:r>
              <a:rPr lang="en-US" sz="2800" dirty="0">
                <a:latin typeface="Helvetica" panose="020B0604020202020204" pitchFamily="34" charset="0"/>
                <a:ea typeface="MS Mincho" panose="02020609040205080304" pitchFamily="49" charset="-128"/>
                <a:cs typeface="Helvetica" panose="020B0604020202020204" pitchFamily="34" charset="0"/>
              </a:rPr>
              <a:t>•	Should represent you as the best qualified candidate</a:t>
            </a:r>
          </a:p>
          <a:p>
            <a:pPr algn="just">
              <a:spcAft>
                <a:spcPts val="1200"/>
              </a:spcAft>
            </a:pPr>
            <a:r>
              <a:rPr lang="en-US" sz="2800" dirty="0">
                <a:latin typeface="Helvetica" panose="020B0604020202020204" pitchFamily="34" charset="0"/>
                <a:ea typeface="MS Mincho" panose="02020609040205080304" pitchFamily="49" charset="-128"/>
                <a:cs typeface="Helvetica" panose="020B0604020202020204" pitchFamily="34" charset="0"/>
              </a:rPr>
              <a:t>•	Are used to get you an interview</a:t>
            </a:r>
          </a:p>
          <a:p>
            <a:pPr algn="just">
              <a:spcAft>
                <a:spcPts val="1200"/>
              </a:spcAft>
            </a:pPr>
            <a:r>
              <a:rPr lang="en-US" sz="2800" dirty="0">
                <a:latin typeface="Helvetica" panose="020B0604020202020204" pitchFamily="34" charset="0"/>
                <a:ea typeface="MS Mincho" panose="02020609040205080304" pitchFamily="49" charset="-128"/>
                <a:cs typeface="Helvetica" panose="020B0604020202020204" pitchFamily="34" charset="0"/>
              </a:rPr>
              <a:t>•	Do not usually include personal interests</a:t>
            </a:r>
          </a:p>
        </p:txBody>
      </p:sp>
    </p:spTree>
    <p:extLst>
      <p:ext uri="{BB962C8B-B14F-4D97-AF65-F5344CB8AC3E}">
        <p14:creationId xmlns:p14="http://schemas.microsoft.com/office/powerpoint/2010/main" val="1376873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14918</TotalTime>
  <Words>1689</Words>
  <Application>Microsoft Office PowerPoint</Application>
  <PresentationFormat>On-screen Show (4:3)</PresentationFormat>
  <Paragraphs>145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</vt:lpstr>
      <vt:lpstr>Helvetica</vt:lpstr>
      <vt:lpstr>Times New Roman</vt:lpstr>
      <vt:lpstr>Wingdings</vt:lpstr>
      <vt:lpstr>Office Theme</vt:lpstr>
      <vt:lpstr>COMMUNICATION SKILLS II  (ENGL 158) DEPARTMENT OF ENGLISH</vt:lpstr>
      <vt:lpstr>THE CURRICULUM VITAE (CV) </vt:lpstr>
      <vt:lpstr>Types of CV</vt:lpstr>
      <vt:lpstr>Types of CV cont’d</vt:lpstr>
      <vt:lpstr>Types of CV cont’d</vt:lpstr>
      <vt:lpstr>General Purpose Vs. Specific Purpose CV</vt:lpstr>
      <vt:lpstr>General Purpose Vs. Specific Purpose CV</vt:lpstr>
      <vt:lpstr>The CV Vs. Resume</vt:lpstr>
      <vt:lpstr>The CV Vs. Resume cont’d</vt:lpstr>
      <vt:lpstr>The CV Vs. Resume cont’d</vt:lpstr>
      <vt:lpstr>Structure of the CV</vt:lpstr>
      <vt:lpstr>Personal Details/Data</vt:lpstr>
      <vt:lpstr>Personal Details/Data cont’d</vt:lpstr>
      <vt:lpstr>Education</vt:lpstr>
      <vt:lpstr>Education cont’d</vt:lpstr>
      <vt:lpstr>Education cont’d  </vt:lpstr>
      <vt:lpstr>Work Experience</vt:lpstr>
      <vt:lpstr>Work Experience cont’d</vt:lpstr>
      <vt:lpstr>Reference/Referees</vt:lpstr>
      <vt:lpstr>Structure of the CV cont’d</vt:lpstr>
      <vt:lpstr>Structure of the CV cont’d</vt:lpstr>
      <vt:lpstr>In-class Activity</vt:lpstr>
      <vt:lpstr>PowerPoint Presentation</vt:lpstr>
      <vt:lpstr>Assignment</vt:lpstr>
      <vt:lpstr>Works Consulted</vt:lpstr>
    </vt:vector>
  </TitlesOfParts>
  <Company>UPK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KNUST Press</dc:creator>
  <cp:lastModifiedBy>james gyimah</cp:lastModifiedBy>
  <cp:revision>89</cp:revision>
  <cp:lastPrinted>2017-05-31T15:05:24Z</cp:lastPrinted>
  <dcterms:created xsi:type="dcterms:W3CDTF">2016-11-07T15:28:41Z</dcterms:created>
  <dcterms:modified xsi:type="dcterms:W3CDTF">2021-05-31T17:16:03Z</dcterms:modified>
</cp:coreProperties>
</file>