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7" r:id="rId2"/>
    <p:sldId id="925" r:id="rId3"/>
    <p:sldId id="923" r:id="rId4"/>
    <p:sldId id="927" r:id="rId5"/>
    <p:sldId id="465" r:id="rId6"/>
    <p:sldId id="612" r:id="rId7"/>
    <p:sldId id="619" r:id="rId8"/>
    <p:sldId id="928" r:id="rId9"/>
    <p:sldId id="406" r:id="rId10"/>
    <p:sldId id="487" r:id="rId11"/>
    <p:sldId id="463" r:id="rId12"/>
    <p:sldId id="259" r:id="rId13"/>
    <p:sldId id="264" r:id="rId14"/>
    <p:sldId id="260" r:id="rId15"/>
    <p:sldId id="261" r:id="rId16"/>
    <p:sldId id="262" r:id="rId17"/>
    <p:sldId id="263" r:id="rId18"/>
    <p:sldId id="521" r:id="rId19"/>
    <p:sldId id="266" r:id="rId20"/>
    <p:sldId id="964" r:id="rId21"/>
    <p:sldId id="625" r:id="rId22"/>
    <p:sldId id="329" r:id="rId23"/>
    <p:sldId id="332" r:id="rId24"/>
    <p:sldId id="346" r:id="rId25"/>
    <p:sldId id="398" r:id="rId26"/>
    <p:sldId id="490" r:id="rId27"/>
    <p:sldId id="929" r:id="rId28"/>
    <p:sldId id="323" r:id="rId29"/>
    <p:sldId id="321" r:id="rId30"/>
    <p:sldId id="301" r:id="rId31"/>
    <p:sldId id="477" r:id="rId32"/>
    <p:sldId id="476" r:id="rId33"/>
    <p:sldId id="475" r:id="rId34"/>
    <p:sldId id="474" r:id="rId35"/>
    <p:sldId id="949" r:id="rId36"/>
    <p:sldId id="950" r:id="rId37"/>
    <p:sldId id="473" r:id="rId38"/>
    <p:sldId id="946" r:id="rId39"/>
    <p:sldId id="951" r:id="rId40"/>
    <p:sldId id="947" r:id="rId41"/>
    <p:sldId id="948" r:id="rId42"/>
    <p:sldId id="932" r:id="rId43"/>
    <p:sldId id="933" r:id="rId44"/>
    <p:sldId id="934" r:id="rId45"/>
    <p:sldId id="935" r:id="rId46"/>
    <p:sldId id="936" r:id="rId47"/>
    <p:sldId id="937" r:id="rId48"/>
    <p:sldId id="938" r:id="rId49"/>
    <p:sldId id="952" r:id="rId50"/>
    <p:sldId id="953" r:id="rId51"/>
    <p:sldId id="954" r:id="rId52"/>
    <p:sldId id="941" r:id="rId53"/>
    <p:sldId id="942" r:id="rId54"/>
    <p:sldId id="956" r:id="rId55"/>
    <p:sldId id="957" r:id="rId56"/>
    <p:sldId id="963" r:id="rId57"/>
    <p:sldId id="958" r:id="rId58"/>
    <p:sldId id="920" r:id="rId59"/>
    <p:sldId id="921" r:id="rId60"/>
    <p:sldId id="871" r:id="rId61"/>
    <p:sldId id="922" r:id="rId62"/>
    <p:sldId id="399" r:id="rId63"/>
    <p:sldId id="400" r:id="rId64"/>
    <p:sldId id="368" r:id="rId65"/>
    <p:sldId id="369" r:id="rId66"/>
    <p:sldId id="478" r:id="rId67"/>
    <p:sldId id="479" r:id="rId68"/>
    <p:sldId id="620" r:id="rId69"/>
    <p:sldId id="621" r:id="rId70"/>
    <p:sldId id="622" r:id="rId71"/>
    <p:sldId id="623" r:id="rId72"/>
    <p:sldId id="624" r:id="rId73"/>
    <p:sldId id="828" r:id="rId74"/>
    <p:sldId id="955" r:id="rId75"/>
    <p:sldId id="827" r:id="rId76"/>
    <p:sldId id="829" r:id="rId77"/>
    <p:sldId id="930" r:id="rId78"/>
    <p:sldId id="931" r:id="rId79"/>
    <p:sldId id="909" r:id="rId80"/>
    <p:sldId id="911" r:id="rId81"/>
    <p:sldId id="910" r:id="rId82"/>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59" d="100"/>
          <a:sy n="59" d="100"/>
        </p:scale>
        <p:origin x="80" y="22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8578A-E1AC-4FBD-A59B-42D3E7AF7D08}" type="datetimeFigureOut">
              <a:rPr lang="en-GH" smtClean="0"/>
              <a:t>25/02/2021</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DF92B-56E7-4EB0-8DB5-3605BBA22151}" type="slidenum">
              <a:rPr lang="en-GH" smtClean="0"/>
              <a:t>‹#›</a:t>
            </a:fld>
            <a:endParaRPr lang="en-GH"/>
          </a:p>
        </p:txBody>
      </p:sp>
    </p:spTree>
    <p:extLst>
      <p:ext uri="{BB962C8B-B14F-4D97-AF65-F5344CB8AC3E}">
        <p14:creationId xmlns:p14="http://schemas.microsoft.com/office/powerpoint/2010/main" val="2272641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a:extLst>
              <a:ext uri="{FF2B5EF4-FFF2-40B4-BE49-F238E27FC236}">
                <a16:creationId xmlns:a16="http://schemas.microsoft.com/office/drawing/2014/main" id="{8C03FAE0-C923-47C8-852E-324D1FD9CC0E}"/>
              </a:ext>
            </a:extLst>
          </p:cNvPr>
          <p:cNvSpPr>
            <a:spLocks noGrp="1" noRot="1" noChangeAspect="1" noChangeArrowheads="1" noTextEdit="1"/>
          </p:cNvSpPr>
          <p:nvPr>
            <p:ph type="sldImg"/>
          </p:nvPr>
        </p:nvSpPr>
        <p:spPr>
          <a:ln/>
        </p:spPr>
      </p:sp>
      <p:sp>
        <p:nvSpPr>
          <p:cNvPr id="416771" name="Notes Placeholder 2">
            <a:extLst>
              <a:ext uri="{FF2B5EF4-FFF2-40B4-BE49-F238E27FC236}">
                <a16:creationId xmlns:a16="http://schemas.microsoft.com/office/drawing/2014/main" id="{29EE37F7-AAF4-4109-BE72-4C9BDD9694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416772" name="Slide Number Placeholder 3">
            <a:extLst>
              <a:ext uri="{FF2B5EF4-FFF2-40B4-BE49-F238E27FC236}">
                <a16:creationId xmlns:a16="http://schemas.microsoft.com/office/drawing/2014/main" id="{F681D3B2-B5FF-4360-9A51-6618A79EBB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BDBA876-4EB2-4A95-A139-3D2E144EB3D0}" type="slidenum">
              <a:rPr lang="en-GB" altLang="en-GH" smtClean="0"/>
              <a:pPr fontAlgn="base">
                <a:spcBef>
                  <a:spcPct val="0"/>
                </a:spcBef>
                <a:spcAft>
                  <a:spcPct val="0"/>
                </a:spcAft>
              </a:pPr>
              <a:t>60</a:t>
            </a:fld>
            <a:endParaRPr lang="en-GB" altLang="en-G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a:extLst>
              <a:ext uri="{FF2B5EF4-FFF2-40B4-BE49-F238E27FC236}">
                <a16:creationId xmlns:a16="http://schemas.microsoft.com/office/drawing/2014/main" id="{A3601A5D-C531-41BF-BB04-05B01872D7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B68A994-100F-44AE-85AA-D9748B511A12}" type="slidenum">
              <a:rPr lang="en-GB" altLang="en-GH" smtClean="0"/>
              <a:pPr fontAlgn="base">
                <a:spcBef>
                  <a:spcPct val="0"/>
                </a:spcBef>
                <a:spcAft>
                  <a:spcPct val="0"/>
                </a:spcAft>
              </a:pPr>
              <a:t>62</a:t>
            </a:fld>
            <a:endParaRPr lang="en-GB" altLang="en-GH"/>
          </a:p>
        </p:txBody>
      </p:sp>
      <p:sp>
        <p:nvSpPr>
          <p:cNvPr id="419843" name="Rectangle 2">
            <a:extLst>
              <a:ext uri="{FF2B5EF4-FFF2-40B4-BE49-F238E27FC236}">
                <a16:creationId xmlns:a16="http://schemas.microsoft.com/office/drawing/2014/main" id="{F80ABE3C-CA98-4827-98E0-96B681F1A0F5}"/>
              </a:ext>
            </a:extLst>
          </p:cNvPr>
          <p:cNvSpPr>
            <a:spLocks noGrp="1" noRot="1" noChangeAspect="1" noChangeArrowheads="1" noTextEdit="1"/>
          </p:cNvSpPr>
          <p:nvPr>
            <p:ph type="sldImg"/>
          </p:nvPr>
        </p:nvSpPr>
        <p:spPr>
          <a:ln/>
        </p:spPr>
      </p:sp>
      <p:sp>
        <p:nvSpPr>
          <p:cNvPr id="419844" name="Rectangle 3">
            <a:extLst>
              <a:ext uri="{FF2B5EF4-FFF2-40B4-BE49-F238E27FC236}">
                <a16:creationId xmlns:a16="http://schemas.microsoft.com/office/drawing/2014/main" id="{4FDD2220-EAE0-4D95-B9D8-C251F8C1A4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GH">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Slide Image Placeholder 1">
            <a:extLst>
              <a:ext uri="{FF2B5EF4-FFF2-40B4-BE49-F238E27FC236}">
                <a16:creationId xmlns:a16="http://schemas.microsoft.com/office/drawing/2014/main" id="{55B676DA-2CA6-4EE9-8286-AFCCC4F18BDF}"/>
              </a:ext>
            </a:extLst>
          </p:cNvPr>
          <p:cNvSpPr>
            <a:spLocks noGrp="1" noRot="1" noChangeAspect="1" noChangeArrowheads="1" noTextEdit="1"/>
          </p:cNvSpPr>
          <p:nvPr>
            <p:ph type="sldImg"/>
          </p:nvPr>
        </p:nvSpPr>
        <p:spPr>
          <a:ln/>
        </p:spPr>
      </p:sp>
      <p:sp>
        <p:nvSpPr>
          <p:cNvPr id="425987" name="Notes Placeholder 2">
            <a:extLst>
              <a:ext uri="{FF2B5EF4-FFF2-40B4-BE49-F238E27FC236}">
                <a16:creationId xmlns:a16="http://schemas.microsoft.com/office/drawing/2014/main" id="{A9D2C59B-E8F3-4C58-8A0A-A8D60512EA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425988" name="Slide Number Placeholder 3">
            <a:extLst>
              <a:ext uri="{FF2B5EF4-FFF2-40B4-BE49-F238E27FC236}">
                <a16:creationId xmlns:a16="http://schemas.microsoft.com/office/drawing/2014/main" id="{B0020345-F370-411C-98E5-A085F3450A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0117EBD-DBAC-452E-B06A-F203293EEFF3}" type="slidenum">
              <a:rPr lang="en-GB" altLang="en-GH" smtClean="0"/>
              <a:pPr fontAlgn="base">
                <a:spcBef>
                  <a:spcPct val="0"/>
                </a:spcBef>
                <a:spcAft>
                  <a:spcPct val="0"/>
                </a:spcAft>
              </a:pPr>
              <a:t>67</a:t>
            </a:fld>
            <a:endParaRPr lang="en-GB" altLang="en-G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1CFA-52B5-49EF-A6BE-97B2168DFA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6B64C9DB-B6B1-49FA-A40B-01D284B01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7C783954-2DB0-4763-AE30-FDEA43CC8C1E}"/>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5" name="Footer Placeholder 4">
            <a:extLst>
              <a:ext uri="{FF2B5EF4-FFF2-40B4-BE49-F238E27FC236}">
                <a16:creationId xmlns:a16="http://schemas.microsoft.com/office/drawing/2014/main" id="{C141E693-A913-4FE7-957F-25428A49581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AFFBAAC-CBF4-4FFC-B977-D53AF5B5397E}"/>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158518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8846-6077-4E68-86FE-4B9149A8E637}"/>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AA5CC5F0-C426-4B08-9BBA-4F28E45D5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FD97746-D898-4814-ACCF-844594F493CD}"/>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5" name="Footer Placeholder 4">
            <a:extLst>
              <a:ext uri="{FF2B5EF4-FFF2-40B4-BE49-F238E27FC236}">
                <a16:creationId xmlns:a16="http://schemas.microsoft.com/office/drawing/2014/main" id="{8E21869A-30B6-45B4-A99C-AC6635C9BDA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9CE21FB-1DD1-4D60-B04D-29486549B061}"/>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86464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CA72D-7E8A-4902-801F-F2F731736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404A7840-0111-411C-83C1-27AC5CCF7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C8E98418-6C28-4D5C-A328-2C40673CA471}"/>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5" name="Footer Placeholder 4">
            <a:extLst>
              <a:ext uri="{FF2B5EF4-FFF2-40B4-BE49-F238E27FC236}">
                <a16:creationId xmlns:a16="http://schemas.microsoft.com/office/drawing/2014/main" id="{FF7E37D3-9F24-498A-BF4B-67CD2E25F1DF}"/>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CD94879-3C73-4B26-AE8F-DBF1CA396434}"/>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322574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2339149B-8B69-4926-A204-6CB28C4F799D}"/>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178E8407-A47E-4AC0-A0B8-C3C5B249EB1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40CD208-DD00-40CB-8586-7A8473936495}"/>
              </a:ext>
            </a:extLst>
          </p:cNvPr>
          <p:cNvSpPr>
            <a:spLocks noGrp="1"/>
          </p:cNvSpPr>
          <p:nvPr>
            <p:ph type="sldNum" sz="quarter" idx="12"/>
          </p:nvPr>
        </p:nvSpPr>
        <p:spPr/>
        <p:txBody>
          <a:bodyPr/>
          <a:lstStyle>
            <a:lvl1pPr>
              <a:defRPr/>
            </a:lvl1pPr>
          </a:lstStyle>
          <a:p>
            <a:pPr>
              <a:defRPr/>
            </a:pPr>
            <a:fld id="{8952D5C5-8DA3-43FF-A5A2-A82865279022}" type="slidenum">
              <a:rPr lang="en-GB" altLang="en-GH"/>
              <a:pPr>
                <a:defRPr/>
              </a:pPr>
              <a:t>‹#›</a:t>
            </a:fld>
            <a:endParaRPr lang="en-GB" altLang="en-GH"/>
          </a:p>
        </p:txBody>
      </p:sp>
    </p:spTree>
    <p:extLst>
      <p:ext uri="{BB962C8B-B14F-4D97-AF65-F5344CB8AC3E}">
        <p14:creationId xmlns:p14="http://schemas.microsoft.com/office/powerpoint/2010/main" val="226849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GB"/>
          </a:p>
        </p:txBody>
      </p:sp>
      <p:sp>
        <p:nvSpPr>
          <p:cNvPr id="3" name="Table Placeholder 2"/>
          <p:cNvSpPr>
            <a:spLocks noGrp="1"/>
          </p:cNvSpPr>
          <p:nvPr>
            <p:ph type="tbl" idx="1"/>
          </p:nvPr>
        </p:nvSpPr>
        <p:spPr>
          <a:xfrm>
            <a:off x="609600" y="1600201"/>
            <a:ext cx="10972800" cy="4530725"/>
          </a:xfrm>
        </p:spPr>
        <p:txBody>
          <a:bodyPr rtlCol="0">
            <a:normAutofit/>
          </a:bodyPr>
          <a:lstStyle/>
          <a:p>
            <a:pPr lvl="0"/>
            <a:endParaRPr lang="en-GB" noProof="0"/>
          </a:p>
        </p:txBody>
      </p:sp>
      <p:sp>
        <p:nvSpPr>
          <p:cNvPr id="4" name="Date Placeholder 3">
            <a:extLst>
              <a:ext uri="{FF2B5EF4-FFF2-40B4-BE49-F238E27FC236}">
                <a16:creationId xmlns:a16="http://schemas.microsoft.com/office/drawing/2014/main" id="{8857A2A5-0C16-483A-A6AC-F07F6EF5E0AF}"/>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C111E7F-3853-4D22-9BD5-949F2210E2F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A128C51-74AF-4ACE-A685-BABE91BC523B}"/>
              </a:ext>
            </a:extLst>
          </p:cNvPr>
          <p:cNvSpPr>
            <a:spLocks noGrp="1"/>
          </p:cNvSpPr>
          <p:nvPr>
            <p:ph type="sldNum" sz="quarter" idx="12"/>
          </p:nvPr>
        </p:nvSpPr>
        <p:spPr/>
        <p:txBody>
          <a:bodyPr/>
          <a:lstStyle>
            <a:lvl1pPr>
              <a:defRPr/>
            </a:lvl1pPr>
          </a:lstStyle>
          <a:p>
            <a:pPr>
              <a:defRPr/>
            </a:pPr>
            <a:fld id="{CFF3459B-669D-480F-A403-C8E0F70530EC}" type="slidenum">
              <a:rPr lang="en-GB" altLang="en-GH"/>
              <a:pPr>
                <a:defRPr/>
              </a:pPr>
              <a:t>‹#›</a:t>
            </a:fld>
            <a:endParaRPr lang="en-GB" altLang="en-GH"/>
          </a:p>
        </p:txBody>
      </p:sp>
    </p:spTree>
    <p:extLst>
      <p:ext uri="{BB962C8B-B14F-4D97-AF65-F5344CB8AC3E}">
        <p14:creationId xmlns:p14="http://schemas.microsoft.com/office/powerpoint/2010/main" val="48339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5519-D0DD-4DAA-8153-4C2906E7349D}"/>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28E2F806-4B63-4A4F-9BF8-CA9573E6B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86BF8946-859C-48C8-84A0-9953319D0F60}"/>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5" name="Footer Placeholder 4">
            <a:extLst>
              <a:ext uri="{FF2B5EF4-FFF2-40B4-BE49-F238E27FC236}">
                <a16:creationId xmlns:a16="http://schemas.microsoft.com/office/drawing/2014/main" id="{7E1F0920-77A3-4E9D-9C22-B141C54CF73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CF252BE-CAF7-4734-9325-6DA60EC42362}"/>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169704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46AD-780D-434D-82C4-51AA34034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70534483-845B-4F9B-B449-160351099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8B459-DBB4-4389-91B5-38F94E7A002B}"/>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5" name="Footer Placeholder 4">
            <a:extLst>
              <a:ext uri="{FF2B5EF4-FFF2-40B4-BE49-F238E27FC236}">
                <a16:creationId xmlns:a16="http://schemas.microsoft.com/office/drawing/2014/main" id="{24B366F6-2824-4042-B58A-05BD6EAF4B14}"/>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A2D7767-28AF-4BEB-A2E9-9BC89B3CC76E}"/>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360994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5644-704B-41F2-A9F4-93310FADC69F}"/>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F599C63C-B5BB-4867-BAC7-345BB152F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7ADB0C78-37F0-4BDE-B5F8-FBA5D3A3D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AD3A537C-5C76-4FD5-9FE7-3690E12B92F3}"/>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6" name="Footer Placeholder 5">
            <a:extLst>
              <a:ext uri="{FF2B5EF4-FFF2-40B4-BE49-F238E27FC236}">
                <a16:creationId xmlns:a16="http://schemas.microsoft.com/office/drawing/2014/main" id="{003DF61F-3961-4414-9717-9179A5F2581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8C90049-D966-47E8-85F7-72891A52CB90}"/>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63990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502-1202-46CE-80EC-C6A2CE738EAA}"/>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450AA51C-003E-4317-B366-B91EE70BA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959A1-3EC2-45F5-B441-64157E995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BC554A56-EAD6-4D63-8410-D3FE546D7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0174D3-D066-44F3-8D25-0535FFB7CE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0237C363-538D-4F44-BDF3-84EF7D572E1C}"/>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8" name="Footer Placeholder 7">
            <a:extLst>
              <a:ext uri="{FF2B5EF4-FFF2-40B4-BE49-F238E27FC236}">
                <a16:creationId xmlns:a16="http://schemas.microsoft.com/office/drawing/2014/main" id="{D2F84C39-41CE-40F4-B9D9-E1985F697EDF}"/>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78B091D9-3576-4CCF-943A-EE66C1796030}"/>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209469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2DB2-D5FD-48F5-AD8F-C2002523DB39}"/>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9E911212-E474-4CC6-8A76-ED49876E786F}"/>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4" name="Footer Placeholder 3">
            <a:extLst>
              <a:ext uri="{FF2B5EF4-FFF2-40B4-BE49-F238E27FC236}">
                <a16:creationId xmlns:a16="http://schemas.microsoft.com/office/drawing/2014/main" id="{CE67EE33-F5B8-412B-B1EA-6BD151989BE2}"/>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26742C48-886C-4912-82FE-B85D69698C65}"/>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415122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07EAE-C01D-45D0-B918-3BE9BE5A2A12}"/>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3" name="Footer Placeholder 2">
            <a:extLst>
              <a:ext uri="{FF2B5EF4-FFF2-40B4-BE49-F238E27FC236}">
                <a16:creationId xmlns:a16="http://schemas.microsoft.com/office/drawing/2014/main" id="{65C7C74A-EA60-499C-B656-3636462DB36B}"/>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B139BC63-1021-453D-AABA-D776EBBFAA14}"/>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393682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317F-59DC-4DB1-A06C-477E4BBB1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B27BA45E-ABF2-410E-A5D9-8EB36E995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124E8B7A-46FF-4335-A19E-44A5599E2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53A83-629B-4824-818A-F9D6FEC0A47D}"/>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6" name="Footer Placeholder 5">
            <a:extLst>
              <a:ext uri="{FF2B5EF4-FFF2-40B4-BE49-F238E27FC236}">
                <a16:creationId xmlns:a16="http://schemas.microsoft.com/office/drawing/2014/main" id="{1E77FA99-5A2C-43A8-8FD0-9B470B48AF40}"/>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1DEEDA18-89C9-4AB8-99E5-22AAA39B2C8C}"/>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155968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1E11-0DE1-4187-B3F2-5648DE9C6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4C275909-2441-45AE-9AE3-31B943030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C014B254-41D4-4F76-BBA0-E32BC57B3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23EA2-3034-46C2-A039-B96ACEE7023E}"/>
              </a:ext>
            </a:extLst>
          </p:cNvPr>
          <p:cNvSpPr>
            <a:spLocks noGrp="1"/>
          </p:cNvSpPr>
          <p:nvPr>
            <p:ph type="dt" sz="half" idx="10"/>
          </p:nvPr>
        </p:nvSpPr>
        <p:spPr/>
        <p:txBody>
          <a:bodyPr/>
          <a:lstStyle/>
          <a:p>
            <a:fld id="{7FC6FF8E-693B-4CBB-AEAF-8C323E63BC9E}" type="datetimeFigureOut">
              <a:rPr lang="en-GH" smtClean="0"/>
              <a:t>25/02/2021</a:t>
            </a:fld>
            <a:endParaRPr lang="en-GH"/>
          </a:p>
        </p:txBody>
      </p:sp>
      <p:sp>
        <p:nvSpPr>
          <p:cNvPr id="6" name="Footer Placeholder 5">
            <a:extLst>
              <a:ext uri="{FF2B5EF4-FFF2-40B4-BE49-F238E27FC236}">
                <a16:creationId xmlns:a16="http://schemas.microsoft.com/office/drawing/2014/main" id="{554F31FC-85EE-4FB7-8688-732734CEFCE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1A12BD7-E482-4C3F-B815-2983CCA6BDAD}"/>
              </a:ext>
            </a:extLst>
          </p:cNvPr>
          <p:cNvSpPr>
            <a:spLocks noGrp="1"/>
          </p:cNvSpPr>
          <p:nvPr>
            <p:ph type="sldNum" sz="quarter" idx="12"/>
          </p:nvPr>
        </p:nvSpPr>
        <p:spPr/>
        <p:txBody>
          <a:bodyPr/>
          <a:lstStyle/>
          <a:p>
            <a:fld id="{3EC9EB99-B437-4B82-BAD8-A1F8075E9565}" type="slidenum">
              <a:rPr lang="en-GH" smtClean="0"/>
              <a:t>‹#›</a:t>
            </a:fld>
            <a:endParaRPr lang="en-GH"/>
          </a:p>
        </p:txBody>
      </p:sp>
    </p:spTree>
    <p:extLst>
      <p:ext uri="{BB962C8B-B14F-4D97-AF65-F5344CB8AC3E}">
        <p14:creationId xmlns:p14="http://schemas.microsoft.com/office/powerpoint/2010/main" val="176897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10D025-FF7C-461A-81DF-D4AF232EC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24E01A29-5F42-4910-90CB-89867CFE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AC88D991-BDCF-492C-8BFE-A5DD77349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6FF8E-693B-4CBB-AEAF-8C323E63BC9E}" type="datetimeFigureOut">
              <a:rPr lang="en-GH" smtClean="0"/>
              <a:t>25/02/2021</a:t>
            </a:fld>
            <a:endParaRPr lang="en-GH"/>
          </a:p>
        </p:txBody>
      </p:sp>
      <p:sp>
        <p:nvSpPr>
          <p:cNvPr id="5" name="Footer Placeholder 4">
            <a:extLst>
              <a:ext uri="{FF2B5EF4-FFF2-40B4-BE49-F238E27FC236}">
                <a16:creationId xmlns:a16="http://schemas.microsoft.com/office/drawing/2014/main" id="{E6D55500-A7C5-48F3-9FEA-5DC677B86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9F6512BC-E0FD-4D08-9CDF-1737FA8D5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9EB99-B437-4B82-BAD8-A1F8075E9565}" type="slidenum">
              <a:rPr lang="en-GH" smtClean="0"/>
              <a:t>‹#›</a:t>
            </a:fld>
            <a:endParaRPr lang="en-GH"/>
          </a:p>
        </p:txBody>
      </p:sp>
    </p:spTree>
    <p:extLst>
      <p:ext uri="{BB962C8B-B14F-4D97-AF65-F5344CB8AC3E}">
        <p14:creationId xmlns:p14="http://schemas.microsoft.com/office/powerpoint/2010/main" val="161673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Enforcement" TargetMode="External"/><Relationship Id="rId3" Type="http://schemas.openxmlformats.org/officeDocument/2006/relationships/hyperlink" Target="https://en.wikipedia.org/wiki/Resource_management" TargetMode="External"/><Relationship Id="rId7" Type="http://schemas.openxmlformats.org/officeDocument/2006/relationships/hyperlink" Target="https://en.wikipedia.org/wiki/Public_participation" TargetMode="External"/><Relationship Id="rId2" Type="http://schemas.openxmlformats.org/officeDocument/2006/relationships/hyperlink" Target="https://en.wikipedia.org/wiki/Sustainabl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Environmental_planning" TargetMode="External"/><Relationship Id="rId5" Type="http://schemas.openxmlformats.org/officeDocument/2006/relationships/hyperlink" Target="https://en.wikipedia.org/wiki/Ghana_Environmental_Protection_Agency#cite_note-2" TargetMode="External"/><Relationship Id="rId4" Type="http://schemas.openxmlformats.org/officeDocument/2006/relationships/hyperlink" Target="https://en.wikipedia.org/wiki/Implementation" TargetMode="External"/><Relationship Id="rId9" Type="http://schemas.openxmlformats.org/officeDocument/2006/relationships/hyperlink" Target="https://en.wikipedia.org/wiki/Regulatory_body"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069-9306-46A5-837A-CF5248298916}"/>
              </a:ext>
            </a:extLst>
          </p:cNvPr>
          <p:cNvSpPr>
            <a:spLocks noGrp="1"/>
          </p:cNvSpPr>
          <p:nvPr>
            <p:ph type="ctrTitle"/>
          </p:nvPr>
        </p:nvSpPr>
        <p:spPr/>
        <p:txBody>
          <a:bodyPr/>
          <a:lstStyle/>
          <a:p>
            <a:r>
              <a:rPr lang="en-US" dirty="0"/>
              <a:t>UNIT 4</a:t>
            </a:r>
            <a:endParaRPr lang="en-GH" dirty="0"/>
          </a:p>
        </p:txBody>
      </p:sp>
      <p:sp>
        <p:nvSpPr>
          <p:cNvPr id="3" name="Subtitle 2">
            <a:extLst>
              <a:ext uri="{FF2B5EF4-FFF2-40B4-BE49-F238E27FC236}">
                <a16:creationId xmlns:a16="http://schemas.microsoft.com/office/drawing/2014/main" id="{D414C26A-86D1-4CE4-A1D9-4481B32A86B5}"/>
              </a:ext>
            </a:extLst>
          </p:cNvPr>
          <p:cNvSpPr>
            <a:spLocks noGrp="1"/>
          </p:cNvSpPr>
          <p:nvPr>
            <p:ph type="subTitle" idx="1"/>
          </p:nvPr>
        </p:nvSpPr>
        <p:spPr>
          <a:xfrm>
            <a:off x="1524000" y="3602038"/>
            <a:ext cx="9144000" cy="3713162"/>
          </a:xfrm>
        </p:spPr>
        <p:txBody>
          <a:bodyPr>
            <a:normAutofit/>
          </a:bodyPr>
          <a:lstStyle/>
          <a:p>
            <a:r>
              <a:rPr lang="en-US" dirty="0"/>
              <a:t>This unit  deals with contemporary issues of our time affecting humans and the environment</a:t>
            </a:r>
          </a:p>
          <a:p>
            <a:r>
              <a:rPr lang="en-US" dirty="0"/>
              <a:t>Including water quality and health,  Some toxicology principles Integrated Water Resources Management, COVID 19 Pandemic,</a:t>
            </a:r>
          </a:p>
          <a:p>
            <a:r>
              <a:rPr lang="en-US" dirty="0"/>
              <a:t>DALY (Disability adjusted life years) and Environmental Quality Index</a:t>
            </a:r>
          </a:p>
          <a:p>
            <a:r>
              <a:rPr lang="en-US" dirty="0"/>
              <a:t>Ghana’s Environmental Protection Bureau</a:t>
            </a:r>
          </a:p>
          <a:p>
            <a:r>
              <a:rPr lang="en-US" dirty="0"/>
              <a:t>Environmental Impact assessment</a:t>
            </a:r>
          </a:p>
          <a:p>
            <a:endParaRPr lang="en-US" dirty="0"/>
          </a:p>
          <a:p>
            <a:endParaRPr lang="en-GH" dirty="0"/>
          </a:p>
        </p:txBody>
      </p:sp>
    </p:spTree>
    <p:extLst>
      <p:ext uri="{BB962C8B-B14F-4D97-AF65-F5344CB8AC3E}">
        <p14:creationId xmlns:p14="http://schemas.microsoft.com/office/powerpoint/2010/main" val="247206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0FBB8C49-D7F6-4177-BC7C-DF1977CAE7BC}"/>
              </a:ext>
            </a:extLst>
          </p:cNvPr>
          <p:cNvSpPr>
            <a:spLocks noGrp="1" noChangeArrowheads="1"/>
          </p:cNvSpPr>
          <p:nvPr>
            <p:ph type="title"/>
          </p:nvPr>
        </p:nvSpPr>
        <p:spPr>
          <a:xfrm>
            <a:off x="1703389" y="277813"/>
            <a:ext cx="8785225" cy="271462"/>
          </a:xfrm>
        </p:spPr>
        <p:txBody>
          <a:bodyPr rtlCol="0">
            <a:normAutofit fontScale="90000"/>
          </a:bodyPr>
          <a:lstStyle/>
          <a:p>
            <a:pPr>
              <a:defRPr/>
            </a:pPr>
            <a:r>
              <a:rPr lang="en-GB" sz="2800"/>
              <a:t>Water quality and health</a:t>
            </a:r>
          </a:p>
        </p:txBody>
      </p:sp>
      <p:sp>
        <p:nvSpPr>
          <p:cNvPr id="366595" name="Rectangle 3">
            <a:extLst>
              <a:ext uri="{FF2B5EF4-FFF2-40B4-BE49-F238E27FC236}">
                <a16:creationId xmlns:a16="http://schemas.microsoft.com/office/drawing/2014/main" id="{ED0F4F43-03B8-4752-80C5-447E573792E0}"/>
              </a:ext>
            </a:extLst>
          </p:cNvPr>
          <p:cNvSpPr>
            <a:spLocks noGrp="1" noChangeArrowheads="1"/>
          </p:cNvSpPr>
          <p:nvPr>
            <p:ph idx="1"/>
          </p:nvPr>
        </p:nvSpPr>
        <p:spPr>
          <a:xfrm>
            <a:off x="1524000" y="836614"/>
            <a:ext cx="9144000" cy="6021387"/>
          </a:xfrm>
        </p:spPr>
        <p:txBody>
          <a:bodyPr/>
          <a:lstStyle/>
          <a:p>
            <a:pPr eaLnBrk="1" hangingPunct="1">
              <a:lnSpc>
                <a:spcPct val="80000"/>
              </a:lnSpc>
              <a:buFont typeface="Wingdings" panose="05000000000000000000" pitchFamily="2" charset="2"/>
              <a:buNone/>
            </a:pPr>
            <a:r>
              <a:rPr lang="en-GB" altLang="en-GH" sz="1800" dirty="0">
                <a:solidFill>
                  <a:srgbClr val="FF6600"/>
                </a:solidFill>
              </a:rPr>
              <a:t>Waterborne disease-</a:t>
            </a:r>
            <a:r>
              <a:rPr lang="en-GB" altLang="en-GH" sz="1800" dirty="0"/>
              <a:t> Diseases spread by contamination of water (or hands) by human </a:t>
            </a:r>
            <a:r>
              <a:rPr lang="en-GB" altLang="en-GH" sz="1800" dirty="0" err="1"/>
              <a:t>feaces</a:t>
            </a:r>
            <a:r>
              <a:rPr lang="en-GB" altLang="en-GH" sz="1800" dirty="0"/>
              <a:t> or urine. With this type of disease, infection occurs in a manner as shown in the scheme below:</a:t>
            </a:r>
          </a:p>
          <a:p>
            <a:pPr eaLnBrk="1" hangingPunct="1">
              <a:lnSpc>
                <a:spcPct val="80000"/>
              </a:lnSpc>
              <a:buFont typeface="Wingdings" panose="05000000000000000000" pitchFamily="2" charset="2"/>
              <a:buNone/>
            </a:pPr>
            <a:endParaRPr lang="en-GB" altLang="en-GH" sz="1800" dirty="0"/>
          </a:p>
          <a:p>
            <a:pPr eaLnBrk="1" hangingPunct="1">
              <a:lnSpc>
                <a:spcPct val="80000"/>
              </a:lnSpc>
              <a:buFont typeface="Wingdings" panose="05000000000000000000" pitchFamily="2" charset="2"/>
              <a:buNone/>
            </a:pPr>
            <a:r>
              <a:rPr lang="en-GB" altLang="en-GH" sz="1800" dirty="0"/>
              <a:t>Infected person </a:t>
            </a:r>
            <a:r>
              <a:rPr lang="en-GB" altLang="en-GH" sz="1800" dirty="0">
                <a:latin typeface="Arial" panose="020B0604020202020204" pitchFamily="34" charset="0"/>
              </a:rPr>
              <a:t>→</a:t>
            </a:r>
            <a:r>
              <a:rPr lang="en-GB" altLang="en-GH" sz="1800" dirty="0"/>
              <a:t> Pathogens in excreta</a:t>
            </a:r>
            <a:r>
              <a:rPr lang="en-GB" altLang="en-GH" sz="1800" dirty="0">
                <a:latin typeface="Arial" panose="020B0604020202020204" pitchFamily="34" charset="0"/>
              </a:rPr>
              <a:t>→</a:t>
            </a:r>
            <a:r>
              <a:rPr lang="en-GB" altLang="en-GH" sz="1800" dirty="0"/>
              <a:t> contaminated water source</a:t>
            </a:r>
          </a:p>
          <a:p>
            <a:pPr eaLnBrk="1" hangingPunct="1">
              <a:lnSpc>
                <a:spcPct val="80000"/>
              </a:lnSpc>
              <a:buFont typeface="Wingdings" panose="05000000000000000000" pitchFamily="2" charset="2"/>
              <a:buNone/>
            </a:pPr>
            <a:endParaRPr lang="en-GB" altLang="en-GH" sz="1800" dirty="0"/>
          </a:p>
          <a:p>
            <a:pPr eaLnBrk="1" hangingPunct="1">
              <a:lnSpc>
                <a:spcPct val="80000"/>
              </a:lnSpc>
              <a:buFont typeface="Wingdings" panose="05000000000000000000" pitchFamily="2" charset="2"/>
              <a:buNone/>
            </a:pPr>
            <a:r>
              <a:rPr lang="en-GB" altLang="en-GH" sz="1800" dirty="0"/>
              <a:t>Susceptible person </a:t>
            </a:r>
            <a:r>
              <a:rPr lang="en-GB" altLang="en-GH" sz="1800" dirty="0">
                <a:latin typeface="Arial" panose="020B0604020202020204" pitchFamily="34" charset="0"/>
              </a:rPr>
              <a:t> </a:t>
            </a:r>
            <a:r>
              <a:rPr lang="en-GB" altLang="en-GH" sz="1800" dirty="0"/>
              <a:t>      consumption of untreated water</a:t>
            </a:r>
          </a:p>
          <a:p>
            <a:pPr eaLnBrk="1" hangingPunct="1">
              <a:lnSpc>
                <a:spcPct val="80000"/>
              </a:lnSpc>
              <a:buFont typeface="Wingdings" panose="05000000000000000000" pitchFamily="2" charset="2"/>
              <a:buNone/>
            </a:pPr>
            <a:endParaRPr lang="en-GB" altLang="en-GH" sz="1800" dirty="0"/>
          </a:p>
          <a:p>
            <a:pPr eaLnBrk="1" hangingPunct="1">
              <a:lnSpc>
                <a:spcPct val="80000"/>
              </a:lnSpc>
              <a:buFont typeface="Wingdings" panose="05000000000000000000" pitchFamily="2" charset="2"/>
              <a:buNone/>
            </a:pPr>
            <a:r>
              <a:rPr lang="en-GB" altLang="en-GH" sz="1800" dirty="0">
                <a:solidFill>
                  <a:srgbClr val="FF0000"/>
                </a:solidFill>
              </a:rPr>
              <a:t>Preventive measures</a:t>
            </a:r>
            <a:r>
              <a:rPr lang="en-GB" altLang="en-GH" sz="1800" dirty="0"/>
              <a:t>: Improve quality of drinking water. Prevent casual use of untreated or unimproved sources</a:t>
            </a:r>
          </a:p>
          <a:p>
            <a:pPr eaLnBrk="1" hangingPunct="1">
              <a:lnSpc>
                <a:spcPct val="80000"/>
              </a:lnSpc>
              <a:buFont typeface="Wingdings" panose="05000000000000000000" pitchFamily="2" charset="2"/>
              <a:buNone/>
            </a:pPr>
            <a:endParaRPr lang="en-GB" altLang="en-GH" sz="1800" dirty="0"/>
          </a:p>
          <a:p>
            <a:pPr eaLnBrk="1" hangingPunct="1">
              <a:lnSpc>
                <a:spcPct val="80000"/>
              </a:lnSpc>
              <a:buFont typeface="Wingdings" panose="05000000000000000000" pitchFamily="2" charset="2"/>
              <a:buNone/>
            </a:pPr>
            <a:r>
              <a:rPr lang="en-GB" altLang="en-GH" sz="1800" dirty="0">
                <a:solidFill>
                  <a:srgbClr val="FF6600"/>
                </a:solidFill>
              </a:rPr>
              <a:t>Water based helminth disease-</a:t>
            </a:r>
            <a:r>
              <a:rPr lang="en-GB" altLang="en-GH" sz="1800" dirty="0"/>
              <a:t> Diseases whose causative pathogen spend part of its life cycle in aquatic animals such as water snails.  The most well known example is schistosomiasis. Its pattern of disease transmission includes a part of the pathogen (worm) life cycle in an intermediate host (as eggs in snails).  After the eggs of the worm have penetrated a snail they hatch inside the snail.  These larvae can only survive for 48 hours in water.</a:t>
            </a:r>
          </a:p>
          <a:p>
            <a:pPr eaLnBrk="1" hangingPunct="1">
              <a:lnSpc>
                <a:spcPct val="80000"/>
              </a:lnSpc>
              <a:buFont typeface="Wingdings" panose="05000000000000000000" pitchFamily="2" charset="2"/>
              <a:buNone/>
            </a:pPr>
            <a:r>
              <a:rPr lang="en-GB" altLang="en-GH" sz="1800" dirty="0"/>
              <a:t>The larvae can however, penetrate the skin of human beings and they can then migrate through the body, where they can multiply.  It is unfortunate that schistosomiasis is often spread by irrigation schemes which tend to provide suitable habitats for the snail host as wells as increasing the likelihood of contact with the water by agricultural workers.</a:t>
            </a:r>
          </a:p>
          <a:p>
            <a:pPr eaLnBrk="1" hangingPunct="1">
              <a:lnSpc>
                <a:spcPct val="80000"/>
              </a:lnSpc>
              <a:buFont typeface="Wingdings" panose="05000000000000000000" pitchFamily="2" charset="2"/>
              <a:buNone/>
            </a:pPr>
            <a:r>
              <a:rPr lang="en-GB" altLang="en-GH" sz="1800" dirty="0"/>
              <a:t>	The scheme of development of the pathogen is given as follows:</a:t>
            </a:r>
          </a:p>
          <a:p>
            <a:pPr eaLnBrk="1" hangingPunct="1">
              <a:lnSpc>
                <a:spcPct val="80000"/>
              </a:lnSpc>
              <a:buFont typeface="Wingdings" panose="05000000000000000000" pitchFamily="2" charset="2"/>
              <a:buNone/>
            </a:pPr>
            <a:endParaRPr lang="en-GB" altLang="en-GH" sz="1800" dirty="0"/>
          </a:p>
          <a:p>
            <a:pPr eaLnBrk="1" hangingPunct="1">
              <a:lnSpc>
                <a:spcPct val="80000"/>
              </a:lnSpc>
              <a:buFont typeface="Wingdings" panose="05000000000000000000" pitchFamily="2" charset="2"/>
              <a:buNone/>
            </a:pPr>
            <a:endParaRPr lang="en-GB" altLang="en-GH" sz="1800" dirty="0"/>
          </a:p>
        </p:txBody>
      </p:sp>
      <p:sp>
        <p:nvSpPr>
          <p:cNvPr id="366596" name="Line 4">
            <a:extLst>
              <a:ext uri="{FF2B5EF4-FFF2-40B4-BE49-F238E27FC236}">
                <a16:creationId xmlns:a16="http://schemas.microsoft.com/office/drawing/2014/main" id="{FBDC40C8-9565-4A09-9C92-09F6C8E77348}"/>
              </a:ext>
            </a:extLst>
          </p:cNvPr>
          <p:cNvSpPr>
            <a:spLocks noChangeShapeType="1"/>
          </p:cNvSpPr>
          <p:nvPr/>
        </p:nvSpPr>
        <p:spPr bwMode="auto">
          <a:xfrm>
            <a:off x="7824788" y="2060576"/>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H"/>
          </a:p>
        </p:txBody>
      </p:sp>
      <p:sp>
        <p:nvSpPr>
          <p:cNvPr id="366598" name="Freeform 6">
            <a:extLst>
              <a:ext uri="{FF2B5EF4-FFF2-40B4-BE49-F238E27FC236}">
                <a16:creationId xmlns:a16="http://schemas.microsoft.com/office/drawing/2014/main" id="{2D9B3472-7EFA-414E-AC4C-CF7983A39B4E}"/>
              </a:ext>
            </a:extLst>
          </p:cNvPr>
          <p:cNvSpPr>
            <a:spLocks/>
          </p:cNvSpPr>
          <p:nvPr/>
        </p:nvSpPr>
        <p:spPr bwMode="auto">
          <a:xfrm>
            <a:off x="2578100" y="2060576"/>
            <a:ext cx="1588" cy="288925"/>
          </a:xfrm>
          <a:custGeom>
            <a:avLst/>
            <a:gdLst>
              <a:gd name="T0" fmla="*/ 0 w 1"/>
              <a:gd name="T1" fmla="*/ 2147483646 h 182"/>
              <a:gd name="T2" fmla="*/ 2147483646 w 1"/>
              <a:gd name="T3" fmla="*/ 0 h 182"/>
              <a:gd name="T4" fmla="*/ 0 60000 65536"/>
              <a:gd name="T5" fmla="*/ 0 60000 65536"/>
              <a:gd name="T6" fmla="*/ 0 w 1"/>
              <a:gd name="T7" fmla="*/ 0 h 182"/>
              <a:gd name="T8" fmla="*/ 1 w 1"/>
              <a:gd name="T9" fmla="*/ 182 h 182"/>
            </a:gdLst>
            <a:ahLst/>
            <a:cxnLst>
              <a:cxn ang="T4">
                <a:pos x="T0" y="T1"/>
              </a:cxn>
              <a:cxn ang="T5">
                <a:pos x="T2" y="T3"/>
              </a:cxn>
            </a:cxnLst>
            <a:rect l="T6" t="T7" r="T8" b="T9"/>
            <a:pathLst>
              <a:path w="1" h="182">
                <a:moveTo>
                  <a:pt x="0" y="182"/>
                </a:moveTo>
                <a:lnTo>
                  <a:pt x="1"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A3345C56-E4EC-423A-8D8F-9F4174F09C09}"/>
              </a:ext>
            </a:extLst>
          </p:cNvPr>
          <p:cNvSpPr>
            <a:spLocks noGrp="1" noChangeArrowheads="1"/>
          </p:cNvSpPr>
          <p:nvPr>
            <p:ph type="title"/>
          </p:nvPr>
        </p:nvSpPr>
        <p:spPr>
          <a:xfrm>
            <a:off x="1703389" y="277813"/>
            <a:ext cx="8785225" cy="271462"/>
          </a:xfrm>
        </p:spPr>
        <p:txBody>
          <a:bodyPr rtlCol="0">
            <a:normAutofit fontScale="90000"/>
          </a:bodyPr>
          <a:lstStyle/>
          <a:p>
            <a:pPr>
              <a:defRPr/>
            </a:pPr>
            <a:r>
              <a:rPr lang="en-GB" sz="2800"/>
              <a:t>Water quality and health</a:t>
            </a:r>
          </a:p>
        </p:txBody>
      </p:sp>
      <p:sp>
        <p:nvSpPr>
          <p:cNvPr id="368643" name="Rectangle 3">
            <a:extLst>
              <a:ext uri="{FF2B5EF4-FFF2-40B4-BE49-F238E27FC236}">
                <a16:creationId xmlns:a16="http://schemas.microsoft.com/office/drawing/2014/main" id="{8AE858CF-B21C-4253-8FAC-CAC9BBE317C8}"/>
              </a:ext>
            </a:extLst>
          </p:cNvPr>
          <p:cNvSpPr>
            <a:spLocks noGrp="1" noChangeArrowheads="1"/>
          </p:cNvSpPr>
          <p:nvPr>
            <p:ph idx="1"/>
          </p:nvPr>
        </p:nvSpPr>
        <p:spPr>
          <a:xfrm>
            <a:off x="1524000" y="836614"/>
            <a:ext cx="9144000" cy="6021387"/>
          </a:xfrm>
        </p:spPr>
        <p:txBody>
          <a:bodyPr/>
          <a:lstStyle/>
          <a:p>
            <a:pPr eaLnBrk="1" hangingPunct="1">
              <a:buFont typeface="Wingdings" panose="05000000000000000000" pitchFamily="2" charset="2"/>
              <a:buNone/>
            </a:pPr>
            <a:r>
              <a:rPr lang="en-GB" altLang="en-GH" sz="2000"/>
              <a:t>Preventive measures: Desist from the use of or contact with any water resource known to have the infection.  Control snail population and prevent people or inhabitants from defecating in surface waters.</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sz="2000"/>
              <a:t>Water – related insect vector diseases</a:t>
            </a:r>
          </a:p>
          <a:p>
            <a:pPr eaLnBrk="1" hangingPunct="1">
              <a:buFont typeface="Wingdings" panose="05000000000000000000" pitchFamily="2" charset="2"/>
              <a:buNone/>
            </a:pPr>
            <a:r>
              <a:rPr lang="en-GB" altLang="en-GH" sz="2000"/>
              <a:t>Diseases spread by insects that breed or feed near open surface waters eg. malaria. </a:t>
            </a:r>
          </a:p>
          <a:p>
            <a:pPr eaLnBrk="1" hangingPunct="1">
              <a:buFont typeface="Wingdings" panose="05000000000000000000" pitchFamily="2" charset="2"/>
              <a:buNone/>
            </a:pPr>
            <a:r>
              <a:rPr lang="en-GB" altLang="en-GH" sz="2000"/>
              <a:t>Preventive measures: include avoiding suitable habitats for insect like shallow stagnant water pools, regions around the edges of lakes and irrigation canals.  Control by the use of insecticides, although this measure has the possibility of creating some water quality problems.  Biological control measure like the introduction of fish species that prey on the larvae of the insect could be adopted.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E787CB60-F81B-41B9-962A-A20D362600AD}"/>
              </a:ext>
            </a:extLst>
          </p:cNvPr>
          <p:cNvSpPr>
            <a:spLocks noGrp="1" noChangeArrowheads="1"/>
          </p:cNvSpPr>
          <p:nvPr>
            <p:ph type="title"/>
          </p:nvPr>
        </p:nvSpPr>
        <p:spPr/>
        <p:txBody>
          <a:bodyPr/>
          <a:lstStyle/>
          <a:p>
            <a:pPr eaLnBrk="1" hangingPunct="1"/>
            <a:r>
              <a:rPr lang="en-GB" altLang="en-GH" sz="4000" dirty="0"/>
              <a:t>Integrated Water resources Management</a:t>
            </a:r>
          </a:p>
        </p:txBody>
      </p:sp>
      <p:sp>
        <p:nvSpPr>
          <p:cNvPr id="370691" name="Rectangle 3">
            <a:extLst>
              <a:ext uri="{FF2B5EF4-FFF2-40B4-BE49-F238E27FC236}">
                <a16:creationId xmlns:a16="http://schemas.microsoft.com/office/drawing/2014/main" id="{93E00AD9-79D2-4252-9B76-1F70D3859365}"/>
              </a:ext>
            </a:extLst>
          </p:cNvPr>
          <p:cNvSpPr>
            <a:spLocks noGrp="1" noChangeArrowheads="1"/>
          </p:cNvSpPr>
          <p:nvPr>
            <p:ph idx="1"/>
          </p:nvPr>
        </p:nvSpPr>
        <p:spPr/>
        <p:txBody>
          <a:bodyPr>
            <a:normAutofit lnSpcReduction="10000"/>
          </a:bodyPr>
          <a:lstStyle/>
          <a:p>
            <a:pPr eaLnBrk="1" hangingPunct="1"/>
            <a:r>
              <a:rPr lang="en-GB" altLang="en-GH" dirty="0"/>
              <a:t>This part briefly looks at the water available for human and other uses,</a:t>
            </a:r>
          </a:p>
          <a:p>
            <a:pPr eaLnBrk="1" hangingPunct="1"/>
            <a:r>
              <a:rPr lang="en-GB" altLang="en-GH" dirty="0"/>
              <a:t>The hydrological cycle and management of the water available.</a:t>
            </a:r>
          </a:p>
          <a:p>
            <a:pPr eaLnBrk="1" hangingPunct="1"/>
            <a:r>
              <a:rPr lang="en-GB" altLang="en-GH" b="1" dirty="0">
                <a:solidFill>
                  <a:srgbClr val="FF0000"/>
                </a:solidFill>
              </a:rPr>
              <a:t>Sources of water</a:t>
            </a:r>
          </a:p>
          <a:p>
            <a:pPr lvl="1"/>
            <a:r>
              <a:rPr lang="en-GB" altLang="en-GH" b="1" dirty="0">
                <a:solidFill>
                  <a:srgbClr val="FF0000"/>
                </a:solidFill>
              </a:rPr>
              <a:t>Rain</a:t>
            </a:r>
          </a:p>
          <a:p>
            <a:pPr lvl="1"/>
            <a:r>
              <a:rPr lang="en-GB" altLang="en-GH" b="1" dirty="0">
                <a:solidFill>
                  <a:srgbClr val="FF0000"/>
                </a:solidFill>
              </a:rPr>
              <a:t>Surface water in the form of streams, rivers and lakes</a:t>
            </a:r>
          </a:p>
          <a:p>
            <a:pPr lvl="1"/>
            <a:r>
              <a:rPr lang="en-GB" altLang="en-GH" b="1" dirty="0">
                <a:solidFill>
                  <a:srgbClr val="FF0000"/>
                </a:solidFill>
              </a:rPr>
              <a:t>Groundwater</a:t>
            </a:r>
          </a:p>
          <a:p>
            <a:pPr lvl="1"/>
            <a:r>
              <a:rPr lang="en-GB" altLang="en-GH" b="1" dirty="0">
                <a:solidFill>
                  <a:srgbClr val="FF0000"/>
                </a:solidFill>
              </a:rPr>
              <a:t>Water at the poles</a:t>
            </a:r>
          </a:p>
          <a:p>
            <a:pPr lvl="1"/>
            <a:r>
              <a:rPr lang="en-GB" altLang="en-GH" b="1" dirty="0">
                <a:solidFill>
                  <a:srgbClr val="FF0000"/>
                </a:solidFill>
              </a:rPr>
              <a:t>Water in the clouds</a:t>
            </a:r>
          </a:p>
          <a:p>
            <a:pPr lvl="1"/>
            <a:r>
              <a:rPr lang="en-GB" altLang="en-GH" b="1" dirty="0">
                <a:solidFill>
                  <a:srgbClr val="FF0000"/>
                </a:solidFill>
              </a:rPr>
              <a:t>Sea water</a:t>
            </a:r>
          </a:p>
          <a:p>
            <a:pPr lvl="1"/>
            <a:r>
              <a:rPr lang="en-GB" altLang="en-GH" b="1" dirty="0">
                <a:solidFill>
                  <a:srgbClr val="FF0000"/>
                </a:solidFill>
              </a:rPr>
              <a:t>Soil</a:t>
            </a:r>
          </a:p>
          <a:p>
            <a:pPr marL="457200" lvl="1" indent="0">
              <a:buNone/>
            </a:pPr>
            <a:endParaRPr lang="en-GB" altLang="en-GH"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B7D1524D-7F1B-42B9-9D44-BB6C36B88D8F}"/>
              </a:ext>
            </a:extLst>
          </p:cNvPr>
          <p:cNvSpPr>
            <a:spLocks noGrp="1" noChangeArrowheads="1"/>
          </p:cNvSpPr>
          <p:nvPr>
            <p:ph type="title"/>
          </p:nvPr>
        </p:nvSpPr>
        <p:spPr>
          <a:xfrm>
            <a:off x="1992314" y="260351"/>
            <a:ext cx="8207375" cy="792163"/>
          </a:xfrm>
        </p:spPr>
        <p:txBody>
          <a:bodyPr/>
          <a:lstStyle/>
          <a:p>
            <a:pPr eaLnBrk="1" hangingPunct="1"/>
            <a:r>
              <a:rPr lang="en-GB" altLang="en-GH" sz="3600"/>
              <a:t>The Water Cycle</a:t>
            </a:r>
          </a:p>
        </p:txBody>
      </p:sp>
      <p:pic>
        <p:nvPicPr>
          <p:cNvPr id="371715" name="Picture 4">
            <a:extLst>
              <a:ext uri="{FF2B5EF4-FFF2-40B4-BE49-F238E27FC236}">
                <a16:creationId xmlns:a16="http://schemas.microsoft.com/office/drawing/2014/main" id="{8F6CED5A-B04F-4C72-BFC3-4FED630D8C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9" y="1268413"/>
            <a:ext cx="2879725" cy="2609850"/>
          </a:xfrm>
          <a:noFill/>
        </p:spPr>
      </p:pic>
      <p:sp>
        <p:nvSpPr>
          <p:cNvPr id="371716" name="Text Box 5">
            <a:extLst>
              <a:ext uri="{FF2B5EF4-FFF2-40B4-BE49-F238E27FC236}">
                <a16:creationId xmlns:a16="http://schemas.microsoft.com/office/drawing/2014/main" id="{59525311-0635-4744-9E68-0E8BB7E4F855}"/>
              </a:ext>
            </a:extLst>
          </p:cNvPr>
          <p:cNvSpPr txBox="1">
            <a:spLocks noChangeArrowheads="1"/>
          </p:cNvSpPr>
          <p:nvPr/>
        </p:nvSpPr>
        <p:spPr bwMode="auto">
          <a:xfrm>
            <a:off x="4727576" y="1125539"/>
            <a:ext cx="59404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GH" sz="2000">
                <a:latin typeface="Verdana" panose="020B0604030504040204" pitchFamily="34" charset="0"/>
                <a:cs typeface="Arial" panose="020B0604020202020204" pitchFamily="34" charset="0"/>
              </a:rPr>
              <a:t>Water travels on the surface of the earth, underground and in the atmosphere in a cycle – the Water Cycle.</a:t>
            </a:r>
          </a:p>
          <a:p>
            <a:pPr eaLnBrk="1" hangingPunct="1">
              <a:spcBef>
                <a:spcPct val="50000"/>
              </a:spcBef>
              <a:buFontTx/>
              <a:buChar char="•"/>
            </a:pPr>
            <a:r>
              <a:rPr lang="en-GB" altLang="en-GH" sz="2000">
                <a:latin typeface="Verdana" panose="020B0604030504040204" pitchFamily="34" charset="0"/>
                <a:cs typeface="Arial" panose="020B0604020202020204" pitchFamily="34" charset="0"/>
              </a:rPr>
              <a:t> Clouds provide precipitation in the form of rain, snow and hail.</a:t>
            </a:r>
          </a:p>
          <a:p>
            <a:pPr eaLnBrk="1" hangingPunct="1">
              <a:spcBef>
                <a:spcPct val="50000"/>
              </a:spcBef>
              <a:buFontTx/>
              <a:buChar char="•"/>
            </a:pPr>
            <a:r>
              <a:rPr lang="en-GB" altLang="en-GH" sz="2000">
                <a:latin typeface="Verdana" panose="020B0604030504040204" pitchFamily="34" charset="0"/>
                <a:cs typeface="Arial" panose="020B0604020202020204" pitchFamily="34" charset="0"/>
              </a:rPr>
              <a:t>Water runs on the surface.  Part is used by the vegetation; part flows to the water bodies or infiltrates the soil to form the underground water bodies.</a:t>
            </a:r>
          </a:p>
          <a:p>
            <a:pPr eaLnBrk="1" hangingPunct="1">
              <a:spcBef>
                <a:spcPct val="50000"/>
              </a:spcBef>
              <a:buFontTx/>
              <a:buChar char="•"/>
            </a:pPr>
            <a:r>
              <a:rPr lang="en-GB" altLang="en-GH" sz="2000">
                <a:latin typeface="Verdana" panose="020B0604030504040204" pitchFamily="34" charset="0"/>
                <a:cs typeface="Arial" panose="020B0604020202020204" pitchFamily="34" charset="0"/>
              </a:rPr>
              <a:t>Surface water bodies evaporates under the effect of the sun and finds itself in a gaseous form in the atmosphere.</a:t>
            </a:r>
          </a:p>
          <a:p>
            <a:pPr eaLnBrk="1" hangingPunct="1">
              <a:spcBef>
                <a:spcPct val="50000"/>
              </a:spcBef>
              <a:buFontTx/>
              <a:buChar char="•"/>
            </a:pPr>
            <a:r>
              <a:rPr lang="en-GB" altLang="en-GH" sz="2000">
                <a:latin typeface="Verdana" panose="020B0604030504040204" pitchFamily="34" charset="0"/>
                <a:cs typeface="Arial" panose="020B0604020202020204" pitchFamily="34" charset="0"/>
              </a:rPr>
              <a:t>Water vapour condenses in contact with cold air masses, which then creates clouds and comes down as rain.</a:t>
            </a:r>
          </a:p>
        </p:txBody>
      </p:sp>
      <p:sp>
        <p:nvSpPr>
          <p:cNvPr id="371717" name="Text Box 6">
            <a:extLst>
              <a:ext uri="{FF2B5EF4-FFF2-40B4-BE49-F238E27FC236}">
                <a16:creationId xmlns:a16="http://schemas.microsoft.com/office/drawing/2014/main" id="{36961AE2-36FA-4580-A20E-D89548486C8D}"/>
              </a:ext>
            </a:extLst>
          </p:cNvPr>
          <p:cNvSpPr txBox="1">
            <a:spLocks noChangeArrowheads="1"/>
          </p:cNvSpPr>
          <p:nvPr/>
        </p:nvSpPr>
        <p:spPr bwMode="auto">
          <a:xfrm>
            <a:off x="1524000" y="4076700"/>
            <a:ext cx="3132138" cy="264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GH" sz="1400">
                <a:solidFill>
                  <a:srgbClr val="FF6600"/>
                </a:solidFill>
                <a:latin typeface="Verdana" panose="020B0604030504040204" pitchFamily="34" charset="0"/>
                <a:cs typeface="Arial" panose="020B0604020202020204" pitchFamily="34" charset="0"/>
              </a:rPr>
              <a:t>Invisible phenomena</a:t>
            </a:r>
          </a:p>
          <a:p>
            <a:pPr eaLnBrk="1" hangingPunct="1">
              <a:spcBef>
                <a:spcPct val="50000"/>
              </a:spcBef>
            </a:pPr>
            <a:r>
              <a:rPr lang="en-GB" altLang="en-GH" sz="1400">
                <a:latin typeface="Verdana" panose="020B0604030504040204" pitchFamily="34" charset="0"/>
                <a:cs typeface="Arial" panose="020B0604020202020204" pitchFamily="34" charset="0"/>
              </a:rPr>
              <a:t>Evaporation, absorption, water vapour and transport by winds – sun energy required for process </a:t>
            </a:r>
          </a:p>
          <a:p>
            <a:pPr eaLnBrk="1" hangingPunct="1">
              <a:spcBef>
                <a:spcPct val="50000"/>
              </a:spcBef>
            </a:pPr>
            <a:r>
              <a:rPr lang="en-GB" altLang="en-GH" sz="1400">
                <a:solidFill>
                  <a:srgbClr val="FF6600"/>
                </a:solidFill>
                <a:latin typeface="Verdana" panose="020B0604030504040204" pitchFamily="34" charset="0"/>
                <a:cs typeface="Arial" panose="020B0604020202020204" pitchFamily="34" charset="0"/>
              </a:rPr>
              <a:t>Visible phenomena</a:t>
            </a:r>
            <a:r>
              <a:rPr lang="en-GB" altLang="en-GH" sz="1400">
                <a:latin typeface="Verdana" panose="020B0604030504040204" pitchFamily="34" charset="0"/>
                <a:cs typeface="Arial" panose="020B0604020202020204" pitchFamily="34" charset="0"/>
              </a:rPr>
              <a:t> – condensation, precipitation, snow, runoff, infiltration, superficial and underground flow.</a:t>
            </a:r>
          </a:p>
          <a:p>
            <a:pPr eaLnBrk="1" hangingPunct="1">
              <a:spcBef>
                <a:spcPct val="50000"/>
              </a:spcBef>
            </a:pPr>
            <a:endParaRPr lang="en-GB" altLang="en-GH">
              <a:latin typeface="Verdana" panose="020B060403050404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48DF3629-EF95-49E5-9B20-F6188EF12FDD}"/>
              </a:ext>
            </a:extLst>
          </p:cNvPr>
          <p:cNvSpPr>
            <a:spLocks noGrp="1" noChangeArrowheads="1"/>
          </p:cNvSpPr>
          <p:nvPr>
            <p:ph type="title"/>
          </p:nvPr>
        </p:nvSpPr>
        <p:spPr/>
        <p:txBody>
          <a:bodyPr/>
          <a:lstStyle/>
          <a:p>
            <a:pPr eaLnBrk="1" hangingPunct="1"/>
            <a:r>
              <a:rPr lang="en-GB" altLang="en-GH" sz="3600"/>
              <a:t>Water Quality</a:t>
            </a:r>
          </a:p>
        </p:txBody>
      </p:sp>
      <p:sp>
        <p:nvSpPr>
          <p:cNvPr id="372739" name="Rectangle 3">
            <a:extLst>
              <a:ext uri="{FF2B5EF4-FFF2-40B4-BE49-F238E27FC236}">
                <a16:creationId xmlns:a16="http://schemas.microsoft.com/office/drawing/2014/main" id="{0E78F67A-3219-458E-8000-4D126FC2C866}"/>
              </a:ext>
            </a:extLst>
          </p:cNvPr>
          <p:cNvSpPr>
            <a:spLocks noGrp="1" noChangeArrowheads="1"/>
          </p:cNvSpPr>
          <p:nvPr>
            <p:ph idx="1"/>
          </p:nvPr>
        </p:nvSpPr>
        <p:spPr/>
        <p:txBody>
          <a:bodyPr/>
          <a:lstStyle/>
          <a:p>
            <a:pPr eaLnBrk="1" hangingPunct="1"/>
            <a:r>
              <a:rPr lang="en-GB" altLang="en-GH"/>
              <a:t>As precipitated water encounters the atmosphere and the environment, its quality changes through interactions with:</a:t>
            </a:r>
          </a:p>
          <a:p>
            <a:pPr eaLnBrk="1" hangingPunct="1">
              <a:buFont typeface="Wingdings" panose="05000000000000000000" pitchFamily="2" charset="2"/>
              <a:buNone/>
            </a:pPr>
            <a:r>
              <a:rPr lang="en-GB" altLang="en-GH"/>
              <a:t>		- </a:t>
            </a:r>
            <a:r>
              <a:rPr lang="en-GB" altLang="en-GH" sz="2400"/>
              <a:t>Gases in the air</a:t>
            </a:r>
          </a:p>
          <a:p>
            <a:pPr eaLnBrk="1" hangingPunct="1">
              <a:buFont typeface="Wingdings" panose="05000000000000000000" pitchFamily="2" charset="2"/>
              <a:buNone/>
            </a:pPr>
            <a:r>
              <a:rPr lang="en-GB" altLang="en-GH" sz="2400"/>
              <a:t>		- soil and rock– contaminants</a:t>
            </a:r>
          </a:p>
          <a:p>
            <a:pPr eaLnBrk="1" hangingPunct="1">
              <a:buFont typeface="Wingdings" panose="05000000000000000000" pitchFamily="2" charset="2"/>
              <a:buNone/>
            </a:pPr>
            <a:r>
              <a:rPr lang="en-GB" altLang="en-GH" sz="2400"/>
              <a:t>		- anthropogenic activities eg mining, 		  agriculture and irrigation, industries e.g. 	  dyeing and tannin</a:t>
            </a:r>
            <a:r>
              <a:rPr lang="en-GB" altLang="en-GH"/>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F29A0037-0862-45C2-B3C5-1D5789591D33}"/>
              </a:ext>
            </a:extLst>
          </p:cNvPr>
          <p:cNvSpPr>
            <a:spLocks noGrp="1" noChangeArrowheads="1"/>
          </p:cNvSpPr>
          <p:nvPr>
            <p:ph type="title"/>
          </p:nvPr>
        </p:nvSpPr>
        <p:spPr>
          <a:xfrm>
            <a:off x="1992313" y="1"/>
            <a:ext cx="8229600" cy="847725"/>
          </a:xfrm>
        </p:spPr>
        <p:txBody>
          <a:bodyPr/>
          <a:lstStyle/>
          <a:p>
            <a:pPr eaLnBrk="1" hangingPunct="1"/>
            <a:r>
              <a:rPr lang="en-GB" altLang="en-GH" sz="4000"/>
              <a:t>Water use</a:t>
            </a:r>
          </a:p>
        </p:txBody>
      </p:sp>
      <p:sp>
        <p:nvSpPr>
          <p:cNvPr id="373763" name="Rectangle 3">
            <a:extLst>
              <a:ext uri="{FF2B5EF4-FFF2-40B4-BE49-F238E27FC236}">
                <a16:creationId xmlns:a16="http://schemas.microsoft.com/office/drawing/2014/main" id="{D1372C3B-ECB7-4E70-ABC1-174F929BAB42}"/>
              </a:ext>
            </a:extLst>
          </p:cNvPr>
          <p:cNvSpPr>
            <a:spLocks noGrp="1" noChangeArrowheads="1"/>
          </p:cNvSpPr>
          <p:nvPr>
            <p:ph idx="1"/>
          </p:nvPr>
        </p:nvSpPr>
        <p:spPr>
          <a:xfrm>
            <a:off x="1992313" y="836614"/>
            <a:ext cx="8280400" cy="6021387"/>
          </a:xfrm>
        </p:spPr>
        <p:txBody>
          <a:bodyPr/>
          <a:lstStyle/>
          <a:p>
            <a:pPr eaLnBrk="1" hangingPunct="1"/>
            <a:r>
              <a:rPr lang="en-GB" altLang="en-GH" sz="2400"/>
              <a:t>About 66% of the human body is made up of water</a:t>
            </a:r>
          </a:p>
          <a:p>
            <a:pPr eaLnBrk="1" hangingPunct="1"/>
            <a:r>
              <a:rPr lang="en-GB" altLang="en-GH" sz="2400"/>
              <a:t>Depending on the human body needs about 3 – 10 litres of water / day is required for normal functioning.</a:t>
            </a:r>
          </a:p>
          <a:p>
            <a:pPr eaLnBrk="1" hangingPunct="1"/>
            <a:r>
              <a:rPr lang="en-GB" altLang="en-GH" sz="2400">
                <a:solidFill>
                  <a:srgbClr val="FF6600"/>
                </a:solidFill>
              </a:rPr>
              <a:t>Uses </a:t>
            </a:r>
            <a:r>
              <a:rPr lang="en-GB" altLang="en-GH" sz="2400"/>
              <a:t>– cooking, recreation, laundry, drinking gardening, transportation, waste disposal, fire fighting, industrial applications etc.</a:t>
            </a:r>
          </a:p>
          <a:p>
            <a:pPr eaLnBrk="1" hangingPunct="1"/>
            <a:r>
              <a:rPr lang="en-GB" altLang="en-GH" sz="2400">
                <a:solidFill>
                  <a:srgbClr val="FF6600"/>
                </a:solidFill>
              </a:rPr>
              <a:t>Influences</a:t>
            </a:r>
            <a:r>
              <a:rPr lang="en-GB" altLang="en-GH" sz="2400"/>
              <a:t>: Cultural habits, pattern and standard of living, utility fee for water, quality of water, proximity of water source.</a:t>
            </a:r>
          </a:p>
          <a:p>
            <a:pPr eaLnBrk="1" hangingPunct="1">
              <a:buFont typeface="Wingdings" panose="05000000000000000000" pitchFamily="2" charset="2"/>
              <a:buNone/>
            </a:pPr>
            <a:r>
              <a:rPr lang="en-GB" altLang="en-GH" sz="2400"/>
              <a:t>	</a:t>
            </a:r>
          </a:p>
          <a:p>
            <a:pPr eaLnBrk="1" hangingPunct="1">
              <a:buFont typeface="Wingdings" panose="05000000000000000000" pitchFamily="2" charset="2"/>
              <a:buNone/>
            </a:pPr>
            <a:r>
              <a:rPr lang="en-GB" altLang="en-GH" sz="2400"/>
              <a:t>	In the selection of the type of water supply / source, finance, location, size of community, geographical conditions and the available water source are normally the major considerations.</a:t>
            </a:r>
          </a:p>
          <a:p>
            <a:pPr eaLnBrk="1" hangingPunct="1"/>
            <a:endParaRPr lang="en-GB" altLang="en-GH"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1D8B1B25-0EA5-4707-ABE2-ECEDEE78D284}"/>
              </a:ext>
            </a:extLst>
          </p:cNvPr>
          <p:cNvSpPr>
            <a:spLocks noGrp="1" noChangeArrowheads="1"/>
          </p:cNvSpPr>
          <p:nvPr>
            <p:ph type="title"/>
          </p:nvPr>
        </p:nvSpPr>
        <p:spPr/>
        <p:txBody>
          <a:bodyPr/>
          <a:lstStyle/>
          <a:p>
            <a:pPr eaLnBrk="1" hangingPunct="1"/>
            <a:r>
              <a:rPr lang="en-GB" altLang="en-GH"/>
              <a:t>Water consumption</a:t>
            </a:r>
          </a:p>
        </p:txBody>
      </p:sp>
      <p:sp>
        <p:nvSpPr>
          <p:cNvPr id="374787" name="Rectangle 3">
            <a:extLst>
              <a:ext uri="{FF2B5EF4-FFF2-40B4-BE49-F238E27FC236}">
                <a16:creationId xmlns:a16="http://schemas.microsoft.com/office/drawing/2014/main" id="{20701D14-AEF2-4B12-B65A-FF04CC173B87}"/>
              </a:ext>
            </a:extLst>
          </p:cNvPr>
          <p:cNvSpPr>
            <a:spLocks noGrp="1" noChangeArrowheads="1"/>
          </p:cNvSpPr>
          <p:nvPr>
            <p:ph idx="1"/>
          </p:nvPr>
        </p:nvSpPr>
        <p:spPr>
          <a:xfrm>
            <a:off x="1919288" y="1844676"/>
            <a:ext cx="8229600" cy="4530725"/>
          </a:xfrm>
        </p:spPr>
        <p:txBody>
          <a:bodyPr/>
          <a:lstStyle/>
          <a:p>
            <a:pPr eaLnBrk="1" hangingPunct="1"/>
            <a:r>
              <a:rPr lang="en-GB" altLang="en-GH"/>
              <a:t>Water use and consumption are normally expressed in litres per capita(head) per day (l.c.d).</a:t>
            </a:r>
          </a:p>
          <a:p>
            <a:pPr eaLnBrk="1" hangingPunct="1"/>
            <a:endParaRPr lang="en-GB" altLang="en-GH"/>
          </a:p>
          <a:p>
            <a:pPr eaLnBrk="1" hangingPunct="1">
              <a:buFont typeface="Wingdings" panose="05000000000000000000" pitchFamily="2" charset="2"/>
              <a:buNone/>
            </a:pPr>
            <a:r>
              <a:rPr lang="en-GB" altLang="en-GH"/>
              <a:t>	l.c.d is useful for making rough estimates of a community’s water demand</a:t>
            </a:r>
          </a:p>
          <a:p>
            <a:pPr eaLnBrk="1" hangingPunct="1">
              <a:buFont typeface="Wingdings" panose="05000000000000000000" pitchFamily="2" charset="2"/>
              <a:buNone/>
            </a:pPr>
            <a:endParaRPr lang="en-GB" altLang="en-GH"/>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5D40821E-9A3C-4349-A425-069339EE73CA}"/>
              </a:ext>
            </a:extLst>
          </p:cNvPr>
          <p:cNvSpPr>
            <a:spLocks noGrp="1" noChangeArrowheads="1"/>
          </p:cNvSpPr>
          <p:nvPr>
            <p:ph type="title"/>
          </p:nvPr>
        </p:nvSpPr>
        <p:spPr>
          <a:xfrm>
            <a:off x="1919288" y="188913"/>
            <a:ext cx="8075612" cy="558800"/>
          </a:xfrm>
        </p:spPr>
        <p:txBody>
          <a:bodyPr/>
          <a:lstStyle/>
          <a:p>
            <a:pPr eaLnBrk="1" hangingPunct="1"/>
            <a:r>
              <a:rPr lang="en-GB" altLang="en-GH" sz="3200" b="1"/>
              <a:t>Typical Domestic Water Usage</a:t>
            </a:r>
          </a:p>
        </p:txBody>
      </p:sp>
      <p:sp>
        <p:nvSpPr>
          <p:cNvPr id="9219" name="Rectangle 3">
            <a:extLst>
              <a:ext uri="{FF2B5EF4-FFF2-40B4-BE49-F238E27FC236}">
                <a16:creationId xmlns:a16="http://schemas.microsoft.com/office/drawing/2014/main" id="{3168606C-5F8A-4EE6-8DC3-8D4094D28A7D}"/>
              </a:ext>
            </a:extLst>
          </p:cNvPr>
          <p:cNvSpPr>
            <a:spLocks noGrp="1" noChangeArrowheads="1"/>
          </p:cNvSpPr>
          <p:nvPr>
            <p:ph idx="1"/>
          </p:nvPr>
        </p:nvSpPr>
        <p:spPr>
          <a:xfrm>
            <a:off x="1524000" y="981076"/>
            <a:ext cx="9144000" cy="5876925"/>
          </a:xfrm>
        </p:spPr>
        <p:txBody>
          <a:bodyPr rtlCol="0">
            <a:normAutofit fontScale="92500" lnSpcReduction="20000"/>
          </a:bodyPr>
          <a:lstStyle/>
          <a:p>
            <a:pPr>
              <a:lnSpc>
                <a:spcPct val="80000"/>
              </a:lnSpc>
              <a:buNone/>
              <a:defRPr/>
            </a:pPr>
            <a:r>
              <a:rPr lang="en-GB" sz="2000" b="1" dirty="0"/>
              <a:t>Type of water supply</a:t>
            </a:r>
            <a:r>
              <a:rPr lang="en-GB" sz="3600" dirty="0"/>
              <a:t>	 </a:t>
            </a:r>
            <a:r>
              <a:rPr lang="en-GB" sz="2000" b="1" dirty="0"/>
              <a:t>Typical water</a:t>
            </a:r>
            <a:r>
              <a:rPr lang="en-GB" sz="2000" dirty="0"/>
              <a:t>             </a:t>
            </a:r>
            <a:r>
              <a:rPr lang="en-GB" sz="2000" b="1" dirty="0"/>
              <a:t>Range (</a:t>
            </a:r>
            <a:r>
              <a:rPr lang="en-GB" sz="2000" b="1" dirty="0" err="1"/>
              <a:t>l.c.d</a:t>
            </a:r>
            <a:r>
              <a:rPr lang="en-GB" sz="2000" b="1" dirty="0"/>
              <a:t>)</a:t>
            </a:r>
          </a:p>
          <a:p>
            <a:pPr>
              <a:lnSpc>
                <a:spcPct val="80000"/>
              </a:lnSpc>
              <a:buNone/>
              <a:defRPr/>
            </a:pPr>
            <a:r>
              <a:rPr lang="en-GB" sz="2000" dirty="0"/>
              <a:t>				          </a:t>
            </a:r>
            <a:r>
              <a:rPr lang="en-GB" sz="2000" b="1" dirty="0"/>
              <a:t>consumption (</a:t>
            </a:r>
            <a:r>
              <a:rPr lang="en-GB" sz="2000" b="1" dirty="0" err="1"/>
              <a:t>l.c.d</a:t>
            </a:r>
            <a:r>
              <a:rPr lang="en-GB" sz="2000" b="1" dirty="0"/>
              <a:t>)</a:t>
            </a:r>
            <a:endParaRPr lang="en-GB" sz="1800" b="1" dirty="0"/>
          </a:p>
          <a:p>
            <a:pPr>
              <a:lnSpc>
                <a:spcPct val="80000"/>
              </a:lnSpc>
              <a:buNone/>
              <a:defRPr/>
            </a:pPr>
            <a:endParaRPr lang="en-GB" sz="1800" b="1" dirty="0"/>
          </a:p>
          <a:p>
            <a:pPr>
              <a:lnSpc>
                <a:spcPct val="80000"/>
              </a:lnSpc>
              <a:buNone/>
              <a:defRPr/>
            </a:pPr>
            <a:r>
              <a:rPr lang="en-GB" sz="1800" dirty="0">
                <a:solidFill>
                  <a:srgbClr val="FF6600"/>
                </a:solidFill>
              </a:rPr>
              <a:t>Communal water point</a:t>
            </a:r>
            <a:r>
              <a:rPr lang="en-GB" sz="1800" dirty="0"/>
              <a:t>	 </a:t>
            </a:r>
          </a:p>
          <a:p>
            <a:pPr>
              <a:lnSpc>
                <a:spcPct val="80000"/>
              </a:lnSpc>
              <a:buNone/>
              <a:defRPr/>
            </a:pPr>
            <a:r>
              <a:rPr lang="en-GB" sz="1600" dirty="0"/>
              <a:t>(e.g. village well, public stand-post)	</a:t>
            </a:r>
          </a:p>
          <a:p>
            <a:pPr>
              <a:lnSpc>
                <a:spcPct val="80000"/>
              </a:lnSpc>
              <a:buNone/>
              <a:defRPr/>
            </a:pPr>
            <a:r>
              <a:rPr lang="en-GB" sz="1600" dirty="0"/>
              <a:t>- at considerable dist.  (&gt;1000 m)		7			5 - 10</a:t>
            </a:r>
          </a:p>
          <a:p>
            <a:pPr>
              <a:lnSpc>
                <a:spcPct val="80000"/>
              </a:lnSpc>
              <a:buNone/>
              <a:defRPr/>
            </a:pPr>
            <a:r>
              <a:rPr lang="en-GB" sz="1600" dirty="0"/>
              <a:t>- at medium dist.(500 – 1000m)		12			10 - 15</a:t>
            </a:r>
          </a:p>
          <a:p>
            <a:pPr>
              <a:lnSpc>
                <a:spcPct val="80000"/>
              </a:lnSpc>
              <a:buNone/>
              <a:defRPr/>
            </a:pPr>
            <a:endParaRPr lang="en-GB" sz="1600" dirty="0"/>
          </a:p>
          <a:p>
            <a:pPr>
              <a:lnSpc>
                <a:spcPct val="80000"/>
              </a:lnSpc>
              <a:buNone/>
              <a:defRPr/>
            </a:pPr>
            <a:r>
              <a:rPr lang="en-GB" sz="1800" dirty="0">
                <a:solidFill>
                  <a:srgbClr val="FF6600"/>
                </a:solidFill>
              </a:rPr>
              <a:t>Village well</a:t>
            </a:r>
          </a:p>
          <a:p>
            <a:pPr>
              <a:lnSpc>
                <a:spcPct val="80000"/>
              </a:lnSpc>
              <a:buNone/>
              <a:defRPr/>
            </a:pPr>
            <a:r>
              <a:rPr lang="en-GB" sz="1800" dirty="0"/>
              <a:t>	</a:t>
            </a:r>
            <a:r>
              <a:rPr lang="en-GB" sz="1600" dirty="0"/>
              <a:t>walking distance &lt; 250m		20			15 - 25</a:t>
            </a:r>
          </a:p>
          <a:p>
            <a:pPr>
              <a:lnSpc>
                <a:spcPct val="80000"/>
              </a:lnSpc>
              <a:buNone/>
              <a:defRPr/>
            </a:pPr>
            <a:endParaRPr lang="en-GB" sz="1600" dirty="0"/>
          </a:p>
          <a:p>
            <a:pPr>
              <a:lnSpc>
                <a:spcPct val="80000"/>
              </a:lnSpc>
              <a:buNone/>
              <a:defRPr/>
            </a:pPr>
            <a:r>
              <a:rPr lang="en-GB" sz="1800" dirty="0">
                <a:solidFill>
                  <a:srgbClr val="FF6600"/>
                </a:solidFill>
              </a:rPr>
              <a:t>Communal standpipe</a:t>
            </a:r>
          </a:p>
          <a:p>
            <a:pPr>
              <a:lnSpc>
                <a:spcPct val="80000"/>
              </a:lnSpc>
              <a:buNone/>
              <a:defRPr/>
            </a:pPr>
            <a:r>
              <a:rPr lang="en-GB" sz="1800" dirty="0"/>
              <a:t>	</a:t>
            </a:r>
            <a:r>
              <a:rPr lang="en-GB" sz="1600" dirty="0"/>
              <a:t>walking distance &lt; 250m		30			20 - 50</a:t>
            </a:r>
          </a:p>
          <a:p>
            <a:pPr>
              <a:lnSpc>
                <a:spcPct val="80000"/>
              </a:lnSpc>
              <a:buNone/>
              <a:defRPr/>
            </a:pPr>
            <a:endParaRPr lang="en-GB" sz="1800" dirty="0"/>
          </a:p>
          <a:p>
            <a:pPr>
              <a:lnSpc>
                <a:spcPct val="80000"/>
              </a:lnSpc>
              <a:buNone/>
              <a:defRPr/>
            </a:pPr>
            <a:r>
              <a:rPr lang="en-GB" sz="1800" dirty="0">
                <a:solidFill>
                  <a:srgbClr val="FF6600"/>
                </a:solidFill>
              </a:rPr>
              <a:t>Yard connection</a:t>
            </a:r>
          </a:p>
          <a:p>
            <a:pPr>
              <a:lnSpc>
                <a:spcPct val="80000"/>
              </a:lnSpc>
              <a:buNone/>
              <a:defRPr/>
            </a:pPr>
            <a:r>
              <a:rPr lang="en-GB" sz="1800" dirty="0"/>
              <a:t>	</a:t>
            </a:r>
            <a:r>
              <a:rPr lang="en-GB" sz="1600" dirty="0"/>
              <a:t>(tap placed in house-yard)		40			20 - 80</a:t>
            </a:r>
          </a:p>
          <a:p>
            <a:pPr>
              <a:lnSpc>
                <a:spcPct val="80000"/>
              </a:lnSpc>
              <a:buNone/>
              <a:defRPr/>
            </a:pPr>
            <a:endParaRPr lang="en-GB" sz="1600" dirty="0"/>
          </a:p>
          <a:p>
            <a:pPr>
              <a:lnSpc>
                <a:spcPct val="80000"/>
              </a:lnSpc>
              <a:buNone/>
              <a:defRPr/>
            </a:pPr>
            <a:r>
              <a:rPr lang="en-GB" sz="1800" dirty="0">
                <a:solidFill>
                  <a:srgbClr val="FF6600"/>
                </a:solidFill>
              </a:rPr>
              <a:t>House connection</a:t>
            </a:r>
          </a:p>
          <a:p>
            <a:pPr>
              <a:lnSpc>
                <a:spcPct val="80000"/>
              </a:lnSpc>
              <a:buNone/>
              <a:defRPr/>
            </a:pPr>
            <a:r>
              <a:rPr lang="en-GB" sz="1800" dirty="0"/>
              <a:t>	</a:t>
            </a:r>
            <a:r>
              <a:rPr lang="en-GB" sz="1600" dirty="0"/>
              <a:t>- single tap			50			30 - 60</a:t>
            </a:r>
          </a:p>
          <a:p>
            <a:pPr>
              <a:lnSpc>
                <a:spcPct val="80000"/>
              </a:lnSpc>
              <a:buNone/>
              <a:defRPr/>
            </a:pPr>
            <a:r>
              <a:rPr lang="en-GB" sz="1600" dirty="0"/>
              <a:t>	- multiple taps			150			70 - 250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7858" name="Picture 3">
            <a:extLst>
              <a:ext uri="{FF2B5EF4-FFF2-40B4-BE49-F238E27FC236}">
                <a16:creationId xmlns:a16="http://schemas.microsoft.com/office/drawing/2014/main" id="{432F15AC-C81B-4760-8F30-9D70E453C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5" y="228600"/>
            <a:ext cx="403225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36BA8F48-9E24-413E-A680-44DC996591F8}"/>
              </a:ext>
            </a:extLst>
          </p:cNvPr>
          <p:cNvSpPr>
            <a:spLocks noGrp="1" noChangeArrowheads="1"/>
          </p:cNvSpPr>
          <p:nvPr>
            <p:ph type="title"/>
          </p:nvPr>
        </p:nvSpPr>
        <p:spPr>
          <a:xfrm>
            <a:off x="1981201" y="277814"/>
            <a:ext cx="8075613" cy="630237"/>
          </a:xfrm>
        </p:spPr>
        <p:txBody>
          <a:bodyPr/>
          <a:lstStyle/>
          <a:p>
            <a:pPr eaLnBrk="1" hangingPunct="1"/>
            <a:r>
              <a:rPr lang="en-GB" altLang="en-GH" sz="2800" b="1"/>
              <a:t>Water and Wastewater Quality parameters</a:t>
            </a:r>
          </a:p>
        </p:txBody>
      </p:sp>
      <p:sp>
        <p:nvSpPr>
          <p:cNvPr id="378883" name="Rectangle 3">
            <a:extLst>
              <a:ext uri="{FF2B5EF4-FFF2-40B4-BE49-F238E27FC236}">
                <a16:creationId xmlns:a16="http://schemas.microsoft.com/office/drawing/2014/main" id="{3D81F9AE-3B8D-45C4-BDA1-D5FC998A1248}"/>
              </a:ext>
            </a:extLst>
          </p:cNvPr>
          <p:cNvSpPr>
            <a:spLocks noGrp="1" noChangeArrowheads="1"/>
          </p:cNvSpPr>
          <p:nvPr>
            <p:ph idx="1"/>
          </p:nvPr>
        </p:nvSpPr>
        <p:spPr>
          <a:xfrm>
            <a:off x="1774825" y="836614"/>
            <a:ext cx="8280400" cy="5616575"/>
          </a:xfrm>
        </p:spPr>
        <p:txBody>
          <a:bodyPr/>
          <a:lstStyle/>
          <a:p>
            <a:pPr eaLnBrk="1" hangingPunct="1"/>
            <a:r>
              <a:rPr lang="en-GB" altLang="en-GH" sz="2400"/>
              <a:t>Important properties of water focused on when considering water quality include, the bpt., Melting pt., vapour pressure, surface tension, solvent, density, heat capacity.</a:t>
            </a:r>
          </a:p>
          <a:p>
            <a:pPr eaLnBrk="1" hangingPunct="1"/>
            <a:endParaRPr lang="en-GB" altLang="en-GH" sz="2400"/>
          </a:p>
          <a:p>
            <a:pPr eaLnBrk="1" hangingPunct="1"/>
            <a:endParaRPr lang="en-GB" altLang="en-GH" sz="2400"/>
          </a:p>
          <a:p>
            <a:pPr eaLnBrk="1" hangingPunct="1"/>
            <a:r>
              <a:rPr lang="en-GB" altLang="en-GH" sz="2400"/>
              <a:t>The very notion of water quality is linked to the intended use of the water: swimming, drinking and cooking, irrigation, industrial process water etc.  Whatever we use it for, its quality must be preserved.  As the natural content varies considerably. We must define average conditions for natural and safe waters.  Above a predestined threshold, water will be declared polluted.</a:t>
            </a:r>
          </a:p>
          <a:p>
            <a:pPr eaLnBrk="1" hangingPunct="1"/>
            <a:endParaRPr lang="en-GB" altLang="en-GH" sz="2400"/>
          </a:p>
          <a:p>
            <a:pPr eaLnBrk="1" hangingPunct="1"/>
            <a:endParaRPr lang="en-GB" altLang="en-GH"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B2C4-8ABE-4851-B260-0BDB66191788}"/>
              </a:ext>
            </a:extLst>
          </p:cNvPr>
          <p:cNvSpPr>
            <a:spLocks noGrp="1"/>
          </p:cNvSpPr>
          <p:nvPr>
            <p:ph type="title"/>
          </p:nvPr>
        </p:nvSpPr>
        <p:spPr/>
        <p:txBody>
          <a:bodyPr/>
          <a:lstStyle/>
          <a:p>
            <a:r>
              <a:rPr lang="en-US" dirty="0"/>
              <a:t>Water Quality and Health</a:t>
            </a:r>
            <a:endParaRPr lang="en-GH" dirty="0"/>
          </a:p>
        </p:txBody>
      </p:sp>
      <p:sp>
        <p:nvSpPr>
          <p:cNvPr id="3" name="Content Placeholder 2">
            <a:extLst>
              <a:ext uri="{FF2B5EF4-FFF2-40B4-BE49-F238E27FC236}">
                <a16:creationId xmlns:a16="http://schemas.microsoft.com/office/drawing/2014/main" id="{F9BA6D96-A759-4253-995D-305045BC7D65}"/>
              </a:ext>
            </a:extLst>
          </p:cNvPr>
          <p:cNvSpPr>
            <a:spLocks noGrp="1"/>
          </p:cNvSpPr>
          <p:nvPr>
            <p:ph idx="1"/>
          </p:nvPr>
        </p:nvSpPr>
        <p:spPr/>
        <p:txBody>
          <a:bodyPr>
            <a:normAutofit fontScale="92500" lnSpcReduction="10000"/>
          </a:bodyPr>
          <a:lstStyle/>
          <a:p>
            <a:pPr marL="0" indent="0">
              <a:buNone/>
            </a:pPr>
            <a:r>
              <a:rPr lang="en-US" dirty="0"/>
              <a:t>Water is very important for every human being as well as other organisms. Water thus has become a major source of pathogenic organisms and because we are in the tropics we suffer greatly from such diseases. Most of them are from human </a:t>
            </a:r>
            <a:r>
              <a:rPr lang="en-US" dirty="0" err="1"/>
              <a:t>faeces</a:t>
            </a:r>
            <a:r>
              <a:rPr lang="en-US" dirty="0"/>
              <a:t> and due to poor sanitation practices we also suffer greatly. Water also is a universal solvent and dissolves several chemical substances. All  these have had grave consequences on human health. The world is currently running out of clean water as water bodies become polluted due to anthropogenic activities. This calls for clarion call to ensure proper management of water resources known as integrated water resources management . This section will look at some of the pollutants and the type of disease they cause together with how the chemicals in the water are assessed toxicologically and integrated water resources management. </a:t>
            </a:r>
            <a:endParaRPr lang="en-GH" dirty="0"/>
          </a:p>
        </p:txBody>
      </p:sp>
    </p:spTree>
    <p:extLst>
      <p:ext uri="{BB962C8B-B14F-4D97-AF65-F5344CB8AC3E}">
        <p14:creationId xmlns:p14="http://schemas.microsoft.com/office/powerpoint/2010/main" val="306169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9D5F-99BB-4B87-80DE-0BFB23F33FF3}"/>
              </a:ext>
            </a:extLst>
          </p:cNvPr>
          <p:cNvSpPr>
            <a:spLocks noGrp="1"/>
          </p:cNvSpPr>
          <p:nvPr>
            <p:ph type="title"/>
          </p:nvPr>
        </p:nvSpPr>
        <p:spPr/>
        <p:txBody>
          <a:bodyPr/>
          <a:lstStyle/>
          <a:p>
            <a:r>
              <a:rPr lang="en-US" dirty="0"/>
              <a:t>Water pollution</a:t>
            </a:r>
            <a:endParaRPr lang="en-GH" dirty="0"/>
          </a:p>
        </p:txBody>
      </p:sp>
      <p:sp>
        <p:nvSpPr>
          <p:cNvPr id="3" name="Content Placeholder 2">
            <a:extLst>
              <a:ext uri="{FF2B5EF4-FFF2-40B4-BE49-F238E27FC236}">
                <a16:creationId xmlns:a16="http://schemas.microsoft.com/office/drawing/2014/main" id="{54A3C74C-DC7F-4F9F-B51D-1F45A81485CA}"/>
              </a:ext>
            </a:extLst>
          </p:cNvPr>
          <p:cNvSpPr>
            <a:spLocks noGrp="1"/>
          </p:cNvSpPr>
          <p:nvPr>
            <p:ph idx="1"/>
          </p:nvPr>
        </p:nvSpPr>
        <p:spPr/>
        <p:txBody>
          <a:bodyPr/>
          <a:lstStyle/>
          <a:p>
            <a:r>
              <a:rPr lang="en-GB" altLang="en-GH" sz="4000" dirty="0"/>
              <a:t>Water pollution is a harmful modification of water caused by the addition of substances likely to modify its quality, aesthetic aspect and use for human purposes. The polluting agent may be physical, chemical or biological in nature and cause discomfort, nuisance or contamination</a:t>
            </a:r>
          </a:p>
          <a:p>
            <a:endParaRPr lang="en-GH" dirty="0"/>
          </a:p>
        </p:txBody>
      </p:sp>
    </p:spTree>
    <p:extLst>
      <p:ext uri="{BB962C8B-B14F-4D97-AF65-F5344CB8AC3E}">
        <p14:creationId xmlns:p14="http://schemas.microsoft.com/office/powerpoint/2010/main" val="381013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itle 1">
            <a:extLst>
              <a:ext uri="{FF2B5EF4-FFF2-40B4-BE49-F238E27FC236}">
                <a16:creationId xmlns:a16="http://schemas.microsoft.com/office/drawing/2014/main" id="{DB8B5D32-3175-4AAE-94C9-62E738CAFED3}"/>
              </a:ext>
            </a:extLst>
          </p:cNvPr>
          <p:cNvSpPr>
            <a:spLocks noGrp="1" noChangeArrowheads="1"/>
          </p:cNvSpPr>
          <p:nvPr>
            <p:ph type="title"/>
          </p:nvPr>
        </p:nvSpPr>
        <p:spPr>
          <a:xfrm>
            <a:off x="1960563" y="260351"/>
            <a:ext cx="8229600" cy="847725"/>
          </a:xfrm>
        </p:spPr>
        <p:txBody>
          <a:bodyPr/>
          <a:lstStyle/>
          <a:p>
            <a:pPr eaLnBrk="1" hangingPunct="1"/>
            <a:r>
              <a:rPr lang="en-US" altLang="en-GH" sz="2800"/>
              <a:t>Wastewater effluent guidelines</a:t>
            </a:r>
            <a:endParaRPr lang="en-GH" altLang="en-GH" sz="2800"/>
          </a:p>
        </p:txBody>
      </p:sp>
      <p:graphicFrame>
        <p:nvGraphicFramePr>
          <p:cNvPr id="4" name="Table 4">
            <a:extLst>
              <a:ext uri="{FF2B5EF4-FFF2-40B4-BE49-F238E27FC236}">
                <a16:creationId xmlns:a16="http://schemas.microsoft.com/office/drawing/2014/main" id="{5D52A4DF-CFB5-4F86-8271-4700EA2E77B5}"/>
              </a:ext>
            </a:extLst>
          </p:cNvPr>
          <p:cNvGraphicFramePr>
            <a:graphicFrameLocks noGrp="1"/>
          </p:cNvGraphicFramePr>
          <p:nvPr>
            <p:ph idx="1"/>
          </p:nvPr>
        </p:nvGraphicFramePr>
        <p:xfrm>
          <a:off x="2063750" y="1341439"/>
          <a:ext cx="8147049" cy="8493131"/>
        </p:xfrm>
        <a:graphic>
          <a:graphicData uri="http://schemas.openxmlformats.org/drawingml/2006/table">
            <a:tbl>
              <a:tblPr firstRow="1" bandRow="1">
                <a:tableStyleId>{5C22544A-7EE6-4342-B048-85BDC9FD1C3A}</a:tableStyleId>
              </a:tblPr>
              <a:tblGrid>
                <a:gridCol w="2660783">
                  <a:extLst>
                    <a:ext uri="{9D8B030D-6E8A-4147-A177-3AD203B41FA5}">
                      <a16:colId xmlns:a16="http://schemas.microsoft.com/office/drawing/2014/main" val="20000"/>
                    </a:ext>
                  </a:extLst>
                </a:gridCol>
                <a:gridCol w="2743133">
                  <a:extLst>
                    <a:ext uri="{9D8B030D-6E8A-4147-A177-3AD203B41FA5}">
                      <a16:colId xmlns:a16="http://schemas.microsoft.com/office/drawing/2014/main" val="20001"/>
                    </a:ext>
                  </a:extLst>
                </a:gridCol>
                <a:gridCol w="2743133">
                  <a:extLst>
                    <a:ext uri="{9D8B030D-6E8A-4147-A177-3AD203B41FA5}">
                      <a16:colId xmlns:a16="http://schemas.microsoft.com/office/drawing/2014/main" val="20002"/>
                    </a:ext>
                  </a:extLst>
                </a:gridCol>
              </a:tblGrid>
              <a:tr h="640019">
                <a:tc>
                  <a:txBody>
                    <a:bodyPr/>
                    <a:lstStyle/>
                    <a:p>
                      <a:r>
                        <a:rPr lang="en-US" sz="1800" dirty="0"/>
                        <a:t>Parameter</a:t>
                      </a:r>
                      <a:endParaRPr lang="en-GH" sz="1800" dirty="0"/>
                    </a:p>
                  </a:txBody>
                  <a:tcPr marL="91438" marR="91438" marT="45716" marB="45716"/>
                </a:tc>
                <a:tc>
                  <a:txBody>
                    <a:bodyPr/>
                    <a:lstStyle/>
                    <a:p>
                      <a:r>
                        <a:rPr lang="en-US" sz="1800" dirty="0"/>
                        <a:t>EPA Ghana Guidelines</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00"/>
                  </a:ext>
                </a:extLst>
              </a:tr>
              <a:tr h="370806">
                <a:tc>
                  <a:txBody>
                    <a:bodyPr/>
                    <a:lstStyle/>
                    <a:p>
                      <a:r>
                        <a:rPr lang="en-US" sz="1800" dirty="0"/>
                        <a:t>BOD</a:t>
                      </a:r>
                      <a:r>
                        <a:rPr lang="en-US" sz="1600" dirty="0"/>
                        <a:t>5 mg/l</a:t>
                      </a:r>
                      <a:endParaRPr lang="en-GH" sz="1800" dirty="0"/>
                    </a:p>
                  </a:txBody>
                  <a:tcPr marL="91438" marR="91438" marT="45716" marB="45716"/>
                </a:tc>
                <a:tc>
                  <a:txBody>
                    <a:bodyPr/>
                    <a:lstStyle/>
                    <a:p>
                      <a:r>
                        <a:rPr lang="en-US" sz="1800" dirty="0"/>
                        <a:t>50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1"/>
                  </a:ext>
                </a:extLst>
              </a:tr>
              <a:tr h="370806">
                <a:tc>
                  <a:txBody>
                    <a:bodyPr/>
                    <a:lstStyle/>
                    <a:p>
                      <a:r>
                        <a:rPr lang="en-US" sz="1800" dirty="0"/>
                        <a:t>COD mg/l</a:t>
                      </a:r>
                      <a:endParaRPr lang="en-GH" sz="1800" dirty="0"/>
                    </a:p>
                  </a:txBody>
                  <a:tcPr marL="91438" marR="91438" marT="45716" marB="45716"/>
                </a:tc>
                <a:tc>
                  <a:txBody>
                    <a:bodyPr/>
                    <a:lstStyle/>
                    <a:p>
                      <a:r>
                        <a:rPr lang="en-US" sz="1800" dirty="0"/>
                        <a:t>250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2"/>
                  </a:ext>
                </a:extLst>
              </a:tr>
              <a:tr h="370806">
                <a:tc>
                  <a:txBody>
                    <a:bodyPr/>
                    <a:lstStyle/>
                    <a:p>
                      <a:r>
                        <a:rPr lang="en-US" sz="1800" dirty="0"/>
                        <a:t>pH</a:t>
                      </a:r>
                      <a:endParaRPr lang="en-GH" sz="1800" dirty="0"/>
                    </a:p>
                  </a:txBody>
                  <a:tcPr marL="91438" marR="91438" marT="45716" marB="45716"/>
                </a:tc>
                <a:tc>
                  <a:txBody>
                    <a:bodyPr/>
                    <a:lstStyle/>
                    <a:p>
                      <a:r>
                        <a:rPr lang="en-US" sz="1800" dirty="0"/>
                        <a:t>6-9</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3"/>
                  </a:ext>
                </a:extLst>
              </a:tr>
              <a:tr h="370806">
                <a:tc>
                  <a:txBody>
                    <a:bodyPr/>
                    <a:lstStyle/>
                    <a:p>
                      <a:r>
                        <a:rPr lang="en-US" sz="1800" dirty="0"/>
                        <a:t>Total Phosphorous mg/l</a:t>
                      </a:r>
                      <a:endParaRPr lang="en-GH" sz="1800" dirty="0"/>
                    </a:p>
                  </a:txBody>
                  <a:tcPr marL="91438" marR="91438" marT="45716" marB="45716"/>
                </a:tc>
                <a:tc>
                  <a:txBody>
                    <a:bodyPr/>
                    <a:lstStyle/>
                    <a:p>
                      <a:r>
                        <a:rPr lang="en-US" sz="1800" dirty="0"/>
                        <a:t>50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4"/>
                  </a:ext>
                </a:extLst>
              </a:tr>
              <a:tr h="370806">
                <a:tc>
                  <a:txBody>
                    <a:bodyPr/>
                    <a:lstStyle/>
                    <a:p>
                      <a:r>
                        <a:rPr lang="en-US" sz="1800" dirty="0"/>
                        <a:t>Total Nitrogen mg/l</a:t>
                      </a:r>
                      <a:endParaRPr lang="en-GH" sz="1800" dirty="0"/>
                    </a:p>
                  </a:txBody>
                  <a:tcPr marL="91438" marR="91438" marT="45716" marB="45716"/>
                </a:tc>
                <a:tc>
                  <a:txBody>
                    <a:bodyPr/>
                    <a:lstStyle/>
                    <a:p>
                      <a:endParaRPr lang="en-GH" sz="180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5"/>
                  </a:ext>
                </a:extLst>
              </a:tr>
              <a:tr h="640072">
                <a:tc>
                  <a:txBody>
                    <a:bodyPr/>
                    <a:lstStyle/>
                    <a:p>
                      <a:r>
                        <a:rPr lang="en-US" sz="1800" dirty="0"/>
                        <a:t>Total suspended solids mg/l</a:t>
                      </a:r>
                      <a:endParaRPr lang="en-GH" sz="1800" dirty="0"/>
                    </a:p>
                  </a:txBody>
                  <a:tcPr marL="91438" marR="91438" marT="45716" marB="45716"/>
                </a:tc>
                <a:tc>
                  <a:txBody>
                    <a:bodyPr/>
                    <a:lstStyle/>
                    <a:p>
                      <a:r>
                        <a:rPr lang="en-US" sz="1800" dirty="0"/>
                        <a:t>50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6"/>
                  </a:ext>
                </a:extLst>
              </a:tr>
              <a:tr h="640072">
                <a:tc>
                  <a:txBody>
                    <a:bodyPr/>
                    <a:lstStyle/>
                    <a:p>
                      <a:r>
                        <a:rPr lang="en-US" sz="1800" dirty="0"/>
                        <a:t>Total  Dissolved solids mg/l</a:t>
                      </a:r>
                      <a:endParaRPr lang="en-GH" sz="1800" dirty="0"/>
                    </a:p>
                  </a:txBody>
                  <a:tcPr marL="91438" marR="91438" marT="45716" marB="45716"/>
                </a:tc>
                <a:tc>
                  <a:txBody>
                    <a:bodyPr/>
                    <a:lstStyle/>
                    <a:p>
                      <a:r>
                        <a:rPr lang="en-US" sz="1800" dirty="0"/>
                        <a:t>1,500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7"/>
                  </a:ext>
                </a:extLst>
              </a:tr>
              <a:tr h="370806">
                <a:tc>
                  <a:txBody>
                    <a:bodyPr/>
                    <a:lstStyle/>
                    <a:p>
                      <a:r>
                        <a:rPr lang="en-US" sz="1800" i="1" dirty="0"/>
                        <a:t>E.coli</a:t>
                      </a:r>
                      <a:r>
                        <a:rPr lang="en-US" sz="1800" dirty="0"/>
                        <a:t> MPN/100ml</a:t>
                      </a:r>
                      <a:endParaRPr lang="en-GH" sz="1800" dirty="0"/>
                    </a:p>
                  </a:txBody>
                  <a:tcPr marL="91438" marR="91438" marT="45716" marB="45716"/>
                </a:tc>
                <a:tc>
                  <a:txBody>
                    <a:bodyPr/>
                    <a:lstStyle/>
                    <a:p>
                      <a:r>
                        <a:rPr lang="en-US" sz="1800" dirty="0"/>
                        <a:t>10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8"/>
                  </a:ext>
                </a:extLst>
              </a:tr>
              <a:tr h="640072">
                <a:tc>
                  <a:txBody>
                    <a:bodyPr/>
                    <a:lstStyle/>
                    <a:p>
                      <a:r>
                        <a:rPr lang="en-US" sz="1800" dirty="0"/>
                        <a:t>Total coliforms MPN/100ml </a:t>
                      </a:r>
                      <a:endParaRPr lang="en-GH" sz="1800" dirty="0"/>
                    </a:p>
                  </a:txBody>
                  <a:tcPr marL="91438" marR="91438" marT="45716" marB="45716"/>
                </a:tc>
                <a:tc>
                  <a:txBody>
                    <a:bodyPr/>
                    <a:lstStyle/>
                    <a:p>
                      <a:r>
                        <a:rPr lang="en-US" sz="1800" dirty="0"/>
                        <a:t>400</a:t>
                      </a:r>
                      <a:endParaRPr lang="en-GH" sz="1800" dirty="0"/>
                    </a:p>
                  </a:txBody>
                  <a:tcPr marL="91438" marR="91438" marT="45716" marB="45716"/>
                </a:tc>
                <a:tc>
                  <a:txBody>
                    <a:bodyPr/>
                    <a:lstStyle/>
                    <a:p>
                      <a:endParaRPr lang="en-GH" sz="1800"/>
                    </a:p>
                  </a:txBody>
                  <a:tcPr marL="91438" marR="91438" marT="45716" marB="45716"/>
                </a:tc>
                <a:extLst>
                  <a:ext uri="{0D108BD9-81ED-4DB2-BD59-A6C34878D82A}">
                    <a16:rowId xmlns:a16="http://schemas.microsoft.com/office/drawing/2014/main" val="10009"/>
                  </a:ext>
                </a:extLst>
              </a:tr>
              <a:tr h="370806">
                <a:tc>
                  <a:txBody>
                    <a:bodyPr/>
                    <a:lstStyle/>
                    <a:p>
                      <a:r>
                        <a:rPr lang="en-US" sz="1800" dirty="0"/>
                        <a:t>Mercury mg/l</a:t>
                      </a:r>
                      <a:endParaRPr lang="en-GH" sz="1800" dirty="0"/>
                    </a:p>
                  </a:txBody>
                  <a:tcPr marL="91438" marR="91438" marT="45716" marB="45716"/>
                </a:tc>
                <a:tc>
                  <a:txBody>
                    <a:bodyPr/>
                    <a:lstStyle/>
                    <a:p>
                      <a:r>
                        <a:rPr lang="en-US" sz="1800" dirty="0"/>
                        <a:t>0.005</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0"/>
                  </a:ext>
                </a:extLst>
              </a:tr>
              <a:tr h="370806">
                <a:tc>
                  <a:txBody>
                    <a:bodyPr/>
                    <a:lstStyle/>
                    <a:p>
                      <a:r>
                        <a:rPr lang="en-US" sz="1800" dirty="0"/>
                        <a:t>Lead mg/l</a:t>
                      </a:r>
                      <a:endParaRPr lang="en-GH" sz="1800" dirty="0"/>
                    </a:p>
                  </a:txBody>
                  <a:tcPr marL="91438" marR="91438" marT="45716" marB="45716"/>
                </a:tc>
                <a:tc>
                  <a:txBody>
                    <a:bodyPr/>
                    <a:lstStyle/>
                    <a:p>
                      <a:r>
                        <a:rPr lang="en-US" sz="1800" dirty="0"/>
                        <a:t>0.1</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1"/>
                  </a:ext>
                </a:extLst>
              </a:tr>
              <a:tr h="370806">
                <a:tc>
                  <a:txBody>
                    <a:bodyPr/>
                    <a:lstStyle/>
                    <a:p>
                      <a:r>
                        <a:rPr lang="en-US" sz="1800" dirty="0"/>
                        <a:t>Arsenic mg/l</a:t>
                      </a:r>
                      <a:endParaRPr lang="en-GH" sz="1800" dirty="0"/>
                    </a:p>
                  </a:txBody>
                  <a:tcPr marL="91438" marR="91438" marT="45716" marB="45716"/>
                </a:tc>
                <a:tc>
                  <a:txBody>
                    <a:bodyPr/>
                    <a:lstStyle/>
                    <a:p>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2"/>
                  </a:ext>
                </a:extLst>
              </a:tr>
              <a:tr h="370806">
                <a:tc>
                  <a:txBody>
                    <a:bodyPr/>
                    <a:lstStyle/>
                    <a:p>
                      <a:r>
                        <a:rPr lang="en-US" sz="1800" dirty="0"/>
                        <a:t>Chromium (+6) mg/l</a:t>
                      </a:r>
                      <a:endParaRPr lang="en-GH" sz="1800" dirty="0"/>
                    </a:p>
                  </a:txBody>
                  <a:tcPr marL="91438" marR="91438" marT="45716" marB="45716"/>
                </a:tc>
                <a:tc>
                  <a:txBody>
                    <a:bodyPr/>
                    <a:lstStyle/>
                    <a:p>
                      <a:r>
                        <a:rPr lang="en-US" sz="1800" dirty="0"/>
                        <a:t>0.005</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3"/>
                  </a:ext>
                </a:extLst>
              </a:tr>
              <a:tr h="370806">
                <a:tc>
                  <a:txBody>
                    <a:bodyPr/>
                    <a:lstStyle/>
                    <a:p>
                      <a:r>
                        <a:rPr lang="en-US" sz="1800" dirty="0" err="1"/>
                        <a:t>Sulphide</a:t>
                      </a:r>
                      <a:r>
                        <a:rPr lang="en-US" sz="1800" dirty="0"/>
                        <a:t> mg/l</a:t>
                      </a:r>
                      <a:endParaRPr lang="en-GH" sz="1800" dirty="0"/>
                    </a:p>
                  </a:txBody>
                  <a:tcPr marL="91438" marR="91438" marT="45716" marB="45716"/>
                </a:tc>
                <a:tc>
                  <a:txBody>
                    <a:bodyPr/>
                    <a:lstStyle/>
                    <a:p>
                      <a:r>
                        <a:rPr lang="en-US" sz="1800" dirty="0"/>
                        <a:t>0.3</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4"/>
                  </a:ext>
                </a:extLst>
              </a:tr>
              <a:tr h="370806">
                <a:tc>
                  <a:txBody>
                    <a:bodyPr/>
                    <a:lstStyle/>
                    <a:p>
                      <a:r>
                        <a:rPr lang="en-US" sz="1800" dirty="0"/>
                        <a:t>Nitrates mg/l</a:t>
                      </a:r>
                      <a:endParaRPr lang="en-GH" sz="1800" dirty="0"/>
                    </a:p>
                  </a:txBody>
                  <a:tcPr marL="91438" marR="91438" marT="45716" marB="45716"/>
                </a:tc>
                <a:tc>
                  <a:txBody>
                    <a:bodyPr/>
                    <a:lstStyle/>
                    <a:p>
                      <a:r>
                        <a:rPr lang="en-US" sz="1800" dirty="0"/>
                        <a:t>0.1</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5"/>
                  </a:ext>
                </a:extLst>
              </a:tr>
              <a:tr h="370806">
                <a:tc>
                  <a:txBody>
                    <a:bodyPr/>
                    <a:lstStyle/>
                    <a:p>
                      <a:r>
                        <a:rPr lang="en-US" sz="1800" dirty="0"/>
                        <a:t>Cadmium mg/l</a:t>
                      </a:r>
                      <a:endParaRPr lang="en-GH" sz="1800" dirty="0"/>
                    </a:p>
                  </a:txBody>
                  <a:tcPr marL="91438" marR="91438" marT="45716" marB="45716"/>
                </a:tc>
                <a:tc>
                  <a:txBody>
                    <a:bodyPr/>
                    <a:lstStyle/>
                    <a:p>
                      <a:r>
                        <a:rPr lang="en-US" sz="1800" dirty="0"/>
                        <a:t>&lt;0.1</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6"/>
                  </a:ext>
                </a:extLst>
              </a:tr>
              <a:tr h="370806">
                <a:tc>
                  <a:txBody>
                    <a:bodyPr/>
                    <a:lstStyle/>
                    <a:p>
                      <a:r>
                        <a:rPr lang="en-US" sz="1800" dirty="0"/>
                        <a:t>Total Phosphorous mg/l</a:t>
                      </a:r>
                      <a:endParaRPr lang="en-GH" sz="1800" dirty="0"/>
                    </a:p>
                  </a:txBody>
                  <a:tcPr marL="91438" marR="91438" marT="45716" marB="45716"/>
                </a:tc>
                <a:tc>
                  <a:txBody>
                    <a:bodyPr/>
                    <a:lstStyle/>
                    <a:p>
                      <a:r>
                        <a:rPr lang="en-US" sz="1800" dirty="0"/>
                        <a:t>2</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7"/>
                  </a:ext>
                </a:extLst>
              </a:tr>
              <a:tr h="370806">
                <a:tc>
                  <a:txBody>
                    <a:bodyPr/>
                    <a:lstStyle/>
                    <a:p>
                      <a:r>
                        <a:rPr lang="en-US" sz="1800" dirty="0"/>
                        <a:t>Dissolved Oxygen</a:t>
                      </a:r>
                      <a:endParaRPr lang="en-GH" sz="1800" dirty="0"/>
                    </a:p>
                  </a:txBody>
                  <a:tcPr marL="91438" marR="91438" marT="45716" marB="45716"/>
                </a:tc>
                <a:tc>
                  <a:txBody>
                    <a:bodyPr/>
                    <a:lstStyle/>
                    <a:p>
                      <a:r>
                        <a:rPr lang="en-US" sz="1800" dirty="0"/>
                        <a:t>1</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8"/>
                  </a:ext>
                </a:extLst>
              </a:tr>
              <a:tr h="370806">
                <a:tc>
                  <a:txBody>
                    <a:bodyPr/>
                    <a:lstStyle/>
                    <a:p>
                      <a:r>
                        <a:rPr lang="en-US" sz="1800" dirty="0"/>
                        <a:t>Turbidity (NTU)</a:t>
                      </a:r>
                      <a:endParaRPr lang="en-GH" sz="1800" dirty="0"/>
                    </a:p>
                  </a:txBody>
                  <a:tcPr marL="91438" marR="91438" marT="45716" marB="45716"/>
                </a:tc>
                <a:tc>
                  <a:txBody>
                    <a:bodyPr/>
                    <a:lstStyle/>
                    <a:p>
                      <a:r>
                        <a:rPr lang="en-US" sz="1800" dirty="0"/>
                        <a:t>75</a:t>
                      </a:r>
                      <a:endParaRPr lang="en-GH" sz="1800" dirty="0"/>
                    </a:p>
                  </a:txBody>
                  <a:tcPr marL="91438" marR="91438" marT="45716" marB="45716"/>
                </a:tc>
                <a:tc>
                  <a:txBody>
                    <a:bodyPr/>
                    <a:lstStyle/>
                    <a:p>
                      <a:endParaRPr lang="en-GH" sz="1800" dirty="0"/>
                    </a:p>
                  </a:txBody>
                  <a:tcPr marL="91438" marR="91438" marT="45716" marB="45716"/>
                </a:tc>
                <a:extLst>
                  <a:ext uri="{0D108BD9-81ED-4DB2-BD59-A6C34878D82A}">
                    <a16:rowId xmlns:a16="http://schemas.microsoft.com/office/drawing/2014/main" val="1001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4A53C948-9304-4194-AC49-4C7A0E6D2736}"/>
              </a:ext>
            </a:extLst>
          </p:cNvPr>
          <p:cNvSpPr>
            <a:spLocks noGrp="1" noChangeArrowheads="1"/>
          </p:cNvSpPr>
          <p:nvPr>
            <p:ph type="title"/>
          </p:nvPr>
        </p:nvSpPr>
        <p:spPr>
          <a:xfrm>
            <a:off x="1981200" y="277814"/>
            <a:ext cx="8218488" cy="630237"/>
          </a:xfrm>
        </p:spPr>
        <p:txBody>
          <a:bodyPr/>
          <a:lstStyle/>
          <a:p>
            <a:pPr eaLnBrk="1" hangingPunct="1">
              <a:defRPr/>
            </a:pPr>
            <a:r>
              <a:rPr lang="en-GB" altLang="en-GH" sz="3200" dirty="0">
                <a:solidFill>
                  <a:schemeClr val="accent6">
                    <a:lumMod val="75000"/>
                  </a:schemeClr>
                </a:solidFill>
              </a:rPr>
              <a:t>IRON AND MANGANESE</a:t>
            </a:r>
          </a:p>
        </p:txBody>
      </p:sp>
      <p:sp>
        <p:nvSpPr>
          <p:cNvPr id="390147" name="Rectangle 3">
            <a:extLst>
              <a:ext uri="{FF2B5EF4-FFF2-40B4-BE49-F238E27FC236}">
                <a16:creationId xmlns:a16="http://schemas.microsoft.com/office/drawing/2014/main" id="{EC1D43DC-333D-43EE-92E1-657E436E1FD3}"/>
              </a:ext>
            </a:extLst>
          </p:cNvPr>
          <p:cNvSpPr>
            <a:spLocks noGrp="1" noChangeArrowheads="1"/>
          </p:cNvSpPr>
          <p:nvPr>
            <p:ph idx="1"/>
          </p:nvPr>
        </p:nvSpPr>
        <p:spPr>
          <a:xfrm>
            <a:off x="1524000" y="908050"/>
            <a:ext cx="9144000" cy="5949950"/>
          </a:xfrm>
        </p:spPr>
        <p:txBody>
          <a:bodyPr>
            <a:normAutofit lnSpcReduction="10000"/>
          </a:bodyPr>
          <a:lstStyle/>
          <a:p>
            <a:pPr eaLnBrk="1" hangingPunct="1">
              <a:lnSpc>
                <a:spcPct val="80000"/>
              </a:lnSpc>
              <a:defRPr/>
            </a:pPr>
            <a:r>
              <a:rPr lang="en-US" altLang="en-GH" b="1" dirty="0">
                <a:solidFill>
                  <a:schemeClr val="accent6">
                    <a:lumMod val="75000"/>
                  </a:schemeClr>
                </a:solidFill>
              </a:rPr>
              <a:t>Consumer complaints – dark brown to black precipitates, stain laundry and porcelain fixtures</a:t>
            </a:r>
            <a:br>
              <a:rPr lang="en-US" altLang="en-GH" b="1" dirty="0">
                <a:solidFill>
                  <a:schemeClr val="accent6">
                    <a:lumMod val="75000"/>
                  </a:schemeClr>
                </a:solidFill>
              </a:rPr>
            </a:br>
            <a:br>
              <a:rPr lang="en-US" altLang="en-GH" b="1" dirty="0">
                <a:solidFill>
                  <a:schemeClr val="accent6">
                    <a:lumMod val="75000"/>
                  </a:schemeClr>
                </a:solidFill>
              </a:rPr>
            </a:br>
            <a:r>
              <a:rPr lang="en-US" altLang="en-GH" b="1" dirty="0">
                <a:solidFill>
                  <a:schemeClr val="accent6">
                    <a:lumMod val="75000"/>
                  </a:schemeClr>
                </a:solidFill>
              </a:rPr>
              <a:t>Coating and darkening of filters in treatment plant</a:t>
            </a:r>
            <a:br>
              <a:rPr lang="en-US" altLang="en-GH" b="1" dirty="0">
                <a:solidFill>
                  <a:schemeClr val="accent6">
                    <a:lumMod val="75000"/>
                  </a:schemeClr>
                </a:solidFill>
              </a:rPr>
            </a:br>
            <a:br>
              <a:rPr lang="en-US" altLang="en-GH" b="1" dirty="0">
                <a:solidFill>
                  <a:schemeClr val="accent6">
                    <a:lumMod val="75000"/>
                  </a:schemeClr>
                </a:solidFill>
              </a:rPr>
            </a:br>
            <a:r>
              <a:rPr lang="en-US" altLang="en-GH" b="1" dirty="0">
                <a:solidFill>
                  <a:schemeClr val="accent6">
                    <a:lumMod val="75000"/>
                  </a:schemeClr>
                </a:solidFill>
              </a:rPr>
              <a:t>Concentration as low as 0.02 mg/l could form coating in     distribution mains, service lines, meters</a:t>
            </a:r>
            <a:br>
              <a:rPr lang="en-US" altLang="en-GH" b="1" dirty="0">
                <a:solidFill>
                  <a:schemeClr val="accent6">
                    <a:lumMod val="75000"/>
                  </a:schemeClr>
                </a:solidFill>
              </a:rPr>
            </a:br>
            <a:br>
              <a:rPr lang="en-US" altLang="en-GH" b="1" dirty="0">
                <a:solidFill>
                  <a:schemeClr val="accent6">
                    <a:lumMod val="75000"/>
                  </a:schemeClr>
                </a:solidFill>
              </a:rPr>
            </a:br>
            <a:r>
              <a:rPr lang="en-GB" altLang="en-GH" b="1" dirty="0">
                <a:solidFill>
                  <a:schemeClr val="accent6">
                    <a:lumMod val="75000"/>
                  </a:schemeClr>
                </a:solidFill>
              </a:rPr>
              <a:t>chronic exposure to manganese concentration beyond 0.5mg/l could give rise to a disease condition similar to Parkinsonism.  </a:t>
            </a:r>
          </a:p>
          <a:p>
            <a:pPr eaLnBrk="1" hangingPunct="1">
              <a:lnSpc>
                <a:spcPct val="80000"/>
              </a:lnSpc>
              <a:defRPr/>
            </a:pPr>
            <a:br>
              <a:rPr lang="en-GB" altLang="en-GH" b="1" dirty="0">
                <a:solidFill>
                  <a:schemeClr val="accent6">
                    <a:lumMod val="75000"/>
                  </a:schemeClr>
                </a:solidFill>
              </a:rPr>
            </a:br>
            <a:r>
              <a:rPr lang="en-GB" altLang="en-GH" b="1" dirty="0">
                <a:solidFill>
                  <a:schemeClr val="accent6">
                    <a:lumMod val="75000"/>
                  </a:schemeClr>
                </a:solidFill>
              </a:rPr>
              <a:t>WHO health based guideline for manganese occurrence in drinking water is pegged at 0.4 mg/l (WHO guideline 2004).</a:t>
            </a:r>
            <a:r>
              <a:rPr lang="en-GB" altLang="en-GH" dirty="0">
                <a:solidFill>
                  <a:schemeClr val="accent6">
                    <a:lumMod val="75000"/>
                  </a:schemeClr>
                </a:solidFill>
              </a:rPr>
              <a:t> </a:t>
            </a:r>
            <a:br>
              <a:rPr lang="en-GB" altLang="en-GH" dirty="0">
                <a:solidFill>
                  <a:schemeClr val="accent6">
                    <a:lumMod val="75000"/>
                  </a:schemeClr>
                </a:solidFill>
              </a:rPr>
            </a:br>
            <a:r>
              <a:rPr lang="en-GB" altLang="en-GH" b="1" dirty="0">
                <a:solidFill>
                  <a:schemeClr val="accent6">
                    <a:lumMod val="75000"/>
                  </a:schemeClr>
                </a:solidFill>
              </a:rPr>
              <a:t>WHO </a:t>
            </a:r>
            <a:r>
              <a:rPr lang="en-GB" altLang="en-GH" b="1" dirty="0" err="1">
                <a:solidFill>
                  <a:schemeClr val="accent6">
                    <a:lumMod val="75000"/>
                  </a:schemeClr>
                </a:solidFill>
              </a:rPr>
              <a:t>gu</a:t>
            </a:r>
            <a:r>
              <a:rPr lang="en-US" altLang="en-GH" b="1" dirty="0" err="1">
                <a:solidFill>
                  <a:schemeClr val="accent6">
                    <a:lumMod val="75000"/>
                  </a:schemeClr>
                </a:solidFill>
              </a:rPr>
              <a:t>ideline</a:t>
            </a:r>
            <a:r>
              <a:rPr lang="en-US" altLang="en-GH" b="1" dirty="0">
                <a:solidFill>
                  <a:schemeClr val="accent6">
                    <a:lumMod val="75000"/>
                  </a:schemeClr>
                </a:solidFill>
              </a:rPr>
              <a:t> value of 0.1 mg/l has been recommended for Mn for drinking water sources</a:t>
            </a:r>
          </a:p>
          <a:p>
            <a:pPr eaLnBrk="1" hangingPunct="1">
              <a:lnSpc>
                <a:spcPct val="80000"/>
              </a:lnSpc>
              <a:defRPr/>
            </a:pPr>
            <a:endParaRPr lang="en-GB" altLang="en-GH"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1B03FBA6-B28D-48DC-B0C2-B316E0D42641}"/>
              </a:ext>
            </a:extLst>
          </p:cNvPr>
          <p:cNvSpPr>
            <a:spLocks noGrp="1" noChangeArrowheads="1"/>
          </p:cNvSpPr>
          <p:nvPr>
            <p:ph type="title"/>
          </p:nvPr>
        </p:nvSpPr>
        <p:spPr>
          <a:xfrm>
            <a:off x="1981200" y="277814"/>
            <a:ext cx="8218488" cy="630237"/>
          </a:xfrm>
        </p:spPr>
        <p:txBody>
          <a:bodyPr/>
          <a:lstStyle/>
          <a:p>
            <a:pPr eaLnBrk="1" hangingPunct="1"/>
            <a:r>
              <a:rPr lang="en-GB" altLang="en-GH" sz="3200" b="1" dirty="0">
                <a:solidFill>
                  <a:srgbClr val="FF0000"/>
                </a:solidFill>
              </a:rPr>
              <a:t>ARSENIC</a:t>
            </a:r>
          </a:p>
        </p:txBody>
      </p:sp>
      <p:sp>
        <p:nvSpPr>
          <p:cNvPr id="391171" name="Rectangle 3">
            <a:extLst>
              <a:ext uri="{FF2B5EF4-FFF2-40B4-BE49-F238E27FC236}">
                <a16:creationId xmlns:a16="http://schemas.microsoft.com/office/drawing/2014/main" id="{F763BEC9-7E9E-4B9F-A898-2CA6AD9FBEE6}"/>
              </a:ext>
            </a:extLst>
          </p:cNvPr>
          <p:cNvSpPr>
            <a:spLocks noGrp="1" noChangeArrowheads="1"/>
          </p:cNvSpPr>
          <p:nvPr>
            <p:ph idx="1"/>
          </p:nvPr>
        </p:nvSpPr>
        <p:spPr>
          <a:xfrm>
            <a:off x="1524000" y="908050"/>
            <a:ext cx="9144000" cy="5949950"/>
          </a:xfrm>
        </p:spPr>
        <p:txBody>
          <a:bodyPr/>
          <a:lstStyle/>
          <a:p>
            <a:pPr eaLnBrk="1" hangingPunct="1">
              <a:defRPr/>
            </a:pPr>
            <a:r>
              <a:rPr lang="en-US" altLang="en-GH" b="1" dirty="0">
                <a:solidFill>
                  <a:schemeClr val="accent6">
                    <a:lumMod val="75000"/>
                  </a:schemeClr>
                </a:solidFill>
              </a:rPr>
              <a:t>Long term exposure to drinking water with [As]  &gt; 10 </a:t>
            </a:r>
            <a:r>
              <a:rPr lang="el-GR" altLang="en-GH" b="1" dirty="0">
                <a:solidFill>
                  <a:schemeClr val="accent6">
                    <a:lumMod val="75000"/>
                  </a:schemeClr>
                </a:solidFill>
              </a:rPr>
              <a:t>μ</a:t>
            </a:r>
            <a:r>
              <a:rPr lang="en-GB" altLang="en-GH" b="1" dirty="0">
                <a:solidFill>
                  <a:schemeClr val="accent6">
                    <a:lumMod val="75000"/>
                  </a:schemeClr>
                </a:solidFill>
              </a:rPr>
              <a:t>g/l</a:t>
            </a:r>
          </a:p>
          <a:p>
            <a:pPr eaLnBrk="1" hangingPunct="1">
              <a:defRPr/>
            </a:pPr>
            <a:r>
              <a:rPr lang="en-GB" altLang="en-GH" b="1" dirty="0">
                <a:solidFill>
                  <a:schemeClr val="accent6">
                    <a:lumMod val="75000"/>
                  </a:schemeClr>
                </a:solidFill>
              </a:rPr>
              <a:t>Can cause cancer of the skin, lungs, urinary bladder, kidney, etc</a:t>
            </a:r>
          </a:p>
          <a:p>
            <a:pPr eaLnBrk="1" hangingPunct="1">
              <a:defRPr/>
            </a:pPr>
            <a:r>
              <a:rPr lang="en-GB" altLang="en-GH" b="1" dirty="0">
                <a:solidFill>
                  <a:schemeClr val="accent6">
                    <a:lumMod val="75000"/>
                  </a:schemeClr>
                </a:solidFill>
              </a:rPr>
              <a:t>Skin pigmentation, </a:t>
            </a:r>
          </a:p>
          <a:p>
            <a:pPr eaLnBrk="1" hangingPunct="1">
              <a:defRPr/>
            </a:pPr>
            <a:r>
              <a:rPr lang="en-GB" altLang="en-GH" b="1" dirty="0">
                <a:solidFill>
                  <a:schemeClr val="accent6">
                    <a:lumMod val="75000"/>
                  </a:schemeClr>
                </a:solidFill>
              </a:rPr>
              <a:t>Hardening and laceration of sole of feet.</a:t>
            </a:r>
          </a:p>
          <a:p>
            <a:pPr eaLnBrk="1" hangingPunct="1">
              <a:defRPr/>
            </a:pPr>
            <a:r>
              <a:rPr lang="en-GB" altLang="en-GH" b="1" dirty="0">
                <a:solidFill>
                  <a:schemeClr val="accent6">
                    <a:lumMod val="75000"/>
                  </a:schemeClr>
                </a:solidFill>
              </a:rPr>
              <a:t>Retardation in the intelligence of children.</a:t>
            </a:r>
          </a:p>
          <a:p>
            <a:pPr eaLnBrk="1" hangingPunct="1">
              <a:defRPr/>
            </a:pPr>
            <a:r>
              <a:rPr lang="en-GB" altLang="en-GH" b="1" dirty="0">
                <a:solidFill>
                  <a:schemeClr val="accent6">
                    <a:lumMod val="75000"/>
                  </a:schemeClr>
                </a:solidFill>
              </a:rPr>
              <a:t>In Ghana – upsurge in the incidence of cancer especially breast, meanwhile patronage of groundwater as drinking water source is on the increase.</a:t>
            </a:r>
          </a:p>
          <a:p>
            <a:pPr eaLnBrk="1" hangingPunct="1">
              <a:defRPr/>
            </a:pPr>
            <a:endParaRPr lang="en-GB" altLang="en-GH"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FDCB164-212D-49DE-9308-44C5678CA4C1}"/>
              </a:ext>
            </a:extLst>
          </p:cNvPr>
          <p:cNvSpPr>
            <a:spLocks noGrp="1" noChangeArrowheads="1"/>
          </p:cNvSpPr>
          <p:nvPr>
            <p:ph type="title"/>
          </p:nvPr>
        </p:nvSpPr>
        <p:spPr>
          <a:xfrm>
            <a:off x="1992313" y="260351"/>
            <a:ext cx="8291512" cy="487363"/>
          </a:xfrm>
        </p:spPr>
        <p:txBody>
          <a:bodyPr rtlCol="0">
            <a:normAutofit fontScale="90000"/>
          </a:bodyPr>
          <a:lstStyle/>
          <a:p>
            <a:pPr>
              <a:defRPr/>
            </a:pPr>
            <a:r>
              <a:rPr lang="en-GB" sz="3600" b="1" dirty="0">
                <a:solidFill>
                  <a:srgbClr val="FF0000"/>
                </a:solidFill>
              </a:rPr>
              <a:t>FLUORIDE (high fluoride a very serious problem in Northern Ghana</a:t>
            </a:r>
          </a:p>
        </p:txBody>
      </p:sp>
      <p:sp>
        <p:nvSpPr>
          <p:cNvPr id="388099" name="Rectangle 3">
            <a:extLst>
              <a:ext uri="{FF2B5EF4-FFF2-40B4-BE49-F238E27FC236}">
                <a16:creationId xmlns:a16="http://schemas.microsoft.com/office/drawing/2014/main" id="{DFBA3D03-83D0-4203-A90D-7BDD89459A40}"/>
              </a:ext>
            </a:extLst>
          </p:cNvPr>
          <p:cNvSpPr>
            <a:spLocks noGrp="1" noChangeArrowheads="1"/>
          </p:cNvSpPr>
          <p:nvPr>
            <p:ph idx="1"/>
          </p:nvPr>
        </p:nvSpPr>
        <p:spPr>
          <a:xfrm>
            <a:off x="1524001" y="908050"/>
            <a:ext cx="8964613" cy="5949950"/>
          </a:xfrm>
        </p:spPr>
        <p:txBody>
          <a:bodyPr>
            <a:normAutofit/>
          </a:bodyPr>
          <a:lstStyle/>
          <a:p>
            <a:pPr eaLnBrk="1" hangingPunct="1">
              <a:buFont typeface="Wingdings" panose="05000000000000000000" pitchFamily="2" charset="2"/>
              <a:buNone/>
            </a:pPr>
            <a:r>
              <a:rPr lang="en-GB" altLang="en-GH" dirty="0"/>
              <a:t>The claim of F</a:t>
            </a:r>
            <a:r>
              <a:rPr lang="en-GB" altLang="en-GH" baseline="30000" dirty="0"/>
              <a:t>-</a:t>
            </a:r>
            <a:r>
              <a:rPr lang="en-GB" altLang="en-GH" dirty="0"/>
              <a:t> being beneficial has not held up</a:t>
            </a:r>
          </a:p>
          <a:p>
            <a:pPr eaLnBrk="1" hangingPunct="1">
              <a:buFont typeface="Wingdings" panose="05000000000000000000" pitchFamily="2" charset="2"/>
              <a:buNone/>
            </a:pPr>
            <a:r>
              <a:rPr lang="en-GB" altLang="en-GH" dirty="0"/>
              <a:t>independent scientific scrutiny.</a:t>
            </a:r>
          </a:p>
          <a:p>
            <a:pPr eaLnBrk="1" hangingPunct="1">
              <a:buFont typeface="Wingdings" panose="05000000000000000000" pitchFamily="2" charset="2"/>
              <a:buNone/>
            </a:pPr>
            <a:r>
              <a:rPr lang="en-GB" altLang="en-GH" dirty="0"/>
              <a:t>High [F</a:t>
            </a:r>
            <a:r>
              <a:rPr lang="en-GB" altLang="en-GH" baseline="30000" dirty="0"/>
              <a:t>-</a:t>
            </a:r>
            <a:r>
              <a:rPr lang="en-GB" altLang="en-GH" dirty="0"/>
              <a:t>] → more brittle and fragile bones, increased bone mass density but reduce strength of  the bone at the same time due to F- caused defects in the bone structure.</a:t>
            </a:r>
          </a:p>
          <a:p>
            <a:pPr eaLnBrk="1" hangingPunct="1">
              <a:buFont typeface="Wingdings" panose="05000000000000000000" pitchFamily="2" charset="2"/>
              <a:buNone/>
            </a:pPr>
            <a:r>
              <a:rPr lang="en-GB" altLang="en-GH" dirty="0"/>
              <a:t>F- + Al in drinking water → accumulates in brain → neurotoxic morphological changes.</a:t>
            </a:r>
          </a:p>
          <a:p>
            <a:pPr eaLnBrk="1" hangingPunct="1">
              <a:buFont typeface="Wingdings" panose="05000000000000000000" pitchFamily="2" charset="2"/>
              <a:buNone/>
            </a:pPr>
            <a:r>
              <a:rPr lang="en-GB" altLang="en-GH" dirty="0"/>
              <a:t>A study in China has shown that even accepted levels in F- in water (0.88 mg/l) may affect children’s intelligence </a:t>
            </a:r>
          </a:p>
          <a:p>
            <a:pPr eaLnBrk="1" hangingPunct="1">
              <a:buFont typeface="Wingdings" panose="05000000000000000000" pitchFamily="2" charset="2"/>
              <a:buNone/>
            </a:pPr>
            <a:r>
              <a:rPr lang="en-GB" altLang="en-GH" dirty="0"/>
              <a:t>High F- is also a contributing factor to a bone cancer condition of osteosarcoma.</a:t>
            </a:r>
          </a:p>
          <a:p>
            <a:pPr eaLnBrk="1" hangingPunct="1">
              <a:buFont typeface="Wingdings" panose="05000000000000000000" pitchFamily="2" charset="2"/>
              <a:buNone/>
            </a:pPr>
            <a:r>
              <a:rPr lang="en-GB" altLang="en-GH" dirty="0"/>
              <a:t>May cause elevation in blood sugar possibly exacerbating diabetes.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146" name="Picture 4" descr="Sept 07 013">
            <a:extLst>
              <a:ext uri="{FF2B5EF4-FFF2-40B4-BE49-F238E27FC236}">
                <a16:creationId xmlns:a16="http://schemas.microsoft.com/office/drawing/2014/main" id="{D8DA0B99-8DCF-4FEF-9013-7EFA31C0F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67438" y="908051"/>
            <a:ext cx="3733800" cy="4968875"/>
          </a:xfrm>
          <a:noFill/>
        </p:spPr>
      </p:pic>
      <p:pic>
        <p:nvPicPr>
          <p:cNvPr id="390147" name="Picture 5" descr="Sept 07 010">
            <a:extLst>
              <a:ext uri="{FF2B5EF4-FFF2-40B4-BE49-F238E27FC236}">
                <a16:creationId xmlns:a16="http://schemas.microsoft.com/office/drawing/2014/main" id="{94E92304-A6BE-4536-943E-0F122AF89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549275"/>
            <a:ext cx="381635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148" name="Picture 6" descr="Sept 07 009">
            <a:extLst>
              <a:ext uri="{FF2B5EF4-FFF2-40B4-BE49-F238E27FC236}">
                <a16:creationId xmlns:a16="http://schemas.microsoft.com/office/drawing/2014/main" id="{8E0EDA06-C880-4F32-B6B6-86D3D8443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3573464"/>
            <a:ext cx="3887788"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9" name="Text Box 8">
            <a:extLst>
              <a:ext uri="{FF2B5EF4-FFF2-40B4-BE49-F238E27FC236}">
                <a16:creationId xmlns:a16="http://schemas.microsoft.com/office/drawing/2014/main" id="{7EF661BB-4F3D-429A-B992-187218EB58DF}"/>
              </a:ext>
            </a:extLst>
          </p:cNvPr>
          <p:cNvSpPr txBox="1">
            <a:spLocks noChangeArrowheads="1"/>
          </p:cNvSpPr>
          <p:nvPr/>
        </p:nvSpPr>
        <p:spPr bwMode="auto">
          <a:xfrm>
            <a:off x="6311900" y="5876925"/>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GH">
                <a:latin typeface="Tahoma" panose="020B0604030504040204" pitchFamily="34" charset="0"/>
                <a:cs typeface="Arial" panose="020B0604020202020204" pitchFamily="34" charset="0"/>
              </a:rPr>
              <a:t> </a:t>
            </a:r>
          </a:p>
        </p:txBody>
      </p:sp>
      <p:sp>
        <p:nvSpPr>
          <p:cNvPr id="390150" name="Text Box 9">
            <a:extLst>
              <a:ext uri="{FF2B5EF4-FFF2-40B4-BE49-F238E27FC236}">
                <a16:creationId xmlns:a16="http://schemas.microsoft.com/office/drawing/2014/main" id="{FF0A7B7D-A5E4-48BC-892B-EB591D2B755E}"/>
              </a:ext>
            </a:extLst>
          </p:cNvPr>
          <p:cNvSpPr txBox="1">
            <a:spLocks noChangeArrowheads="1"/>
          </p:cNvSpPr>
          <p:nvPr/>
        </p:nvSpPr>
        <p:spPr bwMode="auto">
          <a:xfrm>
            <a:off x="5735638" y="6400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GH" sz="2400">
                <a:latin typeface="Tahoma" panose="020B0604030504040204" pitchFamily="34" charset="0"/>
                <a:cs typeface="Arial" panose="020B0604020202020204" pitchFamily="34" charset="0"/>
              </a:rPr>
              <a:t>Effects of excess flouride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22F39C88-93BD-4167-935D-07799352453D}"/>
              </a:ext>
            </a:extLst>
          </p:cNvPr>
          <p:cNvSpPr>
            <a:spLocks noGrp="1" noChangeArrowheads="1"/>
          </p:cNvSpPr>
          <p:nvPr>
            <p:ph type="title"/>
          </p:nvPr>
        </p:nvSpPr>
        <p:spPr>
          <a:xfrm>
            <a:off x="1992313" y="260351"/>
            <a:ext cx="8291512" cy="487363"/>
          </a:xfrm>
        </p:spPr>
        <p:txBody>
          <a:bodyPr rtlCol="0">
            <a:normAutofit fontScale="90000"/>
          </a:bodyPr>
          <a:lstStyle/>
          <a:p>
            <a:pPr>
              <a:defRPr/>
            </a:pPr>
            <a:r>
              <a:rPr lang="en-GB" sz="3600" dirty="0">
                <a:solidFill>
                  <a:srgbClr val="FF0000"/>
                </a:solidFill>
              </a:rPr>
              <a:t>Heavy metal health impacts</a:t>
            </a:r>
          </a:p>
        </p:txBody>
      </p:sp>
      <p:sp>
        <p:nvSpPr>
          <p:cNvPr id="391171" name="Rectangle 3">
            <a:extLst>
              <a:ext uri="{FF2B5EF4-FFF2-40B4-BE49-F238E27FC236}">
                <a16:creationId xmlns:a16="http://schemas.microsoft.com/office/drawing/2014/main" id="{EEE37697-7CAB-4630-8FF4-A07CCA260293}"/>
              </a:ext>
            </a:extLst>
          </p:cNvPr>
          <p:cNvSpPr>
            <a:spLocks noGrp="1" noChangeArrowheads="1"/>
          </p:cNvSpPr>
          <p:nvPr>
            <p:ph idx="1"/>
          </p:nvPr>
        </p:nvSpPr>
        <p:spPr>
          <a:xfrm>
            <a:off x="1524001" y="908050"/>
            <a:ext cx="8964613" cy="5949950"/>
          </a:xfrm>
        </p:spPr>
        <p:txBody>
          <a:bodyPr>
            <a:normAutofit fontScale="77500" lnSpcReduction="20000"/>
          </a:bodyPr>
          <a:lstStyle/>
          <a:p>
            <a:pPr eaLnBrk="1" hangingPunct="1">
              <a:buFont typeface="Wingdings" panose="05000000000000000000" pitchFamily="2" charset="2"/>
              <a:buNone/>
            </a:pPr>
            <a:endParaRPr lang="en-GB" altLang="en-GH" sz="2400" b="1" dirty="0">
              <a:solidFill>
                <a:srgbClr val="FF0000"/>
              </a:solidFill>
            </a:endParaRPr>
          </a:p>
          <a:p>
            <a:pPr eaLnBrk="1" hangingPunct="1">
              <a:buFont typeface="Wingdings" panose="05000000000000000000" pitchFamily="2" charset="2"/>
              <a:buNone/>
            </a:pPr>
            <a:r>
              <a:rPr lang="en-GB" altLang="en-GH" sz="2400" b="1" dirty="0">
                <a:solidFill>
                  <a:srgbClr val="FF0000"/>
                </a:solidFill>
              </a:rPr>
              <a:t>LEAD </a:t>
            </a:r>
            <a:r>
              <a:rPr lang="en-GB" altLang="en-GH" sz="2400" dirty="0"/>
              <a:t>-Anaemia, mental retardation, </a:t>
            </a:r>
          </a:p>
          <a:p>
            <a:pPr eaLnBrk="1" hangingPunct="1">
              <a:buFont typeface="Wingdings" panose="05000000000000000000" pitchFamily="2" charset="2"/>
              <a:buNone/>
            </a:pPr>
            <a:endParaRPr lang="en-GB" altLang="en-GH" sz="2400" dirty="0"/>
          </a:p>
          <a:p>
            <a:pPr eaLnBrk="1" hangingPunct="1">
              <a:buFont typeface="Wingdings" panose="05000000000000000000" pitchFamily="2" charset="2"/>
              <a:buNone/>
            </a:pPr>
            <a:r>
              <a:rPr lang="en-GB" altLang="en-GH" sz="2400" b="1" dirty="0">
                <a:solidFill>
                  <a:srgbClr val="FF0000"/>
                </a:solidFill>
              </a:rPr>
              <a:t>MERCURY</a:t>
            </a:r>
          </a:p>
          <a:p>
            <a:r>
              <a:rPr lang="en-US" b="1" dirty="0"/>
              <a:t>Mercury is a naturally occurring element that is found in air, water and soil.</a:t>
            </a:r>
          </a:p>
          <a:p>
            <a:r>
              <a:rPr lang="en-US" b="1" dirty="0"/>
              <a:t>Exposure to mercury – even small amounts – may cause serious health problems, and is a threat to the development of the child in utero and early in life.</a:t>
            </a:r>
          </a:p>
          <a:p>
            <a:r>
              <a:rPr lang="en-US" b="1" dirty="0"/>
              <a:t>Mercury may have toxic effects on the nervous, digestive and immune systems, and on lungs, kidneys, skin and eyes.</a:t>
            </a:r>
          </a:p>
          <a:p>
            <a:r>
              <a:rPr lang="en-US" b="1" dirty="0"/>
              <a:t>Mercury is considered by WHO as one of the top ten chemicals or groups of chemicals of major public health concern.</a:t>
            </a:r>
          </a:p>
          <a:p>
            <a:r>
              <a:rPr lang="en-US" b="1" dirty="0"/>
              <a:t>People are mainly exposed to methylmercury, an organic compound, when they eat fish and shellfish that contain the compound. </a:t>
            </a:r>
          </a:p>
          <a:p>
            <a:r>
              <a:rPr lang="en-US" b="1" dirty="0"/>
              <a:t>Methylmercury is very different to </a:t>
            </a:r>
            <a:r>
              <a:rPr lang="en-US" b="1" dirty="0" err="1"/>
              <a:t>ethylmercury</a:t>
            </a:r>
            <a:r>
              <a:rPr lang="en-US" b="1" dirty="0"/>
              <a:t>. </a:t>
            </a:r>
            <a:r>
              <a:rPr lang="en-US" b="1" dirty="0" err="1"/>
              <a:t>Ethylmercury</a:t>
            </a:r>
            <a:r>
              <a:rPr lang="en-US" b="1" dirty="0"/>
              <a:t> is used as a preservative in some vaccines and does not pose a health risk.</a:t>
            </a:r>
          </a:p>
          <a:p>
            <a:r>
              <a:rPr lang="en-US" b="1" dirty="0"/>
              <a:t>Our water bodies are now been seriously contaminated with mercury due to illegal mining activities</a:t>
            </a:r>
          </a:p>
          <a:p>
            <a:pPr eaLnBrk="1" hangingPunct="1">
              <a:buFont typeface="Wingdings" panose="05000000000000000000" pitchFamily="2" charset="2"/>
              <a:buNone/>
            </a:pPr>
            <a:endParaRPr lang="en-GB" altLang="en-GH"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53E-4BE2-4F11-AB0E-964E1540BE14}"/>
              </a:ext>
            </a:extLst>
          </p:cNvPr>
          <p:cNvSpPr>
            <a:spLocks noGrp="1"/>
          </p:cNvSpPr>
          <p:nvPr>
            <p:ph type="title"/>
          </p:nvPr>
        </p:nvSpPr>
        <p:spPr/>
        <p:txBody>
          <a:bodyPr/>
          <a:lstStyle/>
          <a:p>
            <a:r>
              <a:rPr lang="en-US" dirty="0"/>
              <a:t>Other health impacts dues to chemicals</a:t>
            </a:r>
            <a:endParaRPr lang="en-GH" dirty="0"/>
          </a:p>
        </p:txBody>
      </p:sp>
      <p:sp>
        <p:nvSpPr>
          <p:cNvPr id="3" name="Content Placeholder 2">
            <a:extLst>
              <a:ext uri="{FF2B5EF4-FFF2-40B4-BE49-F238E27FC236}">
                <a16:creationId xmlns:a16="http://schemas.microsoft.com/office/drawing/2014/main" id="{5CA334CF-6787-4E66-AE41-007E7C00DDA2}"/>
              </a:ext>
            </a:extLst>
          </p:cNvPr>
          <p:cNvSpPr>
            <a:spLocks noGrp="1"/>
          </p:cNvSpPr>
          <p:nvPr>
            <p:ph idx="1"/>
          </p:nvPr>
        </p:nvSpPr>
        <p:spPr/>
        <p:txBody>
          <a:bodyPr/>
          <a:lstStyle/>
          <a:p>
            <a:pPr>
              <a:buNone/>
            </a:pPr>
            <a:r>
              <a:rPr lang="en-GB" altLang="en-GH" dirty="0"/>
              <a:t>SO</a:t>
            </a:r>
            <a:r>
              <a:rPr lang="en-GB" altLang="en-GH" baseline="-25000" dirty="0"/>
              <a:t>2 </a:t>
            </a:r>
            <a:r>
              <a:rPr lang="en-GB" altLang="en-GH" dirty="0"/>
              <a:t>  released from industries causes Bronchitis</a:t>
            </a:r>
          </a:p>
          <a:p>
            <a:pPr>
              <a:buNone/>
            </a:pPr>
            <a:r>
              <a:rPr lang="en-GB" altLang="en-GH" dirty="0"/>
              <a:t>Acid rain – precipitation causes corrosion of monuments and materials.</a:t>
            </a:r>
          </a:p>
          <a:p>
            <a:pPr>
              <a:buNone/>
            </a:pPr>
            <a:r>
              <a:rPr lang="en-GB" altLang="en-GH" dirty="0"/>
              <a:t>Changes acidity of water bodies and can cause death of fish</a:t>
            </a:r>
          </a:p>
          <a:p>
            <a:pPr>
              <a:buNone/>
            </a:pPr>
            <a:r>
              <a:rPr lang="en-GB" altLang="en-GH" dirty="0"/>
              <a:t>Impedes photosynthesis.</a:t>
            </a:r>
          </a:p>
          <a:p>
            <a:pPr>
              <a:buNone/>
            </a:pPr>
            <a:r>
              <a:rPr lang="en-GB" altLang="en-GH" b="1" dirty="0">
                <a:solidFill>
                  <a:srgbClr val="FF0000"/>
                </a:solidFill>
              </a:rPr>
              <a:t>The presence of all these chemicals in the water we consume calls for special toxicity tests to limit the amount of contaminants that are safe for human consumption</a:t>
            </a:r>
          </a:p>
          <a:p>
            <a:endParaRPr lang="en-GH" dirty="0"/>
          </a:p>
        </p:txBody>
      </p:sp>
    </p:spTree>
    <p:extLst>
      <p:ext uri="{BB962C8B-B14F-4D97-AF65-F5344CB8AC3E}">
        <p14:creationId xmlns:p14="http://schemas.microsoft.com/office/powerpoint/2010/main" val="1452941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393AFA2-F64D-4BDB-9E23-E2AB7C40B909}"/>
              </a:ext>
            </a:extLst>
          </p:cNvPr>
          <p:cNvSpPr>
            <a:spLocks noGrp="1" noChangeArrowheads="1"/>
          </p:cNvSpPr>
          <p:nvPr>
            <p:ph type="title"/>
          </p:nvPr>
        </p:nvSpPr>
        <p:spPr>
          <a:xfrm>
            <a:off x="1992314" y="260351"/>
            <a:ext cx="8218487" cy="703263"/>
          </a:xfrm>
        </p:spPr>
        <p:txBody>
          <a:bodyPr rtlCol="0">
            <a:normAutofit fontScale="90000"/>
          </a:bodyPr>
          <a:lstStyle/>
          <a:p>
            <a:pPr>
              <a:defRPr/>
            </a:pPr>
            <a:r>
              <a:rPr lang="en-GB" sz="3200"/>
              <a:t>Toxic Chemical compounds and their extent of toxicity</a:t>
            </a:r>
          </a:p>
        </p:txBody>
      </p:sp>
      <p:sp>
        <p:nvSpPr>
          <p:cNvPr id="392195" name="Rectangle 3">
            <a:extLst>
              <a:ext uri="{FF2B5EF4-FFF2-40B4-BE49-F238E27FC236}">
                <a16:creationId xmlns:a16="http://schemas.microsoft.com/office/drawing/2014/main" id="{AD311845-526B-4EA1-B382-337C384F70BC}"/>
              </a:ext>
            </a:extLst>
          </p:cNvPr>
          <p:cNvSpPr>
            <a:spLocks noGrp="1" noChangeArrowheads="1"/>
          </p:cNvSpPr>
          <p:nvPr>
            <p:ph idx="1"/>
          </p:nvPr>
        </p:nvSpPr>
        <p:spPr>
          <a:xfrm>
            <a:off x="1524000" y="1125538"/>
            <a:ext cx="9144000" cy="5732462"/>
          </a:xfrm>
        </p:spPr>
        <p:txBody>
          <a:bodyPr/>
          <a:lstStyle/>
          <a:p>
            <a:pPr eaLnBrk="1" hangingPunct="1">
              <a:buFont typeface="Wingdings" panose="05000000000000000000" pitchFamily="2" charset="2"/>
              <a:buNone/>
            </a:pPr>
            <a:r>
              <a:rPr lang="en-GB" altLang="en-GH" sz="2400"/>
              <a:t>In toxicology the adverse effects of chemicals (pollutants) on living organisms is studied and the probability of these effects occurring upon consumption of the pollutant is considered.</a:t>
            </a:r>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r>
              <a:rPr lang="en-GB" altLang="en-GH" sz="2400"/>
              <a:t>The toxicity of a pollutant is described using various terminologies:</a:t>
            </a:r>
          </a:p>
          <a:p>
            <a:pPr eaLnBrk="1" hangingPunct="1">
              <a:buFont typeface="Wingdings" panose="05000000000000000000" pitchFamily="2" charset="2"/>
              <a:buNone/>
            </a:pPr>
            <a:r>
              <a:rPr lang="en-GB" altLang="en-GH" sz="2400"/>
              <a:t>Lethal dosage, ADI, MAC etc.</a:t>
            </a:r>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r>
              <a:rPr lang="en-GB" altLang="en-GH" sz="2400"/>
              <a:t>The toxicity of a chemical substance in water depends upon several factors other than the actual concentration. Some substances, which are highly toxic, are unstable in water and break down into innocuous by-products.  The degree of toxicity also has to be assessed on the daily intake from sources other than water, for example lead pollution in air.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61E1979-4589-4CDE-8903-7217B925BFAB}"/>
              </a:ext>
            </a:extLst>
          </p:cNvPr>
          <p:cNvSpPr>
            <a:spLocks noGrp="1" noChangeArrowheads="1"/>
          </p:cNvSpPr>
          <p:nvPr>
            <p:ph type="title"/>
          </p:nvPr>
        </p:nvSpPr>
        <p:spPr>
          <a:xfrm>
            <a:off x="1981200" y="277813"/>
            <a:ext cx="8218488" cy="774700"/>
          </a:xfrm>
        </p:spPr>
        <p:txBody>
          <a:bodyPr rtlCol="0">
            <a:normAutofit fontScale="90000"/>
          </a:bodyPr>
          <a:lstStyle/>
          <a:p>
            <a:pPr>
              <a:defRPr/>
            </a:pPr>
            <a:r>
              <a:rPr lang="en-GB" sz="3200"/>
              <a:t>Toxic Chemical compounds and their extent of toxicity</a:t>
            </a:r>
          </a:p>
        </p:txBody>
      </p:sp>
      <p:sp>
        <p:nvSpPr>
          <p:cNvPr id="396291" name="Rectangle 3">
            <a:extLst>
              <a:ext uri="{FF2B5EF4-FFF2-40B4-BE49-F238E27FC236}">
                <a16:creationId xmlns:a16="http://schemas.microsoft.com/office/drawing/2014/main" id="{12AC8E5C-DBE1-43AE-A5A9-3E142CE1FB57}"/>
              </a:ext>
            </a:extLst>
          </p:cNvPr>
          <p:cNvSpPr>
            <a:spLocks noGrp="1" noChangeArrowheads="1"/>
          </p:cNvSpPr>
          <p:nvPr>
            <p:ph idx="1"/>
          </p:nvPr>
        </p:nvSpPr>
        <p:spPr>
          <a:xfrm>
            <a:off x="1524000" y="1125538"/>
            <a:ext cx="9144000" cy="5732462"/>
          </a:xfrm>
        </p:spPr>
        <p:txBody>
          <a:bodyPr/>
          <a:lstStyle/>
          <a:p>
            <a:pPr eaLnBrk="1" hangingPunct="1"/>
            <a:r>
              <a:rPr lang="en-GB" altLang="en-GH" sz="2400"/>
              <a:t>Sub-acute toxicity</a:t>
            </a:r>
          </a:p>
          <a:p>
            <a:pPr eaLnBrk="1" hangingPunct="1">
              <a:buFont typeface="Wingdings" panose="05000000000000000000" pitchFamily="2" charset="2"/>
              <a:buNone/>
            </a:pPr>
            <a:r>
              <a:rPr lang="en-GB" altLang="en-GH" sz="2400"/>
              <a:t>This is often expressed using the no observed effect level</a:t>
            </a:r>
          </a:p>
          <a:p>
            <a:pPr eaLnBrk="1" hangingPunct="1">
              <a:buFont typeface="Wingdings" panose="05000000000000000000" pitchFamily="2" charset="2"/>
              <a:buNone/>
            </a:pPr>
            <a:r>
              <a:rPr lang="en-GB" altLang="en-GH" sz="2400"/>
              <a:t>or no observed adverse effect level (NOAEL)</a:t>
            </a:r>
          </a:p>
          <a:p>
            <a:pPr eaLnBrk="1" hangingPunct="1">
              <a:buFont typeface="Wingdings" panose="05000000000000000000" pitchFamily="2" charset="2"/>
              <a:buNone/>
            </a:pPr>
            <a:r>
              <a:rPr lang="en-GB" altLang="en-GH" sz="2400"/>
              <a:t>The NOAEL is the highest dose or concentration of a</a:t>
            </a:r>
          </a:p>
          <a:p>
            <a:pPr eaLnBrk="1" hangingPunct="1">
              <a:buFont typeface="Wingdings" panose="05000000000000000000" pitchFamily="2" charset="2"/>
              <a:buNone/>
            </a:pPr>
            <a:r>
              <a:rPr lang="en-GB" altLang="en-GH" sz="2400"/>
              <a:t>substance that causes no detectable health effect. (Based</a:t>
            </a:r>
          </a:p>
          <a:p>
            <a:pPr eaLnBrk="1" hangingPunct="1">
              <a:buFont typeface="Wingdings" panose="05000000000000000000" pitchFamily="2" charset="2"/>
              <a:buNone/>
            </a:pPr>
            <a:r>
              <a:rPr lang="en-GB" altLang="en-GH" sz="2400"/>
              <a:t>on long term studies)</a:t>
            </a:r>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r>
              <a:rPr lang="en-GB" altLang="en-GH" sz="2400"/>
              <a:t>In some cases LOAEL  may be used.  LOAEL refers to the</a:t>
            </a:r>
          </a:p>
          <a:p>
            <a:pPr eaLnBrk="1" hangingPunct="1">
              <a:buFont typeface="Wingdings" panose="05000000000000000000" pitchFamily="2" charset="2"/>
              <a:buNone/>
            </a:pPr>
            <a:r>
              <a:rPr lang="en-GB" altLang="en-GH" sz="2400"/>
              <a:t>lowest observed dose or concentration of a substance at</a:t>
            </a:r>
          </a:p>
          <a:p>
            <a:pPr eaLnBrk="1" hangingPunct="1">
              <a:buFont typeface="Wingdings" panose="05000000000000000000" pitchFamily="2" charset="2"/>
              <a:buNone/>
            </a:pPr>
            <a:r>
              <a:rPr lang="en-GB" altLang="en-GH" sz="2400"/>
              <a:t>which there is a detectable adverse health effect.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C256DD78-D84E-4D1C-A750-C5569703B544}"/>
              </a:ext>
            </a:extLst>
          </p:cNvPr>
          <p:cNvSpPr>
            <a:spLocks noGrp="1" noChangeArrowheads="1"/>
          </p:cNvSpPr>
          <p:nvPr>
            <p:ph type="ctrTitle"/>
          </p:nvPr>
        </p:nvSpPr>
        <p:spPr>
          <a:xfrm>
            <a:off x="2135188" y="188913"/>
            <a:ext cx="7632700" cy="863600"/>
          </a:xfrm>
        </p:spPr>
        <p:txBody>
          <a:bodyPr/>
          <a:lstStyle/>
          <a:p>
            <a:pPr eaLnBrk="1" hangingPunct="1"/>
            <a:r>
              <a:rPr lang="en-GB" altLang="en-GH" sz="3600" b="1"/>
              <a:t>Water Quality</a:t>
            </a:r>
          </a:p>
        </p:txBody>
      </p:sp>
      <p:sp>
        <p:nvSpPr>
          <p:cNvPr id="369667" name="Rectangle 3">
            <a:extLst>
              <a:ext uri="{FF2B5EF4-FFF2-40B4-BE49-F238E27FC236}">
                <a16:creationId xmlns:a16="http://schemas.microsoft.com/office/drawing/2014/main" id="{176579FA-A280-4988-BECC-D18FB294997C}"/>
              </a:ext>
            </a:extLst>
          </p:cNvPr>
          <p:cNvSpPr>
            <a:spLocks noGrp="1" noChangeArrowheads="1"/>
          </p:cNvSpPr>
          <p:nvPr>
            <p:ph type="subTitle" idx="1"/>
          </p:nvPr>
        </p:nvSpPr>
        <p:spPr>
          <a:xfrm>
            <a:off x="1774826" y="1268414"/>
            <a:ext cx="8569325" cy="5373687"/>
          </a:xfrm>
        </p:spPr>
        <p:txBody>
          <a:bodyPr/>
          <a:lstStyle/>
          <a:p>
            <a:pPr eaLnBrk="1" hangingPunct="1"/>
            <a:r>
              <a:rPr lang="en-GB" altLang="en-GH"/>
              <a:t>Aim</a:t>
            </a:r>
          </a:p>
          <a:p>
            <a:pPr eaLnBrk="1" hangingPunct="1"/>
            <a:r>
              <a:rPr lang="en-GB" altLang="en-GH" b="1"/>
              <a:t>To provide you with information on what parameters are considered when defining the quality of water </a:t>
            </a:r>
          </a:p>
          <a:p>
            <a:pPr eaLnBrk="1" hangingPunct="1"/>
            <a:endParaRPr lang="en-GB" altLang="en-GH" b="1"/>
          </a:p>
          <a:p>
            <a:pPr eaLnBrk="1" hangingPunct="1"/>
            <a:r>
              <a:rPr lang="en-GB" altLang="en-GH" b="1"/>
              <a:t>To offer you a survey of situations and conditions in which the quality of water changes</a:t>
            </a:r>
          </a:p>
          <a:p>
            <a:pPr eaLnBrk="1" hangingPunct="1"/>
            <a:endParaRPr lang="en-GB" altLang="en-GH" b="1"/>
          </a:p>
        </p:txBody>
      </p:sp>
    </p:spTree>
    <p:extLst>
      <p:ext uri="{BB962C8B-B14F-4D97-AF65-F5344CB8AC3E}">
        <p14:creationId xmlns:p14="http://schemas.microsoft.com/office/powerpoint/2010/main" val="359871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63E868C-81F7-48CB-AEE4-C9CF6EF92EEE}"/>
              </a:ext>
            </a:extLst>
          </p:cNvPr>
          <p:cNvSpPr>
            <a:spLocks noGrp="1" noChangeArrowheads="1"/>
          </p:cNvSpPr>
          <p:nvPr>
            <p:ph type="title"/>
          </p:nvPr>
        </p:nvSpPr>
        <p:spPr>
          <a:xfrm>
            <a:off x="1919288" y="1"/>
            <a:ext cx="8424862" cy="549275"/>
          </a:xfrm>
        </p:spPr>
        <p:txBody>
          <a:bodyPr rtlCol="0">
            <a:normAutofit fontScale="90000"/>
          </a:bodyPr>
          <a:lstStyle/>
          <a:p>
            <a:pPr>
              <a:defRPr/>
            </a:pPr>
            <a:r>
              <a:rPr lang="en-GB" sz="2000" b="1"/>
              <a:t>INDUSTRIAL WATER</a:t>
            </a:r>
            <a:br>
              <a:rPr lang="en-GB" sz="2000" b="1"/>
            </a:br>
            <a:r>
              <a:rPr lang="en-GB" sz="1600" b="1"/>
              <a:t>Maximum conc. Of constituents in raw waters for various industrial operations (mg/l)</a:t>
            </a:r>
          </a:p>
        </p:txBody>
      </p:sp>
      <p:graphicFrame>
        <p:nvGraphicFramePr>
          <p:cNvPr id="48387" name="Group 259">
            <a:extLst>
              <a:ext uri="{FF2B5EF4-FFF2-40B4-BE49-F238E27FC236}">
                <a16:creationId xmlns:a16="http://schemas.microsoft.com/office/drawing/2014/main" id="{47841E86-BD4F-4990-8DC3-BC7E78F1EAEC}"/>
              </a:ext>
            </a:extLst>
          </p:cNvPr>
          <p:cNvGraphicFramePr>
            <a:graphicFrameLocks noGrp="1"/>
          </p:cNvGraphicFramePr>
          <p:nvPr>
            <p:ph type="tbl" idx="1"/>
          </p:nvPr>
        </p:nvGraphicFramePr>
        <p:xfrm>
          <a:off x="1524001" y="692150"/>
          <a:ext cx="8964613" cy="6165854"/>
        </p:xfrm>
        <a:graphic>
          <a:graphicData uri="http://schemas.openxmlformats.org/drawingml/2006/table">
            <a:tbl>
              <a:tblPr/>
              <a:tblGrid>
                <a:gridCol w="1619250">
                  <a:extLst>
                    <a:ext uri="{9D8B030D-6E8A-4147-A177-3AD203B41FA5}">
                      <a16:colId xmlns:a16="http://schemas.microsoft.com/office/drawing/2014/main" val="20000"/>
                    </a:ext>
                  </a:extLst>
                </a:gridCol>
                <a:gridCol w="941388">
                  <a:extLst>
                    <a:ext uri="{9D8B030D-6E8A-4147-A177-3AD203B41FA5}">
                      <a16:colId xmlns:a16="http://schemas.microsoft.com/office/drawing/2014/main" val="20001"/>
                    </a:ext>
                  </a:extLst>
                </a:gridCol>
                <a:gridCol w="1281112">
                  <a:extLst>
                    <a:ext uri="{9D8B030D-6E8A-4147-A177-3AD203B41FA5}">
                      <a16:colId xmlns:a16="http://schemas.microsoft.com/office/drawing/2014/main" val="20002"/>
                    </a:ext>
                  </a:extLst>
                </a:gridCol>
                <a:gridCol w="1281113">
                  <a:extLst>
                    <a:ext uri="{9D8B030D-6E8A-4147-A177-3AD203B41FA5}">
                      <a16:colId xmlns:a16="http://schemas.microsoft.com/office/drawing/2014/main" val="20003"/>
                    </a:ext>
                  </a:extLst>
                </a:gridCol>
                <a:gridCol w="1281112">
                  <a:extLst>
                    <a:ext uri="{9D8B030D-6E8A-4147-A177-3AD203B41FA5}">
                      <a16:colId xmlns:a16="http://schemas.microsoft.com/office/drawing/2014/main" val="20004"/>
                    </a:ext>
                  </a:extLst>
                </a:gridCol>
                <a:gridCol w="1279525">
                  <a:extLst>
                    <a:ext uri="{9D8B030D-6E8A-4147-A177-3AD203B41FA5}">
                      <a16:colId xmlns:a16="http://schemas.microsoft.com/office/drawing/2014/main" val="20005"/>
                    </a:ext>
                  </a:extLst>
                </a:gridCol>
                <a:gridCol w="1281113">
                  <a:extLst>
                    <a:ext uri="{9D8B030D-6E8A-4147-A177-3AD203B41FA5}">
                      <a16:colId xmlns:a16="http://schemas.microsoft.com/office/drawing/2014/main" val="20006"/>
                    </a:ext>
                  </a:extLst>
                </a:gridCol>
              </a:tblGrid>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Characteristic</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Boiler water</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Cooling water</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Textile Plants</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Pulp and paper</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Chemical industry</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Petroleum</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Silica</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85</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Aluminum</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3</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3</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Iron</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80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14</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0.3</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2.6</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15</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Manganese</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2.5</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Calcium</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220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Magnesium</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85</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Ammonia</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40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Bicarbonate</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600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600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600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480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Sulfate</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1400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680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850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900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Chloride</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19000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600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1600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Nitrate</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8</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Dissolved solids</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35000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1080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2500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3500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Suspended solids</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15000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Hardness</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850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120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475</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1000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900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Alkalinity</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Color </a:t>
                      </a: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1200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360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500</a:t>
                      </a: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25</a:t>
                      </a: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ext Box 3">
            <a:extLst>
              <a:ext uri="{FF2B5EF4-FFF2-40B4-BE49-F238E27FC236}">
                <a16:creationId xmlns:a16="http://schemas.microsoft.com/office/drawing/2014/main" id="{7AE448AA-4948-44FC-B8A2-4D0D3FE22F41}"/>
              </a:ext>
            </a:extLst>
          </p:cNvPr>
          <p:cNvSpPr>
            <a:spLocks noGrp="1" noChangeArrowheads="1"/>
          </p:cNvSpPr>
          <p:nvPr>
            <p:ph idx="1"/>
          </p:nvPr>
        </p:nvSpPr>
        <p:spPr>
          <a:xfrm>
            <a:off x="1703388" y="188914"/>
            <a:ext cx="8964612" cy="6480175"/>
          </a:xfrm>
        </p:spPr>
        <p:txBody>
          <a:bodyPr/>
          <a:lstStyle/>
          <a:p>
            <a:pPr eaLnBrk="1" hangingPunct="1">
              <a:buFont typeface="Wingdings" panose="05000000000000000000" pitchFamily="2" charset="2"/>
              <a:buNone/>
            </a:pPr>
            <a:r>
              <a:rPr lang="en-GB" altLang="en-GH" sz="3600">
                <a:solidFill>
                  <a:srgbClr val="000000"/>
                </a:solidFill>
              </a:rPr>
              <a:t>Integrated Water Resource Management</a:t>
            </a:r>
          </a:p>
          <a:p>
            <a:pPr eaLnBrk="1" hangingPunct="1">
              <a:buFont typeface="Wingdings" panose="05000000000000000000" pitchFamily="2" charset="2"/>
              <a:buNone/>
            </a:pPr>
            <a:endParaRPr lang="en-GB" altLang="en-GH" sz="6000">
              <a:solidFill>
                <a:srgbClr val="000000"/>
              </a:solidFill>
            </a:endParaRPr>
          </a:p>
          <a:p>
            <a:pPr eaLnBrk="1" hangingPunct="1">
              <a:buFont typeface="Wingdings" panose="05000000000000000000" pitchFamily="2" charset="2"/>
              <a:buNone/>
            </a:pPr>
            <a:r>
              <a:rPr lang="en-GB" altLang="en-GH" sz="2400"/>
              <a:t>Integrated management means that all the different</a:t>
            </a:r>
          </a:p>
          <a:p>
            <a:pPr eaLnBrk="1" hangingPunct="1">
              <a:buFont typeface="Wingdings" panose="05000000000000000000" pitchFamily="2" charset="2"/>
              <a:buNone/>
            </a:pPr>
            <a:r>
              <a:rPr lang="en-GB" altLang="en-GH" sz="2400"/>
              <a:t>users of Water resources are considered together.</a:t>
            </a:r>
          </a:p>
          <a:p>
            <a:pPr eaLnBrk="1" hangingPunct="1">
              <a:buFont typeface="Wingdings" panose="05000000000000000000" pitchFamily="2" charset="2"/>
              <a:buNone/>
            </a:pPr>
            <a:r>
              <a:rPr lang="en-GB" altLang="en-GH" sz="2400"/>
              <a:t>Water allocations and management decisions consider</a:t>
            </a:r>
          </a:p>
          <a:p>
            <a:pPr eaLnBrk="1" hangingPunct="1">
              <a:buFont typeface="Wingdings" panose="05000000000000000000" pitchFamily="2" charset="2"/>
              <a:buNone/>
            </a:pPr>
            <a:r>
              <a:rPr lang="en-GB" altLang="en-GH" sz="2400"/>
              <a:t>the effects of each use on the others. They are able to</a:t>
            </a:r>
          </a:p>
          <a:p>
            <a:pPr eaLnBrk="1" hangingPunct="1">
              <a:buFont typeface="Wingdings" panose="05000000000000000000" pitchFamily="2" charset="2"/>
              <a:buNone/>
            </a:pPr>
            <a:r>
              <a:rPr lang="en-GB" altLang="en-GH" sz="2400"/>
              <a:t>take account of overall social and economic goals,</a:t>
            </a:r>
          </a:p>
          <a:p>
            <a:pPr eaLnBrk="1" hangingPunct="1">
              <a:buFont typeface="Wingdings" panose="05000000000000000000" pitchFamily="2" charset="2"/>
              <a:buNone/>
            </a:pPr>
            <a:r>
              <a:rPr lang="en-GB" altLang="en-GH" sz="2400"/>
              <a:t>including the achievement of sustainable development. </a:t>
            </a:r>
          </a:p>
          <a:p>
            <a:pPr eaLnBrk="1" hangingPunct="1">
              <a:buFont typeface="Wingdings" panose="05000000000000000000" pitchFamily="2" charset="2"/>
              <a:buNone/>
            </a:pPr>
            <a:endParaRPr lang="en-GB" altLang="en-GH" sz="2400" b="1"/>
          </a:p>
          <a:p>
            <a:pPr eaLnBrk="1" hangingPunct="1">
              <a:buFont typeface="Wingdings" panose="05000000000000000000" pitchFamily="2" charset="2"/>
              <a:buNone/>
            </a:pPr>
            <a:endParaRPr lang="en-GB" altLang="en-GH" sz="4400" b="1">
              <a:solidFill>
                <a:srgbClr val="0000B8"/>
              </a:solidFill>
            </a:endParaRPr>
          </a:p>
          <a:p>
            <a:pPr eaLnBrk="1" hangingPunct="1"/>
            <a:endParaRPr lang="en-GB" altLang="en-GH" b="1">
              <a:solidFill>
                <a:srgbClr val="0000B8"/>
              </a:solidFill>
            </a:endParaRPr>
          </a:p>
          <a:p>
            <a:pPr eaLnBrk="1" hangingPunct="1">
              <a:buFont typeface="Wingdings" panose="05000000000000000000" pitchFamily="2" charset="2"/>
              <a:buNone/>
            </a:pPr>
            <a:endParaRPr lang="en-GB" altLang="en-GH" b="1">
              <a:solidFill>
                <a:srgbClr val="0000B8"/>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FD05C87C-7E2B-4DEE-A3F3-A9D9AAFF3542}"/>
              </a:ext>
            </a:extLst>
          </p:cNvPr>
          <p:cNvSpPr>
            <a:spLocks noGrp="1" noChangeArrowheads="1"/>
          </p:cNvSpPr>
          <p:nvPr>
            <p:ph idx="1"/>
          </p:nvPr>
        </p:nvSpPr>
        <p:spPr>
          <a:xfrm>
            <a:off x="1703388" y="188914"/>
            <a:ext cx="8640762" cy="6480175"/>
          </a:xfrm>
        </p:spPr>
        <p:txBody>
          <a:bodyPr rtlCol="0">
            <a:normAutofit fontScale="92500" lnSpcReduction="10000"/>
          </a:bodyPr>
          <a:lstStyle/>
          <a:p>
            <a:pPr>
              <a:lnSpc>
                <a:spcPct val="80000"/>
              </a:lnSpc>
              <a:defRPr/>
            </a:pPr>
            <a:r>
              <a:rPr lang="en-GB" sz="2400" b="1"/>
              <a:t>The Facts</a:t>
            </a:r>
            <a:endParaRPr lang="en-GB" sz="2400" b="1" u="sng"/>
          </a:p>
          <a:p>
            <a:pPr>
              <a:lnSpc>
                <a:spcPct val="80000"/>
              </a:lnSpc>
              <a:defRPr/>
            </a:pPr>
            <a:r>
              <a:rPr lang="en-GB" sz="2400">
                <a:solidFill>
                  <a:srgbClr val="000000"/>
                </a:solidFill>
              </a:rPr>
              <a:t> </a:t>
            </a:r>
            <a:r>
              <a:rPr lang="en-GB" sz="2400"/>
              <a:t>Global water: 97% seawater, 3% freshwater. Of the freshwater 87% not accessible, 13% accessible (0.4% of total).</a:t>
            </a:r>
          </a:p>
          <a:p>
            <a:pPr>
              <a:lnSpc>
                <a:spcPct val="80000"/>
              </a:lnSpc>
              <a:defRPr/>
            </a:pPr>
            <a:endParaRPr lang="en-GB" sz="2400"/>
          </a:p>
          <a:p>
            <a:pPr>
              <a:lnSpc>
                <a:spcPct val="80000"/>
              </a:lnSpc>
              <a:defRPr/>
            </a:pPr>
            <a:r>
              <a:rPr lang="en-GB" sz="2400"/>
              <a:t>  Today more than 2 billion people are affected by water shortages in over 40 countries.</a:t>
            </a:r>
          </a:p>
          <a:p>
            <a:pPr>
              <a:lnSpc>
                <a:spcPct val="80000"/>
              </a:lnSpc>
              <a:defRPr/>
            </a:pPr>
            <a:endParaRPr lang="en-GB" sz="2400"/>
          </a:p>
          <a:p>
            <a:pPr>
              <a:lnSpc>
                <a:spcPct val="80000"/>
              </a:lnSpc>
              <a:defRPr/>
            </a:pPr>
            <a:r>
              <a:rPr lang="en-GB" sz="2400"/>
              <a:t> 263 river basins are shared by two or more nations;</a:t>
            </a:r>
          </a:p>
          <a:p>
            <a:pPr>
              <a:lnSpc>
                <a:spcPct val="80000"/>
              </a:lnSpc>
              <a:defRPr/>
            </a:pPr>
            <a:endParaRPr lang="en-GB" sz="2400"/>
          </a:p>
          <a:p>
            <a:pPr>
              <a:lnSpc>
                <a:spcPct val="80000"/>
              </a:lnSpc>
              <a:defRPr/>
            </a:pPr>
            <a:r>
              <a:rPr lang="en-GB" sz="2400"/>
              <a:t> 2 million tonnes per day of human waste are deposited in water courses</a:t>
            </a:r>
          </a:p>
          <a:p>
            <a:pPr>
              <a:lnSpc>
                <a:spcPct val="80000"/>
              </a:lnSpc>
              <a:defRPr/>
            </a:pPr>
            <a:endParaRPr lang="en-GB" sz="2400"/>
          </a:p>
          <a:p>
            <a:pPr>
              <a:lnSpc>
                <a:spcPct val="80000"/>
              </a:lnSpc>
              <a:defRPr/>
            </a:pPr>
            <a:r>
              <a:rPr lang="en-GB" sz="2400"/>
              <a:t> Half the population of the developing world are exposed to polluted sources of water that increase disease incidence.</a:t>
            </a:r>
          </a:p>
          <a:p>
            <a:pPr>
              <a:lnSpc>
                <a:spcPct val="80000"/>
              </a:lnSpc>
              <a:defRPr/>
            </a:pPr>
            <a:endParaRPr lang="en-GB" sz="2400"/>
          </a:p>
          <a:p>
            <a:pPr>
              <a:lnSpc>
                <a:spcPct val="80000"/>
              </a:lnSpc>
              <a:defRPr/>
            </a:pPr>
            <a:r>
              <a:rPr lang="en-GB" sz="2400"/>
              <a:t> 90% of natural disasters in the 1990s were water related.</a:t>
            </a:r>
          </a:p>
          <a:p>
            <a:pPr>
              <a:lnSpc>
                <a:spcPct val="80000"/>
              </a:lnSpc>
              <a:defRPr/>
            </a:pPr>
            <a:endParaRPr lang="en-GB" sz="2400"/>
          </a:p>
          <a:p>
            <a:pPr>
              <a:lnSpc>
                <a:spcPct val="80000"/>
              </a:lnSpc>
              <a:defRPr/>
            </a:pPr>
            <a:r>
              <a:rPr lang="en-GB" sz="2400"/>
              <a:t> The increase in numbers of people from 6 billion to 9 billion will be the main driver of water resources management for the next 50 years.</a:t>
            </a:r>
            <a:endParaRPr lang="en-US" sz="2400"/>
          </a:p>
          <a:p>
            <a:pPr>
              <a:lnSpc>
                <a:spcPct val="80000"/>
              </a:lnSpc>
              <a:buNone/>
              <a:defRPr/>
            </a:pPr>
            <a:endParaRPr lang="en-GB" sz="2400"/>
          </a:p>
          <a:p>
            <a:pPr>
              <a:lnSpc>
                <a:spcPct val="80000"/>
              </a:lnSpc>
              <a:buNone/>
              <a:defRPr/>
            </a:pPr>
            <a:endParaRPr lang="en-GB"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07262D2C-5460-4B70-B4A7-51484D198948}"/>
              </a:ext>
            </a:extLst>
          </p:cNvPr>
          <p:cNvSpPr>
            <a:spLocks noGrp="1" noChangeArrowheads="1"/>
          </p:cNvSpPr>
          <p:nvPr>
            <p:ph idx="1"/>
          </p:nvPr>
        </p:nvSpPr>
        <p:spPr>
          <a:xfrm>
            <a:off x="1703388" y="188914"/>
            <a:ext cx="8640762" cy="6480175"/>
          </a:xfrm>
        </p:spPr>
        <p:txBody>
          <a:bodyPr/>
          <a:lstStyle/>
          <a:p>
            <a:pPr eaLnBrk="1" hangingPunct="1"/>
            <a:r>
              <a:rPr lang="en-GB" altLang="en-GH" sz="2400"/>
              <a:t>Within this IWRM principle, it is vital to recognise first the basic right of all human beings to have access to clean water and sanitation at an affordable price. </a:t>
            </a:r>
          </a:p>
          <a:p>
            <a:pPr eaLnBrk="1" hangingPunct="1"/>
            <a:endParaRPr lang="en-GB" altLang="en-GH" sz="2400"/>
          </a:p>
          <a:p>
            <a:pPr eaLnBrk="1" hangingPunct="1"/>
            <a:r>
              <a:rPr lang="en-GB" altLang="en-GH" sz="2400" b="1">
                <a:solidFill>
                  <a:srgbClr val="000000"/>
                </a:solidFill>
              </a:rPr>
              <a:t>Water has a value as an economic good as well as a social good.</a:t>
            </a:r>
            <a:r>
              <a:rPr lang="en-GB" altLang="en-GH" sz="2400" b="1">
                <a:solidFill>
                  <a:srgbClr val="0000B8"/>
                </a:solidFill>
              </a:rPr>
              <a:t> </a:t>
            </a:r>
          </a:p>
          <a:p>
            <a:pPr eaLnBrk="1" hangingPunct="1"/>
            <a:r>
              <a:rPr lang="en-GB" altLang="en-GH" sz="2400"/>
              <a:t>Many past failures in water resources management are attributable to the fact that the full value of water has not been recognised and has led to wasteful and environmentally damaging uses of the resource. </a:t>
            </a:r>
          </a:p>
          <a:p>
            <a:pPr eaLnBrk="1" hangingPunct="1"/>
            <a:endParaRPr lang="en-GB" altLang="en-GH" sz="2400"/>
          </a:p>
          <a:p>
            <a:pPr eaLnBrk="1" hangingPunct="1"/>
            <a:r>
              <a:rPr lang="en-GB" altLang="en-GH" sz="2400" b="1">
                <a:solidFill>
                  <a:srgbClr val="000000"/>
                </a:solidFill>
              </a:rPr>
              <a:t>Allocation</a:t>
            </a:r>
          </a:p>
          <a:p>
            <a:pPr eaLnBrk="1" hangingPunct="1"/>
            <a:r>
              <a:rPr lang="en-GB" altLang="en-GH" sz="2400"/>
              <a:t>Treating water as an economic good is an important means for decision making on the allocation of water. This is particularly important when extending supply is no longer a feasible option.</a:t>
            </a:r>
            <a:endParaRPr lang="en-US" altLang="en-GH" sz="2400"/>
          </a:p>
          <a:p>
            <a:pPr eaLnBrk="1" hangingPunct="1">
              <a:buFont typeface="Wingdings" panose="05000000000000000000" pitchFamily="2" charset="2"/>
              <a:buNone/>
            </a:pPr>
            <a:endParaRPr lang="en-GB" altLang="en-GH"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1B70E944-E41C-439B-AD05-487A39657569}"/>
              </a:ext>
            </a:extLst>
          </p:cNvPr>
          <p:cNvSpPr>
            <a:spLocks noGrp="1" noChangeArrowheads="1"/>
          </p:cNvSpPr>
          <p:nvPr>
            <p:ph idx="1"/>
          </p:nvPr>
        </p:nvSpPr>
        <p:spPr>
          <a:xfrm>
            <a:off x="1703388" y="188914"/>
            <a:ext cx="8964612" cy="6408737"/>
          </a:xfrm>
        </p:spPr>
        <p:txBody>
          <a:bodyPr rtlCol="0">
            <a:normAutofit fontScale="92500"/>
          </a:bodyPr>
          <a:lstStyle/>
          <a:p>
            <a:pPr>
              <a:defRPr/>
            </a:pPr>
            <a:r>
              <a:rPr lang="en-GB" altLang="en-GH" sz="2400"/>
              <a:t>Agriculture</a:t>
            </a:r>
          </a:p>
          <a:p>
            <a:pPr>
              <a:defRPr/>
            </a:pPr>
            <a:r>
              <a:rPr lang="en-GB" altLang="en-GH" sz="2400"/>
              <a:t>Water supply &amp; wastewater</a:t>
            </a:r>
          </a:p>
          <a:p>
            <a:pPr>
              <a:defRPr/>
            </a:pPr>
            <a:r>
              <a:rPr lang="en-GB" altLang="en-GH" sz="2400"/>
              <a:t>Mining, industry</a:t>
            </a:r>
          </a:p>
          <a:p>
            <a:pPr>
              <a:defRPr/>
            </a:pPr>
            <a:r>
              <a:rPr lang="en-GB" altLang="en-GH" sz="2400"/>
              <a:t>Environment</a:t>
            </a:r>
          </a:p>
          <a:p>
            <a:pPr>
              <a:defRPr/>
            </a:pPr>
            <a:r>
              <a:rPr lang="en-GB" altLang="en-GH" sz="2400"/>
              <a:t>Fisheries		</a:t>
            </a:r>
          </a:p>
          <a:p>
            <a:pPr>
              <a:defRPr/>
            </a:pPr>
            <a:r>
              <a:rPr lang="en-GB" altLang="en-GH" sz="2400"/>
              <a:t>Tourism</a:t>
            </a:r>
          </a:p>
          <a:p>
            <a:pPr>
              <a:defRPr/>
            </a:pPr>
            <a:r>
              <a:rPr lang="en-GB" altLang="en-GH" sz="2400"/>
              <a:t>Energy</a:t>
            </a:r>
          </a:p>
          <a:p>
            <a:pPr>
              <a:defRPr/>
            </a:pPr>
            <a:r>
              <a:rPr lang="en-GB" altLang="en-GH" sz="2400"/>
              <a:t>Transport</a:t>
            </a:r>
          </a:p>
          <a:p>
            <a:pPr>
              <a:defRPr/>
            </a:pPr>
            <a:r>
              <a:rPr lang="en-GB" altLang="en-GH" sz="2400">
                <a:solidFill>
                  <a:srgbClr val="000000"/>
                </a:solidFill>
              </a:rPr>
              <a:t>Each of the water uses identified above has valuable positive impacts.</a:t>
            </a:r>
            <a:r>
              <a:rPr lang="en-GB" altLang="en-GH" sz="2400">
                <a:solidFill>
                  <a:srgbClr val="0000B8"/>
                </a:solidFill>
              </a:rPr>
              <a:t> </a:t>
            </a:r>
          </a:p>
          <a:p>
            <a:pPr>
              <a:buNone/>
              <a:defRPr/>
            </a:pPr>
            <a:r>
              <a:rPr lang="en-GB" altLang="en-GH" sz="2400"/>
              <a:t>Most also have negative impacts which may be made</a:t>
            </a:r>
          </a:p>
          <a:p>
            <a:pPr>
              <a:buNone/>
              <a:defRPr/>
            </a:pPr>
            <a:r>
              <a:rPr lang="en-GB" altLang="en-GH" sz="2400"/>
              <a:t>worse by poor management practices, lack of regulation</a:t>
            </a:r>
          </a:p>
          <a:p>
            <a:pPr>
              <a:buNone/>
              <a:defRPr/>
            </a:pPr>
            <a:r>
              <a:rPr lang="en-GB" altLang="en-GH" sz="2400"/>
              <a:t>or lack of motivation due to the water governance</a:t>
            </a:r>
          </a:p>
          <a:p>
            <a:pPr>
              <a:buNone/>
              <a:defRPr/>
            </a:pPr>
            <a:r>
              <a:rPr lang="en-GB" altLang="en-GH" sz="2400"/>
              <a:t>regimes in place. Water management within government</a:t>
            </a:r>
          </a:p>
          <a:p>
            <a:pPr>
              <a:buNone/>
              <a:defRPr/>
            </a:pPr>
            <a:r>
              <a:rPr lang="en-GB" altLang="en-GH" sz="2400"/>
              <a:t>structures is distributed across many agencies and tends</a:t>
            </a:r>
          </a:p>
          <a:p>
            <a:pPr>
              <a:buNone/>
              <a:defRPr/>
            </a:pPr>
            <a:r>
              <a:rPr lang="en-GB" altLang="en-GH" sz="2400"/>
              <a:t>to be dominated by sectoral interests.</a:t>
            </a:r>
          </a:p>
          <a:p>
            <a:pPr>
              <a:defRPr/>
            </a:pPr>
            <a:endParaRPr lang="en-US" altLang="en-GH" sz="2400" b="1">
              <a:solidFill>
                <a:srgbClr val="000000"/>
              </a:solidFill>
            </a:endParaRPr>
          </a:p>
          <a:p>
            <a:pPr>
              <a:defRPr/>
            </a:pPr>
            <a:endParaRPr lang="en-GB" altLang="en-GH"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2AA292-2715-4A73-BEC0-60A73D703AF2}"/>
              </a:ext>
            </a:extLst>
          </p:cNvPr>
          <p:cNvSpPr>
            <a:spLocks noGrp="1" noChangeArrowheads="1"/>
          </p:cNvSpPr>
          <p:nvPr>
            <p:ph type="title"/>
          </p:nvPr>
        </p:nvSpPr>
        <p:spPr>
          <a:xfrm>
            <a:off x="1992313" y="0"/>
            <a:ext cx="8291512" cy="630238"/>
          </a:xfrm>
        </p:spPr>
        <p:txBody>
          <a:bodyPr rtlCol="0">
            <a:normAutofit fontScale="90000"/>
          </a:bodyPr>
          <a:lstStyle/>
          <a:p>
            <a:pPr>
              <a:defRPr/>
            </a:pPr>
            <a:r>
              <a:rPr lang="en-GB" sz="4000"/>
              <a:t>Agriculture Water</a:t>
            </a:r>
          </a:p>
        </p:txBody>
      </p:sp>
      <p:sp>
        <p:nvSpPr>
          <p:cNvPr id="404483" name="Rectangle 3">
            <a:extLst>
              <a:ext uri="{FF2B5EF4-FFF2-40B4-BE49-F238E27FC236}">
                <a16:creationId xmlns:a16="http://schemas.microsoft.com/office/drawing/2014/main" id="{7A85287B-5B7E-4FB9-8674-2F8F69A9673C}"/>
              </a:ext>
            </a:extLst>
          </p:cNvPr>
          <p:cNvSpPr>
            <a:spLocks noGrp="1" noChangeArrowheads="1"/>
          </p:cNvSpPr>
          <p:nvPr>
            <p:ph idx="1"/>
          </p:nvPr>
        </p:nvSpPr>
        <p:spPr>
          <a:xfrm>
            <a:off x="1524000" y="620714"/>
            <a:ext cx="9144000" cy="6237287"/>
          </a:xfrm>
        </p:spPr>
        <p:txBody>
          <a:bodyPr/>
          <a:lstStyle/>
          <a:p>
            <a:pPr eaLnBrk="1" hangingPunct="1"/>
            <a:r>
              <a:rPr lang="en-GB" altLang="en-GH" sz="2400"/>
              <a:t>Water Quality  for irrigation (tropical conditions)</a:t>
            </a:r>
          </a:p>
          <a:p>
            <a:pPr eaLnBrk="1" hangingPunct="1">
              <a:buFont typeface="Wingdings" panose="05000000000000000000" pitchFamily="2" charset="2"/>
              <a:buNone/>
            </a:pPr>
            <a:r>
              <a:rPr lang="en-GB" altLang="en-GH" sz="2400"/>
              <a:t>TDS 	</a:t>
            </a:r>
          </a:p>
          <a:p>
            <a:pPr eaLnBrk="1" hangingPunct="1">
              <a:buFont typeface="Wingdings" panose="05000000000000000000" pitchFamily="2" charset="2"/>
              <a:buNone/>
            </a:pPr>
            <a:r>
              <a:rPr lang="en-GB" altLang="en-GH" sz="2400"/>
              <a:t>	- &lt; 400 mg/l – poor drainage</a:t>
            </a:r>
          </a:p>
          <a:p>
            <a:pPr eaLnBrk="1" hangingPunct="1">
              <a:buFont typeface="Wingdings" panose="05000000000000000000" pitchFamily="2" charset="2"/>
              <a:buNone/>
            </a:pPr>
            <a:r>
              <a:rPr lang="en-GB" altLang="en-GH" sz="2400"/>
              <a:t>				saline soil</a:t>
            </a:r>
          </a:p>
          <a:p>
            <a:pPr eaLnBrk="1" hangingPunct="1">
              <a:buFont typeface="Wingdings" panose="05000000000000000000" pitchFamily="2" charset="2"/>
              <a:buNone/>
            </a:pPr>
            <a:r>
              <a:rPr lang="en-GB" altLang="en-GH" sz="2400"/>
              <a:t>				inadequate water supply</a:t>
            </a:r>
          </a:p>
          <a:p>
            <a:pPr eaLnBrk="1" hangingPunct="1">
              <a:buFont typeface="Wingdings" panose="05000000000000000000" pitchFamily="2" charset="2"/>
              <a:buNone/>
            </a:pPr>
            <a:r>
              <a:rPr lang="en-GB" altLang="en-GH" sz="2400"/>
              <a:t>	   &lt; 1000 mg/l – good drainage</a:t>
            </a:r>
          </a:p>
          <a:p>
            <a:pPr eaLnBrk="1" hangingPunct="1">
              <a:buFont typeface="Wingdings" panose="05000000000000000000" pitchFamily="2" charset="2"/>
              <a:buNone/>
            </a:pPr>
            <a:r>
              <a:rPr lang="en-GB" altLang="en-GH" sz="2400"/>
              <a:t>				- proper irrigation management</a:t>
            </a:r>
          </a:p>
          <a:p>
            <a:pPr eaLnBrk="1" hangingPunct="1">
              <a:buFont typeface="Wingdings" panose="05000000000000000000" pitchFamily="2" charset="2"/>
              <a:buNone/>
            </a:pPr>
            <a:r>
              <a:rPr lang="en-GB" altLang="en-GH" sz="2400"/>
              <a:t>	   &lt; 2000 mg/l – salt resistant crops</a:t>
            </a:r>
          </a:p>
          <a:p>
            <a:pPr eaLnBrk="1" hangingPunct="1">
              <a:buFont typeface="Wingdings" panose="05000000000000000000" pitchFamily="2" charset="2"/>
              <a:buNone/>
            </a:pPr>
            <a:r>
              <a:rPr lang="en-GB" altLang="en-GH" sz="2400"/>
              <a:t>				- good drainage</a:t>
            </a:r>
          </a:p>
          <a:p>
            <a:pPr eaLnBrk="1" hangingPunct="1">
              <a:buFont typeface="Wingdings" panose="05000000000000000000" pitchFamily="2" charset="2"/>
              <a:buNone/>
            </a:pPr>
            <a:r>
              <a:rPr lang="en-GB" altLang="en-GH" sz="2400"/>
              <a:t>				- low sodium adsorption ratio (S.A.R.)</a:t>
            </a:r>
          </a:p>
          <a:p>
            <a:pPr eaLnBrk="1" hangingPunct="1">
              <a:buFont typeface="Wingdings" panose="05000000000000000000" pitchFamily="2" charset="2"/>
              <a:buNone/>
            </a:pPr>
            <a:r>
              <a:rPr lang="en-GB" altLang="en-GH" sz="2400"/>
              <a:t>E.C.	&lt; 100 mS/m (25</a:t>
            </a:r>
            <a:r>
              <a:rPr lang="en-GB" altLang="en-GH" sz="2400">
                <a:latin typeface="Times New Roman" panose="02020603050405020304" pitchFamily="18" charset="0"/>
              </a:rPr>
              <a:t>˚</a:t>
            </a:r>
            <a:r>
              <a:rPr lang="en-GB" altLang="en-GH" sz="2400"/>
              <a:t>C)</a:t>
            </a:r>
          </a:p>
          <a:p>
            <a:pPr eaLnBrk="1" hangingPunct="1">
              <a:buFont typeface="Wingdings" panose="05000000000000000000" pitchFamily="2" charset="2"/>
              <a:buNone/>
            </a:pPr>
            <a:r>
              <a:rPr lang="en-GB" altLang="en-GH" sz="2400"/>
              <a:t>SAR  &lt;  10		- poor drainage</a:t>
            </a:r>
          </a:p>
          <a:p>
            <a:pPr eaLnBrk="1" hangingPunct="1">
              <a:buFont typeface="Wingdings" panose="05000000000000000000" pitchFamily="2" charset="2"/>
              <a:buNone/>
            </a:pPr>
            <a:r>
              <a:rPr lang="en-GB" altLang="en-GH" sz="2400"/>
              <a:t>		&lt; 18		- good drainage</a:t>
            </a:r>
          </a:p>
        </p:txBody>
      </p:sp>
    </p:spTree>
    <p:extLst>
      <p:ext uri="{BB962C8B-B14F-4D97-AF65-F5344CB8AC3E}">
        <p14:creationId xmlns:p14="http://schemas.microsoft.com/office/powerpoint/2010/main" val="4161502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E6E7E340-DD72-4051-ABA3-602A13CBC974}"/>
              </a:ext>
            </a:extLst>
          </p:cNvPr>
          <p:cNvSpPr>
            <a:spLocks noGrp="1" noChangeArrowheads="1"/>
          </p:cNvSpPr>
          <p:nvPr>
            <p:ph type="title"/>
          </p:nvPr>
        </p:nvSpPr>
        <p:spPr>
          <a:xfrm>
            <a:off x="1703389" y="188913"/>
            <a:ext cx="8785225" cy="558800"/>
          </a:xfrm>
        </p:spPr>
        <p:txBody>
          <a:bodyPr/>
          <a:lstStyle/>
          <a:p>
            <a:pPr eaLnBrk="1" hangingPunct="1"/>
            <a:r>
              <a:rPr lang="en-GB" altLang="en-GH" sz="3200"/>
              <a:t>Quality requirements for fishing in tropical streams</a:t>
            </a:r>
          </a:p>
        </p:txBody>
      </p:sp>
      <p:sp>
        <p:nvSpPr>
          <p:cNvPr id="50179" name="Rectangle 3">
            <a:extLst>
              <a:ext uri="{FF2B5EF4-FFF2-40B4-BE49-F238E27FC236}">
                <a16:creationId xmlns:a16="http://schemas.microsoft.com/office/drawing/2014/main" id="{015C9C1F-28F6-464A-86D1-9CD60FEF7DCA}"/>
              </a:ext>
            </a:extLst>
          </p:cNvPr>
          <p:cNvSpPr>
            <a:spLocks noGrp="1" noChangeArrowheads="1"/>
          </p:cNvSpPr>
          <p:nvPr>
            <p:ph idx="1"/>
          </p:nvPr>
        </p:nvSpPr>
        <p:spPr>
          <a:xfrm>
            <a:off x="1524000" y="981076"/>
            <a:ext cx="9144000" cy="5688013"/>
          </a:xfrm>
        </p:spPr>
        <p:txBody>
          <a:bodyPr rtlCol="0">
            <a:normAutofit fontScale="92500" lnSpcReduction="20000"/>
          </a:bodyPr>
          <a:lstStyle/>
          <a:p>
            <a:pPr>
              <a:lnSpc>
                <a:spcPct val="80000"/>
              </a:lnSpc>
              <a:defRPr/>
            </a:pPr>
            <a:r>
              <a:rPr lang="en-GB" sz="2000"/>
              <a:t>CO</a:t>
            </a:r>
            <a:r>
              <a:rPr lang="en-GB" sz="2000" baseline="-25000"/>
              <a:t>2</a:t>
            </a:r>
            <a:r>
              <a:rPr lang="en-GB" sz="2000"/>
              <a:t>			&lt;12	mg/l</a:t>
            </a:r>
          </a:p>
          <a:p>
            <a:pPr>
              <a:lnSpc>
                <a:spcPct val="80000"/>
              </a:lnSpc>
              <a:buNone/>
              <a:defRPr/>
            </a:pPr>
            <a:r>
              <a:rPr lang="en-GB" sz="2000"/>
              <a:t>  pH			6.5 – 8.5</a:t>
            </a:r>
          </a:p>
          <a:p>
            <a:pPr>
              <a:lnSpc>
                <a:spcPct val="80000"/>
              </a:lnSpc>
              <a:buNone/>
              <a:defRPr/>
            </a:pPr>
            <a:r>
              <a:rPr lang="en-GB" sz="2000"/>
              <a:t>NH</a:t>
            </a:r>
            <a:r>
              <a:rPr lang="en-GB" sz="2000" baseline="-25000"/>
              <a:t>3</a:t>
            </a:r>
            <a:r>
              <a:rPr lang="en-GB" sz="2000"/>
              <a:t>			&lt;1</a:t>
            </a:r>
          </a:p>
          <a:p>
            <a:pPr>
              <a:lnSpc>
                <a:spcPct val="80000"/>
              </a:lnSpc>
              <a:buNone/>
              <a:defRPr/>
            </a:pPr>
            <a:r>
              <a:rPr lang="en-GB" sz="2000"/>
              <a:t>Heavy metals		 &lt;1</a:t>
            </a:r>
          </a:p>
          <a:p>
            <a:pPr>
              <a:lnSpc>
                <a:spcPct val="80000"/>
              </a:lnSpc>
              <a:buNone/>
              <a:defRPr/>
            </a:pPr>
            <a:r>
              <a:rPr lang="en-GB" sz="2000"/>
              <a:t>Copper			 &lt;0.02</a:t>
            </a:r>
          </a:p>
          <a:p>
            <a:pPr>
              <a:lnSpc>
                <a:spcPct val="80000"/>
              </a:lnSpc>
              <a:buNone/>
              <a:defRPr/>
            </a:pPr>
            <a:r>
              <a:rPr lang="en-GB" sz="2000"/>
              <a:t>As				 &lt;1</a:t>
            </a:r>
          </a:p>
          <a:p>
            <a:pPr>
              <a:lnSpc>
                <a:spcPct val="80000"/>
              </a:lnSpc>
              <a:buNone/>
              <a:defRPr/>
            </a:pPr>
            <a:r>
              <a:rPr lang="en-GB" sz="2000"/>
              <a:t>Pb				 &lt;0.1</a:t>
            </a:r>
          </a:p>
          <a:p>
            <a:pPr>
              <a:lnSpc>
                <a:spcPct val="80000"/>
              </a:lnSpc>
              <a:buNone/>
              <a:defRPr/>
            </a:pPr>
            <a:r>
              <a:rPr lang="en-GB" sz="2000"/>
              <a:t>Selenium		 &lt;0.1</a:t>
            </a:r>
          </a:p>
          <a:p>
            <a:pPr>
              <a:lnSpc>
                <a:spcPct val="80000"/>
              </a:lnSpc>
              <a:buNone/>
              <a:defRPr/>
            </a:pPr>
            <a:r>
              <a:rPr lang="en-GB" sz="2000"/>
              <a:t>Hg			 &lt;0.01</a:t>
            </a:r>
          </a:p>
          <a:p>
            <a:pPr>
              <a:lnSpc>
                <a:spcPct val="80000"/>
              </a:lnSpc>
              <a:buNone/>
              <a:defRPr/>
            </a:pPr>
            <a:r>
              <a:rPr lang="en-GB" sz="2000"/>
              <a:t>Cyanides		 &lt;0.012</a:t>
            </a:r>
          </a:p>
          <a:p>
            <a:pPr>
              <a:lnSpc>
                <a:spcPct val="80000"/>
              </a:lnSpc>
              <a:buNone/>
              <a:defRPr/>
            </a:pPr>
            <a:r>
              <a:rPr lang="en-GB" sz="2000"/>
              <a:t>Detergents		 &lt;0.2</a:t>
            </a:r>
          </a:p>
          <a:p>
            <a:pPr>
              <a:lnSpc>
                <a:spcPct val="80000"/>
              </a:lnSpc>
              <a:buNone/>
              <a:defRPr/>
            </a:pPr>
            <a:r>
              <a:rPr lang="en-GB" sz="2000"/>
              <a:t>DO			 &gt;2</a:t>
            </a:r>
          </a:p>
          <a:p>
            <a:pPr>
              <a:lnSpc>
                <a:spcPct val="80000"/>
              </a:lnSpc>
              <a:buNone/>
              <a:defRPr/>
            </a:pPr>
            <a:endParaRPr lang="en-GB" sz="2000"/>
          </a:p>
          <a:p>
            <a:pPr>
              <a:lnSpc>
                <a:spcPct val="80000"/>
              </a:lnSpc>
              <a:buNone/>
              <a:defRPr/>
            </a:pPr>
            <a:r>
              <a:rPr lang="en-GB" sz="2000" u="sng"/>
              <a:t>Pesticides</a:t>
            </a:r>
          </a:p>
          <a:p>
            <a:pPr>
              <a:lnSpc>
                <a:spcPct val="80000"/>
              </a:lnSpc>
              <a:buNone/>
              <a:defRPr/>
            </a:pPr>
            <a:r>
              <a:rPr lang="en-GB" sz="2000"/>
              <a:t>DDT			 &lt;0.002</a:t>
            </a:r>
          </a:p>
          <a:p>
            <a:pPr>
              <a:lnSpc>
                <a:spcPct val="80000"/>
              </a:lnSpc>
              <a:buNone/>
              <a:defRPr/>
            </a:pPr>
            <a:r>
              <a:rPr lang="en-GB" sz="2000"/>
              <a:t>Endrin			 &lt;0.004</a:t>
            </a:r>
          </a:p>
          <a:p>
            <a:pPr>
              <a:lnSpc>
                <a:spcPct val="80000"/>
              </a:lnSpc>
              <a:buNone/>
              <a:defRPr/>
            </a:pPr>
            <a:r>
              <a:rPr lang="en-GB" sz="2000"/>
              <a:t>Methylparathion	 &lt;0.21</a:t>
            </a:r>
          </a:p>
          <a:p>
            <a:pPr>
              <a:lnSpc>
                <a:spcPct val="80000"/>
              </a:lnSpc>
              <a:buNone/>
              <a:defRPr/>
            </a:pPr>
            <a:r>
              <a:rPr lang="en-GB" sz="2000"/>
              <a:t>Malathion		 &lt;0.16</a:t>
            </a:r>
          </a:p>
          <a:p>
            <a:pPr>
              <a:lnSpc>
                <a:spcPct val="80000"/>
              </a:lnSpc>
              <a:buNone/>
              <a:defRPr/>
            </a:pPr>
            <a:endParaRPr lang="en-GB" sz="2000"/>
          </a:p>
        </p:txBody>
      </p:sp>
    </p:spTree>
    <p:extLst>
      <p:ext uri="{BB962C8B-B14F-4D97-AF65-F5344CB8AC3E}">
        <p14:creationId xmlns:p14="http://schemas.microsoft.com/office/powerpoint/2010/main" val="3884675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22EEC9BA-0F7B-40B2-A0D0-10AFE6B46CD0}"/>
              </a:ext>
            </a:extLst>
          </p:cNvPr>
          <p:cNvSpPr>
            <a:spLocks noGrp="1" noChangeArrowheads="1"/>
          </p:cNvSpPr>
          <p:nvPr>
            <p:ph idx="1"/>
          </p:nvPr>
        </p:nvSpPr>
        <p:spPr>
          <a:xfrm>
            <a:off x="1703388" y="188914"/>
            <a:ext cx="8964612" cy="6480175"/>
          </a:xfrm>
        </p:spPr>
        <p:txBody>
          <a:bodyPr/>
          <a:lstStyle/>
          <a:p>
            <a:pPr algn="ctr" eaLnBrk="1" hangingPunct="1">
              <a:spcBef>
                <a:spcPct val="50000"/>
              </a:spcBef>
              <a:buFontTx/>
              <a:buNone/>
            </a:pPr>
            <a:r>
              <a:rPr lang="en-GB" altLang="en-GH" sz="2000"/>
              <a:t>Fresh water is a finite and vulnerable resource, essential to sustain life, development and the environment.</a:t>
            </a:r>
            <a:br>
              <a:rPr lang="en-GB" altLang="en-GH" sz="2000"/>
            </a:br>
            <a:endParaRPr lang="en-GB" altLang="en-GH" sz="2000"/>
          </a:p>
          <a:p>
            <a:pPr algn="ctr" eaLnBrk="1" hangingPunct="1">
              <a:spcBef>
                <a:spcPct val="0"/>
              </a:spcBef>
              <a:buFont typeface="Wingdings" panose="05000000000000000000" pitchFamily="2" charset="2"/>
              <a:buNone/>
            </a:pPr>
            <a:r>
              <a:rPr lang="en-GB" altLang="en-GH" sz="2000"/>
              <a:t>Water development and management should be based on a participatory approach, involving users, planners and policymakers at all levels.</a:t>
            </a:r>
            <a:br>
              <a:rPr lang="en-GB" altLang="en-GH" sz="2000"/>
            </a:br>
            <a:endParaRPr lang="en-GB" altLang="en-GH" sz="2000"/>
          </a:p>
          <a:p>
            <a:pPr algn="ctr" eaLnBrk="1" hangingPunct="1">
              <a:spcBef>
                <a:spcPct val="0"/>
              </a:spcBef>
              <a:buFont typeface="Wingdings" panose="05000000000000000000" pitchFamily="2" charset="2"/>
              <a:buNone/>
            </a:pPr>
            <a:r>
              <a:rPr lang="en-GB" altLang="en-GH" sz="2000"/>
              <a:t>Women play a central part in the provision, management and safeguarding of water.</a:t>
            </a:r>
            <a:br>
              <a:rPr lang="en-GB" altLang="en-GH"/>
            </a:br>
            <a:endParaRPr lang="en-GB" altLang="en-GH"/>
          </a:p>
          <a:p>
            <a:pPr algn="ctr" eaLnBrk="1" hangingPunct="1">
              <a:spcBef>
                <a:spcPct val="0"/>
              </a:spcBef>
              <a:buFontTx/>
              <a:buNone/>
            </a:pPr>
            <a:r>
              <a:rPr lang="en-GB" altLang="en-GH" sz="2000"/>
              <a:t>Water has an economic value in all its competing uses and should be recognised as an economic good.</a:t>
            </a:r>
          </a:p>
          <a:p>
            <a:pPr algn="ctr" eaLnBrk="1" hangingPunct="1">
              <a:spcBef>
                <a:spcPct val="0"/>
              </a:spcBef>
              <a:buFontTx/>
              <a:buNone/>
            </a:pPr>
            <a:endParaRPr lang="en-GB" altLang="en-GH" sz="2000"/>
          </a:p>
          <a:p>
            <a:pPr algn="just" eaLnBrk="1" hangingPunct="1">
              <a:spcBef>
                <a:spcPct val="0"/>
              </a:spcBef>
              <a:buFontTx/>
              <a:buNone/>
            </a:pPr>
            <a:r>
              <a:rPr lang="en-GB" altLang="en-GH" sz="1800"/>
              <a:t>The participatory approach involves raising awareness of the importance</a:t>
            </a:r>
          </a:p>
          <a:p>
            <a:pPr algn="just" eaLnBrk="1" hangingPunct="1">
              <a:spcBef>
                <a:spcPct val="0"/>
              </a:spcBef>
              <a:buFontTx/>
              <a:buNone/>
            </a:pPr>
            <a:r>
              <a:rPr lang="en-GB" altLang="en-GH" sz="1800"/>
              <a:t>of water among policy-makers and the general public. It means that</a:t>
            </a:r>
          </a:p>
          <a:p>
            <a:pPr algn="just" eaLnBrk="1" hangingPunct="1">
              <a:spcBef>
                <a:spcPct val="0"/>
              </a:spcBef>
              <a:buFontTx/>
              <a:buNone/>
            </a:pPr>
            <a:r>
              <a:rPr lang="en-GB" altLang="en-GH" sz="1800"/>
              <a:t>decisions are taken at the lowest appropriate level, with full public</a:t>
            </a:r>
          </a:p>
          <a:p>
            <a:pPr algn="just" eaLnBrk="1" hangingPunct="1">
              <a:spcBef>
                <a:spcPct val="0"/>
              </a:spcBef>
              <a:buFontTx/>
              <a:buNone/>
            </a:pPr>
            <a:r>
              <a:rPr lang="en-GB" altLang="en-GH" sz="1800"/>
              <a:t>consultation and involvement of users in the planning and implementation</a:t>
            </a:r>
          </a:p>
          <a:p>
            <a:pPr algn="just" eaLnBrk="1" hangingPunct="1">
              <a:spcBef>
                <a:spcPct val="0"/>
              </a:spcBef>
              <a:buFontTx/>
              <a:buNone/>
            </a:pPr>
            <a:r>
              <a:rPr lang="en-GB" altLang="en-GH" sz="1800"/>
              <a:t>of water projects</a:t>
            </a:r>
          </a:p>
          <a:p>
            <a:pPr algn="just" eaLnBrk="1" hangingPunct="1">
              <a:spcBef>
                <a:spcPct val="0"/>
              </a:spcBef>
              <a:buFontTx/>
              <a:buNone/>
            </a:pPr>
            <a:r>
              <a:rPr lang="en-GB" altLang="en-GH"/>
              <a:t> </a:t>
            </a:r>
            <a:br>
              <a:rPr lang="en-GB" altLang="en-GH" sz="2000"/>
            </a:br>
            <a:endParaRPr lang="en-US" altLang="en-GH"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CE91E9A7-7383-4E8D-894B-8FD42370C998}"/>
              </a:ext>
            </a:extLst>
          </p:cNvPr>
          <p:cNvSpPr>
            <a:spLocks noGrp="1" noChangeArrowheads="1"/>
          </p:cNvSpPr>
          <p:nvPr>
            <p:ph idx="1"/>
          </p:nvPr>
        </p:nvSpPr>
        <p:spPr>
          <a:xfrm>
            <a:off x="1703388" y="188914"/>
            <a:ext cx="8640762" cy="6480175"/>
          </a:xfrm>
        </p:spPr>
        <p:txBody>
          <a:bodyPr/>
          <a:lstStyle/>
          <a:p>
            <a:pPr marL="609600" indent="-609600" algn="ctr">
              <a:buNone/>
            </a:pPr>
            <a:r>
              <a:rPr lang="en-GB" altLang="en-GH" sz="2400" b="1"/>
              <a:t>SOME ACTIVITIES TO EMBARK UPON FOR INTEGRATED ENVIRONMENTAL RESOURCES MANAGEMENT</a:t>
            </a:r>
          </a:p>
          <a:p>
            <a:pPr marL="609600" indent="-609600">
              <a:buNone/>
            </a:pPr>
            <a:endParaRPr lang="en-GB" altLang="en-GH" sz="2400" b="1"/>
          </a:p>
          <a:p>
            <a:pPr marL="609600" indent="-609600">
              <a:buNone/>
            </a:pPr>
            <a:endParaRPr lang="en-GB" altLang="en-GH" sz="2400"/>
          </a:p>
          <a:p>
            <a:pPr marL="609600" indent="-609600">
              <a:buFont typeface="Wingdings" panose="05000000000000000000" pitchFamily="2" charset="2"/>
              <a:buAutoNum type="arabicPeriod"/>
            </a:pPr>
            <a:r>
              <a:rPr lang="en-GB" altLang="en-GH" sz="2400"/>
              <a:t>Awareness creation</a:t>
            </a:r>
          </a:p>
          <a:p>
            <a:pPr marL="609600" indent="-609600">
              <a:buFont typeface="Wingdings" panose="05000000000000000000" pitchFamily="2" charset="2"/>
              <a:buAutoNum type="arabicPeriod"/>
            </a:pPr>
            <a:r>
              <a:rPr lang="en-GB" altLang="en-GH" sz="2400"/>
              <a:t>Proper Solid and Liquid Waste management</a:t>
            </a:r>
          </a:p>
          <a:p>
            <a:pPr marL="609600" indent="-609600">
              <a:buFont typeface="Wingdings" panose="05000000000000000000" pitchFamily="2" charset="2"/>
              <a:buAutoNum type="arabicPeriod"/>
            </a:pPr>
            <a:r>
              <a:rPr lang="en-GB" altLang="en-GH" sz="2400"/>
              <a:t>Creation of buffer zones for water bodies</a:t>
            </a:r>
          </a:p>
          <a:p>
            <a:pPr marL="609600" indent="-609600">
              <a:buFont typeface="Wingdings" panose="05000000000000000000" pitchFamily="2" charset="2"/>
              <a:buAutoNum type="arabicPeriod"/>
            </a:pPr>
            <a:r>
              <a:rPr lang="en-GB" altLang="en-GH" sz="2400"/>
              <a:t>Development of woodlots</a:t>
            </a:r>
          </a:p>
          <a:p>
            <a:pPr marL="609600" indent="-609600">
              <a:buFont typeface="Wingdings" panose="05000000000000000000" pitchFamily="2" charset="2"/>
              <a:buAutoNum type="arabicPeriod"/>
            </a:pPr>
            <a:r>
              <a:rPr lang="en-GB" altLang="en-GH" sz="2400"/>
              <a:t>Appropriate farming (both crops, fishing and animal farming) practices</a:t>
            </a:r>
          </a:p>
          <a:p>
            <a:pPr marL="609600" indent="-609600">
              <a:buFont typeface="Wingdings" panose="05000000000000000000" pitchFamily="2" charset="2"/>
              <a:buAutoNum type="arabicPeriod"/>
            </a:pPr>
            <a:r>
              <a:rPr lang="en-GB" altLang="en-GH" sz="2400"/>
              <a:t>Water Abstraction, Use and Drilling license</a:t>
            </a:r>
          </a:p>
          <a:p>
            <a:pPr marL="609600" indent="-609600">
              <a:buFont typeface="Wingdings" panose="05000000000000000000" pitchFamily="2" charset="2"/>
              <a:buAutoNum type="arabicPeriod"/>
            </a:pPr>
            <a:r>
              <a:rPr lang="en-GB" altLang="en-GH" sz="2400"/>
              <a:t>Creation of Game reserves</a:t>
            </a:r>
          </a:p>
        </p:txBody>
      </p:sp>
    </p:spTree>
    <p:extLst>
      <p:ext uri="{BB962C8B-B14F-4D97-AF65-F5344CB8AC3E}">
        <p14:creationId xmlns:p14="http://schemas.microsoft.com/office/powerpoint/2010/main" val="4235205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22A2-8BFC-48D2-A677-42F1C95B58AC}"/>
              </a:ext>
            </a:extLst>
          </p:cNvPr>
          <p:cNvSpPr>
            <a:spLocks noGrp="1"/>
          </p:cNvSpPr>
          <p:nvPr>
            <p:ph type="title"/>
          </p:nvPr>
        </p:nvSpPr>
        <p:spPr/>
        <p:txBody>
          <a:bodyPr>
            <a:normAutofit fontScale="90000"/>
          </a:bodyPr>
          <a:lstStyle/>
          <a:p>
            <a:r>
              <a:rPr lang="en-US" dirty="0"/>
              <a:t>Ghana’s Environmental Protection Bureau, EIA and Some Principles of Environmental laws</a:t>
            </a:r>
            <a:endParaRPr lang="en-GH" dirty="0"/>
          </a:p>
        </p:txBody>
      </p:sp>
      <p:sp>
        <p:nvSpPr>
          <p:cNvPr id="3" name="Content Placeholder 2">
            <a:extLst>
              <a:ext uri="{FF2B5EF4-FFF2-40B4-BE49-F238E27FC236}">
                <a16:creationId xmlns:a16="http://schemas.microsoft.com/office/drawing/2014/main" id="{F49ADFEC-CABA-49E8-AA90-3D1848861A79}"/>
              </a:ext>
            </a:extLst>
          </p:cNvPr>
          <p:cNvSpPr>
            <a:spLocks noGrp="1"/>
          </p:cNvSpPr>
          <p:nvPr>
            <p:ph idx="1"/>
          </p:nvPr>
        </p:nvSpPr>
        <p:spPr/>
        <p:txBody>
          <a:bodyPr/>
          <a:lstStyle/>
          <a:p>
            <a:r>
              <a:rPr lang="en-US" dirty="0"/>
              <a:t>With the massive pollution problems mankind is facing each country in addition to the  provision of the concerted efforts globally, is supposed to address its own local environmental challenges. It is in line with these directives that Ghana has established its own Environmental Protection Bureau (EPA) which supervises the implementation of policies and regulations to protect the local Environment. One of such key regulation is the requirement for all developmental projects to undertake an Environmental Impact Assessment before Project implementation.</a:t>
            </a:r>
            <a:endParaRPr lang="en-GH" dirty="0"/>
          </a:p>
        </p:txBody>
      </p:sp>
    </p:spTree>
    <p:extLst>
      <p:ext uri="{BB962C8B-B14F-4D97-AF65-F5344CB8AC3E}">
        <p14:creationId xmlns:p14="http://schemas.microsoft.com/office/powerpoint/2010/main" val="223771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7D2B-992C-4F77-97B8-E54875228D6D}"/>
              </a:ext>
            </a:extLst>
          </p:cNvPr>
          <p:cNvSpPr>
            <a:spLocks noGrp="1"/>
          </p:cNvSpPr>
          <p:nvPr>
            <p:ph type="title"/>
          </p:nvPr>
        </p:nvSpPr>
        <p:spPr/>
        <p:txBody>
          <a:bodyPr/>
          <a:lstStyle/>
          <a:p>
            <a:r>
              <a:rPr lang="en-US" dirty="0"/>
              <a:t>A six minute video on micro-</a:t>
            </a:r>
            <a:r>
              <a:rPr lang="en-US" dirty="0" err="1"/>
              <a:t>organims</a:t>
            </a:r>
            <a:endParaRPr lang="en-GH" dirty="0"/>
          </a:p>
        </p:txBody>
      </p:sp>
      <p:sp>
        <p:nvSpPr>
          <p:cNvPr id="3" name="Content Placeholder 2">
            <a:extLst>
              <a:ext uri="{FF2B5EF4-FFF2-40B4-BE49-F238E27FC236}">
                <a16:creationId xmlns:a16="http://schemas.microsoft.com/office/drawing/2014/main" id="{D65315EC-70C1-4D0E-A0EE-E61627C8DF52}"/>
              </a:ext>
            </a:extLst>
          </p:cNvPr>
          <p:cNvSpPr>
            <a:spLocks noGrp="1"/>
          </p:cNvSpPr>
          <p:nvPr>
            <p:ph idx="1"/>
          </p:nvPr>
        </p:nvSpPr>
        <p:spPr/>
        <p:txBody>
          <a:bodyPr/>
          <a:lstStyle/>
          <a:p>
            <a:r>
              <a:rPr lang="en-GB" dirty="0"/>
              <a:t> https://youtu.be/fU0XO1X1tAE</a:t>
            </a:r>
            <a:endParaRPr lang="en-GH" dirty="0"/>
          </a:p>
          <a:p>
            <a:endParaRPr lang="en-GB" dirty="0"/>
          </a:p>
          <a:p>
            <a:r>
              <a:rPr lang="en-GB" dirty="0" err="1"/>
              <a:t>Microorganims</a:t>
            </a:r>
            <a:r>
              <a:rPr lang="en-GB" dirty="0"/>
              <a:t> are living things that we cannot see with our naked eye.</a:t>
            </a:r>
          </a:p>
          <a:p>
            <a:r>
              <a:rPr lang="en-GB" dirty="0"/>
              <a:t>These are viruses, bacteria, protozoa, algae and fungus</a:t>
            </a:r>
          </a:p>
          <a:p>
            <a:r>
              <a:rPr lang="en-GB" dirty="0"/>
              <a:t>Helminths have been added because the mode of infection which are their eggs cannot be seen with the naked eye</a:t>
            </a:r>
            <a:endParaRPr lang="en-GH" dirty="0"/>
          </a:p>
        </p:txBody>
      </p:sp>
    </p:spTree>
    <p:extLst>
      <p:ext uri="{BB962C8B-B14F-4D97-AF65-F5344CB8AC3E}">
        <p14:creationId xmlns:p14="http://schemas.microsoft.com/office/powerpoint/2010/main" val="839373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itle 1">
            <a:extLst>
              <a:ext uri="{FF2B5EF4-FFF2-40B4-BE49-F238E27FC236}">
                <a16:creationId xmlns:a16="http://schemas.microsoft.com/office/drawing/2014/main" id="{5E87A6F4-E3F6-48C6-9E39-0EAEAC90359A}"/>
              </a:ext>
            </a:extLst>
          </p:cNvPr>
          <p:cNvSpPr>
            <a:spLocks noGrp="1" noChangeArrowheads="1"/>
          </p:cNvSpPr>
          <p:nvPr>
            <p:ph type="title"/>
          </p:nvPr>
        </p:nvSpPr>
        <p:spPr/>
        <p:txBody>
          <a:bodyPr/>
          <a:lstStyle/>
          <a:p>
            <a:r>
              <a:rPr lang="en-US" altLang="en-GH"/>
              <a:t>Ghana’s Environmental Protection Agency</a:t>
            </a:r>
            <a:endParaRPr lang="en-GH" altLang="en-GH"/>
          </a:p>
        </p:txBody>
      </p:sp>
      <p:sp>
        <p:nvSpPr>
          <p:cNvPr id="349187" name="Content Placeholder 2">
            <a:extLst>
              <a:ext uri="{FF2B5EF4-FFF2-40B4-BE49-F238E27FC236}">
                <a16:creationId xmlns:a16="http://schemas.microsoft.com/office/drawing/2014/main" id="{7F7D77CD-AB92-4459-BDBC-292F066858D5}"/>
              </a:ext>
            </a:extLst>
          </p:cNvPr>
          <p:cNvSpPr>
            <a:spLocks noGrp="1" noChangeArrowheads="1"/>
          </p:cNvSpPr>
          <p:nvPr>
            <p:ph idx="1"/>
          </p:nvPr>
        </p:nvSpPr>
        <p:spPr/>
        <p:txBody>
          <a:bodyPr/>
          <a:lstStyle/>
          <a:p>
            <a:r>
              <a:rPr lang="en-US" altLang="en-GH" dirty="0"/>
              <a:t>In order to implement all these environmental regulations and Agency has to be established to develop the laws and regulations to manage that aspect</a:t>
            </a:r>
          </a:p>
          <a:p>
            <a:r>
              <a:rPr lang="en-US" altLang="en-GH" dirty="0"/>
              <a:t>The Environmental Protection Agency, is an agency of Ministry of Environment, Science Technology and Innovation, established by EPA Act 490 in 1994. Prior to that it was just a advisory council called Environmental Protection Council established in 1974 after a world conference on Environment in Stockholm 1972.</a:t>
            </a:r>
            <a:endParaRPr lang="en-GH" altLang="en-GH" dirty="0"/>
          </a:p>
        </p:txBody>
      </p:sp>
    </p:spTree>
    <p:extLst>
      <p:ext uri="{BB962C8B-B14F-4D97-AF65-F5344CB8AC3E}">
        <p14:creationId xmlns:p14="http://schemas.microsoft.com/office/powerpoint/2010/main" val="319767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itle 1">
            <a:extLst>
              <a:ext uri="{FF2B5EF4-FFF2-40B4-BE49-F238E27FC236}">
                <a16:creationId xmlns:a16="http://schemas.microsoft.com/office/drawing/2014/main" id="{D64DDDE2-2A2A-4A99-81D0-762938E13D52}"/>
              </a:ext>
            </a:extLst>
          </p:cNvPr>
          <p:cNvSpPr>
            <a:spLocks noGrp="1" noChangeArrowheads="1"/>
          </p:cNvSpPr>
          <p:nvPr>
            <p:ph type="title"/>
          </p:nvPr>
        </p:nvSpPr>
        <p:spPr/>
        <p:txBody>
          <a:bodyPr/>
          <a:lstStyle/>
          <a:p>
            <a:r>
              <a:rPr lang="en-US" altLang="en-GH"/>
              <a:t>Functions of EPA</a:t>
            </a:r>
            <a:endParaRPr lang="en-GH" altLang="en-GH"/>
          </a:p>
        </p:txBody>
      </p:sp>
      <p:sp>
        <p:nvSpPr>
          <p:cNvPr id="350211" name="Content Placeholder 2">
            <a:extLst>
              <a:ext uri="{FF2B5EF4-FFF2-40B4-BE49-F238E27FC236}">
                <a16:creationId xmlns:a16="http://schemas.microsoft.com/office/drawing/2014/main" id="{CEB627D1-00EA-456C-9837-D6A4FE75E32F}"/>
              </a:ext>
            </a:extLst>
          </p:cNvPr>
          <p:cNvSpPr>
            <a:spLocks noGrp="1" noChangeArrowheads="1"/>
          </p:cNvSpPr>
          <p:nvPr>
            <p:ph idx="1"/>
          </p:nvPr>
        </p:nvSpPr>
        <p:spPr/>
        <p:txBody>
          <a:bodyPr>
            <a:normAutofit fontScale="92500" lnSpcReduction="10000"/>
          </a:bodyPr>
          <a:lstStyle/>
          <a:p>
            <a:r>
              <a:rPr lang="en-US" altLang="en-GH"/>
              <a:t>The agency is dedicated to improving, conserving and promoting the country’s environment and striving for environmentally </a:t>
            </a:r>
            <a:r>
              <a:rPr lang="en-US" altLang="en-GH">
                <a:hlinkClick r:id="rId2" tooltip="Sustainable development"/>
              </a:rPr>
              <a:t>sustainable development</a:t>
            </a:r>
            <a:r>
              <a:rPr lang="en-US" altLang="en-GH"/>
              <a:t> with sound, efficient </a:t>
            </a:r>
            <a:r>
              <a:rPr lang="en-US" altLang="en-GH">
                <a:hlinkClick r:id="rId3" tooltip="Resource management"/>
              </a:rPr>
              <a:t>resource management</a:t>
            </a:r>
            <a:r>
              <a:rPr lang="en-US" altLang="en-GH"/>
              <a:t>, taking into account social and equity issues. It oversees the </a:t>
            </a:r>
            <a:r>
              <a:rPr lang="en-US" altLang="en-GH">
                <a:hlinkClick r:id="rId4" tooltip="Implementation"/>
              </a:rPr>
              <a:t>implementation</a:t>
            </a:r>
            <a:r>
              <a:rPr lang="en-US" altLang="en-GH"/>
              <a:t> of the National Environment Policy.</a:t>
            </a:r>
            <a:r>
              <a:rPr lang="en-US" altLang="en-GH" baseline="30000">
                <a:hlinkClick r:id="rId5"/>
              </a:rPr>
              <a:t>[2]</a:t>
            </a:r>
            <a:r>
              <a:rPr lang="en-US" altLang="en-GH"/>
              <a:t> EPA Ghana's mission is to manage, protect and enhance the country’s environment and seek common solutions to global environmental problems. Its mission is to be achieved through an integrated </a:t>
            </a:r>
            <a:r>
              <a:rPr lang="en-US" altLang="en-GH">
                <a:hlinkClick r:id="rId6" tooltip="Environmental planning"/>
              </a:rPr>
              <a:t>environmental planning</a:t>
            </a:r>
            <a:r>
              <a:rPr lang="en-US" altLang="en-GH"/>
              <a:t> and management system with broad </a:t>
            </a:r>
            <a:r>
              <a:rPr lang="en-US" altLang="en-GH">
                <a:hlinkClick r:id="rId7" tooltip="Public participation"/>
              </a:rPr>
              <a:t>public participation</a:t>
            </a:r>
            <a:r>
              <a:rPr lang="en-US" altLang="en-GH"/>
              <a:t>, efficient implementation of appropriate programmes and technical services, advice on environmental problems and effective, consistent </a:t>
            </a:r>
            <a:r>
              <a:rPr lang="en-US" altLang="en-GH">
                <a:hlinkClick r:id="rId8" tooltip="Enforcement"/>
              </a:rPr>
              <a:t>enforcement</a:t>
            </a:r>
            <a:r>
              <a:rPr lang="en-US" altLang="en-GH"/>
              <a:t> of environmental law and regulations. EPA Ghana is a </a:t>
            </a:r>
            <a:r>
              <a:rPr lang="en-US" altLang="en-GH">
                <a:hlinkClick r:id="rId9" tooltip="Regulatory body"/>
              </a:rPr>
              <a:t>regulatory body</a:t>
            </a:r>
            <a:r>
              <a:rPr lang="en-US" altLang="en-GH"/>
              <a:t> and a catalyst for change to sound environmental stewardship. </a:t>
            </a:r>
            <a:endParaRPr lang="en-GH" altLang="en-GH"/>
          </a:p>
        </p:txBody>
      </p:sp>
    </p:spTree>
    <p:extLst>
      <p:ext uri="{BB962C8B-B14F-4D97-AF65-F5344CB8AC3E}">
        <p14:creationId xmlns:p14="http://schemas.microsoft.com/office/powerpoint/2010/main" val="928171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itle 1">
            <a:extLst>
              <a:ext uri="{FF2B5EF4-FFF2-40B4-BE49-F238E27FC236}">
                <a16:creationId xmlns:a16="http://schemas.microsoft.com/office/drawing/2014/main" id="{019C127C-7C32-4AD2-92AC-91E6D75745CB}"/>
              </a:ext>
            </a:extLst>
          </p:cNvPr>
          <p:cNvSpPr>
            <a:spLocks noGrp="1" noChangeArrowheads="1"/>
          </p:cNvSpPr>
          <p:nvPr>
            <p:ph type="title"/>
          </p:nvPr>
        </p:nvSpPr>
        <p:spPr/>
        <p:txBody>
          <a:bodyPr/>
          <a:lstStyle/>
          <a:p>
            <a:pPr eaLnBrk="1" hangingPunct="1"/>
            <a:r>
              <a:rPr lang="en-US" altLang="en-GH"/>
              <a:t>Environmental Assessment</a:t>
            </a:r>
            <a:endParaRPr lang="en-GH" altLang="en-GH"/>
          </a:p>
        </p:txBody>
      </p:sp>
      <p:sp>
        <p:nvSpPr>
          <p:cNvPr id="342019" name="Content Placeholder 2">
            <a:extLst>
              <a:ext uri="{FF2B5EF4-FFF2-40B4-BE49-F238E27FC236}">
                <a16:creationId xmlns:a16="http://schemas.microsoft.com/office/drawing/2014/main" id="{E9C746EC-BF2C-4084-AF30-561F96E1C53A}"/>
              </a:ext>
            </a:extLst>
          </p:cNvPr>
          <p:cNvSpPr>
            <a:spLocks noGrp="1" noChangeArrowheads="1"/>
          </p:cNvSpPr>
          <p:nvPr>
            <p:ph idx="1"/>
          </p:nvPr>
        </p:nvSpPr>
        <p:spPr/>
        <p:txBody>
          <a:bodyPr/>
          <a:lstStyle/>
          <a:p>
            <a:pPr eaLnBrk="1" hangingPunct="1"/>
            <a:r>
              <a:rPr lang="en-US" altLang="en-GH" sz="2400"/>
              <a:t>There are several procedures for assessing environmental quality</a:t>
            </a:r>
          </a:p>
          <a:p>
            <a:pPr eaLnBrk="1" hangingPunct="1"/>
            <a:r>
              <a:rPr lang="en-US" altLang="en-GH" sz="2400"/>
              <a:t>These are Environmental Impact Assessment (EIA)</a:t>
            </a:r>
          </a:p>
          <a:p>
            <a:pPr eaLnBrk="1" hangingPunct="1"/>
            <a:r>
              <a:rPr lang="en-US" altLang="en-GH" sz="2400"/>
              <a:t>Strategic Environmental Assessment (SEA)</a:t>
            </a:r>
          </a:p>
          <a:p>
            <a:pPr eaLnBrk="1" hangingPunct="1"/>
            <a:r>
              <a:rPr lang="en-US" altLang="en-GH" sz="2400"/>
              <a:t>Environmental Risk Assessment</a:t>
            </a:r>
          </a:p>
          <a:p>
            <a:pPr eaLnBrk="1" hangingPunct="1"/>
            <a:r>
              <a:rPr lang="en-US" altLang="en-GH" sz="2400"/>
              <a:t>Environmental audit etc</a:t>
            </a:r>
          </a:p>
          <a:p>
            <a:pPr eaLnBrk="1" hangingPunct="1"/>
            <a:r>
              <a:rPr lang="en-US" altLang="en-GH" sz="2400"/>
              <a:t>We shall focus on EIA which now has social impact assessment as a key Component</a:t>
            </a:r>
          </a:p>
          <a:p>
            <a:pPr eaLnBrk="1" hangingPunct="1"/>
            <a:endParaRPr lang="en-GH" altLang="en-GH"/>
          </a:p>
        </p:txBody>
      </p:sp>
    </p:spTree>
    <p:extLst>
      <p:ext uri="{BB962C8B-B14F-4D97-AF65-F5344CB8AC3E}">
        <p14:creationId xmlns:p14="http://schemas.microsoft.com/office/powerpoint/2010/main" val="1788109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07E66261-FEFB-4432-8A73-187F40C32318}"/>
              </a:ext>
            </a:extLst>
          </p:cNvPr>
          <p:cNvSpPr>
            <a:spLocks noGrp="1" noChangeArrowheads="1"/>
          </p:cNvSpPr>
          <p:nvPr>
            <p:ph type="title"/>
          </p:nvPr>
        </p:nvSpPr>
        <p:spPr>
          <a:xfrm>
            <a:off x="1703389" y="188913"/>
            <a:ext cx="8713787" cy="576262"/>
          </a:xfrm>
        </p:spPr>
        <p:txBody>
          <a:bodyPr/>
          <a:lstStyle/>
          <a:p>
            <a:pPr eaLnBrk="1" hangingPunct="1"/>
            <a:r>
              <a:rPr lang="en-GB" altLang="en-GH" sz="3200"/>
              <a:t>Environmental Impact Assessment</a:t>
            </a:r>
          </a:p>
        </p:txBody>
      </p:sp>
      <p:sp>
        <p:nvSpPr>
          <p:cNvPr id="343043" name="Rectangle 3">
            <a:extLst>
              <a:ext uri="{FF2B5EF4-FFF2-40B4-BE49-F238E27FC236}">
                <a16:creationId xmlns:a16="http://schemas.microsoft.com/office/drawing/2014/main" id="{ED93DFDF-1B73-4F57-8E81-535C005FFC72}"/>
              </a:ext>
            </a:extLst>
          </p:cNvPr>
          <p:cNvSpPr>
            <a:spLocks noGrp="1" noChangeArrowheads="1"/>
          </p:cNvSpPr>
          <p:nvPr>
            <p:ph idx="1"/>
          </p:nvPr>
        </p:nvSpPr>
        <p:spPr>
          <a:xfrm>
            <a:off x="1703389" y="908050"/>
            <a:ext cx="8713787" cy="5949950"/>
          </a:xfrm>
        </p:spPr>
        <p:txBody>
          <a:bodyPr/>
          <a:lstStyle/>
          <a:p>
            <a:pPr eaLnBrk="1" hangingPunct="1">
              <a:buFont typeface="Wingdings" panose="05000000000000000000" pitchFamily="2" charset="2"/>
              <a:buNone/>
            </a:pPr>
            <a:r>
              <a:rPr lang="en-GB" altLang="en-GH" sz="2400"/>
              <a:t>EIA is a process of assessing environmental impact of a development project to improve decision making on its implementation</a:t>
            </a:r>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r>
              <a:rPr lang="en-GB" altLang="en-GH" sz="2400"/>
              <a:t>Brief History (Before the concept of EIA)</a:t>
            </a:r>
          </a:p>
          <a:p>
            <a:pPr eaLnBrk="1" hangingPunct="1">
              <a:buFontTx/>
              <a:buChar char="-"/>
            </a:pPr>
            <a:r>
              <a:rPr lang="en-GB" altLang="en-GH" sz="2400"/>
              <a:t>Project evaluation – formerly prior after the execution of a major project there used to be project evaluation.  This was based on technical studies valued in monetary terms (cost benefit analysis).</a:t>
            </a:r>
          </a:p>
          <a:p>
            <a:pPr eaLnBrk="1" hangingPunct="1">
              <a:buFontTx/>
              <a:buChar char="-"/>
            </a:pPr>
            <a:r>
              <a:rPr lang="en-GB" altLang="en-GH" sz="2400"/>
              <a:t>Rough evaluation – full of shortcomings and failures</a:t>
            </a:r>
          </a:p>
          <a:p>
            <a:pPr eaLnBrk="1" hangingPunct="1">
              <a:buFontTx/>
              <a:buChar char="-"/>
            </a:pPr>
            <a:r>
              <a:rPr lang="en-GB" altLang="en-GH" sz="2400"/>
              <a:t>Efforts to develop new evaluation approach led to EIA.  In this Technical, Financial, Economic and Environmental aspects were given their proper weight in the decision making process.</a:t>
            </a:r>
          </a:p>
        </p:txBody>
      </p:sp>
    </p:spTree>
    <p:extLst>
      <p:ext uri="{BB962C8B-B14F-4D97-AF65-F5344CB8AC3E}">
        <p14:creationId xmlns:p14="http://schemas.microsoft.com/office/powerpoint/2010/main" val="1995584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426F7EAE-506E-4E45-86DD-0931FB6724FB}"/>
              </a:ext>
            </a:extLst>
          </p:cNvPr>
          <p:cNvSpPr>
            <a:spLocks noGrp="1" noChangeArrowheads="1"/>
          </p:cNvSpPr>
          <p:nvPr>
            <p:ph type="title"/>
          </p:nvPr>
        </p:nvSpPr>
        <p:spPr>
          <a:xfrm>
            <a:off x="1703389" y="188913"/>
            <a:ext cx="8713787" cy="576262"/>
          </a:xfrm>
        </p:spPr>
        <p:txBody>
          <a:bodyPr/>
          <a:lstStyle/>
          <a:p>
            <a:pPr eaLnBrk="1" hangingPunct="1"/>
            <a:r>
              <a:rPr lang="en-US" altLang="en-GH" sz="3200"/>
              <a:t>ENVIRONMENTAL IMPACT ASSESSMENT </a:t>
            </a:r>
          </a:p>
        </p:txBody>
      </p:sp>
      <p:sp>
        <p:nvSpPr>
          <p:cNvPr id="344067" name="Rectangle 3">
            <a:extLst>
              <a:ext uri="{FF2B5EF4-FFF2-40B4-BE49-F238E27FC236}">
                <a16:creationId xmlns:a16="http://schemas.microsoft.com/office/drawing/2014/main" id="{24C48884-174F-4EE8-B682-4180D7AC32D1}"/>
              </a:ext>
            </a:extLst>
          </p:cNvPr>
          <p:cNvSpPr>
            <a:spLocks noGrp="1" noChangeArrowheads="1"/>
          </p:cNvSpPr>
          <p:nvPr>
            <p:ph idx="1"/>
          </p:nvPr>
        </p:nvSpPr>
        <p:spPr>
          <a:xfrm>
            <a:off x="1703389" y="908050"/>
            <a:ext cx="8713787" cy="5949950"/>
          </a:xfrm>
        </p:spPr>
        <p:txBody>
          <a:bodyPr/>
          <a:lstStyle/>
          <a:p>
            <a:pPr eaLnBrk="1" hangingPunct="1">
              <a:buFont typeface="Wingdings" panose="05000000000000000000" pitchFamily="2" charset="2"/>
              <a:buNone/>
            </a:pPr>
            <a:r>
              <a:rPr lang="en-GB" altLang="en-GH"/>
              <a:t>1960 in the USA to create environmental awareness</a:t>
            </a:r>
          </a:p>
          <a:p>
            <a:pPr eaLnBrk="1" hangingPunct="1">
              <a:buFont typeface="Wingdings" panose="05000000000000000000" pitchFamily="2" charset="2"/>
              <a:buNone/>
            </a:pPr>
            <a:r>
              <a:rPr lang="en-GB" altLang="en-GH"/>
              <a:t>1962 - First evidence of local application of insecticides had far reaching ecological impacts</a:t>
            </a:r>
          </a:p>
          <a:p>
            <a:pPr eaLnBrk="1" hangingPunct="1">
              <a:buFont typeface="Wingdings" panose="05000000000000000000" pitchFamily="2" charset="2"/>
              <a:buNone/>
            </a:pPr>
            <a:r>
              <a:rPr lang="en-GB" altLang="en-GH"/>
              <a:t>Environmental aspects of projects became a requirement for decision making</a:t>
            </a:r>
          </a:p>
          <a:p>
            <a:pPr eaLnBrk="1" hangingPunct="1">
              <a:buFont typeface="Wingdings" panose="05000000000000000000" pitchFamily="2" charset="2"/>
              <a:buNone/>
            </a:pPr>
            <a:r>
              <a:rPr lang="en-GB" altLang="en-GH"/>
              <a:t>National Environmental Policy Act / Law (NEPA) published in 1970. Environmental impact Statements ( EIS ) should be published for major actions significantly affecting quality of human environment.</a:t>
            </a:r>
          </a:p>
        </p:txBody>
      </p:sp>
    </p:spTree>
    <p:extLst>
      <p:ext uri="{BB962C8B-B14F-4D97-AF65-F5344CB8AC3E}">
        <p14:creationId xmlns:p14="http://schemas.microsoft.com/office/powerpoint/2010/main" val="3873790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4C52756D-9B06-4D4E-B91C-E17346C676C4}"/>
              </a:ext>
            </a:extLst>
          </p:cNvPr>
          <p:cNvSpPr>
            <a:spLocks noGrp="1" noChangeArrowheads="1"/>
          </p:cNvSpPr>
          <p:nvPr>
            <p:ph type="title"/>
          </p:nvPr>
        </p:nvSpPr>
        <p:spPr>
          <a:xfrm>
            <a:off x="1703389" y="188913"/>
            <a:ext cx="8713787" cy="576262"/>
          </a:xfrm>
        </p:spPr>
        <p:txBody>
          <a:bodyPr/>
          <a:lstStyle/>
          <a:p>
            <a:pPr eaLnBrk="1" hangingPunct="1"/>
            <a:r>
              <a:rPr lang="en-GB" altLang="en-GH" sz="3200"/>
              <a:t>Purpose of the EIA</a:t>
            </a:r>
          </a:p>
        </p:txBody>
      </p:sp>
      <p:sp>
        <p:nvSpPr>
          <p:cNvPr id="345091" name="Rectangle 3">
            <a:extLst>
              <a:ext uri="{FF2B5EF4-FFF2-40B4-BE49-F238E27FC236}">
                <a16:creationId xmlns:a16="http://schemas.microsoft.com/office/drawing/2014/main" id="{DF77C4B3-E58C-4D91-AB33-D224810E0178}"/>
              </a:ext>
            </a:extLst>
          </p:cNvPr>
          <p:cNvSpPr>
            <a:spLocks noGrp="1" noChangeArrowheads="1"/>
          </p:cNvSpPr>
          <p:nvPr>
            <p:ph idx="1"/>
          </p:nvPr>
        </p:nvSpPr>
        <p:spPr>
          <a:xfrm>
            <a:off x="1703389" y="908050"/>
            <a:ext cx="8713787" cy="5949950"/>
          </a:xfrm>
        </p:spPr>
        <p:txBody>
          <a:bodyPr/>
          <a:lstStyle/>
          <a:p>
            <a:pPr eaLnBrk="1" hangingPunct="1"/>
            <a:r>
              <a:rPr lang="en-GB" altLang="en-GH" sz="2400"/>
              <a:t>It enables financier/ client to take environmental issues into account</a:t>
            </a:r>
          </a:p>
          <a:p>
            <a:pPr eaLnBrk="1" hangingPunct="1"/>
            <a:r>
              <a:rPr lang="en-GB" altLang="en-GH" sz="2400"/>
              <a:t>It seeks to compare the various alternatives which are available for any project.  Each alternative will have economic cost and benefit as well as environmental impact.  Adverse impacts may be reduced at higher project cost whilst environmental benefits may be enhanced at environmental cost.</a:t>
            </a:r>
          </a:p>
          <a:p>
            <a:pPr eaLnBrk="1" hangingPunct="1"/>
            <a:r>
              <a:rPr lang="en-GB" altLang="en-GH" sz="2400"/>
              <a:t>It attempts to weigh the environmental effects on a common basis with economic cost and benefit in the overall project evaluation</a:t>
            </a:r>
          </a:p>
          <a:p>
            <a:pPr eaLnBrk="1" hangingPunct="1"/>
            <a:r>
              <a:rPr lang="en-GB" altLang="en-GH" sz="2400"/>
              <a:t>It identifies and forecasts the possible positive and negative impacts to the environment resulting from a proposed project.</a:t>
            </a:r>
          </a:p>
          <a:p>
            <a:pPr eaLnBrk="1" hangingPunct="1"/>
            <a:r>
              <a:rPr lang="en-GB" altLang="en-GH" sz="2400"/>
              <a:t>It helps to avoid costs and delays in implementation.</a:t>
            </a:r>
          </a:p>
        </p:txBody>
      </p:sp>
    </p:spTree>
    <p:extLst>
      <p:ext uri="{BB962C8B-B14F-4D97-AF65-F5344CB8AC3E}">
        <p14:creationId xmlns:p14="http://schemas.microsoft.com/office/powerpoint/2010/main" val="1285347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F8F97BDB-8A8D-487E-9A12-71682CEC89D5}"/>
              </a:ext>
            </a:extLst>
          </p:cNvPr>
          <p:cNvSpPr>
            <a:spLocks noGrp="1" noChangeArrowheads="1"/>
          </p:cNvSpPr>
          <p:nvPr>
            <p:ph type="title"/>
          </p:nvPr>
        </p:nvSpPr>
        <p:spPr>
          <a:xfrm>
            <a:off x="1703389" y="1"/>
            <a:ext cx="8713787" cy="576263"/>
          </a:xfrm>
        </p:spPr>
        <p:txBody>
          <a:bodyPr/>
          <a:lstStyle/>
          <a:p>
            <a:pPr eaLnBrk="1" hangingPunct="1"/>
            <a:r>
              <a:rPr lang="en-GB" altLang="en-GH" sz="3200"/>
              <a:t>Some common targets</a:t>
            </a:r>
          </a:p>
        </p:txBody>
      </p:sp>
      <p:sp>
        <p:nvSpPr>
          <p:cNvPr id="346115" name="Rectangle 3">
            <a:extLst>
              <a:ext uri="{FF2B5EF4-FFF2-40B4-BE49-F238E27FC236}">
                <a16:creationId xmlns:a16="http://schemas.microsoft.com/office/drawing/2014/main" id="{4854B871-713D-4B6C-9AE5-766376A54A93}"/>
              </a:ext>
            </a:extLst>
          </p:cNvPr>
          <p:cNvSpPr>
            <a:spLocks noGrp="1" noChangeArrowheads="1"/>
          </p:cNvSpPr>
          <p:nvPr>
            <p:ph idx="1"/>
          </p:nvPr>
        </p:nvSpPr>
        <p:spPr>
          <a:xfrm>
            <a:off x="1524000" y="620714"/>
            <a:ext cx="9144000" cy="6237287"/>
          </a:xfrm>
        </p:spPr>
        <p:txBody>
          <a:bodyPr/>
          <a:lstStyle/>
          <a:p>
            <a:pPr eaLnBrk="1" hangingPunct="1">
              <a:buFont typeface="Wingdings" panose="05000000000000000000" pitchFamily="2" charset="2"/>
              <a:buNone/>
            </a:pPr>
            <a:r>
              <a:rPr lang="en-GB" altLang="en-GH" sz="2400"/>
              <a:t>EIA seeks to identify probable alternatives for project with little or no adverse impacts on the community or environment.  </a:t>
            </a:r>
          </a:p>
          <a:p>
            <a:pPr eaLnBrk="1" hangingPunct="1">
              <a:buFont typeface="Wingdings" panose="05000000000000000000" pitchFamily="2" charset="2"/>
              <a:buNone/>
            </a:pPr>
            <a:r>
              <a:rPr lang="en-GB" altLang="en-GH" sz="2400"/>
              <a:t>EIS  (Environmental Impact Statement) is the assessment report produced after the assessment exercise; it details both the beneficial and adverse impacts anticipated upon completion of a project and the probable impacts that would be experienced during the operational phase of the project.</a:t>
            </a:r>
          </a:p>
          <a:p>
            <a:pPr eaLnBrk="1" hangingPunct="1">
              <a:buFont typeface="Wingdings" panose="05000000000000000000" pitchFamily="2" charset="2"/>
              <a:buNone/>
            </a:pPr>
            <a:r>
              <a:rPr lang="en-GB" altLang="en-GH" sz="2400"/>
              <a:t>To perform an EIA about 5 major parties are involved: </a:t>
            </a:r>
          </a:p>
          <a:p>
            <a:pPr eaLnBrk="1" hangingPunct="1"/>
            <a:r>
              <a:rPr lang="en-GB" altLang="en-GH" sz="2400"/>
              <a:t>The Proponent or the Initiator e.g. Gov’t agency, private personnel, company etc.</a:t>
            </a:r>
          </a:p>
          <a:p>
            <a:pPr eaLnBrk="1" hangingPunct="1"/>
            <a:r>
              <a:rPr lang="en-GB" altLang="en-GH" sz="2400"/>
              <a:t>Decision makers – Central or Local gov’t agency, provincial official (EPA – Gh)</a:t>
            </a:r>
          </a:p>
          <a:p>
            <a:pPr eaLnBrk="1" hangingPunct="1"/>
            <a:r>
              <a:rPr lang="en-GB" altLang="en-GH" sz="2400"/>
              <a:t>Review Commission – EPA, EIA committee – management committee</a:t>
            </a:r>
          </a:p>
        </p:txBody>
      </p:sp>
    </p:spTree>
    <p:extLst>
      <p:ext uri="{BB962C8B-B14F-4D97-AF65-F5344CB8AC3E}">
        <p14:creationId xmlns:p14="http://schemas.microsoft.com/office/powerpoint/2010/main" val="143737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3">
            <a:extLst>
              <a:ext uri="{FF2B5EF4-FFF2-40B4-BE49-F238E27FC236}">
                <a16:creationId xmlns:a16="http://schemas.microsoft.com/office/drawing/2014/main" id="{65CA9AC9-2539-45E2-8F50-459DB23CF1B7}"/>
              </a:ext>
            </a:extLst>
          </p:cNvPr>
          <p:cNvSpPr>
            <a:spLocks noGrp="1" noChangeArrowheads="1"/>
          </p:cNvSpPr>
          <p:nvPr>
            <p:ph idx="1"/>
          </p:nvPr>
        </p:nvSpPr>
        <p:spPr>
          <a:xfrm>
            <a:off x="1703389" y="260350"/>
            <a:ext cx="8785225" cy="6597650"/>
          </a:xfrm>
        </p:spPr>
        <p:txBody>
          <a:bodyPr/>
          <a:lstStyle/>
          <a:p>
            <a:pPr eaLnBrk="1" hangingPunct="1">
              <a:buFont typeface="Wingdings" panose="05000000000000000000" pitchFamily="2" charset="2"/>
              <a:buNone/>
            </a:pPr>
            <a:r>
              <a:rPr lang="en-GB" altLang="en-GH" sz="2400" dirty="0"/>
              <a:t>It provides a formal mechanism for direct agency co-ordination to deal with concerns.</a:t>
            </a:r>
          </a:p>
          <a:p>
            <a:pPr eaLnBrk="1" hangingPunct="1"/>
            <a:r>
              <a:rPr lang="en-GB" altLang="en-GH" sz="2400" dirty="0"/>
              <a:t>It measures the level of plan implementation and the degree of effectiveness of the above environmental protection provision.</a:t>
            </a:r>
          </a:p>
        </p:txBody>
      </p:sp>
    </p:spTree>
    <p:extLst>
      <p:ext uri="{BB962C8B-B14F-4D97-AF65-F5344CB8AC3E}">
        <p14:creationId xmlns:p14="http://schemas.microsoft.com/office/powerpoint/2010/main" val="3333085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Title 1">
            <a:extLst>
              <a:ext uri="{FF2B5EF4-FFF2-40B4-BE49-F238E27FC236}">
                <a16:creationId xmlns:a16="http://schemas.microsoft.com/office/drawing/2014/main" id="{CE646F71-2FCF-46C7-9724-1A1AC8064FB9}"/>
              </a:ext>
            </a:extLst>
          </p:cNvPr>
          <p:cNvSpPr>
            <a:spLocks noGrp="1" noChangeArrowheads="1"/>
          </p:cNvSpPr>
          <p:nvPr>
            <p:ph type="title"/>
          </p:nvPr>
        </p:nvSpPr>
        <p:spPr/>
        <p:txBody>
          <a:bodyPr/>
          <a:lstStyle/>
          <a:p>
            <a:r>
              <a:rPr lang="en-US" altLang="en-GH" dirty="0"/>
              <a:t>Some key environmental laws, policies and regulations in Ghana</a:t>
            </a:r>
            <a:endParaRPr lang="en-GH" altLang="en-GH" dirty="0"/>
          </a:p>
        </p:txBody>
      </p:sp>
      <p:sp>
        <p:nvSpPr>
          <p:cNvPr id="348163" name="Content Placeholder 2">
            <a:extLst>
              <a:ext uri="{FF2B5EF4-FFF2-40B4-BE49-F238E27FC236}">
                <a16:creationId xmlns:a16="http://schemas.microsoft.com/office/drawing/2014/main" id="{719B65CE-BA0C-4075-90B6-87FDA86C4B37}"/>
              </a:ext>
            </a:extLst>
          </p:cNvPr>
          <p:cNvSpPr>
            <a:spLocks noGrp="1" noChangeArrowheads="1"/>
          </p:cNvSpPr>
          <p:nvPr>
            <p:ph idx="1"/>
          </p:nvPr>
        </p:nvSpPr>
        <p:spPr/>
        <p:txBody>
          <a:bodyPr>
            <a:normAutofit fontScale="70000" lnSpcReduction="20000"/>
          </a:bodyPr>
          <a:lstStyle/>
          <a:p>
            <a:r>
              <a:rPr lang="en-US" altLang="en-GH" dirty="0"/>
              <a:t>Ghana is still in the process of developing laws to protect the environment in addition to several environment laws dating back as 1892 on the Towns Ordinance which ensures proper planning of towns</a:t>
            </a:r>
          </a:p>
          <a:p>
            <a:r>
              <a:rPr lang="en-US" altLang="en-GH" dirty="0"/>
              <a:t>LI 1999 for the mandatory requirement for Environmental Impact Assessment for Development projects</a:t>
            </a:r>
          </a:p>
          <a:p>
            <a:r>
              <a:rPr lang="en-US" altLang="en-GH" dirty="0"/>
              <a:t>Public Nuisance Decree Act 29 of 1960 Prevent indiscriminate disposal of waste and noise disturbance.</a:t>
            </a:r>
          </a:p>
          <a:p>
            <a:r>
              <a:rPr lang="en-US" altLang="en-GH" dirty="0"/>
              <a:t>Ghana Investment code of 1988 which mandated all investors to examine the impact of their activities on the environment</a:t>
            </a:r>
          </a:p>
          <a:p>
            <a:r>
              <a:rPr lang="en-US" altLang="en-GH" dirty="0"/>
              <a:t> There are guidelines for the various levels of sound for different places</a:t>
            </a:r>
          </a:p>
          <a:p>
            <a:r>
              <a:rPr lang="en-US" altLang="en-GH" dirty="0"/>
              <a:t>Guidelines for effluent discharges from industries</a:t>
            </a:r>
          </a:p>
          <a:p>
            <a:r>
              <a:rPr lang="en-US" altLang="en-GH" dirty="0"/>
              <a:t>Guidelines for ambient air quality</a:t>
            </a:r>
          </a:p>
          <a:p>
            <a:r>
              <a:rPr lang="en-US" altLang="en-GH" dirty="0"/>
              <a:t>Environmental sanitation policy of 2010. This  needs to be revised.</a:t>
            </a:r>
          </a:p>
          <a:p>
            <a:r>
              <a:rPr lang="en-US" altLang="en-GH" dirty="0"/>
              <a:t>Water policy of 2007 also needs to be revised</a:t>
            </a:r>
            <a:endParaRPr lang="en-GH" altLang="en-GH" dirty="0"/>
          </a:p>
        </p:txBody>
      </p:sp>
    </p:spTree>
    <p:extLst>
      <p:ext uri="{BB962C8B-B14F-4D97-AF65-F5344CB8AC3E}">
        <p14:creationId xmlns:p14="http://schemas.microsoft.com/office/powerpoint/2010/main" val="1750739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AA23-F89A-445E-BF50-8EFFA3B3E0BF}"/>
              </a:ext>
            </a:extLst>
          </p:cNvPr>
          <p:cNvSpPr>
            <a:spLocks noGrp="1"/>
          </p:cNvSpPr>
          <p:nvPr>
            <p:ph type="title"/>
          </p:nvPr>
        </p:nvSpPr>
        <p:spPr>
          <a:xfrm>
            <a:off x="838200" y="365125"/>
            <a:ext cx="10515600" cy="945785"/>
          </a:xfrm>
        </p:spPr>
        <p:txBody>
          <a:bodyPr>
            <a:normAutofit/>
          </a:bodyPr>
          <a:lstStyle/>
          <a:p>
            <a:r>
              <a:rPr lang="en-US" sz="3200" b="1" dirty="0">
                <a:solidFill>
                  <a:srgbClr val="FF0000"/>
                </a:solidFill>
              </a:rPr>
              <a:t>Principles of Environmental laws</a:t>
            </a:r>
            <a:endParaRPr lang="en-GH" sz="3200" b="1" dirty="0">
              <a:solidFill>
                <a:srgbClr val="FF0000"/>
              </a:solidFill>
            </a:endParaRPr>
          </a:p>
        </p:txBody>
      </p:sp>
      <p:sp>
        <p:nvSpPr>
          <p:cNvPr id="3" name="Content Placeholder 2">
            <a:extLst>
              <a:ext uri="{FF2B5EF4-FFF2-40B4-BE49-F238E27FC236}">
                <a16:creationId xmlns:a16="http://schemas.microsoft.com/office/drawing/2014/main" id="{2E5F87EE-27DD-49FD-A4E8-D502AE194915}"/>
              </a:ext>
            </a:extLst>
          </p:cNvPr>
          <p:cNvSpPr>
            <a:spLocks noGrp="1"/>
          </p:cNvSpPr>
          <p:nvPr>
            <p:ph idx="1"/>
          </p:nvPr>
        </p:nvSpPr>
        <p:spPr>
          <a:xfrm>
            <a:off x="147140" y="1286956"/>
            <a:ext cx="10515600" cy="5205919"/>
          </a:xfrm>
        </p:spPr>
        <p:txBody>
          <a:bodyPr>
            <a:normAutofit/>
          </a:bodyPr>
          <a:lstStyle/>
          <a:p>
            <a:r>
              <a:rPr lang="en-US" sz="2400" dirty="0"/>
              <a:t>Several principles guides the  development of these laws.</a:t>
            </a:r>
          </a:p>
          <a:p>
            <a:r>
              <a:rPr lang="en-US" sz="2400" dirty="0"/>
              <a:t>1. Precautionary: This is done when the impact is not known bust suspected</a:t>
            </a:r>
          </a:p>
          <a:p>
            <a:r>
              <a:rPr lang="en-US" sz="2400" dirty="0"/>
              <a:t>Prevention: Impacts are known and the laws are  made to prevent them. Most environmental laws are based on this principle</a:t>
            </a:r>
          </a:p>
          <a:p>
            <a:r>
              <a:rPr lang="en-US" sz="2400" dirty="0"/>
              <a:t>Polluter pays: Ensures that industries pay for impact of the harmful effects of their products through life cycle of the product</a:t>
            </a:r>
          </a:p>
          <a:p>
            <a:r>
              <a:rPr lang="en-US" sz="2400" dirty="0"/>
              <a:t>Integration: Integrates environmental concerns in all decisions of corporate bodies and activities</a:t>
            </a:r>
          </a:p>
          <a:p>
            <a:r>
              <a:rPr lang="en-US" sz="2400" dirty="0"/>
              <a:t>Public participation: Incorporates the views of the public as well.</a:t>
            </a:r>
          </a:p>
          <a:p>
            <a:r>
              <a:rPr lang="en-US" sz="2400" dirty="0"/>
              <a:t>Sustainable development: This is an approach to economic planning to foster development whiles preserving the environmental quality for present and future generations. This has been difficult to do because of the multipurpose nature of resources in question. Key sustainable laws are in ecotourism</a:t>
            </a:r>
            <a:endParaRPr lang="en-GH" sz="2400" dirty="0"/>
          </a:p>
        </p:txBody>
      </p:sp>
    </p:spTree>
    <p:extLst>
      <p:ext uri="{BB962C8B-B14F-4D97-AF65-F5344CB8AC3E}">
        <p14:creationId xmlns:p14="http://schemas.microsoft.com/office/powerpoint/2010/main" val="258943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ED1850FB-A946-4FE3-8ED1-50F86C1DEF5E}"/>
              </a:ext>
            </a:extLst>
          </p:cNvPr>
          <p:cNvSpPr>
            <a:spLocks noGrp="1" noChangeArrowheads="1"/>
          </p:cNvSpPr>
          <p:nvPr>
            <p:ph type="title"/>
          </p:nvPr>
        </p:nvSpPr>
        <p:spPr>
          <a:xfrm>
            <a:off x="1981200" y="277813"/>
            <a:ext cx="8218488" cy="487362"/>
          </a:xfrm>
        </p:spPr>
        <p:txBody>
          <a:bodyPr>
            <a:noAutofit/>
          </a:bodyPr>
          <a:lstStyle/>
          <a:p>
            <a:pPr eaLnBrk="1" hangingPunct="1"/>
            <a:r>
              <a:rPr lang="en-GB" altLang="en-GH" sz="3200" b="1" dirty="0"/>
              <a:t>Bacteria</a:t>
            </a:r>
          </a:p>
        </p:txBody>
      </p:sp>
      <p:sp>
        <p:nvSpPr>
          <p:cNvPr id="354307" name="Rectangle 3">
            <a:extLst>
              <a:ext uri="{FF2B5EF4-FFF2-40B4-BE49-F238E27FC236}">
                <a16:creationId xmlns:a16="http://schemas.microsoft.com/office/drawing/2014/main" id="{71DCCDFC-2C05-4745-B56A-0771FB34690D}"/>
              </a:ext>
            </a:extLst>
          </p:cNvPr>
          <p:cNvSpPr>
            <a:spLocks noGrp="1" noChangeArrowheads="1"/>
          </p:cNvSpPr>
          <p:nvPr>
            <p:ph idx="1"/>
          </p:nvPr>
        </p:nvSpPr>
        <p:spPr>
          <a:xfrm>
            <a:off x="1524000" y="908050"/>
            <a:ext cx="9144000" cy="5949950"/>
          </a:xfrm>
        </p:spPr>
        <p:txBody>
          <a:bodyPr>
            <a:normAutofit/>
          </a:bodyPr>
          <a:lstStyle/>
          <a:p>
            <a:pPr eaLnBrk="1" hangingPunct="1">
              <a:lnSpc>
                <a:spcPct val="80000"/>
              </a:lnSpc>
              <a:buFont typeface="Wingdings" panose="05000000000000000000" pitchFamily="2" charset="2"/>
              <a:buNone/>
            </a:pPr>
            <a:r>
              <a:rPr lang="en-GB" altLang="en-GH" sz="3200" dirty="0"/>
              <a:t>Bacteria are unicellular organism found almost everywhere including hot springs. Some are beneficial  but others are also harmful. Bacteria are the cause of many diseases associated with poor sanitary practices.  Their generation time is very short e.g. as short as 12 minutes.  </a:t>
            </a:r>
          </a:p>
          <a:p>
            <a:pPr eaLnBrk="1" hangingPunct="1">
              <a:lnSpc>
                <a:spcPct val="80000"/>
              </a:lnSpc>
              <a:buFont typeface="Wingdings" panose="05000000000000000000" pitchFamily="2" charset="2"/>
              <a:buNone/>
            </a:pPr>
            <a:r>
              <a:rPr lang="en-GB" altLang="en-GH" sz="3200" dirty="0"/>
              <a:t>Nitrification pays a  major role in the nitrogen cycle and is carried our by </a:t>
            </a:r>
            <a:r>
              <a:rPr lang="en-GB" altLang="en-GH" sz="3200" i="1" dirty="0">
                <a:solidFill>
                  <a:srgbClr val="7030A0"/>
                </a:solidFill>
              </a:rPr>
              <a:t>Nitrosomonas </a:t>
            </a:r>
            <a:r>
              <a:rPr lang="en-GB" altLang="en-GH" sz="3200" dirty="0"/>
              <a:t>or nitrifying bacteria as presented in the equation below:</a:t>
            </a:r>
          </a:p>
          <a:p>
            <a:pPr eaLnBrk="1" hangingPunct="1">
              <a:lnSpc>
                <a:spcPct val="80000"/>
              </a:lnSpc>
              <a:buFont typeface="Wingdings" panose="05000000000000000000" pitchFamily="2" charset="2"/>
              <a:buNone/>
            </a:pPr>
            <a:r>
              <a:rPr lang="en-GB" altLang="en-GH" sz="3200" dirty="0"/>
              <a:t>C</a:t>
            </a:r>
            <a:r>
              <a:rPr lang="en-GB" altLang="en-GH" sz="3200" baseline="-25000" dirty="0"/>
              <a:t>5</a:t>
            </a:r>
            <a:r>
              <a:rPr lang="en-GB" altLang="en-GH" sz="3200" dirty="0"/>
              <a:t>H</a:t>
            </a:r>
            <a:r>
              <a:rPr lang="en-GB" altLang="en-GH" sz="3200" baseline="-25000" dirty="0"/>
              <a:t>7</a:t>
            </a:r>
            <a:r>
              <a:rPr lang="en-GB" altLang="en-GH" sz="3200" dirty="0"/>
              <a:t>O</a:t>
            </a:r>
            <a:r>
              <a:rPr lang="en-GB" altLang="en-GH" sz="3200" baseline="-25000" dirty="0"/>
              <a:t>2</a:t>
            </a:r>
            <a:r>
              <a:rPr lang="en-GB" altLang="en-GH" sz="3200" dirty="0"/>
              <a:t>N + 5 O</a:t>
            </a:r>
            <a:r>
              <a:rPr lang="en-GB" altLang="en-GH" sz="3200" baseline="-25000" dirty="0"/>
              <a:t>2</a:t>
            </a:r>
            <a:r>
              <a:rPr lang="en-GB" altLang="en-GH" sz="3200" dirty="0"/>
              <a:t> → H</a:t>
            </a:r>
            <a:r>
              <a:rPr lang="en-GB" altLang="en-GH" sz="3200" baseline="-25000" dirty="0"/>
              <a:t>2</a:t>
            </a:r>
            <a:r>
              <a:rPr lang="en-GB" altLang="en-GH" sz="3200" dirty="0"/>
              <a:t>O + 4 CO</a:t>
            </a:r>
            <a:r>
              <a:rPr lang="en-GB" altLang="en-GH" sz="3200" baseline="-25000" dirty="0"/>
              <a:t>2</a:t>
            </a:r>
            <a:r>
              <a:rPr lang="en-GB" altLang="en-GH" sz="3200" dirty="0"/>
              <a:t> + NH</a:t>
            </a:r>
            <a:r>
              <a:rPr lang="en-GB" altLang="en-GH" sz="3200" baseline="-25000" dirty="0"/>
              <a:t>4</a:t>
            </a:r>
            <a:r>
              <a:rPr lang="en-GB" altLang="en-GH" sz="3200" baseline="30000" dirty="0"/>
              <a:t>+</a:t>
            </a:r>
            <a:r>
              <a:rPr lang="en-GB" altLang="en-GH" sz="3200" dirty="0"/>
              <a:t>  +  HCO</a:t>
            </a:r>
            <a:r>
              <a:rPr lang="en-GB" altLang="en-GH" sz="3200" baseline="-25000" dirty="0"/>
              <a:t>3</a:t>
            </a:r>
            <a:r>
              <a:rPr lang="en-GB" altLang="en-GH" sz="3200" baseline="30000" dirty="0"/>
              <a:t>-</a:t>
            </a:r>
          </a:p>
          <a:p>
            <a:pPr eaLnBrk="1" hangingPunct="1">
              <a:lnSpc>
                <a:spcPct val="80000"/>
              </a:lnSpc>
              <a:buFont typeface="Wingdings" panose="05000000000000000000" pitchFamily="2" charset="2"/>
              <a:buNone/>
            </a:pPr>
            <a:r>
              <a:rPr lang="en-GB" altLang="en-GH" sz="3200" dirty="0"/>
              <a:t>Others are used in the food and beverage industry like bread and beer.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4605-006D-4775-BF35-56E0C3215B95}"/>
              </a:ext>
            </a:extLst>
          </p:cNvPr>
          <p:cNvSpPr>
            <a:spLocks noGrp="1"/>
          </p:cNvSpPr>
          <p:nvPr>
            <p:ph type="title"/>
          </p:nvPr>
        </p:nvSpPr>
        <p:spPr/>
        <p:txBody>
          <a:bodyPr/>
          <a:lstStyle/>
          <a:p>
            <a:r>
              <a:rPr lang="en-US" dirty="0"/>
              <a:t>Levels of Environmental laws</a:t>
            </a:r>
            <a:endParaRPr lang="en-GH" dirty="0"/>
          </a:p>
        </p:txBody>
      </p:sp>
      <p:sp>
        <p:nvSpPr>
          <p:cNvPr id="3" name="Content Placeholder 2">
            <a:extLst>
              <a:ext uri="{FF2B5EF4-FFF2-40B4-BE49-F238E27FC236}">
                <a16:creationId xmlns:a16="http://schemas.microsoft.com/office/drawing/2014/main" id="{F367A7CA-C6BF-4806-89B0-75AA0488B629}"/>
              </a:ext>
            </a:extLst>
          </p:cNvPr>
          <p:cNvSpPr>
            <a:spLocks noGrp="1"/>
          </p:cNvSpPr>
          <p:nvPr>
            <p:ph idx="1"/>
          </p:nvPr>
        </p:nvSpPr>
        <p:spPr/>
        <p:txBody>
          <a:bodyPr/>
          <a:lstStyle/>
          <a:p>
            <a:r>
              <a:rPr lang="en-US" dirty="0"/>
              <a:t>It exists at three main levels</a:t>
            </a:r>
          </a:p>
          <a:p>
            <a:pPr lvl="1"/>
            <a:r>
              <a:rPr lang="en-US" dirty="0"/>
              <a:t>1. international  declarations, conventions and treaties</a:t>
            </a:r>
          </a:p>
          <a:p>
            <a:pPr lvl="1"/>
            <a:r>
              <a:rPr lang="en-US" dirty="0"/>
              <a:t>National laws are generated by agencies charged by Governments with the protection of the environment</a:t>
            </a:r>
          </a:p>
          <a:p>
            <a:pPr lvl="1"/>
            <a:r>
              <a:rPr lang="en-US" dirty="0"/>
              <a:t>Local laws such as the sanitation by laws are developed by Assemblies</a:t>
            </a:r>
          </a:p>
          <a:p>
            <a:pPr lvl="1"/>
            <a:endParaRPr lang="en-US" dirty="0"/>
          </a:p>
          <a:p>
            <a:pPr marL="457200" lvl="1" indent="0">
              <a:buNone/>
            </a:pPr>
            <a:r>
              <a:rPr lang="en-US" dirty="0"/>
              <a:t>Incentives are also provided by some of these national laws to encourage the compliance of the laws. Such as pollution taxes for the use of clean technologies</a:t>
            </a:r>
            <a:endParaRPr lang="en-GH" dirty="0"/>
          </a:p>
        </p:txBody>
      </p:sp>
    </p:spTree>
    <p:extLst>
      <p:ext uri="{BB962C8B-B14F-4D97-AF65-F5344CB8AC3E}">
        <p14:creationId xmlns:p14="http://schemas.microsoft.com/office/powerpoint/2010/main" val="2136048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B8C1-912C-4CD0-823E-0669486A2977}"/>
              </a:ext>
            </a:extLst>
          </p:cNvPr>
          <p:cNvSpPr>
            <a:spLocks noGrp="1"/>
          </p:cNvSpPr>
          <p:nvPr>
            <p:ph type="title"/>
          </p:nvPr>
        </p:nvSpPr>
        <p:spPr/>
        <p:txBody>
          <a:bodyPr/>
          <a:lstStyle/>
          <a:p>
            <a:r>
              <a:rPr lang="en-US" dirty="0"/>
              <a:t>Types of Environmental laws</a:t>
            </a:r>
            <a:endParaRPr lang="en-GH" dirty="0"/>
          </a:p>
        </p:txBody>
      </p:sp>
      <p:sp>
        <p:nvSpPr>
          <p:cNvPr id="3" name="Content Placeholder 2">
            <a:extLst>
              <a:ext uri="{FF2B5EF4-FFF2-40B4-BE49-F238E27FC236}">
                <a16:creationId xmlns:a16="http://schemas.microsoft.com/office/drawing/2014/main" id="{3FFBF52B-8023-4D4B-9603-922E991F13F4}"/>
              </a:ext>
            </a:extLst>
          </p:cNvPr>
          <p:cNvSpPr>
            <a:spLocks noGrp="1"/>
          </p:cNvSpPr>
          <p:nvPr>
            <p:ph idx="1"/>
          </p:nvPr>
        </p:nvSpPr>
        <p:spPr/>
        <p:txBody>
          <a:bodyPr/>
          <a:lstStyle/>
          <a:p>
            <a:r>
              <a:rPr lang="en-US" dirty="0"/>
              <a:t>Command and control</a:t>
            </a:r>
          </a:p>
          <a:p>
            <a:pPr lvl="1"/>
            <a:r>
              <a:rPr lang="en-US" dirty="0"/>
              <a:t>Identification of harmful effects</a:t>
            </a:r>
          </a:p>
          <a:p>
            <a:pPr lvl="1"/>
            <a:r>
              <a:rPr lang="en-US" dirty="0"/>
              <a:t>Imposition of specific conditions of standards for the control</a:t>
            </a:r>
          </a:p>
          <a:p>
            <a:pPr lvl="1"/>
            <a:r>
              <a:rPr lang="en-US" dirty="0"/>
              <a:t>Imposed conditions for failing to apply</a:t>
            </a:r>
          </a:p>
          <a:p>
            <a:r>
              <a:rPr lang="en-US" dirty="0"/>
              <a:t>Environmental Assessments mandates</a:t>
            </a:r>
          </a:p>
          <a:p>
            <a:pPr lvl="1"/>
            <a:r>
              <a:rPr lang="en-US" dirty="0"/>
              <a:t>Identification of a level of threshold potential impact which will require an EIA report</a:t>
            </a:r>
          </a:p>
          <a:p>
            <a:pPr lvl="1"/>
            <a:r>
              <a:rPr lang="en-US" dirty="0"/>
              <a:t>Establishment of specific goals for the assessment</a:t>
            </a:r>
          </a:p>
          <a:p>
            <a:pPr lvl="1"/>
            <a:r>
              <a:rPr lang="en-US" dirty="0"/>
              <a:t>Setting of requirements to decide whether to proceed with the action or not</a:t>
            </a:r>
            <a:endParaRPr lang="en-GH" dirty="0"/>
          </a:p>
        </p:txBody>
      </p:sp>
    </p:spTree>
    <p:extLst>
      <p:ext uri="{BB962C8B-B14F-4D97-AF65-F5344CB8AC3E}">
        <p14:creationId xmlns:p14="http://schemas.microsoft.com/office/powerpoint/2010/main" val="429904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itle 1">
            <a:extLst>
              <a:ext uri="{FF2B5EF4-FFF2-40B4-BE49-F238E27FC236}">
                <a16:creationId xmlns:a16="http://schemas.microsoft.com/office/drawing/2014/main" id="{882A7ABD-B3B3-4713-B93B-C8A5CBC2A4D7}"/>
              </a:ext>
            </a:extLst>
          </p:cNvPr>
          <p:cNvSpPr>
            <a:spLocks noGrp="1" noChangeArrowheads="1"/>
          </p:cNvSpPr>
          <p:nvPr>
            <p:ph type="title"/>
          </p:nvPr>
        </p:nvSpPr>
        <p:spPr/>
        <p:txBody>
          <a:bodyPr/>
          <a:lstStyle/>
          <a:p>
            <a:pPr eaLnBrk="1" hangingPunct="1"/>
            <a:r>
              <a:rPr lang="en-US" altLang="en-GH"/>
              <a:t>The EIA  process</a:t>
            </a:r>
            <a:endParaRPr lang="en-GH" altLang="en-GH"/>
          </a:p>
        </p:txBody>
      </p:sp>
      <p:sp>
        <p:nvSpPr>
          <p:cNvPr id="3" name="Content Placeholder 2">
            <a:extLst>
              <a:ext uri="{FF2B5EF4-FFF2-40B4-BE49-F238E27FC236}">
                <a16:creationId xmlns:a16="http://schemas.microsoft.com/office/drawing/2014/main" id="{8B5BED74-9B58-43A4-B01E-19BFC8D4EF09}"/>
              </a:ext>
            </a:extLst>
          </p:cNvPr>
          <p:cNvSpPr>
            <a:spLocks noGrp="1"/>
          </p:cNvSpPr>
          <p:nvPr>
            <p:ph idx="1"/>
          </p:nvPr>
        </p:nvSpPr>
        <p:spPr/>
        <p:txBody>
          <a:bodyPr rtlCol="0">
            <a:normAutofit/>
          </a:bodyPr>
          <a:lstStyle/>
          <a:p>
            <a:pPr>
              <a:defRPr/>
            </a:pPr>
            <a:r>
              <a:rPr lang="en-US" sz="2400" dirty="0"/>
              <a:t>Includes </a:t>
            </a:r>
          </a:p>
          <a:p>
            <a:pPr>
              <a:defRPr/>
            </a:pPr>
            <a:r>
              <a:rPr lang="en-US" sz="2400" dirty="0"/>
              <a:t>Project description and the legal and administrative framework</a:t>
            </a:r>
          </a:p>
          <a:p>
            <a:pPr>
              <a:defRPr/>
            </a:pPr>
            <a:r>
              <a:rPr lang="en-US" sz="2400" dirty="0"/>
              <a:t>Scoping and screening which will look at the major impacts</a:t>
            </a:r>
          </a:p>
          <a:p>
            <a:pPr>
              <a:defRPr/>
            </a:pPr>
            <a:r>
              <a:rPr lang="en-US" sz="2400" dirty="0"/>
              <a:t>The description of the environment for the project</a:t>
            </a:r>
          </a:p>
          <a:p>
            <a:pPr>
              <a:defRPr/>
            </a:pPr>
            <a:r>
              <a:rPr lang="en-US" sz="2400" dirty="0"/>
              <a:t>Analysis of alternatives</a:t>
            </a:r>
          </a:p>
          <a:p>
            <a:pPr marL="0" indent="0">
              <a:buNone/>
              <a:defRPr/>
            </a:pPr>
            <a:r>
              <a:rPr lang="en-US" sz="2400" dirty="0"/>
              <a:t>Impacts associated with the project with a check list of all things the project can have impact</a:t>
            </a:r>
          </a:p>
          <a:p>
            <a:pPr marL="0" indent="0">
              <a:buNone/>
              <a:defRPr/>
            </a:pPr>
            <a:r>
              <a:rPr lang="en-US" sz="2400" dirty="0"/>
              <a:t>Mitigative measures in place</a:t>
            </a:r>
            <a:endParaRPr lang="en-GH" sz="2400" dirty="0"/>
          </a:p>
        </p:txBody>
      </p:sp>
    </p:spTree>
    <p:extLst>
      <p:ext uri="{BB962C8B-B14F-4D97-AF65-F5344CB8AC3E}">
        <p14:creationId xmlns:p14="http://schemas.microsoft.com/office/powerpoint/2010/main" val="3326902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itle 1">
            <a:extLst>
              <a:ext uri="{FF2B5EF4-FFF2-40B4-BE49-F238E27FC236}">
                <a16:creationId xmlns:a16="http://schemas.microsoft.com/office/drawing/2014/main" id="{46500F3E-38AC-41D4-A49F-8E3DB2128762}"/>
              </a:ext>
            </a:extLst>
          </p:cNvPr>
          <p:cNvSpPr>
            <a:spLocks noGrp="1" noChangeArrowheads="1"/>
          </p:cNvSpPr>
          <p:nvPr>
            <p:ph type="title"/>
          </p:nvPr>
        </p:nvSpPr>
        <p:spPr/>
        <p:txBody>
          <a:bodyPr/>
          <a:lstStyle/>
          <a:p>
            <a:pPr eaLnBrk="1" hangingPunct="1"/>
            <a:r>
              <a:rPr lang="en-US" altLang="en-GH" dirty="0"/>
              <a:t>Environmental Assessment procedures</a:t>
            </a:r>
            <a:endParaRPr lang="en-GH" altLang="en-GH" dirty="0"/>
          </a:p>
        </p:txBody>
      </p:sp>
      <p:sp>
        <p:nvSpPr>
          <p:cNvPr id="3" name="Content Placeholder 2">
            <a:extLst>
              <a:ext uri="{FF2B5EF4-FFF2-40B4-BE49-F238E27FC236}">
                <a16:creationId xmlns:a16="http://schemas.microsoft.com/office/drawing/2014/main" id="{07C99449-A600-49AE-B8BB-A6C8E1ABD0E6}"/>
              </a:ext>
            </a:extLst>
          </p:cNvPr>
          <p:cNvSpPr>
            <a:spLocks noGrp="1"/>
          </p:cNvSpPr>
          <p:nvPr>
            <p:ph idx="1"/>
          </p:nvPr>
        </p:nvSpPr>
        <p:spPr/>
        <p:txBody>
          <a:bodyPr rtlCol="0">
            <a:normAutofit/>
          </a:bodyPr>
          <a:lstStyle/>
          <a:p>
            <a:pPr marL="0" indent="0">
              <a:buNone/>
              <a:defRPr/>
            </a:pPr>
            <a:r>
              <a:rPr lang="en-US" dirty="0"/>
              <a:t> A preliminary form is collected from the Ghana Environmental Protection Agency to determine the nature of the project whether an EIA is required.</a:t>
            </a:r>
          </a:p>
          <a:p>
            <a:pPr>
              <a:defRPr/>
            </a:pPr>
            <a:r>
              <a:rPr lang="en-US" dirty="0"/>
              <a:t>If it is needed  the proponent seeks consultants to help in the development of the report which is assessed and approved by the EPA after public hearing.</a:t>
            </a:r>
          </a:p>
          <a:p>
            <a:pPr>
              <a:defRPr/>
            </a:pPr>
            <a:endParaRPr lang="en-GH" dirty="0"/>
          </a:p>
        </p:txBody>
      </p:sp>
    </p:spTree>
    <p:extLst>
      <p:ext uri="{BB962C8B-B14F-4D97-AF65-F5344CB8AC3E}">
        <p14:creationId xmlns:p14="http://schemas.microsoft.com/office/powerpoint/2010/main" val="3289934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itle 1">
            <a:extLst>
              <a:ext uri="{FF2B5EF4-FFF2-40B4-BE49-F238E27FC236}">
                <a16:creationId xmlns:a16="http://schemas.microsoft.com/office/drawing/2014/main" id="{D3DEFF38-FC0F-409A-9258-71F2F8A4F15F}"/>
              </a:ext>
            </a:extLst>
          </p:cNvPr>
          <p:cNvSpPr>
            <a:spLocks noGrp="1" noChangeArrowheads="1"/>
          </p:cNvSpPr>
          <p:nvPr>
            <p:ph type="title"/>
          </p:nvPr>
        </p:nvSpPr>
        <p:spPr/>
        <p:txBody>
          <a:bodyPr/>
          <a:lstStyle/>
          <a:p>
            <a:r>
              <a:rPr lang="en-US" altLang="en-GH" dirty="0"/>
              <a:t>DALY Disability adjusted life years</a:t>
            </a:r>
            <a:endParaRPr lang="en-GH" altLang="en-GH" dirty="0"/>
          </a:p>
        </p:txBody>
      </p:sp>
      <p:sp>
        <p:nvSpPr>
          <p:cNvPr id="318467" name="Content Placeholder 2">
            <a:extLst>
              <a:ext uri="{FF2B5EF4-FFF2-40B4-BE49-F238E27FC236}">
                <a16:creationId xmlns:a16="http://schemas.microsoft.com/office/drawing/2014/main" id="{901D9CCD-5A8B-4556-B85C-B9363C93E42A}"/>
              </a:ext>
            </a:extLst>
          </p:cNvPr>
          <p:cNvSpPr>
            <a:spLocks noGrp="1" noChangeArrowheads="1"/>
          </p:cNvSpPr>
          <p:nvPr>
            <p:ph idx="1"/>
          </p:nvPr>
        </p:nvSpPr>
        <p:spPr/>
        <p:txBody>
          <a:bodyPr>
            <a:normAutofit fontScale="77500" lnSpcReduction="20000"/>
          </a:bodyPr>
          <a:lstStyle/>
          <a:p>
            <a:r>
              <a:rPr lang="en-US" altLang="en-GH" dirty="0"/>
              <a:t>DALY is a health gap measure that extends the concept of potential years of health life lost due to premature death (PYLL) to include equivalent years of healthy life lost as a result of a disability.</a:t>
            </a:r>
          </a:p>
          <a:p>
            <a:r>
              <a:rPr lang="en-US" altLang="en-GH" dirty="0"/>
              <a:t>The DALY combines one measure of the time lived with a disability and the time lost due to premature mortality</a:t>
            </a:r>
          </a:p>
          <a:p>
            <a:r>
              <a:rPr lang="en-US" altLang="en-GH" dirty="0"/>
              <a:t>In the application of DALY to environmental studies, we only look at DALY as time lost in years to a disability  as a result of an environmental hazard or disease due to environmental neglect like incidence of malaria, time lost due to air pollution </a:t>
            </a:r>
            <a:r>
              <a:rPr lang="en-US" altLang="en-GH" dirty="0" err="1"/>
              <a:t>etc</a:t>
            </a:r>
            <a:r>
              <a:rPr lang="en-US" altLang="en-GH" dirty="0"/>
              <a:t> in a community in years.</a:t>
            </a:r>
          </a:p>
          <a:p>
            <a:r>
              <a:rPr lang="en-US" altLang="en-GH" dirty="0" err="1"/>
              <a:t>Eg</a:t>
            </a:r>
            <a:r>
              <a:rPr lang="en-US" altLang="en-GH" dirty="0"/>
              <a:t> How many years are lost as result of people been hospitalized due to air pollution problems in a community. Suppose the community has a population of 1000 and 200 people were hospitalized for three 5 days due to air pollution in one month.</a:t>
            </a:r>
          </a:p>
          <a:p>
            <a:r>
              <a:rPr lang="en-US" altLang="en-GH" dirty="0"/>
              <a:t>Example of The DALY in this case is 200X 5 =1000 days /365 days which is equal to 2.7 years lost in that community in just one month</a:t>
            </a:r>
            <a:endParaRPr lang="en-GH" altLang="en-GH" dirty="0"/>
          </a:p>
        </p:txBody>
      </p:sp>
    </p:spTree>
    <p:extLst>
      <p:ext uri="{BB962C8B-B14F-4D97-AF65-F5344CB8AC3E}">
        <p14:creationId xmlns:p14="http://schemas.microsoft.com/office/powerpoint/2010/main" val="1752215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3">
            <a:extLst>
              <a:ext uri="{FF2B5EF4-FFF2-40B4-BE49-F238E27FC236}">
                <a16:creationId xmlns:a16="http://schemas.microsoft.com/office/drawing/2014/main" id="{F70BB493-05EB-4421-9CE5-232A1E0B6473}"/>
              </a:ext>
            </a:extLst>
          </p:cNvPr>
          <p:cNvSpPr>
            <a:spLocks noGrp="1" noChangeArrowheads="1"/>
          </p:cNvSpPr>
          <p:nvPr>
            <p:ph type="body" idx="1"/>
          </p:nvPr>
        </p:nvSpPr>
        <p:spPr>
          <a:xfrm>
            <a:off x="1981200" y="304800"/>
            <a:ext cx="8229600" cy="6553200"/>
          </a:xfrm>
        </p:spPr>
        <p:txBody>
          <a:bodyPr>
            <a:normAutofit fontScale="92500"/>
          </a:bodyPr>
          <a:lstStyle/>
          <a:p>
            <a:pPr eaLnBrk="1" hangingPunct="1">
              <a:buFont typeface="Wingdings" panose="05000000000000000000" pitchFamily="2" charset="2"/>
              <a:buChar char="v"/>
            </a:pPr>
            <a:r>
              <a:rPr lang="en-GB" altLang="en-GH" b="1" dirty="0">
                <a:solidFill>
                  <a:srgbClr val="FF0000"/>
                </a:solidFill>
              </a:rPr>
              <a:t>Environmental Quality Determination</a:t>
            </a:r>
            <a:r>
              <a:rPr lang="en-US" altLang="en-GH" dirty="0"/>
              <a:t> </a:t>
            </a:r>
          </a:p>
          <a:p>
            <a:pPr eaLnBrk="1" hangingPunct="1">
              <a:buFont typeface="Wingdings 2" panose="05020102010507070707" pitchFamily="18" charset="2"/>
              <a:buNone/>
            </a:pPr>
            <a:r>
              <a:rPr lang="en-GB" altLang="en-GH" dirty="0"/>
              <a:t>Depends on:</a:t>
            </a:r>
          </a:p>
          <a:p>
            <a:pPr eaLnBrk="1" hangingPunct="1"/>
            <a:r>
              <a:rPr lang="en-GB" altLang="en-GH" dirty="0"/>
              <a:t> population,</a:t>
            </a:r>
          </a:p>
          <a:p>
            <a:pPr eaLnBrk="1" hangingPunct="1"/>
            <a:r>
              <a:rPr lang="en-GB" altLang="en-GH" dirty="0"/>
              <a:t> resource used and </a:t>
            </a:r>
          </a:p>
          <a:p>
            <a:pPr eaLnBrk="1" hangingPunct="1"/>
            <a:r>
              <a:rPr lang="en-GB" altLang="en-GH" dirty="0"/>
              <a:t>impact generated from resource used</a:t>
            </a:r>
            <a:r>
              <a:rPr lang="en-US" altLang="en-GH" dirty="0"/>
              <a:t> </a:t>
            </a:r>
          </a:p>
          <a:p>
            <a:pPr eaLnBrk="1" hangingPunct="1"/>
            <a:endParaRPr lang="en-US" altLang="en-GH" dirty="0"/>
          </a:p>
          <a:p>
            <a:pPr eaLnBrk="1" hangingPunct="1"/>
            <a:r>
              <a:rPr lang="en-GB" altLang="en-GH" dirty="0"/>
              <a:t>Q = IFP </a:t>
            </a:r>
          </a:p>
          <a:p>
            <a:pPr eaLnBrk="1" hangingPunct="1">
              <a:buFont typeface="Wingdings 2" panose="05020102010507070707" pitchFamily="18" charset="2"/>
              <a:buNone/>
            </a:pPr>
            <a:r>
              <a:rPr lang="en-GB" altLang="en-GH" dirty="0"/>
              <a:t>Where	</a:t>
            </a:r>
          </a:p>
          <a:p>
            <a:pPr eaLnBrk="1" hangingPunct="1"/>
            <a:r>
              <a:rPr lang="en-GB" altLang="en-GH" dirty="0"/>
              <a:t>Q = level of pollution or the Environmental Quality Index</a:t>
            </a:r>
          </a:p>
          <a:p>
            <a:pPr eaLnBrk="1" hangingPunct="1"/>
            <a:r>
              <a:rPr lang="en-GB" altLang="en-GH" dirty="0"/>
              <a:t> I = impact index (pollution per unit of resource consumed.  </a:t>
            </a:r>
          </a:p>
          <a:p>
            <a:pPr eaLnBrk="1" hangingPunct="1"/>
            <a:r>
              <a:rPr lang="en-GB" altLang="en-GH" dirty="0"/>
              <a:t>F = amount of materials resource or energy resource consumed per person  </a:t>
            </a:r>
          </a:p>
          <a:p>
            <a:pPr eaLnBrk="1" hangingPunct="1"/>
            <a:r>
              <a:rPr lang="en-GB" altLang="en-GH" dirty="0"/>
              <a:t>P = size of population.</a:t>
            </a:r>
            <a:endParaRPr lang="en-US" altLang="en-GH" dirty="0"/>
          </a:p>
          <a:p>
            <a:pPr eaLnBrk="1" hangingPunct="1">
              <a:buFont typeface="Wingdings 2" panose="05020102010507070707" pitchFamily="18" charset="2"/>
              <a:buNone/>
            </a:pPr>
            <a:endParaRPr lang="en-US" altLang="en-GH" dirty="0"/>
          </a:p>
        </p:txBody>
      </p:sp>
    </p:spTree>
    <p:extLst>
      <p:ext uri="{BB962C8B-B14F-4D97-AF65-F5344CB8AC3E}">
        <p14:creationId xmlns:p14="http://schemas.microsoft.com/office/powerpoint/2010/main" val="2993851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5393-DDD3-4F40-ACDA-2581A909A7B5}"/>
              </a:ext>
            </a:extLst>
          </p:cNvPr>
          <p:cNvSpPr>
            <a:spLocks noGrp="1"/>
          </p:cNvSpPr>
          <p:nvPr>
            <p:ph type="title"/>
          </p:nvPr>
        </p:nvSpPr>
        <p:spPr/>
        <p:txBody>
          <a:bodyPr>
            <a:normAutofit/>
          </a:bodyPr>
          <a:lstStyle/>
          <a:p>
            <a:r>
              <a:rPr lang="en-US" sz="3200" dirty="0"/>
              <a:t>Example of Environmental quality measurement</a:t>
            </a:r>
            <a:endParaRPr lang="en-GH" sz="3200" dirty="0"/>
          </a:p>
        </p:txBody>
      </p:sp>
      <p:sp>
        <p:nvSpPr>
          <p:cNvPr id="3" name="Content Placeholder 2">
            <a:extLst>
              <a:ext uri="{FF2B5EF4-FFF2-40B4-BE49-F238E27FC236}">
                <a16:creationId xmlns:a16="http://schemas.microsoft.com/office/drawing/2014/main" id="{777F586D-55E8-4144-ABE9-9E85E3323225}"/>
              </a:ext>
            </a:extLst>
          </p:cNvPr>
          <p:cNvSpPr>
            <a:spLocks noGrp="1"/>
          </p:cNvSpPr>
          <p:nvPr>
            <p:ph idx="1"/>
          </p:nvPr>
        </p:nvSpPr>
        <p:spPr/>
        <p:txBody>
          <a:bodyPr>
            <a:normAutofit/>
          </a:bodyPr>
          <a:lstStyle/>
          <a:p>
            <a:r>
              <a:rPr lang="en-US" sz="2400" dirty="0"/>
              <a:t>Determine the Environmental quality Index of a hair dressing salon at </a:t>
            </a:r>
            <a:r>
              <a:rPr lang="en-US" sz="2400" dirty="0" err="1"/>
              <a:t>Ayeduase</a:t>
            </a:r>
            <a:r>
              <a:rPr lang="en-US" sz="2400" dirty="0"/>
              <a:t> in a day if the number of people who come to the salon daily is 120.</a:t>
            </a:r>
          </a:p>
          <a:p>
            <a:r>
              <a:rPr lang="en-US" sz="2400" dirty="0"/>
              <a:t>Each person uses 30 </a:t>
            </a:r>
            <a:r>
              <a:rPr lang="en-US" sz="2400" dirty="0" err="1"/>
              <a:t>Litres</a:t>
            </a:r>
            <a:r>
              <a:rPr lang="en-US" sz="2400" dirty="0"/>
              <a:t> of water for her hair washing and styling.</a:t>
            </a:r>
          </a:p>
          <a:p>
            <a:r>
              <a:rPr lang="en-US" sz="2400" dirty="0"/>
              <a:t>The pollution load in the water which is the impact is 40mg of Dissolved Organic matter per </a:t>
            </a:r>
            <a:r>
              <a:rPr lang="en-US" sz="2400" dirty="0" err="1"/>
              <a:t>litre</a:t>
            </a:r>
            <a:r>
              <a:rPr lang="en-US" sz="2400" dirty="0"/>
              <a:t> </a:t>
            </a:r>
          </a:p>
          <a:p>
            <a:r>
              <a:rPr lang="en-US" sz="2400" dirty="0"/>
              <a:t>Q=IFP</a:t>
            </a:r>
          </a:p>
          <a:p>
            <a:r>
              <a:rPr lang="en-US" sz="2400" dirty="0"/>
              <a:t>Q is the level of pollution of Environmental Quality index</a:t>
            </a:r>
          </a:p>
          <a:p>
            <a:r>
              <a:rPr lang="en-US" sz="2400" dirty="0"/>
              <a:t>I is the  impact per unit resource used </a:t>
            </a:r>
            <a:r>
              <a:rPr lang="en-US" sz="2400" dirty="0" err="1"/>
              <a:t>ie</a:t>
            </a:r>
            <a:r>
              <a:rPr lang="en-US" sz="2400" dirty="0"/>
              <a:t> organic matter dissolved per </a:t>
            </a:r>
            <a:r>
              <a:rPr lang="en-US" sz="2400" dirty="0" err="1"/>
              <a:t>litre</a:t>
            </a:r>
            <a:endParaRPr lang="en-US" sz="2400" dirty="0"/>
          </a:p>
          <a:p>
            <a:r>
              <a:rPr lang="en-US" sz="2400" dirty="0"/>
              <a:t>P is the size of the population, F is the amount of resource used per person</a:t>
            </a:r>
          </a:p>
          <a:p>
            <a:r>
              <a:rPr lang="en-US" sz="2400" dirty="0"/>
              <a:t>Thus Q= 40mg/l x 30L x 120=144,000 in grams</a:t>
            </a:r>
          </a:p>
          <a:p>
            <a:endParaRPr lang="en-US" dirty="0"/>
          </a:p>
          <a:p>
            <a:endParaRPr lang="en-US" dirty="0"/>
          </a:p>
          <a:p>
            <a:endParaRPr lang="en-GH" dirty="0"/>
          </a:p>
        </p:txBody>
      </p:sp>
    </p:spTree>
    <p:extLst>
      <p:ext uri="{BB962C8B-B14F-4D97-AF65-F5344CB8AC3E}">
        <p14:creationId xmlns:p14="http://schemas.microsoft.com/office/powerpoint/2010/main" val="1368547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3">
            <a:extLst>
              <a:ext uri="{FF2B5EF4-FFF2-40B4-BE49-F238E27FC236}">
                <a16:creationId xmlns:a16="http://schemas.microsoft.com/office/drawing/2014/main" id="{5129C3D3-1D56-49BC-BAA8-EB01C6B3AD1C}"/>
              </a:ext>
            </a:extLst>
          </p:cNvPr>
          <p:cNvSpPr>
            <a:spLocks noGrp="1" noChangeArrowheads="1"/>
          </p:cNvSpPr>
          <p:nvPr>
            <p:ph type="body" idx="1"/>
          </p:nvPr>
        </p:nvSpPr>
        <p:spPr>
          <a:xfrm>
            <a:off x="1981200" y="609600"/>
            <a:ext cx="8229600" cy="6248400"/>
          </a:xfrm>
        </p:spPr>
        <p:txBody>
          <a:bodyPr>
            <a:normAutofit fontScale="85000" lnSpcReduction="20000"/>
          </a:bodyPr>
          <a:lstStyle/>
          <a:p>
            <a:pPr eaLnBrk="1" hangingPunct="1">
              <a:buFont typeface="Wingdings" panose="05000000000000000000" pitchFamily="2" charset="2"/>
              <a:buChar char="v"/>
            </a:pPr>
            <a:r>
              <a:rPr lang="en-GB" altLang="en-GH" dirty="0">
                <a:solidFill>
                  <a:srgbClr val="FF0000"/>
                </a:solidFill>
              </a:rPr>
              <a:t>Environment impacts associated with various engineering disciplines</a:t>
            </a:r>
          </a:p>
          <a:p>
            <a:pPr eaLnBrk="1" hangingPunct="1">
              <a:buFont typeface="Wingdings" panose="05000000000000000000" pitchFamily="2" charset="2"/>
              <a:buNone/>
            </a:pPr>
            <a:r>
              <a:rPr lang="en-GB" altLang="en-GH" dirty="0"/>
              <a:t>The impacts of the old engineering practices are known because they have been in existence for long</a:t>
            </a:r>
            <a:r>
              <a:rPr lang="en-US" altLang="en-GH" dirty="0"/>
              <a:t>:</a:t>
            </a:r>
          </a:p>
          <a:p>
            <a:pPr eaLnBrk="1" hangingPunct="1">
              <a:buFont typeface="Wingdings" panose="05000000000000000000" pitchFamily="2" charset="2"/>
              <a:buNone/>
            </a:pPr>
            <a:endParaRPr lang="en-US" altLang="en-GH" dirty="0"/>
          </a:p>
          <a:p>
            <a:pPr eaLnBrk="1" hangingPunct="1">
              <a:buSzPct val="130000"/>
              <a:buFontTx/>
              <a:buChar char="•"/>
            </a:pPr>
            <a:r>
              <a:rPr lang="en-GB" altLang="en-GH" dirty="0"/>
              <a:t>Civil engineering -changing of landscape, land degradation </a:t>
            </a:r>
          </a:p>
          <a:p>
            <a:pPr eaLnBrk="1" hangingPunct="1">
              <a:buSzPct val="130000"/>
              <a:buFontTx/>
              <a:buChar char="•"/>
            </a:pPr>
            <a:r>
              <a:rPr lang="en-GB" altLang="en-GH" dirty="0"/>
              <a:t>Agricultural engineering</a:t>
            </a:r>
            <a:r>
              <a:rPr lang="en-US" altLang="en-GH" dirty="0"/>
              <a:t> –land degradation, water pollution with pesticides, depletion  of  ground water  resources</a:t>
            </a:r>
          </a:p>
          <a:p>
            <a:pPr eaLnBrk="1" hangingPunct="1">
              <a:buSzPct val="130000"/>
              <a:buFontTx/>
              <a:buChar char="•"/>
            </a:pPr>
            <a:r>
              <a:rPr lang="en-GB" altLang="en-GH" dirty="0"/>
              <a:t>Mechanical  Materials, chemical, petroleum  engineering cause Noise pollution, fossil fuels depletion and air pollution</a:t>
            </a:r>
          </a:p>
          <a:p>
            <a:pPr eaLnBrk="1" hangingPunct="1">
              <a:buSzPct val="130000"/>
              <a:buFontTx/>
              <a:buChar char="•"/>
            </a:pPr>
            <a:endParaRPr lang="en-GB" altLang="en-GH" dirty="0"/>
          </a:p>
          <a:p>
            <a:pPr eaLnBrk="1" hangingPunct="1">
              <a:buSzPct val="130000"/>
              <a:buFontTx/>
              <a:buChar char="•"/>
            </a:pPr>
            <a:r>
              <a:rPr lang="en-GB" altLang="en-GH" dirty="0"/>
              <a:t>Computer engineering impact  details  on man and the environment are not known</a:t>
            </a:r>
            <a:r>
              <a:rPr lang="en-US" altLang="en-GH" dirty="0"/>
              <a:t> apart from electromagnetic radiations.</a:t>
            </a:r>
          </a:p>
          <a:p>
            <a:pPr eaLnBrk="1" hangingPunct="1">
              <a:buSzPct val="130000"/>
              <a:buFontTx/>
              <a:buNone/>
            </a:pPr>
            <a:endParaRPr lang="en-US" altLang="en-GH" dirty="0"/>
          </a:p>
          <a:p>
            <a:pPr eaLnBrk="1" hangingPunct="1">
              <a:buSzPct val="130000"/>
              <a:buFontTx/>
              <a:buChar char="•"/>
            </a:pPr>
            <a:r>
              <a:rPr lang="en-GB" altLang="en-GH" dirty="0"/>
              <a:t>Impact of every the new disciplines will be better understood with time and also if a life cycle analysis is carried on the products developed.</a:t>
            </a:r>
            <a:endParaRPr lang="en-US" altLang="en-GH" dirty="0"/>
          </a:p>
        </p:txBody>
      </p:sp>
    </p:spTree>
    <p:extLst>
      <p:ext uri="{BB962C8B-B14F-4D97-AF65-F5344CB8AC3E}">
        <p14:creationId xmlns:p14="http://schemas.microsoft.com/office/powerpoint/2010/main" val="2141377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itle 1">
            <a:extLst>
              <a:ext uri="{FF2B5EF4-FFF2-40B4-BE49-F238E27FC236}">
                <a16:creationId xmlns:a16="http://schemas.microsoft.com/office/drawing/2014/main" id="{C6973EB3-2148-420C-9EDA-F22DE6004083}"/>
              </a:ext>
            </a:extLst>
          </p:cNvPr>
          <p:cNvSpPr>
            <a:spLocks noGrp="1" noChangeArrowheads="1"/>
          </p:cNvSpPr>
          <p:nvPr>
            <p:ph type="title"/>
          </p:nvPr>
        </p:nvSpPr>
        <p:spPr/>
        <p:txBody>
          <a:bodyPr/>
          <a:lstStyle/>
          <a:p>
            <a:pPr eaLnBrk="1" hangingPunct="1"/>
            <a:r>
              <a:rPr lang="en-US" altLang="en-GH" dirty="0"/>
              <a:t>The Millennium Development goals</a:t>
            </a:r>
            <a:endParaRPr lang="en-GH" altLang="en-GH" dirty="0"/>
          </a:p>
        </p:txBody>
      </p:sp>
      <p:sp>
        <p:nvSpPr>
          <p:cNvPr id="413699" name="Content Placeholder 2">
            <a:extLst>
              <a:ext uri="{FF2B5EF4-FFF2-40B4-BE49-F238E27FC236}">
                <a16:creationId xmlns:a16="http://schemas.microsoft.com/office/drawing/2014/main" id="{8F910C94-AE1E-409B-B733-88E433C2534C}"/>
              </a:ext>
            </a:extLst>
          </p:cNvPr>
          <p:cNvSpPr>
            <a:spLocks noGrp="1" noChangeArrowheads="1"/>
          </p:cNvSpPr>
          <p:nvPr>
            <p:ph idx="1"/>
          </p:nvPr>
        </p:nvSpPr>
        <p:spPr/>
        <p:txBody>
          <a:bodyPr/>
          <a:lstStyle/>
          <a:p>
            <a:pPr eaLnBrk="1" hangingPunct="1"/>
            <a:r>
              <a:rPr lang="en-US" altLang="en-GH" dirty="0"/>
              <a:t>This was initiated in 2015 to promote human wellbeing.</a:t>
            </a:r>
          </a:p>
          <a:p>
            <a:pPr eaLnBrk="1" hangingPunct="1"/>
            <a:r>
              <a:rPr lang="en-US" altLang="en-GH" dirty="0"/>
              <a:t>The goal had 8 goals and the implementation ended in 2015</a:t>
            </a:r>
          </a:p>
          <a:p>
            <a:pPr eaLnBrk="1" hangingPunct="1"/>
            <a:r>
              <a:rPr lang="en-US" altLang="en-GH" dirty="0"/>
              <a:t>At the end of the period sub-Saharan Africa could not achieve all the goals</a:t>
            </a:r>
            <a:endParaRPr lang="en-GH" altLang="en-GH"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2006E77B-9F90-4503-B582-C5620183C943}"/>
              </a:ext>
            </a:extLst>
          </p:cNvPr>
          <p:cNvSpPr>
            <a:spLocks noGrp="1" noChangeArrowheads="1"/>
          </p:cNvSpPr>
          <p:nvPr>
            <p:ph type="title"/>
          </p:nvPr>
        </p:nvSpPr>
        <p:spPr>
          <a:xfrm>
            <a:off x="1992313" y="260350"/>
            <a:ext cx="8291512" cy="342900"/>
          </a:xfrm>
        </p:spPr>
        <p:txBody>
          <a:bodyPr rtlCol="0">
            <a:normAutofit fontScale="90000"/>
          </a:bodyPr>
          <a:lstStyle/>
          <a:p>
            <a:pPr>
              <a:defRPr/>
            </a:pPr>
            <a:r>
              <a:rPr lang="en-GB" sz="3200" b="1" dirty="0"/>
              <a:t>Key facts from JMP 2015</a:t>
            </a:r>
          </a:p>
        </p:txBody>
      </p:sp>
      <p:sp>
        <p:nvSpPr>
          <p:cNvPr id="414723" name="Rectangle 3">
            <a:extLst>
              <a:ext uri="{FF2B5EF4-FFF2-40B4-BE49-F238E27FC236}">
                <a16:creationId xmlns:a16="http://schemas.microsoft.com/office/drawing/2014/main" id="{2BD941CA-D9E8-4ADC-814F-35BE50D8E4C6}"/>
              </a:ext>
            </a:extLst>
          </p:cNvPr>
          <p:cNvSpPr>
            <a:spLocks noGrp="1" noChangeArrowheads="1"/>
          </p:cNvSpPr>
          <p:nvPr>
            <p:ph idx="1"/>
          </p:nvPr>
        </p:nvSpPr>
        <p:spPr>
          <a:xfrm>
            <a:off x="1524000" y="836614"/>
            <a:ext cx="9144000" cy="6021387"/>
          </a:xfrm>
        </p:spPr>
        <p:txBody>
          <a:bodyPr/>
          <a:lstStyle/>
          <a:p>
            <a:pPr eaLnBrk="1" hangingPunct="1">
              <a:buFont typeface="Wingdings" panose="05000000000000000000" pitchFamily="2" charset="2"/>
              <a:buNone/>
            </a:pPr>
            <a:r>
              <a:rPr lang="en-GB" altLang="en-GH" b="1" dirty="0" err="1"/>
              <a:t>SubSahara</a:t>
            </a:r>
            <a:r>
              <a:rPr lang="en-GB" altLang="en-GH" b="1" dirty="0"/>
              <a:t> Africa </a:t>
            </a:r>
          </a:p>
          <a:p>
            <a:pPr eaLnBrk="1" hangingPunct="1">
              <a:buFont typeface="Wingdings" panose="05000000000000000000" pitchFamily="2" charset="2"/>
              <a:buNone/>
            </a:pPr>
            <a:r>
              <a:rPr lang="en-GB" altLang="en-GH" sz="2000" dirty="0"/>
              <a:t>Population</a:t>
            </a:r>
          </a:p>
          <a:p>
            <a:pPr eaLnBrk="1" hangingPunct="1">
              <a:buFont typeface="Wingdings" panose="05000000000000000000" pitchFamily="2" charset="2"/>
              <a:buNone/>
            </a:pPr>
            <a:endParaRPr lang="en-GB" altLang="en-GH" sz="2000" dirty="0"/>
          </a:p>
          <a:p>
            <a:pPr eaLnBrk="1" hangingPunct="1">
              <a:buFont typeface="Wingdings" panose="05000000000000000000" pitchFamily="2" charset="2"/>
              <a:buNone/>
            </a:pPr>
            <a:r>
              <a:rPr lang="en-GB" altLang="en-GH" sz="2000" dirty="0"/>
              <a:t>962 million</a:t>
            </a:r>
          </a:p>
          <a:p>
            <a:pPr eaLnBrk="1" hangingPunct="1">
              <a:buFont typeface="Wingdings" panose="05000000000000000000" pitchFamily="2" charset="2"/>
              <a:buNone/>
            </a:pPr>
            <a:r>
              <a:rPr lang="en-GB" altLang="en-GH" sz="2000" dirty="0"/>
              <a:t>Access to at least basic drinking water   -   58 %</a:t>
            </a:r>
          </a:p>
          <a:p>
            <a:pPr eaLnBrk="1" hangingPunct="1">
              <a:buFont typeface="Wingdings" panose="05000000000000000000" pitchFamily="2" charset="2"/>
              <a:buNone/>
            </a:pPr>
            <a:endParaRPr lang="en-GB" altLang="en-GH" sz="2000" dirty="0"/>
          </a:p>
          <a:p>
            <a:pPr eaLnBrk="1" hangingPunct="1">
              <a:buFont typeface="Wingdings" panose="05000000000000000000" pitchFamily="2" charset="2"/>
              <a:buNone/>
            </a:pPr>
            <a:endParaRPr lang="en-GB" altLang="en-GH" sz="2000" dirty="0"/>
          </a:p>
          <a:p>
            <a:pPr eaLnBrk="1" hangingPunct="1">
              <a:buFont typeface="Wingdings" panose="05000000000000000000" pitchFamily="2" charset="2"/>
              <a:buNone/>
            </a:pPr>
            <a:r>
              <a:rPr lang="en-GB" altLang="en-GH" sz="2000" dirty="0"/>
              <a:t>Access to safely managed sanitation  -  28% </a:t>
            </a:r>
          </a:p>
          <a:p>
            <a:pPr eaLnBrk="1" hangingPunct="1">
              <a:buFont typeface="Wingdings" panose="05000000000000000000" pitchFamily="2" charset="2"/>
              <a:buNone/>
            </a:pPr>
            <a:endParaRPr lang="en-GB" altLang="en-GH" sz="2000" dirty="0"/>
          </a:p>
          <a:p>
            <a:pPr eaLnBrk="1" hangingPunct="1">
              <a:buFont typeface="Wingdings" panose="05000000000000000000" pitchFamily="2" charset="2"/>
              <a:buNone/>
            </a:pPr>
            <a:r>
              <a:rPr lang="en-GB" altLang="en-GH" b="1" dirty="0"/>
              <a:t>Ghana</a:t>
            </a:r>
          </a:p>
          <a:p>
            <a:pPr eaLnBrk="1" hangingPunct="1">
              <a:buFont typeface="Wingdings" panose="05000000000000000000" pitchFamily="2" charset="2"/>
              <a:buNone/>
            </a:pPr>
            <a:r>
              <a:rPr lang="en-GB" altLang="en-GH" sz="2000" dirty="0"/>
              <a:t>Access to basic drinking water           - 78%</a:t>
            </a:r>
          </a:p>
          <a:p>
            <a:pPr eaLnBrk="1" hangingPunct="1">
              <a:buFont typeface="Wingdings" panose="05000000000000000000" pitchFamily="2" charset="2"/>
              <a:buNone/>
            </a:pPr>
            <a:r>
              <a:rPr lang="en-GB" altLang="en-GH" sz="2000" dirty="0"/>
              <a:t>Access to safely managed sanitation        -  14.3%</a:t>
            </a:r>
          </a:p>
          <a:p>
            <a:pPr eaLnBrk="1" hangingPunct="1">
              <a:buFont typeface="Wingdings" panose="05000000000000000000" pitchFamily="2" charset="2"/>
              <a:buNone/>
            </a:pPr>
            <a:r>
              <a:rPr lang="en-GB" altLang="en-GH" sz="2000" dirty="0"/>
              <a:t>Open Defecation 			         -  19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itle 1">
            <a:extLst>
              <a:ext uri="{FF2B5EF4-FFF2-40B4-BE49-F238E27FC236}">
                <a16:creationId xmlns:a16="http://schemas.microsoft.com/office/drawing/2014/main" id="{F029F0F5-ABAD-4BA5-9792-8A908EE9F748}"/>
              </a:ext>
            </a:extLst>
          </p:cNvPr>
          <p:cNvSpPr>
            <a:spLocks noGrp="1" noChangeArrowheads="1"/>
          </p:cNvSpPr>
          <p:nvPr>
            <p:ph type="title"/>
          </p:nvPr>
        </p:nvSpPr>
        <p:spPr/>
        <p:txBody>
          <a:bodyPr/>
          <a:lstStyle/>
          <a:p>
            <a:pPr eaLnBrk="1" hangingPunct="1"/>
            <a:r>
              <a:rPr lang="en-US" altLang="en-GH"/>
              <a:t>Pandemic Covid 19</a:t>
            </a:r>
            <a:endParaRPr lang="en-GH" altLang="en-GH"/>
          </a:p>
        </p:txBody>
      </p:sp>
      <p:sp>
        <p:nvSpPr>
          <p:cNvPr id="361475" name="Content Placeholder 2">
            <a:extLst>
              <a:ext uri="{FF2B5EF4-FFF2-40B4-BE49-F238E27FC236}">
                <a16:creationId xmlns:a16="http://schemas.microsoft.com/office/drawing/2014/main" id="{B7E216BD-CE61-473C-8BB1-69331C0D7EF8}"/>
              </a:ext>
            </a:extLst>
          </p:cNvPr>
          <p:cNvSpPr>
            <a:spLocks noGrp="1" noChangeArrowheads="1"/>
          </p:cNvSpPr>
          <p:nvPr>
            <p:ph idx="1"/>
          </p:nvPr>
        </p:nvSpPr>
        <p:spPr/>
        <p:txBody>
          <a:bodyPr/>
          <a:lstStyle/>
          <a:p>
            <a:pPr eaLnBrk="1" hangingPunct="1"/>
            <a:r>
              <a:rPr lang="en-US" altLang="en-GH" sz="2400" dirty="0"/>
              <a:t>This is a virus  which causes  severe acute respiratory syndrome  SARS.</a:t>
            </a:r>
          </a:p>
          <a:p>
            <a:pPr eaLnBrk="1" hangingPunct="1"/>
            <a:r>
              <a:rPr lang="en-US" altLang="en-GH" sz="2400" dirty="0"/>
              <a:t>Taxonomically   is  a strain of </a:t>
            </a:r>
            <a:r>
              <a:rPr lang="en-US" altLang="en-GH" sz="2400" dirty="0" err="1"/>
              <a:t>SARSr</a:t>
            </a:r>
            <a:r>
              <a:rPr lang="en-US" altLang="en-GH" sz="2400" dirty="0"/>
              <a:t> related coronavirus(</a:t>
            </a:r>
            <a:r>
              <a:rPr lang="en-US" altLang="en-GH" sz="2400" dirty="0" err="1"/>
              <a:t>SARSr-CoV</a:t>
            </a:r>
            <a:r>
              <a:rPr lang="en-US" altLang="en-GH" sz="2400" dirty="0"/>
              <a:t>). Believed to have zoonotic origins and has close genetic similarity to bat corona viruses.</a:t>
            </a:r>
          </a:p>
          <a:p>
            <a:pPr eaLnBrk="1" hangingPunct="1"/>
            <a:r>
              <a:rPr lang="en-US" altLang="en-GH" sz="2400" dirty="0"/>
              <a:t>Genus name is </a:t>
            </a:r>
            <a:r>
              <a:rPr lang="en-US" altLang="en-GH" sz="2400" dirty="0" err="1"/>
              <a:t>Betacoronavirus</a:t>
            </a:r>
            <a:endParaRPr lang="en-US" altLang="en-GH" sz="2400" dirty="0"/>
          </a:p>
          <a:p>
            <a:pPr eaLnBrk="1" hangingPunct="1"/>
            <a:r>
              <a:rPr lang="en-US" altLang="en-GH" sz="2400" dirty="0"/>
              <a:t>Species is Severe acute respiratory syndrome-related coronavirus</a:t>
            </a:r>
          </a:p>
          <a:p>
            <a:pPr eaLnBrk="1" hangingPunct="1"/>
            <a:r>
              <a:rPr lang="en-US" altLang="en-GH" sz="2400" dirty="0"/>
              <a:t>A positive-sense single stranded RNA virus</a:t>
            </a:r>
          </a:p>
          <a:p>
            <a:pPr eaLnBrk="1" hangingPunct="1"/>
            <a:r>
              <a:rPr lang="en-US" altLang="en-GH" sz="2400" dirty="0"/>
              <a:t>Discovered in 2019 in the city of Wuhan China</a:t>
            </a:r>
          </a:p>
          <a:p>
            <a:pPr eaLnBrk="1" hangingPunct="1"/>
            <a:r>
              <a:rPr lang="en-US" altLang="en-GH" sz="2400" dirty="0"/>
              <a:t>Highly infectious in humans and is  airborne </a:t>
            </a:r>
            <a:endParaRPr lang="en-GH" altLang="en-GH"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83DDA177-C4DD-44EC-B7C4-62D57052DC64}"/>
              </a:ext>
            </a:extLst>
          </p:cNvPr>
          <p:cNvSpPr>
            <a:spLocks noGrp="1" noChangeArrowheads="1"/>
          </p:cNvSpPr>
          <p:nvPr>
            <p:ph type="title"/>
          </p:nvPr>
        </p:nvSpPr>
        <p:spPr>
          <a:xfrm>
            <a:off x="1703389" y="188913"/>
            <a:ext cx="8713787" cy="576262"/>
          </a:xfrm>
        </p:spPr>
        <p:txBody>
          <a:bodyPr/>
          <a:lstStyle/>
          <a:p>
            <a:pPr eaLnBrk="1" hangingPunct="1"/>
            <a:r>
              <a:rPr lang="en-GB" altLang="en-GH" sz="2800" b="1"/>
              <a:t>Environmental sustainability</a:t>
            </a:r>
          </a:p>
        </p:txBody>
      </p:sp>
      <p:sp>
        <p:nvSpPr>
          <p:cNvPr id="415747" name="Rectangle 3">
            <a:extLst>
              <a:ext uri="{FF2B5EF4-FFF2-40B4-BE49-F238E27FC236}">
                <a16:creationId xmlns:a16="http://schemas.microsoft.com/office/drawing/2014/main" id="{1EBBDAF3-35F1-4D31-8330-E243D961637C}"/>
              </a:ext>
            </a:extLst>
          </p:cNvPr>
          <p:cNvSpPr>
            <a:spLocks noGrp="1" noChangeArrowheads="1"/>
          </p:cNvSpPr>
          <p:nvPr>
            <p:ph idx="1"/>
          </p:nvPr>
        </p:nvSpPr>
        <p:spPr>
          <a:xfrm>
            <a:off x="1524000" y="692150"/>
            <a:ext cx="9144000" cy="6165850"/>
          </a:xfrm>
        </p:spPr>
        <p:txBody>
          <a:bodyPr/>
          <a:lstStyle/>
          <a:p>
            <a:pPr eaLnBrk="1" hangingPunct="1"/>
            <a:r>
              <a:rPr lang="en-GB" altLang="en-GH" sz="2400"/>
              <a:t>The United Nations Conference on Environment and Development  in 1992 in Rio de Janerio, Brazil </a:t>
            </a:r>
          </a:p>
          <a:p>
            <a:pPr eaLnBrk="1" hangingPunct="1"/>
            <a:r>
              <a:rPr lang="en-GB" altLang="en-GH" sz="2400"/>
              <a:t>Set out a roadmap  for sustainable development.  </a:t>
            </a:r>
          </a:p>
          <a:p>
            <a:pPr eaLnBrk="1" hangingPunct="1"/>
            <a:r>
              <a:rPr lang="en-GB" altLang="en-GH" sz="2400"/>
              <a:t>In  a follow up conference in South Africa in 2002</a:t>
            </a:r>
          </a:p>
          <a:p>
            <a:pPr eaLnBrk="1" hangingPunct="1"/>
            <a:r>
              <a:rPr lang="en-GB" altLang="en-GH" sz="2400"/>
              <a:t>Why is there a lack of international progress  in reducing poverty and protecting the environment? Discuss this.</a:t>
            </a:r>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r>
              <a:rPr lang="en-GB" altLang="en-GH" sz="2400"/>
              <a:t>Stnble – Sustainable’</a:t>
            </a:r>
          </a:p>
        </p:txBody>
      </p:sp>
      <p:sp>
        <p:nvSpPr>
          <p:cNvPr id="4" name="Oval 3">
            <a:extLst>
              <a:ext uri="{FF2B5EF4-FFF2-40B4-BE49-F238E27FC236}">
                <a16:creationId xmlns:a16="http://schemas.microsoft.com/office/drawing/2014/main" id="{D7A46D95-98FC-48E9-854C-9A76508F122E}"/>
              </a:ext>
            </a:extLst>
          </p:cNvPr>
          <p:cNvSpPr/>
          <p:nvPr/>
        </p:nvSpPr>
        <p:spPr>
          <a:xfrm>
            <a:off x="4943475" y="3573464"/>
            <a:ext cx="3024188" cy="2016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Oval 4">
            <a:extLst>
              <a:ext uri="{FF2B5EF4-FFF2-40B4-BE49-F238E27FC236}">
                <a16:creationId xmlns:a16="http://schemas.microsoft.com/office/drawing/2014/main" id="{A75133A9-0633-4EC5-9956-20A5455E3672}"/>
              </a:ext>
            </a:extLst>
          </p:cNvPr>
          <p:cNvSpPr/>
          <p:nvPr/>
        </p:nvSpPr>
        <p:spPr>
          <a:xfrm>
            <a:off x="5735638" y="4508500"/>
            <a:ext cx="3097212" cy="234950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6" name="Oval 5">
            <a:extLst>
              <a:ext uri="{FF2B5EF4-FFF2-40B4-BE49-F238E27FC236}">
                <a16:creationId xmlns:a16="http://schemas.microsoft.com/office/drawing/2014/main" id="{A7AED825-3C41-4390-9BAE-65BFB8214CD7}"/>
              </a:ext>
            </a:extLst>
          </p:cNvPr>
          <p:cNvSpPr/>
          <p:nvPr/>
        </p:nvSpPr>
        <p:spPr>
          <a:xfrm>
            <a:off x="4079875" y="4437064"/>
            <a:ext cx="3024188" cy="2205037"/>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15751" name="TextBox 6">
            <a:extLst>
              <a:ext uri="{FF2B5EF4-FFF2-40B4-BE49-F238E27FC236}">
                <a16:creationId xmlns:a16="http://schemas.microsoft.com/office/drawing/2014/main" id="{6E5B76CB-4F66-4EB8-887C-F63D15886B8C}"/>
              </a:ext>
            </a:extLst>
          </p:cNvPr>
          <p:cNvSpPr txBox="1">
            <a:spLocks noChangeArrowheads="1"/>
          </p:cNvSpPr>
          <p:nvPr/>
        </p:nvSpPr>
        <p:spPr bwMode="auto">
          <a:xfrm>
            <a:off x="5808663" y="3933825"/>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Social</a:t>
            </a:r>
          </a:p>
        </p:txBody>
      </p:sp>
      <p:sp>
        <p:nvSpPr>
          <p:cNvPr id="415752" name="TextBox 7">
            <a:extLst>
              <a:ext uri="{FF2B5EF4-FFF2-40B4-BE49-F238E27FC236}">
                <a16:creationId xmlns:a16="http://schemas.microsoft.com/office/drawing/2014/main" id="{8CDEADF3-2096-4070-9D18-13E4D2A8429F}"/>
              </a:ext>
            </a:extLst>
          </p:cNvPr>
          <p:cNvSpPr txBox="1">
            <a:spLocks noChangeArrowheads="1"/>
          </p:cNvSpPr>
          <p:nvPr/>
        </p:nvSpPr>
        <p:spPr bwMode="auto">
          <a:xfrm>
            <a:off x="4943476" y="4724400"/>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Bearable</a:t>
            </a:r>
          </a:p>
        </p:txBody>
      </p:sp>
      <p:sp>
        <p:nvSpPr>
          <p:cNvPr id="415753" name="TextBox 8">
            <a:extLst>
              <a:ext uri="{FF2B5EF4-FFF2-40B4-BE49-F238E27FC236}">
                <a16:creationId xmlns:a16="http://schemas.microsoft.com/office/drawing/2014/main" id="{F3DF0B29-DB7E-4D0C-AA17-106DB9D21282}"/>
              </a:ext>
            </a:extLst>
          </p:cNvPr>
          <p:cNvSpPr txBox="1">
            <a:spLocks noChangeArrowheads="1"/>
          </p:cNvSpPr>
          <p:nvPr/>
        </p:nvSpPr>
        <p:spPr bwMode="auto">
          <a:xfrm>
            <a:off x="6672264" y="4581525"/>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Equitable</a:t>
            </a:r>
          </a:p>
        </p:txBody>
      </p:sp>
      <p:sp>
        <p:nvSpPr>
          <p:cNvPr id="415754" name="TextBox 9">
            <a:extLst>
              <a:ext uri="{FF2B5EF4-FFF2-40B4-BE49-F238E27FC236}">
                <a16:creationId xmlns:a16="http://schemas.microsoft.com/office/drawing/2014/main" id="{1F9CF42F-EBA1-4499-8A76-9CDAB8B4622E}"/>
              </a:ext>
            </a:extLst>
          </p:cNvPr>
          <p:cNvSpPr txBox="1">
            <a:spLocks noChangeArrowheads="1"/>
          </p:cNvSpPr>
          <p:nvPr/>
        </p:nvSpPr>
        <p:spPr bwMode="auto">
          <a:xfrm>
            <a:off x="5808664" y="5084764"/>
            <a:ext cx="935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Stnble</a:t>
            </a:r>
          </a:p>
        </p:txBody>
      </p:sp>
      <p:sp>
        <p:nvSpPr>
          <p:cNvPr id="415755" name="TextBox 10">
            <a:extLst>
              <a:ext uri="{FF2B5EF4-FFF2-40B4-BE49-F238E27FC236}">
                <a16:creationId xmlns:a16="http://schemas.microsoft.com/office/drawing/2014/main" id="{5082E552-2E8B-4A91-BEA0-DAC1824930CD}"/>
              </a:ext>
            </a:extLst>
          </p:cNvPr>
          <p:cNvSpPr txBox="1">
            <a:spLocks noChangeArrowheads="1"/>
          </p:cNvSpPr>
          <p:nvPr/>
        </p:nvSpPr>
        <p:spPr bwMode="auto">
          <a:xfrm>
            <a:off x="5951539" y="5732464"/>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Viable</a:t>
            </a:r>
          </a:p>
        </p:txBody>
      </p:sp>
      <p:sp>
        <p:nvSpPr>
          <p:cNvPr id="415756" name="TextBox 11">
            <a:extLst>
              <a:ext uri="{FF2B5EF4-FFF2-40B4-BE49-F238E27FC236}">
                <a16:creationId xmlns:a16="http://schemas.microsoft.com/office/drawing/2014/main" id="{D4145A04-A3AE-4B37-A6D0-34F55E3FFB86}"/>
              </a:ext>
            </a:extLst>
          </p:cNvPr>
          <p:cNvSpPr txBox="1">
            <a:spLocks noChangeArrowheads="1"/>
          </p:cNvSpPr>
          <p:nvPr/>
        </p:nvSpPr>
        <p:spPr bwMode="auto">
          <a:xfrm>
            <a:off x="4079875" y="5732464"/>
            <a:ext cx="1944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Environment</a:t>
            </a:r>
          </a:p>
        </p:txBody>
      </p:sp>
      <p:sp>
        <p:nvSpPr>
          <p:cNvPr id="415757" name="TextBox 12">
            <a:extLst>
              <a:ext uri="{FF2B5EF4-FFF2-40B4-BE49-F238E27FC236}">
                <a16:creationId xmlns:a16="http://schemas.microsoft.com/office/drawing/2014/main" id="{A293CF65-D63B-42B0-8EAA-81DA06715BDB}"/>
              </a:ext>
            </a:extLst>
          </p:cNvPr>
          <p:cNvSpPr txBox="1">
            <a:spLocks noChangeArrowheads="1"/>
          </p:cNvSpPr>
          <p:nvPr/>
        </p:nvSpPr>
        <p:spPr bwMode="auto">
          <a:xfrm>
            <a:off x="7175500" y="5805489"/>
            <a:ext cx="1296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a:latin typeface="Verdana" panose="020B0604030504040204" pitchFamily="34" charset="0"/>
                <a:cs typeface="Arial" panose="020B0604020202020204" pitchFamily="34" charset="0"/>
              </a:rPr>
              <a:t>Economic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itle 1">
            <a:extLst>
              <a:ext uri="{FF2B5EF4-FFF2-40B4-BE49-F238E27FC236}">
                <a16:creationId xmlns:a16="http://schemas.microsoft.com/office/drawing/2014/main" id="{1D6D1ED0-2200-4B29-83DF-CEA106504E04}"/>
              </a:ext>
            </a:extLst>
          </p:cNvPr>
          <p:cNvSpPr>
            <a:spLocks noGrp="1" noChangeArrowheads="1"/>
          </p:cNvSpPr>
          <p:nvPr>
            <p:ph type="title"/>
          </p:nvPr>
        </p:nvSpPr>
        <p:spPr/>
        <p:txBody>
          <a:bodyPr/>
          <a:lstStyle/>
          <a:p>
            <a:pPr eaLnBrk="1" hangingPunct="1"/>
            <a:r>
              <a:rPr lang="en-US" altLang="en-GH"/>
              <a:t>The MDGs Interest groups</a:t>
            </a:r>
            <a:endParaRPr lang="en-GH" altLang="en-GH"/>
          </a:p>
        </p:txBody>
      </p:sp>
      <p:sp>
        <p:nvSpPr>
          <p:cNvPr id="417795" name="Content Placeholder 2">
            <a:extLst>
              <a:ext uri="{FF2B5EF4-FFF2-40B4-BE49-F238E27FC236}">
                <a16:creationId xmlns:a16="http://schemas.microsoft.com/office/drawing/2014/main" id="{EA505023-E8FD-420A-BB95-3E30A9A7EAE6}"/>
              </a:ext>
            </a:extLst>
          </p:cNvPr>
          <p:cNvSpPr>
            <a:spLocks noGrp="1" noChangeArrowheads="1"/>
          </p:cNvSpPr>
          <p:nvPr>
            <p:ph idx="1"/>
          </p:nvPr>
        </p:nvSpPr>
        <p:spPr/>
        <p:txBody>
          <a:bodyPr/>
          <a:lstStyle/>
          <a:p>
            <a:pPr eaLnBrk="1" hangingPunct="1"/>
            <a:r>
              <a:rPr lang="en-US" altLang="en-GH"/>
              <a:t>Governments</a:t>
            </a:r>
          </a:p>
          <a:p>
            <a:pPr eaLnBrk="1" hangingPunct="1"/>
            <a:r>
              <a:rPr lang="en-US" altLang="en-GH"/>
              <a:t>NGOs,</a:t>
            </a:r>
          </a:p>
          <a:p>
            <a:pPr eaLnBrk="1" hangingPunct="1"/>
            <a:r>
              <a:rPr lang="en-US" altLang="en-GH"/>
              <a:t>General Universities</a:t>
            </a:r>
          </a:p>
          <a:p>
            <a:pPr eaLnBrk="1" hangingPunct="1"/>
            <a:r>
              <a:rPr lang="en-US" altLang="en-GH"/>
              <a:t>Chiefs,</a:t>
            </a:r>
          </a:p>
          <a:p>
            <a:pPr eaLnBrk="1" hangingPunct="1"/>
            <a:r>
              <a:rPr lang="en-US" altLang="en-GH"/>
              <a:t>District Assmeblies</a:t>
            </a:r>
          </a:p>
          <a:p>
            <a:pPr eaLnBrk="1" hangingPunct="1"/>
            <a:r>
              <a:rPr lang="en-US" altLang="en-GH"/>
              <a:t>Consultants</a:t>
            </a:r>
          </a:p>
          <a:p>
            <a:pPr eaLnBrk="1" hangingPunct="1"/>
            <a:r>
              <a:rPr lang="en-US" altLang="en-GH"/>
              <a:t>Companies</a:t>
            </a:r>
          </a:p>
          <a:p>
            <a:pPr eaLnBrk="1" hangingPunct="1"/>
            <a:r>
              <a:rPr lang="en-US" altLang="en-GH"/>
              <a:t>etc</a:t>
            </a:r>
            <a:endParaRPr lang="en-GH" altLang="en-GH"/>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3">
            <a:extLst>
              <a:ext uri="{FF2B5EF4-FFF2-40B4-BE49-F238E27FC236}">
                <a16:creationId xmlns:a16="http://schemas.microsoft.com/office/drawing/2014/main" id="{A489DA23-055E-436E-AF12-EBAF1B52846B}"/>
              </a:ext>
            </a:extLst>
          </p:cNvPr>
          <p:cNvSpPr>
            <a:spLocks noGrp="1" noChangeArrowheads="1"/>
          </p:cNvSpPr>
          <p:nvPr>
            <p:ph idx="1"/>
          </p:nvPr>
        </p:nvSpPr>
        <p:spPr>
          <a:xfrm>
            <a:off x="1703388" y="188914"/>
            <a:ext cx="8640762" cy="6480175"/>
          </a:xfrm>
        </p:spPr>
        <p:txBody>
          <a:bodyPr/>
          <a:lstStyle/>
          <a:p>
            <a:pPr marL="609600" indent="-609600" algn="ctr">
              <a:buNone/>
            </a:pPr>
            <a:r>
              <a:rPr lang="en-GB" altLang="en-GH"/>
              <a:t>MILLENIUM DEVELOPMENT GOALS</a:t>
            </a:r>
          </a:p>
          <a:p>
            <a:pPr marL="609600" indent="-609600">
              <a:buNone/>
            </a:pPr>
            <a:endParaRPr lang="en-GB" altLang="en-GH"/>
          </a:p>
          <a:p>
            <a:pPr marL="609600" indent="-609600">
              <a:buNone/>
            </a:pPr>
            <a:endParaRPr lang="en-GB" altLang="en-GH" sz="2400"/>
          </a:p>
          <a:p>
            <a:pPr marL="609600" indent="-609600">
              <a:buFont typeface="Wingdings" panose="05000000000000000000" pitchFamily="2" charset="2"/>
              <a:buAutoNum type="arabicPeriod"/>
            </a:pPr>
            <a:r>
              <a:rPr lang="en-GB" altLang="en-GH" sz="2400"/>
              <a:t>Eradicate extreme poverty and hunger</a:t>
            </a:r>
          </a:p>
          <a:p>
            <a:pPr marL="609600" indent="-609600">
              <a:buFont typeface="Wingdings" panose="05000000000000000000" pitchFamily="2" charset="2"/>
              <a:buAutoNum type="arabicPeriod"/>
            </a:pPr>
            <a:r>
              <a:rPr lang="en-GB" altLang="en-GH" sz="2400"/>
              <a:t>Achieve universal primary education for all</a:t>
            </a:r>
          </a:p>
          <a:p>
            <a:pPr marL="609600" indent="-609600">
              <a:buFont typeface="Wingdings" panose="05000000000000000000" pitchFamily="2" charset="2"/>
              <a:buAutoNum type="arabicPeriod"/>
            </a:pPr>
            <a:r>
              <a:rPr lang="en-GB" altLang="en-GH" sz="2400"/>
              <a:t>Gender equality</a:t>
            </a:r>
          </a:p>
          <a:p>
            <a:pPr marL="609600" indent="-609600">
              <a:buFont typeface="Wingdings" panose="05000000000000000000" pitchFamily="2" charset="2"/>
              <a:buAutoNum type="arabicPeriod"/>
            </a:pPr>
            <a:r>
              <a:rPr lang="en-GB" altLang="en-GH" sz="2400"/>
              <a:t>Child health</a:t>
            </a:r>
          </a:p>
          <a:p>
            <a:pPr marL="609600" indent="-609600">
              <a:buFont typeface="Wingdings" panose="05000000000000000000" pitchFamily="2" charset="2"/>
              <a:buAutoNum type="arabicPeriod"/>
            </a:pPr>
            <a:r>
              <a:rPr lang="en-GB" altLang="en-GH" sz="2400"/>
              <a:t>Maternal health</a:t>
            </a:r>
          </a:p>
          <a:p>
            <a:pPr marL="609600" indent="-609600">
              <a:buFont typeface="Wingdings" panose="05000000000000000000" pitchFamily="2" charset="2"/>
              <a:buAutoNum type="arabicPeriod"/>
            </a:pPr>
            <a:r>
              <a:rPr lang="en-GB" altLang="en-GH" sz="2400"/>
              <a:t>Combat HIV/AIDS</a:t>
            </a:r>
          </a:p>
          <a:p>
            <a:pPr marL="609600" indent="-609600">
              <a:buFont typeface="Wingdings" panose="05000000000000000000" pitchFamily="2" charset="2"/>
              <a:buAutoNum type="arabicPeriod"/>
            </a:pPr>
            <a:r>
              <a:rPr lang="en-GB" altLang="en-GH" sz="2400"/>
              <a:t>Ensure environmental sustainability</a:t>
            </a:r>
          </a:p>
          <a:p>
            <a:pPr marL="609600" indent="-609600">
              <a:buFont typeface="Wingdings" panose="05000000000000000000" pitchFamily="2" charset="2"/>
              <a:buAutoNum type="arabicPeriod"/>
            </a:pPr>
            <a:r>
              <a:rPr lang="en-GB" altLang="en-GH" sz="2400"/>
              <a:t>Global partnership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C35B3EAD-CCB7-4B73-B55F-D13C3B1EC4B9}"/>
              </a:ext>
            </a:extLst>
          </p:cNvPr>
          <p:cNvSpPr>
            <a:spLocks noGrp="1" noChangeArrowheads="1"/>
          </p:cNvSpPr>
          <p:nvPr>
            <p:ph type="title"/>
          </p:nvPr>
        </p:nvSpPr>
        <p:spPr>
          <a:xfrm>
            <a:off x="1524000" y="188914"/>
            <a:ext cx="9144000" cy="719137"/>
          </a:xfrm>
        </p:spPr>
        <p:txBody>
          <a:bodyPr rtlCol="0">
            <a:normAutofit fontScale="90000"/>
          </a:bodyPr>
          <a:lstStyle/>
          <a:p>
            <a:pPr>
              <a:defRPr/>
            </a:pPr>
            <a:r>
              <a:rPr lang="en-GB" sz="2800"/>
              <a:t>GOAL 7</a:t>
            </a:r>
            <a:br>
              <a:rPr lang="en-GB" sz="2800"/>
            </a:br>
            <a:r>
              <a:rPr lang="en-GB" sz="2800"/>
              <a:t>ENSURE ENVIRONMENTAL SUSTAINABILITY</a:t>
            </a:r>
          </a:p>
        </p:txBody>
      </p:sp>
      <p:sp>
        <p:nvSpPr>
          <p:cNvPr id="189443" name="Rectangle 3">
            <a:extLst>
              <a:ext uri="{FF2B5EF4-FFF2-40B4-BE49-F238E27FC236}">
                <a16:creationId xmlns:a16="http://schemas.microsoft.com/office/drawing/2014/main" id="{470794AC-8C42-4320-93ED-5E89EEE6F90A}"/>
              </a:ext>
            </a:extLst>
          </p:cNvPr>
          <p:cNvSpPr>
            <a:spLocks noGrp="1" noChangeArrowheads="1"/>
          </p:cNvSpPr>
          <p:nvPr>
            <p:ph idx="1"/>
          </p:nvPr>
        </p:nvSpPr>
        <p:spPr>
          <a:xfrm>
            <a:off x="1524000" y="981076"/>
            <a:ext cx="9144000" cy="5876925"/>
          </a:xfrm>
        </p:spPr>
        <p:txBody>
          <a:bodyPr rtlCol="0">
            <a:normAutofit lnSpcReduction="10000"/>
          </a:bodyPr>
          <a:lstStyle/>
          <a:p>
            <a:pPr>
              <a:buNone/>
              <a:defRPr/>
            </a:pPr>
            <a:r>
              <a:rPr lang="en-GB" sz="2400"/>
              <a:t>Target 1</a:t>
            </a:r>
          </a:p>
          <a:p>
            <a:pPr>
              <a:buNone/>
              <a:defRPr/>
            </a:pPr>
            <a:r>
              <a:rPr lang="en-GB" sz="2400"/>
              <a:t>Integrate the principles of sustainable development into</a:t>
            </a:r>
          </a:p>
          <a:p>
            <a:pPr>
              <a:buNone/>
              <a:defRPr/>
            </a:pPr>
            <a:r>
              <a:rPr lang="en-GB" sz="2400"/>
              <a:t>country policies and programmes and reverse the loss of</a:t>
            </a:r>
          </a:p>
          <a:p>
            <a:pPr>
              <a:buNone/>
              <a:defRPr/>
            </a:pPr>
            <a:r>
              <a:rPr lang="en-GB" sz="2400"/>
              <a:t>environmental resources.</a:t>
            </a:r>
          </a:p>
          <a:p>
            <a:pPr>
              <a:buNone/>
              <a:defRPr/>
            </a:pPr>
            <a:r>
              <a:rPr lang="en-GB" sz="2400"/>
              <a:t>Target 2</a:t>
            </a:r>
          </a:p>
          <a:p>
            <a:pPr>
              <a:buNone/>
              <a:defRPr/>
            </a:pPr>
            <a:r>
              <a:rPr lang="en-GB" sz="2400"/>
              <a:t>Reduce biodiversity loss; achieving by 2010, a significant</a:t>
            </a:r>
          </a:p>
          <a:p>
            <a:pPr>
              <a:buNone/>
              <a:defRPr/>
            </a:pPr>
            <a:r>
              <a:rPr lang="en-GB" sz="2400"/>
              <a:t>reduction in the rate of loss</a:t>
            </a:r>
          </a:p>
          <a:p>
            <a:pPr>
              <a:buNone/>
              <a:defRPr/>
            </a:pPr>
            <a:r>
              <a:rPr lang="en-GB" sz="2400"/>
              <a:t>Target 3</a:t>
            </a:r>
          </a:p>
          <a:p>
            <a:pPr>
              <a:buNone/>
              <a:defRPr/>
            </a:pPr>
            <a:r>
              <a:rPr lang="en-GB" sz="2400"/>
              <a:t>Halve, by 2015, the proportion of the population without</a:t>
            </a:r>
          </a:p>
          <a:p>
            <a:pPr>
              <a:buNone/>
              <a:defRPr/>
            </a:pPr>
            <a:r>
              <a:rPr lang="en-GB" sz="2400"/>
              <a:t>sustainable access to safe drinking water and basic</a:t>
            </a:r>
          </a:p>
          <a:p>
            <a:pPr>
              <a:buNone/>
              <a:defRPr/>
            </a:pPr>
            <a:r>
              <a:rPr lang="en-GB" sz="2400"/>
              <a:t>sanitation</a:t>
            </a:r>
          </a:p>
          <a:p>
            <a:pPr>
              <a:buNone/>
              <a:defRPr/>
            </a:pPr>
            <a:r>
              <a:rPr lang="en-GB" sz="2400"/>
              <a:t>Target 4</a:t>
            </a:r>
          </a:p>
          <a:p>
            <a:pPr>
              <a:buNone/>
              <a:defRPr/>
            </a:pPr>
            <a:r>
              <a:rPr lang="en-GB" sz="2400"/>
              <a:t>By 2020 to have achieved a significant improvement in</a:t>
            </a:r>
          </a:p>
          <a:p>
            <a:pPr>
              <a:buNone/>
              <a:defRPr/>
            </a:pPr>
            <a:r>
              <a:rPr lang="en-GB" sz="2400"/>
              <a:t>the lives of at least 100 million slum dwellers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A8E9A685-0A90-4443-947C-F766295FB591}"/>
              </a:ext>
            </a:extLst>
          </p:cNvPr>
          <p:cNvSpPr>
            <a:spLocks noGrp="1" noChangeArrowheads="1"/>
          </p:cNvSpPr>
          <p:nvPr>
            <p:ph type="title"/>
          </p:nvPr>
        </p:nvSpPr>
        <p:spPr>
          <a:xfrm>
            <a:off x="1524001" y="692151"/>
            <a:ext cx="8964613" cy="1063625"/>
          </a:xfrm>
        </p:spPr>
        <p:txBody>
          <a:bodyPr rtlCol="0">
            <a:normAutofit fontScale="90000"/>
          </a:bodyPr>
          <a:lstStyle/>
          <a:p>
            <a:pPr>
              <a:defRPr/>
            </a:pPr>
            <a:r>
              <a:rPr lang="en-GB" sz="2800" b="1"/>
              <a:t>Target 1</a:t>
            </a:r>
            <a:br>
              <a:rPr lang="en-GB" sz="2800"/>
            </a:br>
            <a:r>
              <a:rPr lang="en-GB" sz="2800" b="1"/>
              <a:t>Integrate the principles of sustainable development into country policies and programmes and reverse the loss of environmental resources.</a:t>
            </a:r>
            <a:br>
              <a:rPr lang="en-GB" sz="2800" b="1"/>
            </a:br>
            <a:endParaRPr lang="en-GB" sz="2800" b="1"/>
          </a:p>
        </p:txBody>
      </p:sp>
      <p:sp>
        <p:nvSpPr>
          <p:cNvPr id="421891" name="Rectangle 3">
            <a:extLst>
              <a:ext uri="{FF2B5EF4-FFF2-40B4-BE49-F238E27FC236}">
                <a16:creationId xmlns:a16="http://schemas.microsoft.com/office/drawing/2014/main" id="{6A7DAA5A-7FB7-4D03-BF98-D5DE3CC54E70}"/>
              </a:ext>
            </a:extLst>
          </p:cNvPr>
          <p:cNvSpPr>
            <a:spLocks noGrp="1" noChangeArrowheads="1"/>
          </p:cNvSpPr>
          <p:nvPr>
            <p:ph idx="1"/>
          </p:nvPr>
        </p:nvSpPr>
        <p:spPr>
          <a:xfrm>
            <a:off x="1774825" y="1700214"/>
            <a:ext cx="8713788" cy="4897437"/>
          </a:xfrm>
        </p:spPr>
        <p:txBody>
          <a:bodyPr/>
          <a:lstStyle/>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r>
              <a:rPr lang="en-GB" altLang="en-GH" sz="2400"/>
              <a:t>Immediate action is needed to contain rising green house gas emission.</a:t>
            </a:r>
          </a:p>
          <a:p>
            <a:pPr eaLnBrk="1" hangingPunct="1">
              <a:buFont typeface="Wingdings" panose="05000000000000000000" pitchFamily="2" charset="2"/>
              <a:buNone/>
            </a:pPr>
            <a:r>
              <a:rPr lang="en-GB" altLang="en-GH" sz="2400"/>
              <a:t>Success in limiting ozone depleting substances is also helping to mitigate climate change</a:t>
            </a:r>
          </a:p>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eaLnBrk="1" hangingPunct="1"/>
            <a:endParaRPr lang="en-GB" altLang="en-GH"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886664F2-4DAC-4CE4-B8AA-BAE073746D1B}"/>
              </a:ext>
            </a:extLst>
          </p:cNvPr>
          <p:cNvSpPr>
            <a:spLocks noGrp="1" noChangeArrowheads="1"/>
          </p:cNvSpPr>
          <p:nvPr>
            <p:ph type="title"/>
          </p:nvPr>
        </p:nvSpPr>
        <p:spPr>
          <a:xfrm>
            <a:off x="1524000" y="476251"/>
            <a:ext cx="8820150" cy="1008063"/>
          </a:xfrm>
        </p:spPr>
        <p:txBody>
          <a:bodyPr rtlCol="0">
            <a:normAutofit fontScale="90000"/>
          </a:bodyPr>
          <a:lstStyle/>
          <a:p>
            <a:pPr>
              <a:defRPr/>
            </a:pPr>
            <a:r>
              <a:rPr lang="en-GB" sz="2800" b="1"/>
              <a:t>Target 2</a:t>
            </a:r>
            <a:br>
              <a:rPr lang="en-GB" sz="2800" b="1"/>
            </a:br>
            <a:r>
              <a:rPr lang="en-GB" sz="3200" b="1"/>
              <a:t>Reduce biodiversity loss; achieving by 2010, a significant reduction in the rate of loss</a:t>
            </a:r>
            <a:br>
              <a:rPr lang="en-GB" sz="3200" b="1"/>
            </a:br>
            <a:endParaRPr lang="en-GB" sz="3200" b="1"/>
          </a:p>
        </p:txBody>
      </p:sp>
      <p:sp>
        <p:nvSpPr>
          <p:cNvPr id="157699" name="Rectangle 3">
            <a:extLst>
              <a:ext uri="{FF2B5EF4-FFF2-40B4-BE49-F238E27FC236}">
                <a16:creationId xmlns:a16="http://schemas.microsoft.com/office/drawing/2014/main" id="{EE6C1466-BAA0-4769-97AD-899D54D9D830}"/>
              </a:ext>
            </a:extLst>
          </p:cNvPr>
          <p:cNvSpPr>
            <a:spLocks noGrp="1" noChangeArrowheads="1"/>
          </p:cNvSpPr>
          <p:nvPr>
            <p:ph idx="1"/>
          </p:nvPr>
        </p:nvSpPr>
        <p:spPr>
          <a:xfrm>
            <a:off x="1703389" y="1268414"/>
            <a:ext cx="8785225" cy="5400675"/>
          </a:xfrm>
        </p:spPr>
        <p:txBody>
          <a:bodyPr rtlCol="0">
            <a:normAutofit lnSpcReduction="10000"/>
          </a:bodyPr>
          <a:lstStyle/>
          <a:p>
            <a:pPr algn="ctr">
              <a:buNone/>
              <a:defRPr/>
            </a:pPr>
            <a:endParaRPr lang="en-GB" b="1">
              <a:solidFill>
                <a:schemeClr val="tx2"/>
              </a:solidFill>
              <a:latin typeface="Arial" charset="0"/>
            </a:endParaRPr>
          </a:p>
          <a:p>
            <a:pPr algn="ctr">
              <a:buNone/>
              <a:defRPr/>
            </a:pPr>
            <a:r>
              <a:rPr lang="en-GB">
                <a:solidFill>
                  <a:schemeClr val="tx2"/>
                </a:solidFill>
                <a:latin typeface="Arial" charset="0"/>
              </a:rPr>
              <a:t>Marine areas and land conservation need greater attention</a:t>
            </a:r>
          </a:p>
          <a:p>
            <a:pPr algn="ctr">
              <a:buNone/>
              <a:defRPr/>
            </a:pPr>
            <a:endParaRPr lang="en-GB">
              <a:solidFill>
                <a:schemeClr val="tx2"/>
              </a:solidFill>
              <a:latin typeface="Arial" charset="0"/>
            </a:endParaRPr>
          </a:p>
          <a:p>
            <a:pPr algn="ctr">
              <a:buNone/>
              <a:defRPr/>
            </a:pPr>
            <a:r>
              <a:rPr lang="en-GB">
                <a:solidFill>
                  <a:schemeClr val="tx2"/>
                </a:solidFill>
                <a:latin typeface="Arial" charset="0"/>
              </a:rPr>
              <a:t>Deforestation slows and more forests are designated for biodiversity conservation</a:t>
            </a:r>
          </a:p>
          <a:p>
            <a:pPr algn="ctr">
              <a:buNone/>
              <a:defRPr/>
            </a:pPr>
            <a:endParaRPr lang="en-GB">
              <a:solidFill>
                <a:schemeClr val="tx2"/>
              </a:solidFill>
              <a:latin typeface="Arial" charset="0"/>
            </a:endParaRPr>
          </a:p>
          <a:p>
            <a:pPr algn="ctr">
              <a:buNone/>
              <a:defRPr/>
            </a:pPr>
            <a:r>
              <a:rPr lang="en-GB">
                <a:solidFill>
                  <a:schemeClr val="tx2"/>
                </a:solidFill>
                <a:latin typeface="Arial" charset="0"/>
              </a:rPr>
              <a:t>The number of species threatened with extinction is rising rapidly</a:t>
            </a:r>
          </a:p>
          <a:p>
            <a:pPr algn="ctr">
              <a:buNone/>
              <a:defRPr/>
            </a:pPr>
            <a:endParaRPr lang="en-GB">
              <a:solidFill>
                <a:schemeClr val="tx2"/>
              </a:solidFill>
              <a:latin typeface="Arial" charset="0"/>
            </a:endParaRPr>
          </a:p>
          <a:p>
            <a:pPr algn="ctr">
              <a:buNone/>
              <a:defRPr/>
            </a:pPr>
            <a:r>
              <a:rPr lang="en-GB">
                <a:solidFill>
                  <a:schemeClr val="tx2"/>
                </a:solidFill>
                <a:latin typeface="Arial" charset="0"/>
              </a:rPr>
              <a:t>Fish stocks require improved fisheries management to reduce depletion</a:t>
            </a:r>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5099599F-4DE9-4CFF-82CC-15C80CA333E5}"/>
              </a:ext>
            </a:extLst>
          </p:cNvPr>
          <p:cNvSpPr>
            <a:spLocks noGrp="1" noChangeArrowheads="1"/>
          </p:cNvSpPr>
          <p:nvPr>
            <p:ph type="title"/>
          </p:nvPr>
        </p:nvSpPr>
        <p:spPr>
          <a:xfrm>
            <a:off x="1524000" y="765176"/>
            <a:ext cx="8820150" cy="1008063"/>
          </a:xfrm>
        </p:spPr>
        <p:txBody>
          <a:bodyPr rtlCol="0">
            <a:normAutofit fontScale="90000"/>
          </a:bodyPr>
          <a:lstStyle/>
          <a:p>
            <a:pPr>
              <a:defRPr/>
            </a:pPr>
            <a:r>
              <a:rPr lang="en-GB" sz="2800" b="1"/>
              <a:t>Target 3</a:t>
            </a:r>
            <a:br>
              <a:rPr lang="en-GB" sz="2800" b="1"/>
            </a:br>
            <a:r>
              <a:rPr lang="en-GB" sz="2800" b="1"/>
              <a:t> Halve, by 2015, the proportion of the population without sustainable access to safe drinking water and basic sanitation </a:t>
            </a:r>
            <a:br>
              <a:rPr lang="en-GB" sz="2800" b="1"/>
            </a:br>
            <a:endParaRPr lang="en-GB" sz="2800" b="1"/>
          </a:p>
        </p:txBody>
      </p:sp>
      <p:sp>
        <p:nvSpPr>
          <p:cNvPr id="423939" name="Rectangle 3">
            <a:extLst>
              <a:ext uri="{FF2B5EF4-FFF2-40B4-BE49-F238E27FC236}">
                <a16:creationId xmlns:a16="http://schemas.microsoft.com/office/drawing/2014/main" id="{3A2EAD4E-FE12-4C83-A916-CA76A50514CF}"/>
              </a:ext>
            </a:extLst>
          </p:cNvPr>
          <p:cNvSpPr>
            <a:spLocks noGrp="1" noChangeArrowheads="1"/>
          </p:cNvSpPr>
          <p:nvPr>
            <p:ph idx="1"/>
          </p:nvPr>
        </p:nvSpPr>
        <p:spPr>
          <a:xfrm>
            <a:off x="1703388" y="2133600"/>
            <a:ext cx="8964612" cy="4535488"/>
          </a:xfrm>
        </p:spPr>
        <p:txBody>
          <a:bodyPr/>
          <a:lstStyle/>
          <a:p>
            <a:pPr algn="ctr" eaLnBrk="1" hangingPunct="1">
              <a:buFont typeface="Wingdings" panose="05000000000000000000" pitchFamily="2" charset="2"/>
              <a:buNone/>
            </a:pPr>
            <a:r>
              <a:rPr lang="en-GB" altLang="en-GH" sz="2400">
                <a:solidFill>
                  <a:schemeClr val="tx2"/>
                </a:solidFill>
                <a:latin typeface="Arial" panose="020B0604020202020204" pitchFamily="34" charset="0"/>
              </a:rPr>
              <a:t>Almost half of the world’s population face a scarcity of water</a:t>
            </a:r>
          </a:p>
          <a:p>
            <a:pPr algn="ctr" eaLnBrk="1" hangingPunct="1">
              <a:buFont typeface="Wingdings" panose="05000000000000000000" pitchFamily="2" charset="2"/>
              <a:buNone/>
            </a:pPr>
            <a:endParaRPr lang="en-GB" altLang="en-GH" sz="2400">
              <a:solidFill>
                <a:schemeClr val="tx2"/>
              </a:solidFill>
              <a:latin typeface="Arial" panose="020B0604020202020204" pitchFamily="34" charset="0"/>
            </a:endParaRPr>
          </a:p>
          <a:p>
            <a:pPr algn="ctr" eaLnBrk="1" hangingPunct="1">
              <a:buFont typeface="Wingdings" panose="05000000000000000000" pitchFamily="2" charset="2"/>
              <a:buNone/>
            </a:pPr>
            <a:r>
              <a:rPr lang="en-GB" altLang="en-GH" sz="2400">
                <a:solidFill>
                  <a:schemeClr val="tx2"/>
                </a:solidFill>
                <a:latin typeface="Arial" panose="020B0604020202020204" pitchFamily="34" charset="0"/>
              </a:rPr>
              <a:t>More people are using improved sanitation facilities, but meeting the target will acquire a redoubling of efforts</a:t>
            </a:r>
          </a:p>
          <a:p>
            <a:pPr algn="ctr" eaLnBrk="1" hangingPunct="1">
              <a:buFont typeface="Wingdings" panose="05000000000000000000" pitchFamily="2" charset="2"/>
              <a:buNone/>
            </a:pPr>
            <a:r>
              <a:rPr lang="en-GB" altLang="en-GH" sz="2400">
                <a:solidFill>
                  <a:schemeClr val="tx2"/>
                </a:solidFill>
                <a:latin typeface="Arial" panose="020B0604020202020204" pitchFamily="34" charset="0"/>
              </a:rPr>
              <a:t>In developing regions, nearly one in four uses no form of sanitation</a:t>
            </a:r>
          </a:p>
          <a:p>
            <a:pPr algn="ctr" eaLnBrk="1" hangingPunct="1">
              <a:buFont typeface="Wingdings" panose="05000000000000000000" pitchFamily="2" charset="2"/>
              <a:buNone/>
            </a:pPr>
            <a:r>
              <a:rPr lang="en-GB" altLang="en-GH" sz="2400">
                <a:solidFill>
                  <a:schemeClr val="tx2"/>
                </a:solidFill>
                <a:latin typeface="Arial" panose="020B0604020202020204" pitchFamily="34" charset="0"/>
              </a:rPr>
              <a:t>Though access to improved drinking water has expanded, nearly one billion people do without</a:t>
            </a:r>
          </a:p>
          <a:p>
            <a:pPr algn="ctr" eaLnBrk="1" hangingPunct="1">
              <a:buFont typeface="Wingdings" panose="05000000000000000000" pitchFamily="2" charset="2"/>
              <a:buNone/>
            </a:pPr>
            <a:endParaRPr lang="en-GB" altLang="en-GH" sz="2400">
              <a:solidFill>
                <a:schemeClr val="tx2"/>
              </a:solidFill>
              <a:latin typeface="Arial" panose="020B0604020202020204" pitchFamily="34" charset="0"/>
            </a:endParaRPr>
          </a:p>
          <a:p>
            <a:pPr algn="ctr" eaLnBrk="1" hangingPunct="1">
              <a:buFont typeface="Wingdings" panose="05000000000000000000" pitchFamily="2" charset="2"/>
              <a:buNone/>
            </a:pPr>
            <a:r>
              <a:rPr lang="en-GB" altLang="en-GH" sz="2400">
                <a:solidFill>
                  <a:schemeClr val="tx2"/>
                </a:solidFill>
                <a:latin typeface="Arial" panose="020B0604020202020204" pitchFamily="34" charset="0"/>
              </a:rPr>
              <a:t>Women shoulder the largest burden in collecting water</a:t>
            </a:r>
          </a:p>
          <a:p>
            <a:pPr algn="ctr" eaLnBrk="1" hangingPunct="1">
              <a:buFont typeface="Wingdings" panose="05000000000000000000" pitchFamily="2" charset="2"/>
              <a:buNone/>
            </a:pPr>
            <a:endParaRPr lang="en-GB" altLang="en-GH" sz="2400" b="1">
              <a:solidFill>
                <a:schemeClr val="tx2"/>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6B6F2ED2-8E92-4FB5-931A-EE9672F644B2}"/>
              </a:ext>
            </a:extLst>
          </p:cNvPr>
          <p:cNvSpPr>
            <a:spLocks noGrp="1" noChangeArrowheads="1"/>
          </p:cNvSpPr>
          <p:nvPr>
            <p:ph type="title"/>
          </p:nvPr>
        </p:nvSpPr>
        <p:spPr>
          <a:xfrm>
            <a:off x="1524000" y="476251"/>
            <a:ext cx="9144000" cy="1368425"/>
          </a:xfrm>
        </p:spPr>
        <p:txBody>
          <a:bodyPr rtlCol="0">
            <a:normAutofit fontScale="90000"/>
          </a:bodyPr>
          <a:lstStyle/>
          <a:p>
            <a:pPr>
              <a:defRPr/>
            </a:pPr>
            <a:br>
              <a:rPr lang="en-GB" sz="2800" b="1" dirty="0"/>
            </a:br>
            <a:br>
              <a:rPr lang="en-GB" sz="2800" b="1" dirty="0"/>
            </a:br>
            <a:r>
              <a:rPr lang="en-GB" sz="2800" b="1" dirty="0"/>
              <a:t>Target 4</a:t>
            </a:r>
            <a:br>
              <a:rPr lang="en-GB" sz="2800" b="1" dirty="0"/>
            </a:br>
            <a:r>
              <a:rPr lang="en-GB" sz="2800" b="1" dirty="0"/>
              <a:t>By 2020 to have achieved a significant improvement in the lives of at least 100 million slum dwellers</a:t>
            </a:r>
            <a:br>
              <a:rPr lang="en-GB" sz="2800" b="1" dirty="0"/>
            </a:br>
            <a:br>
              <a:rPr lang="en-GB" sz="3200" b="1" dirty="0"/>
            </a:br>
            <a:endParaRPr lang="en-GB" sz="3200" b="1" dirty="0"/>
          </a:p>
        </p:txBody>
      </p:sp>
      <p:sp>
        <p:nvSpPr>
          <p:cNvPr id="424963" name="Rectangle 3">
            <a:extLst>
              <a:ext uri="{FF2B5EF4-FFF2-40B4-BE49-F238E27FC236}">
                <a16:creationId xmlns:a16="http://schemas.microsoft.com/office/drawing/2014/main" id="{36A5FE5C-BBD1-4BE8-92F3-789BB86BECF6}"/>
              </a:ext>
            </a:extLst>
          </p:cNvPr>
          <p:cNvSpPr>
            <a:spLocks noGrp="1" noChangeArrowheads="1"/>
          </p:cNvSpPr>
          <p:nvPr>
            <p:ph idx="1"/>
          </p:nvPr>
        </p:nvSpPr>
        <p:spPr>
          <a:xfrm>
            <a:off x="1847851" y="1916113"/>
            <a:ext cx="8424863" cy="3744912"/>
          </a:xfrm>
        </p:spPr>
        <p:txBody>
          <a:bodyPr/>
          <a:lstStyle/>
          <a:p>
            <a:pPr algn="ctr" eaLnBrk="1" hangingPunct="1">
              <a:buFont typeface="Wingdings" panose="05000000000000000000" pitchFamily="2" charset="2"/>
              <a:buNone/>
            </a:pPr>
            <a:endParaRPr lang="en-GB" altLang="en-GH" b="1">
              <a:solidFill>
                <a:schemeClr val="tx2"/>
              </a:solidFill>
              <a:latin typeface="Arial" panose="020B0604020202020204" pitchFamily="34" charset="0"/>
            </a:endParaRPr>
          </a:p>
          <a:p>
            <a:pPr algn="ctr" eaLnBrk="1" hangingPunct="1">
              <a:buFont typeface="Wingdings" panose="05000000000000000000" pitchFamily="2" charset="2"/>
              <a:buNone/>
            </a:pPr>
            <a:endParaRPr lang="en-GB" altLang="en-GH" b="1">
              <a:solidFill>
                <a:schemeClr val="tx2"/>
              </a:solidFill>
              <a:latin typeface="Arial" panose="020B0604020202020204" pitchFamily="34" charset="0"/>
            </a:endParaRPr>
          </a:p>
          <a:p>
            <a:pPr algn="ctr" eaLnBrk="1" hangingPunct="1">
              <a:buFont typeface="Wingdings" panose="05000000000000000000" pitchFamily="2" charset="2"/>
              <a:buNone/>
            </a:pPr>
            <a:r>
              <a:rPr lang="en-GB" altLang="en-GH">
                <a:solidFill>
                  <a:schemeClr val="tx2"/>
                </a:solidFill>
                <a:latin typeface="Arial" panose="020B0604020202020204" pitchFamily="34" charset="0"/>
              </a:rPr>
              <a:t>Simple, low – cost interventions could significantly improve the lives of many slum dwellers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itle 1">
            <a:extLst>
              <a:ext uri="{FF2B5EF4-FFF2-40B4-BE49-F238E27FC236}">
                <a16:creationId xmlns:a16="http://schemas.microsoft.com/office/drawing/2014/main" id="{7CAB8540-B042-4ACB-BDFA-CC8FC0365B80}"/>
              </a:ext>
            </a:extLst>
          </p:cNvPr>
          <p:cNvSpPr>
            <a:spLocks noGrp="1" noChangeArrowheads="1"/>
          </p:cNvSpPr>
          <p:nvPr>
            <p:ph type="title"/>
          </p:nvPr>
        </p:nvSpPr>
        <p:spPr/>
        <p:txBody>
          <a:bodyPr/>
          <a:lstStyle/>
          <a:p>
            <a:pPr eaLnBrk="1" hangingPunct="1"/>
            <a:r>
              <a:rPr lang="en-US" altLang="en-GH" dirty="0"/>
              <a:t>Sustainable Development Goals</a:t>
            </a:r>
            <a:endParaRPr lang="en-GH" altLang="en-GH" dirty="0"/>
          </a:p>
        </p:txBody>
      </p:sp>
      <p:sp>
        <p:nvSpPr>
          <p:cNvPr id="3" name="Content Placeholder 2">
            <a:extLst>
              <a:ext uri="{FF2B5EF4-FFF2-40B4-BE49-F238E27FC236}">
                <a16:creationId xmlns:a16="http://schemas.microsoft.com/office/drawing/2014/main" id="{4A1AB0D7-77B2-4B65-9A95-1592BEAB968C}"/>
              </a:ext>
            </a:extLst>
          </p:cNvPr>
          <p:cNvSpPr>
            <a:spLocks noGrp="1"/>
          </p:cNvSpPr>
          <p:nvPr>
            <p:ph idx="1"/>
          </p:nvPr>
        </p:nvSpPr>
        <p:spPr/>
        <p:txBody>
          <a:bodyPr rtlCol="0">
            <a:normAutofit/>
          </a:bodyPr>
          <a:lstStyle/>
          <a:p>
            <a:pPr>
              <a:defRPr/>
            </a:pPr>
            <a:r>
              <a:rPr lang="en-US" sz="2400" dirty="0"/>
              <a:t>In September 2015, The United  Nations adopted the  2030 Agenda SDG with 17 goals to succeed the MDGs</a:t>
            </a:r>
          </a:p>
          <a:p>
            <a:pPr>
              <a:defRPr/>
            </a:pPr>
            <a:r>
              <a:rPr lang="en-US" sz="2400" dirty="0"/>
              <a:t>The SDGs are to address the following dimensions of sustainable development:</a:t>
            </a:r>
          </a:p>
          <a:p>
            <a:pPr marL="0" indent="0">
              <a:buNone/>
              <a:defRPr/>
            </a:pPr>
            <a:r>
              <a:rPr lang="en-US" sz="2400" dirty="0"/>
              <a:t>	environment</a:t>
            </a:r>
          </a:p>
          <a:p>
            <a:pPr marL="0" indent="0">
              <a:buNone/>
              <a:defRPr/>
            </a:pPr>
            <a:r>
              <a:rPr lang="en-US" sz="2400" dirty="0"/>
              <a:t>	economic</a:t>
            </a:r>
          </a:p>
          <a:p>
            <a:pPr marL="0" indent="0">
              <a:buNone/>
              <a:defRPr/>
            </a:pPr>
            <a:r>
              <a:rPr lang="en-US" sz="2400" dirty="0"/>
              <a:t>	social</a:t>
            </a:r>
          </a:p>
          <a:p>
            <a:pPr marL="0" indent="0">
              <a:buNone/>
              <a:defRPr/>
            </a:pPr>
            <a:r>
              <a:rPr lang="en-US" sz="2400" dirty="0"/>
              <a:t> The time Horizon is 2015-2030</a:t>
            </a:r>
            <a:endParaRPr lang="en-GH"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itle 1">
            <a:extLst>
              <a:ext uri="{FF2B5EF4-FFF2-40B4-BE49-F238E27FC236}">
                <a16:creationId xmlns:a16="http://schemas.microsoft.com/office/drawing/2014/main" id="{C0FAC1A9-24F4-478F-B7EF-869D07E17226}"/>
              </a:ext>
            </a:extLst>
          </p:cNvPr>
          <p:cNvSpPr>
            <a:spLocks noGrp="1" noChangeArrowheads="1"/>
          </p:cNvSpPr>
          <p:nvPr>
            <p:ph type="title"/>
          </p:nvPr>
        </p:nvSpPr>
        <p:spPr/>
        <p:txBody>
          <a:bodyPr/>
          <a:lstStyle/>
          <a:p>
            <a:pPr eaLnBrk="1" hangingPunct="1"/>
            <a:r>
              <a:rPr lang="en-US" altLang="en-GH" dirty="0"/>
              <a:t>The SDG  goals</a:t>
            </a:r>
            <a:endParaRPr lang="en-GH" altLang="en-GH" dirty="0"/>
          </a:p>
        </p:txBody>
      </p:sp>
      <p:sp>
        <p:nvSpPr>
          <p:cNvPr id="428035" name="Content Placeholder 2">
            <a:extLst>
              <a:ext uri="{FF2B5EF4-FFF2-40B4-BE49-F238E27FC236}">
                <a16:creationId xmlns:a16="http://schemas.microsoft.com/office/drawing/2014/main" id="{4A687329-1FB3-4116-B2FC-AE1AFC3E232E}"/>
              </a:ext>
            </a:extLst>
          </p:cNvPr>
          <p:cNvSpPr>
            <a:spLocks noGrp="1" noChangeArrowheads="1"/>
          </p:cNvSpPr>
          <p:nvPr>
            <p:ph idx="1"/>
          </p:nvPr>
        </p:nvSpPr>
        <p:spPr>
          <a:xfrm>
            <a:off x="1981200" y="1125539"/>
            <a:ext cx="8229600" cy="5005387"/>
          </a:xfrm>
        </p:spPr>
        <p:txBody>
          <a:bodyPr/>
          <a:lstStyle/>
          <a:p>
            <a:pPr eaLnBrk="1" hangingPunct="1"/>
            <a:r>
              <a:rPr lang="en-US" altLang="en-GH" sz="2400" dirty="0"/>
              <a:t>1. No poverty</a:t>
            </a:r>
          </a:p>
          <a:p>
            <a:pPr eaLnBrk="1" hangingPunct="1"/>
            <a:r>
              <a:rPr lang="en-US" altLang="en-GH" sz="2400" dirty="0"/>
              <a:t>2. Zero Hunger</a:t>
            </a:r>
          </a:p>
          <a:p>
            <a:pPr eaLnBrk="1" hangingPunct="1"/>
            <a:r>
              <a:rPr lang="en-US" altLang="en-GH" sz="2400" dirty="0"/>
              <a:t>3. Good health and well being</a:t>
            </a:r>
          </a:p>
          <a:p>
            <a:pPr eaLnBrk="1" hangingPunct="1"/>
            <a:r>
              <a:rPr lang="en-US" altLang="en-GH" sz="2400" dirty="0"/>
              <a:t>4. Quality Education</a:t>
            </a:r>
          </a:p>
          <a:p>
            <a:pPr eaLnBrk="1" hangingPunct="1"/>
            <a:r>
              <a:rPr lang="en-US" altLang="en-GH" sz="2400" dirty="0"/>
              <a:t>5. Gender Equality</a:t>
            </a:r>
          </a:p>
          <a:p>
            <a:pPr eaLnBrk="1" hangingPunct="1"/>
            <a:r>
              <a:rPr lang="en-US" altLang="en-GH" sz="2400" dirty="0"/>
              <a:t>6. Clean Water and Sanitation</a:t>
            </a:r>
          </a:p>
          <a:p>
            <a:pPr eaLnBrk="1" hangingPunct="1"/>
            <a:r>
              <a:rPr lang="en-US" altLang="en-GH" sz="2400" dirty="0"/>
              <a:t>7. Affordable and  clean Energy</a:t>
            </a:r>
          </a:p>
          <a:p>
            <a:pPr eaLnBrk="1" hangingPunct="1"/>
            <a:r>
              <a:rPr lang="en-US" altLang="en-GH" sz="2400" dirty="0"/>
              <a:t>8. Decent work and economic growth</a:t>
            </a:r>
          </a:p>
          <a:p>
            <a:pPr eaLnBrk="1" hangingPunct="1"/>
            <a:r>
              <a:rPr lang="en-US" altLang="en-GH" sz="2400" dirty="0"/>
              <a:t>9. Industry innovation and infrastructure</a:t>
            </a:r>
          </a:p>
          <a:p>
            <a:pPr eaLnBrk="1" hangingPunct="1"/>
            <a:r>
              <a:rPr lang="en-US" altLang="en-GH" sz="2400" dirty="0"/>
              <a:t>10 Reduced inequality</a:t>
            </a:r>
          </a:p>
          <a:p>
            <a:pPr eaLnBrk="1" hangingPunct="1"/>
            <a:r>
              <a:rPr lang="en-US" altLang="en-GH" sz="2400" dirty="0"/>
              <a:t>11. sustainable Cities </a:t>
            </a:r>
            <a:r>
              <a:rPr lang="en-US" altLang="en-GH" sz="2400" dirty="0" err="1"/>
              <a:t>ans</a:t>
            </a:r>
            <a:r>
              <a:rPr lang="en-US" altLang="en-GH" sz="2400" dirty="0"/>
              <a:t> communities</a:t>
            </a:r>
          </a:p>
          <a:p>
            <a:pPr eaLnBrk="1" hangingPunct="1"/>
            <a:endParaRPr lang="en-GH" altLang="en-G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itle 1">
            <a:extLst>
              <a:ext uri="{FF2B5EF4-FFF2-40B4-BE49-F238E27FC236}">
                <a16:creationId xmlns:a16="http://schemas.microsoft.com/office/drawing/2014/main" id="{3F3D97B7-B65C-4BA6-9A67-5A96FB5BA39B}"/>
              </a:ext>
            </a:extLst>
          </p:cNvPr>
          <p:cNvSpPr>
            <a:spLocks noGrp="1" noChangeArrowheads="1"/>
          </p:cNvSpPr>
          <p:nvPr>
            <p:ph type="title"/>
          </p:nvPr>
        </p:nvSpPr>
        <p:spPr/>
        <p:txBody>
          <a:bodyPr/>
          <a:lstStyle/>
          <a:p>
            <a:pPr eaLnBrk="1" hangingPunct="1"/>
            <a:r>
              <a:rPr lang="en-US" altLang="en-GH"/>
              <a:t>Routes of Transmission and control of COVID 19</a:t>
            </a:r>
            <a:endParaRPr lang="en-GH" altLang="en-GH"/>
          </a:p>
        </p:txBody>
      </p:sp>
      <p:sp>
        <p:nvSpPr>
          <p:cNvPr id="362499" name="Content Placeholder 2">
            <a:extLst>
              <a:ext uri="{FF2B5EF4-FFF2-40B4-BE49-F238E27FC236}">
                <a16:creationId xmlns:a16="http://schemas.microsoft.com/office/drawing/2014/main" id="{AF2929DB-AB9A-4E74-9CD8-E4EC2EF29488}"/>
              </a:ext>
            </a:extLst>
          </p:cNvPr>
          <p:cNvSpPr>
            <a:spLocks noGrp="1" noChangeArrowheads="1"/>
          </p:cNvSpPr>
          <p:nvPr>
            <p:ph idx="1"/>
          </p:nvPr>
        </p:nvSpPr>
        <p:spPr/>
        <p:txBody>
          <a:bodyPr>
            <a:normAutofit fontScale="92500"/>
          </a:bodyPr>
          <a:lstStyle/>
          <a:p>
            <a:pPr eaLnBrk="1" hangingPunct="1"/>
            <a:r>
              <a:rPr lang="en-US" altLang="en-GH"/>
              <a:t>Through the mucosal membrane of the ocular, buccal and nasal cavities</a:t>
            </a:r>
          </a:p>
          <a:p>
            <a:pPr eaLnBrk="1" hangingPunct="1"/>
            <a:r>
              <a:rPr lang="en-US" altLang="en-GH"/>
              <a:t>Unfortunately, the virus has been found in human faeces making it a serious faecal oral transmission route.</a:t>
            </a:r>
          </a:p>
          <a:p>
            <a:pPr eaLnBrk="1" hangingPunct="1"/>
            <a:r>
              <a:rPr lang="en-US" altLang="en-GH"/>
              <a:t>Strict adherence to hygiene must be practiced and wearing of nose and facial masks are recommended</a:t>
            </a:r>
          </a:p>
          <a:p>
            <a:pPr eaLnBrk="1" hangingPunct="1"/>
            <a:r>
              <a:rPr lang="en-US" altLang="en-GH"/>
              <a:t>Regular handwashing with soap under running water is highly recommended.</a:t>
            </a:r>
          </a:p>
          <a:p>
            <a:pPr eaLnBrk="1" hangingPunct="1"/>
            <a:r>
              <a:rPr lang="en-US" altLang="en-GH"/>
              <a:t>Hand sanitizers which are alcohol based is also very essential</a:t>
            </a:r>
          </a:p>
          <a:p>
            <a:pPr eaLnBrk="1" hangingPunct="1"/>
            <a:r>
              <a:rPr lang="en-US" altLang="en-GH"/>
              <a:t>Scientists are developing vaccines and medications to control and eliminate the disease from the world</a:t>
            </a:r>
            <a:endParaRPr lang="en-GH" altLang="en-GH"/>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itle 1">
            <a:extLst>
              <a:ext uri="{FF2B5EF4-FFF2-40B4-BE49-F238E27FC236}">
                <a16:creationId xmlns:a16="http://schemas.microsoft.com/office/drawing/2014/main" id="{9F7E2D54-1C94-4ACE-826C-2F9CD74262AA}"/>
              </a:ext>
            </a:extLst>
          </p:cNvPr>
          <p:cNvSpPr>
            <a:spLocks noGrp="1" noChangeArrowheads="1"/>
          </p:cNvSpPr>
          <p:nvPr>
            <p:ph type="title"/>
          </p:nvPr>
        </p:nvSpPr>
        <p:spPr/>
        <p:txBody>
          <a:bodyPr/>
          <a:lstStyle/>
          <a:p>
            <a:pPr eaLnBrk="1" hangingPunct="1"/>
            <a:r>
              <a:rPr lang="en-US" altLang="en-GH"/>
              <a:t>SDG Cont’nd</a:t>
            </a:r>
            <a:endParaRPr lang="en-GH" altLang="en-GH"/>
          </a:p>
        </p:txBody>
      </p:sp>
      <p:sp>
        <p:nvSpPr>
          <p:cNvPr id="429059" name="Content Placeholder 2">
            <a:extLst>
              <a:ext uri="{FF2B5EF4-FFF2-40B4-BE49-F238E27FC236}">
                <a16:creationId xmlns:a16="http://schemas.microsoft.com/office/drawing/2014/main" id="{1BFCB2E0-A51E-4BAD-BDDF-AEC85A235736}"/>
              </a:ext>
            </a:extLst>
          </p:cNvPr>
          <p:cNvSpPr>
            <a:spLocks noGrp="1" noChangeArrowheads="1"/>
          </p:cNvSpPr>
          <p:nvPr>
            <p:ph idx="1"/>
          </p:nvPr>
        </p:nvSpPr>
        <p:spPr/>
        <p:txBody>
          <a:bodyPr/>
          <a:lstStyle/>
          <a:p>
            <a:pPr eaLnBrk="1" hangingPunct="1"/>
            <a:r>
              <a:rPr lang="en-US" altLang="en-GH"/>
              <a:t>12. Responsible consumption and production</a:t>
            </a:r>
          </a:p>
          <a:p>
            <a:pPr eaLnBrk="1" hangingPunct="1"/>
            <a:r>
              <a:rPr lang="en-US" altLang="en-GH"/>
              <a:t>13. Climate Action</a:t>
            </a:r>
          </a:p>
          <a:p>
            <a:pPr eaLnBrk="1" hangingPunct="1"/>
            <a:r>
              <a:rPr lang="en-US" altLang="en-GH"/>
              <a:t>14. Life below water</a:t>
            </a:r>
          </a:p>
          <a:p>
            <a:pPr eaLnBrk="1" hangingPunct="1"/>
            <a:r>
              <a:rPr lang="en-US" altLang="en-GH"/>
              <a:t>15. Life on Land</a:t>
            </a:r>
          </a:p>
          <a:p>
            <a:pPr eaLnBrk="1" hangingPunct="1"/>
            <a:r>
              <a:rPr lang="en-US" altLang="en-GH"/>
              <a:t>16. Peace and justice strong institutions</a:t>
            </a:r>
          </a:p>
          <a:p>
            <a:pPr eaLnBrk="1" hangingPunct="1"/>
            <a:r>
              <a:rPr lang="en-US" altLang="en-GH"/>
              <a:t>17. Partnership to achieve the goals</a:t>
            </a:r>
            <a:endParaRPr lang="en-GH" altLang="en-GH"/>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itle 1">
            <a:extLst>
              <a:ext uri="{FF2B5EF4-FFF2-40B4-BE49-F238E27FC236}">
                <a16:creationId xmlns:a16="http://schemas.microsoft.com/office/drawing/2014/main" id="{8B1147EE-E657-4327-98DA-DB30A0E6A96E}"/>
              </a:ext>
            </a:extLst>
          </p:cNvPr>
          <p:cNvSpPr>
            <a:spLocks noGrp="1" noChangeArrowheads="1"/>
          </p:cNvSpPr>
          <p:nvPr>
            <p:ph type="title"/>
          </p:nvPr>
        </p:nvSpPr>
        <p:spPr/>
        <p:txBody>
          <a:bodyPr/>
          <a:lstStyle/>
          <a:p>
            <a:pPr eaLnBrk="1" hangingPunct="1"/>
            <a:r>
              <a:rPr lang="en-US" altLang="en-GH" sz="3200"/>
              <a:t>Incorporation of SDGs in National Development Agenda</a:t>
            </a:r>
            <a:endParaRPr lang="en-GH" altLang="en-GH" sz="3200"/>
          </a:p>
        </p:txBody>
      </p:sp>
      <p:sp>
        <p:nvSpPr>
          <p:cNvPr id="430083" name="Content Placeholder 2">
            <a:extLst>
              <a:ext uri="{FF2B5EF4-FFF2-40B4-BE49-F238E27FC236}">
                <a16:creationId xmlns:a16="http://schemas.microsoft.com/office/drawing/2014/main" id="{2052A9AE-051F-4A39-A44C-FD4BAC5B3805}"/>
              </a:ext>
            </a:extLst>
          </p:cNvPr>
          <p:cNvSpPr>
            <a:spLocks noGrp="1" noChangeArrowheads="1"/>
          </p:cNvSpPr>
          <p:nvPr>
            <p:ph idx="1"/>
          </p:nvPr>
        </p:nvSpPr>
        <p:spPr/>
        <p:txBody>
          <a:bodyPr/>
          <a:lstStyle/>
          <a:p>
            <a:pPr eaLnBrk="1" hangingPunct="1"/>
            <a:r>
              <a:rPr lang="en-US" altLang="en-GH"/>
              <a:t>THE National Development Planning Commission is the lead government Institution on Development Planning policy and strategy.</a:t>
            </a:r>
          </a:p>
          <a:p>
            <a:pPr eaLnBrk="1" hangingPunct="1"/>
            <a:r>
              <a:rPr lang="en-US" altLang="en-GH"/>
              <a:t>The SDGs must be triggered down in our  all our communities including all programs in our Universities to enhance the achievement of the goals </a:t>
            </a:r>
            <a:endParaRPr lang="en-GH" altLang="en-GH"/>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itle 1">
            <a:extLst>
              <a:ext uri="{FF2B5EF4-FFF2-40B4-BE49-F238E27FC236}">
                <a16:creationId xmlns:a16="http://schemas.microsoft.com/office/drawing/2014/main" id="{ED872F70-26C3-4278-A68C-8A27382D14E3}"/>
              </a:ext>
            </a:extLst>
          </p:cNvPr>
          <p:cNvSpPr>
            <a:spLocks noGrp="1" noChangeArrowheads="1"/>
          </p:cNvSpPr>
          <p:nvPr>
            <p:ph type="title"/>
          </p:nvPr>
        </p:nvSpPr>
        <p:spPr/>
        <p:txBody>
          <a:bodyPr/>
          <a:lstStyle/>
          <a:p>
            <a:pPr eaLnBrk="1" hangingPunct="1"/>
            <a:r>
              <a:rPr lang="en-US" altLang="en-GH"/>
              <a:t>Facts for Water and sanitation</a:t>
            </a:r>
            <a:endParaRPr lang="en-GH" altLang="en-GH"/>
          </a:p>
        </p:txBody>
      </p:sp>
      <p:sp>
        <p:nvSpPr>
          <p:cNvPr id="431107" name="Content Placeholder 2">
            <a:extLst>
              <a:ext uri="{FF2B5EF4-FFF2-40B4-BE49-F238E27FC236}">
                <a16:creationId xmlns:a16="http://schemas.microsoft.com/office/drawing/2014/main" id="{C08FC79E-ADAB-4B98-9D6B-742065BA8D01}"/>
              </a:ext>
            </a:extLst>
          </p:cNvPr>
          <p:cNvSpPr>
            <a:spLocks noGrp="1" noChangeArrowheads="1"/>
          </p:cNvSpPr>
          <p:nvPr>
            <p:ph idx="1"/>
          </p:nvPr>
        </p:nvSpPr>
        <p:spPr/>
        <p:txBody>
          <a:bodyPr>
            <a:normAutofit fontScale="92500" lnSpcReduction="20000"/>
          </a:bodyPr>
          <a:lstStyle/>
          <a:p>
            <a:r>
              <a:rPr lang="en-US" altLang="en-GH"/>
              <a:t>2.6 billion people have gained access to improved drinking water sources since 1990, but 663 million people are still without</a:t>
            </a:r>
          </a:p>
          <a:p>
            <a:r>
              <a:rPr lang="en-US" altLang="en-GH"/>
              <a:t>At least 1.8 billion people globally use a source of drinking water that is faecally contaminated</a:t>
            </a:r>
          </a:p>
          <a:p>
            <a:r>
              <a:rPr lang="en-US" altLang="en-GH"/>
              <a:t>Between 1990 and 2015, the proportion of the global population using an improved drinking water source has increased from 76 per cent to 91 per cent</a:t>
            </a:r>
          </a:p>
          <a:p>
            <a:r>
              <a:rPr lang="en-US" altLang="en-GH"/>
              <a:t>But water scarcity affects more than 40 per cent of the global population and is projected to rise. Over 1.7 billion people are currently living in river basins where water use exceeds recharge</a:t>
            </a:r>
          </a:p>
          <a:p>
            <a:r>
              <a:rPr lang="en-US" altLang="en-GH"/>
              <a:t>Floods and other water-related disasters account for 70 per cent of all deaths related to natural disasters</a:t>
            </a:r>
          </a:p>
          <a:p>
            <a:pPr eaLnBrk="1" hangingPunct="1"/>
            <a:endParaRPr lang="en-GH" altLang="en-GH"/>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1">
            <a:extLst>
              <a:ext uri="{FF2B5EF4-FFF2-40B4-BE49-F238E27FC236}">
                <a16:creationId xmlns:a16="http://schemas.microsoft.com/office/drawing/2014/main" id="{EB1912C1-9E2D-4494-A2B8-450B81D82430}"/>
              </a:ext>
            </a:extLst>
          </p:cNvPr>
          <p:cNvSpPr>
            <a:spLocks noGrp="1" noChangeArrowheads="1"/>
          </p:cNvSpPr>
          <p:nvPr>
            <p:ph type="title"/>
          </p:nvPr>
        </p:nvSpPr>
        <p:spPr/>
        <p:txBody>
          <a:bodyPr/>
          <a:lstStyle/>
          <a:p>
            <a:r>
              <a:rPr lang="en-US" altLang="en-GH"/>
              <a:t>Facts continued</a:t>
            </a:r>
            <a:endParaRPr lang="en-GH" altLang="en-GH"/>
          </a:p>
        </p:txBody>
      </p:sp>
      <p:sp>
        <p:nvSpPr>
          <p:cNvPr id="432131" name="Content Placeholder 2">
            <a:extLst>
              <a:ext uri="{FF2B5EF4-FFF2-40B4-BE49-F238E27FC236}">
                <a16:creationId xmlns:a16="http://schemas.microsoft.com/office/drawing/2014/main" id="{08EC2F79-BBB0-4122-AC9D-939AD82981E6}"/>
              </a:ext>
            </a:extLst>
          </p:cNvPr>
          <p:cNvSpPr>
            <a:spLocks noGrp="1" noChangeArrowheads="1"/>
          </p:cNvSpPr>
          <p:nvPr>
            <p:ph idx="1"/>
          </p:nvPr>
        </p:nvSpPr>
        <p:spPr>
          <a:xfrm>
            <a:off x="2152650" y="1268414"/>
            <a:ext cx="7886700" cy="5113337"/>
          </a:xfrm>
        </p:spPr>
        <p:txBody>
          <a:bodyPr>
            <a:normAutofit fontScale="85000" lnSpcReduction="20000"/>
          </a:bodyPr>
          <a:lstStyle/>
          <a:p>
            <a:r>
              <a:rPr lang="en-US" altLang="en-GH"/>
              <a:t>2.4 billion people lack access to basic sanitation services, such as toilets or latrines</a:t>
            </a:r>
            <a:br>
              <a:rPr lang="en-US" altLang="en-GH"/>
            </a:br>
            <a:endParaRPr lang="en-US" altLang="en-GH"/>
          </a:p>
          <a:p>
            <a:r>
              <a:rPr lang="en-US" altLang="en-GH"/>
              <a:t>More than 80 per cent of wastewater resulting from human activities is discharged into rivers or sea without any pollution removal</a:t>
            </a:r>
            <a:br>
              <a:rPr lang="en-US" altLang="en-GH"/>
            </a:br>
            <a:endParaRPr lang="en-US" altLang="en-GH"/>
          </a:p>
          <a:p>
            <a:r>
              <a:rPr lang="en-US" altLang="en-GH"/>
              <a:t>Each day, nearly 1,000 children die due to preventable water and sanitation-related  diarrhoeal diseases</a:t>
            </a:r>
            <a:br>
              <a:rPr lang="en-US" altLang="en-GH"/>
            </a:br>
            <a:endParaRPr lang="en-US" altLang="en-GH"/>
          </a:p>
          <a:p>
            <a:r>
              <a:rPr lang="en-US" altLang="en-GH"/>
              <a:t>Hydropower is the most important and widely-used renewable source of energy and as of 2011, represented 16 per cent of total electricity production worldwide</a:t>
            </a:r>
            <a:br>
              <a:rPr lang="en-US" altLang="en-GH"/>
            </a:br>
            <a:endParaRPr lang="en-US" altLang="en-GH"/>
          </a:p>
          <a:p>
            <a:r>
              <a:rPr lang="en-US" altLang="en-GH"/>
              <a:t>Approximately 70 per cent of all water abstracted from rivers, lakes and aquifers is used for irrigation</a:t>
            </a:r>
            <a:br>
              <a:rPr lang="en-US" altLang="en-GH"/>
            </a:br>
            <a:endParaRPr lang="en-GH" altLang="en-GH"/>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D03B-DD67-442B-9A41-815486685F96}"/>
              </a:ext>
            </a:extLst>
          </p:cNvPr>
          <p:cNvSpPr>
            <a:spLocks noGrp="1"/>
          </p:cNvSpPr>
          <p:nvPr>
            <p:ph type="title"/>
          </p:nvPr>
        </p:nvSpPr>
        <p:spPr/>
        <p:txBody>
          <a:bodyPr/>
          <a:lstStyle/>
          <a:p>
            <a:r>
              <a:rPr lang="en-US" dirty="0"/>
              <a:t>Goal 6 of the SDG</a:t>
            </a:r>
            <a:endParaRPr lang="en-GH" dirty="0"/>
          </a:p>
        </p:txBody>
      </p:sp>
      <p:sp>
        <p:nvSpPr>
          <p:cNvPr id="3" name="Content Placeholder 2">
            <a:extLst>
              <a:ext uri="{FF2B5EF4-FFF2-40B4-BE49-F238E27FC236}">
                <a16:creationId xmlns:a16="http://schemas.microsoft.com/office/drawing/2014/main" id="{A626946E-B2B8-4E0D-9911-C34D65EE4F88}"/>
              </a:ext>
            </a:extLst>
          </p:cNvPr>
          <p:cNvSpPr>
            <a:spLocks noGrp="1"/>
          </p:cNvSpPr>
          <p:nvPr>
            <p:ph idx="1"/>
          </p:nvPr>
        </p:nvSpPr>
        <p:spPr/>
        <p:txBody>
          <a:bodyPr/>
          <a:lstStyle/>
          <a:p>
            <a:r>
              <a:rPr lang="en-US" dirty="0"/>
              <a:t>By </a:t>
            </a:r>
            <a:r>
              <a:rPr lang="en-US" b="1" dirty="0"/>
              <a:t>2030</a:t>
            </a:r>
            <a:r>
              <a:rPr lang="en-US" dirty="0"/>
              <a:t>, achieve universal and equitable access to safe and affordable drinking water for all. By </a:t>
            </a:r>
            <a:r>
              <a:rPr lang="en-US" b="1" dirty="0"/>
              <a:t>2030</a:t>
            </a:r>
            <a:r>
              <a:rPr lang="en-US" dirty="0"/>
              <a:t>, achieve access to adequate and equitable sanitation and hygiene for all and end open defecation, paying special attention to the needs of women and girls and those in vulnerable situations.</a:t>
            </a:r>
          </a:p>
          <a:p>
            <a:r>
              <a:rPr lang="en-US" dirty="0"/>
              <a:t>This goal affects the success of almost all the goals and hence the special attention to that.</a:t>
            </a:r>
            <a:endParaRPr lang="en-GH" dirty="0"/>
          </a:p>
        </p:txBody>
      </p:sp>
    </p:spTree>
    <p:extLst>
      <p:ext uri="{BB962C8B-B14F-4D97-AF65-F5344CB8AC3E}">
        <p14:creationId xmlns:p14="http://schemas.microsoft.com/office/powerpoint/2010/main" val="2219795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itle 1">
            <a:extLst>
              <a:ext uri="{FF2B5EF4-FFF2-40B4-BE49-F238E27FC236}">
                <a16:creationId xmlns:a16="http://schemas.microsoft.com/office/drawing/2014/main" id="{787CCFB4-F260-4E97-87D9-09CAB37043FF}"/>
              </a:ext>
            </a:extLst>
          </p:cNvPr>
          <p:cNvSpPr>
            <a:spLocks noGrp="1" noChangeArrowheads="1"/>
          </p:cNvSpPr>
          <p:nvPr>
            <p:ph type="title"/>
          </p:nvPr>
        </p:nvSpPr>
        <p:spPr/>
        <p:txBody>
          <a:bodyPr/>
          <a:lstStyle/>
          <a:p>
            <a:r>
              <a:rPr lang="en-US" altLang="en-GH"/>
              <a:t>8 Targets for SDG 6</a:t>
            </a:r>
            <a:endParaRPr lang="en-GH" altLang="en-GH"/>
          </a:p>
        </p:txBody>
      </p:sp>
      <p:sp>
        <p:nvSpPr>
          <p:cNvPr id="433155" name="Content Placeholder 2">
            <a:extLst>
              <a:ext uri="{FF2B5EF4-FFF2-40B4-BE49-F238E27FC236}">
                <a16:creationId xmlns:a16="http://schemas.microsoft.com/office/drawing/2014/main" id="{86770294-B00F-40F2-8D6B-8E4C9E872A15}"/>
              </a:ext>
            </a:extLst>
          </p:cNvPr>
          <p:cNvSpPr>
            <a:spLocks noGrp="1" noChangeArrowheads="1"/>
          </p:cNvSpPr>
          <p:nvPr>
            <p:ph idx="1"/>
          </p:nvPr>
        </p:nvSpPr>
        <p:spPr>
          <a:xfrm>
            <a:off x="1919288" y="1412876"/>
            <a:ext cx="7886700" cy="4608513"/>
          </a:xfrm>
        </p:spPr>
        <p:txBody>
          <a:bodyPr>
            <a:normAutofit fontScale="92500" lnSpcReduction="10000"/>
          </a:bodyPr>
          <a:lstStyle/>
          <a:p>
            <a:r>
              <a:rPr lang="en-US" altLang="en-GH" sz="1800"/>
              <a:t>By 2030, achieve universal and equitable access to safe and affordable drinking water for all</a:t>
            </a:r>
          </a:p>
          <a:p>
            <a:r>
              <a:rPr lang="en-US" altLang="en-GH" sz="1800"/>
              <a:t>Achieve access to adequate and equitable sanitation and hygiene for all and end open defecation, paying special attention to the needs of women and girls and those in vulnerable situations</a:t>
            </a:r>
          </a:p>
          <a:p>
            <a:r>
              <a:rPr lang="en-US" altLang="en-GH" sz="1800"/>
              <a:t> Improve water quality by reducing pollution, eliminating dumping and minimizing release of hazardous chemicals and materials, halving the proportion of untreated wastewater and substantially increasing recycling and safe reuse globally</a:t>
            </a:r>
          </a:p>
          <a:p>
            <a:r>
              <a:rPr lang="en-US" altLang="en-GH" sz="1800"/>
              <a:t>Substantially increase water-use efficiency across all sectors and ensure sustainable withdrawals and supply of freshwater to address water scarcity and substantially reduce the number of people suffering from water scarcity</a:t>
            </a:r>
          </a:p>
          <a:p>
            <a:r>
              <a:rPr lang="en-US" altLang="en-GH" sz="1800"/>
              <a:t>Implement integrated water resources management at all levels, including through transboundary cooperation as appropriate</a:t>
            </a:r>
          </a:p>
          <a:p>
            <a:r>
              <a:rPr lang="en-US" altLang="en-GH" sz="1800"/>
              <a:t>Protect and restore water-related ecosystems, including mountains, forests, wetlands, rivers, aquifers and lakes</a:t>
            </a:r>
            <a:br>
              <a:rPr lang="en-US" altLang="en-GH" sz="1800"/>
            </a:br>
            <a:br>
              <a:rPr lang="en-US" altLang="en-GH" sz="1800"/>
            </a:br>
            <a:endParaRPr lang="en-US" altLang="en-GH" sz="1800"/>
          </a:p>
          <a:p>
            <a:endParaRPr lang="en-GH" altLang="en-GH"/>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itle 1">
            <a:extLst>
              <a:ext uri="{FF2B5EF4-FFF2-40B4-BE49-F238E27FC236}">
                <a16:creationId xmlns:a16="http://schemas.microsoft.com/office/drawing/2014/main" id="{4A61FFD2-3990-4599-BC39-21BD340468AD}"/>
              </a:ext>
            </a:extLst>
          </p:cNvPr>
          <p:cNvSpPr>
            <a:spLocks noGrp="1" noChangeArrowheads="1"/>
          </p:cNvSpPr>
          <p:nvPr>
            <p:ph type="title"/>
          </p:nvPr>
        </p:nvSpPr>
        <p:spPr/>
        <p:txBody>
          <a:bodyPr/>
          <a:lstStyle/>
          <a:p>
            <a:r>
              <a:rPr lang="en-US" altLang="en-GH"/>
              <a:t>SDG 6 Targets</a:t>
            </a:r>
            <a:endParaRPr lang="en-GH" altLang="en-GH"/>
          </a:p>
        </p:txBody>
      </p:sp>
      <p:sp>
        <p:nvSpPr>
          <p:cNvPr id="434179" name="Content Placeholder 2">
            <a:extLst>
              <a:ext uri="{FF2B5EF4-FFF2-40B4-BE49-F238E27FC236}">
                <a16:creationId xmlns:a16="http://schemas.microsoft.com/office/drawing/2014/main" id="{F624DC2D-C66F-40E3-9621-3773E85855C6}"/>
              </a:ext>
            </a:extLst>
          </p:cNvPr>
          <p:cNvSpPr>
            <a:spLocks noGrp="1" noChangeArrowheads="1"/>
          </p:cNvSpPr>
          <p:nvPr>
            <p:ph idx="1"/>
          </p:nvPr>
        </p:nvSpPr>
        <p:spPr/>
        <p:txBody>
          <a:bodyPr/>
          <a:lstStyle/>
          <a:p>
            <a:r>
              <a:rPr lang="en-US" altLang="en-GH"/>
              <a:t>Expand international cooperation and capacity-building support to developing countries in water- and sanitation-related activities and programmes, including water harvesting, desalination, water efficiency, wastewater treatment, recycling and reuse technologies</a:t>
            </a:r>
            <a:br>
              <a:rPr lang="en-US" altLang="en-GH"/>
            </a:br>
            <a:br>
              <a:rPr lang="en-US" altLang="en-GH"/>
            </a:br>
            <a:endParaRPr lang="en-US" altLang="en-GH"/>
          </a:p>
          <a:p>
            <a:r>
              <a:rPr lang="en-US" altLang="en-GH"/>
              <a:t>Support and strengthen the participation of local communities in improving water and sanitation management</a:t>
            </a:r>
          </a:p>
          <a:p>
            <a:endParaRPr lang="en-GH" altLang="en-GH"/>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2727-6255-4456-869B-892C99942AFF}"/>
              </a:ext>
            </a:extLst>
          </p:cNvPr>
          <p:cNvSpPr>
            <a:spLocks noGrp="1"/>
          </p:cNvSpPr>
          <p:nvPr>
            <p:ph type="title"/>
          </p:nvPr>
        </p:nvSpPr>
        <p:spPr/>
        <p:txBody>
          <a:bodyPr/>
          <a:lstStyle/>
          <a:p>
            <a:r>
              <a:rPr lang="en-US" b="1" i="1" dirty="0">
                <a:solidFill>
                  <a:srgbClr val="FF0000"/>
                </a:solidFill>
              </a:rPr>
              <a:t>Assignments1</a:t>
            </a:r>
            <a:endParaRPr lang="en-GH" b="1" i="1" dirty="0">
              <a:solidFill>
                <a:srgbClr val="FF0000"/>
              </a:solidFill>
            </a:endParaRPr>
          </a:p>
        </p:txBody>
      </p:sp>
      <p:sp>
        <p:nvSpPr>
          <p:cNvPr id="3" name="Content Placeholder 2">
            <a:extLst>
              <a:ext uri="{FF2B5EF4-FFF2-40B4-BE49-F238E27FC236}">
                <a16:creationId xmlns:a16="http://schemas.microsoft.com/office/drawing/2014/main" id="{1C610870-A188-4976-B83A-AEFB5595A32B}"/>
              </a:ext>
            </a:extLst>
          </p:cNvPr>
          <p:cNvSpPr>
            <a:spLocks noGrp="1"/>
          </p:cNvSpPr>
          <p:nvPr>
            <p:ph idx="1"/>
          </p:nvPr>
        </p:nvSpPr>
        <p:spPr/>
        <p:txBody>
          <a:bodyPr/>
          <a:lstStyle/>
          <a:p>
            <a:pPr marL="514350" indent="-514350">
              <a:buAutoNum type="arabicPeriod"/>
            </a:pPr>
            <a:r>
              <a:rPr lang="en-US" dirty="0"/>
              <a:t>a) Determine the DALY for the people of </a:t>
            </a:r>
            <a:r>
              <a:rPr lang="en-US" dirty="0" err="1"/>
              <a:t>Hopeland</a:t>
            </a:r>
            <a:r>
              <a:rPr lang="en-US" dirty="0"/>
              <a:t> in one month if the people infected in a month is 1000 cases. The total quarantine period is 21 days for full recovery. b) If the total cost per person’s treatment is 12,000 </a:t>
            </a:r>
            <a:r>
              <a:rPr lang="en-US" dirty="0" err="1"/>
              <a:t>cedis</a:t>
            </a:r>
            <a:r>
              <a:rPr lang="en-US" dirty="0"/>
              <a:t> for the 21days calculate the economic significance of the disease in a month.</a:t>
            </a:r>
          </a:p>
          <a:p>
            <a:pPr marL="514350" indent="-514350">
              <a:buAutoNum type="arabicPeriod"/>
            </a:pPr>
            <a:r>
              <a:rPr lang="en-US" dirty="0"/>
              <a:t>Determine the Environmental Quality Index  at </a:t>
            </a:r>
            <a:r>
              <a:rPr lang="en-US" dirty="0" err="1"/>
              <a:t>Beebianeha</a:t>
            </a:r>
            <a:r>
              <a:rPr lang="en-US" dirty="0"/>
              <a:t> if each of the 80 welding shops produce 39 ug of Hg/m3 from their foundry activities. Each shop is confined to a space of 500m3.</a:t>
            </a:r>
          </a:p>
          <a:p>
            <a:pPr marL="514350" indent="-514350">
              <a:buAutoNum type="arabicPeriod"/>
            </a:pPr>
            <a:r>
              <a:rPr lang="en-US" dirty="0"/>
              <a:t>What impact will this have on the health of the artisans after a long exposure?</a:t>
            </a:r>
            <a:endParaRPr lang="en-GH" dirty="0"/>
          </a:p>
        </p:txBody>
      </p:sp>
    </p:spTree>
    <p:extLst>
      <p:ext uri="{BB962C8B-B14F-4D97-AF65-F5344CB8AC3E}">
        <p14:creationId xmlns:p14="http://schemas.microsoft.com/office/powerpoint/2010/main" val="2273373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2C67-A70B-4507-A758-6AEA47363D22}"/>
              </a:ext>
            </a:extLst>
          </p:cNvPr>
          <p:cNvSpPr>
            <a:spLocks noGrp="1"/>
          </p:cNvSpPr>
          <p:nvPr>
            <p:ph type="title"/>
          </p:nvPr>
        </p:nvSpPr>
        <p:spPr/>
        <p:txBody>
          <a:bodyPr/>
          <a:lstStyle/>
          <a:p>
            <a:r>
              <a:rPr lang="en-US" b="1" i="1" dirty="0">
                <a:solidFill>
                  <a:srgbClr val="FF0000"/>
                </a:solidFill>
              </a:rPr>
              <a:t>Assignment 2</a:t>
            </a:r>
            <a:endParaRPr lang="en-GH" b="1" i="1" dirty="0">
              <a:solidFill>
                <a:srgbClr val="FF0000"/>
              </a:solidFill>
            </a:endParaRPr>
          </a:p>
        </p:txBody>
      </p:sp>
      <p:sp>
        <p:nvSpPr>
          <p:cNvPr id="3" name="Content Placeholder 2">
            <a:extLst>
              <a:ext uri="{FF2B5EF4-FFF2-40B4-BE49-F238E27FC236}">
                <a16:creationId xmlns:a16="http://schemas.microsoft.com/office/drawing/2014/main" id="{31421447-D612-4963-9B3F-B1F3EAFB9BF9}"/>
              </a:ext>
            </a:extLst>
          </p:cNvPr>
          <p:cNvSpPr>
            <a:spLocks noGrp="1"/>
          </p:cNvSpPr>
          <p:nvPr>
            <p:ph idx="1"/>
          </p:nvPr>
        </p:nvSpPr>
        <p:spPr/>
        <p:txBody>
          <a:bodyPr/>
          <a:lstStyle/>
          <a:p>
            <a:r>
              <a:rPr lang="en-US" dirty="0"/>
              <a:t>Biomimicry in the class song calls for three key things. What are they? Give examples in ecosystems and where such practice has been used</a:t>
            </a:r>
          </a:p>
          <a:p>
            <a:r>
              <a:rPr lang="en-US" dirty="0"/>
              <a:t>Why are people not bothered about matters of the environment?</a:t>
            </a:r>
          </a:p>
          <a:p>
            <a:endParaRPr lang="en-GH" dirty="0"/>
          </a:p>
        </p:txBody>
      </p:sp>
    </p:spTree>
    <p:extLst>
      <p:ext uri="{BB962C8B-B14F-4D97-AF65-F5344CB8AC3E}">
        <p14:creationId xmlns:p14="http://schemas.microsoft.com/office/powerpoint/2010/main" val="4411061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itle 1">
            <a:extLst>
              <a:ext uri="{FF2B5EF4-FFF2-40B4-BE49-F238E27FC236}">
                <a16:creationId xmlns:a16="http://schemas.microsoft.com/office/drawing/2014/main" id="{F570B39C-DDAE-49F0-8711-5C7F4FC7DC4B}"/>
              </a:ext>
            </a:extLst>
          </p:cNvPr>
          <p:cNvSpPr>
            <a:spLocks noGrp="1" noChangeArrowheads="1"/>
          </p:cNvSpPr>
          <p:nvPr>
            <p:ph type="title"/>
          </p:nvPr>
        </p:nvSpPr>
        <p:spPr/>
        <p:txBody>
          <a:bodyPr/>
          <a:lstStyle/>
          <a:p>
            <a:r>
              <a:rPr lang="en-US" altLang="en-GH"/>
              <a:t>Reading materials</a:t>
            </a:r>
            <a:endParaRPr lang="en-GH" altLang="en-GH"/>
          </a:p>
        </p:txBody>
      </p:sp>
      <p:sp>
        <p:nvSpPr>
          <p:cNvPr id="435203" name="Content Placeholder 2">
            <a:extLst>
              <a:ext uri="{FF2B5EF4-FFF2-40B4-BE49-F238E27FC236}">
                <a16:creationId xmlns:a16="http://schemas.microsoft.com/office/drawing/2014/main" id="{9A729F8D-48A2-4E39-9C8E-0DD5089CF420}"/>
              </a:ext>
            </a:extLst>
          </p:cNvPr>
          <p:cNvSpPr>
            <a:spLocks noGrp="1" noChangeArrowheads="1"/>
          </p:cNvSpPr>
          <p:nvPr>
            <p:ph idx="1"/>
          </p:nvPr>
        </p:nvSpPr>
        <p:spPr/>
        <p:txBody>
          <a:bodyPr/>
          <a:lstStyle/>
          <a:p>
            <a:r>
              <a:rPr lang="en-US" altLang="en-GH" dirty="0"/>
              <a:t>Visit Wikipedia for topics which are not too clear. Wiki has very good reference materials</a:t>
            </a:r>
          </a:p>
          <a:p>
            <a:r>
              <a:rPr lang="en-US" altLang="en-GH" dirty="0"/>
              <a:t>Living in the environment by George by Tyler  Miller 2005</a:t>
            </a:r>
          </a:p>
          <a:p>
            <a:r>
              <a:rPr lang="en-US" altLang="en-GH" dirty="0"/>
              <a:t>Introduction to environment and society  by  J. P. Evans  2012</a:t>
            </a:r>
          </a:p>
          <a:p>
            <a:r>
              <a:rPr lang="en-US" altLang="en-GH" dirty="0"/>
              <a:t>WHO Guidelines for Drinking water </a:t>
            </a:r>
            <a:endParaRPr lang="en-GH" altLang="en-G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1818-98EF-4AC7-BF25-996638CC87A5}"/>
              </a:ext>
            </a:extLst>
          </p:cNvPr>
          <p:cNvSpPr>
            <a:spLocks noGrp="1"/>
          </p:cNvSpPr>
          <p:nvPr>
            <p:ph type="title"/>
          </p:nvPr>
        </p:nvSpPr>
        <p:spPr/>
        <p:txBody>
          <a:bodyPr/>
          <a:lstStyle/>
          <a:p>
            <a:r>
              <a:rPr lang="en-US" dirty="0"/>
              <a:t>Water associated diseases</a:t>
            </a:r>
            <a:endParaRPr lang="en-GH" dirty="0"/>
          </a:p>
        </p:txBody>
      </p:sp>
      <p:sp>
        <p:nvSpPr>
          <p:cNvPr id="3" name="Content Placeholder 2">
            <a:extLst>
              <a:ext uri="{FF2B5EF4-FFF2-40B4-BE49-F238E27FC236}">
                <a16:creationId xmlns:a16="http://schemas.microsoft.com/office/drawing/2014/main" id="{A1E43EE2-A34B-4889-9D4A-A2DD823D0627}"/>
              </a:ext>
            </a:extLst>
          </p:cNvPr>
          <p:cNvSpPr>
            <a:spLocks noGrp="1"/>
          </p:cNvSpPr>
          <p:nvPr>
            <p:ph idx="1"/>
          </p:nvPr>
        </p:nvSpPr>
        <p:spPr/>
        <p:txBody>
          <a:bodyPr/>
          <a:lstStyle/>
          <a:p>
            <a:r>
              <a:rPr lang="en-US" dirty="0"/>
              <a:t>There are four categories of diseases transmitted by microbes which associated with water. These are mainly due to poor hygienic practices and thus are sanitary related.</a:t>
            </a:r>
          </a:p>
          <a:p>
            <a:r>
              <a:rPr lang="en-US" dirty="0"/>
              <a:t>1. Water borne</a:t>
            </a:r>
          </a:p>
          <a:p>
            <a:r>
              <a:rPr lang="en-US" dirty="0"/>
              <a:t>2. Water washed</a:t>
            </a:r>
          </a:p>
          <a:p>
            <a:r>
              <a:rPr lang="en-US" dirty="0"/>
              <a:t>3. Water based helminth diseases</a:t>
            </a:r>
          </a:p>
          <a:p>
            <a:r>
              <a:rPr lang="en-US" dirty="0"/>
              <a:t>4. Water vector borne related diseases</a:t>
            </a:r>
            <a:endParaRPr lang="en-GH" dirty="0"/>
          </a:p>
        </p:txBody>
      </p:sp>
    </p:spTree>
    <p:extLst>
      <p:ext uri="{BB962C8B-B14F-4D97-AF65-F5344CB8AC3E}">
        <p14:creationId xmlns:p14="http://schemas.microsoft.com/office/powerpoint/2010/main" val="20410088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itle 1">
            <a:extLst>
              <a:ext uri="{FF2B5EF4-FFF2-40B4-BE49-F238E27FC236}">
                <a16:creationId xmlns:a16="http://schemas.microsoft.com/office/drawing/2014/main" id="{000B9965-34BA-4814-91FA-D6DF68FB29BB}"/>
              </a:ext>
            </a:extLst>
          </p:cNvPr>
          <p:cNvSpPr>
            <a:spLocks noGrp="1" noChangeArrowheads="1"/>
          </p:cNvSpPr>
          <p:nvPr>
            <p:ph type="title"/>
          </p:nvPr>
        </p:nvSpPr>
        <p:spPr/>
        <p:txBody>
          <a:bodyPr/>
          <a:lstStyle/>
          <a:p>
            <a:r>
              <a:rPr lang="en-US" altLang="en-GH"/>
              <a:t>The Epilogue</a:t>
            </a:r>
            <a:endParaRPr lang="en-GH" altLang="en-GH"/>
          </a:p>
        </p:txBody>
      </p:sp>
      <p:sp>
        <p:nvSpPr>
          <p:cNvPr id="436227" name="Content Placeholder 2">
            <a:extLst>
              <a:ext uri="{FF2B5EF4-FFF2-40B4-BE49-F238E27FC236}">
                <a16:creationId xmlns:a16="http://schemas.microsoft.com/office/drawing/2014/main" id="{56445A60-BAF7-424F-AC8D-E7A4C2A1C40C}"/>
              </a:ext>
            </a:extLst>
          </p:cNvPr>
          <p:cNvSpPr>
            <a:spLocks noGrp="1" noChangeArrowheads="1"/>
          </p:cNvSpPr>
          <p:nvPr>
            <p:ph idx="1"/>
          </p:nvPr>
        </p:nvSpPr>
        <p:spPr/>
        <p:txBody>
          <a:bodyPr/>
          <a:lstStyle/>
          <a:p>
            <a:r>
              <a:rPr lang="en-US" altLang="en-GH"/>
              <a:t>The environment is a complex system requiring a proper understanding of how things are connected and how they impact each other. The environment in which we live have natural ecosystems that are self sustaining and self regulating. We can learn from nature on how it recycles matter in the ecosystem, manages its problems on water, air, and soil pollution and general interactions with other organisms in the environment. </a:t>
            </a:r>
          </a:p>
          <a:p>
            <a:r>
              <a:rPr lang="en-US" altLang="en-GH"/>
              <a:t>This concept of biomimicry which is the study of  nature's most successful ideas over the past 3.5 million years, and adapt them for human use will go a long way to make our planet livable and healthy.</a:t>
            </a:r>
            <a:endParaRPr lang="en-GH" altLang="en-GH"/>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Title 1">
            <a:extLst>
              <a:ext uri="{FF2B5EF4-FFF2-40B4-BE49-F238E27FC236}">
                <a16:creationId xmlns:a16="http://schemas.microsoft.com/office/drawing/2014/main" id="{954366C9-F76E-433C-BC0A-03F1CC5AC922}"/>
              </a:ext>
            </a:extLst>
          </p:cNvPr>
          <p:cNvSpPr>
            <a:spLocks noGrp="1" noChangeArrowheads="1"/>
          </p:cNvSpPr>
          <p:nvPr>
            <p:ph type="title"/>
          </p:nvPr>
        </p:nvSpPr>
        <p:spPr/>
        <p:txBody>
          <a:bodyPr/>
          <a:lstStyle/>
          <a:p>
            <a:r>
              <a:rPr lang="en-US" altLang="en-GH"/>
              <a:t>Class song</a:t>
            </a:r>
            <a:endParaRPr lang="en-GH" altLang="en-GH"/>
          </a:p>
        </p:txBody>
      </p:sp>
      <p:sp>
        <p:nvSpPr>
          <p:cNvPr id="437251" name="Content Placeholder 2">
            <a:extLst>
              <a:ext uri="{FF2B5EF4-FFF2-40B4-BE49-F238E27FC236}">
                <a16:creationId xmlns:a16="http://schemas.microsoft.com/office/drawing/2014/main" id="{A8FBF253-B87B-496E-92A4-2CADABE0967C}"/>
              </a:ext>
            </a:extLst>
          </p:cNvPr>
          <p:cNvSpPr>
            <a:spLocks noGrp="1" noChangeArrowheads="1"/>
          </p:cNvSpPr>
          <p:nvPr>
            <p:ph idx="1"/>
          </p:nvPr>
        </p:nvSpPr>
        <p:spPr/>
        <p:txBody>
          <a:bodyPr>
            <a:normAutofit fontScale="92500" lnSpcReduction="20000"/>
          </a:bodyPr>
          <a:lstStyle/>
          <a:p>
            <a:r>
              <a:rPr lang="en-US" altLang="en-GH"/>
              <a:t>Every year a class song is composed to the class highlighting some important aspects of the environment or comtemporary issues related to the environment. ’</a:t>
            </a:r>
          </a:p>
          <a:p>
            <a:r>
              <a:rPr lang="en-US" altLang="en-GH"/>
              <a:t>This year’s class song is entitled Biomimicry:</a:t>
            </a:r>
          </a:p>
          <a:p>
            <a:endParaRPr lang="en-US" altLang="en-GH"/>
          </a:p>
          <a:p>
            <a:r>
              <a:rPr lang="en-US" altLang="en-GH" b="1" i="1">
                <a:solidFill>
                  <a:srgbClr val="7030A0"/>
                </a:solidFill>
              </a:rPr>
              <a:t>We cannot go back to hunter gather days but we can mimic nature for survival DC</a:t>
            </a:r>
          </a:p>
          <a:p>
            <a:r>
              <a:rPr lang="en-US" altLang="en-GH" b="1" i="1">
                <a:solidFill>
                  <a:srgbClr val="7030A0"/>
                </a:solidFill>
              </a:rPr>
              <a:t>Biomimicry for pollution control</a:t>
            </a:r>
          </a:p>
          <a:p>
            <a:r>
              <a:rPr lang="en-US" altLang="en-GH" b="1" i="1">
                <a:solidFill>
                  <a:srgbClr val="7030A0"/>
                </a:solidFill>
              </a:rPr>
              <a:t>Biomimicry for food production</a:t>
            </a:r>
          </a:p>
          <a:p>
            <a:r>
              <a:rPr lang="en-US" altLang="en-GH" b="1" i="1">
                <a:solidFill>
                  <a:srgbClr val="7030A0"/>
                </a:solidFill>
              </a:rPr>
              <a:t>Biomimicry for cooperation </a:t>
            </a:r>
          </a:p>
          <a:p>
            <a:r>
              <a:rPr lang="en-US" altLang="en-GH" b="1" i="1">
                <a:solidFill>
                  <a:srgbClr val="7030A0"/>
                </a:solidFill>
              </a:rPr>
              <a:t>Oh yes study biomimicry</a:t>
            </a:r>
            <a:endParaRPr lang="en-GH" altLang="en-GH" b="1" i="1">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929158D6-103F-44AC-AB35-529B091A757B}"/>
              </a:ext>
            </a:extLst>
          </p:cNvPr>
          <p:cNvSpPr>
            <a:spLocks noGrp="1" noChangeArrowheads="1"/>
          </p:cNvSpPr>
          <p:nvPr>
            <p:ph type="title"/>
          </p:nvPr>
        </p:nvSpPr>
        <p:spPr>
          <a:xfrm>
            <a:off x="1981200" y="277814"/>
            <a:ext cx="8218488" cy="847725"/>
          </a:xfrm>
        </p:spPr>
        <p:txBody>
          <a:bodyPr/>
          <a:lstStyle/>
          <a:p>
            <a:pPr eaLnBrk="1" hangingPunct="1"/>
            <a:r>
              <a:rPr lang="en-GB" altLang="en-GH" sz="2400" b="1"/>
              <a:t>Public significance of diseases associated with excreta and water related diseases</a:t>
            </a:r>
          </a:p>
        </p:txBody>
      </p:sp>
      <p:sp>
        <p:nvSpPr>
          <p:cNvPr id="363523" name="Rectangle 3">
            <a:extLst>
              <a:ext uri="{FF2B5EF4-FFF2-40B4-BE49-F238E27FC236}">
                <a16:creationId xmlns:a16="http://schemas.microsoft.com/office/drawing/2014/main" id="{06F4FDE5-D6BE-489A-9EC7-51576F48A7A3}"/>
              </a:ext>
            </a:extLst>
          </p:cNvPr>
          <p:cNvSpPr>
            <a:spLocks noGrp="1" noChangeArrowheads="1"/>
          </p:cNvSpPr>
          <p:nvPr>
            <p:ph type="body" sz="half" idx="1"/>
          </p:nvPr>
        </p:nvSpPr>
        <p:spPr>
          <a:xfrm>
            <a:off x="1992313" y="1125539"/>
            <a:ext cx="7715250" cy="460375"/>
          </a:xfrm>
        </p:spPr>
        <p:txBody>
          <a:bodyPr/>
          <a:lstStyle/>
          <a:p>
            <a:pPr eaLnBrk="1" hangingPunct="1">
              <a:buFont typeface="Wingdings" panose="05000000000000000000" pitchFamily="2" charset="2"/>
              <a:buNone/>
            </a:pPr>
            <a:r>
              <a:rPr lang="en-GB" altLang="en-GH" sz="1800"/>
              <a:t>Classification of water and related diseases</a:t>
            </a:r>
          </a:p>
        </p:txBody>
      </p:sp>
      <p:graphicFrame>
        <p:nvGraphicFramePr>
          <p:cNvPr id="195669" name="Group 85">
            <a:extLst>
              <a:ext uri="{FF2B5EF4-FFF2-40B4-BE49-F238E27FC236}">
                <a16:creationId xmlns:a16="http://schemas.microsoft.com/office/drawing/2014/main" id="{34FF92F7-6E57-4E58-9AF6-BC2B8BF6FBFF}"/>
              </a:ext>
            </a:extLst>
          </p:cNvPr>
          <p:cNvGraphicFramePr>
            <a:graphicFrameLocks noGrp="1"/>
          </p:cNvGraphicFramePr>
          <p:nvPr>
            <p:ph sz="half" idx="2"/>
          </p:nvPr>
        </p:nvGraphicFramePr>
        <p:xfrm>
          <a:off x="1992314" y="1773238"/>
          <a:ext cx="8351837" cy="5321520"/>
        </p:xfrm>
        <a:graphic>
          <a:graphicData uri="http://schemas.openxmlformats.org/drawingml/2006/table">
            <a:tbl>
              <a:tblPr/>
              <a:tblGrid>
                <a:gridCol w="2995612">
                  <a:extLst>
                    <a:ext uri="{9D8B030D-6E8A-4147-A177-3AD203B41FA5}">
                      <a16:colId xmlns:a16="http://schemas.microsoft.com/office/drawing/2014/main" val="20000"/>
                    </a:ext>
                  </a:extLst>
                </a:gridCol>
                <a:gridCol w="1497013">
                  <a:extLst>
                    <a:ext uri="{9D8B030D-6E8A-4147-A177-3AD203B41FA5}">
                      <a16:colId xmlns:a16="http://schemas.microsoft.com/office/drawing/2014/main" val="20001"/>
                    </a:ext>
                  </a:extLst>
                </a:gridCol>
                <a:gridCol w="1916112">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011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1" i="0" u="sng"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Disease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Cholera</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Infectious hepatitis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Polio</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Paratyphoid</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Typhoid</a:t>
                      </a:r>
                    </a:p>
                  </a:txBody>
                  <a:tcPr marT="45672" marB="456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Waterborne</a:t>
                      </a: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000" b="1" i="0" u="sng"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Disease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Guinea worm</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Schistosoma</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(Bilharzia)</a:t>
                      </a: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GB" sz="2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0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Water-based</a:t>
                      </a:r>
                    </a:p>
                  </a:txBody>
                  <a:tcPr marT="45672" marB="456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2746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Amoebic dysentery</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Bacillary dysentery</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Gastroenteritis</a:t>
                      </a:r>
                    </a:p>
                  </a:txBody>
                  <a:tcPr marT="45672" marB="456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Waterborne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 or water –washed</a:t>
                      </a: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Malaria</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Onchocerciasis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Yellow fever</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Sleeping sickness</a:t>
                      </a: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GB" sz="2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Water related insect vector</a:t>
                      </a:r>
                    </a:p>
                  </a:txBody>
                  <a:tcPr marT="45672" marB="456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823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Ascaris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err="1">
                          <a:ln>
                            <a:noFill/>
                          </a:ln>
                          <a:solidFill>
                            <a:schemeClr val="tx1"/>
                          </a:solidFill>
                          <a:effectLst>
                            <a:outerShdw blurRad="38100" dist="38100" dir="2700000" algn="tl">
                              <a:srgbClr val="000000"/>
                            </a:outerShdw>
                          </a:effectLst>
                          <a:latin typeface="Verdana" pitchFamily="34" charset="0"/>
                          <a:cs typeface="Arial" charset="0"/>
                        </a:rPr>
                        <a:t>Conjuctivitis</a:t>
                      </a:r>
                      <a:endPar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Diarrhoea diseases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Leprosy</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Scabies </a:t>
                      </a:r>
                    </a:p>
                  </a:txBody>
                  <a:tcPr marT="45672" marB="456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Water –washed</a:t>
                      </a: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endParaRPr>
                    </a:p>
                  </a:txBody>
                  <a:tcPr marT="45672" marB="456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6984</Words>
  <Application>Microsoft Office PowerPoint</Application>
  <PresentationFormat>Widescreen</PresentationFormat>
  <Paragraphs>782</Paragraphs>
  <Slides>81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Calibri</vt:lpstr>
      <vt:lpstr>Calibri Light</vt:lpstr>
      <vt:lpstr>Tahoma</vt:lpstr>
      <vt:lpstr>Times New Roman</vt:lpstr>
      <vt:lpstr>Verdana</vt:lpstr>
      <vt:lpstr>Wingdings</vt:lpstr>
      <vt:lpstr>Wingdings 2</vt:lpstr>
      <vt:lpstr>Office Theme</vt:lpstr>
      <vt:lpstr>UNIT 4</vt:lpstr>
      <vt:lpstr>Water Quality and Health</vt:lpstr>
      <vt:lpstr>Water Quality</vt:lpstr>
      <vt:lpstr>A six minute video on micro-organims</vt:lpstr>
      <vt:lpstr>Bacteria</vt:lpstr>
      <vt:lpstr>Pandemic Covid 19</vt:lpstr>
      <vt:lpstr>Routes of Transmission and control of COVID 19</vt:lpstr>
      <vt:lpstr>Water associated diseases</vt:lpstr>
      <vt:lpstr>Public significance of diseases associated with excreta and water related diseases</vt:lpstr>
      <vt:lpstr>Water quality and health</vt:lpstr>
      <vt:lpstr>Water quality and health</vt:lpstr>
      <vt:lpstr>Integrated Water resources Management</vt:lpstr>
      <vt:lpstr>The Water Cycle</vt:lpstr>
      <vt:lpstr>Water Quality</vt:lpstr>
      <vt:lpstr>Water use</vt:lpstr>
      <vt:lpstr>Water consumption</vt:lpstr>
      <vt:lpstr>Typical Domestic Water Usage</vt:lpstr>
      <vt:lpstr>PowerPoint Presentation</vt:lpstr>
      <vt:lpstr>Water and Wastewater Quality parameters</vt:lpstr>
      <vt:lpstr>Water pollution</vt:lpstr>
      <vt:lpstr>Wastewater effluent guidelines</vt:lpstr>
      <vt:lpstr>IRON AND MANGANESE</vt:lpstr>
      <vt:lpstr>ARSENIC</vt:lpstr>
      <vt:lpstr>FLUORIDE (high fluoride a very serious problem in Northern Ghana</vt:lpstr>
      <vt:lpstr>PowerPoint Presentation</vt:lpstr>
      <vt:lpstr>Heavy metal health impacts</vt:lpstr>
      <vt:lpstr>Other health impacts dues to chemicals</vt:lpstr>
      <vt:lpstr>Toxic Chemical compounds and their extent of toxicity</vt:lpstr>
      <vt:lpstr>Toxic Chemical compounds and their extent of toxicity</vt:lpstr>
      <vt:lpstr>INDUSTRIAL WATER Maximum conc. Of constituents in raw waters for various industrial operations (mg/l)</vt:lpstr>
      <vt:lpstr>PowerPoint Presentation</vt:lpstr>
      <vt:lpstr>PowerPoint Presentation</vt:lpstr>
      <vt:lpstr>PowerPoint Presentation</vt:lpstr>
      <vt:lpstr>PowerPoint Presentation</vt:lpstr>
      <vt:lpstr>Agriculture Water</vt:lpstr>
      <vt:lpstr>Quality requirements for fishing in tropical streams</vt:lpstr>
      <vt:lpstr>PowerPoint Presentation</vt:lpstr>
      <vt:lpstr>PowerPoint Presentation</vt:lpstr>
      <vt:lpstr>Ghana’s Environmental Protection Bureau, EIA and Some Principles of Environmental laws</vt:lpstr>
      <vt:lpstr>Ghana’s Environmental Protection Agency</vt:lpstr>
      <vt:lpstr>Functions of EPA</vt:lpstr>
      <vt:lpstr>Environmental Assessment</vt:lpstr>
      <vt:lpstr>Environmental Impact Assessment</vt:lpstr>
      <vt:lpstr>ENVIRONMENTAL IMPACT ASSESSMENT </vt:lpstr>
      <vt:lpstr>Purpose of the EIA</vt:lpstr>
      <vt:lpstr>Some common targets</vt:lpstr>
      <vt:lpstr>PowerPoint Presentation</vt:lpstr>
      <vt:lpstr>Some key environmental laws, policies and regulations in Ghana</vt:lpstr>
      <vt:lpstr>Principles of Environmental laws</vt:lpstr>
      <vt:lpstr>Levels of Environmental laws</vt:lpstr>
      <vt:lpstr>Types of Environmental laws</vt:lpstr>
      <vt:lpstr>The EIA  process</vt:lpstr>
      <vt:lpstr>Environmental Assessment procedures</vt:lpstr>
      <vt:lpstr>DALY Disability adjusted life years</vt:lpstr>
      <vt:lpstr>PowerPoint Presentation</vt:lpstr>
      <vt:lpstr>Example of Environmental quality measurement</vt:lpstr>
      <vt:lpstr>PowerPoint Presentation</vt:lpstr>
      <vt:lpstr>The Millennium Development goals</vt:lpstr>
      <vt:lpstr>Key facts from JMP 2015</vt:lpstr>
      <vt:lpstr>Environmental sustainability</vt:lpstr>
      <vt:lpstr>The MDGs Interest groups</vt:lpstr>
      <vt:lpstr>PowerPoint Presentation</vt:lpstr>
      <vt:lpstr>GOAL 7 ENSURE ENVIRONMENTAL SUSTAINABILITY</vt:lpstr>
      <vt:lpstr>Target 1 Integrate the principles of sustainable development into country policies and programmes and reverse the loss of environmental resources. </vt:lpstr>
      <vt:lpstr>Target 2 Reduce biodiversity loss; achieving by 2010, a significant reduction in the rate of loss </vt:lpstr>
      <vt:lpstr>Target 3  Halve, by 2015, the proportion of the population without sustainable access to safe drinking water and basic sanitation  </vt:lpstr>
      <vt:lpstr>  Target 4 By 2020 to have achieved a significant improvement in the lives of at least 100 million slum dwellers  </vt:lpstr>
      <vt:lpstr>Sustainable Development Goals</vt:lpstr>
      <vt:lpstr>The SDG  goals</vt:lpstr>
      <vt:lpstr>SDG Cont’nd</vt:lpstr>
      <vt:lpstr>Incorporation of SDGs in National Development Agenda</vt:lpstr>
      <vt:lpstr>Facts for Water and sanitation</vt:lpstr>
      <vt:lpstr>Facts continued</vt:lpstr>
      <vt:lpstr>Goal 6 of the SDG</vt:lpstr>
      <vt:lpstr>8 Targets for SDG 6</vt:lpstr>
      <vt:lpstr>SDG 6 Targets</vt:lpstr>
      <vt:lpstr>Assignments1</vt:lpstr>
      <vt:lpstr>Assignment 2</vt:lpstr>
      <vt:lpstr>Reading materials</vt:lpstr>
      <vt:lpstr>The Epilogue</vt:lpstr>
      <vt:lpstr>Class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Proper</dc:title>
  <dc:creator>Esi Awuah</dc:creator>
  <cp:lastModifiedBy>Esi Awuah</cp:lastModifiedBy>
  <cp:revision>16</cp:revision>
  <dcterms:created xsi:type="dcterms:W3CDTF">2020-05-07T09:39:46Z</dcterms:created>
  <dcterms:modified xsi:type="dcterms:W3CDTF">2021-02-25T13:06:46Z</dcterms:modified>
</cp:coreProperties>
</file>