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20" r:id="rId2"/>
    <p:sldId id="257" r:id="rId3"/>
    <p:sldId id="258" r:id="rId4"/>
    <p:sldId id="259" r:id="rId5"/>
    <p:sldId id="260" r:id="rId6"/>
    <p:sldId id="261" r:id="rId7"/>
    <p:sldId id="262" r:id="rId8"/>
    <p:sldId id="264" r:id="rId9"/>
    <p:sldId id="265" r:id="rId10"/>
    <p:sldId id="266" r:id="rId11"/>
    <p:sldId id="294" r:id="rId12"/>
    <p:sldId id="268" r:id="rId13"/>
    <p:sldId id="271" r:id="rId14"/>
    <p:sldId id="270" r:id="rId15"/>
    <p:sldId id="269" r:id="rId16"/>
    <p:sldId id="272" r:id="rId17"/>
    <p:sldId id="273" r:id="rId18"/>
    <p:sldId id="274" r:id="rId19"/>
    <p:sldId id="302" r:id="rId20"/>
    <p:sldId id="300" r:id="rId21"/>
    <p:sldId id="303" r:id="rId22"/>
    <p:sldId id="278" r:id="rId23"/>
    <p:sldId id="281" r:id="rId24"/>
    <p:sldId id="283" r:id="rId25"/>
    <p:sldId id="284" r:id="rId26"/>
    <p:sldId id="285" r:id="rId27"/>
    <p:sldId id="304" r:id="rId28"/>
    <p:sldId id="306" r:id="rId29"/>
    <p:sldId id="307" r:id="rId30"/>
    <p:sldId id="308" r:id="rId31"/>
    <p:sldId id="310" r:id="rId32"/>
    <p:sldId id="311" r:id="rId33"/>
    <p:sldId id="287" r:id="rId34"/>
    <p:sldId id="312" r:id="rId35"/>
    <p:sldId id="313" r:id="rId36"/>
    <p:sldId id="314" r:id="rId37"/>
    <p:sldId id="315" r:id="rId38"/>
    <p:sldId id="319" r:id="rId39"/>
    <p:sldId id="316" r:id="rId40"/>
    <p:sldId id="31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732" y="5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5.wmf"/><Relationship Id="rId7" Type="http://schemas.openxmlformats.org/officeDocument/2006/relationships/image" Target="../media/image78.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92B8A-F7A5-46BB-816D-099EA3723B7F}" type="datetimeFigureOut">
              <a:rPr lang="en-US" smtClean="0"/>
              <a:pPr/>
              <a:t>9/6/2014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4D4B45-7CDE-44F7-907A-821CA98CE736}" type="slidenum">
              <a:rPr lang="en-US" smtClean="0"/>
              <a:pPr/>
              <a:t>‹#›</a:t>
            </a:fld>
            <a:endParaRPr lang="en-US"/>
          </a:p>
        </p:txBody>
      </p:sp>
    </p:spTree>
    <p:extLst>
      <p:ext uri="{BB962C8B-B14F-4D97-AF65-F5344CB8AC3E}">
        <p14:creationId xmlns:p14="http://schemas.microsoft.com/office/powerpoint/2010/main" val="339194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4D4B45-7CDE-44F7-907A-821CA98CE736}" type="slidenum">
              <a:rPr lang="en-US" smtClean="0"/>
              <a:pPr/>
              <a:t>34</a:t>
            </a:fld>
            <a:endParaRPr lang="en-US"/>
          </a:p>
        </p:txBody>
      </p:sp>
    </p:spTree>
    <p:extLst>
      <p:ext uri="{BB962C8B-B14F-4D97-AF65-F5344CB8AC3E}">
        <p14:creationId xmlns:p14="http://schemas.microsoft.com/office/powerpoint/2010/main" val="174088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E8CD4-523B-4498-B486-73A65D869948}" type="datetimeFigureOut">
              <a:rPr lang="en-US" smtClean="0"/>
              <a:pPr/>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8CD4-523B-4498-B486-73A65D869948}" type="datetimeFigureOut">
              <a:rPr lang="en-US" smtClean="0"/>
              <a:pPr/>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8CD4-523B-4498-B486-73A65D869948}" type="datetimeFigureOut">
              <a:rPr lang="en-US" smtClean="0"/>
              <a:pPr/>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E8CD4-523B-4498-B486-73A65D869948}" type="datetimeFigureOut">
              <a:rPr lang="en-US" smtClean="0"/>
              <a:pPr/>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E8CD4-523B-4498-B486-73A65D869948}" type="datetimeFigureOut">
              <a:rPr lang="en-US" smtClean="0"/>
              <a:pPr/>
              <a:t>9/6/2014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E8CD4-523B-4498-B486-73A65D869948}" type="datetimeFigureOut">
              <a:rPr lang="en-US" smtClean="0"/>
              <a:pPr/>
              <a:t>9/6/2014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E8CD4-523B-4498-B486-73A65D869948}" type="datetimeFigureOut">
              <a:rPr lang="en-US" smtClean="0"/>
              <a:pPr/>
              <a:t>9/6/2014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E8CD4-523B-4498-B486-73A65D869948}" type="datetimeFigureOut">
              <a:rPr lang="en-US" smtClean="0"/>
              <a:pPr/>
              <a:t>9/6/2014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E8CD4-523B-4498-B486-73A65D869948}" type="datetimeFigureOut">
              <a:rPr lang="en-US" smtClean="0"/>
              <a:pPr/>
              <a:t>9/6/2014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E8CD4-523B-4498-B486-73A65D869948}" type="datetimeFigureOut">
              <a:rPr lang="en-US" smtClean="0"/>
              <a:pPr/>
              <a:t>9/6/2014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E8CD4-523B-4498-B486-73A65D869948}" type="datetimeFigureOut">
              <a:rPr lang="en-US" smtClean="0"/>
              <a:pPr/>
              <a:t>9/6/2014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33BAA8-E234-46C0-871B-EEC2F8729D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E8CD4-523B-4498-B486-73A65D869948}" type="datetimeFigureOut">
              <a:rPr lang="en-US" smtClean="0"/>
              <a:pPr/>
              <a:t>9/6/2014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BAA8-E234-46C0-871B-EEC2F8729D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5.bin"/><Relationship Id="rId10" Type="http://schemas.openxmlformats.org/officeDocument/2006/relationships/image" Target="../media/image21.wmf"/><Relationship Id="rId4" Type="http://schemas.openxmlformats.org/officeDocument/2006/relationships/image" Target="../media/image14.w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2.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5.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48.png"/><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9.png"/><Relationship Id="rId5" Type="http://schemas.openxmlformats.org/officeDocument/2006/relationships/image" Target="../media/image42.wmf"/><Relationship Id="rId10" Type="http://schemas.openxmlformats.org/officeDocument/2006/relationships/image" Target="../media/image47.png"/><Relationship Id="rId4" Type="http://schemas.openxmlformats.org/officeDocument/2006/relationships/oleObject" Target="../embeddings/oleObject27.bin"/><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2.wmf"/><Relationship Id="rId18" Type="http://schemas.openxmlformats.org/officeDocument/2006/relationships/oleObject" Target="../embeddings/oleObject36.bin"/><Relationship Id="rId3" Type="http://schemas.openxmlformats.org/officeDocument/2006/relationships/image" Target="../media/image59.png"/><Relationship Id="rId21" Type="http://schemas.openxmlformats.org/officeDocument/2006/relationships/image" Target="../media/image56.wmf"/><Relationship Id="rId7" Type="http://schemas.openxmlformats.org/officeDocument/2006/relationships/image" Target="../media/image49.wmf"/><Relationship Id="rId12" Type="http://schemas.openxmlformats.org/officeDocument/2006/relationships/oleObject" Target="../embeddings/oleObject33.bin"/><Relationship Id="rId17" Type="http://schemas.openxmlformats.org/officeDocument/2006/relationships/image" Target="../media/image54.wmf"/><Relationship Id="rId25"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vmlDrawing" Target="../drawings/vmlDrawing12.vml"/><Relationship Id="rId6" Type="http://schemas.openxmlformats.org/officeDocument/2006/relationships/oleObject" Target="../embeddings/oleObject30.bin"/><Relationship Id="rId11" Type="http://schemas.openxmlformats.org/officeDocument/2006/relationships/image" Target="../media/image51.wmf"/><Relationship Id="rId24" Type="http://schemas.openxmlformats.org/officeDocument/2006/relationships/oleObject" Target="../embeddings/oleObject39.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10" Type="http://schemas.openxmlformats.org/officeDocument/2006/relationships/oleObject" Target="../embeddings/oleObject32.bin"/><Relationship Id="rId19" Type="http://schemas.openxmlformats.org/officeDocument/2006/relationships/image" Target="../media/image55.wmf"/><Relationship Id="rId4" Type="http://schemas.openxmlformats.org/officeDocument/2006/relationships/oleObject" Target="../embeddings/oleObject29.bin"/><Relationship Id="rId9" Type="http://schemas.openxmlformats.org/officeDocument/2006/relationships/image" Target="../media/image50.wmf"/><Relationship Id="rId14" Type="http://schemas.openxmlformats.org/officeDocument/2006/relationships/oleObject" Target="../embeddings/oleObject34.bin"/><Relationship Id="rId22" Type="http://schemas.openxmlformats.org/officeDocument/2006/relationships/oleObject" Target="../embeddings/oleObject38.bin"/></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3.bin"/><Relationship Id="rId14" Type="http://schemas.openxmlformats.org/officeDocument/2006/relationships/image" Target="../media/image67.wmf"/></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5" Type="http://schemas.openxmlformats.org/officeDocument/2006/relationships/image" Target="../media/image71.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52.bin"/><Relationship Id="rId18" Type="http://schemas.openxmlformats.org/officeDocument/2006/relationships/image" Target="../media/image79.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76.wmf"/><Relationship Id="rId17"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78.wmf"/><Relationship Id="rId1" Type="http://schemas.openxmlformats.org/officeDocument/2006/relationships/vmlDrawing" Target="../drawings/vmlDrawing15.vml"/><Relationship Id="rId6" Type="http://schemas.openxmlformats.org/officeDocument/2006/relationships/image" Target="../media/image74.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0.wmf"/><Relationship Id="rId4" Type="http://schemas.openxmlformats.org/officeDocument/2006/relationships/image" Target="../media/image73.wmf"/><Relationship Id="rId9" Type="http://schemas.openxmlformats.org/officeDocument/2006/relationships/oleObject" Target="../embeddings/oleObject50.bin"/><Relationship Id="rId14" Type="http://schemas.openxmlformats.org/officeDocument/2006/relationships/image" Target="../media/image77.w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80.wmf"/></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2.wmf"/></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8.bin"/><Relationship Id="rId5" Type="http://schemas.openxmlformats.org/officeDocument/2006/relationships/image" Target="../media/image84.wmf"/><Relationship Id="rId4" Type="http://schemas.openxmlformats.org/officeDocument/2006/relationships/oleObject" Target="../embeddings/oleObject57.bin"/></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837" y="583095"/>
            <a:ext cx="7772400" cy="1600200"/>
          </a:xfrm>
        </p:spPr>
        <p:txBody>
          <a:bodyPr>
            <a:normAutofit fontScale="90000"/>
          </a:bodyPr>
          <a:lstStyle/>
          <a:p>
            <a:r>
              <a:rPr lang="en-GB" sz="4900" b="1" dirty="0" smtClean="0">
                <a:latin typeface="Times New Roman" pitchFamily="18" charset="0"/>
                <a:cs typeface="Times New Roman" pitchFamily="18" charset="0"/>
              </a:rPr>
              <a:t/>
            </a:r>
            <a:br>
              <a:rPr lang="en-GB" sz="4900" b="1" dirty="0" smtClean="0">
                <a:latin typeface="Times New Roman" pitchFamily="18" charset="0"/>
                <a:cs typeface="Times New Roman" pitchFamily="18" charset="0"/>
              </a:rPr>
            </a:br>
            <a:r>
              <a:rPr lang="en-GB" sz="3600" b="1" dirty="0" smtClean="0">
                <a:latin typeface="Times New Roman" pitchFamily="18" charset="0"/>
                <a:cs typeface="Times New Roman" pitchFamily="18" charset="0"/>
              </a:rPr>
              <a:t>ME 361 </a:t>
            </a:r>
            <a:r>
              <a:rPr lang="en-GB" sz="3600" b="1" cap="all" dirty="0" smtClean="0">
                <a:latin typeface="Times New Roman" pitchFamily="18" charset="0"/>
                <a:cs typeface="Times New Roman" pitchFamily="18" charset="0"/>
              </a:rPr>
              <a:t>DYNAMICS </a:t>
            </a:r>
            <a:r>
              <a:rPr lang="en-GB" sz="3600" b="1" cap="all" dirty="0">
                <a:latin typeface="Times New Roman" pitchFamily="18" charset="0"/>
                <a:cs typeface="Times New Roman" pitchFamily="18" charset="0"/>
              </a:rPr>
              <a:t>OF </a:t>
            </a:r>
            <a:r>
              <a:rPr lang="en-GB" sz="3600" b="1" cap="all" dirty="0" smtClean="0">
                <a:latin typeface="Times New Roman" pitchFamily="18" charset="0"/>
                <a:cs typeface="Times New Roman" pitchFamily="18" charset="0"/>
              </a:rPr>
              <a:t>MACHINERY</a:t>
            </a:r>
            <a:r>
              <a:rPr lang="en-GB" dirty="0">
                <a:latin typeface="Times New Roman" pitchFamily="18" charset="0"/>
                <a:cs typeface="Times New Roman" pitchFamily="18" charset="0"/>
              </a:rPr>
              <a:t/>
            </a:r>
            <a:br>
              <a:rPr lang="en-GB" dirty="0">
                <a:latin typeface="Times New Roman" pitchFamily="18" charset="0"/>
                <a:cs typeface="Times New Roman" pitchFamily="18" charset="0"/>
              </a:rPr>
            </a:b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1417637" y="1894681"/>
            <a:ext cx="6400800" cy="702745"/>
          </a:xfrm>
        </p:spPr>
        <p:txBody>
          <a:bodyPr>
            <a:normAutofit/>
          </a:bodyPr>
          <a:lstStyle/>
          <a:p>
            <a:r>
              <a:rPr lang="en-GB" sz="2400" b="1" dirty="0">
                <a:latin typeface="Times New Roman" pitchFamily="18" charset="0"/>
                <a:cs typeface="Times New Roman" pitchFamily="18" charset="0"/>
              </a:rPr>
              <a:t>UNIT 3 3D KINETICS OF RIGID BODIES</a:t>
            </a:r>
            <a:endParaRPr lang="en-GB" sz="2400" dirty="0">
              <a:solidFill>
                <a:schemeClr val="tx1"/>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398A69A5-F014-41DD-B686-1175A7A26406}" type="slidenum">
              <a:rPr lang="en-GB" smtClean="0"/>
              <a:pPr/>
              <a:t>1</a:t>
            </a:fld>
            <a:endParaRPr lang="en-GB"/>
          </a:p>
        </p:txBody>
      </p:sp>
      <p:sp>
        <p:nvSpPr>
          <p:cNvPr id="6" name="Title 1"/>
          <p:cNvSpPr txBox="1">
            <a:spLocks/>
          </p:cNvSpPr>
          <p:nvPr/>
        </p:nvSpPr>
        <p:spPr bwMode="auto">
          <a:xfrm>
            <a:off x="837855" y="2672141"/>
            <a:ext cx="7772400" cy="151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25000"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7200" i="1" dirty="0" smtClean="0">
                <a:latin typeface="Times New Roman" pitchFamily="18" charset="0"/>
                <a:cs typeface="Times New Roman" pitchFamily="18" charset="0"/>
              </a:rPr>
              <a:t>Facilitators</a:t>
            </a:r>
            <a:r>
              <a:rPr lang="en-US" sz="7200" i="1" dirty="0" smtClean="0">
                <a:latin typeface="Times New Roman" pitchFamily="18" charset="0"/>
                <a:cs typeface="Times New Roman" pitchFamily="18" charset="0"/>
              </a:rPr>
              <a:t>	</a:t>
            </a:r>
          </a:p>
          <a:p>
            <a:pPr algn="just"/>
            <a:r>
              <a:rPr lang="en-US" sz="7200" i="1" dirty="0" smtClean="0">
                <a:latin typeface="Times New Roman" pitchFamily="18" charset="0"/>
                <a:cs typeface="Times New Roman" pitchFamily="18" charset="0"/>
              </a:rPr>
              <a:t>	Dr. J. Ampofo	Takoradi Centre &amp; Leader</a:t>
            </a:r>
          </a:p>
          <a:p>
            <a:pPr algn="l"/>
            <a:r>
              <a:rPr lang="en-US" sz="7200" i="1" dirty="0" smtClean="0">
                <a:latin typeface="Times New Roman" pitchFamily="18" charset="0"/>
                <a:cs typeface="Times New Roman" pitchFamily="18" charset="0"/>
              </a:rPr>
              <a:t>	Mr. M. N. Sackey	Accra</a:t>
            </a:r>
            <a:br>
              <a:rPr lang="en-US" sz="7200" i="1" dirty="0" smtClean="0">
                <a:latin typeface="Times New Roman" pitchFamily="18" charset="0"/>
                <a:cs typeface="Times New Roman" pitchFamily="18" charset="0"/>
              </a:rPr>
            </a:br>
            <a:r>
              <a:rPr lang="en-US" sz="7200" i="1" dirty="0" smtClean="0">
                <a:latin typeface="Times New Roman" pitchFamily="18" charset="0"/>
                <a:cs typeface="Times New Roman" pitchFamily="18" charset="0"/>
              </a:rPr>
              <a:t>	Mr. F. W. Adam	Kumasi</a:t>
            </a:r>
          </a:p>
          <a:p>
            <a:r>
              <a:rPr lang="en-US" i="1" dirty="0" smtClean="0"/>
              <a:t/>
            </a:r>
            <a:br>
              <a:rPr lang="en-US" i="1" dirty="0" smtClean="0"/>
            </a:br>
            <a:endParaRPr lang="en-US" dirty="0"/>
          </a:p>
        </p:txBody>
      </p:sp>
      <p:sp>
        <p:nvSpPr>
          <p:cNvPr id="8" name="Title 1"/>
          <p:cNvSpPr txBox="1">
            <a:spLocks/>
          </p:cNvSpPr>
          <p:nvPr/>
        </p:nvSpPr>
        <p:spPr>
          <a:xfrm>
            <a:off x="1371600" y="5181600"/>
            <a:ext cx="6477000" cy="609600"/>
          </a:xfrm>
          <a:prstGeom prst="rect">
            <a:avLst/>
          </a:prstGeom>
        </p:spPr>
        <p:txBody>
          <a:bodyPr anchor="ctr"/>
          <a:lstStyle/>
          <a:p>
            <a:pPr algn="ctr" fontAlgn="auto">
              <a:lnSpc>
                <a:spcPct val="170000"/>
              </a:lnSpc>
              <a:spcBef>
                <a:spcPts val="0"/>
              </a:spcBef>
              <a:spcAft>
                <a:spcPts val="0"/>
              </a:spcAft>
              <a:defRPr/>
            </a:pPr>
            <a:r>
              <a:rPr lang="en-GB" sz="800" b="1" dirty="0" smtClean="0">
                <a:latin typeface="Times New Roman" pitchFamily="18" charset="0"/>
                <a:cs typeface="Times New Roman" pitchFamily="18" charset="0"/>
              </a:rPr>
              <a:t>DEPARTMENT </a:t>
            </a:r>
            <a:r>
              <a:rPr lang="en-GB" sz="800" b="1" dirty="0">
                <a:latin typeface="Times New Roman" pitchFamily="18" charset="0"/>
                <a:cs typeface="Times New Roman" pitchFamily="18" charset="0"/>
              </a:rPr>
              <a:t>OF MECHANICAL ENGINEERING</a:t>
            </a:r>
          </a:p>
          <a:p>
            <a:pPr algn="ctr" fontAlgn="auto">
              <a:lnSpc>
                <a:spcPct val="170000"/>
              </a:lnSpc>
              <a:spcBef>
                <a:spcPts val="0"/>
              </a:spcBef>
              <a:spcAft>
                <a:spcPts val="0"/>
              </a:spcAft>
              <a:defRPr/>
            </a:pPr>
            <a:r>
              <a:rPr lang="en-GB" sz="800" b="1" dirty="0">
                <a:latin typeface="Times New Roman" pitchFamily="18" charset="0"/>
                <a:cs typeface="Times New Roman" pitchFamily="18" charset="0"/>
              </a:rPr>
              <a:t>KWAME NKRUMAH UNIVERSITY OF SCIENCE AND TECHNOLOGY, KUMASI</a:t>
            </a:r>
          </a:p>
        </p:txBody>
      </p:sp>
      <p:sp>
        <p:nvSpPr>
          <p:cNvPr id="9" name="Title 1"/>
          <p:cNvSpPr txBox="1">
            <a:spLocks/>
          </p:cNvSpPr>
          <p:nvPr/>
        </p:nvSpPr>
        <p:spPr>
          <a:xfrm>
            <a:off x="1200962" y="4387702"/>
            <a:ext cx="6477000" cy="609600"/>
          </a:xfrm>
          <a:prstGeom prst="rect">
            <a:avLst/>
          </a:prstGeom>
        </p:spPr>
        <p:txBody>
          <a:bodyPr anchor="ctr">
            <a:normAutofit/>
          </a:bodyPr>
          <a:lstStyle/>
          <a:p>
            <a:pPr algn="ctr" fontAlgn="auto">
              <a:spcBef>
                <a:spcPts val="0"/>
              </a:spcBef>
              <a:spcAft>
                <a:spcPts val="0"/>
              </a:spcAft>
              <a:defRPr/>
            </a:pPr>
            <a:endParaRPr lang="en-GB" sz="1400" b="1" dirty="0">
              <a:latin typeface="+mn-lt"/>
              <a:cs typeface="+mn-cs"/>
            </a:endParaRPr>
          </a:p>
          <a:p>
            <a:pPr algn="ctr" fontAlgn="auto">
              <a:spcBef>
                <a:spcPts val="0"/>
              </a:spcBef>
              <a:spcAft>
                <a:spcPts val="0"/>
              </a:spcAft>
              <a:defRPr/>
            </a:pPr>
            <a:r>
              <a:rPr lang="en-GB" sz="1400" i="1" cap="all" dirty="0">
                <a:latin typeface="Times New Roman" pitchFamily="18" charset="0"/>
                <a:cs typeface="Times New Roman" pitchFamily="18" charset="0"/>
              </a:rPr>
              <a:t>BSC MECHANICAL ENGINEERING, 3rd YEAR</a:t>
            </a:r>
            <a:endParaRPr lang="en-GB" sz="17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GB" smtClean="0"/>
              <a:t>ME 361 Unit 2</a:t>
            </a:r>
            <a:endParaRPr lang="en-GB"/>
          </a:p>
        </p:txBody>
      </p:sp>
    </p:spTree>
    <p:extLst>
      <p:ext uri="{BB962C8B-B14F-4D97-AF65-F5344CB8AC3E}">
        <p14:creationId xmlns:p14="http://schemas.microsoft.com/office/powerpoint/2010/main" val="328476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US" b="1" dirty="0" smtClean="0">
                <a:latin typeface="Times New Roman" pitchFamily="18" charset="0"/>
                <a:cs typeface="Times New Roman" pitchFamily="18" charset="0"/>
              </a:rPr>
              <a:t>EQUATIONS OF MOTION OF A 3-D RIGID BODY cont’d…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981200"/>
            <a:ext cx="8229600" cy="4525963"/>
          </a:xfrm>
        </p:spPr>
        <p:txBody>
          <a:bodyPr>
            <a:normAutofit/>
          </a:bodyPr>
          <a:lstStyle/>
          <a:p>
            <a:r>
              <a:rPr lang="en-US" dirty="0" smtClean="0">
                <a:latin typeface="Times New Roman" pitchFamily="18" charset="0"/>
                <a:cs typeface="Times New Roman" pitchFamily="18" charset="0"/>
              </a:rPr>
              <a:t>Case 1; principal axes are chosen as the axes of rotation,</a:t>
            </a:r>
          </a:p>
          <a:p>
            <a:r>
              <a:rPr lang="en-US" dirty="0" smtClean="0">
                <a:latin typeface="Times New Roman" pitchFamily="18" charset="0"/>
                <a:cs typeface="Times New Roman" pitchFamily="18" charset="0"/>
              </a:rPr>
              <a:t>Case 2; constant angular velocity,</a:t>
            </a:r>
          </a:p>
          <a:p>
            <a:r>
              <a:rPr lang="en-US" dirty="0" smtClean="0">
                <a:latin typeface="Times New Roman" pitchFamily="18" charset="0"/>
                <a:cs typeface="Times New Roman" pitchFamily="18" charset="0"/>
              </a:rPr>
              <a:t>Case 3; frame rotating with the same angular velocity of body, </a:t>
            </a:r>
          </a:p>
          <a:p>
            <a:r>
              <a:rPr lang="en-US" dirty="0" smtClean="0">
                <a:latin typeface="Times New Roman" pitchFamily="18" charset="0"/>
                <a:cs typeface="Times New Roman" pitchFamily="18" charset="0"/>
              </a:rPr>
              <a:t>Case 4; fixed frame </a:t>
            </a:r>
          </a:p>
          <a:p>
            <a:r>
              <a:rPr lang="en-US" dirty="0" smtClean="0">
                <a:latin typeface="Times New Roman" pitchFamily="18" charset="0"/>
                <a:cs typeface="Times New Roman" pitchFamily="18" charset="0"/>
              </a:rPr>
              <a:t>Case 5; fixed axes rotation</a:t>
            </a:r>
            <a:endParaRPr lang="en-US" dirty="0">
              <a:latin typeface="Times New Roman" pitchFamily="18" charset="0"/>
              <a:cs typeface="Times New Roman" pitchFamily="18" charset="0"/>
            </a:endParaRPr>
          </a:p>
        </p:txBody>
      </p:sp>
      <p:graphicFrame>
        <p:nvGraphicFramePr>
          <p:cNvPr id="9218" name="Object 2"/>
          <p:cNvGraphicFramePr>
            <a:graphicFrameLocks noChangeAspect="1"/>
          </p:cNvGraphicFramePr>
          <p:nvPr>
            <p:extLst>
              <p:ext uri="{D42A27DB-BD31-4B8C-83A1-F6EECF244321}">
                <p14:modId xmlns:p14="http://schemas.microsoft.com/office/powerpoint/2010/main" val="4264079333"/>
              </p:ext>
            </p:extLst>
          </p:nvPr>
        </p:nvGraphicFramePr>
        <p:xfrm>
          <a:off x="2667000" y="2514600"/>
          <a:ext cx="3352800" cy="533400"/>
        </p:xfrm>
        <a:graphic>
          <a:graphicData uri="http://schemas.openxmlformats.org/presentationml/2006/ole">
            <mc:AlternateContent xmlns:mc="http://schemas.openxmlformats.org/markup-compatibility/2006">
              <mc:Choice xmlns:v="urn:schemas-microsoft-com:vml" Requires="v">
                <p:oleObj spid="_x0000_s9501" name="Equation" r:id="rId3" imgW="1079280" imgH="241200" progId="Equation.3">
                  <p:embed/>
                </p:oleObj>
              </mc:Choice>
              <mc:Fallback>
                <p:oleObj name="Equation" r:id="rId3" imgW="10792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14600"/>
                        <a:ext cx="3352800" cy="533400"/>
                      </a:xfrm>
                      <a:prstGeom prst="rect">
                        <a:avLst/>
                      </a:prstGeom>
                      <a:noFill/>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09080126"/>
              </p:ext>
            </p:extLst>
          </p:nvPr>
        </p:nvGraphicFramePr>
        <p:xfrm>
          <a:off x="6324600" y="2743200"/>
          <a:ext cx="2590800" cy="914400"/>
        </p:xfrm>
        <a:graphic>
          <a:graphicData uri="http://schemas.openxmlformats.org/presentationml/2006/ole">
            <mc:AlternateContent xmlns:mc="http://schemas.openxmlformats.org/markup-compatibility/2006">
              <mc:Choice xmlns:v="urn:schemas-microsoft-com:vml" Requires="v">
                <p:oleObj spid="_x0000_s9502" name="Equation" r:id="rId5" imgW="1104840" imgH="304560" progId="Equation.3">
                  <p:embed/>
                </p:oleObj>
              </mc:Choice>
              <mc:Fallback>
                <p:oleObj name="Equation" r:id="rId5" imgW="1104840" imgH="304560" progId="Equation.3">
                  <p:embed/>
                  <p:pic>
                    <p:nvPicPr>
                      <p:cNvPr id="0" name="Picture 3"/>
                      <p:cNvPicPr>
                        <a:picLocks noChangeAspect="1" noChangeArrowheads="1"/>
                      </p:cNvPicPr>
                      <p:nvPr/>
                    </p:nvPicPr>
                    <p:blipFill>
                      <a:blip r:embed="rId6"/>
                      <a:srcRect/>
                      <a:stretch>
                        <a:fillRect/>
                      </a:stretch>
                    </p:blipFill>
                    <p:spPr bwMode="auto">
                      <a:xfrm>
                        <a:off x="6324600" y="2743200"/>
                        <a:ext cx="2590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90890429"/>
              </p:ext>
            </p:extLst>
          </p:nvPr>
        </p:nvGraphicFramePr>
        <p:xfrm>
          <a:off x="3581400" y="4191000"/>
          <a:ext cx="1295400" cy="457200"/>
        </p:xfrm>
        <a:graphic>
          <a:graphicData uri="http://schemas.openxmlformats.org/presentationml/2006/ole">
            <mc:AlternateContent xmlns:mc="http://schemas.openxmlformats.org/markup-compatibility/2006">
              <mc:Choice xmlns:v="urn:schemas-microsoft-com:vml" Requires="v">
                <p:oleObj spid="_x0000_s9503" name="Equation" r:id="rId7" imgW="419040" imgH="177480" progId="Equation.3">
                  <p:embed/>
                </p:oleObj>
              </mc:Choice>
              <mc:Fallback>
                <p:oleObj name="Equation" r:id="rId7" imgW="419040" imgH="177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191000"/>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93144640"/>
              </p:ext>
            </p:extLst>
          </p:nvPr>
        </p:nvGraphicFramePr>
        <p:xfrm>
          <a:off x="4114800" y="4724400"/>
          <a:ext cx="1295400" cy="533400"/>
        </p:xfrm>
        <a:graphic>
          <a:graphicData uri="http://schemas.openxmlformats.org/presentationml/2006/ole">
            <mc:AlternateContent xmlns:mc="http://schemas.openxmlformats.org/markup-compatibility/2006">
              <mc:Choice xmlns:v="urn:schemas-microsoft-com:vml" Requires="v">
                <p:oleObj spid="_x0000_s9504" name="Equation" r:id="rId9" imgW="393480" imgH="177480" progId="Equation.3">
                  <p:embed/>
                </p:oleObj>
              </mc:Choice>
              <mc:Fallback>
                <p:oleObj name="Equation" r:id="rId9" imgW="393480" imgH="177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724400"/>
                        <a:ext cx="1295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3657600" y="1524000"/>
            <a:ext cx="1620957" cy="646331"/>
          </a:xfrm>
          <a:prstGeom prst="rect">
            <a:avLst/>
          </a:prstGeom>
          <a:noFill/>
        </p:spPr>
        <p:txBody>
          <a:bodyPr wrap="none" rtlCol="0">
            <a:spAutoFit/>
          </a:bodyPr>
          <a:lstStyle/>
          <a:p>
            <a:r>
              <a:rPr lang="en-US" sz="3600" b="1" i="1" dirty="0" smtClean="0">
                <a:latin typeface="Times New Roman" pitchFamily="18" charset="0"/>
                <a:cs typeface="Times New Roman" pitchFamily="18" charset="0"/>
              </a:rPr>
              <a:t>CASES</a:t>
            </a:r>
            <a:endParaRPr lang="en-US" sz="3600" b="1"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b="1" dirty="0">
                <a:latin typeface="Times New Roman" pitchFamily="18" charset="0"/>
                <a:cs typeface="Times New Roman" pitchFamily="18" charset="0"/>
              </a:rPr>
              <a:t>EULER’S EQUATIONS OF </a:t>
            </a:r>
            <a:r>
              <a:rPr lang="en-US" b="1" dirty="0" smtClean="0">
                <a:latin typeface="Times New Roman" pitchFamily="18" charset="0"/>
                <a:cs typeface="Times New Roman" pitchFamily="18" charset="0"/>
              </a:rPr>
              <a:t>MOTION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1"/>
            <a:ext cx="8229600" cy="762000"/>
          </a:xfrm>
        </p:spPr>
        <p:txBody>
          <a:bodyPr>
            <a:normAutofit lnSpcReduction="10000"/>
          </a:bodyPr>
          <a:lstStyle/>
          <a:p>
            <a:pPr marL="0" indent="0">
              <a:buNone/>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z </a:t>
            </a:r>
            <a:r>
              <a:rPr lang="en-US" sz="2400" dirty="0">
                <a:latin typeface="Times New Roman" pitchFamily="18" charset="0"/>
                <a:cs typeface="Times New Roman" pitchFamily="18" charset="0"/>
              </a:rPr>
              <a:t>axes are chosen to coincide with the principal </a:t>
            </a:r>
            <a:r>
              <a:rPr lang="en-US" sz="2400" dirty="0" smtClean="0">
                <a:latin typeface="Times New Roman" pitchFamily="18" charset="0"/>
                <a:cs typeface="Times New Roman" pitchFamily="18" charset="0"/>
              </a:rPr>
              <a:t>axes of </a:t>
            </a:r>
            <a:r>
              <a:rPr lang="en-US" sz="2400" dirty="0">
                <a:latin typeface="Times New Roman" pitchFamily="18" charset="0"/>
                <a:cs typeface="Times New Roman" pitchFamily="18" charset="0"/>
              </a:rPr>
              <a:t>inertia of the </a:t>
            </a:r>
            <a:r>
              <a:rPr lang="en-US" sz="2400" dirty="0" smtClean="0">
                <a:latin typeface="Times New Roman" pitchFamily="18" charset="0"/>
                <a:cs typeface="Times New Roman" pitchFamily="18" charset="0"/>
              </a:rPr>
              <a:t>body(centroid), the </a:t>
            </a:r>
            <a:r>
              <a:rPr lang="en-US" sz="2400" dirty="0">
                <a:latin typeface="Times New Roman" pitchFamily="18" charset="0"/>
                <a:cs typeface="Times New Roman" pitchFamily="18" charset="0"/>
              </a:rPr>
              <a:t>angular momentum </a:t>
            </a:r>
            <a:endParaRPr lang="en-US" sz="2400"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28953113"/>
              </p:ext>
            </p:extLst>
          </p:nvPr>
        </p:nvGraphicFramePr>
        <p:xfrm>
          <a:off x="4267200" y="2362200"/>
          <a:ext cx="4616450" cy="533400"/>
        </p:xfrm>
        <a:graphic>
          <a:graphicData uri="http://schemas.openxmlformats.org/presentationml/2006/ole">
            <mc:AlternateContent xmlns:mc="http://schemas.openxmlformats.org/markup-compatibility/2006">
              <mc:Choice xmlns:v="urn:schemas-microsoft-com:vml" Requires="v">
                <p:oleObj spid="_x0000_s48310" name="Equation" r:id="rId3" imgW="1917360" imgH="241200" progId="Equation.3">
                  <p:embed/>
                </p:oleObj>
              </mc:Choice>
              <mc:Fallback>
                <p:oleObj name="Equation" r:id="rId3" imgW="1917360" imgH="241200" progId="Equation.3">
                  <p:embed/>
                  <p:pic>
                    <p:nvPicPr>
                      <p:cNvPr id="0" name="Object 10"/>
                      <p:cNvPicPr>
                        <a:picLocks noChangeAspect="1" noChangeArrowheads="1"/>
                      </p:cNvPicPr>
                      <p:nvPr/>
                    </p:nvPicPr>
                    <p:blipFill>
                      <a:blip r:embed="rId4"/>
                      <a:srcRect/>
                      <a:stretch>
                        <a:fillRect/>
                      </a:stretch>
                    </p:blipFill>
                    <p:spPr bwMode="auto">
                      <a:xfrm>
                        <a:off x="4267200" y="2362200"/>
                        <a:ext cx="4616450" cy="533400"/>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3603052"/>
              </p:ext>
            </p:extLst>
          </p:nvPr>
        </p:nvGraphicFramePr>
        <p:xfrm>
          <a:off x="685800" y="2895600"/>
          <a:ext cx="7134225" cy="3733800"/>
        </p:xfrm>
        <a:graphic>
          <a:graphicData uri="http://schemas.openxmlformats.org/presentationml/2006/ole">
            <mc:AlternateContent xmlns:mc="http://schemas.openxmlformats.org/markup-compatibility/2006">
              <mc:Choice xmlns:v="urn:schemas-microsoft-com:vml" Requires="v">
                <p:oleObj spid="_x0000_s48311" name="Equation" r:id="rId5" imgW="4012920" imgH="2145960" progId="Equation.3">
                  <p:embed/>
                </p:oleObj>
              </mc:Choice>
              <mc:Fallback>
                <p:oleObj name="Equation" r:id="rId5" imgW="4012920" imgH="2145960" progId="Equation.3">
                  <p:embed/>
                  <p:pic>
                    <p:nvPicPr>
                      <p:cNvPr id="0" name="Object 2"/>
                      <p:cNvPicPr>
                        <a:picLocks noChangeAspect="1" noChangeArrowheads="1"/>
                      </p:cNvPicPr>
                      <p:nvPr/>
                    </p:nvPicPr>
                    <p:blipFill>
                      <a:blip r:embed="rId6"/>
                      <a:srcRect/>
                      <a:stretch>
                        <a:fillRect/>
                      </a:stretch>
                    </p:blipFill>
                    <p:spPr bwMode="auto">
                      <a:xfrm>
                        <a:off x="685800" y="2895600"/>
                        <a:ext cx="7134225" cy="37338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00354902"/>
              </p:ext>
            </p:extLst>
          </p:nvPr>
        </p:nvGraphicFramePr>
        <p:xfrm>
          <a:off x="914400" y="2362200"/>
          <a:ext cx="3352800" cy="533400"/>
        </p:xfrm>
        <a:graphic>
          <a:graphicData uri="http://schemas.openxmlformats.org/presentationml/2006/ole">
            <mc:AlternateContent xmlns:mc="http://schemas.openxmlformats.org/markup-compatibility/2006">
              <mc:Choice xmlns:v="urn:schemas-microsoft-com:vml" Requires="v">
                <p:oleObj spid="_x0000_s48312" name="Equation" r:id="rId7" imgW="1079032" imgH="241195" progId="Equation.3">
                  <p:embed/>
                </p:oleObj>
              </mc:Choice>
              <mc:Fallback>
                <p:oleObj name="Equation" r:id="rId7" imgW="1079032" imgH="24119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362200"/>
                        <a:ext cx="3352800" cy="533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2803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Worked Example </a:t>
            </a:r>
            <a:r>
              <a:rPr lang="en-US" b="1" dirty="0" smtClean="0">
                <a:latin typeface="Times New Roman" pitchFamily="18" charset="0"/>
                <a:cs typeface="Times New Roman" pitchFamily="18" charset="0"/>
              </a:rPr>
              <a:t>1</a:t>
            </a:r>
            <a:endParaRPr lang="en-US" b="1"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1905000" y="3886200"/>
            <a:ext cx="4876800" cy="2667000"/>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11267" name="Rectangle 3"/>
              <p:cNvSpPr>
                <a:spLocks noChangeArrowheads="1"/>
              </p:cNvSpPr>
              <p:nvPr/>
            </p:nvSpPr>
            <p:spPr bwMode="auto">
              <a:xfrm>
                <a:off x="685800" y="1167199"/>
                <a:ext cx="7848600" cy="2781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A student holds a 5-kg hot rectangular plate with a tong (not shown) at point O in the Figure below. Find the couple exerted on the plate by the tong at the instant the plate is horizontal and moving at angular velocity and acceleration  of 5i -3j + 4 k (rad/s) and -5 i +5j – 2k (rad/</a:t>
                </a:r>
                <a14:m>
                  <m:oMath xmlns:m="http://schemas.openxmlformats.org/officeDocument/2006/math">
                    <m:sSup>
                      <m:sSupPr>
                        <m:ctrlPr>
                          <a:rPr kumimoji="0" lang="en-GB" sz="2800" b="0" i="1" u="none" strike="noStrike" cap="none" normalizeH="0" baseline="0" smtClean="0">
                            <a:ln>
                              <a:noFill/>
                            </a:ln>
                            <a:solidFill>
                              <a:schemeClr val="tx1"/>
                            </a:solidFill>
                            <a:effectLst/>
                            <a:latin typeface="Cambria Math"/>
                            <a:cs typeface="Times New Roman" pitchFamily="18" charset="0"/>
                          </a:rPr>
                        </m:ctrlPr>
                      </m:sSupPr>
                      <m:e>
                        <m:r>
                          <a:rPr kumimoji="0" lang="en-US" sz="2800" b="0" i="1" u="none" strike="noStrike" cap="none" normalizeH="0" baseline="0" smtClean="0">
                            <a:ln>
                              <a:noFill/>
                            </a:ln>
                            <a:solidFill>
                              <a:schemeClr val="tx1"/>
                            </a:solidFill>
                            <a:effectLst/>
                            <a:latin typeface="Cambria Math"/>
                            <a:cs typeface="Times New Roman" pitchFamily="18" charset="0"/>
                          </a:rPr>
                          <m:t>𝑠</m:t>
                        </m:r>
                      </m:e>
                      <m:sup>
                        <m:r>
                          <a:rPr kumimoji="0" lang="en-US" sz="2800" b="0" i="1" u="none" strike="noStrike" cap="none" normalizeH="0" baseline="0" smtClean="0">
                            <a:ln>
                              <a:noFill/>
                            </a:ln>
                            <a:solidFill>
                              <a:schemeClr val="tx1"/>
                            </a:solidFill>
                            <a:effectLst/>
                            <a:latin typeface="Cambria Math"/>
                            <a:cs typeface="Times New Roman" pitchFamily="18" charset="0"/>
                          </a:rPr>
                          <m:t>2</m:t>
                        </m:r>
                      </m:sup>
                    </m:sSup>
                  </m:oMath>
                </a14:m>
                <a:r>
                  <a:rPr kumimoji="0" lang="en-GB"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respectively.</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mc:Choice>
        <mc:Fallback xmlns="">
          <p:sp>
            <p:nvSpPr>
              <p:cNvPr id="11267" name="Rectangle 3"/>
              <p:cNvSpPr>
                <a:spLocks noRot="1" noChangeAspect="1" noMove="1" noResize="1" noEditPoints="1" noAdjustHandles="1" noChangeArrowheads="1" noChangeShapeType="1" noTextEdit="1"/>
              </p:cNvSpPr>
              <p:nvPr/>
            </p:nvSpPr>
            <p:spPr bwMode="auto">
              <a:xfrm>
                <a:off x="685800" y="1167199"/>
                <a:ext cx="7848600" cy="2781659"/>
              </a:xfrm>
              <a:prstGeom prst="rect">
                <a:avLst/>
              </a:prstGeom>
              <a:blipFill rotWithShape="1">
                <a:blip r:embed="rId3"/>
                <a:stretch>
                  <a:fillRect l="-1632" r="-2797" b="-3720"/>
                </a:stretch>
              </a:blipFill>
              <a:ln w="9525">
                <a:noFill/>
                <a:miter lim="800000"/>
                <a:headEnd/>
                <a:tailEnd/>
              </a:ln>
              <a:effectLst/>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Worked Example 1 cont’d</a:t>
            </a:r>
            <a:endParaRPr lang="en-US" b="1" dirty="0">
              <a:latin typeface="Times New Roman" pitchFamily="18" charset="0"/>
              <a:cs typeface="Times New Roman" pitchFamily="18" charset="0"/>
            </a:endParaRPr>
          </a:p>
        </p:txBody>
      </p:sp>
      <p:pic>
        <p:nvPicPr>
          <p:cNvPr id="12289" name="Picture 1"/>
          <p:cNvPicPr>
            <a:picLocks noGrp="1" noChangeAspect="1" noChangeArrowheads="1"/>
          </p:cNvPicPr>
          <p:nvPr>
            <p:ph idx="1"/>
          </p:nvPr>
        </p:nvPicPr>
        <p:blipFill>
          <a:blip r:embed="rId2"/>
          <a:srcRect/>
          <a:stretch>
            <a:fillRect/>
          </a:stretch>
        </p:blipFill>
        <p:spPr bwMode="auto">
          <a:xfrm>
            <a:off x="914400" y="2133600"/>
            <a:ext cx="7162800" cy="4572000"/>
          </a:xfrm>
          <a:prstGeom prst="rect">
            <a:avLst/>
          </a:prstGeom>
          <a:noFill/>
          <a:ln w="9525">
            <a:noFill/>
            <a:miter lim="800000"/>
            <a:headEnd/>
            <a:tailEnd/>
          </a:ln>
          <a:effectLst/>
        </p:spPr>
      </p:pic>
      <p:sp>
        <p:nvSpPr>
          <p:cNvPr id="5" name="TextBox 4"/>
          <p:cNvSpPr txBox="1"/>
          <p:nvPr/>
        </p:nvSpPr>
        <p:spPr>
          <a:xfrm>
            <a:off x="685800" y="914400"/>
            <a:ext cx="7173439" cy="1477328"/>
          </a:xfrm>
          <a:prstGeom prst="rect">
            <a:avLst/>
          </a:prstGeom>
          <a:noFill/>
        </p:spPr>
        <p:txBody>
          <a:bodyPr wrap="none" rtlCol="0">
            <a:spAutoFit/>
          </a:bodyPr>
          <a:lstStyle/>
          <a:p>
            <a:endParaRPr lang="en-GB" sz="2400" b="1" dirty="0" smtClean="0"/>
          </a:p>
          <a:p>
            <a:r>
              <a:rPr lang="en-GB" sz="2400" b="1" dirty="0" smtClean="0"/>
              <a:t>Solution</a:t>
            </a:r>
            <a:endParaRPr lang="en-US" sz="2400" dirty="0" smtClean="0"/>
          </a:p>
          <a:p>
            <a:r>
              <a:rPr lang="en-GB" sz="2400" dirty="0" smtClean="0">
                <a:latin typeface="Times New Roman" pitchFamily="18" charset="0"/>
                <a:cs typeface="Times New Roman" pitchFamily="18" charset="0"/>
              </a:rPr>
              <a:t>The moments and products of inertia about point O are </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Grp="1" noChangeAspect="1" noChangeArrowheads="1"/>
          </p:cNvPicPr>
          <p:nvPr>
            <p:ph idx="1"/>
          </p:nvPr>
        </p:nvPicPr>
        <p:blipFill>
          <a:blip r:embed="rId2"/>
          <a:srcRect l="20656" t="30305" r="28229" b="24237"/>
          <a:stretch>
            <a:fillRect/>
          </a:stretch>
        </p:blipFill>
        <p:spPr bwMode="auto">
          <a:xfrm>
            <a:off x="762000" y="2895600"/>
            <a:ext cx="7315200" cy="3352800"/>
          </a:xfrm>
          <a:prstGeom prst="rect">
            <a:avLst/>
          </a:prstGeom>
          <a:noFill/>
          <a:ln w="9525">
            <a:noFill/>
            <a:miter lim="800000"/>
            <a:headEnd/>
            <a:tailEnd/>
          </a:ln>
          <a:effectLst/>
        </p:spPr>
      </p:pic>
      <p:sp>
        <p:nvSpPr>
          <p:cNvPr id="5" name="Title 4"/>
          <p:cNvSpPr txBox="1">
            <a:spLocks noGrp="1"/>
          </p:cNvSpPr>
          <p:nvPr>
            <p:ph type="title"/>
          </p:nvPr>
        </p:nvSpPr>
        <p:spPr>
          <a:xfrm>
            <a:off x="457200" y="274639"/>
            <a:ext cx="8458200" cy="1138773"/>
          </a:xfrm>
          <a:prstGeom prst="rect">
            <a:avLst/>
          </a:prstGeom>
          <a:noFill/>
        </p:spPr>
        <p:txBody>
          <a:bodyPr wrap="square" rtlCol="0">
            <a:spAutoFit/>
          </a:bodyPr>
          <a:lstStyle/>
          <a:p>
            <a:r>
              <a:rPr lang="en-US" b="1" dirty="0" smtClean="0">
                <a:latin typeface="Times New Roman" pitchFamily="18" charset="0"/>
                <a:cs typeface="Times New Roman" pitchFamily="18" charset="0"/>
              </a:rPr>
              <a:t>Worked Examples cont’d</a:t>
            </a: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sz="2400" b="1" dirty="0" smtClean="0">
                <a:latin typeface="Times New Roman" pitchFamily="18" charset="0"/>
                <a:cs typeface="Times New Roman" pitchFamily="18" charset="0"/>
              </a:rPr>
              <a:t>Solution</a:t>
            </a:r>
            <a:r>
              <a:rPr lang="en-US" sz="2400" b="1" dirty="0" smtClean="0">
                <a:latin typeface="Times New Roman" pitchFamily="18" charset="0"/>
                <a:cs typeface="Times New Roman" pitchFamily="18" charset="0"/>
              </a:rPr>
              <a:t> to 3.1 cont’d</a:t>
            </a:r>
            <a:endParaRPr lang="en-US" b="1" dirty="0">
              <a:latin typeface="Times New Roman" pitchFamily="18" charset="0"/>
              <a:cs typeface="Times New Roman" pitchFamily="18" charset="0"/>
            </a:endParaRPr>
          </a:p>
        </p:txBody>
      </p:sp>
      <p:sp>
        <p:nvSpPr>
          <p:cNvPr id="6" name="TextBox 5"/>
          <p:cNvSpPr txBox="1"/>
          <p:nvPr/>
        </p:nvSpPr>
        <p:spPr>
          <a:xfrm>
            <a:off x="228600" y="1524000"/>
            <a:ext cx="8915400" cy="1477328"/>
          </a:xfrm>
          <a:prstGeom prst="rect">
            <a:avLst/>
          </a:prstGeom>
          <a:noFill/>
        </p:spPr>
        <p:txBody>
          <a:bodyPr wrap="square" rtlCol="0">
            <a:spAutoFit/>
          </a:bodyPr>
          <a:lstStyle/>
          <a:p>
            <a:r>
              <a:rPr lang="en-GB" sz="2400" dirty="0" smtClean="0">
                <a:latin typeface="Times New Roman" pitchFamily="18" charset="0"/>
                <a:cs typeface="Times New Roman" pitchFamily="18" charset="0"/>
              </a:rPr>
              <a:t>Let the force and couple acting on the plate at the point of contact with the manipulator respectively be F and C. The total moment about point O of the free-body shown is </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b="1" dirty="0" smtClean="0">
                <a:latin typeface="Times New Roman" pitchFamily="18" charset="0"/>
                <a:cs typeface="Times New Roman" pitchFamily="18" charset="0"/>
              </a:rPr>
              <a:t>Worked Examples cont’d</a:t>
            </a: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r>
              <a:rPr lang="en-GB" sz="2400" b="1" dirty="0" smtClean="0">
                <a:latin typeface="Times New Roman" pitchFamily="18" charset="0"/>
                <a:cs typeface="Times New Roman" pitchFamily="18" charset="0"/>
              </a:rPr>
              <a:t>Solution</a:t>
            </a:r>
            <a:r>
              <a:rPr lang="en-US" sz="2400" b="1" dirty="0" smtClean="0">
                <a:latin typeface="Times New Roman" pitchFamily="18" charset="0"/>
                <a:cs typeface="Times New Roman" pitchFamily="18" charset="0"/>
              </a:rPr>
              <a:t> to 3.1 cont’d</a:t>
            </a:r>
            <a:endParaRPr lang="en-US" b="1" dirty="0">
              <a:latin typeface="Times New Roman" pitchFamily="18" charset="0"/>
              <a:cs typeface="Times New Roman" pitchFamily="18" charset="0"/>
            </a:endParaRPr>
          </a:p>
        </p:txBody>
      </p:sp>
      <p:pic>
        <p:nvPicPr>
          <p:cNvPr id="14337" name="Picture 1"/>
          <p:cNvPicPr>
            <a:picLocks noGrp="1" noChangeAspect="1" noChangeArrowheads="1"/>
          </p:cNvPicPr>
          <p:nvPr>
            <p:ph idx="1"/>
          </p:nvPr>
        </p:nvPicPr>
        <p:blipFill>
          <a:blip r:embed="rId2"/>
          <a:srcRect/>
          <a:stretch>
            <a:fillRect/>
          </a:stretch>
        </p:blipFill>
        <p:spPr bwMode="auto">
          <a:xfrm>
            <a:off x="457200" y="1828800"/>
            <a:ext cx="8305799"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latin typeface="Times New Roman" pitchFamily="18" charset="0"/>
                <a:cs typeface="Times New Roman" pitchFamily="18" charset="0"/>
              </a:rPr>
              <a:t>Worked Example 2</a:t>
            </a:r>
            <a:endParaRPr lang="en-US" b="1" dirty="0">
              <a:latin typeface="Times New Roman" pitchFamily="18" charset="0"/>
              <a:cs typeface="Times New Roman" pitchFamily="18" charset="0"/>
            </a:endParaRPr>
          </a:p>
        </p:txBody>
      </p:sp>
      <p:sp>
        <p:nvSpPr>
          <p:cNvPr id="4" name="TextBox 3"/>
          <p:cNvSpPr txBox="1"/>
          <p:nvPr/>
        </p:nvSpPr>
        <p:spPr>
          <a:xfrm>
            <a:off x="76200" y="1143000"/>
            <a:ext cx="8915400" cy="2215991"/>
          </a:xfrm>
          <a:prstGeom prst="rect">
            <a:avLst/>
          </a:prstGeom>
          <a:noFill/>
        </p:spPr>
        <p:txBody>
          <a:bodyPr wrap="square" rtlCol="0">
            <a:spAutoFit/>
          </a:bodyPr>
          <a:lstStyle/>
          <a:p>
            <a:pPr algn="just"/>
            <a:r>
              <a:rPr lang="en-GB" sz="2400" dirty="0" smtClean="0"/>
              <a:t>2. </a:t>
            </a:r>
            <a:r>
              <a:rPr lang="en-GB" sz="2400" dirty="0" smtClean="0">
                <a:latin typeface="Times New Roman" pitchFamily="18" charset="0"/>
                <a:cs typeface="Times New Roman" pitchFamily="18" charset="0"/>
              </a:rPr>
              <a:t>The 10-kg thin cylinder shown below rotates about the shaft at a constant speed of  </a:t>
            </a:r>
            <a:r>
              <a:rPr lang="en-GB" sz="2400" dirty="0" err="1" smtClean="0">
                <a:latin typeface="Times New Roman" pitchFamily="18" charset="0"/>
                <a:cs typeface="Times New Roman" pitchFamily="18" charset="0"/>
              </a:rPr>
              <a:t>ω</a:t>
            </a:r>
            <a:r>
              <a:rPr lang="en-GB" sz="2400" baseline="-25000" dirty="0" err="1"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 6 rad/s. At the same time, the shaft is rotating about the vertical axis about an axis through A with an angular velocity </a:t>
            </a:r>
            <a:r>
              <a:rPr lang="en-GB" sz="2400" dirty="0" err="1" smtClean="0">
                <a:latin typeface="Times New Roman" pitchFamily="18" charset="0"/>
                <a:cs typeface="Times New Roman" pitchFamily="18" charset="0"/>
              </a:rPr>
              <a:t>ω</a:t>
            </a:r>
            <a:r>
              <a:rPr lang="en-GB" sz="2400" baseline="-25000" dirty="0" err="1" smtClean="0">
                <a:latin typeface="Times New Roman" pitchFamily="18" charset="0"/>
                <a:cs typeface="Times New Roman" pitchFamily="18" charset="0"/>
              </a:rPr>
              <a:t>p</a:t>
            </a:r>
            <a:r>
              <a:rPr lang="en-GB" sz="2400" dirty="0" smtClean="0">
                <a:latin typeface="Times New Roman" pitchFamily="18" charset="0"/>
                <a:cs typeface="Times New Roman" pitchFamily="18" charset="0"/>
              </a:rPr>
              <a:t> = 3 rad/s. If A is thrust bearing and B is a journal bearing, determine the components of force reaction at each bearing due to the motion.</a:t>
            </a:r>
            <a:endParaRPr lang="en-US" sz="2400" dirty="0" smtClean="0">
              <a:latin typeface="Times New Roman" pitchFamily="18" charset="0"/>
              <a:cs typeface="Times New Roman" pitchFamily="18" charset="0"/>
            </a:endParaRPr>
          </a:p>
          <a:p>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426" y="3124200"/>
            <a:ext cx="643197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latin typeface="Times New Roman" pitchFamily="18" charset="0"/>
                <a:cs typeface="Times New Roman" pitchFamily="18" charset="0"/>
              </a:rPr>
              <a:t>Solution 2</a:t>
            </a:r>
            <a:endParaRPr lang="en-US" b="1" dirty="0">
              <a:latin typeface="Times New Roman" pitchFamily="18" charset="0"/>
              <a:cs typeface="Times New Roman" pitchFamily="18" charset="0"/>
            </a:endParaRPr>
          </a:p>
        </p:txBody>
      </p:sp>
      <p:sp>
        <p:nvSpPr>
          <p:cNvPr id="6" name="TextBox 5"/>
          <p:cNvSpPr txBox="1"/>
          <p:nvPr/>
        </p:nvSpPr>
        <p:spPr>
          <a:xfrm>
            <a:off x="228600" y="1143000"/>
            <a:ext cx="8382000" cy="1569660"/>
          </a:xfrm>
          <a:prstGeom prst="rect">
            <a:avLst/>
          </a:prstGeom>
          <a:noFill/>
        </p:spPr>
        <p:txBody>
          <a:bodyPr wrap="square" rtlCol="0">
            <a:spAutoFit/>
          </a:bodyPr>
          <a:lstStyle/>
          <a:p>
            <a:pPr algn="just"/>
            <a:r>
              <a:rPr lang="en-GB" sz="2400" dirty="0" smtClean="0">
                <a:latin typeface="Times New Roman" pitchFamily="18" charset="0"/>
                <a:cs typeface="Times New Roman" pitchFamily="18" charset="0"/>
              </a:rPr>
              <a:t>Free-body diagram of the cylinder and the shaft is shown in the Figure below. In the figure the origin of the coordinate systems coincide at the centre of mass G of the cylinder. Thus, the products of inertia are equal to zero. </a:t>
            </a:r>
            <a:endParaRPr lang="en-US" sz="2400" dirty="0" smtClean="0">
              <a:latin typeface="Times New Roman" pitchFamily="18" charset="0"/>
              <a:cs typeface="Times New Roman" pitchFamily="18" charset="0"/>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483" y="2712660"/>
            <a:ext cx="6161317" cy="414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229600" cy="914400"/>
          </a:xfrm>
        </p:spPr>
        <p:txBody>
          <a:bodyPr/>
          <a:lstStyle/>
          <a:p>
            <a:r>
              <a:rPr lang="en-US" b="1" dirty="0" smtClean="0">
                <a:latin typeface="Times New Roman" pitchFamily="18" charset="0"/>
                <a:cs typeface="Times New Roman" pitchFamily="18" charset="0"/>
              </a:rPr>
              <a:t>Solution 2 cont’d…</a:t>
            </a:r>
            <a:endParaRPr lang="en-US" b="1" dirty="0">
              <a:latin typeface="Times New Roman" pitchFamily="18" charset="0"/>
              <a:cs typeface="Times New Roman" pitchFamily="18" charset="0"/>
            </a:endParaRPr>
          </a:p>
        </p:txBody>
      </p:sp>
      <p:sp>
        <p:nvSpPr>
          <p:cNvPr id="4" name="TextBox 3"/>
          <p:cNvSpPr txBox="1"/>
          <p:nvPr/>
        </p:nvSpPr>
        <p:spPr>
          <a:xfrm>
            <a:off x="114299" y="903496"/>
            <a:ext cx="8915401" cy="461665"/>
          </a:xfrm>
          <a:prstGeom prst="rect">
            <a:avLst/>
          </a:prstGeom>
          <a:noFill/>
        </p:spPr>
        <p:txBody>
          <a:bodyPr wrap="square" rtlCol="0">
            <a:spAutoFit/>
          </a:bodyPr>
          <a:lstStyle/>
          <a:p>
            <a:pPr algn="just"/>
            <a:r>
              <a:rPr lang="en-GB" sz="2400" dirty="0" smtClean="0">
                <a:latin typeface="Times New Roman" pitchFamily="18" charset="0"/>
                <a:cs typeface="Times New Roman" pitchFamily="18" charset="0"/>
              </a:rPr>
              <a:t>The moments of inertia are:</a:t>
            </a:r>
            <a:endParaRPr lang="en-US" sz="2400" dirty="0" smtClean="0">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20495696"/>
              </p:ext>
            </p:extLst>
          </p:nvPr>
        </p:nvGraphicFramePr>
        <p:xfrm>
          <a:off x="1905000" y="1370527"/>
          <a:ext cx="5334000" cy="1295400"/>
        </p:xfrm>
        <a:graphic>
          <a:graphicData uri="http://schemas.openxmlformats.org/presentationml/2006/ole">
            <mc:AlternateContent xmlns:mc="http://schemas.openxmlformats.org/markup-compatibility/2006">
              <mc:Choice xmlns:v="urn:schemas-microsoft-com:vml" Requires="v">
                <p:oleObj spid="_x0000_s47329" name="Equation" r:id="rId3" imgW="3530520" imgH="812520" progId="Equation.3">
                  <p:embed/>
                </p:oleObj>
              </mc:Choice>
              <mc:Fallback>
                <p:oleObj name="Equation" r:id="rId3" imgW="3530520" imgH="812520" progId="Equation.3">
                  <p:embed/>
                  <p:pic>
                    <p:nvPicPr>
                      <p:cNvPr id="0" name="Object 1"/>
                      <p:cNvPicPr>
                        <a:picLocks noChangeAspect="1" noChangeArrowheads="1"/>
                      </p:cNvPicPr>
                      <p:nvPr/>
                    </p:nvPicPr>
                    <p:blipFill>
                      <a:blip r:embed="rId4"/>
                      <a:srcRect/>
                      <a:stretch>
                        <a:fillRect/>
                      </a:stretch>
                    </p:blipFill>
                    <p:spPr bwMode="auto">
                      <a:xfrm>
                        <a:off x="1905000" y="1370527"/>
                        <a:ext cx="5334000" cy="12954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75549143"/>
              </p:ext>
            </p:extLst>
          </p:nvPr>
        </p:nvGraphicFramePr>
        <p:xfrm>
          <a:off x="500063" y="2849563"/>
          <a:ext cx="5478462" cy="2408237"/>
        </p:xfrm>
        <a:graphic>
          <a:graphicData uri="http://schemas.openxmlformats.org/presentationml/2006/ole">
            <mc:AlternateContent xmlns:mc="http://schemas.openxmlformats.org/markup-compatibility/2006">
              <mc:Choice xmlns:v="urn:schemas-microsoft-com:vml" Requires="v">
                <p:oleObj spid="_x0000_s47330" name="Equation" r:id="rId5" imgW="3073320" imgH="1307880" progId="Equation.3">
                  <p:embed/>
                </p:oleObj>
              </mc:Choice>
              <mc:Fallback>
                <p:oleObj name="Equation" r:id="rId5" imgW="3073320" imgH="1307880" progId="Equation.3">
                  <p:embed/>
                  <p:pic>
                    <p:nvPicPr>
                      <p:cNvPr id="0" name="Object 4"/>
                      <p:cNvPicPr>
                        <a:picLocks noChangeAspect="1" noChangeArrowheads="1"/>
                      </p:cNvPicPr>
                      <p:nvPr/>
                    </p:nvPicPr>
                    <p:blipFill>
                      <a:blip r:embed="rId6"/>
                      <a:srcRect/>
                      <a:stretch>
                        <a:fillRect/>
                      </a:stretch>
                    </p:blipFill>
                    <p:spPr bwMode="auto">
                      <a:xfrm>
                        <a:off x="500063" y="2849563"/>
                        <a:ext cx="5478462" cy="2408237"/>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32597314"/>
              </p:ext>
            </p:extLst>
          </p:nvPr>
        </p:nvGraphicFramePr>
        <p:xfrm>
          <a:off x="381000" y="5410200"/>
          <a:ext cx="8150226" cy="1219200"/>
        </p:xfrm>
        <a:graphic>
          <a:graphicData uri="http://schemas.openxmlformats.org/presentationml/2006/ole">
            <mc:AlternateContent xmlns:mc="http://schemas.openxmlformats.org/markup-compatibility/2006">
              <mc:Choice xmlns:v="urn:schemas-microsoft-com:vml" Requires="v">
                <p:oleObj spid="_x0000_s47331" name="Equation" r:id="rId7" imgW="6273720" imgH="736560" progId="Equation.3">
                  <p:embed/>
                </p:oleObj>
              </mc:Choice>
              <mc:Fallback>
                <p:oleObj name="Equation" r:id="rId7" imgW="6273720" imgH="736560" progId="Equation.3">
                  <p:embed/>
                  <p:pic>
                    <p:nvPicPr>
                      <p:cNvPr id="0" name="Object 8"/>
                      <p:cNvPicPr>
                        <a:picLocks noChangeAspect="1" noChangeArrowheads="1"/>
                      </p:cNvPicPr>
                      <p:nvPr/>
                    </p:nvPicPr>
                    <p:blipFill>
                      <a:blip r:embed="rId8"/>
                      <a:srcRect/>
                      <a:stretch>
                        <a:fillRect/>
                      </a:stretch>
                    </p:blipFill>
                    <p:spPr bwMode="auto">
                      <a:xfrm>
                        <a:off x="381000" y="5410200"/>
                        <a:ext cx="8150226" cy="1219200"/>
                      </a:xfrm>
                      <a:prstGeom prst="rect">
                        <a:avLst/>
                      </a:prstGeom>
                      <a:noFill/>
                    </p:spPr>
                  </p:pic>
                </p:oleObj>
              </mc:Fallback>
            </mc:AlternateContent>
          </a:graphicData>
        </a:graphic>
      </p:graphicFrame>
      <p:sp>
        <p:nvSpPr>
          <p:cNvPr id="9"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Solution 2 cont’d…</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67392144"/>
              </p:ext>
            </p:extLst>
          </p:nvPr>
        </p:nvGraphicFramePr>
        <p:xfrm>
          <a:off x="2057400" y="1143000"/>
          <a:ext cx="5257800" cy="2805113"/>
        </p:xfrm>
        <a:graphic>
          <a:graphicData uri="http://schemas.openxmlformats.org/presentationml/2006/ole">
            <mc:AlternateContent xmlns:mc="http://schemas.openxmlformats.org/markup-compatibility/2006">
              <mc:Choice xmlns:v="urn:schemas-microsoft-com:vml" Requires="v">
                <p:oleObj spid="_x0000_s51304" name="Equation" r:id="rId3" imgW="3060360" imgH="1625400" progId="Equation.3">
                  <p:embed/>
                </p:oleObj>
              </mc:Choice>
              <mc:Fallback>
                <p:oleObj name="Equation" r:id="rId3" imgW="3060360" imgH="1625400" progId="Equation.3">
                  <p:embed/>
                  <p:pic>
                    <p:nvPicPr>
                      <p:cNvPr id="0" name=""/>
                      <p:cNvPicPr>
                        <a:picLocks noGrp="1" noChangeAspect="1" noChangeArrowheads="1"/>
                      </p:cNvPicPr>
                      <p:nvPr/>
                    </p:nvPicPr>
                    <p:blipFill>
                      <a:blip r:embed="rId4"/>
                      <a:srcRect/>
                      <a:stretch>
                        <a:fillRect/>
                      </a:stretch>
                    </p:blipFill>
                    <p:spPr bwMode="auto">
                      <a:xfrm>
                        <a:off x="2057400" y="1143000"/>
                        <a:ext cx="5257800" cy="2805113"/>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2402973"/>
              </p:ext>
            </p:extLst>
          </p:nvPr>
        </p:nvGraphicFramePr>
        <p:xfrm>
          <a:off x="1981200" y="4114800"/>
          <a:ext cx="4419600" cy="2514600"/>
        </p:xfrm>
        <a:graphic>
          <a:graphicData uri="http://schemas.openxmlformats.org/presentationml/2006/ole">
            <mc:AlternateContent xmlns:mc="http://schemas.openxmlformats.org/markup-compatibility/2006">
              <mc:Choice xmlns:v="urn:schemas-microsoft-com:vml" Requires="v">
                <p:oleObj spid="_x0000_s51305" name="Equation" r:id="rId5" imgW="2273040" imgH="1460160" progId="Equation.3">
                  <p:embed/>
                </p:oleObj>
              </mc:Choice>
              <mc:Fallback>
                <p:oleObj name="Equation" r:id="rId5" imgW="2273040" imgH="1460160" progId="Equation.3">
                  <p:embed/>
                  <p:pic>
                    <p:nvPicPr>
                      <p:cNvPr id="0" name=""/>
                      <p:cNvPicPr/>
                      <p:nvPr/>
                    </p:nvPicPr>
                    <p:blipFill>
                      <a:blip r:embed="rId6"/>
                      <a:stretch>
                        <a:fillRect/>
                      </a:stretch>
                    </p:blipFill>
                    <p:spPr>
                      <a:xfrm>
                        <a:off x="1981200" y="4114800"/>
                        <a:ext cx="4419600" cy="2514600"/>
                      </a:xfrm>
                      <a:prstGeom prst="rect">
                        <a:avLst/>
                      </a:prstGeom>
                    </p:spPr>
                  </p:pic>
                </p:oleObj>
              </mc:Fallback>
            </mc:AlternateContent>
          </a:graphicData>
        </a:graphic>
      </p:graphicFrame>
    </p:spTree>
    <p:extLst>
      <p:ext uri="{BB962C8B-B14F-4D97-AF65-F5344CB8AC3E}">
        <p14:creationId xmlns:p14="http://schemas.microsoft.com/office/powerpoint/2010/main" val="1264316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Equations of Translational Motion </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981200" y="1447800"/>
            <a:ext cx="52578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914400"/>
          </a:xfrm>
        </p:spPr>
        <p:txBody>
          <a:bodyPr/>
          <a:lstStyle/>
          <a:p>
            <a:r>
              <a:rPr lang="en-US" b="1" dirty="0">
                <a:latin typeface="Times New Roman" pitchFamily="18" charset="0"/>
                <a:cs typeface="Times New Roman" pitchFamily="18" charset="0"/>
              </a:rPr>
              <a:t>Solution 2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181600"/>
              </a:xfrm>
            </p:spPr>
            <p:txBody>
              <a:bodyPr>
                <a:normAutofit fontScale="47500" lnSpcReduction="20000"/>
              </a:bodyPr>
              <a:lstStyle/>
              <a:p>
                <a:pPr marL="0" indent="0">
                  <a:buNone/>
                </a:pPr>
                <a:r>
                  <a:rPr lang="en-US" dirty="0" smtClean="0">
                    <a:latin typeface="Times New Roman" pitchFamily="18" charset="0"/>
                    <a:cs typeface="Times New Roman" pitchFamily="18" charset="0"/>
                  </a:rPr>
                  <a:t>From the free body diagram</a:t>
                </a:r>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a:rPr>
                          </m:ctrlPr>
                        </m:naryPr>
                        <m:sub/>
                        <m:sup/>
                        <m:e>
                          <m:sSub>
                            <m:sSubPr>
                              <m:ctrlPr>
                                <a:rPr lang="en-US" i="1">
                                  <a:latin typeface="Cambria Math"/>
                                </a:rPr>
                              </m:ctrlPr>
                            </m:sSubPr>
                            <m:e>
                              <m:r>
                                <a:rPr lang="en-US" b="0" i="1" smtClean="0">
                                  <a:latin typeface="Cambria Math"/>
                                </a:rPr>
                                <m:t>𝐹</m:t>
                              </m:r>
                            </m:e>
                            <m:sub>
                              <m:r>
                                <a:rPr lang="en-US" i="1">
                                  <a:latin typeface="Cambria Math"/>
                                </a:rPr>
                                <m:t>𝑥</m:t>
                              </m:r>
                            </m:sub>
                          </m:sSub>
                          <m:r>
                            <a:rPr lang="en-US" b="0" i="1" smtClean="0">
                              <a:latin typeface="Cambria Math"/>
                            </a:rPr>
                            <m:t>=0;  </m:t>
                          </m:r>
                        </m:e>
                      </m:nary>
                      <m:sSub>
                        <m:sSubPr>
                          <m:ctrlPr>
                            <a:rPr lang="en-US" i="1" smtClean="0">
                              <a:latin typeface="Cambria Math"/>
                            </a:rPr>
                          </m:ctrlPr>
                        </m:sSubPr>
                        <m:e>
                          <m:r>
                            <a:rPr lang="en-US" b="0" i="1" smtClean="0">
                              <a:latin typeface="Cambria Math"/>
                            </a:rPr>
                            <m:t>𝐴</m:t>
                          </m:r>
                        </m:e>
                        <m:sub>
                          <m:r>
                            <a:rPr lang="en-US" b="0" i="1" smtClean="0">
                              <a:latin typeface="Cambria Math"/>
                            </a:rPr>
                            <m:t>𝑥</m:t>
                          </m:r>
                        </m:sub>
                      </m:sSub>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𝑥</m:t>
                          </m:r>
                        </m:sub>
                      </m:sSub>
                      <m:r>
                        <a:rPr lang="en-US" b="0" i="1" smtClean="0">
                          <a:latin typeface="Cambria Math"/>
                        </a:rPr>
                        <m:t>=0                                                                     ………1</m:t>
                      </m:r>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a:rPr>
                          </m:ctrlPr>
                        </m:naryPr>
                        <m:sub/>
                        <m:sup/>
                        <m:e>
                          <m:sSub>
                            <m:sSubPr>
                              <m:ctrlPr>
                                <a:rPr lang="en-US" i="1">
                                  <a:latin typeface="Cambria Math"/>
                                </a:rPr>
                              </m:ctrlPr>
                            </m:sSubPr>
                            <m:e>
                              <m:r>
                                <a:rPr lang="en-US" i="1">
                                  <a:latin typeface="Cambria Math"/>
                                </a:rPr>
                                <m:t>𝐹</m:t>
                              </m:r>
                            </m:e>
                            <m:sub>
                              <m:r>
                                <a:rPr lang="en-US" b="0" i="1" smtClean="0">
                                  <a:latin typeface="Cambria Math"/>
                                </a:rPr>
                                <m:t>𝑦</m:t>
                              </m:r>
                            </m:sub>
                          </m:sSub>
                          <m:r>
                            <a:rPr lang="en-US" i="1">
                              <a:latin typeface="Cambria Math"/>
                            </a:rPr>
                            <m:t>=0;  </m:t>
                          </m:r>
                        </m:e>
                      </m:nary>
                      <m:sSub>
                        <m:sSubPr>
                          <m:ctrlPr>
                            <a:rPr lang="en-US" i="1" smtClean="0">
                              <a:latin typeface="Cambria Math"/>
                            </a:rPr>
                          </m:ctrlPr>
                        </m:sSubPr>
                        <m:e>
                          <m:r>
                            <a:rPr lang="en-US" i="1">
                              <a:latin typeface="Cambria Math"/>
                            </a:rPr>
                            <m:t>𝐴</m:t>
                          </m:r>
                        </m:e>
                        <m:sub>
                          <m:r>
                            <a:rPr lang="en-US" b="0" i="1" smtClean="0">
                              <a:latin typeface="Cambria Math"/>
                            </a:rPr>
                            <m:t>𝑦</m:t>
                          </m:r>
                        </m:sub>
                      </m:sSub>
                      <m:r>
                        <a:rPr lang="en-US" i="1">
                          <a:latin typeface="Cambria Math"/>
                        </a:rPr>
                        <m:t>+</m:t>
                      </m:r>
                      <m:r>
                        <a:rPr lang="en-US" i="1">
                          <a:latin typeface="Cambria Math"/>
                        </a:rPr>
                        <m:t>𝑚</m:t>
                      </m:r>
                      <m:sSup>
                        <m:sSupPr>
                          <m:ctrlPr>
                            <a:rPr lang="en-US" i="1">
                              <a:latin typeface="Cambria Math"/>
                            </a:rPr>
                          </m:ctrlPr>
                        </m:sSupPr>
                        <m:e>
                          <m:r>
                            <a:rPr lang="en-US" i="1">
                              <a:latin typeface="Cambria Math"/>
                              <a:ea typeface="Cambria Math"/>
                            </a:rPr>
                            <m:t>𝜔</m:t>
                          </m:r>
                        </m:e>
                        <m:sup>
                          <m:r>
                            <a:rPr lang="en-US" i="1">
                              <a:latin typeface="Cambria Math"/>
                            </a:rPr>
                            <m:t>2</m:t>
                          </m:r>
                        </m:sup>
                      </m:sSup>
                      <m:r>
                        <a:rPr lang="en-US" b="0" i="1" smtClean="0">
                          <a:latin typeface="Cambria Math"/>
                        </a:rPr>
                        <m:t>𝑟</m:t>
                      </m:r>
                      <m:r>
                        <a:rPr lang="en-US" i="1" smtClean="0">
                          <a:latin typeface="Cambria Math"/>
                        </a:rPr>
                        <m:t>=</m:t>
                      </m:r>
                      <m:r>
                        <a:rPr lang="en-US" b="0" i="1" smtClean="0">
                          <a:latin typeface="Cambria Math"/>
                        </a:rPr>
                        <m:t>0⇒</m:t>
                      </m:r>
                      <m:sSub>
                        <m:sSubPr>
                          <m:ctrlPr>
                            <a:rPr lang="en-US" i="1">
                              <a:latin typeface="Cambria Math"/>
                            </a:rPr>
                          </m:ctrlPr>
                        </m:sSubPr>
                        <m:e>
                          <m:r>
                            <a:rPr lang="en-US" i="1">
                              <a:latin typeface="Cambria Math"/>
                            </a:rPr>
                            <m:t>𝐴</m:t>
                          </m:r>
                        </m:e>
                        <m:sub>
                          <m:r>
                            <a:rPr lang="en-US" i="1">
                              <a:latin typeface="Cambria Math"/>
                            </a:rPr>
                            <m:t>𝑦</m:t>
                          </m:r>
                        </m:sub>
                      </m:sSub>
                      <m:r>
                        <a:rPr lang="en-US" b="0" i="1" smtClean="0">
                          <a:latin typeface="Cambria Math"/>
                        </a:rPr>
                        <m:t>=−10</m:t>
                      </m:r>
                      <m:d>
                        <m:dPr>
                          <m:ctrlPr>
                            <a:rPr lang="en-US" b="0" i="1" smtClean="0">
                              <a:latin typeface="Cambria Math"/>
                            </a:rPr>
                          </m:ctrlPr>
                        </m:dPr>
                        <m:e>
                          <m:sSup>
                            <m:sSupPr>
                              <m:ctrlPr>
                                <a:rPr lang="en-US" i="1">
                                  <a:latin typeface="Cambria Math"/>
                                </a:rPr>
                              </m:ctrlPr>
                            </m:sSupPr>
                            <m:e>
                              <m:r>
                                <a:rPr lang="en-US" b="0" i="1" smtClean="0">
                                  <a:latin typeface="Cambria Math"/>
                                  <a:ea typeface="Cambria Math"/>
                                </a:rPr>
                                <m:t>3</m:t>
                              </m:r>
                            </m:e>
                            <m:sup>
                              <m:r>
                                <a:rPr lang="en-US" i="1">
                                  <a:latin typeface="Cambria Math"/>
                                </a:rPr>
                                <m:t>2</m:t>
                              </m:r>
                            </m:sup>
                          </m:sSup>
                        </m:e>
                      </m:d>
                      <m:r>
                        <m:rPr>
                          <m:sty m:val="p"/>
                        </m:rPr>
                        <a:rPr lang="en-US" b="0" i="0" smtClean="0">
                          <a:latin typeface="Cambria Math"/>
                        </a:rPr>
                        <m:t>x</m:t>
                      </m:r>
                      <m:r>
                        <a:rPr lang="en-US" b="0" i="1" smtClean="0">
                          <a:latin typeface="Cambria Math"/>
                        </a:rPr>
                        <m:t>0.5=−45 </m:t>
                      </m:r>
                      <m:r>
                        <a:rPr lang="en-US" b="0" i="1" smtClean="0">
                          <a:latin typeface="Cambria Math"/>
                        </a:rPr>
                        <m:t>𝑁</m:t>
                      </m:r>
                      <m:r>
                        <a:rPr lang="en-US" i="1">
                          <a:latin typeface="Cambria Math"/>
                        </a:rPr>
                        <m:t>………</m:t>
                      </m:r>
                      <m:r>
                        <a:rPr lang="en-US" b="0" i="1" smtClean="0">
                          <a:latin typeface="Cambria Math"/>
                        </a:rPr>
                        <m:t>2</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nary>
                            <m:naryPr>
                              <m:chr m:val="∑"/>
                              <m:subHide m:val="on"/>
                              <m:supHide m:val="on"/>
                              <m:ctrlPr>
                                <a:rPr lang="en-US" i="1">
                                  <a:latin typeface="Cambria Math"/>
                                </a:rPr>
                              </m:ctrlPr>
                            </m:naryPr>
                            <m:sub/>
                            <m:sup/>
                            <m:e>
                              <m:sSub>
                                <m:sSubPr>
                                  <m:ctrlPr>
                                    <a:rPr lang="en-US" i="1">
                                      <a:latin typeface="Cambria Math"/>
                                    </a:rPr>
                                  </m:ctrlPr>
                                </m:sSubPr>
                                <m:e>
                                  <m:r>
                                    <a:rPr lang="en-US" i="1">
                                      <a:latin typeface="Cambria Math"/>
                                    </a:rPr>
                                    <m:t>𝐹</m:t>
                                  </m:r>
                                </m:e>
                                <m:sub>
                                  <m:r>
                                    <a:rPr lang="en-US" b="0" i="1" smtClean="0">
                                      <a:latin typeface="Cambria Math"/>
                                    </a:rPr>
                                    <m:t>𝑧</m:t>
                                  </m:r>
                                </m:sub>
                              </m:sSub>
                              <m:r>
                                <a:rPr lang="en-US" i="1">
                                  <a:latin typeface="Cambria Math"/>
                                </a:rPr>
                                <m:t>=0;  </m:t>
                              </m:r>
                            </m:e>
                          </m:nary>
                          <m:r>
                            <a:rPr lang="en-US" i="1">
                              <a:latin typeface="Cambria Math"/>
                            </a:rPr>
                            <m:t>𝐴</m:t>
                          </m:r>
                        </m:e>
                        <m:sub>
                          <m:r>
                            <a:rPr lang="en-US" b="0" i="1" smtClean="0">
                              <a:latin typeface="Cambria Math"/>
                            </a:rPr>
                            <m:t>𝑧</m:t>
                          </m:r>
                        </m:sub>
                      </m:sSub>
                      <m:r>
                        <a:rPr lang="en-US" i="1">
                          <a:latin typeface="Cambria Math"/>
                        </a:rPr>
                        <m:t>+</m:t>
                      </m:r>
                      <m:sSub>
                        <m:sSubPr>
                          <m:ctrlPr>
                            <a:rPr lang="en-US" i="1">
                              <a:latin typeface="Cambria Math"/>
                            </a:rPr>
                          </m:ctrlPr>
                        </m:sSubPr>
                        <m:e>
                          <m:r>
                            <a:rPr lang="en-US" i="1">
                              <a:latin typeface="Cambria Math"/>
                            </a:rPr>
                            <m:t>𝐵</m:t>
                          </m:r>
                        </m:e>
                        <m:sub>
                          <m:r>
                            <a:rPr lang="en-US" b="0" i="1" smtClean="0">
                              <a:latin typeface="Cambria Math"/>
                            </a:rPr>
                            <m:t>𝑧</m:t>
                          </m:r>
                        </m:sub>
                      </m:sSub>
                      <m:r>
                        <a:rPr lang="en-US" i="1">
                          <a:latin typeface="Cambria Math"/>
                        </a:rPr>
                        <m:t>=</m:t>
                      </m:r>
                      <m:r>
                        <a:rPr lang="en-US" b="0" i="1" smtClean="0">
                          <a:latin typeface="Cambria Math"/>
                        </a:rPr>
                        <m:t>98.1                                                                 </m:t>
                      </m:r>
                      <m:r>
                        <a:rPr lang="en-US" i="1">
                          <a:latin typeface="Cambria Math"/>
                        </a:rPr>
                        <m:t>………</m:t>
                      </m:r>
                      <m:r>
                        <a:rPr lang="en-US" b="0" i="1" smtClean="0">
                          <a:latin typeface="Cambria Math"/>
                        </a:rPr>
                        <m:t>3</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a:rPr>
                          </m:ctrlPr>
                        </m:naryPr>
                        <m:sub/>
                        <m:sup/>
                        <m:e>
                          <m:sSub>
                            <m:sSubPr>
                              <m:ctrlPr>
                                <a:rPr lang="en-US" i="1">
                                  <a:latin typeface="Cambria Math"/>
                                </a:rPr>
                              </m:ctrlPr>
                            </m:sSubPr>
                            <m:e>
                              <m:r>
                                <a:rPr lang="en-US" b="0" i="1" smtClean="0">
                                  <a:latin typeface="Cambria Math"/>
                                </a:rPr>
                                <m:t>𝑀</m:t>
                              </m:r>
                            </m:e>
                            <m:sub>
                              <m:r>
                                <a:rPr lang="en-US" i="1">
                                  <a:latin typeface="Cambria Math"/>
                                </a:rPr>
                                <m:t>𝑥</m:t>
                              </m:r>
                            </m:sub>
                          </m:sSub>
                          <m:r>
                            <a:rPr lang="en-US" i="1">
                              <a:latin typeface="Cambria Math"/>
                            </a:rPr>
                            <m:t>=0;  </m:t>
                          </m:r>
                        </m:e>
                      </m:nary>
                      <m:sSub>
                        <m:sSubPr>
                          <m:ctrlPr>
                            <a:rPr lang="en-US" i="1">
                              <a:latin typeface="Cambria Math"/>
                            </a:rPr>
                          </m:ctrlPr>
                        </m:sSubPr>
                        <m:e>
                          <m:r>
                            <a:rPr lang="en-US" b="0" i="1" smtClean="0">
                              <a:latin typeface="Cambria Math"/>
                            </a:rPr>
                            <m:t>0.5(</m:t>
                          </m:r>
                          <m:r>
                            <a:rPr lang="en-US" b="0" i="1" smtClean="0">
                              <a:latin typeface="Cambria Math"/>
                            </a:rPr>
                            <m:t>𝐵</m:t>
                          </m:r>
                        </m:e>
                        <m:sub>
                          <m:r>
                            <a:rPr lang="en-US" b="0" i="1" smtClean="0">
                              <a:latin typeface="Cambria Math"/>
                            </a:rPr>
                            <m:t>𝑧</m:t>
                          </m:r>
                        </m:sub>
                      </m:sSub>
                      <m:r>
                        <a:rPr lang="en-US" b="0" i="1" smtClean="0">
                          <a:latin typeface="Cambria Math"/>
                        </a:rPr>
                        <m:t>−</m:t>
                      </m:r>
                      <m:sSub>
                        <m:sSubPr>
                          <m:ctrlPr>
                            <a:rPr lang="en-US" i="1">
                              <a:latin typeface="Cambria Math"/>
                            </a:rPr>
                          </m:ctrlPr>
                        </m:sSubPr>
                        <m:e>
                          <m:r>
                            <a:rPr lang="en-US" b="0" i="1" smtClean="0">
                              <a:latin typeface="Cambria Math"/>
                            </a:rPr>
                            <m:t>𝐴</m:t>
                          </m:r>
                        </m:e>
                        <m:sub>
                          <m:r>
                            <a:rPr lang="en-US" b="0" i="1" smtClean="0">
                              <a:latin typeface="Cambria Math"/>
                            </a:rPr>
                            <m:t>𝑧</m:t>
                          </m:r>
                        </m:sub>
                      </m:sSub>
                      <m:r>
                        <a:rPr lang="en-US" b="0" i="1" smtClean="0">
                          <a:latin typeface="Cambria Math"/>
                        </a:rPr>
                        <m:t>)</m:t>
                      </m:r>
                      <m:r>
                        <a:rPr lang="en-US" i="1">
                          <a:latin typeface="Cambria Math"/>
                        </a:rPr>
                        <m:t>=</m:t>
                      </m:r>
                      <m:r>
                        <a:rPr lang="en-US" b="0" i="1" smtClean="0">
                          <a:latin typeface="Cambria Math"/>
                        </a:rPr>
                        <m:t>−3.6                                                    </m:t>
                      </m:r>
                      <m:r>
                        <a:rPr lang="en-US" i="1">
                          <a:latin typeface="Cambria Math"/>
                        </a:rPr>
                        <m:t>………</m:t>
                      </m:r>
                      <m:r>
                        <a:rPr lang="en-US" b="0" i="1" smtClean="0">
                          <a:latin typeface="Cambria Math"/>
                        </a:rPr>
                        <m:t>4</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a:rPr>
                          </m:ctrlPr>
                        </m:naryPr>
                        <m:sub/>
                        <m:sup/>
                        <m:e>
                          <m:sSub>
                            <m:sSubPr>
                              <m:ctrlPr>
                                <a:rPr lang="en-US" i="1">
                                  <a:latin typeface="Cambria Math"/>
                                </a:rPr>
                              </m:ctrlPr>
                            </m:sSubPr>
                            <m:e>
                              <m:r>
                                <a:rPr lang="en-US" i="1">
                                  <a:latin typeface="Cambria Math"/>
                                </a:rPr>
                                <m:t>𝑀</m:t>
                              </m:r>
                            </m:e>
                            <m:sub>
                              <m:r>
                                <a:rPr lang="en-US" b="0" i="1" smtClean="0">
                                  <a:latin typeface="Cambria Math"/>
                                </a:rPr>
                                <m:t>𝑦</m:t>
                              </m:r>
                            </m:sub>
                          </m:sSub>
                          <m:r>
                            <a:rPr lang="en-US" i="1">
                              <a:latin typeface="Cambria Math"/>
                            </a:rPr>
                            <m:t>=0;  </m:t>
                          </m:r>
                        </m:e>
                      </m:nary>
                      <m:r>
                        <a:rPr lang="en-US" b="0" i="1" smtClean="0">
                          <a:latin typeface="Cambria Math"/>
                        </a:rPr>
                        <m:t>0</m:t>
                      </m:r>
                      <m:r>
                        <a:rPr lang="en-US" i="1">
                          <a:latin typeface="Cambria Math"/>
                        </a:rPr>
                        <m:t>=0</m:t>
                      </m:r>
                      <m:r>
                        <a:rPr lang="en-US" b="0" i="1" smtClean="0">
                          <a:latin typeface="Cambria Math"/>
                        </a:rPr>
                        <m:t>                                                                                 </m:t>
                      </m:r>
                      <m:r>
                        <a:rPr lang="en-US" i="1">
                          <a:latin typeface="Cambria Math"/>
                        </a:rPr>
                        <m:t>………</m:t>
                      </m:r>
                      <m:r>
                        <a:rPr lang="en-US" b="0" i="1" smtClean="0">
                          <a:latin typeface="Cambria Math"/>
                        </a:rPr>
                        <m:t>5</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nary>
                            <m:naryPr>
                              <m:chr m:val="∑"/>
                              <m:subHide m:val="on"/>
                              <m:supHide m:val="on"/>
                              <m:ctrlPr>
                                <a:rPr lang="en-US" i="1">
                                  <a:latin typeface="Cambria Math"/>
                                </a:rPr>
                              </m:ctrlPr>
                            </m:naryPr>
                            <m:sub/>
                            <m:sup/>
                            <m:e>
                              <m:sSub>
                                <m:sSubPr>
                                  <m:ctrlPr>
                                    <a:rPr lang="en-US" i="1">
                                      <a:latin typeface="Cambria Math"/>
                                    </a:rPr>
                                  </m:ctrlPr>
                                </m:sSubPr>
                                <m:e>
                                  <m:r>
                                    <a:rPr lang="en-US" b="0" i="1" smtClean="0">
                                      <a:latin typeface="Cambria Math"/>
                                    </a:rPr>
                                    <m:t>𝑀</m:t>
                                  </m:r>
                                </m:e>
                                <m:sub>
                                  <m:r>
                                    <a:rPr lang="en-US" b="0" i="1" smtClean="0">
                                      <a:latin typeface="Cambria Math"/>
                                    </a:rPr>
                                    <m:t>𝑧</m:t>
                                  </m:r>
                                </m:sub>
                              </m:sSub>
                              <m:r>
                                <a:rPr lang="en-US" i="1">
                                  <a:latin typeface="Cambria Math"/>
                                </a:rPr>
                                <m:t>=0;  </m:t>
                              </m:r>
                            </m:e>
                          </m:nary>
                          <m:r>
                            <a:rPr lang="en-US" i="1">
                              <a:latin typeface="Cambria Math"/>
                            </a:rPr>
                            <m:t>𝐴</m:t>
                          </m:r>
                        </m:e>
                        <m:sub>
                          <m:r>
                            <a:rPr lang="en-US" i="1">
                              <a:latin typeface="Cambria Math"/>
                            </a:rPr>
                            <m:t>𝑥</m:t>
                          </m:r>
                        </m:sub>
                      </m:sSub>
                      <m:r>
                        <a:rPr lang="en-US" b="0" i="1" smtClean="0">
                          <a:latin typeface="Cambria Math"/>
                        </a:rPr>
                        <m:t>−</m:t>
                      </m:r>
                      <m:sSub>
                        <m:sSubPr>
                          <m:ctrlPr>
                            <a:rPr lang="en-US" i="1">
                              <a:latin typeface="Cambria Math"/>
                            </a:rPr>
                          </m:ctrlPr>
                        </m:sSubPr>
                        <m:e>
                          <m:r>
                            <a:rPr lang="en-US" i="1">
                              <a:latin typeface="Cambria Math"/>
                            </a:rPr>
                            <m:t>𝐵</m:t>
                          </m:r>
                        </m:e>
                        <m:sub>
                          <m:r>
                            <a:rPr lang="en-US" i="1">
                              <a:latin typeface="Cambria Math"/>
                            </a:rPr>
                            <m:t>𝑥</m:t>
                          </m:r>
                        </m:sub>
                      </m:sSub>
                      <m:r>
                        <a:rPr lang="en-US" i="1">
                          <a:latin typeface="Cambria Math"/>
                        </a:rPr>
                        <m:t>=0</m:t>
                      </m:r>
                      <m:r>
                        <a:rPr lang="en-US" b="0" i="1" smtClean="0">
                          <a:latin typeface="Cambria Math"/>
                        </a:rPr>
                        <m:t>                                                                    </m:t>
                      </m:r>
                      <m:r>
                        <a:rPr lang="en-US" i="1">
                          <a:latin typeface="Cambria Math"/>
                        </a:rPr>
                        <m:t>………</m:t>
                      </m:r>
                      <m:r>
                        <a:rPr lang="en-US" b="0" i="1" smtClean="0">
                          <a:latin typeface="Cambria Math"/>
                        </a:rPr>
                        <m:t>6</m:t>
                      </m:r>
                    </m:oMath>
                  </m:oMathPara>
                </a14:m>
                <a:endParaRPr lang="en-US" dirty="0"/>
              </a:p>
              <a:p>
                <a:pPr marL="0" indent="0">
                  <a:buNone/>
                </a:pPr>
                <a:r>
                  <a:rPr lang="en-US" dirty="0" smtClean="0">
                    <a:latin typeface="Times New Roman" pitchFamily="18" charset="0"/>
                    <a:cs typeface="Times New Roman" pitchFamily="18" charset="0"/>
                  </a:rPr>
                  <a:t>Solving these equations simultaneously, we obtain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𝐴</m:t>
                          </m:r>
                        </m:e>
                        <m:sub>
                          <m:r>
                            <a:rPr lang="en-US" i="1">
                              <a:latin typeface="Cambria Math"/>
                            </a:rPr>
                            <m:t>𝑥</m:t>
                          </m:r>
                        </m:sub>
                      </m:sSub>
                      <m:r>
                        <a:rPr lang="en-US" b="0" i="1" smtClean="0">
                          <a:latin typeface="Cambria Math"/>
                        </a:rPr>
                        <m:t>=</m:t>
                      </m:r>
                      <m:sSub>
                        <m:sSubPr>
                          <m:ctrlPr>
                            <a:rPr lang="en-US" i="1">
                              <a:latin typeface="Cambria Math"/>
                            </a:rPr>
                          </m:ctrlPr>
                        </m:sSubPr>
                        <m:e>
                          <m:r>
                            <a:rPr lang="en-US" i="1">
                              <a:latin typeface="Cambria Math"/>
                            </a:rPr>
                            <m:t>𝐵</m:t>
                          </m:r>
                        </m:e>
                        <m:sub>
                          <m:r>
                            <a:rPr lang="en-US" i="1">
                              <a:latin typeface="Cambria Math"/>
                            </a:rPr>
                            <m:t>𝑥</m:t>
                          </m:r>
                        </m:sub>
                      </m:sSub>
                      <m:r>
                        <a:rPr lang="en-US" b="0" i="0" smtClean="0">
                          <a:latin typeface="Cambria Math"/>
                        </a:rPr>
                        <m:t>=0</m:t>
                      </m:r>
                    </m:oMath>
                  </m:oMathPara>
                </a14:m>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𝐴</m:t>
                          </m:r>
                        </m:e>
                        <m:sub>
                          <m:r>
                            <a:rPr lang="en-US" b="0" i="1" smtClean="0">
                              <a:latin typeface="Cambria Math"/>
                            </a:rPr>
                            <m:t>𝑧</m:t>
                          </m:r>
                        </m:sub>
                      </m:sSub>
                      <m:r>
                        <a:rPr lang="en-US" i="1">
                          <a:latin typeface="Cambria Math"/>
                        </a:rPr>
                        <m:t>=52.65</m:t>
                      </m:r>
                      <m:r>
                        <a:rPr lang="en-US" b="0" i="1" smtClean="0">
                          <a:latin typeface="Cambria Math"/>
                        </a:rPr>
                        <m:t> </m:t>
                      </m:r>
                      <m:r>
                        <a:rPr lang="en-US" i="1">
                          <a:latin typeface="Cambria Math"/>
                        </a:rPr>
                        <m:t>𝑁</m:t>
                      </m:r>
                      <m:r>
                        <a:rPr lang="en-US" i="1">
                          <a:latin typeface="Cambria Math"/>
                        </a:rPr>
                        <m:t>;</m:t>
                      </m:r>
                      <m:sSub>
                        <m:sSubPr>
                          <m:ctrlPr>
                            <a:rPr lang="en-US" i="1">
                              <a:latin typeface="Cambria Math"/>
                            </a:rPr>
                          </m:ctrlPr>
                        </m:sSubPr>
                        <m:e>
                          <m:r>
                            <a:rPr lang="en-US" i="1">
                              <a:latin typeface="Cambria Math"/>
                            </a:rPr>
                            <m:t>𝐵</m:t>
                          </m:r>
                        </m:e>
                        <m:sub>
                          <m:r>
                            <a:rPr lang="en-US" b="0" i="1" smtClean="0">
                              <a:latin typeface="Cambria Math"/>
                            </a:rPr>
                            <m:t>𝑧</m:t>
                          </m:r>
                        </m:sub>
                      </m:sSub>
                      <m:r>
                        <a:rPr lang="en-US" i="1">
                          <a:latin typeface="Cambria Math"/>
                        </a:rPr>
                        <m:t>=45.45</m:t>
                      </m:r>
                      <m:r>
                        <a:rPr lang="en-US" b="0" i="1" smtClean="0">
                          <a:latin typeface="Cambria Math"/>
                        </a:rPr>
                        <m:t> </m:t>
                      </m:r>
                      <m:r>
                        <a:rPr lang="en-US" i="1">
                          <a:latin typeface="Cambria Math"/>
                        </a:rPr>
                        <m:t>𝑁</m:t>
                      </m:r>
                    </m:oMath>
                  </m:oMathPara>
                </a14:m>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𝐴</m:t>
                          </m:r>
                        </m:e>
                        <m:sub>
                          <m:r>
                            <a:rPr lang="en-US" b="0" i="1" smtClean="0">
                              <a:latin typeface="Cambria Math"/>
                            </a:rPr>
                            <m:t>𝑦</m:t>
                          </m:r>
                        </m:sub>
                      </m:sSub>
                      <m:r>
                        <a:rPr lang="en-US" b="0" i="1" smtClean="0">
                          <a:latin typeface="Cambria Math"/>
                        </a:rPr>
                        <m:t>=−45 </m:t>
                      </m:r>
                      <m:r>
                        <a:rPr lang="en-US" b="0" i="1" smtClean="0">
                          <a:latin typeface="Cambria Math"/>
                        </a:rPr>
                        <m:t>𝑁</m:t>
                      </m:r>
                    </m:oMath>
                  </m:oMathPara>
                </a14:m>
                <a:endParaRPr lang="en-US" dirty="0" smtClean="0">
                  <a:latin typeface="Times New Roman" pitchFamily="18" charset="0"/>
                  <a:cs typeface="Times New Roman" pitchFamily="18" charset="0"/>
                </a:endParaRP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181600"/>
              </a:xfrm>
              <a:blipFill rotWithShape="1">
                <a:blip r:embed="rId2"/>
                <a:stretch>
                  <a:fillRect l="-296" t="-1059" b="-2000"/>
                </a:stretch>
              </a:blipFill>
            </p:spPr>
            <p:txBody>
              <a:bodyPr/>
              <a:lstStyle/>
              <a:p>
                <a:r>
                  <a:rPr lang="en-US">
                    <a:noFill/>
                  </a:rPr>
                  <a:t> </a:t>
                </a:r>
              </a:p>
            </p:txBody>
          </p:sp>
        </mc:Fallback>
      </mc:AlternateContent>
    </p:spTree>
    <p:extLst>
      <p:ext uri="{BB962C8B-B14F-4D97-AF65-F5344CB8AC3E}">
        <p14:creationId xmlns:p14="http://schemas.microsoft.com/office/powerpoint/2010/main" val="3463659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843" y="0"/>
            <a:ext cx="8229600" cy="990600"/>
          </a:xfrm>
        </p:spPr>
        <p:txBody>
          <a:bodyPr/>
          <a:lstStyle/>
          <a:p>
            <a:r>
              <a:rPr lang="en-US" b="1" dirty="0">
                <a:latin typeface="Times New Roman" pitchFamily="18" charset="0"/>
                <a:cs typeface="Times New Roman" pitchFamily="18" charset="0"/>
              </a:rPr>
              <a:t>GYROSCOPIC MOTION</a:t>
            </a:r>
            <a:endParaRPr lang="en-US" dirty="0"/>
          </a:p>
        </p:txBody>
      </p:sp>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354" y="1719599"/>
            <a:ext cx="2971800" cy="303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9" y="1542693"/>
            <a:ext cx="2743200"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1542693"/>
            <a:ext cx="27717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5275" y="914400"/>
            <a:ext cx="8458200" cy="646331"/>
          </a:xfrm>
          <a:prstGeom prst="rect">
            <a:avLst/>
          </a:prstGeom>
        </p:spPr>
        <p:txBody>
          <a:bodyPr wrap="square">
            <a:spAutoFit/>
          </a:bodyPr>
          <a:lstStyle/>
          <a:p>
            <a:r>
              <a:rPr lang="en-US" dirty="0">
                <a:latin typeface="Times New Roman" pitchFamily="18" charset="0"/>
                <a:cs typeface="Times New Roman" pitchFamily="18" charset="0"/>
              </a:rPr>
              <a:t>For a body rotating about a fixed point, the axis of rotation will always  pass through the fixed point, but the body's orientation will not remain </a:t>
            </a:r>
            <a:r>
              <a:rPr lang="en-US" dirty="0" smtClean="0">
                <a:latin typeface="Times New Roman" pitchFamily="18" charset="0"/>
                <a:cs typeface="Times New Roman" pitchFamily="18" charset="0"/>
              </a:rPr>
              <a:t>fixed.</a:t>
            </a:r>
            <a:endParaRPr lang="en-US" dirty="0">
              <a:latin typeface="Times New Roman" pitchFamily="18" charset="0"/>
              <a:cs typeface="Times New Roman" pitchFamily="18" charset="0"/>
            </a:endParaRPr>
          </a:p>
        </p:txBody>
      </p:sp>
      <p:sp>
        <p:nvSpPr>
          <p:cNvPr id="6" name="TextBox 5"/>
          <p:cNvSpPr txBox="1"/>
          <p:nvPr/>
        </p:nvSpPr>
        <p:spPr>
          <a:xfrm>
            <a:off x="19050" y="2918847"/>
            <a:ext cx="1344151" cy="338554"/>
          </a:xfrm>
          <a:prstGeom prst="rect">
            <a:avLst/>
          </a:prstGeom>
          <a:noFill/>
        </p:spPr>
        <p:txBody>
          <a:bodyPr wrap="none" rtlCol="0">
            <a:spAutoFit/>
          </a:bodyPr>
          <a:lstStyle/>
          <a:p>
            <a:r>
              <a:rPr lang="en-US" sz="1600" dirty="0" smtClean="0"/>
              <a:t>(a) Precession</a:t>
            </a:r>
            <a:endParaRPr lang="en-US" sz="1600" dirty="0"/>
          </a:p>
        </p:txBody>
      </p:sp>
      <p:sp>
        <p:nvSpPr>
          <p:cNvPr id="17" name="TextBox 16"/>
          <p:cNvSpPr txBox="1"/>
          <p:nvPr/>
        </p:nvSpPr>
        <p:spPr>
          <a:xfrm>
            <a:off x="2790825" y="2918847"/>
            <a:ext cx="1198149" cy="338554"/>
          </a:xfrm>
          <a:prstGeom prst="rect">
            <a:avLst/>
          </a:prstGeom>
          <a:noFill/>
        </p:spPr>
        <p:txBody>
          <a:bodyPr wrap="none" rtlCol="0">
            <a:spAutoFit/>
          </a:bodyPr>
          <a:lstStyle/>
          <a:p>
            <a:r>
              <a:rPr lang="en-US" sz="1600" dirty="0" smtClean="0"/>
              <a:t>(b) Nutation</a:t>
            </a:r>
            <a:endParaRPr lang="en-US" sz="1600" dirty="0"/>
          </a:p>
        </p:txBody>
      </p:sp>
      <p:sp>
        <p:nvSpPr>
          <p:cNvPr id="18" name="TextBox 17"/>
          <p:cNvSpPr txBox="1"/>
          <p:nvPr/>
        </p:nvSpPr>
        <p:spPr>
          <a:xfrm>
            <a:off x="6124575" y="2934235"/>
            <a:ext cx="721672" cy="307777"/>
          </a:xfrm>
          <a:prstGeom prst="rect">
            <a:avLst/>
          </a:prstGeom>
          <a:noFill/>
        </p:spPr>
        <p:txBody>
          <a:bodyPr wrap="none" rtlCol="0">
            <a:spAutoFit/>
          </a:bodyPr>
          <a:lstStyle/>
          <a:p>
            <a:r>
              <a:rPr lang="en-US" sz="1400" dirty="0" smtClean="0"/>
              <a:t>(c) Spin</a:t>
            </a:r>
            <a:endParaRPr lang="en-US" sz="1400" dirty="0"/>
          </a:p>
        </p:txBody>
      </p:sp>
      <mc:AlternateContent xmlns:mc="http://schemas.openxmlformats.org/markup-compatibility/2006" xmlns:a14="http://schemas.microsoft.com/office/drawing/2010/main">
        <mc:Choice Requires="a14">
          <p:sp>
            <p:nvSpPr>
              <p:cNvPr id="19" name="TextBox 18"/>
              <p:cNvSpPr txBox="1"/>
              <p:nvPr/>
            </p:nvSpPr>
            <p:spPr>
              <a:xfrm>
                <a:off x="277554" y="4447818"/>
                <a:ext cx="2257425" cy="2664704"/>
              </a:xfrm>
              <a:prstGeom prst="rect">
                <a:avLst/>
              </a:prstGeom>
              <a:noFill/>
            </p:spPr>
            <p:txBody>
              <a:bodyPr wrap="square" rtlCol="0">
                <a:spAutoFit/>
              </a:bodyPr>
              <a:lstStyle/>
              <a:p>
                <a:endParaRPr lang="en-US" dirty="0" smtClean="0"/>
              </a:p>
              <a:p>
                <a:r>
                  <a:rPr lang="en-US" dirty="0" smtClean="0"/>
                  <a:t>From (a)</a:t>
                </a:r>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smtClean="0">
                              <a:latin typeface="Cambria Math"/>
                              <a:ea typeface="Cambria Math"/>
                            </a:rPr>
                            <m:t>𝜔</m:t>
                          </m:r>
                        </m:e>
                        <m:sub>
                          <m:r>
                            <a:rPr lang="en-US" b="0" i="1" smtClean="0">
                              <a:latin typeface="Cambria Math"/>
                              <a:ea typeface="Cambria Math"/>
                            </a:rPr>
                            <m:t>𝑧</m:t>
                          </m:r>
                          <m:r>
                            <a:rPr lang="en-US" b="0" i="1" smtClean="0">
                              <a:latin typeface="Cambria Math"/>
                            </a:rPr>
                            <m:t>′</m:t>
                          </m:r>
                        </m:sub>
                      </m:sSub>
                      <m:r>
                        <a:rPr lang="en-US" b="0" i="1" smtClean="0">
                          <a:latin typeface="Cambria Math"/>
                        </a:rPr>
                        <m:t>=</m:t>
                      </m:r>
                      <m:acc>
                        <m:accPr>
                          <m:chr m:val="̇"/>
                          <m:ctrlPr>
                            <a:rPr lang="en-US" b="0" i="1" smtClean="0">
                              <a:latin typeface="Cambria Math"/>
                            </a:rPr>
                          </m:ctrlPr>
                        </m:accPr>
                        <m:e>
                          <m:r>
                            <m:rPr>
                              <m:sty m:val="p"/>
                            </m:rPr>
                            <a:rPr lang="en-US" i="1">
                              <a:latin typeface="Cambria Math"/>
                              <a:ea typeface="Cambria Math"/>
                            </a:rPr>
                            <m:t>ϕ</m:t>
                          </m:r>
                        </m:e>
                      </m:acc>
                    </m:oMath>
                  </m:oMathPara>
                </a14:m>
                <a:endParaRPr lang="en-US" dirty="0"/>
              </a:p>
              <a:p>
                <a:r>
                  <a:rPr lang="en-US" dirty="0"/>
                  <a:t>From </a:t>
                </a:r>
                <a:r>
                  <a:rPr lang="en-US" dirty="0" smtClean="0"/>
                  <a:t>(b)</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𝜔</m:t>
                          </m:r>
                        </m:e>
                        <m:sub>
                          <m:r>
                            <a:rPr lang="en-US" i="1">
                              <a:latin typeface="Cambria Math"/>
                            </a:rPr>
                            <m:t>𝑥</m:t>
                          </m:r>
                          <m:r>
                            <a:rPr lang="en-US" i="1">
                              <a:latin typeface="Cambria Math"/>
                            </a:rPr>
                            <m:t>′′</m:t>
                          </m:r>
                        </m:sub>
                      </m:sSub>
                      <m:r>
                        <a:rPr lang="en-US" i="1">
                          <a:latin typeface="Cambria Math"/>
                        </a:rPr>
                        <m:t>=</m:t>
                      </m:r>
                      <m:acc>
                        <m:accPr>
                          <m:chr m:val="̇"/>
                          <m:ctrlPr>
                            <a:rPr lang="en-US" i="1">
                              <a:latin typeface="Cambria Math"/>
                            </a:rPr>
                          </m:ctrlPr>
                        </m:accPr>
                        <m:e>
                          <m:r>
                            <a:rPr lang="en-US" i="1">
                              <a:latin typeface="Cambria Math"/>
                              <a:ea typeface="Cambria Math"/>
                            </a:rPr>
                            <m:t>𝜃</m:t>
                          </m:r>
                        </m:e>
                      </m:acc>
                      <m:r>
                        <a:rPr lang="en-US" b="0" i="0" smtClean="0">
                          <a:latin typeface="Cambria Math"/>
                          <a:ea typeface="Cambria Math"/>
                        </a:rPr>
                        <m:t>;</m:t>
                      </m:r>
                    </m:oMath>
                  </m:oMathPara>
                </a14:m>
                <a:endParaRPr lang="en-US" b="0" i="0" dirty="0" smtClean="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𝜔</m:t>
                          </m:r>
                        </m:e>
                        <m:sub>
                          <m:r>
                            <a:rPr lang="en-US" b="0" i="1" smtClean="0">
                              <a:latin typeface="Cambria Math"/>
                            </a:rPr>
                            <m:t>𝑦</m:t>
                          </m:r>
                          <m:r>
                            <a:rPr lang="en-US" i="1">
                              <a:latin typeface="Cambria Math"/>
                            </a:rPr>
                            <m:t>′′</m:t>
                          </m:r>
                        </m:sub>
                      </m:sSub>
                      <m:r>
                        <a:rPr lang="en-US" i="1">
                          <a:latin typeface="Cambria Math"/>
                        </a:rPr>
                        <m:t>=</m:t>
                      </m:r>
                      <m:acc>
                        <m:accPr>
                          <m:chr m:val="̇"/>
                          <m:ctrlPr>
                            <a:rPr lang="en-US" i="1">
                              <a:latin typeface="Cambria Math"/>
                            </a:rPr>
                          </m:ctrlPr>
                        </m:accPr>
                        <m:e>
                          <m:r>
                            <m:rPr>
                              <m:sty m:val="p"/>
                            </m:rPr>
                            <a:rPr lang="el-GR" i="1" smtClean="0">
                              <a:latin typeface="Cambria Math"/>
                            </a:rPr>
                            <m:t>ϕ</m:t>
                          </m:r>
                        </m:e>
                      </m:acc>
                      <m:r>
                        <a:rPr lang="en-US" b="0" i="1" smtClean="0">
                          <a:latin typeface="Cambria Math"/>
                          <a:ea typeface="Cambria Math"/>
                        </a:rPr>
                        <m:t>𝑠𝑖𝑛</m:t>
                      </m:r>
                      <m:r>
                        <a:rPr lang="en-US" b="0" i="1" smtClean="0">
                          <a:latin typeface="Cambria Math"/>
                          <a:ea typeface="Cambria Math"/>
                          <a:sym typeface="UniversalMath1 BT"/>
                        </a:rPr>
                        <m:t></m:t>
                      </m:r>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𝜔</m:t>
                          </m:r>
                        </m:e>
                        <m:sub>
                          <m:r>
                            <a:rPr lang="en-US" b="0" i="1" smtClean="0">
                              <a:latin typeface="Cambria Math"/>
                              <a:ea typeface="Cambria Math"/>
                            </a:rPr>
                            <m:t>𝑧</m:t>
                          </m:r>
                          <m:r>
                            <a:rPr lang="en-US" i="1">
                              <a:latin typeface="Cambria Math"/>
                            </a:rPr>
                            <m:t>′′</m:t>
                          </m:r>
                        </m:sub>
                      </m:sSub>
                      <m:r>
                        <a:rPr lang="en-US" i="1">
                          <a:latin typeface="Cambria Math"/>
                        </a:rPr>
                        <m:t>=</m:t>
                      </m:r>
                      <m:acc>
                        <m:accPr>
                          <m:chr m:val="̇"/>
                          <m:ctrlPr>
                            <a:rPr lang="en-US" i="1">
                              <a:latin typeface="Cambria Math"/>
                            </a:rPr>
                          </m:ctrlPr>
                        </m:accPr>
                        <m:e>
                          <m:r>
                            <m:rPr>
                              <m:sty m:val="p"/>
                            </m:rPr>
                            <a:rPr lang="el-GR" i="1">
                              <a:latin typeface="Cambria Math"/>
                            </a:rPr>
                            <m:t>ϕ</m:t>
                          </m:r>
                        </m:e>
                      </m:acc>
                      <m:r>
                        <a:rPr lang="en-US" b="0" i="1" smtClean="0">
                          <a:latin typeface="Cambria Math"/>
                        </a:rPr>
                        <m:t>𝑐𝑜𝑠</m:t>
                      </m:r>
                      <m:r>
                        <a:rPr lang="en-US" i="1">
                          <a:latin typeface="Cambria Math"/>
                          <a:ea typeface="Cambria Math"/>
                          <a:sym typeface="UniversalMath1 BT"/>
                        </a:rPr>
                        <m:t></m:t>
                      </m:r>
                    </m:oMath>
                  </m:oMathPara>
                </a14:m>
                <a:endParaRPr lang="en-US" dirty="0" smtClean="0"/>
              </a:p>
              <a:p>
                <a:endParaRPr lang="en-US" dirty="0"/>
              </a:p>
              <a:p>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77554" y="4447818"/>
                <a:ext cx="2257425" cy="2664704"/>
              </a:xfrm>
              <a:prstGeom prst="rect">
                <a:avLst/>
              </a:prstGeom>
              <a:blipFill rotWithShape="1">
                <a:blip r:embed="rId5"/>
                <a:stretch>
                  <a:fillRect l="-2432" t="-1144" b="-2746"/>
                </a:stretch>
              </a:blipFill>
            </p:spPr>
            <p:txBody>
              <a:bodyPr/>
              <a:lstStyle/>
              <a:p>
                <a:r>
                  <a:rPr lang="en-US">
                    <a:noFill/>
                  </a:rPr>
                  <a:t> </a:t>
                </a:r>
              </a:p>
            </p:txBody>
          </p:sp>
        </mc:Fallback>
      </mc:AlternateContent>
      <p:sp>
        <p:nvSpPr>
          <p:cNvPr id="8" name="Rectangle 7"/>
          <p:cNvSpPr/>
          <p:nvPr/>
        </p:nvSpPr>
        <p:spPr>
          <a:xfrm>
            <a:off x="3441843" y="4752518"/>
            <a:ext cx="964816" cy="369332"/>
          </a:xfrm>
          <a:prstGeom prst="rect">
            <a:avLst/>
          </a:prstGeom>
        </p:spPr>
        <p:txBody>
          <a:bodyPr wrap="none">
            <a:spAutoFit/>
          </a:bodyPr>
          <a:lstStyle/>
          <a:p>
            <a:r>
              <a:rPr lang="en-US" dirty="0"/>
              <a:t>From </a:t>
            </a:r>
            <a:r>
              <a:rPr lang="en-US" dirty="0" smtClean="0"/>
              <a:t>(c)</a:t>
            </a:r>
            <a:endParaRPr lang="en-US" dirty="0"/>
          </a:p>
        </p:txBody>
      </p:sp>
      <p:pic>
        <p:nvPicPr>
          <p:cNvPr id="522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7399" y="5175906"/>
            <a:ext cx="2534555" cy="144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4187085" y="5933422"/>
            <a:ext cx="447558" cy="369332"/>
          </a:xfrm>
          <a:prstGeom prst="rect">
            <a:avLst/>
          </a:prstGeom>
          <a:noFill/>
        </p:spPr>
        <p:txBody>
          <a:bodyPr wrap="non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9" name="Rectangle 8"/>
              <p:cNvSpPr/>
              <p:nvPr/>
            </p:nvSpPr>
            <p:spPr>
              <a:xfrm>
                <a:off x="5305308" y="4752518"/>
                <a:ext cx="3862446" cy="1543884"/>
              </a:xfrm>
              <a:prstGeom prst="rect">
                <a:avLst/>
              </a:prstGeom>
            </p:spPr>
            <p:txBody>
              <a:bodyPr wrap="square">
                <a:spAutoFit/>
              </a:bodyPr>
              <a:lstStyle/>
              <a:p>
                <a:r>
                  <a:rPr lang="en-US" dirty="0" smtClean="0"/>
                  <a:t>From (d)  the angular velocities relative to the rotating frame of reference xyz</a:t>
                </a:r>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𝜔</m:t>
                          </m:r>
                        </m:e>
                        <m:sub>
                          <m:r>
                            <a:rPr lang="en-US" i="1">
                              <a:latin typeface="Cambria Math"/>
                            </a:rPr>
                            <m:t>𝑥</m:t>
                          </m:r>
                        </m:sub>
                      </m:sSub>
                      <m:r>
                        <a:rPr lang="en-US" b="0" i="1" smtClean="0">
                          <a:latin typeface="Cambria Math"/>
                        </a:rPr>
                        <m:t>=</m:t>
                      </m:r>
                      <m:sSub>
                        <m:sSubPr>
                          <m:ctrlPr>
                            <a:rPr lang="en-US" i="1">
                              <a:latin typeface="Cambria Math"/>
                            </a:rPr>
                          </m:ctrlPr>
                        </m:sSubPr>
                        <m:e>
                          <m:r>
                            <a:rPr lang="en-US" i="1">
                              <a:latin typeface="Cambria Math"/>
                              <a:ea typeface="Cambria Math"/>
                            </a:rPr>
                            <m:t>𝜔</m:t>
                          </m:r>
                        </m:e>
                        <m:sub>
                          <m:r>
                            <a:rPr lang="en-US" i="1">
                              <a:latin typeface="Cambria Math"/>
                            </a:rPr>
                            <m:t>𝑥</m:t>
                          </m:r>
                          <m:r>
                            <a:rPr lang="en-US" i="1">
                              <a:latin typeface="Cambria Math"/>
                            </a:rPr>
                            <m:t>′′′</m:t>
                          </m:r>
                        </m:sub>
                      </m:sSub>
                      <m:r>
                        <a:rPr lang="en-US" i="1">
                          <a:latin typeface="Cambria Math"/>
                        </a:rPr>
                        <m:t>=</m:t>
                      </m:r>
                      <m:acc>
                        <m:accPr>
                          <m:chr m:val="̇"/>
                          <m:ctrlPr>
                            <a:rPr lang="en-US" i="1">
                              <a:latin typeface="Cambria Math"/>
                            </a:rPr>
                          </m:ctrlPr>
                        </m:accPr>
                        <m:e>
                          <m:r>
                            <m:rPr>
                              <m:sty m:val="p"/>
                            </m:rPr>
                            <a:rPr lang="el-GR" i="1">
                              <a:latin typeface="Cambria Math"/>
                            </a:rPr>
                            <m:t>ϕ</m:t>
                          </m:r>
                        </m:e>
                      </m:acc>
                      <m:r>
                        <a:rPr lang="en-US" i="1">
                          <a:latin typeface="Cambria Math"/>
                          <a:ea typeface="Cambria Math"/>
                        </a:rPr>
                        <m:t>𝑠𝑖𝑛</m:t>
                      </m:r>
                      <m:r>
                        <a:rPr lang="en-US" i="1" smtClean="0">
                          <a:latin typeface="Cambria Math"/>
                          <a:ea typeface="Cambria Math"/>
                          <a:sym typeface="UniversalMath1 BT"/>
                        </a:rPr>
                        <m:t></m:t>
                      </m:r>
                      <m:r>
                        <a:rPr lang="en-US" b="0" i="1" smtClean="0">
                          <a:latin typeface="Cambria Math"/>
                          <a:ea typeface="Cambria Math"/>
                          <a:sym typeface="UniversalMath1 BT"/>
                        </a:rPr>
                        <m:t>𝑠𝑖𝑛</m:t>
                      </m:r>
                      <m:r>
                        <a:rPr lang="en-US" b="0" i="1" smtClean="0">
                          <a:latin typeface="Cambria Math"/>
                          <a:ea typeface="Cambria Math"/>
                          <a:sym typeface="UniversalMath1 BT"/>
                        </a:rPr>
                        <m:t>+</m:t>
                      </m:r>
                      <m:acc>
                        <m:accPr>
                          <m:chr m:val="̇"/>
                          <m:ctrlPr>
                            <a:rPr lang="en-US" i="1">
                              <a:latin typeface="Cambria Math"/>
                            </a:rPr>
                          </m:ctrlPr>
                        </m:accPr>
                        <m:e>
                          <m:r>
                            <a:rPr lang="el-GR" i="1" smtClean="0">
                              <a:latin typeface="Cambria Math"/>
                              <a:sym typeface="UniversalMath1 BT"/>
                            </a:rPr>
                            <m:t></m:t>
                          </m:r>
                        </m:e>
                      </m:acc>
                      <m:r>
                        <a:rPr lang="en-US" b="0" i="1" smtClean="0">
                          <a:latin typeface="Cambria Math"/>
                        </a:rPr>
                        <m:t>𝑐𝑜𝑠</m:t>
                      </m:r>
                      <m:r>
                        <a:rPr lang="en-US" i="1" smtClean="0">
                          <a:latin typeface="Cambria Math"/>
                          <a:ea typeface="Cambria Math"/>
                          <a:sym typeface="UniversalMath1 BT"/>
                        </a:rPr>
                        <m:t></m:t>
                      </m:r>
                    </m:oMath>
                  </m:oMathPara>
                </a14:m>
                <a:endParaRPr lang="en-US" dirty="0">
                  <a:latin typeface="Cambria Math"/>
                  <a:ea typeface="Cambria Math"/>
                </a:endParaRPr>
              </a:p>
              <a:p>
                <a14:m>
                  <m:oMath xmlns:m="http://schemas.openxmlformats.org/officeDocument/2006/math">
                    <m:sSub>
                      <m:sSubPr>
                        <m:ctrlPr>
                          <a:rPr lang="en-US" i="1">
                            <a:latin typeface="Cambria Math"/>
                          </a:rPr>
                        </m:ctrlPr>
                      </m:sSubPr>
                      <m:e>
                        <m:sSub>
                          <m:sSubPr>
                            <m:ctrlPr>
                              <a:rPr lang="en-US" i="1">
                                <a:latin typeface="Cambria Math"/>
                              </a:rPr>
                            </m:ctrlPr>
                          </m:sSubPr>
                          <m:e>
                            <m:r>
                              <a:rPr lang="en-US" b="0" i="1" smtClean="0">
                                <a:latin typeface="Cambria Math"/>
                              </a:rPr>
                              <m:t>    </m:t>
                            </m:r>
                            <m:r>
                              <a:rPr lang="en-US" i="1">
                                <a:latin typeface="Cambria Math"/>
                                <a:ea typeface="Cambria Math"/>
                              </a:rPr>
                              <m:t>𝜔</m:t>
                            </m:r>
                          </m:e>
                          <m:sub>
                            <m:r>
                              <a:rPr lang="en-US" b="0" i="1" smtClean="0">
                                <a:latin typeface="Cambria Math"/>
                                <a:ea typeface="Cambria Math"/>
                              </a:rPr>
                              <m:t>𝑦</m:t>
                            </m:r>
                          </m:sub>
                        </m:sSub>
                        <m:r>
                          <a:rPr lang="en-US" b="0" i="1" smtClean="0">
                            <a:latin typeface="Cambria Math"/>
                          </a:rPr>
                          <m:t>=</m:t>
                        </m:r>
                        <m:r>
                          <a:rPr lang="en-US" i="1">
                            <a:latin typeface="Cambria Math"/>
                            <a:ea typeface="Cambria Math"/>
                          </a:rPr>
                          <m:t>𝜔</m:t>
                        </m:r>
                      </m:e>
                      <m:sub>
                        <m:r>
                          <a:rPr lang="en-US" i="1">
                            <a:latin typeface="Cambria Math"/>
                          </a:rPr>
                          <m:t>𝑦</m:t>
                        </m:r>
                        <m:r>
                          <a:rPr lang="en-US" i="1">
                            <a:latin typeface="Cambria Math"/>
                          </a:rPr>
                          <m:t>′′′</m:t>
                        </m:r>
                      </m:sub>
                    </m:sSub>
                    <m:r>
                      <a:rPr lang="en-US" i="1">
                        <a:latin typeface="Cambria Math"/>
                      </a:rPr>
                      <m:t>=</m:t>
                    </m:r>
                    <m:acc>
                      <m:accPr>
                        <m:chr m:val="̇"/>
                        <m:ctrlPr>
                          <a:rPr lang="en-US" i="1">
                            <a:latin typeface="Cambria Math"/>
                          </a:rPr>
                        </m:ctrlPr>
                      </m:accPr>
                      <m:e>
                        <m:r>
                          <m:rPr>
                            <m:sty m:val="p"/>
                          </m:rPr>
                          <a:rPr lang="el-GR" i="1">
                            <a:latin typeface="Cambria Math"/>
                          </a:rPr>
                          <m:t>ϕ</m:t>
                        </m:r>
                      </m:e>
                    </m:acc>
                    <m:r>
                      <a:rPr lang="en-US" i="1">
                        <a:latin typeface="Cambria Math"/>
                        <a:ea typeface="Cambria Math"/>
                      </a:rPr>
                      <m:t>𝑠𝑖𝑛</m:t>
                    </m:r>
                    <m:r>
                      <a:rPr lang="en-US" i="1">
                        <a:latin typeface="Cambria Math"/>
                        <a:ea typeface="Cambria Math"/>
                        <a:sym typeface="UniversalMath1 BT"/>
                      </a:rPr>
                      <m:t></m:t>
                    </m:r>
                  </m:oMath>
                </a14:m>
                <a:r>
                  <a:rPr lang="en-US" dirty="0"/>
                  <a:t> </a:t>
                </a:r>
                <a14:m>
                  <m:oMath xmlns:m="http://schemas.openxmlformats.org/officeDocument/2006/math">
                    <m:r>
                      <a:rPr lang="en-US" i="1">
                        <a:latin typeface="Cambria Math"/>
                      </a:rPr>
                      <m:t>𝑐𝑜𝑠</m:t>
                    </m:r>
                    <m:r>
                      <a:rPr lang="en-US" i="1">
                        <a:latin typeface="Cambria Math"/>
                        <a:ea typeface="Cambria Math"/>
                        <a:sym typeface="UniversalMath1 BT"/>
                      </a:rPr>
                      <m:t></m:t>
                    </m:r>
                    <m:r>
                      <a:rPr lang="en-US" b="0" i="0" smtClean="0">
                        <a:latin typeface="Cambria Math"/>
                        <a:ea typeface="Cambria Math"/>
                        <a:sym typeface="UniversalMath1 BT"/>
                      </a:rPr>
                      <m:t>−</m:t>
                    </m:r>
                    <m:acc>
                      <m:accPr>
                        <m:chr m:val="̇"/>
                        <m:ctrlPr>
                          <a:rPr lang="en-US" i="1">
                            <a:latin typeface="Cambria Math"/>
                          </a:rPr>
                        </m:ctrlPr>
                      </m:accPr>
                      <m:e>
                        <m:r>
                          <a:rPr lang="el-GR" i="1">
                            <a:latin typeface="Cambria Math"/>
                            <a:sym typeface="UniversalMath1 BT"/>
                          </a:rPr>
                          <m:t></m:t>
                        </m:r>
                      </m:e>
                    </m:acc>
                    <m:r>
                      <a:rPr lang="en-US" i="1">
                        <a:latin typeface="Cambria Math"/>
                      </a:rPr>
                      <m:t>𝑠</m:t>
                    </m:r>
                    <m:r>
                      <a:rPr lang="en-US" b="0" i="1" smtClean="0">
                        <a:latin typeface="Cambria Math"/>
                      </a:rPr>
                      <m:t>𝑖𝑛</m:t>
                    </m:r>
                    <m:r>
                      <a:rPr lang="en-US" i="1">
                        <a:latin typeface="Cambria Math"/>
                        <a:ea typeface="Cambria Math"/>
                        <a:sym typeface="UniversalMath1 BT"/>
                      </a:rPr>
                      <m:t></m:t>
                    </m:r>
                  </m:oMath>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ea typeface="Cambria Math"/>
                            </a:rPr>
                            <m:t>𝜔</m:t>
                          </m:r>
                        </m:e>
                        <m:sub>
                          <m:r>
                            <a:rPr lang="en-US" b="0" i="1" smtClean="0">
                              <a:latin typeface="Cambria Math"/>
                              <a:ea typeface="Cambria Math"/>
                            </a:rPr>
                            <m:t>𝑧</m:t>
                          </m:r>
                        </m:sub>
                      </m:sSub>
                      <m:r>
                        <a:rPr lang="en-US" b="0" i="1" smtClean="0">
                          <a:latin typeface="Cambria Math"/>
                        </a:rPr>
                        <m:t>=</m:t>
                      </m:r>
                      <m:sSub>
                        <m:sSubPr>
                          <m:ctrlPr>
                            <a:rPr lang="en-US" i="1">
                              <a:latin typeface="Cambria Math"/>
                            </a:rPr>
                          </m:ctrlPr>
                        </m:sSubPr>
                        <m:e>
                          <m:r>
                            <a:rPr lang="en-US" i="1">
                              <a:latin typeface="Cambria Math"/>
                              <a:ea typeface="Cambria Math"/>
                            </a:rPr>
                            <m:t>𝜔</m:t>
                          </m:r>
                        </m:e>
                        <m:sub>
                          <m:r>
                            <a:rPr lang="en-US" i="1">
                              <a:latin typeface="Cambria Math"/>
                              <a:ea typeface="Cambria Math"/>
                            </a:rPr>
                            <m:t>𝑧</m:t>
                          </m:r>
                          <m:r>
                            <a:rPr lang="en-US" b="0" i="1" smtClean="0">
                              <a:latin typeface="Cambria Math"/>
                              <a:ea typeface="Cambria Math"/>
                            </a:rPr>
                            <m:t>′</m:t>
                          </m:r>
                          <m:r>
                            <a:rPr lang="en-US" i="1">
                              <a:latin typeface="Cambria Math"/>
                            </a:rPr>
                            <m:t>′′</m:t>
                          </m:r>
                        </m:sub>
                      </m:sSub>
                      <m:r>
                        <a:rPr lang="en-US" i="1">
                          <a:latin typeface="Cambria Math"/>
                        </a:rPr>
                        <m:t>=</m:t>
                      </m:r>
                      <m:acc>
                        <m:accPr>
                          <m:chr m:val="̇"/>
                          <m:ctrlPr>
                            <a:rPr lang="en-US" i="1">
                              <a:latin typeface="Cambria Math"/>
                            </a:rPr>
                          </m:ctrlPr>
                        </m:accPr>
                        <m:e>
                          <m:r>
                            <a:rPr lang="el-GR" i="1" smtClean="0">
                              <a:latin typeface="Cambria Math"/>
                              <a:sym typeface="UniversalMath1 BT"/>
                            </a:rPr>
                            <m:t></m:t>
                          </m:r>
                        </m:e>
                      </m:acc>
                      <m:r>
                        <a:rPr lang="en-US" b="0" i="1" smtClean="0">
                          <a:latin typeface="Cambria Math"/>
                        </a:rPr>
                        <m:t>+</m:t>
                      </m:r>
                      <m:acc>
                        <m:accPr>
                          <m:chr m:val="̇"/>
                          <m:ctrlPr>
                            <a:rPr lang="en-US" i="1">
                              <a:latin typeface="Cambria Math"/>
                            </a:rPr>
                          </m:ctrlPr>
                        </m:accPr>
                        <m:e>
                          <m:r>
                            <m:rPr>
                              <m:sty m:val="p"/>
                            </m:rPr>
                            <a:rPr lang="el-GR" i="1" smtClean="0">
                              <a:latin typeface="Cambria Math"/>
                              <a:ea typeface="Cambria Math"/>
                              <a:sym typeface="UniversalMath1 BT"/>
                            </a:rPr>
                            <m:t>ϕ</m:t>
                          </m:r>
                        </m:e>
                      </m:acc>
                      <m:r>
                        <a:rPr lang="en-US" i="1">
                          <a:latin typeface="Cambria Math"/>
                        </a:rPr>
                        <m:t>𝑐𝑜𝑠</m:t>
                      </m:r>
                      <m:r>
                        <a:rPr lang="en-US" i="1">
                          <a:latin typeface="Cambria Math"/>
                          <a:ea typeface="Cambria Math"/>
                          <a:sym typeface="UniversalMath1 BT"/>
                        </a:rPr>
                        <m:t></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305308" y="4752518"/>
                <a:ext cx="3862446" cy="1543884"/>
              </a:xfrm>
              <a:prstGeom prst="rect">
                <a:avLst/>
              </a:prstGeom>
              <a:blipFill rotWithShape="1">
                <a:blip r:embed="rId7"/>
                <a:stretch>
                  <a:fillRect l="-1262" t="-1976" r="-1577" b="-5534"/>
                </a:stretch>
              </a:blipFill>
            </p:spPr>
            <p:txBody>
              <a:bodyPr/>
              <a:lstStyle/>
              <a:p>
                <a:r>
                  <a:rPr lang="en-US">
                    <a:noFill/>
                  </a:rPr>
                  <a:t> </a:t>
                </a:r>
              </a:p>
            </p:txBody>
          </p:sp>
        </mc:Fallback>
      </mc:AlternateContent>
    </p:spTree>
    <p:extLst>
      <p:ext uri="{BB962C8B-B14F-4D97-AF65-F5344CB8AC3E}">
        <p14:creationId xmlns:p14="http://schemas.microsoft.com/office/powerpoint/2010/main" val="1327902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079" y="152400"/>
            <a:ext cx="8229600" cy="838200"/>
          </a:xfrm>
        </p:spPr>
        <p:txBody>
          <a:bodyPr>
            <a:normAutofit fontScale="90000"/>
          </a:bodyPr>
          <a:lstStyle/>
          <a:p>
            <a:r>
              <a:rPr lang="en-US" b="1" dirty="0" smtClean="0">
                <a:latin typeface="Times New Roman" pitchFamily="18" charset="0"/>
                <a:cs typeface="Times New Roman" pitchFamily="18" charset="0"/>
              </a:rPr>
              <a:t>GYROSCOPIC MOTION cont’d…</a:t>
            </a:r>
            <a:endParaRPr lang="en-US"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76200" y="990600"/>
                <a:ext cx="9105378" cy="1831014"/>
              </a:xfrm>
              <a:prstGeom prst="rect">
                <a:avLst/>
              </a:prstGeom>
              <a:noFill/>
            </p:spPr>
            <p:txBody>
              <a:bodyPr wrap="none" rtlCol="0">
                <a:spAutoFit/>
              </a:bodyPr>
              <a:lstStyle/>
              <a:p>
                <a:r>
                  <a:rPr lang="en-US" sz="2800" dirty="0" smtClean="0">
                    <a:latin typeface="Times New Roman" pitchFamily="18" charset="0"/>
                    <a:cs typeface="Times New Roman" pitchFamily="18" charset="0"/>
                  </a:rPr>
                  <a:t>Since the coordinate axes are embedded in the body </a:t>
                </a:r>
                <a:r>
                  <a:rPr lang="en-US" sz="2800" dirty="0" smtClean="0">
                    <a:latin typeface="Times New Roman" pitchFamily="18" charset="0"/>
                    <a:ea typeface="Cambria Math"/>
                    <a:cs typeface="Times New Roman" pitchFamily="18" charset="0"/>
                  </a:rPr>
                  <a:t>⇒ </a:t>
                </a:r>
                <a:r>
                  <a:rPr lang="el-GR" sz="2800" dirty="0" smtClean="0">
                    <a:latin typeface="Times New Roman" pitchFamily="18" charset="0"/>
                    <a:ea typeface="Cambria Math"/>
                    <a:cs typeface="Times New Roman" pitchFamily="18" charset="0"/>
                  </a:rPr>
                  <a:t>ω</a:t>
                </a:r>
                <a:r>
                  <a:rPr lang="en-US" sz="2800" dirty="0" smtClean="0">
                    <a:latin typeface="Times New Roman" pitchFamily="18" charset="0"/>
                    <a:ea typeface="Cambria Math"/>
                    <a:cs typeface="Times New Roman" pitchFamily="18" charset="0"/>
                  </a:rPr>
                  <a:t> = </a:t>
                </a:r>
                <a:r>
                  <a:rPr lang="el-GR" sz="2800" dirty="0" smtClean="0">
                    <a:latin typeface="Times New Roman" pitchFamily="18" charset="0"/>
                    <a:ea typeface="Cambria Math"/>
                    <a:cs typeface="Times New Roman" pitchFamily="18" charset="0"/>
                  </a:rPr>
                  <a:t>Ω</a:t>
                </a:r>
                <a:r>
                  <a:rPr lang="en-US" sz="2800" dirty="0" smtClean="0">
                    <a:latin typeface="Times New Roman" pitchFamily="18" charset="0"/>
                    <a:ea typeface="Cambria Math"/>
                    <a:cs typeface="Times New Roman" pitchFamily="18" charset="0"/>
                  </a:rPr>
                  <a:t>;</a:t>
                </a:r>
              </a:p>
              <a:p>
                <a:r>
                  <a:rPr lang="en-US" sz="2800" dirty="0" smtClean="0">
                    <a:latin typeface="Times New Roman" pitchFamily="18" charset="0"/>
                    <a:ea typeface="Cambria Math"/>
                    <a:cs typeface="Times New Roman" pitchFamily="18" charset="0"/>
                  </a:rPr>
                  <a:t>However if the reference frame is chosen such that it only </a:t>
                </a:r>
              </a:p>
              <a:p>
                <a:r>
                  <a:rPr lang="en-US" sz="2800" dirty="0" smtClean="0">
                    <a:latin typeface="Times New Roman" pitchFamily="18" charset="0"/>
                    <a:ea typeface="Cambria Math"/>
                    <a:cs typeface="Times New Roman" pitchFamily="18" charset="0"/>
                  </a:rPr>
                  <a:t>Follows the motion of the body in  precession and nutation.</a:t>
                </a:r>
              </a:p>
              <a:p>
                <a:pPr/>
                <a14:m>
                  <m:oMathPara xmlns:m="http://schemas.openxmlformats.org/officeDocument/2006/math">
                    <m:oMathParaPr>
                      <m:jc m:val="centerGroup"/>
                    </m:oMathParaPr>
                    <m:oMath xmlns:m="http://schemas.openxmlformats.org/officeDocument/2006/math">
                      <m:acc>
                        <m:accPr>
                          <m:chr m:val="̇"/>
                          <m:ctrlPr>
                            <a:rPr lang="en-US" sz="2800" i="1">
                              <a:latin typeface="Cambria Math"/>
                            </a:rPr>
                          </m:ctrlPr>
                        </m:accPr>
                        <m:e>
                          <m:r>
                            <a:rPr lang="el-GR" sz="2800" i="1">
                              <a:latin typeface="Cambria Math"/>
                              <a:sym typeface="UniversalMath1 BT"/>
                            </a:rPr>
                            <m:t></m:t>
                          </m:r>
                        </m:e>
                      </m:acc>
                      <m:r>
                        <a:rPr lang="en-US" sz="2800" b="0" i="1" smtClean="0">
                          <a:latin typeface="Cambria Math"/>
                          <a:sym typeface="UniversalMath1 BT"/>
                        </a:rPr>
                        <m:t>=0</m:t>
                      </m:r>
                      <m:r>
                        <a:rPr lang="en-US" sz="2800" b="0" i="0" smtClean="0">
                          <a:latin typeface="Cambria Math"/>
                          <a:sym typeface="UniversalMath1 BT"/>
                        </a:rPr>
                        <m:t>,</m:t>
                      </m:r>
                      <m:r>
                        <m:rPr>
                          <m:nor/>
                        </m:rPr>
                        <a:rPr lang="en-US" sz="2800" dirty="0">
                          <a:latin typeface="Times New Roman" pitchFamily="18" charset="0"/>
                          <a:cs typeface="Times New Roman" pitchFamily="18" charset="0"/>
                        </a:rPr>
                        <m:t>and</m:t>
                      </m:r>
                      <m:r>
                        <m:rPr>
                          <m:nor/>
                        </m:rPr>
                        <a:rPr lang="en-US" sz="2800" dirty="0">
                          <a:latin typeface="Times New Roman" pitchFamily="18" charset="0"/>
                          <a:cs typeface="Times New Roman" pitchFamily="18" charset="0"/>
                        </a:rPr>
                        <m:t>  </m:t>
                      </m:r>
                      <m:r>
                        <m:rPr>
                          <m:nor/>
                        </m:rPr>
                        <a:rPr lang="en-US" sz="2800" dirty="0">
                          <a:latin typeface="Times New Roman" pitchFamily="18" charset="0"/>
                          <a:cs typeface="Times New Roman" pitchFamily="18" charset="0"/>
                        </a:rPr>
                        <m:t>select</m:t>
                      </m:r>
                      <m:r>
                        <m:rPr>
                          <m:nor/>
                        </m:rPr>
                        <a:rPr lang="en-US" sz="2800" dirty="0">
                          <a:latin typeface="Times New Roman" pitchFamily="18" charset="0"/>
                          <a:cs typeface="Times New Roman" pitchFamily="18" charset="0"/>
                        </a:rPr>
                        <m:t>  </m:t>
                      </m:r>
                      <m:r>
                        <a:rPr lang="el-GR" sz="2800" i="1">
                          <a:latin typeface="Cambria Math"/>
                          <a:sym typeface="UniversalMath1 BT"/>
                        </a:rPr>
                        <m:t></m:t>
                      </m:r>
                      <m:r>
                        <a:rPr lang="en-US" sz="2800" b="0" i="0" smtClean="0">
                          <a:latin typeface="Cambria Math"/>
                          <a:sym typeface="UniversalMath1 BT"/>
                        </a:rPr>
                        <m:t>=0</m:t>
                      </m:r>
                    </m:oMath>
                  </m:oMathPara>
                </a14:m>
                <a:endParaRPr lang="en-US" sz="2800" dirty="0" smtClean="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6200" y="990600"/>
                <a:ext cx="9105378" cy="1831014"/>
              </a:xfrm>
              <a:prstGeom prst="rect">
                <a:avLst/>
              </a:prstGeom>
              <a:blipFill rotWithShape="1">
                <a:blip r:embed="rId3"/>
                <a:stretch>
                  <a:fillRect l="-1407" t="-3667" r="-140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76400" y="2851140"/>
                <a:ext cx="2735236" cy="1488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i="1">
                              <a:latin typeface="Cambria Math"/>
                              <a:ea typeface="Cambria Math"/>
                            </a:rPr>
                            <m:t>𝜔</m:t>
                          </m:r>
                        </m:e>
                        <m:sub>
                          <m:r>
                            <a:rPr lang="en-US" sz="2800" i="1">
                              <a:latin typeface="Cambria Math"/>
                            </a:rPr>
                            <m:t>𝑥</m:t>
                          </m:r>
                        </m:sub>
                      </m:sSub>
                      <m:r>
                        <a:rPr lang="en-US" sz="2800" i="1">
                          <a:latin typeface="Cambria Math"/>
                        </a:rPr>
                        <m:t>=</m:t>
                      </m:r>
                      <m:acc>
                        <m:accPr>
                          <m:chr m:val="̇"/>
                          <m:ctrlPr>
                            <a:rPr lang="en-US" sz="2800" i="1">
                              <a:latin typeface="Cambria Math"/>
                            </a:rPr>
                          </m:ctrlPr>
                        </m:accPr>
                        <m:e>
                          <m:r>
                            <a:rPr lang="en-US" sz="2800" i="1">
                              <a:latin typeface="Cambria Math"/>
                              <a:ea typeface="Cambria Math"/>
                            </a:rPr>
                            <m:t>𝜃</m:t>
                          </m:r>
                        </m:e>
                      </m:acc>
                      <m:r>
                        <a:rPr lang="en-US" sz="2800">
                          <a:latin typeface="Cambria Math"/>
                          <a:ea typeface="Cambria Math"/>
                        </a:rPr>
                        <m:t>;</m:t>
                      </m:r>
                    </m:oMath>
                  </m:oMathPara>
                </a14:m>
                <a:endParaRPr lang="en-US" sz="2800" dirty="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ea typeface="Cambria Math"/>
                            </a:rPr>
                            <m:t>𝜔</m:t>
                          </m:r>
                        </m:e>
                        <m:sub>
                          <m:r>
                            <a:rPr lang="en-US" sz="2800" i="1">
                              <a:latin typeface="Cambria Math"/>
                            </a:rPr>
                            <m:t>𝑦</m:t>
                          </m:r>
                        </m:sub>
                      </m:sSub>
                      <m:r>
                        <a:rPr lang="en-US" sz="2800" i="1">
                          <a:latin typeface="Cambria Math"/>
                        </a:rPr>
                        <m:t>=</m:t>
                      </m:r>
                      <m:acc>
                        <m:accPr>
                          <m:chr m:val="̇"/>
                          <m:ctrlPr>
                            <a:rPr lang="en-US" sz="2800" i="1">
                              <a:latin typeface="Cambria Math"/>
                            </a:rPr>
                          </m:ctrlPr>
                        </m:accPr>
                        <m:e>
                          <m:r>
                            <m:rPr>
                              <m:sty m:val="p"/>
                            </m:rPr>
                            <a:rPr lang="el-GR" sz="2800" i="1">
                              <a:latin typeface="Cambria Math"/>
                            </a:rPr>
                            <m:t>ϕ</m:t>
                          </m:r>
                        </m:e>
                      </m:acc>
                      <m:r>
                        <a:rPr lang="en-US" sz="2800" i="1">
                          <a:latin typeface="Cambria Math"/>
                          <a:ea typeface="Cambria Math"/>
                        </a:rPr>
                        <m:t>𝑠𝑖𝑛</m:t>
                      </m:r>
                      <m:r>
                        <a:rPr lang="en-US" sz="2800" i="1">
                          <a:latin typeface="Cambria Math"/>
                          <a:ea typeface="Cambria Math"/>
                          <a:sym typeface="UniversalMath1 BT"/>
                        </a:rPr>
                        <m:t></m:t>
                      </m:r>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ea typeface="Cambria Math"/>
                            </a:rPr>
                            <m:t>𝜔</m:t>
                          </m:r>
                        </m:e>
                        <m:sub>
                          <m:r>
                            <a:rPr lang="en-US" sz="2800" i="1">
                              <a:latin typeface="Cambria Math"/>
                              <a:ea typeface="Cambria Math"/>
                            </a:rPr>
                            <m:t>𝑧</m:t>
                          </m:r>
                        </m:sub>
                      </m:sSub>
                      <m:r>
                        <a:rPr lang="en-US" sz="2800" i="1">
                          <a:latin typeface="Cambria Math"/>
                        </a:rPr>
                        <m:t>=</m:t>
                      </m:r>
                      <m:acc>
                        <m:accPr>
                          <m:chr m:val="̇"/>
                          <m:ctrlPr>
                            <a:rPr lang="en-US" sz="2800" i="1">
                              <a:latin typeface="Cambria Math"/>
                            </a:rPr>
                          </m:ctrlPr>
                        </m:accPr>
                        <m:e>
                          <m:r>
                            <m:rPr>
                              <m:sty m:val="p"/>
                            </m:rPr>
                            <a:rPr lang="el-GR" sz="2800" i="1">
                              <a:latin typeface="Cambria Math"/>
                            </a:rPr>
                            <m:t>ϕ</m:t>
                          </m:r>
                        </m:e>
                      </m:acc>
                      <m:r>
                        <a:rPr lang="en-US" sz="2800" i="1">
                          <a:latin typeface="Cambria Math"/>
                        </a:rPr>
                        <m:t>𝑐𝑜𝑠</m:t>
                      </m:r>
                      <m:r>
                        <a:rPr lang="en-US" sz="2800" i="1">
                          <a:latin typeface="Cambria Math"/>
                          <a:ea typeface="Cambria Math"/>
                          <a:sym typeface="UniversalMath1 BT"/>
                        </a:rPr>
                        <m:t></m:t>
                      </m:r>
                      <m:r>
                        <a:rPr lang="en-US" sz="2800" b="0" i="1" smtClean="0">
                          <a:latin typeface="Cambria Math"/>
                          <a:ea typeface="Cambria Math"/>
                          <a:sym typeface="UniversalMath1 BT"/>
                        </a:rPr>
                        <m:t>+</m:t>
                      </m:r>
                      <m:acc>
                        <m:accPr>
                          <m:chr m:val="̇"/>
                          <m:ctrlPr>
                            <a:rPr lang="en-US" sz="2800" i="1">
                              <a:latin typeface="Cambria Math"/>
                            </a:rPr>
                          </m:ctrlPr>
                        </m:accPr>
                        <m:e>
                          <m:r>
                            <a:rPr lang="el-GR" sz="2800" i="1">
                              <a:latin typeface="Cambria Math"/>
                              <a:sym typeface="UniversalMath1 BT"/>
                            </a:rPr>
                            <m:t></m:t>
                          </m:r>
                        </m:e>
                      </m:acc>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676400" y="2851140"/>
                <a:ext cx="2735236" cy="1488741"/>
              </a:xfrm>
              <a:prstGeom prst="rect">
                <a:avLst/>
              </a:prstGeom>
              <a:blipFill rotWithShape="1">
                <a:blip r:embed="rId4"/>
                <a:stretch>
                  <a:fillRect t="-2869" r="-5345" b="-11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29199" y="2851140"/>
                <a:ext cx="2088007" cy="1488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m:rPr>
                              <m:sty m:val="p"/>
                            </m:rPr>
                            <a:rPr lang="el-GR" sz="2800" i="1" smtClean="0">
                              <a:latin typeface="Cambria Math"/>
                              <a:ea typeface="Cambria Math"/>
                            </a:rPr>
                            <m:t>Ω</m:t>
                          </m:r>
                        </m:e>
                        <m:sub>
                          <m:r>
                            <a:rPr lang="en-US" sz="2800" i="1">
                              <a:latin typeface="Cambria Math"/>
                            </a:rPr>
                            <m:t>𝑥</m:t>
                          </m:r>
                        </m:sub>
                      </m:sSub>
                      <m:r>
                        <a:rPr lang="en-US" sz="2800" i="1">
                          <a:latin typeface="Cambria Math"/>
                        </a:rPr>
                        <m:t>=</m:t>
                      </m:r>
                      <m:acc>
                        <m:accPr>
                          <m:chr m:val="̇"/>
                          <m:ctrlPr>
                            <a:rPr lang="en-US" sz="2800" i="1">
                              <a:latin typeface="Cambria Math"/>
                            </a:rPr>
                          </m:ctrlPr>
                        </m:accPr>
                        <m:e>
                          <m:r>
                            <a:rPr lang="en-US" sz="2800" i="1">
                              <a:latin typeface="Cambria Math"/>
                              <a:ea typeface="Cambria Math"/>
                            </a:rPr>
                            <m:t>𝜃</m:t>
                          </m:r>
                        </m:e>
                      </m:acc>
                      <m:r>
                        <a:rPr lang="en-US" sz="2800">
                          <a:latin typeface="Cambria Math"/>
                          <a:ea typeface="Cambria Math"/>
                        </a:rPr>
                        <m:t>;</m:t>
                      </m:r>
                    </m:oMath>
                  </m:oMathPara>
                </a14:m>
                <a:endParaRPr lang="en-US" sz="2800" dirty="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m:rPr>
                              <m:sty m:val="p"/>
                            </m:rPr>
                            <a:rPr lang="el-GR" sz="2800" i="1" smtClean="0">
                              <a:latin typeface="Cambria Math"/>
                              <a:ea typeface="Cambria Math"/>
                            </a:rPr>
                            <m:t>Ω</m:t>
                          </m:r>
                        </m:e>
                        <m:sub>
                          <m:r>
                            <a:rPr lang="en-US" sz="2800" i="1">
                              <a:latin typeface="Cambria Math"/>
                            </a:rPr>
                            <m:t>𝑦</m:t>
                          </m:r>
                        </m:sub>
                      </m:sSub>
                      <m:r>
                        <a:rPr lang="en-US" sz="2800" i="1">
                          <a:latin typeface="Cambria Math"/>
                        </a:rPr>
                        <m:t>=</m:t>
                      </m:r>
                      <m:acc>
                        <m:accPr>
                          <m:chr m:val="̇"/>
                          <m:ctrlPr>
                            <a:rPr lang="en-US" sz="2800" i="1">
                              <a:latin typeface="Cambria Math"/>
                            </a:rPr>
                          </m:ctrlPr>
                        </m:accPr>
                        <m:e>
                          <m:r>
                            <m:rPr>
                              <m:sty m:val="p"/>
                            </m:rPr>
                            <a:rPr lang="el-GR" sz="2800" i="1">
                              <a:latin typeface="Cambria Math"/>
                            </a:rPr>
                            <m:t>ϕ</m:t>
                          </m:r>
                        </m:e>
                      </m:acc>
                      <m:r>
                        <a:rPr lang="en-US" sz="2800" i="1">
                          <a:latin typeface="Cambria Math"/>
                          <a:ea typeface="Cambria Math"/>
                        </a:rPr>
                        <m:t>𝑠𝑖𝑛</m:t>
                      </m:r>
                      <m:r>
                        <a:rPr lang="en-US" sz="2800" i="1">
                          <a:latin typeface="Cambria Math"/>
                          <a:ea typeface="Cambria Math"/>
                          <a:sym typeface="UniversalMath1 BT"/>
                        </a:rPr>
                        <m:t></m:t>
                      </m:r>
                    </m:oMath>
                  </m:oMathPara>
                </a14:m>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m:rPr>
                              <m:sty m:val="p"/>
                            </m:rPr>
                            <a:rPr lang="el-GR" sz="2800" i="1" smtClean="0">
                              <a:latin typeface="Cambria Math"/>
                              <a:ea typeface="Cambria Math"/>
                            </a:rPr>
                            <m:t>Ω</m:t>
                          </m:r>
                        </m:e>
                        <m:sub>
                          <m:r>
                            <a:rPr lang="en-US" sz="2800" i="1">
                              <a:latin typeface="Cambria Math"/>
                              <a:ea typeface="Cambria Math"/>
                            </a:rPr>
                            <m:t>𝑧</m:t>
                          </m:r>
                        </m:sub>
                      </m:sSub>
                      <m:r>
                        <a:rPr lang="en-US" sz="2800" i="1">
                          <a:latin typeface="Cambria Math"/>
                        </a:rPr>
                        <m:t>=</m:t>
                      </m:r>
                      <m:acc>
                        <m:accPr>
                          <m:chr m:val="̇"/>
                          <m:ctrlPr>
                            <a:rPr lang="en-US" sz="2800" i="1">
                              <a:latin typeface="Cambria Math"/>
                            </a:rPr>
                          </m:ctrlPr>
                        </m:accPr>
                        <m:e>
                          <m:r>
                            <m:rPr>
                              <m:sty m:val="p"/>
                            </m:rPr>
                            <a:rPr lang="el-GR" sz="2800" i="1">
                              <a:latin typeface="Cambria Math"/>
                            </a:rPr>
                            <m:t>ϕ</m:t>
                          </m:r>
                        </m:e>
                      </m:acc>
                      <m:r>
                        <a:rPr lang="en-US" sz="2800" i="1">
                          <a:latin typeface="Cambria Math"/>
                        </a:rPr>
                        <m:t>𝑐𝑜𝑠</m:t>
                      </m:r>
                      <m:r>
                        <a:rPr lang="en-US" sz="2800" i="1">
                          <a:latin typeface="Cambria Math"/>
                          <a:ea typeface="Cambria Math"/>
                          <a:sym typeface="UniversalMath1 BT"/>
                        </a:rPr>
                        <m:t></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5029199" y="2851140"/>
                <a:ext cx="2088007" cy="1488741"/>
              </a:xfrm>
              <a:prstGeom prst="rect">
                <a:avLst/>
              </a:prstGeom>
              <a:blipFill rotWithShape="1">
                <a:blip r:embed="rId5"/>
                <a:stretch>
                  <a:fillRect t="-2869" r="-6997" b="-11066"/>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ext uri="{D42A27DB-BD31-4B8C-83A1-F6EECF244321}">
                <p14:modId xmlns:p14="http://schemas.microsoft.com/office/powerpoint/2010/main" val="1113695824"/>
              </p:ext>
            </p:extLst>
          </p:nvPr>
        </p:nvGraphicFramePr>
        <p:xfrm>
          <a:off x="1561937" y="4724400"/>
          <a:ext cx="6096000" cy="1676400"/>
        </p:xfrm>
        <a:graphic>
          <a:graphicData uri="http://schemas.openxmlformats.org/presentationml/2006/ole">
            <mc:AlternateContent xmlns:mc="http://schemas.openxmlformats.org/markup-compatibility/2006">
              <mc:Choice xmlns:v="urn:schemas-microsoft-com:vml" Requires="v">
                <p:oleObj spid="_x0000_s35939" name="Equation" r:id="rId6" imgW="3073320" imgH="799920" progId="Equation.3">
                  <p:embed/>
                </p:oleObj>
              </mc:Choice>
              <mc:Fallback>
                <p:oleObj name="Equation" r:id="rId6" imgW="3073320" imgH="799920" progId="Equation.3">
                  <p:embed/>
                  <p:pic>
                    <p:nvPicPr>
                      <p:cNvPr id="0" name="Object 28"/>
                      <p:cNvPicPr>
                        <a:picLocks noChangeAspect="1" noChangeArrowheads="1"/>
                      </p:cNvPicPr>
                      <p:nvPr/>
                    </p:nvPicPr>
                    <p:blipFill>
                      <a:blip r:embed="rId7"/>
                      <a:srcRect/>
                      <a:stretch>
                        <a:fillRect/>
                      </a:stretch>
                    </p:blipFill>
                    <p:spPr bwMode="auto">
                      <a:xfrm>
                        <a:off x="1561937" y="4724400"/>
                        <a:ext cx="6096000" cy="16764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457200"/>
          </a:xfrm>
        </p:spPr>
        <p:txBody>
          <a:bodyPr>
            <a:normAutofit fontScale="90000"/>
          </a:bodyPr>
          <a:lstStyle/>
          <a:p>
            <a:r>
              <a:rPr lang="en-US" b="1" dirty="0" smtClean="0">
                <a:latin typeface="Times New Roman" pitchFamily="18" charset="0"/>
                <a:cs typeface="Times New Roman" pitchFamily="18" charset="0"/>
              </a:rPr>
              <a:t>GYROSCOPIC MOTION cont’d…</a:t>
            </a:r>
            <a:br>
              <a:rPr lang="en-US" b="1" dirty="0" smtClean="0">
                <a:latin typeface="Times New Roman" pitchFamily="18" charset="0"/>
                <a:cs typeface="Times New Roman" pitchFamily="18" charset="0"/>
              </a:rPr>
            </a:br>
            <a:endParaRPr lang="en-US"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516853" y="1290769"/>
                <a:ext cx="5805244" cy="847989"/>
              </a:xfrm>
              <a:prstGeom prst="rect">
                <a:avLst/>
              </a:prstGeom>
              <a:noFill/>
            </p:spPr>
            <p:txBody>
              <a:bodyPr wrap="none" rtlCol="0">
                <a:spAutoFit/>
              </a:bodyPr>
              <a:lstStyle/>
              <a:p>
                <a:r>
                  <a:rPr lang="en-US" sz="2400" b="1" dirty="0" smtClean="0">
                    <a:latin typeface="Times New Roman" pitchFamily="18" charset="0"/>
                    <a:cs typeface="Times New Roman" pitchFamily="18" charset="0"/>
                  </a:rPr>
                  <a:t>Case 1-1</a:t>
                </a:r>
                <a:r>
                  <a:rPr lang="en-US" sz="2400" dirty="0" smtClean="0">
                    <a:latin typeface="Times New Roman" pitchFamily="18" charset="0"/>
                    <a:cs typeface="Times New Roman" pitchFamily="18" charset="0"/>
                  </a:rPr>
                  <a:t>: Steady Precession</a:t>
                </a:r>
              </a:p>
              <a:p>
                <a14:m>
                  <m:oMath xmlns:m="http://schemas.openxmlformats.org/officeDocument/2006/math">
                    <m:acc>
                      <m:accPr>
                        <m:chr m:val="̇"/>
                        <m:ctrlPr>
                          <a:rPr lang="en-US" sz="2400" i="1">
                            <a:latin typeface="Cambria Math"/>
                          </a:rPr>
                        </m:ctrlPr>
                      </m:accPr>
                      <m:e>
                        <m:r>
                          <m:rPr>
                            <m:sty m:val="p"/>
                          </m:rPr>
                          <a:rPr lang="el-GR" sz="2400" i="1">
                            <a:latin typeface="Cambria Math"/>
                          </a:rPr>
                          <m:t>ϕ</m:t>
                        </m:r>
                      </m:e>
                    </m:acc>
                    <m:r>
                      <a:rPr lang="en-US" sz="2400" b="0" i="0" smtClean="0">
                        <a:latin typeface="Cambria Math"/>
                      </a:rPr>
                      <m:t>=</m:t>
                    </m:r>
                    <m:r>
                      <m:rPr>
                        <m:sty m:val="p"/>
                      </m:rPr>
                      <a:rPr lang="en-US" sz="2400" b="0" i="0" smtClean="0">
                        <a:latin typeface="Cambria Math"/>
                      </a:rPr>
                      <m:t>constant</m:t>
                    </m:r>
                    <m:r>
                      <a:rPr lang="en-US" sz="2400" b="0" i="0" smtClean="0">
                        <a:latin typeface="Cambria Math"/>
                      </a:rPr>
                      <m:t>;</m:t>
                    </m:r>
                    <m:r>
                      <a:rPr lang="en-US" sz="2400" b="0" i="1" smtClean="0">
                        <a:latin typeface="Cambria Math"/>
                        <a:sym typeface="UniversalMath1 BT"/>
                      </a:rPr>
                      <m:t>=</m:t>
                    </m:r>
                    <m:r>
                      <a:rPr lang="en-US" sz="2400" b="0" i="1" smtClean="0">
                        <a:latin typeface="Cambria Math"/>
                        <a:sym typeface="UniversalMath1 BT"/>
                      </a:rPr>
                      <m:t>𝑐𝑜𝑛𝑠𝑡𝑎𝑛𝑡</m:t>
                    </m:r>
                  </m:oMath>
                </a14:m>
                <a:r>
                  <a:rPr lang="en-US" sz="2400" dirty="0" smtClean="0"/>
                  <a:t>;</a:t>
                </a:r>
                <a:r>
                  <a:rPr lang="en-US" sz="2400" dirty="0"/>
                  <a:t> </a:t>
                </a:r>
                <a14:m>
                  <m:oMath xmlns:m="http://schemas.openxmlformats.org/officeDocument/2006/math">
                    <m:acc>
                      <m:accPr>
                        <m:chr m:val="̇"/>
                        <m:ctrlPr>
                          <a:rPr lang="en-US" sz="2400" i="1">
                            <a:latin typeface="Cambria Math"/>
                          </a:rPr>
                        </m:ctrlPr>
                      </m:accPr>
                      <m:e>
                        <m:r>
                          <a:rPr lang="el-GR" sz="2400" i="1">
                            <a:latin typeface="Cambria Math"/>
                            <a:sym typeface="UniversalMath1 BT"/>
                          </a:rPr>
                          <m:t></m:t>
                        </m:r>
                      </m:e>
                    </m:acc>
                    <m:r>
                      <a:rPr lang="en-US" sz="2400" i="1">
                        <a:latin typeface="Cambria Math"/>
                        <a:sym typeface="UniversalMath1 BT"/>
                      </a:rPr>
                      <m:t>=</m:t>
                    </m:r>
                    <m:r>
                      <a:rPr lang="en-US" sz="2400" i="1">
                        <a:latin typeface="Cambria Math"/>
                        <a:sym typeface="UniversalMath1 BT"/>
                      </a:rPr>
                      <m:t>𝑐𝑜𝑛𝑠𝑡𝑎𝑛𝑡</m:t>
                    </m:r>
                  </m:oMath>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516853" y="1290769"/>
                <a:ext cx="5805244" cy="847989"/>
              </a:xfrm>
              <a:prstGeom prst="rect">
                <a:avLst/>
              </a:prstGeom>
              <a:blipFill rotWithShape="1">
                <a:blip r:embed="rId3"/>
                <a:stretch>
                  <a:fillRect l="-1681" t="-5755" r="-1786" b="-15827"/>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55794003"/>
              </p:ext>
            </p:extLst>
          </p:nvPr>
        </p:nvGraphicFramePr>
        <p:xfrm>
          <a:off x="638175" y="2286000"/>
          <a:ext cx="5562600" cy="939800"/>
        </p:xfrm>
        <a:graphic>
          <a:graphicData uri="http://schemas.openxmlformats.org/presentationml/2006/ole">
            <mc:AlternateContent xmlns:mc="http://schemas.openxmlformats.org/markup-compatibility/2006">
              <mc:Choice xmlns:v="urn:schemas-microsoft-com:vml" Requires="v">
                <p:oleObj spid="_x0000_s53374" name="Equation" r:id="rId4" imgW="3073320" imgH="533160" progId="Equation.3">
                  <p:embed/>
                </p:oleObj>
              </mc:Choice>
              <mc:Fallback>
                <p:oleObj name="Equation" r:id="rId4" imgW="3073320" imgH="533160" progId="Equation.3">
                  <p:embed/>
                  <p:pic>
                    <p:nvPicPr>
                      <p:cNvPr id="0" name=""/>
                      <p:cNvPicPr/>
                      <p:nvPr/>
                    </p:nvPicPr>
                    <p:blipFill>
                      <a:blip r:embed="rId5"/>
                      <a:stretch>
                        <a:fillRect/>
                      </a:stretch>
                    </p:blipFill>
                    <p:spPr>
                      <a:xfrm>
                        <a:off x="638175" y="2286000"/>
                        <a:ext cx="5562600" cy="939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Rectangle 5"/>
              <p:cNvSpPr/>
              <p:nvPr/>
            </p:nvSpPr>
            <p:spPr>
              <a:xfrm>
                <a:off x="409575" y="4190998"/>
                <a:ext cx="6019800" cy="847989"/>
              </a:xfrm>
              <a:prstGeom prst="rect">
                <a:avLst/>
              </a:prstGeom>
            </p:spPr>
            <p:txBody>
              <a:bodyPr wrap="square">
                <a:spAutoFit/>
              </a:bodyPr>
              <a:lstStyle/>
              <a:p>
                <a:r>
                  <a:rPr lang="en-US" sz="2400" b="1" dirty="0" smtClean="0">
                    <a:latin typeface="Times New Roman" pitchFamily="18" charset="0"/>
                    <a:cs typeface="Times New Roman" pitchFamily="18" charset="0"/>
                  </a:rPr>
                  <a:t>Case 1-2</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Steady </a:t>
                </a:r>
                <a:r>
                  <a:rPr lang="en-US" sz="2400" dirty="0" smtClean="0">
                    <a:latin typeface="Times New Roman" pitchFamily="18" charset="0"/>
                    <a:cs typeface="Times New Roman" pitchFamily="18" charset="0"/>
                  </a:rPr>
                  <a:t>Precession with </a:t>
                </a:r>
                <a14:m>
                  <m:oMath xmlns:m="http://schemas.openxmlformats.org/officeDocument/2006/math">
                    <m:r>
                      <a:rPr lang="en-US" sz="2400" i="1">
                        <a:latin typeface="Cambria Math"/>
                        <a:sym typeface="UniversalMath1 BT"/>
                      </a:rPr>
                      <m:t>=</m:t>
                    </m:r>
                    <m:sSup>
                      <m:sSupPr>
                        <m:ctrlPr>
                          <a:rPr lang="en-US" sz="2400" i="1" smtClean="0">
                            <a:latin typeface="Cambria Math"/>
                            <a:sym typeface="UniversalMath1 BT"/>
                          </a:rPr>
                        </m:ctrlPr>
                      </m:sSupPr>
                      <m:e>
                        <m:r>
                          <a:rPr lang="en-US" sz="2400" b="0" i="1" smtClean="0">
                            <a:latin typeface="Cambria Math"/>
                            <a:sym typeface="UniversalMath1 BT"/>
                          </a:rPr>
                          <m:t>90</m:t>
                        </m:r>
                      </m:e>
                      <m:sup>
                        <m:r>
                          <a:rPr lang="en-US" sz="2400" b="0" i="1" smtClean="0">
                            <a:latin typeface="Cambria Math"/>
                            <a:sym typeface="UniversalMath1 BT"/>
                          </a:rPr>
                          <m:t>𝑜</m:t>
                        </m:r>
                      </m:sup>
                    </m:sSup>
                  </m:oMath>
                </a14:m>
                <a:endParaRPr lang="en-US" sz="2400" dirty="0">
                  <a:latin typeface="Times New Roman" pitchFamily="18" charset="0"/>
                  <a:cs typeface="Times New Roman" pitchFamily="18" charset="0"/>
                </a:endParaRPr>
              </a:p>
              <a:p>
                <a14:m>
                  <m:oMath xmlns:m="http://schemas.openxmlformats.org/officeDocument/2006/math">
                    <m:acc>
                      <m:accPr>
                        <m:chr m:val="̇"/>
                        <m:ctrlPr>
                          <a:rPr lang="en-US" sz="2400" i="1">
                            <a:latin typeface="Cambria Math"/>
                          </a:rPr>
                        </m:ctrlPr>
                      </m:accPr>
                      <m:e>
                        <m:r>
                          <m:rPr>
                            <m:sty m:val="p"/>
                          </m:rPr>
                          <a:rPr lang="el-GR" sz="2400" i="1">
                            <a:latin typeface="Cambria Math"/>
                          </a:rPr>
                          <m:t>ϕ</m:t>
                        </m:r>
                      </m:e>
                    </m:acc>
                    <m:r>
                      <a:rPr lang="en-US" sz="2400">
                        <a:latin typeface="Cambria Math"/>
                      </a:rPr>
                      <m:t>=</m:t>
                    </m:r>
                    <m:r>
                      <m:rPr>
                        <m:sty m:val="p"/>
                      </m:rPr>
                      <a:rPr lang="en-US" sz="2400">
                        <a:latin typeface="Cambria Math"/>
                      </a:rPr>
                      <m:t>constant</m:t>
                    </m:r>
                    <m:r>
                      <a:rPr lang="en-US" sz="2400">
                        <a:latin typeface="Cambria Math"/>
                      </a:rPr>
                      <m:t>;</m:t>
                    </m:r>
                    <m:r>
                      <a:rPr lang="en-US" sz="2400" i="1">
                        <a:latin typeface="Cambria Math"/>
                        <a:sym typeface="UniversalMath1 BT"/>
                      </a:rPr>
                      <m:t>=</m:t>
                    </m:r>
                    <m:sSup>
                      <m:sSupPr>
                        <m:ctrlPr>
                          <a:rPr lang="en-US" sz="2400" i="1">
                            <a:latin typeface="Cambria Math"/>
                            <a:sym typeface="UniversalMath1 BT"/>
                          </a:rPr>
                        </m:ctrlPr>
                      </m:sSupPr>
                      <m:e>
                        <m:r>
                          <a:rPr lang="en-US" sz="2400" i="1">
                            <a:latin typeface="Cambria Math"/>
                            <a:sym typeface="UniversalMath1 BT"/>
                          </a:rPr>
                          <m:t>90</m:t>
                        </m:r>
                      </m:e>
                      <m:sup>
                        <m:r>
                          <a:rPr lang="en-US" sz="2400" i="1">
                            <a:latin typeface="Cambria Math"/>
                            <a:sym typeface="UniversalMath1 BT"/>
                          </a:rPr>
                          <m:t>𝑜</m:t>
                        </m:r>
                      </m:sup>
                    </m:sSup>
                  </m:oMath>
                </a14:m>
                <a:r>
                  <a:rPr lang="en-US" sz="2400" dirty="0"/>
                  <a:t>; </a:t>
                </a:r>
                <a14:m>
                  <m:oMath xmlns:m="http://schemas.openxmlformats.org/officeDocument/2006/math">
                    <m:acc>
                      <m:accPr>
                        <m:chr m:val="̇"/>
                        <m:ctrlPr>
                          <a:rPr lang="en-US" sz="2400" i="1">
                            <a:latin typeface="Cambria Math"/>
                          </a:rPr>
                        </m:ctrlPr>
                      </m:accPr>
                      <m:e>
                        <m:r>
                          <a:rPr lang="el-GR" sz="2400" i="1">
                            <a:latin typeface="Cambria Math"/>
                            <a:sym typeface="UniversalMath1 BT"/>
                          </a:rPr>
                          <m:t></m:t>
                        </m:r>
                      </m:e>
                    </m:acc>
                    <m:r>
                      <a:rPr lang="en-US" sz="2400" i="1">
                        <a:latin typeface="Cambria Math"/>
                        <a:sym typeface="UniversalMath1 BT"/>
                      </a:rPr>
                      <m:t>=</m:t>
                    </m:r>
                    <m:r>
                      <a:rPr lang="en-US" sz="2400" i="1">
                        <a:latin typeface="Cambria Math"/>
                        <a:sym typeface="UniversalMath1 BT"/>
                      </a:rPr>
                      <m:t>𝑐𝑜𝑛𝑠𝑡𝑎𝑛𝑡</m:t>
                    </m:r>
                  </m:oMath>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409575" y="4190998"/>
                <a:ext cx="6019800" cy="847989"/>
              </a:xfrm>
              <a:prstGeom prst="rect">
                <a:avLst/>
              </a:prstGeom>
              <a:blipFill rotWithShape="1">
                <a:blip r:embed="rId6"/>
                <a:stretch>
                  <a:fillRect l="-1518" t="-5000" b="-15000"/>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275477812"/>
              </p:ext>
            </p:extLst>
          </p:nvPr>
        </p:nvGraphicFramePr>
        <p:xfrm>
          <a:off x="2057400" y="5257800"/>
          <a:ext cx="2206625" cy="939800"/>
        </p:xfrm>
        <a:graphic>
          <a:graphicData uri="http://schemas.openxmlformats.org/presentationml/2006/ole">
            <mc:AlternateContent xmlns:mc="http://schemas.openxmlformats.org/markup-compatibility/2006">
              <mc:Choice xmlns:v="urn:schemas-microsoft-com:vml" Requires="v">
                <p:oleObj spid="_x0000_s53375" name="Equation" r:id="rId7" imgW="1218960" imgH="533160" progId="Equation.3">
                  <p:embed/>
                </p:oleObj>
              </mc:Choice>
              <mc:Fallback>
                <p:oleObj name="Equation" r:id="rId7" imgW="1218960" imgH="533160" progId="Equation.3">
                  <p:embed/>
                  <p:pic>
                    <p:nvPicPr>
                      <p:cNvPr id="0" name="Object 3"/>
                      <p:cNvPicPr>
                        <a:picLocks noChangeAspect="1" noChangeArrowheads="1"/>
                      </p:cNvPicPr>
                      <p:nvPr/>
                    </p:nvPicPr>
                    <p:blipFill>
                      <a:blip r:embed="rId8"/>
                      <a:srcRect/>
                      <a:stretch>
                        <a:fillRect/>
                      </a:stretch>
                    </p:blipFill>
                    <p:spPr bwMode="auto">
                      <a:xfrm>
                        <a:off x="2057400" y="5257800"/>
                        <a:ext cx="22066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3"/>
          <p:cNvPicPr>
            <a:picLocks noChangeAspect="1" noChangeArrowheads="1"/>
          </p:cNvPicPr>
          <p:nvPr/>
        </p:nvPicPr>
        <p:blipFill>
          <a:blip r:embed="rId9"/>
          <a:srcRect/>
          <a:stretch>
            <a:fillRect/>
          </a:stretch>
        </p:blipFill>
        <p:spPr bwMode="auto">
          <a:xfrm>
            <a:off x="5715000" y="4191000"/>
            <a:ext cx="2590800" cy="2133600"/>
          </a:xfrm>
          <a:prstGeom prst="rect">
            <a:avLst/>
          </a:prstGeom>
          <a:noFill/>
          <a:ln w="9525">
            <a:noFill/>
            <a:miter lim="800000"/>
            <a:headEnd/>
            <a:tailEnd/>
          </a:ln>
          <a:effectLst/>
        </p:spPr>
      </p:pic>
      <p:pic>
        <p:nvPicPr>
          <p:cNvPr id="53331"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2263" y="1066798"/>
            <a:ext cx="28575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latin typeface="Times New Roman" pitchFamily="18" charset="0"/>
                <a:cs typeface="Times New Roman" pitchFamily="18" charset="0"/>
              </a:rPr>
              <a:t>GYROSCOPIC MOTION cont’d…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38225"/>
            <a:ext cx="8915400" cy="1524000"/>
          </a:xfrm>
        </p:spPr>
        <p:txBody>
          <a:bodyPr>
            <a:normAutofit/>
          </a:bodyPr>
          <a:lstStyle/>
          <a:p>
            <a:pPr marL="0" indent="0">
              <a:buNone/>
            </a:pPr>
            <a:r>
              <a:rPr lang="en-US" sz="2400" b="1" dirty="0" smtClean="0">
                <a:latin typeface="Times New Roman" pitchFamily="18" charset="0"/>
                <a:cs typeface="Times New Roman" pitchFamily="18" charset="0"/>
              </a:rPr>
              <a:t>Case 1-3</a:t>
            </a:r>
            <a:r>
              <a:rPr lang="en-US" sz="2400" dirty="0" smtClean="0">
                <a:latin typeface="Times New Roman" pitchFamily="18" charset="0"/>
                <a:cs typeface="Times New Roman" pitchFamily="18" charset="0"/>
              </a:rPr>
              <a:t>: Steady Precession with no external moment (torque free motion)-spacecraft, projectiles, satellites, spinning football, bullet </a:t>
            </a:r>
            <a:r>
              <a:rPr lang="en-US" sz="2400" dirty="0" err="1" smtClean="0">
                <a:latin typeface="Times New Roman" pitchFamily="18" charset="0"/>
                <a:cs typeface="Times New Roman" pitchFamily="18" charset="0"/>
              </a:rPr>
              <a:t>etc</a:t>
            </a:r>
            <a:r>
              <a:rPr lang="en-US" sz="2400" dirty="0" smtClean="0">
                <a:latin typeface="Times New Roman" pitchFamily="18" charset="0"/>
                <a:cs typeface="Times New Roman" pitchFamily="18" charset="0"/>
              </a:rPr>
              <a:t>,.</a:t>
            </a:r>
          </a:p>
        </p:txBody>
      </p:sp>
      <p:pic>
        <p:nvPicPr>
          <p:cNvPr id="40963" name="Picture 3"/>
          <p:cNvPicPr>
            <a:picLocks noChangeAspect="1" noChangeArrowheads="1"/>
          </p:cNvPicPr>
          <p:nvPr/>
        </p:nvPicPr>
        <p:blipFill>
          <a:blip r:embed="rId3"/>
          <a:srcRect/>
          <a:stretch>
            <a:fillRect/>
          </a:stretch>
        </p:blipFill>
        <p:spPr bwMode="auto">
          <a:xfrm>
            <a:off x="5715000" y="2849525"/>
            <a:ext cx="2743200" cy="3048000"/>
          </a:xfrm>
          <a:prstGeom prst="rect">
            <a:avLst/>
          </a:prstGeom>
          <a:noFill/>
          <a:ln w="9525">
            <a:noFill/>
            <a:miter lim="800000"/>
            <a:headEnd/>
            <a:tailEnd/>
          </a:ln>
          <a:effectLst/>
        </p:spPr>
      </p:pic>
      <p:graphicFrame>
        <p:nvGraphicFramePr>
          <p:cNvPr id="4" name="Object 3"/>
          <p:cNvGraphicFramePr>
            <a:graphicFrameLocks noChangeAspect="1"/>
          </p:cNvGraphicFramePr>
          <p:nvPr>
            <p:extLst>
              <p:ext uri="{D42A27DB-BD31-4B8C-83A1-F6EECF244321}">
                <p14:modId xmlns:p14="http://schemas.microsoft.com/office/powerpoint/2010/main" val="2427015470"/>
              </p:ext>
            </p:extLst>
          </p:nvPr>
        </p:nvGraphicFramePr>
        <p:xfrm>
          <a:off x="304800" y="2209800"/>
          <a:ext cx="3048000" cy="419101"/>
        </p:xfrm>
        <a:graphic>
          <a:graphicData uri="http://schemas.openxmlformats.org/presentationml/2006/ole">
            <mc:AlternateContent xmlns:mc="http://schemas.openxmlformats.org/markup-compatibility/2006">
              <mc:Choice xmlns:v="urn:schemas-microsoft-com:vml" Requires="v">
                <p:oleObj spid="_x0000_s54968" name="Equation" r:id="rId4" imgW="1841500" imgH="228600" progId="Equation.3">
                  <p:embed/>
                </p:oleObj>
              </mc:Choice>
              <mc:Fallback>
                <p:oleObj name="Equation" r:id="rId4" imgW="184150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09800"/>
                        <a:ext cx="3048000" cy="419101"/>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49336834"/>
              </p:ext>
            </p:extLst>
          </p:nvPr>
        </p:nvGraphicFramePr>
        <p:xfrm>
          <a:off x="3657600" y="2209800"/>
          <a:ext cx="2667000" cy="447675"/>
        </p:xfrm>
        <a:graphic>
          <a:graphicData uri="http://schemas.openxmlformats.org/presentationml/2006/ole">
            <mc:AlternateContent xmlns:mc="http://schemas.openxmlformats.org/markup-compatibility/2006">
              <mc:Choice xmlns:v="urn:schemas-microsoft-com:vml" Requires="v">
                <p:oleObj spid="_x0000_s54969" name="Equation" r:id="rId6" imgW="1701800" imgH="241300" progId="Equation.3">
                  <p:embed/>
                </p:oleObj>
              </mc:Choice>
              <mc:Fallback>
                <p:oleObj name="Equation" r:id="rId6" imgW="1701800" imgH="241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2209800"/>
                        <a:ext cx="2667000" cy="447675"/>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95581412"/>
              </p:ext>
            </p:extLst>
          </p:nvPr>
        </p:nvGraphicFramePr>
        <p:xfrm>
          <a:off x="762000" y="2895600"/>
          <a:ext cx="914400" cy="381000"/>
        </p:xfrm>
        <a:graphic>
          <a:graphicData uri="http://schemas.openxmlformats.org/presentationml/2006/ole">
            <mc:AlternateContent xmlns:mc="http://schemas.openxmlformats.org/markup-compatibility/2006">
              <mc:Choice xmlns:v="urn:schemas-microsoft-com:vml" Requires="v">
                <p:oleObj spid="_x0000_s54970" name="Equation" r:id="rId8" imgW="457200" imgH="228600" progId="Equation.3">
                  <p:embed/>
                </p:oleObj>
              </mc:Choice>
              <mc:Fallback>
                <p:oleObj name="Equation" r:id="rId8" imgW="4572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895600"/>
                        <a:ext cx="914400" cy="3810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12414199"/>
              </p:ext>
            </p:extLst>
          </p:nvPr>
        </p:nvGraphicFramePr>
        <p:xfrm>
          <a:off x="2057400" y="2819400"/>
          <a:ext cx="1295400" cy="609600"/>
        </p:xfrm>
        <a:graphic>
          <a:graphicData uri="http://schemas.openxmlformats.org/presentationml/2006/ole">
            <mc:AlternateContent xmlns:mc="http://schemas.openxmlformats.org/markup-compatibility/2006">
              <mc:Choice xmlns:v="urn:schemas-microsoft-com:vml" Requires="v">
                <p:oleObj spid="_x0000_s54971" name="Equation" r:id="rId10" imgW="939392" imgH="406224" progId="Equation.3">
                  <p:embed/>
                </p:oleObj>
              </mc:Choice>
              <mc:Fallback>
                <p:oleObj name="Equation" r:id="rId10" imgW="939392" imgH="406224"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2819400"/>
                        <a:ext cx="1295400" cy="60960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5210044"/>
              </p:ext>
            </p:extLst>
          </p:nvPr>
        </p:nvGraphicFramePr>
        <p:xfrm>
          <a:off x="3657600" y="2743200"/>
          <a:ext cx="1600200" cy="762000"/>
        </p:xfrm>
        <a:graphic>
          <a:graphicData uri="http://schemas.openxmlformats.org/presentationml/2006/ole">
            <mc:AlternateContent xmlns:mc="http://schemas.openxmlformats.org/markup-compatibility/2006">
              <mc:Choice xmlns:v="urn:schemas-microsoft-com:vml" Requires="v">
                <p:oleObj spid="_x0000_s54972" name="Equation" r:id="rId12" imgW="952087" imgH="444307" progId="Equation.3">
                  <p:embed/>
                </p:oleObj>
              </mc:Choice>
              <mc:Fallback>
                <p:oleObj name="Equation" r:id="rId12" imgW="952087" imgH="444307"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0" y="2743200"/>
                        <a:ext cx="1600200" cy="762000"/>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83442843"/>
              </p:ext>
            </p:extLst>
          </p:nvPr>
        </p:nvGraphicFramePr>
        <p:xfrm>
          <a:off x="1524000" y="3581400"/>
          <a:ext cx="835025" cy="381000"/>
        </p:xfrm>
        <a:graphic>
          <a:graphicData uri="http://schemas.openxmlformats.org/presentationml/2006/ole">
            <mc:AlternateContent xmlns:mc="http://schemas.openxmlformats.org/markup-compatibility/2006">
              <mc:Choice xmlns:v="urn:schemas-microsoft-com:vml" Requires="v">
                <p:oleObj spid="_x0000_s54973" name="Equation" r:id="rId14" imgW="355320" imgH="203040" progId="Equation.3">
                  <p:embed/>
                </p:oleObj>
              </mc:Choice>
              <mc:Fallback>
                <p:oleObj name="Equation" r:id="rId14" imgW="355320" imgH="203040" progId="Equation.3">
                  <p:embed/>
                  <p:pic>
                    <p:nvPicPr>
                      <p:cNvPr id="0" name="Object 6"/>
                      <p:cNvPicPr>
                        <a:picLocks noChangeAspect="1" noChangeArrowheads="1"/>
                      </p:cNvPicPr>
                      <p:nvPr/>
                    </p:nvPicPr>
                    <p:blipFill>
                      <a:blip r:embed="rId15"/>
                      <a:srcRect/>
                      <a:stretch>
                        <a:fillRect/>
                      </a:stretch>
                    </p:blipFill>
                    <p:spPr bwMode="auto">
                      <a:xfrm>
                        <a:off x="1524000" y="3581400"/>
                        <a:ext cx="835025" cy="381000"/>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34418035"/>
              </p:ext>
            </p:extLst>
          </p:nvPr>
        </p:nvGraphicFramePr>
        <p:xfrm>
          <a:off x="2600325" y="3605213"/>
          <a:ext cx="1971675" cy="333375"/>
        </p:xfrm>
        <a:graphic>
          <a:graphicData uri="http://schemas.openxmlformats.org/presentationml/2006/ole">
            <mc:AlternateContent xmlns:mc="http://schemas.openxmlformats.org/markup-compatibility/2006">
              <mc:Choice xmlns:v="urn:schemas-microsoft-com:vml" Requires="v">
                <p:oleObj spid="_x0000_s54974" name="Equation" r:id="rId16" imgW="977760" imgH="177480" progId="Equation.3">
                  <p:embed/>
                </p:oleObj>
              </mc:Choice>
              <mc:Fallback>
                <p:oleObj name="Equation" r:id="rId16" imgW="977760" imgH="177480" progId="Equation.3">
                  <p:embed/>
                  <p:pic>
                    <p:nvPicPr>
                      <p:cNvPr id="0" name="Object 5"/>
                      <p:cNvPicPr>
                        <a:picLocks noChangeAspect="1" noChangeArrowheads="1"/>
                      </p:cNvPicPr>
                      <p:nvPr/>
                    </p:nvPicPr>
                    <p:blipFill>
                      <a:blip r:embed="rId17"/>
                      <a:srcRect/>
                      <a:stretch>
                        <a:fillRect/>
                      </a:stretch>
                    </p:blipFill>
                    <p:spPr bwMode="auto">
                      <a:xfrm>
                        <a:off x="2600325" y="3605213"/>
                        <a:ext cx="1971675" cy="333375"/>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31427540"/>
              </p:ext>
            </p:extLst>
          </p:nvPr>
        </p:nvGraphicFramePr>
        <p:xfrm>
          <a:off x="990600" y="4114800"/>
          <a:ext cx="1905000" cy="704850"/>
        </p:xfrm>
        <a:graphic>
          <a:graphicData uri="http://schemas.openxmlformats.org/presentationml/2006/ole">
            <mc:AlternateContent xmlns:mc="http://schemas.openxmlformats.org/markup-compatibility/2006">
              <mc:Choice xmlns:v="urn:schemas-microsoft-com:vml" Requires="v">
                <p:oleObj spid="_x0000_s54975" name="Equation" r:id="rId18" imgW="1143000" imgH="406400" progId="Equation.3">
                  <p:embed/>
                </p:oleObj>
              </mc:Choice>
              <mc:Fallback>
                <p:oleObj name="Equation" r:id="rId18" imgW="1143000" imgH="406400"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0600" y="4114800"/>
                        <a:ext cx="1905000" cy="704850"/>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19661982"/>
              </p:ext>
            </p:extLst>
          </p:nvPr>
        </p:nvGraphicFramePr>
        <p:xfrm>
          <a:off x="3514725" y="4114800"/>
          <a:ext cx="1066800" cy="704850"/>
        </p:xfrm>
        <a:graphic>
          <a:graphicData uri="http://schemas.openxmlformats.org/presentationml/2006/ole">
            <mc:AlternateContent xmlns:mc="http://schemas.openxmlformats.org/markup-compatibility/2006">
              <mc:Choice xmlns:v="urn:schemas-microsoft-com:vml" Requires="v">
                <p:oleObj spid="_x0000_s54976" name="Equation" r:id="rId20" imgW="533169" imgH="406224" progId="Equation.3">
                  <p:embed/>
                </p:oleObj>
              </mc:Choice>
              <mc:Fallback>
                <p:oleObj name="Equation" r:id="rId20" imgW="533169" imgH="406224" progId="Equation.3">
                  <p:embed/>
                  <p:pic>
                    <p:nvPicPr>
                      <p:cNvPr id="0" name="Object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14725" y="4114800"/>
                        <a:ext cx="1066800" cy="704850"/>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787508433"/>
              </p:ext>
            </p:extLst>
          </p:nvPr>
        </p:nvGraphicFramePr>
        <p:xfrm>
          <a:off x="457200" y="4953000"/>
          <a:ext cx="2171700" cy="685800"/>
        </p:xfrm>
        <a:graphic>
          <a:graphicData uri="http://schemas.openxmlformats.org/presentationml/2006/ole">
            <mc:AlternateContent xmlns:mc="http://schemas.openxmlformats.org/markup-compatibility/2006">
              <mc:Choice xmlns:v="urn:schemas-microsoft-com:vml" Requires="v">
                <p:oleObj spid="_x0000_s54977" name="Equation" r:id="rId22" imgW="1409400" imgH="431640" progId="Equation.3">
                  <p:embed/>
                </p:oleObj>
              </mc:Choice>
              <mc:Fallback>
                <p:oleObj name="Equation" r:id="rId22" imgW="1409400" imgH="431640" progId="Equation.3">
                  <p:embed/>
                  <p:pic>
                    <p:nvPicPr>
                      <p:cNvPr id="0" name="Object 2"/>
                      <p:cNvPicPr>
                        <a:picLocks noChangeAspect="1" noChangeArrowheads="1"/>
                      </p:cNvPicPr>
                      <p:nvPr/>
                    </p:nvPicPr>
                    <p:blipFill>
                      <a:blip r:embed="rId23"/>
                      <a:srcRect/>
                      <a:stretch>
                        <a:fillRect/>
                      </a:stretch>
                    </p:blipFill>
                    <p:spPr bwMode="auto">
                      <a:xfrm>
                        <a:off x="457200" y="4953000"/>
                        <a:ext cx="2171700" cy="685800"/>
                      </a:xfrm>
                      <a:prstGeom prst="rect">
                        <a:avLst/>
                      </a:prstGeom>
                      <a:no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039843913"/>
              </p:ext>
            </p:extLst>
          </p:nvPr>
        </p:nvGraphicFramePr>
        <p:xfrm>
          <a:off x="3265488" y="4876800"/>
          <a:ext cx="2154237" cy="762000"/>
        </p:xfrm>
        <a:graphic>
          <a:graphicData uri="http://schemas.openxmlformats.org/presentationml/2006/ole">
            <mc:AlternateContent xmlns:mc="http://schemas.openxmlformats.org/markup-compatibility/2006">
              <mc:Choice xmlns:v="urn:schemas-microsoft-com:vml" Requires="v">
                <p:oleObj spid="_x0000_s54978" name="Equation" r:id="rId24" imgW="1257120" imgH="482400" progId="Equation.3">
                  <p:embed/>
                </p:oleObj>
              </mc:Choice>
              <mc:Fallback>
                <p:oleObj name="Equation" r:id="rId24" imgW="1257120" imgH="482400" progId="Equation.3">
                  <p:embed/>
                  <p:pic>
                    <p:nvPicPr>
                      <p:cNvPr id="0" name="Object 1"/>
                      <p:cNvPicPr>
                        <a:picLocks noChangeAspect="1" noChangeArrowheads="1"/>
                      </p:cNvPicPr>
                      <p:nvPr/>
                    </p:nvPicPr>
                    <p:blipFill>
                      <a:blip r:embed="rId25"/>
                      <a:srcRect/>
                      <a:stretch>
                        <a:fillRect/>
                      </a:stretch>
                    </p:blipFill>
                    <p:spPr bwMode="auto">
                      <a:xfrm>
                        <a:off x="3265488" y="4876800"/>
                        <a:ext cx="2154237" cy="762000"/>
                      </a:xfrm>
                      <a:prstGeom prst="rect">
                        <a:avLst/>
                      </a:prstGeom>
                      <a:noFill/>
                    </p:spPr>
                  </p:pic>
                </p:oleObj>
              </mc:Fallback>
            </mc:AlternateContent>
          </a:graphicData>
        </a:graphic>
      </p:graphicFrame>
      <p:sp>
        <p:nvSpPr>
          <p:cNvPr id="15"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5"/>
          <p:cNvSpPr>
            <a:spLocks noChangeArrowheads="1"/>
          </p:cNvSpPr>
          <p:nvPr/>
        </p:nvSpPr>
        <p:spPr bwMode="auto">
          <a:xfrm>
            <a:off x="0" y="1228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6"/>
          <p:cNvSpPr>
            <a:spLocks noChangeArrowheads="1"/>
          </p:cNvSpPr>
          <p:nvPr/>
        </p:nvSpPr>
        <p:spPr bwMode="auto">
          <a:xfrm>
            <a:off x="0" y="1619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3"/>
          <p:cNvSpPr>
            <a:spLocks noChangeArrowheads="1"/>
          </p:cNvSpPr>
          <p:nvPr/>
        </p:nvSpPr>
        <p:spPr bwMode="auto">
          <a:xfrm>
            <a:off x="0" y="417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US" b="1" dirty="0" smtClean="0">
                <a:latin typeface="Times New Roman" pitchFamily="18" charset="0"/>
                <a:cs typeface="Times New Roman" pitchFamily="18" charset="0"/>
              </a:rPr>
              <a:t>Worked Example 3</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00025" y="914400"/>
            <a:ext cx="8610600" cy="1981199"/>
          </a:xfrm>
        </p:spPr>
        <p:txBody>
          <a:bodyPr>
            <a:normAutofit fontScale="92500"/>
          </a:bodyPr>
          <a:lstStyle/>
          <a:p>
            <a:pPr algn="just">
              <a:buNone/>
            </a:pPr>
            <a:r>
              <a:rPr lang="en-GB" dirty="0" smtClean="0">
                <a:latin typeface="Times New Roman" pitchFamily="18" charset="0"/>
                <a:cs typeface="Times New Roman" pitchFamily="18" charset="0"/>
              </a:rPr>
              <a:t>	</a:t>
            </a:r>
            <a:r>
              <a:rPr lang="en-GB" sz="2400" dirty="0" smtClean="0">
                <a:latin typeface="Times New Roman" pitchFamily="18" charset="0"/>
                <a:cs typeface="Times New Roman" pitchFamily="18" charset="0"/>
              </a:rPr>
              <a:t>A top of mass of 0.5 kg is </a:t>
            </a:r>
            <a:r>
              <a:rPr lang="en-GB" sz="2400" dirty="0" err="1" smtClean="0">
                <a:latin typeface="Times New Roman" pitchFamily="18" charset="0"/>
                <a:cs typeface="Times New Roman" pitchFamily="18" charset="0"/>
              </a:rPr>
              <a:t>precessing</a:t>
            </a:r>
            <a:r>
              <a:rPr lang="en-GB" sz="2400" dirty="0" smtClean="0">
                <a:latin typeface="Times New Roman" pitchFamily="18" charset="0"/>
                <a:cs typeface="Times New Roman" pitchFamily="18" charset="0"/>
              </a:rPr>
              <a:t> about the vertical axis at a constant angle of 60</a:t>
            </a:r>
            <a:r>
              <a:rPr lang="en-GB" sz="2400" baseline="30000" dirty="0" smtClean="0">
                <a:latin typeface="Times New Roman" pitchFamily="18" charset="0"/>
                <a:cs typeface="Times New Roman" pitchFamily="18" charset="0"/>
              </a:rPr>
              <a:t>o</a:t>
            </a:r>
            <a:r>
              <a:rPr lang="en-GB" sz="2400" dirty="0" smtClean="0">
                <a:latin typeface="Times New Roman" pitchFamily="18" charset="0"/>
                <a:cs typeface="Times New Roman" pitchFamily="18" charset="0"/>
              </a:rPr>
              <a:t>, as shown in below. If it spins at </a:t>
            </a:r>
            <a:r>
              <a:rPr lang="en-GB" sz="2400" dirty="0" err="1" smtClean="0">
                <a:latin typeface="Times New Roman" pitchFamily="18" charset="0"/>
                <a:cs typeface="Times New Roman" pitchFamily="18" charset="0"/>
              </a:rPr>
              <a:t>ω</a:t>
            </a:r>
            <a:r>
              <a:rPr lang="en-GB" sz="2400" baseline="-25000" dirty="0" err="1" smtClean="0">
                <a:latin typeface="Times New Roman" pitchFamily="18" charset="0"/>
                <a:cs typeface="Times New Roman" pitchFamily="18" charset="0"/>
              </a:rPr>
              <a:t>s</a:t>
            </a:r>
            <a:r>
              <a:rPr lang="en-GB" sz="2400" dirty="0" smtClean="0">
                <a:latin typeface="Times New Roman" pitchFamily="18" charset="0"/>
                <a:cs typeface="Times New Roman" pitchFamily="18" charset="0"/>
              </a:rPr>
              <a:t> = 100 </a:t>
            </a:r>
            <a:r>
              <a:rPr lang="en-GB" sz="2400" dirty="0" err="1" smtClean="0">
                <a:latin typeface="Times New Roman" pitchFamily="18" charset="0"/>
                <a:cs typeface="Times New Roman" pitchFamily="18" charset="0"/>
              </a:rPr>
              <a:t>rad</a:t>
            </a:r>
            <a:r>
              <a:rPr lang="en-GB" sz="2400" dirty="0" smtClean="0">
                <a:latin typeface="Times New Roman" pitchFamily="18" charset="0"/>
                <a:cs typeface="Times New Roman" pitchFamily="18" charset="0"/>
              </a:rPr>
              <a:t>/s, determine the </a:t>
            </a:r>
            <a:r>
              <a:rPr lang="en-GB" sz="2400" dirty="0" err="1" smtClean="0">
                <a:latin typeface="Times New Roman" pitchFamily="18" charset="0"/>
                <a:cs typeface="Times New Roman" pitchFamily="18" charset="0"/>
              </a:rPr>
              <a:t>precessional</a:t>
            </a:r>
            <a:r>
              <a:rPr lang="en-GB" sz="2400" dirty="0" smtClean="0">
                <a:latin typeface="Times New Roman" pitchFamily="18" charset="0"/>
                <a:cs typeface="Times New Roman" pitchFamily="18" charset="0"/>
              </a:rPr>
              <a:t> velocity </a:t>
            </a:r>
            <a:r>
              <a:rPr lang="en-GB" sz="2400" dirty="0" err="1" smtClean="0">
                <a:latin typeface="Times New Roman" pitchFamily="18" charset="0"/>
                <a:cs typeface="Times New Roman" pitchFamily="18" charset="0"/>
              </a:rPr>
              <a:t>ω</a:t>
            </a:r>
            <a:r>
              <a:rPr lang="en-GB" sz="2400" baseline="-25000" dirty="0" err="1" smtClean="0">
                <a:latin typeface="Times New Roman" pitchFamily="18" charset="0"/>
                <a:cs typeface="Times New Roman" pitchFamily="18" charset="0"/>
              </a:rPr>
              <a:t>p</a:t>
            </a:r>
            <a:r>
              <a:rPr lang="en-GB" sz="2400" dirty="0" smtClean="0">
                <a:latin typeface="Times New Roman" pitchFamily="18" charset="0"/>
                <a:cs typeface="Times New Roman" pitchFamily="18" charset="0"/>
              </a:rPr>
              <a:t>. Assume that the axial and transverse moments of inertia of the top are 0.45 x 10</a:t>
            </a:r>
            <a:r>
              <a:rPr lang="en-GB" sz="2400" baseline="30000" dirty="0" smtClean="0">
                <a:latin typeface="Times New Roman" pitchFamily="18" charset="0"/>
                <a:cs typeface="Times New Roman" pitchFamily="18" charset="0"/>
              </a:rPr>
              <a:t>-3</a:t>
            </a:r>
            <a:r>
              <a:rPr lang="en-GB" sz="2400" dirty="0" smtClean="0">
                <a:latin typeface="Times New Roman" pitchFamily="18" charset="0"/>
                <a:cs typeface="Times New Roman" pitchFamily="18" charset="0"/>
              </a:rPr>
              <a:t> kg.m</a:t>
            </a:r>
            <a:r>
              <a:rPr lang="en-GB" sz="2400" baseline="30000" dirty="0" smtClean="0">
                <a:latin typeface="Times New Roman" pitchFamily="18" charset="0"/>
                <a:cs typeface="Times New Roman" pitchFamily="18" charset="0"/>
              </a:rPr>
              <a:t>2</a:t>
            </a:r>
            <a:r>
              <a:rPr lang="en-GB" sz="2400" dirty="0" smtClean="0">
                <a:latin typeface="Times New Roman" pitchFamily="18" charset="0"/>
                <a:cs typeface="Times New Roman" pitchFamily="18" charset="0"/>
              </a:rPr>
              <a:t> and 1.20 x 10</a:t>
            </a:r>
            <a:r>
              <a:rPr lang="en-GB" sz="2400" baseline="30000" dirty="0" smtClean="0">
                <a:latin typeface="Times New Roman" pitchFamily="18" charset="0"/>
                <a:cs typeface="Times New Roman" pitchFamily="18" charset="0"/>
              </a:rPr>
              <a:t>-3</a:t>
            </a:r>
            <a:r>
              <a:rPr lang="en-GB" sz="2400" dirty="0" smtClean="0">
                <a:latin typeface="Times New Roman" pitchFamily="18" charset="0"/>
                <a:cs typeface="Times New Roman" pitchFamily="18" charset="0"/>
              </a:rPr>
              <a:t> kg.m</a:t>
            </a:r>
            <a:r>
              <a:rPr lang="en-GB" sz="2400" baseline="30000" dirty="0" smtClean="0">
                <a:latin typeface="Times New Roman" pitchFamily="18" charset="0"/>
                <a:cs typeface="Times New Roman" pitchFamily="18" charset="0"/>
              </a:rPr>
              <a:t>2</a:t>
            </a:r>
            <a:r>
              <a:rPr lang="en-GB" sz="2400" dirty="0" smtClean="0">
                <a:latin typeface="Times New Roman" pitchFamily="18" charset="0"/>
                <a:cs typeface="Times New Roman" pitchFamily="18" charset="0"/>
              </a:rPr>
              <a:t>, respectively, measured with respect to the fixed point O.</a:t>
            </a:r>
            <a:endParaRPr lang="en-US" sz="2400" dirty="0" smtClean="0">
              <a:latin typeface="Times New Roman" pitchFamily="18" charset="0"/>
              <a:cs typeface="Times New Roman" pitchFamily="18" charset="0"/>
            </a:endParaRPr>
          </a:p>
          <a:p>
            <a:pPr>
              <a:buNone/>
            </a:pPr>
            <a:endParaRPr lang="en-US" dirty="0"/>
          </a:p>
        </p:txBody>
      </p:sp>
      <p:pic>
        <p:nvPicPr>
          <p:cNvPr id="41987" name="Picture 3"/>
          <p:cNvPicPr>
            <a:picLocks noChangeAspect="1" noChangeArrowheads="1"/>
          </p:cNvPicPr>
          <p:nvPr/>
        </p:nvPicPr>
        <p:blipFill>
          <a:blip r:embed="rId2"/>
          <a:srcRect t="5381" b="4933"/>
          <a:stretch>
            <a:fillRect/>
          </a:stretch>
        </p:blipFill>
        <p:spPr bwMode="auto">
          <a:xfrm>
            <a:off x="1143000" y="3143250"/>
            <a:ext cx="3200400" cy="350520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3"/>
          <a:srcRect/>
          <a:stretch>
            <a:fillRect/>
          </a:stretch>
        </p:blipFill>
        <p:spPr bwMode="auto">
          <a:xfrm>
            <a:off x="5181600" y="3143250"/>
            <a:ext cx="3505200" cy="3505200"/>
          </a:xfrm>
          <a:prstGeom prst="rect">
            <a:avLst/>
          </a:prstGeom>
          <a:noFill/>
          <a:ln w="9525">
            <a:noFill/>
            <a:miter lim="800000"/>
            <a:headEnd/>
            <a:tailEnd/>
          </a:ln>
          <a:effectLst/>
        </p:spPr>
      </p:pic>
      <p:sp>
        <p:nvSpPr>
          <p:cNvPr id="8" name="TextBox 7"/>
          <p:cNvSpPr txBox="1"/>
          <p:nvPr/>
        </p:nvSpPr>
        <p:spPr>
          <a:xfrm>
            <a:off x="5867400" y="3124200"/>
            <a:ext cx="990600" cy="369332"/>
          </a:xfrm>
          <a:prstGeom prst="rect">
            <a:avLst/>
          </a:prstGeom>
          <a:noFill/>
        </p:spPr>
        <p:txBody>
          <a:bodyPr wrap="square" rtlCol="0">
            <a:spAutoFit/>
          </a:bodyPr>
          <a:lstStyle/>
          <a:p>
            <a:r>
              <a:rPr lang="en-US" b="1" dirty="0" smtClean="0"/>
              <a:t>FBD</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5"/>
            <a:ext cx="8229600" cy="666750"/>
          </a:xfrm>
        </p:spPr>
        <p:txBody>
          <a:bodyPr>
            <a:normAutofit fontScale="90000"/>
          </a:bodyPr>
          <a:lstStyle/>
          <a:p>
            <a:r>
              <a:rPr lang="en-US" b="1" dirty="0" smtClean="0">
                <a:latin typeface="Times New Roman" pitchFamily="18" charset="0"/>
                <a:cs typeface="Times New Roman" pitchFamily="18" charset="0"/>
              </a:rPr>
              <a:t>Solution 3 cont’d…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9050" y="866775"/>
            <a:ext cx="9029700" cy="1981200"/>
          </a:xfrm>
        </p:spPr>
        <p:txBody>
          <a:bodyPr>
            <a:normAutofit lnSpcReduction="10000"/>
          </a:bodyPr>
          <a:lstStyle/>
          <a:p>
            <a:pPr algn="just">
              <a:buNone/>
            </a:pPr>
            <a:r>
              <a:rPr lang="en-GB" sz="2200" dirty="0" smtClean="0"/>
              <a:t>	</a:t>
            </a:r>
            <a:r>
              <a:rPr lang="en-GB" sz="2200" dirty="0" smtClean="0">
                <a:latin typeface="Times New Roman" pitchFamily="18" charset="0"/>
                <a:cs typeface="Times New Roman" pitchFamily="18" charset="0"/>
              </a:rPr>
              <a:t>From the FBD above, the coordinate system is established such that the vertical points toward the positive Z direction, which is the axis of precession. Based on the coordinated system, the following given data are; </a:t>
            </a:r>
            <a:r>
              <a:rPr lang="en-GB" sz="2200" dirty="0" err="1" smtClean="0">
                <a:latin typeface="Times New Roman" pitchFamily="18" charset="0"/>
                <a:cs typeface="Times New Roman" pitchFamily="18" charset="0"/>
              </a:rPr>
              <a:t>I</a:t>
            </a:r>
            <a:r>
              <a:rPr lang="en-GB" sz="2200" baseline="-25000" dirty="0" err="1" smtClean="0">
                <a:latin typeface="Times New Roman" pitchFamily="18" charset="0"/>
                <a:cs typeface="Times New Roman" pitchFamily="18" charset="0"/>
              </a:rPr>
              <a:t>xx</a:t>
            </a:r>
            <a:r>
              <a:rPr lang="en-GB" sz="2200" dirty="0" smtClean="0">
                <a:latin typeface="Times New Roman" pitchFamily="18" charset="0"/>
                <a:cs typeface="Times New Roman" pitchFamily="18" charset="0"/>
              </a:rPr>
              <a:t> = 1.20 x 10</a:t>
            </a:r>
            <a:r>
              <a:rPr lang="en-GB" sz="2200" baseline="30000" dirty="0" smtClean="0">
                <a:latin typeface="Times New Roman" pitchFamily="18" charset="0"/>
                <a:cs typeface="Times New Roman" pitchFamily="18" charset="0"/>
              </a:rPr>
              <a:t>-3</a:t>
            </a:r>
            <a:r>
              <a:rPr lang="en-GB" sz="2200" dirty="0" smtClean="0">
                <a:latin typeface="Times New Roman" pitchFamily="18" charset="0"/>
                <a:cs typeface="Times New Roman" pitchFamily="18" charset="0"/>
              </a:rPr>
              <a:t> kg.m</a:t>
            </a:r>
            <a:r>
              <a:rPr lang="en-GB" sz="2200" baseline="30000" dirty="0" smtClean="0">
                <a:latin typeface="Times New Roman" pitchFamily="18" charset="0"/>
                <a:cs typeface="Times New Roman" pitchFamily="18" charset="0"/>
              </a:rPr>
              <a:t>2</a:t>
            </a:r>
            <a:r>
              <a:rPr lang="en-GB" sz="2200" dirty="0" smtClean="0">
                <a:latin typeface="Times New Roman" pitchFamily="18" charset="0"/>
                <a:cs typeface="Times New Roman" pitchFamily="18" charset="0"/>
              </a:rPr>
              <a:t>,  </a:t>
            </a:r>
            <a:r>
              <a:rPr lang="en-GB" sz="2200" dirty="0" err="1" smtClean="0">
                <a:latin typeface="Times New Roman" pitchFamily="18" charset="0"/>
                <a:cs typeface="Times New Roman" pitchFamily="18" charset="0"/>
              </a:rPr>
              <a:t>I</a:t>
            </a:r>
            <a:r>
              <a:rPr lang="en-GB" sz="2200" baseline="-25000" dirty="0" err="1" smtClean="0">
                <a:latin typeface="Times New Roman" pitchFamily="18" charset="0"/>
                <a:cs typeface="Times New Roman" pitchFamily="18" charset="0"/>
              </a:rPr>
              <a:t>zz</a:t>
            </a:r>
            <a:r>
              <a:rPr lang="en-GB" sz="2200" dirty="0" smtClean="0">
                <a:latin typeface="Times New Roman" pitchFamily="18" charset="0"/>
                <a:cs typeface="Times New Roman" pitchFamily="18" charset="0"/>
              </a:rPr>
              <a:t> = 0.45 x 10</a:t>
            </a:r>
            <a:r>
              <a:rPr lang="en-GB" sz="2200" baseline="30000" dirty="0" smtClean="0">
                <a:latin typeface="Times New Roman" pitchFamily="18" charset="0"/>
                <a:cs typeface="Times New Roman" pitchFamily="18" charset="0"/>
              </a:rPr>
              <a:t>-3</a:t>
            </a:r>
            <a:r>
              <a:rPr lang="en-GB" sz="2200" dirty="0" smtClean="0">
                <a:latin typeface="Times New Roman" pitchFamily="18" charset="0"/>
                <a:cs typeface="Times New Roman" pitchFamily="18" charset="0"/>
              </a:rPr>
              <a:t> kg.m</a:t>
            </a:r>
            <a:r>
              <a:rPr lang="en-GB" sz="2200" baseline="30000" dirty="0" smtClean="0">
                <a:latin typeface="Times New Roman" pitchFamily="18" charset="0"/>
                <a:cs typeface="Times New Roman" pitchFamily="18" charset="0"/>
              </a:rPr>
              <a:t>2</a:t>
            </a:r>
            <a:r>
              <a:rPr lang="en-GB" sz="2200" dirty="0" smtClean="0">
                <a:latin typeface="Times New Roman" pitchFamily="18" charset="0"/>
                <a:cs typeface="Times New Roman" pitchFamily="18" charset="0"/>
              </a:rPr>
              <a:t>, m = 0.5 kg, h = 50 mm, θ = 60</a:t>
            </a:r>
            <a:r>
              <a:rPr lang="en-GB" sz="2200" baseline="30000" dirty="0" smtClean="0">
                <a:latin typeface="Times New Roman" pitchFamily="18" charset="0"/>
                <a:cs typeface="Times New Roman" pitchFamily="18" charset="0"/>
              </a:rPr>
              <a:t>o</a:t>
            </a:r>
            <a:r>
              <a:rPr lang="en-GB" sz="2200" dirty="0" smtClean="0">
                <a:latin typeface="Times New Roman" pitchFamily="18" charset="0"/>
                <a:cs typeface="Times New Roman" pitchFamily="18" charset="0"/>
              </a:rPr>
              <a:t>. Assuming that the motion is a steady    precession, the sum moments about point O is</a:t>
            </a:r>
            <a:endParaRPr lang="en-US" sz="2200" dirty="0" smtClean="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924522754"/>
              </p:ext>
            </p:extLst>
          </p:nvPr>
        </p:nvGraphicFramePr>
        <p:xfrm>
          <a:off x="1828800" y="2971800"/>
          <a:ext cx="5029200" cy="381000"/>
        </p:xfrm>
        <a:graphic>
          <a:graphicData uri="http://schemas.openxmlformats.org/presentationml/2006/ole">
            <mc:AlternateContent xmlns:mc="http://schemas.openxmlformats.org/markup-compatibility/2006">
              <mc:Choice xmlns:v="urn:schemas-microsoft-com:vml" Requires="v">
                <p:oleObj spid="_x0000_s55579" name="Equation" r:id="rId3" imgW="2869920" imgH="241200" progId="Equation.3">
                  <p:embed/>
                </p:oleObj>
              </mc:Choice>
              <mc:Fallback>
                <p:oleObj name="Equation" r:id="rId3" imgW="2869920" imgH="241200" progId="Equation.3">
                  <p:embed/>
                  <p:pic>
                    <p:nvPicPr>
                      <p:cNvPr id="0" name="Object 6"/>
                      <p:cNvPicPr>
                        <a:picLocks noChangeAspect="1" noChangeArrowheads="1"/>
                      </p:cNvPicPr>
                      <p:nvPr/>
                    </p:nvPicPr>
                    <p:blipFill>
                      <a:blip r:embed="rId4"/>
                      <a:srcRect/>
                      <a:stretch>
                        <a:fillRect/>
                      </a:stretch>
                    </p:blipFill>
                    <p:spPr bwMode="auto">
                      <a:xfrm>
                        <a:off x="1828800" y="2971800"/>
                        <a:ext cx="5029200" cy="381000"/>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12936615"/>
              </p:ext>
            </p:extLst>
          </p:nvPr>
        </p:nvGraphicFramePr>
        <p:xfrm>
          <a:off x="316583" y="3581400"/>
          <a:ext cx="8446417" cy="381000"/>
        </p:xfrm>
        <a:graphic>
          <a:graphicData uri="http://schemas.openxmlformats.org/presentationml/2006/ole">
            <mc:AlternateContent xmlns:mc="http://schemas.openxmlformats.org/markup-compatibility/2006">
              <mc:Choice xmlns:v="urn:schemas-microsoft-com:vml" Requires="v">
                <p:oleObj spid="_x0000_s55580" name="Equation" r:id="rId5" imgW="5892480" imgH="228600" progId="Equation.3">
                  <p:embed/>
                </p:oleObj>
              </mc:Choice>
              <mc:Fallback>
                <p:oleObj name="Equation" r:id="rId5" imgW="5892480" imgH="228600" progId="Equation.3">
                  <p:embed/>
                  <p:pic>
                    <p:nvPicPr>
                      <p:cNvPr id="0" name="Object 5"/>
                      <p:cNvPicPr>
                        <a:picLocks noChangeAspect="1" noChangeArrowheads="1"/>
                      </p:cNvPicPr>
                      <p:nvPr/>
                    </p:nvPicPr>
                    <p:blipFill>
                      <a:blip r:embed="rId6"/>
                      <a:srcRect/>
                      <a:stretch>
                        <a:fillRect/>
                      </a:stretch>
                    </p:blipFill>
                    <p:spPr bwMode="auto">
                      <a:xfrm>
                        <a:off x="316583" y="3581400"/>
                        <a:ext cx="8446417" cy="3810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55341389"/>
              </p:ext>
            </p:extLst>
          </p:nvPr>
        </p:nvGraphicFramePr>
        <p:xfrm>
          <a:off x="2406650" y="4191000"/>
          <a:ext cx="3036888" cy="381000"/>
        </p:xfrm>
        <a:graphic>
          <a:graphicData uri="http://schemas.openxmlformats.org/presentationml/2006/ole">
            <mc:AlternateContent xmlns:mc="http://schemas.openxmlformats.org/markup-compatibility/2006">
              <mc:Choice xmlns:v="urn:schemas-microsoft-com:vml" Requires="v">
                <p:oleObj spid="_x0000_s55581" name="Equation" r:id="rId7" imgW="1777680" imgH="228600" progId="Equation.3">
                  <p:embed/>
                </p:oleObj>
              </mc:Choice>
              <mc:Fallback>
                <p:oleObj name="Equation" r:id="rId7" imgW="1777680" imgH="228600" progId="Equation.3">
                  <p:embed/>
                  <p:pic>
                    <p:nvPicPr>
                      <p:cNvPr id="0" name="Object 4"/>
                      <p:cNvPicPr>
                        <a:picLocks noChangeAspect="1" noChangeArrowheads="1"/>
                      </p:cNvPicPr>
                      <p:nvPr/>
                    </p:nvPicPr>
                    <p:blipFill>
                      <a:blip r:embed="rId8"/>
                      <a:srcRect/>
                      <a:stretch>
                        <a:fillRect/>
                      </a:stretch>
                    </p:blipFill>
                    <p:spPr bwMode="auto">
                      <a:xfrm>
                        <a:off x="2406650" y="4191000"/>
                        <a:ext cx="3036888" cy="3810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53843019"/>
              </p:ext>
            </p:extLst>
          </p:nvPr>
        </p:nvGraphicFramePr>
        <p:xfrm>
          <a:off x="2133600" y="4724400"/>
          <a:ext cx="1895475" cy="381000"/>
        </p:xfrm>
        <a:graphic>
          <a:graphicData uri="http://schemas.openxmlformats.org/presentationml/2006/ole">
            <mc:AlternateContent xmlns:mc="http://schemas.openxmlformats.org/markup-compatibility/2006">
              <mc:Choice xmlns:v="urn:schemas-microsoft-com:vml" Requires="v">
                <p:oleObj spid="_x0000_s55582" name="Equation" r:id="rId9" imgW="977900" imgH="228600" progId="Equation.3">
                  <p:embed/>
                </p:oleObj>
              </mc:Choice>
              <mc:Fallback>
                <p:oleObj name="Equation" r:id="rId9" imgW="97790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4724400"/>
                        <a:ext cx="1895475" cy="38100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53327248"/>
              </p:ext>
            </p:extLst>
          </p:nvPr>
        </p:nvGraphicFramePr>
        <p:xfrm>
          <a:off x="4095750" y="4724400"/>
          <a:ext cx="1866900" cy="381000"/>
        </p:xfrm>
        <a:graphic>
          <a:graphicData uri="http://schemas.openxmlformats.org/presentationml/2006/ole">
            <mc:AlternateContent xmlns:mc="http://schemas.openxmlformats.org/markup-compatibility/2006">
              <mc:Choice xmlns:v="urn:schemas-microsoft-com:vml" Requires="v">
                <p:oleObj spid="_x0000_s55583" name="Equation" r:id="rId11" imgW="977760" imgH="228600" progId="Equation.3">
                  <p:embed/>
                </p:oleObj>
              </mc:Choice>
              <mc:Fallback>
                <p:oleObj name="Equation" r:id="rId11" imgW="977760" imgH="228600" progId="Equation.3">
                  <p:embed/>
                  <p:pic>
                    <p:nvPicPr>
                      <p:cNvPr id="0" name="Object 2"/>
                      <p:cNvPicPr>
                        <a:picLocks noChangeAspect="1" noChangeArrowheads="1"/>
                      </p:cNvPicPr>
                      <p:nvPr/>
                    </p:nvPicPr>
                    <p:blipFill>
                      <a:blip r:embed="rId12"/>
                      <a:srcRect/>
                      <a:stretch>
                        <a:fillRect/>
                      </a:stretch>
                    </p:blipFill>
                    <p:spPr bwMode="auto">
                      <a:xfrm>
                        <a:off x="4095750" y="4724400"/>
                        <a:ext cx="1866900" cy="381000"/>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0586357"/>
              </p:ext>
            </p:extLst>
          </p:nvPr>
        </p:nvGraphicFramePr>
        <p:xfrm>
          <a:off x="3082925" y="5785485"/>
          <a:ext cx="1936750" cy="381000"/>
        </p:xfrm>
        <a:graphic>
          <a:graphicData uri="http://schemas.openxmlformats.org/presentationml/2006/ole">
            <mc:AlternateContent xmlns:mc="http://schemas.openxmlformats.org/markup-compatibility/2006">
              <mc:Choice xmlns:v="urn:schemas-microsoft-com:vml" Requires="v">
                <p:oleObj spid="_x0000_s55584" name="Equation" r:id="rId13" imgW="977760" imgH="228600" progId="Equation.3">
                  <p:embed/>
                </p:oleObj>
              </mc:Choice>
              <mc:Fallback>
                <p:oleObj name="Equation" r:id="rId13" imgW="977760" imgH="228600" progId="Equation.3">
                  <p:embed/>
                  <p:pic>
                    <p:nvPicPr>
                      <p:cNvPr id="0" name="Object 1"/>
                      <p:cNvPicPr>
                        <a:picLocks noChangeAspect="1" noChangeArrowheads="1"/>
                      </p:cNvPicPr>
                      <p:nvPr/>
                    </p:nvPicPr>
                    <p:blipFill>
                      <a:blip r:embed="rId14"/>
                      <a:srcRect/>
                      <a:stretch>
                        <a:fillRect/>
                      </a:stretch>
                    </p:blipFill>
                    <p:spPr bwMode="auto">
                      <a:xfrm>
                        <a:off x="3082925" y="5785485"/>
                        <a:ext cx="1936750" cy="381000"/>
                      </a:xfrm>
                      <a:prstGeom prst="rect">
                        <a:avLst/>
                      </a:prstGeom>
                      <a:noFill/>
                    </p:spPr>
                  </p:pic>
                </p:oleObj>
              </mc:Fallback>
            </mc:AlternateContent>
          </a:graphicData>
        </a:graphic>
      </p:graphicFrame>
      <p:sp>
        <p:nvSpPr>
          <p:cNvPr id="10"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457200" y="714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9"/>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2"/>
          <p:cNvSpPr>
            <a:spLocks noChangeArrowheads="1"/>
          </p:cNvSpPr>
          <p:nvPr/>
        </p:nvSpPr>
        <p:spPr bwMode="auto">
          <a:xfrm>
            <a:off x="326108" y="5181600"/>
            <a:ext cx="882741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reality, the low precession angular velocity would occur since that requires lower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kinetic energy. Hence,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4" y="76200"/>
            <a:ext cx="8229600" cy="762000"/>
          </a:xfrm>
        </p:spPr>
        <p:txBody>
          <a:bodyPr/>
          <a:lstStyle/>
          <a:p>
            <a:r>
              <a:rPr lang="en-US" b="1" dirty="0">
                <a:latin typeface="Times New Roman" pitchFamily="18" charset="0"/>
                <a:cs typeface="Times New Roman" pitchFamily="18" charset="0"/>
              </a:rPr>
              <a:t>Worked Example </a:t>
            </a:r>
            <a:r>
              <a:rPr lang="en-US" b="1" dirty="0" smtClean="0">
                <a:latin typeface="Times New Roman" pitchFamily="18" charset="0"/>
                <a:cs typeface="Times New Roman" pitchFamily="18" charset="0"/>
              </a:rPr>
              <a:t>4</a:t>
            </a:r>
            <a:endParaRPr lang="en-US" dirty="0"/>
          </a:p>
        </p:txBody>
      </p:sp>
      <p:pic>
        <p:nvPicPr>
          <p:cNvPr id="563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720042"/>
            <a:ext cx="356234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914899"/>
            <a:ext cx="3571874" cy="190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62025" y="762000"/>
            <a:ext cx="7277099" cy="1938992"/>
          </a:xfrm>
          <a:prstGeom prst="rect">
            <a:avLst/>
          </a:prstGeom>
        </p:spPr>
        <p:txBody>
          <a:bodyPr wrap="square">
            <a:spAutoFit/>
          </a:bodyPr>
          <a:lstStyle/>
          <a:p>
            <a:pPr algn="just"/>
            <a:r>
              <a:rPr lang="en-GB" sz="2000" dirty="0">
                <a:latin typeface="Times New Roman" pitchFamily="18" charset="0"/>
                <a:cs typeface="Times New Roman" pitchFamily="18" charset="0"/>
              </a:rPr>
              <a:t>The wheel </a:t>
            </a:r>
            <a:r>
              <a:rPr lang="en-GB" sz="2000" dirty="0" smtClean="0">
                <a:latin typeface="Times New Roman" pitchFamily="18" charset="0"/>
                <a:cs typeface="Times New Roman" pitchFamily="18" charset="0"/>
              </a:rPr>
              <a:t>shown in (a) has </a:t>
            </a:r>
            <a:r>
              <a:rPr lang="en-GB" sz="2000" dirty="0">
                <a:latin typeface="Times New Roman" pitchFamily="18" charset="0"/>
                <a:cs typeface="Times New Roman" pitchFamily="18" charset="0"/>
              </a:rPr>
              <a:t>mass </a:t>
            </a:r>
            <a:r>
              <a:rPr lang="en-GB" sz="2000" dirty="0" smtClean="0">
                <a:latin typeface="Times New Roman" pitchFamily="18" charset="0"/>
                <a:cs typeface="Times New Roman" pitchFamily="18" charset="0"/>
              </a:rPr>
              <a:t>1kg. It rotates </a:t>
            </a:r>
            <a:r>
              <a:rPr lang="en-GB" sz="2000" dirty="0">
                <a:latin typeface="Times New Roman" pitchFamily="18" charset="0"/>
                <a:cs typeface="Times New Roman" pitchFamily="18" charset="0"/>
              </a:rPr>
              <a:t>at end </a:t>
            </a:r>
            <a:r>
              <a:rPr lang="en-GB" sz="2000" dirty="0" smtClean="0">
                <a:latin typeface="Times New Roman" pitchFamily="18" charset="0"/>
                <a:cs typeface="Times New Roman" pitchFamily="18" charset="0"/>
              </a:rPr>
              <a:t>D </a:t>
            </a:r>
            <a:r>
              <a:rPr lang="en-GB" sz="2000" dirty="0">
                <a:latin typeface="Times New Roman" pitchFamily="18" charset="0"/>
                <a:cs typeface="Times New Roman" pitchFamily="18" charset="0"/>
              </a:rPr>
              <a:t>of the shaft with angular velocity of </a:t>
            </a:r>
            <a:r>
              <a:rPr lang="en-GB" sz="2000" dirty="0" smtClean="0">
                <a:latin typeface="Times New Roman" pitchFamily="18" charset="0"/>
                <a:cs typeface="Times New Roman" pitchFamily="18" charset="0"/>
              </a:rPr>
              <a:t>70 </a:t>
            </a:r>
            <a:r>
              <a:rPr lang="en-GB" sz="2000" dirty="0">
                <a:latin typeface="Times New Roman" pitchFamily="18" charset="0"/>
                <a:cs typeface="Times New Roman" pitchFamily="18" charset="0"/>
              </a:rPr>
              <a:t>rad/s in the direction shown. A non-rotating body of mass </a:t>
            </a:r>
            <a:r>
              <a:rPr lang="en-GB" sz="2000" dirty="0" smtClean="0">
                <a:latin typeface="Times New Roman" pitchFamily="18" charset="0"/>
                <a:cs typeface="Times New Roman" pitchFamily="18" charset="0"/>
              </a:rPr>
              <a:t>2 </a:t>
            </a:r>
            <a:r>
              <a:rPr lang="en-GB" sz="2000" dirty="0">
                <a:latin typeface="Times New Roman" pitchFamily="18" charset="0"/>
                <a:cs typeface="Times New Roman" pitchFamily="18" charset="0"/>
              </a:rPr>
              <a:t>kg is </a:t>
            </a:r>
            <a:r>
              <a:rPr lang="en-GB" sz="2000" dirty="0" smtClean="0">
                <a:latin typeface="Times New Roman" pitchFamily="18" charset="0"/>
                <a:cs typeface="Times New Roman" pitchFamily="18" charset="0"/>
              </a:rPr>
              <a:t>placed </a:t>
            </a:r>
            <a:r>
              <a:rPr lang="en-GB" sz="2000" dirty="0">
                <a:latin typeface="Times New Roman" pitchFamily="18" charset="0"/>
                <a:cs typeface="Times New Roman" pitchFamily="18" charset="0"/>
              </a:rPr>
              <a:t>on the shaft a distance </a:t>
            </a:r>
            <a:r>
              <a:rPr lang="en-GB" sz="2000" dirty="0" smtClean="0">
                <a:latin typeface="Times New Roman" pitchFamily="18" charset="0"/>
                <a:cs typeface="Times New Roman" pitchFamily="18" charset="0"/>
              </a:rPr>
              <a:t>s </a:t>
            </a:r>
            <a:r>
              <a:rPr lang="en-GB" sz="2000" dirty="0">
                <a:latin typeface="Times New Roman" pitchFamily="18" charset="0"/>
                <a:cs typeface="Times New Roman" pitchFamily="18" charset="0"/>
              </a:rPr>
              <a:t>from the point of rotation of the shaft. Neglecting the mass of the shaft, determine the </a:t>
            </a:r>
            <a:r>
              <a:rPr lang="en-GB" sz="2000" dirty="0" smtClean="0">
                <a:latin typeface="Times New Roman" pitchFamily="18" charset="0"/>
                <a:cs typeface="Times New Roman" pitchFamily="18" charset="0"/>
              </a:rPr>
              <a:t>position s that will enable the wheel to have a steady processional velocity.</a:t>
            </a:r>
            <a:endParaRPr lang="en-US" sz="2000" dirty="0">
              <a:latin typeface="Times New Roman" pitchFamily="18" charset="0"/>
              <a:cs typeface="Times New Roman" pitchFamily="18" charset="0"/>
            </a:endParaRPr>
          </a:p>
        </p:txBody>
      </p:sp>
      <p:pic>
        <p:nvPicPr>
          <p:cNvPr id="563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696884"/>
            <a:ext cx="3429000" cy="2256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622089975"/>
              </p:ext>
            </p:extLst>
          </p:nvPr>
        </p:nvGraphicFramePr>
        <p:xfrm>
          <a:off x="5105400" y="5181600"/>
          <a:ext cx="3581400" cy="1543050"/>
        </p:xfrm>
        <a:graphic>
          <a:graphicData uri="http://schemas.openxmlformats.org/presentationml/2006/ole">
            <mc:AlternateContent xmlns:mc="http://schemas.openxmlformats.org/markup-compatibility/2006">
              <mc:Choice xmlns:v="urn:schemas-microsoft-com:vml" Requires="v">
                <p:oleObj spid="_x0000_s56374" name="Equation" r:id="rId6" imgW="2755800" imgH="1091880" progId="Equation.3">
                  <p:embed/>
                </p:oleObj>
              </mc:Choice>
              <mc:Fallback>
                <p:oleObj name="Equation" r:id="rId6" imgW="2755800" imgH="10918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181600"/>
                        <a:ext cx="3581400" cy="1543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28281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b="1" dirty="0">
                <a:latin typeface="Times New Roman" pitchFamily="18" charset="0"/>
                <a:cs typeface="Times New Roman" pitchFamily="18" charset="0"/>
              </a:rPr>
              <a:t>Worked Example </a:t>
            </a:r>
            <a:r>
              <a:rPr lang="en-US" b="1" dirty="0" smtClean="0">
                <a:latin typeface="Times New Roman" pitchFamily="18" charset="0"/>
                <a:cs typeface="Times New Roman" pitchFamily="18" charset="0"/>
              </a:rPr>
              <a:t>5</a:t>
            </a:r>
            <a:endParaRPr lang="en-US" dirty="0"/>
          </a:p>
        </p:txBody>
      </p:sp>
      <p:sp>
        <p:nvSpPr>
          <p:cNvPr id="3" name="Content Placeholder 2"/>
          <p:cNvSpPr>
            <a:spLocks noGrp="1"/>
          </p:cNvSpPr>
          <p:nvPr>
            <p:ph idx="1"/>
          </p:nvPr>
        </p:nvSpPr>
        <p:spPr>
          <a:xfrm>
            <a:off x="457200" y="990600"/>
            <a:ext cx="8229600" cy="2438400"/>
          </a:xfrm>
        </p:spPr>
        <p:txBody>
          <a:bodyPr>
            <a:normAutofit/>
          </a:bodyPr>
          <a:lstStyle/>
          <a:p>
            <a:pPr marL="0" indent="0" algn="just">
              <a:buNone/>
            </a:pPr>
            <a:r>
              <a:rPr lang="en-GB" sz="2200" dirty="0">
                <a:latin typeface="Times New Roman" pitchFamily="18" charset="0"/>
                <a:cs typeface="Times New Roman" pitchFamily="18" charset="0"/>
              </a:rPr>
              <a:t>A young man threw a cocoa pod and the motion of it is observed to be directed 30</a:t>
            </a:r>
            <a:r>
              <a:rPr lang="en-GB" sz="2200" baseline="30000" dirty="0">
                <a:latin typeface="Times New Roman" pitchFamily="18" charset="0"/>
                <a:cs typeface="Times New Roman" pitchFamily="18" charset="0"/>
              </a:rPr>
              <a:t>o</a:t>
            </a:r>
            <a:r>
              <a:rPr lang="en-GB" sz="2200" dirty="0">
                <a:latin typeface="Times New Roman" pitchFamily="18" charset="0"/>
                <a:cs typeface="Times New Roman" pitchFamily="18" charset="0"/>
              </a:rPr>
              <a:t> from the horizontal, while it is </a:t>
            </a:r>
            <a:r>
              <a:rPr lang="en-GB" sz="2200" dirty="0" err="1">
                <a:latin typeface="Times New Roman" pitchFamily="18" charset="0"/>
                <a:cs typeface="Times New Roman" pitchFamily="18" charset="0"/>
              </a:rPr>
              <a:t>precessing</a:t>
            </a:r>
            <a:r>
              <a:rPr lang="en-GB" sz="2200" dirty="0">
                <a:latin typeface="Times New Roman" pitchFamily="18" charset="0"/>
                <a:cs typeface="Times New Roman" pitchFamily="18" charset="0"/>
              </a:rPr>
              <a:t> about the vertical axis at </a:t>
            </a:r>
            <a:r>
              <a:rPr lang="en-GB" sz="2200" dirty="0" smtClean="0">
                <a:latin typeface="Times New Roman" pitchFamily="18" charset="0"/>
                <a:cs typeface="Times New Roman" pitchFamily="18" charset="0"/>
              </a:rPr>
              <a:t>3 </a:t>
            </a:r>
            <a:r>
              <a:rPr lang="en-GB" sz="2200" dirty="0">
                <a:latin typeface="Times New Roman" pitchFamily="18" charset="0"/>
                <a:cs typeface="Times New Roman" pitchFamily="18" charset="0"/>
              </a:rPr>
              <a:t>rad/s, as shown in </a:t>
            </a:r>
            <a:r>
              <a:rPr lang="en-GB" sz="2200" dirty="0" smtClean="0">
                <a:latin typeface="Times New Roman" pitchFamily="18" charset="0"/>
                <a:cs typeface="Times New Roman" pitchFamily="18" charset="0"/>
              </a:rPr>
              <a:t>the Figure. </a:t>
            </a:r>
            <a:r>
              <a:rPr lang="en-GB" sz="2200" dirty="0">
                <a:latin typeface="Times New Roman" pitchFamily="18" charset="0"/>
                <a:cs typeface="Times New Roman" pitchFamily="18" charset="0"/>
              </a:rPr>
              <a:t>Neglecting the effect of air resistance and knowing that the ratio of the axial to transverse moments of inertia of the cocoa pod is </a:t>
            </a:r>
            <a:r>
              <a:rPr lang="en-GB" sz="2200" dirty="0" smtClean="0">
                <a:latin typeface="Times New Roman" pitchFamily="18" charset="0"/>
                <a:cs typeface="Times New Roman" pitchFamily="18" charset="0"/>
              </a:rPr>
              <a:t>1/3 </a:t>
            </a:r>
            <a:r>
              <a:rPr lang="en-GB" sz="2200" dirty="0">
                <a:latin typeface="Times New Roman" pitchFamily="18" charset="0"/>
                <a:cs typeface="Times New Roman" pitchFamily="18" charset="0"/>
              </a:rPr>
              <a:t>measured from the centre of mass, determine the magnitude of the spin of the pod and its angular velocity.</a:t>
            </a:r>
            <a:endParaRPr lang="en-US" sz="2200" dirty="0">
              <a:latin typeface="Times New Roman" pitchFamily="18" charset="0"/>
              <a:cs typeface="Times New Roman" pitchFamily="18" charset="0"/>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9437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30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dirty="0" smtClean="0">
                <a:latin typeface="Times New Roman" pitchFamily="18" charset="0"/>
                <a:cs typeface="Times New Roman" pitchFamily="18" charset="0"/>
              </a:rPr>
              <a:t>Solution</a:t>
            </a:r>
            <a:endParaRPr lang="en-US" b="1"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58834402"/>
              </p:ext>
            </p:extLst>
          </p:nvPr>
        </p:nvGraphicFramePr>
        <p:xfrm>
          <a:off x="1558925" y="1409699"/>
          <a:ext cx="4079875" cy="866775"/>
        </p:xfrm>
        <a:graphic>
          <a:graphicData uri="http://schemas.openxmlformats.org/presentationml/2006/ole">
            <mc:AlternateContent xmlns:mc="http://schemas.openxmlformats.org/markup-compatibility/2006">
              <mc:Choice xmlns:v="urn:schemas-microsoft-com:vml" Requires="v">
                <p:oleObj spid="_x0000_s59791" name="Equation" r:id="rId3" imgW="2476440" imgH="482400" progId="Equation.3">
                  <p:embed/>
                </p:oleObj>
              </mc:Choice>
              <mc:Fallback>
                <p:oleObj name="Equation" r:id="rId3" imgW="2476440" imgH="482400" progId="Equation.3">
                  <p:embed/>
                  <p:pic>
                    <p:nvPicPr>
                      <p:cNvPr id="0" name="Object 10"/>
                      <p:cNvPicPr>
                        <a:picLocks noChangeAspect="1" noChangeArrowheads="1"/>
                      </p:cNvPicPr>
                      <p:nvPr/>
                    </p:nvPicPr>
                    <p:blipFill>
                      <a:blip r:embed="rId4"/>
                      <a:srcRect/>
                      <a:stretch>
                        <a:fillRect/>
                      </a:stretch>
                    </p:blipFill>
                    <p:spPr bwMode="auto">
                      <a:xfrm>
                        <a:off x="1558925" y="1409699"/>
                        <a:ext cx="4079875" cy="86677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30760645"/>
              </p:ext>
            </p:extLst>
          </p:nvPr>
        </p:nvGraphicFramePr>
        <p:xfrm>
          <a:off x="6172200" y="1600200"/>
          <a:ext cx="1295400" cy="419100"/>
        </p:xfrm>
        <a:graphic>
          <a:graphicData uri="http://schemas.openxmlformats.org/presentationml/2006/ole">
            <mc:AlternateContent xmlns:mc="http://schemas.openxmlformats.org/markup-compatibility/2006">
              <mc:Choice xmlns:v="urn:schemas-microsoft-com:vml" Requires="v">
                <p:oleObj spid="_x0000_s59792" name="Equation" r:id="rId5" imgW="698400" imgH="203040" progId="Equation.3">
                  <p:embed/>
                </p:oleObj>
              </mc:Choice>
              <mc:Fallback>
                <p:oleObj name="Equation" r:id="rId5" imgW="698400" imgH="203040" progId="Equation.3">
                  <p:embed/>
                  <p:pic>
                    <p:nvPicPr>
                      <p:cNvPr id="0" name="Object 9"/>
                      <p:cNvPicPr>
                        <a:picLocks noChangeAspect="1" noChangeArrowheads="1"/>
                      </p:cNvPicPr>
                      <p:nvPr/>
                    </p:nvPicPr>
                    <p:blipFill>
                      <a:blip r:embed="rId6"/>
                      <a:srcRect/>
                      <a:stretch>
                        <a:fillRect/>
                      </a:stretch>
                    </p:blipFill>
                    <p:spPr bwMode="auto">
                      <a:xfrm>
                        <a:off x="6172200" y="1600200"/>
                        <a:ext cx="1295400" cy="4191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3558162"/>
              </p:ext>
            </p:extLst>
          </p:nvPr>
        </p:nvGraphicFramePr>
        <p:xfrm>
          <a:off x="2667000" y="2438400"/>
          <a:ext cx="3352800" cy="457200"/>
        </p:xfrm>
        <a:graphic>
          <a:graphicData uri="http://schemas.openxmlformats.org/presentationml/2006/ole">
            <mc:AlternateContent xmlns:mc="http://schemas.openxmlformats.org/markup-compatibility/2006">
              <mc:Choice xmlns:v="urn:schemas-microsoft-com:vml" Requires="v">
                <p:oleObj spid="_x0000_s59793" name="Equation" r:id="rId7" imgW="1498320" imgH="253800" progId="Equation.3">
                  <p:embed/>
                </p:oleObj>
              </mc:Choice>
              <mc:Fallback>
                <p:oleObj name="Equation" r:id="rId7" imgW="1498320" imgH="253800" progId="Equation.3">
                  <p:embed/>
                  <p:pic>
                    <p:nvPicPr>
                      <p:cNvPr id="0" name="Object 8"/>
                      <p:cNvPicPr>
                        <a:picLocks noChangeAspect="1" noChangeArrowheads="1"/>
                      </p:cNvPicPr>
                      <p:nvPr/>
                    </p:nvPicPr>
                    <p:blipFill>
                      <a:blip r:embed="rId8"/>
                      <a:srcRect/>
                      <a:stretch>
                        <a:fillRect/>
                      </a:stretch>
                    </p:blipFill>
                    <p:spPr bwMode="auto">
                      <a:xfrm>
                        <a:off x="2667000" y="2438400"/>
                        <a:ext cx="3352800" cy="457200"/>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65904700"/>
              </p:ext>
            </p:extLst>
          </p:nvPr>
        </p:nvGraphicFramePr>
        <p:xfrm>
          <a:off x="609600" y="3257550"/>
          <a:ext cx="838200" cy="400050"/>
        </p:xfrm>
        <a:graphic>
          <a:graphicData uri="http://schemas.openxmlformats.org/presentationml/2006/ole">
            <mc:AlternateContent xmlns:mc="http://schemas.openxmlformats.org/markup-compatibility/2006">
              <mc:Choice xmlns:v="urn:schemas-microsoft-com:vml" Requires="v">
                <p:oleObj spid="_x0000_s59794" name="Equation" r:id="rId9" imgW="457200" imgH="228600" progId="Equation.3">
                  <p:embed/>
                </p:oleObj>
              </mc:Choice>
              <mc:Fallback>
                <p:oleObj name="Equation" r:id="rId9" imgW="4572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257550"/>
                        <a:ext cx="838200" cy="400050"/>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30807436"/>
              </p:ext>
            </p:extLst>
          </p:nvPr>
        </p:nvGraphicFramePr>
        <p:xfrm>
          <a:off x="1708150" y="3132137"/>
          <a:ext cx="2854325" cy="650875"/>
        </p:xfrm>
        <a:graphic>
          <a:graphicData uri="http://schemas.openxmlformats.org/presentationml/2006/ole">
            <mc:AlternateContent xmlns:mc="http://schemas.openxmlformats.org/markup-compatibility/2006">
              <mc:Choice xmlns:v="urn:schemas-microsoft-com:vml" Requires="v">
                <p:oleObj spid="_x0000_s59795" name="Equation" r:id="rId11" imgW="1790640" imgH="393480" progId="Equation.3">
                  <p:embed/>
                </p:oleObj>
              </mc:Choice>
              <mc:Fallback>
                <p:oleObj name="Equation" r:id="rId11" imgW="1790640" imgH="393480" progId="Equation.3">
                  <p:embed/>
                  <p:pic>
                    <p:nvPicPr>
                      <p:cNvPr id="0" name="Object 6"/>
                      <p:cNvPicPr>
                        <a:picLocks noChangeAspect="1" noChangeArrowheads="1"/>
                      </p:cNvPicPr>
                      <p:nvPr/>
                    </p:nvPicPr>
                    <p:blipFill>
                      <a:blip r:embed="rId12"/>
                      <a:srcRect/>
                      <a:stretch>
                        <a:fillRect/>
                      </a:stretch>
                    </p:blipFill>
                    <p:spPr bwMode="auto">
                      <a:xfrm>
                        <a:off x="1708150" y="3132137"/>
                        <a:ext cx="2854325" cy="650875"/>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66247570"/>
              </p:ext>
            </p:extLst>
          </p:nvPr>
        </p:nvGraphicFramePr>
        <p:xfrm>
          <a:off x="4800600" y="3076575"/>
          <a:ext cx="3886200" cy="762000"/>
        </p:xfrm>
        <a:graphic>
          <a:graphicData uri="http://schemas.openxmlformats.org/presentationml/2006/ole">
            <mc:AlternateContent xmlns:mc="http://schemas.openxmlformats.org/markup-compatibility/2006">
              <mc:Choice xmlns:v="urn:schemas-microsoft-com:vml" Requires="v">
                <p:oleObj spid="_x0000_s59796" name="Equation" r:id="rId13" imgW="2438280" imgH="431640" progId="Equation.3">
                  <p:embed/>
                </p:oleObj>
              </mc:Choice>
              <mc:Fallback>
                <p:oleObj name="Equation" r:id="rId13" imgW="2438280" imgH="431640" progId="Equation.3">
                  <p:embed/>
                  <p:pic>
                    <p:nvPicPr>
                      <p:cNvPr id="0" name="Object 4"/>
                      <p:cNvPicPr>
                        <a:picLocks noChangeAspect="1" noChangeArrowheads="1"/>
                      </p:cNvPicPr>
                      <p:nvPr/>
                    </p:nvPicPr>
                    <p:blipFill>
                      <a:blip r:embed="rId14"/>
                      <a:srcRect/>
                      <a:stretch>
                        <a:fillRect/>
                      </a:stretch>
                    </p:blipFill>
                    <p:spPr bwMode="auto">
                      <a:xfrm>
                        <a:off x="4800600" y="3076575"/>
                        <a:ext cx="3886200" cy="762000"/>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80624438"/>
              </p:ext>
            </p:extLst>
          </p:nvPr>
        </p:nvGraphicFramePr>
        <p:xfrm>
          <a:off x="1455738" y="4191000"/>
          <a:ext cx="6234112" cy="533400"/>
        </p:xfrm>
        <a:graphic>
          <a:graphicData uri="http://schemas.openxmlformats.org/presentationml/2006/ole">
            <mc:AlternateContent xmlns:mc="http://schemas.openxmlformats.org/markup-compatibility/2006">
              <mc:Choice xmlns:v="urn:schemas-microsoft-com:vml" Requires="v">
                <p:oleObj spid="_x0000_s59797" name="Equation" r:id="rId15" imgW="3276360" imgH="317160" progId="Equation.3">
                  <p:embed/>
                </p:oleObj>
              </mc:Choice>
              <mc:Fallback>
                <p:oleObj name="Equation" r:id="rId15" imgW="3276360" imgH="317160" progId="Equation.3">
                  <p:embed/>
                  <p:pic>
                    <p:nvPicPr>
                      <p:cNvPr id="0" name="Object 2"/>
                      <p:cNvPicPr>
                        <a:picLocks noChangeAspect="1" noChangeArrowheads="1"/>
                      </p:cNvPicPr>
                      <p:nvPr/>
                    </p:nvPicPr>
                    <p:blipFill>
                      <a:blip r:embed="rId16"/>
                      <a:srcRect/>
                      <a:stretch>
                        <a:fillRect/>
                      </a:stretch>
                    </p:blipFill>
                    <p:spPr bwMode="auto">
                      <a:xfrm>
                        <a:off x="1455738" y="4191000"/>
                        <a:ext cx="6234112" cy="533400"/>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5251227"/>
              </p:ext>
            </p:extLst>
          </p:nvPr>
        </p:nvGraphicFramePr>
        <p:xfrm>
          <a:off x="3276600" y="5181600"/>
          <a:ext cx="2057400" cy="304800"/>
        </p:xfrm>
        <a:graphic>
          <a:graphicData uri="http://schemas.openxmlformats.org/presentationml/2006/ole">
            <mc:AlternateContent xmlns:mc="http://schemas.openxmlformats.org/markup-compatibility/2006">
              <mc:Choice xmlns:v="urn:schemas-microsoft-com:vml" Requires="v">
                <p:oleObj spid="_x0000_s59798" name="Equation" r:id="rId17" imgW="965160" imgH="177480" progId="Equation.3">
                  <p:embed/>
                </p:oleObj>
              </mc:Choice>
              <mc:Fallback>
                <p:oleObj name="Equation" r:id="rId17" imgW="965160" imgH="177480" progId="Equation.3">
                  <p:embed/>
                  <p:pic>
                    <p:nvPicPr>
                      <p:cNvPr id="0" name="Object 1"/>
                      <p:cNvPicPr>
                        <a:picLocks noChangeAspect="1" noChangeArrowheads="1"/>
                      </p:cNvPicPr>
                      <p:nvPr/>
                    </p:nvPicPr>
                    <p:blipFill>
                      <a:blip r:embed="rId18"/>
                      <a:srcRect/>
                      <a:stretch>
                        <a:fillRect/>
                      </a:stretch>
                    </p:blipFill>
                    <p:spPr bwMode="auto">
                      <a:xfrm>
                        <a:off x="3276600" y="5181600"/>
                        <a:ext cx="2057400" cy="304800"/>
                      </a:xfrm>
                      <a:prstGeom prst="rect">
                        <a:avLst/>
                      </a:prstGeom>
                      <a:noFill/>
                    </p:spPr>
                  </p:pic>
                </p:oleObj>
              </mc:Fallback>
            </mc:AlternateContent>
          </a:graphicData>
        </a:graphic>
      </p:graphicFrame>
      <p:sp>
        <p:nvSpPr>
          <p:cNvPr id="19" name="Rectangle 16"/>
          <p:cNvSpPr>
            <a:spLocks noChangeArrowheads="1"/>
          </p:cNvSpPr>
          <p:nvPr/>
        </p:nvSpPr>
        <p:spPr bwMode="auto">
          <a:xfrm>
            <a:off x="0" y="2019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1"/>
          <p:cNvSpPr>
            <a:spLocks noChangeArrowheads="1"/>
          </p:cNvSpPr>
          <p:nvPr/>
        </p:nvSpPr>
        <p:spPr bwMode="auto">
          <a:xfrm>
            <a:off x="0" y="3457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4064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Times New Roman" pitchFamily="18" charset="0"/>
                <a:cs typeface="Times New Roman" pitchFamily="18" charset="0"/>
              </a:rPr>
              <a:t>Equations of Rotational Motion</a:t>
            </a:r>
            <a:endParaRPr lang="en-US" b="1" dirty="0">
              <a:latin typeface="Times New Roman" pitchFamily="18" charset="0"/>
              <a:cs typeface="Times New Roman" pitchFamily="18" charset="0"/>
            </a:endParaRPr>
          </a:p>
        </p:txBody>
      </p:sp>
      <p:sp>
        <p:nvSpPr>
          <p:cNvPr id="6" name="TextBox 5"/>
          <p:cNvSpPr txBox="1"/>
          <p:nvPr/>
        </p:nvSpPr>
        <p:spPr>
          <a:xfrm flipH="1">
            <a:off x="762000" y="2590800"/>
            <a:ext cx="8077200"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From Newton Second Law: The Algebraic sum of moments acting on a body is directly proportional to the rate of change of angular momentum of that body.  </a:t>
            </a:r>
            <a:endParaRPr lang="en-US" sz="2400" dirty="0">
              <a:latin typeface="Times New Roman" pitchFamily="18" charset="0"/>
              <a:cs typeface="Times New Roman" pitchFamily="18" charset="0"/>
            </a:endParaRPr>
          </a:p>
        </p:txBody>
      </p:sp>
      <p:sp>
        <p:nvSpPr>
          <p:cNvPr id="7" name="TextBox 6"/>
          <p:cNvSpPr txBox="1"/>
          <p:nvPr/>
        </p:nvSpPr>
        <p:spPr>
          <a:xfrm flipH="1">
            <a:off x="685800" y="1524000"/>
            <a:ext cx="80772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angular momentum of a body (H) is defined as the moment of linear momentum of the body.  </a:t>
            </a:r>
            <a:endParaRPr lang="en-US" sz="2400" dirty="0">
              <a:latin typeface="Times New Roman" pitchFamily="18" charset="0"/>
              <a:cs typeface="Times New Roman" pitchFamily="18" charset="0"/>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707" y="3791129"/>
            <a:ext cx="3401291"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533400" y="3911353"/>
                <a:ext cx="3976255" cy="2775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400" b="0" i="1" smtClean="0">
                              <a:latin typeface="Cambria Math"/>
                            </a:rPr>
                          </m:ctrlPr>
                        </m:naryPr>
                        <m:sub/>
                        <m:sup/>
                        <m:e>
                          <m:r>
                            <a:rPr lang="en-US" sz="2400" b="0" i="1" smtClean="0">
                              <a:latin typeface="Cambria Math"/>
                            </a:rPr>
                            <m:t>𝑀</m:t>
                          </m:r>
                        </m:e>
                      </m:nary>
                      <m:r>
                        <a:rPr lang="en-US" sz="2400" b="0" i="1" smtClean="0">
                          <a:latin typeface="Cambria Math"/>
                        </a:rPr>
                        <m:t>=</m:t>
                      </m:r>
                      <m:f>
                        <m:fPr>
                          <m:ctrlPr>
                            <a:rPr lang="en-US" sz="2400" b="0" i="1" smtClean="0">
                              <a:latin typeface="Cambria Math"/>
                            </a:rPr>
                          </m:ctrlPr>
                        </m:fPr>
                        <m:num>
                          <m:r>
                            <a:rPr lang="en-US" sz="2400" b="0" i="1" smtClean="0">
                              <a:latin typeface="Cambria Math"/>
                            </a:rPr>
                            <m:t>𝑑𝐻</m:t>
                          </m:r>
                        </m:num>
                        <m:den>
                          <m:r>
                            <a:rPr lang="en-US" sz="2400" b="0" i="1" smtClean="0">
                              <a:latin typeface="Cambria Math"/>
                            </a:rPr>
                            <m:t>𝑑𝑡</m:t>
                          </m:r>
                        </m:den>
                      </m:f>
                    </m:oMath>
                  </m:oMathPara>
                </a14:m>
                <a:endParaRPr lang="en-US" sz="2400" b="0"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a:rPr>
                        <m:t>𝐻</m:t>
                      </m:r>
                      <m:r>
                        <a:rPr lang="en-US" sz="2400" b="0" i="1" smtClean="0">
                          <a:latin typeface="Cambria Math"/>
                        </a:rPr>
                        <m:t>=</m:t>
                      </m:r>
                      <m:nary>
                        <m:naryPr>
                          <m:chr m:val="∑"/>
                          <m:subHide m:val="on"/>
                          <m:supHide m:val="on"/>
                          <m:ctrlPr>
                            <a:rPr lang="en-US" sz="2400" b="0" i="1" smtClean="0">
                              <a:latin typeface="Cambria Math"/>
                            </a:rPr>
                          </m:ctrlPr>
                        </m:naryPr>
                        <m:sub/>
                        <m:sup/>
                        <m:e>
                          <m:r>
                            <a:rPr lang="en-US" sz="2400" b="0" i="0" smtClean="0">
                              <a:latin typeface="Cambria Math"/>
                            </a:rPr>
                            <m:t>(</m:t>
                          </m:r>
                          <m:sSub>
                            <m:sSubPr>
                              <m:ctrlPr>
                                <a:rPr lang="en-US" sz="2400" b="0" i="1" smtClean="0">
                                  <a:latin typeface="Cambria Math"/>
                                </a:rPr>
                              </m:ctrlPr>
                            </m:sSubPr>
                            <m:e>
                              <m:r>
                                <a:rPr lang="en-US" sz="2400" b="0" i="1" smtClean="0">
                                  <a:latin typeface="Cambria Math"/>
                                  <a:ea typeface="Cambria Math"/>
                                </a:rPr>
                                <m:t>𝜌</m:t>
                              </m:r>
                            </m:e>
                            <m:sub>
                              <m:r>
                                <a:rPr lang="en-US" sz="2400" b="0" i="1" smtClean="0">
                                  <a:latin typeface="Cambria Math"/>
                                </a:rPr>
                                <m:t>𝑖</m:t>
                              </m:r>
                            </m:sub>
                          </m:sSub>
                          <m:r>
                            <a:rPr lang="en-US" sz="2400" b="0" i="0"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𝑚</m:t>
                              </m:r>
                            </m:e>
                            <m:sub>
                              <m:r>
                                <a:rPr lang="en-US" sz="2400" b="0" i="1" smtClean="0">
                                  <a:latin typeface="Cambria Math"/>
                                  <a:ea typeface="Cambria Math"/>
                                </a:rPr>
                                <m:t>𝑖</m:t>
                              </m:r>
                            </m:sub>
                          </m:sSub>
                          <m:r>
                            <a:rPr lang="en-US" sz="2400" b="0" i="0" smtClean="0">
                              <a:latin typeface="Cambria Math"/>
                              <a:ea typeface="Cambria Math"/>
                            </a:rPr>
                            <m:t> </m:t>
                          </m:r>
                          <m:r>
                            <m:rPr>
                              <m:sty m:val="p"/>
                            </m:rPr>
                            <a:rPr lang="en-US" sz="2400" b="0" i="0" smtClean="0">
                              <a:latin typeface="Cambria Math"/>
                              <a:ea typeface="Cambria Math"/>
                            </a:rPr>
                            <m:t>v</m:t>
                          </m:r>
                          <m:r>
                            <a:rPr lang="en-US" sz="2400" b="0" i="0" smtClean="0">
                              <a:latin typeface="Cambria Math"/>
                              <a:ea typeface="Cambria Math"/>
                            </a:rPr>
                            <m:t>)</m:t>
                          </m:r>
                        </m:e>
                      </m:nary>
                    </m:oMath>
                  </m:oMathPara>
                </a14:m>
                <a:endParaRPr lang="en-US" sz="2400" b="0" dirty="0" smtClean="0">
                  <a:ea typeface="Cambria Math"/>
                </a:endParaRPr>
              </a:p>
              <a:p>
                <a:pPr/>
                <a14:m>
                  <m:oMathPara xmlns:m="http://schemas.openxmlformats.org/officeDocument/2006/math">
                    <m:oMathParaPr>
                      <m:jc m:val="centerGroup"/>
                    </m:oMathParaPr>
                    <m:oMath xmlns:m="http://schemas.openxmlformats.org/officeDocument/2006/math">
                      <m:r>
                        <a:rPr lang="en-US" sz="2400" i="1" smtClean="0">
                          <a:latin typeface="Cambria Math"/>
                        </a:rPr>
                        <m:t>𝐻</m:t>
                      </m:r>
                      <m:r>
                        <a:rPr lang="en-US" sz="2400" i="1" smtClean="0">
                          <a:latin typeface="Cambria Math"/>
                        </a:rPr>
                        <m:t>=</m:t>
                      </m:r>
                      <m:nary>
                        <m:naryPr>
                          <m:chr m:val="∑"/>
                          <m:subHide m:val="on"/>
                          <m:supHide m:val="on"/>
                          <m:ctrlPr>
                            <a:rPr lang="en-US" sz="2400" i="1" smtClean="0">
                              <a:latin typeface="Cambria Math"/>
                            </a:rPr>
                          </m:ctrlPr>
                        </m:naryPr>
                        <m:sub/>
                        <m:sup/>
                        <m:e>
                          <m:r>
                            <a:rPr lang="en-US" sz="2400">
                              <a:latin typeface="Cambria Math"/>
                            </a:rPr>
                            <m:t>(</m:t>
                          </m:r>
                          <m:sSub>
                            <m:sSubPr>
                              <m:ctrlPr>
                                <a:rPr lang="en-US" sz="2400" i="1">
                                  <a:latin typeface="Cambria Math"/>
                                </a:rPr>
                              </m:ctrlPr>
                            </m:sSubPr>
                            <m:e>
                              <m:r>
                                <a:rPr lang="en-US" sz="2400" i="1">
                                  <a:latin typeface="Cambria Math"/>
                                  <a:ea typeface="Cambria Math"/>
                                </a:rPr>
                                <m:t>𝜌</m:t>
                              </m:r>
                            </m:e>
                            <m:sub>
                              <m:r>
                                <a:rPr lang="en-US" sz="2400" i="1">
                                  <a:latin typeface="Cambria Math"/>
                                </a:rPr>
                                <m:t>𝑖</m:t>
                              </m:r>
                            </m:sub>
                          </m:sSub>
                          <m:r>
                            <a:rPr lang="en-US" sz="2400">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𝑚</m:t>
                              </m:r>
                            </m:e>
                            <m:sub>
                              <m:r>
                                <a:rPr lang="en-US" sz="2400" i="1">
                                  <a:latin typeface="Cambria Math"/>
                                  <a:ea typeface="Cambria Math"/>
                                </a:rPr>
                                <m:t>𝑖</m:t>
                              </m:r>
                            </m:sub>
                          </m:sSub>
                          <m:r>
                            <a:rPr lang="en-US" sz="2400">
                              <a:latin typeface="Cambria Math"/>
                              <a:ea typeface="Cambria Math"/>
                            </a:rPr>
                            <m:t> </m:t>
                          </m:r>
                          <m:r>
                            <a:rPr lang="en-US" sz="2400" b="0" i="0" smtClean="0">
                              <a:latin typeface="Cambria Math"/>
                              <a:ea typeface="Cambria Math"/>
                            </a:rPr>
                            <m:t>(</m:t>
                          </m:r>
                          <m:r>
                            <a:rPr lang="en-US" sz="2400" b="0" i="1" smtClean="0">
                              <a:latin typeface="Cambria Math"/>
                              <a:ea typeface="Cambria Math"/>
                            </a:rPr>
                            <m:t>𝜔</m:t>
                          </m:r>
                          <m:r>
                            <a:rPr lang="en-US" sz="2400" b="0" i="1" smtClean="0">
                              <a:latin typeface="Cambria Math"/>
                              <a:ea typeface="Cambria Math"/>
                            </a:rPr>
                            <m:t>×</m:t>
                          </m:r>
                          <m:sSub>
                            <m:sSubPr>
                              <m:ctrlPr>
                                <a:rPr lang="en-US" sz="2400" i="1">
                                  <a:latin typeface="Cambria Math"/>
                                </a:rPr>
                              </m:ctrlPr>
                            </m:sSubPr>
                            <m:e>
                              <m:r>
                                <a:rPr lang="en-US" sz="2400" i="1">
                                  <a:latin typeface="Cambria Math"/>
                                  <a:ea typeface="Cambria Math"/>
                                </a:rPr>
                                <m:t>𝜌</m:t>
                              </m:r>
                            </m:e>
                            <m:sub>
                              <m:r>
                                <a:rPr lang="en-US" sz="2400" i="1">
                                  <a:latin typeface="Cambria Math"/>
                                </a:rPr>
                                <m:t>𝑖</m:t>
                              </m:r>
                            </m:sub>
                          </m:sSub>
                          <m:r>
                            <a:rPr lang="en-US" sz="2400" b="0" i="0" smtClean="0">
                              <a:latin typeface="Cambria Math"/>
                              <a:ea typeface="Cambria Math"/>
                            </a:rPr>
                            <m:t>)</m:t>
                          </m:r>
                          <m:r>
                            <a:rPr lang="en-US" sz="2400">
                              <a:latin typeface="Cambria Math"/>
                              <a:ea typeface="Cambria Math"/>
                            </a:rPr>
                            <m:t>)</m:t>
                          </m:r>
                        </m:e>
                      </m:nary>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33400" y="3911353"/>
                <a:ext cx="3976255" cy="2775375"/>
              </a:xfrm>
              <a:prstGeom prst="rect">
                <a:avLst/>
              </a:prstGeom>
              <a:blipFill rotWithShape="1">
                <a:blip r:embed="rId3"/>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pPr lvl="1" algn="ctr" rtl="0">
              <a:spcBef>
                <a:spcPct val="0"/>
              </a:spcBef>
            </a:pPr>
            <a:r>
              <a:rPr lang="en-US" sz="4000" b="1" dirty="0">
                <a:latin typeface="Times New Roman" pitchFamily="18" charset="0"/>
                <a:cs typeface="Times New Roman" pitchFamily="18" charset="0"/>
              </a:rPr>
              <a:t>Gyroscopic Effects in Machines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229600" cy="4525963"/>
          </a:xfrm>
        </p:spPr>
        <p:txBody>
          <a:bodyPr>
            <a:normAutofit/>
          </a:bodyPr>
          <a:lstStyle/>
          <a:p>
            <a:pPr marL="0" indent="0" algn="just">
              <a:buNone/>
            </a:pPr>
            <a:r>
              <a:rPr lang="en-US" sz="2000" dirty="0">
                <a:latin typeface="Times New Roman" pitchFamily="18" charset="0"/>
                <a:cs typeface="Times New Roman" pitchFamily="18" charset="0"/>
              </a:rPr>
              <a:t>The turbine rotor of a ship has a mass of 30 t, a radius of </a:t>
            </a:r>
            <a:r>
              <a:rPr lang="en-US" sz="2000" dirty="0" smtClean="0">
                <a:latin typeface="Times New Roman" pitchFamily="18" charset="0"/>
                <a:cs typeface="Times New Roman" pitchFamily="18" charset="0"/>
              </a:rPr>
              <a:t>gyration of </a:t>
            </a:r>
            <a:r>
              <a:rPr lang="en-US" sz="2000" dirty="0">
                <a:latin typeface="Times New Roman" pitchFamily="18" charset="0"/>
                <a:cs typeface="Times New Roman" pitchFamily="18" charset="0"/>
              </a:rPr>
              <a:t>600 mm, and rotates at 2400 </a:t>
            </a:r>
            <a:r>
              <a:rPr lang="en-US" sz="2000" dirty="0" smtClean="0">
                <a:latin typeface="Times New Roman" pitchFamily="18" charset="0"/>
                <a:cs typeface="Times New Roman" pitchFamily="18" charset="0"/>
              </a:rPr>
              <a:t>rev/min </a:t>
            </a:r>
            <a:r>
              <a:rPr lang="en-US" sz="2000" dirty="0">
                <a:latin typeface="Times New Roman" pitchFamily="18" charset="0"/>
                <a:cs typeface="Times New Roman" pitchFamily="18" charset="0"/>
              </a:rPr>
              <a:t>in a clockwise direction when </a:t>
            </a:r>
            <a:r>
              <a:rPr lang="en-US" sz="2000" dirty="0" smtClean="0">
                <a:latin typeface="Times New Roman" pitchFamily="18" charset="0"/>
                <a:cs typeface="Times New Roman" pitchFamily="18" charset="0"/>
              </a:rPr>
              <a:t>viewed from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ft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ship pitches through a total of 15°, 7.5° above and 7.5° below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horizontal</a:t>
            </a:r>
            <a:r>
              <a:rPr lang="en-US" sz="2000" dirty="0">
                <a:latin typeface="Times New Roman" pitchFamily="18" charset="0"/>
                <a:cs typeface="Times New Roman" pitchFamily="18" charset="0"/>
              </a:rPr>
              <a:t>, the </a:t>
            </a:r>
            <a:r>
              <a:rPr lang="en-US" sz="2000" dirty="0" smtClean="0">
                <a:latin typeface="Times New Roman" pitchFamily="18" charset="0"/>
                <a:cs typeface="Times New Roman" pitchFamily="18" charset="0"/>
              </a:rPr>
              <a:t>motion being simple harmonic and having a period of 12 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Determine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maximu</a:t>
            </a:r>
            <a:r>
              <a:rPr lang="en-US" sz="2000" dirty="0">
                <a:latin typeface="Times New Roman" pitchFamily="18" charset="0"/>
                <a:cs typeface="Times New Roman" pitchFamily="18" charset="0"/>
              </a:rPr>
              <a:t>m</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gyroscopic couple on the </a:t>
            </a:r>
            <a:r>
              <a:rPr lang="en-US" sz="2000" dirty="0" smtClean="0">
                <a:latin typeface="Times New Roman" pitchFamily="18" charset="0"/>
                <a:cs typeface="Times New Roman" pitchFamily="18" charset="0"/>
              </a:rPr>
              <a:t>holding down bolts of the turbine.</a:t>
            </a:r>
            <a:endParaRPr lang="en-US" sz="20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83306134"/>
              </p:ext>
            </p:extLst>
          </p:nvPr>
        </p:nvGraphicFramePr>
        <p:xfrm>
          <a:off x="2362200" y="3890665"/>
          <a:ext cx="4730750" cy="2482850"/>
        </p:xfrm>
        <a:graphic>
          <a:graphicData uri="http://schemas.openxmlformats.org/presentationml/2006/ole">
            <mc:AlternateContent xmlns:mc="http://schemas.openxmlformats.org/markup-compatibility/2006">
              <mc:Choice xmlns:v="urn:schemas-microsoft-com:vml" Requires="v">
                <p:oleObj spid="_x0000_s60465" name="Equation" r:id="rId3" imgW="3276360" imgH="1600200" progId="Equation.3">
                  <p:embed/>
                </p:oleObj>
              </mc:Choice>
              <mc:Fallback>
                <p:oleObj name="Equation" r:id="rId3" imgW="3276360" imgH="1600200" progId="Equation.3">
                  <p:embed/>
                  <p:pic>
                    <p:nvPicPr>
                      <p:cNvPr id="0" name="Object 5"/>
                      <p:cNvPicPr>
                        <a:picLocks noChangeAspect="1" noChangeArrowheads="1"/>
                      </p:cNvPicPr>
                      <p:nvPr/>
                    </p:nvPicPr>
                    <p:blipFill>
                      <a:blip r:embed="rId4"/>
                      <a:srcRect/>
                      <a:stretch>
                        <a:fillRect/>
                      </a:stretch>
                    </p:blipFill>
                    <p:spPr bwMode="auto">
                      <a:xfrm>
                        <a:off x="2362200" y="3890665"/>
                        <a:ext cx="4730750" cy="2482850"/>
                      </a:xfrm>
                      <a:prstGeom prst="rect">
                        <a:avLst/>
                      </a:prstGeom>
                      <a:noFill/>
                      <a:ln>
                        <a:noFill/>
                      </a:ln>
                    </p:spPr>
                  </p:pic>
                </p:oleObj>
              </mc:Fallback>
            </mc:AlternateContent>
          </a:graphicData>
        </a:graphic>
      </p:graphicFrame>
      <p:sp>
        <p:nvSpPr>
          <p:cNvPr id="6" name="TextBox 5"/>
          <p:cNvSpPr txBox="1"/>
          <p:nvPr/>
        </p:nvSpPr>
        <p:spPr>
          <a:xfrm>
            <a:off x="685800" y="3429000"/>
            <a:ext cx="1226618" cy="461665"/>
          </a:xfrm>
          <a:prstGeom prst="rect">
            <a:avLst/>
          </a:prstGeom>
          <a:noFill/>
        </p:spPr>
        <p:txBody>
          <a:bodyPr wrap="none" rtlCol="0">
            <a:spAutoFit/>
          </a:bodyPr>
          <a:lstStyle/>
          <a:p>
            <a:r>
              <a:rPr lang="en-US" sz="2400" i="1" dirty="0" smtClean="0">
                <a:latin typeface="Times New Roman" pitchFamily="18" charset="0"/>
                <a:cs typeface="Times New Roman" pitchFamily="18" charset="0"/>
              </a:rPr>
              <a:t>Solution</a:t>
            </a:r>
            <a:endParaRPr lang="en-US" sz="2400" i="1" dirty="0">
              <a:latin typeface="Times New Roman" pitchFamily="18" charset="0"/>
              <a:cs typeface="Times New Roman" pitchFamily="18" charset="0"/>
            </a:endParaRPr>
          </a:p>
        </p:txBody>
      </p:sp>
      <p:sp>
        <p:nvSpPr>
          <p:cNvPr id="8" name="Rectangle 7"/>
          <p:cNvSpPr/>
          <p:nvPr/>
        </p:nvSpPr>
        <p:spPr>
          <a:xfrm>
            <a:off x="2971800" y="838200"/>
            <a:ext cx="3136821" cy="523220"/>
          </a:xfrm>
          <a:prstGeom prst="rect">
            <a:avLst/>
          </a:prstGeom>
        </p:spPr>
        <p:txBody>
          <a:bodyPr wrap="none">
            <a:spAutoFit/>
          </a:bodyPr>
          <a:lstStyle/>
          <a:p>
            <a:r>
              <a:rPr lang="en-US" sz="2800" b="1" dirty="0">
                <a:latin typeface="Times New Roman" pitchFamily="18" charset="0"/>
                <a:cs typeface="Times New Roman" pitchFamily="18" charset="0"/>
              </a:rPr>
              <a:t>Worked </a:t>
            </a:r>
            <a:r>
              <a:rPr lang="en-US" sz="2800" b="1" dirty="0" smtClean="0">
                <a:latin typeface="Times New Roman" pitchFamily="18" charset="0"/>
                <a:cs typeface="Times New Roman" pitchFamily="18" charset="0"/>
              </a:rPr>
              <a:t>Example 6</a:t>
            </a:r>
            <a:endParaRPr lang="en-US" sz="2800" dirty="0"/>
          </a:p>
        </p:txBody>
      </p:sp>
    </p:spTree>
    <p:extLst>
      <p:ext uri="{BB962C8B-B14F-4D97-AF65-F5344CB8AC3E}">
        <p14:creationId xmlns:p14="http://schemas.microsoft.com/office/powerpoint/2010/main" val="1383578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itchFamily="18" charset="0"/>
                <a:cs typeface="Times New Roman" pitchFamily="18" charset="0"/>
              </a:rPr>
              <a:t>Worked Example </a:t>
            </a:r>
            <a:r>
              <a:rPr lang="en-US" b="1" dirty="0" smtClean="0">
                <a:latin typeface="Times New Roman" pitchFamily="18" charset="0"/>
                <a:cs typeface="Times New Roman" pitchFamily="18" charset="0"/>
              </a:rPr>
              <a:t>7</a:t>
            </a:r>
            <a:endParaRPr lang="en-US" dirty="0"/>
          </a:p>
        </p:txBody>
      </p:sp>
      <p:sp>
        <p:nvSpPr>
          <p:cNvPr id="3" name="Content Placeholder 2"/>
          <p:cNvSpPr>
            <a:spLocks noGrp="1"/>
          </p:cNvSpPr>
          <p:nvPr>
            <p:ph idx="1"/>
          </p:nvPr>
        </p:nvSpPr>
        <p:spPr>
          <a:xfrm>
            <a:off x="228600" y="990601"/>
            <a:ext cx="8686800" cy="2438400"/>
          </a:xfrm>
        </p:spPr>
        <p:txBody>
          <a:bodyPr>
            <a:normAutofit/>
          </a:bodyPr>
          <a:lstStyle/>
          <a:p>
            <a:pPr marL="0" indent="0" algn="just">
              <a:buNone/>
            </a:pPr>
            <a:r>
              <a:rPr lang="en-GB" sz="2000" dirty="0">
                <a:latin typeface="Times New Roman" pitchFamily="18" charset="0"/>
                <a:cs typeface="Times New Roman" pitchFamily="18" charset="0"/>
              </a:rPr>
              <a:t>A motor bike and its rider have mass 250 kg goes around the circular at the entrance to the Kwame Nkrumah University of Science and Technology, Kumasi, at speed of 100 km/h. The combined centre of gravity of the rider and the bike is 0.6 m above the road surface when the vehicle is vertical. Each wheel has a radius of 0.25 m and moment of inertia of 1.2 kg-m</a:t>
            </a:r>
            <a:r>
              <a:rPr lang="en-GB" sz="2000" baseline="30000" dirty="0">
                <a:latin typeface="Times New Roman" pitchFamily="18" charset="0"/>
                <a:cs typeface="Times New Roman" pitchFamily="18" charset="0"/>
              </a:rPr>
              <a:t>2</a:t>
            </a:r>
            <a:r>
              <a:rPr lang="en-GB" sz="2000" dirty="0">
                <a:latin typeface="Times New Roman" pitchFamily="18" charset="0"/>
                <a:cs typeface="Times New Roman" pitchFamily="18" charset="0"/>
              </a:rPr>
              <a:t>, and the engine’s flywheel has moment of inertia of 0.3 kg-m</a:t>
            </a:r>
            <a:r>
              <a:rPr lang="en-GB" sz="2000" baseline="30000" dirty="0">
                <a:latin typeface="Times New Roman" pitchFamily="18" charset="0"/>
                <a:cs typeface="Times New Roman" pitchFamily="18" charset="0"/>
              </a:rPr>
              <a:t>2</a:t>
            </a:r>
            <a:r>
              <a:rPr lang="en-GB" sz="2000" dirty="0">
                <a:latin typeface="Times New Roman" pitchFamily="18" charset="0"/>
                <a:cs typeface="Times New Roman" pitchFamily="18" charset="0"/>
              </a:rPr>
              <a:t> and rotating at 5 times the speed of the wheels and in the same direction. </a:t>
            </a:r>
            <a:r>
              <a:rPr lang="en-GB" sz="2000" dirty="0" smtClean="0">
                <a:latin typeface="Times New Roman" pitchFamily="18" charset="0"/>
                <a:cs typeface="Times New Roman" pitchFamily="18" charset="0"/>
              </a:rPr>
              <a:t>Find the </a:t>
            </a:r>
            <a:r>
              <a:rPr lang="en-GB" sz="2000" dirty="0">
                <a:latin typeface="Times New Roman" pitchFamily="18" charset="0"/>
                <a:cs typeface="Times New Roman" pitchFamily="18" charset="0"/>
              </a:rPr>
              <a:t>maximum angle of turn if the radius of turn is 40 m.</a:t>
            </a:r>
            <a:endParaRPr lang="en-US" sz="2000" dirty="0">
              <a:latin typeface="Times New Roman" pitchFamily="18" charset="0"/>
              <a:cs typeface="Times New Roman" pitchFamily="18" charset="0"/>
            </a:endParaRPr>
          </a:p>
          <a:p>
            <a:pPr marL="0" indent="0">
              <a:buNone/>
            </a:pPr>
            <a:endParaRPr lang="en-US"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1656"/>
            <a:ext cx="2971800"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2667000" y="3271577"/>
                <a:ext cx="6553200" cy="44274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𝐺𝑦𝑟𝑜𝑠𝑐𝑜𝑝𝑖𝑐</m:t>
                          </m:r>
                          <m:r>
                            <a:rPr lang="en-US" sz="1600" b="0" i="1" smtClean="0">
                              <a:latin typeface="Cambria Math"/>
                            </a:rPr>
                            <m:t> </m:t>
                          </m:r>
                          <m:r>
                            <a:rPr lang="en-US" sz="1600" b="0" i="1" smtClean="0">
                              <a:latin typeface="Cambria Math"/>
                            </a:rPr>
                            <m:t>𝑐𝑜𝑢𝑝𝑙𝑒</m:t>
                          </m:r>
                          <m:r>
                            <a:rPr lang="en-US" sz="1600" b="0" i="1" smtClean="0">
                              <a:latin typeface="Cambria Math"/>
                            </a:rPr>
                            <m:t>, </m:t>
                          </m:r>
                          <m:r>
                            <a:rPr lang="en-US" sz="1600" b="0" i="1" smtClean="0">
                              <a:latin typeface="Cambria Math"/>
                            </a:rPr>
                            <m:t>𝐶</m:t>
                          </m:r>
                        </m:e>
                        <m:sub>
                          <m:r>
                            <a:rPr lang="en-US" sz="1600" b="0" i="1" smtClean="0">
                              <a:latin typeface="Cambria Math"/>
                            </a:rPr>
                            <m:t>𝑔</m:t>
                          </m:r>
                        </m:sub>
                      </m:sSub>
                      <m:r>
                        <a:rPr lang="en-US" sz="1600" b="0" i="1" smtClean="0">
                          <a:latin typeface="Cambria Math"/>
                        </a:rPr>
                        <m:t>=</m:t>
                      </m:r>
                      <m:r>
                        <a:rPr lang="en-US" sz="1600" b="0" i="1" smtClean="0">
                          <a:latin typeface="Cambria Math"/>
                        </a:rPr>
                        <m:t>𝐼</m:t>
                      </m:r>
                      <m:r>
                        <a:rPr lang="en-US" sz="1600" b="0" i="1" smtClean="0">
                          <a:latin typeface="Cambria Math"/>
                          <a:ea typeface="Cambria Math"/>
                        </a:rPr>
                        <m:t>𝜔</m:t>
                      </m:r>
                      <m:r>
                        <m:rPr>
                          <m:sty m:val="p"/>
                        </m:rPr>
                        <a:rPr lang="el-GR" sz="1600" b="0" i="1" smtClean="0">
                          <a:latin typeface="Cambria Math"/>
                          <a:ea typeface="Cambria Math"/>
                        </a:rPr>
                        <m:t>Ω</m:t>
                      </m:r>
                    </m:oMath>
                    <m:oMath xmlns:m="http://schemas.openxmlformats.org/officeDocument/2006/math">
                      <m:sSub>
                        <m:sSubPr>
                          <m:ctrlPr>
                            <a:rPr lang="en-US" sz="1600" i="1">
                              <a:latin typeface="Cambria Math"/>
                            </a:rPr>
                          </m:ctrlPr>
                        </m:sSubPr>
                        <m:e>
                          <m:r>
                            <a:rPr lang="en-US" sz="1600" i="1">
                              <a:latin typeface="Cambria Math"/>
                            </a:rPr>
                            <m:t>𝐶</m:t>
                          </m:r>
                        </m:e>
                        <m:sub>
                          <m:r>
                            <a:rPr lang="en-US" sz="1600" i="1">
                              <a:latin typeface="Cambria Math"/>
                            </a:rPr>
                            <m:t>𝑔</m:t>
                          </m:r>
                        </m:sub>
                      </m:sSub>
                      <m:r>
                        <a:rPr lang="en-US" sz="1600" i="1">
                          <a:latin typeface="Cambria Math"/>
                        </a:rPr>
                        <m:t>𝑐𝑜𝑠</m:t>
                      </m:r>
                      <m:r>
                        <a:rPr lang="en-US" sz="1600" i="1">
                          <a:latin typeface="Cambria Math"/>
                          <a:ea typeface="Cambria Math"/>
                        </a:rPr>
                        <m:t>𝛼</m:t>
                      </m:r>
                      <m:r>
                        <a:rPr lang="en-US" sz="1600" b="0" i="1" smtClean="0">
                          <a:latin typeface="Cambria Math"/>
                        </a:rPr>
                        <m:t>+</m:t>
                      </m:r>
                      <m:r>
                        <a:rPr lang="en-US" sz="1600" b="0" i="1" smtClean="0">
                          <a:latin typeface="Cambria Math"/>
                        </a:rPr>
                        <m:t>𝑚</m:t>
                      </m:r>
                      <m:f>
                        <m:fPr>
                          <m:ctrlPr>
                            <a:rPr lang="en-US" sz="1600" b="0" i="1" smtClean="0">
                              <a:latin typeface="Cambria Math"/>
                            </a:rPr>
                          </m:ctrlPr>
                        </m:fPr>
                        <m:num>
                          <m:sSup>
                            <m:sSupPr>
                              <m:ctrlPr>
                                <a:rPr lang="en-US" sz="1600" b="0" i="1" smtClean="0">
                                  <a:latin typeface="Cambria Math"/>
                                </a:rPr>
                              </m:ctrlPr>
                            </m:sSupPr>
                            <m:e>
                              <m:r>
                                <a:rPr lang="en-US" sz="1600" b="0" i="1" smtClean="0">
                                  <a:latin typeface="Cambria Math"/>
                                </a:rPr>
                                <m:t>𝑣</m:t>
                              </m:r>
                            </m:e>
                            <m:sup>
                              <m:r>
                                <a:rPr lang="en-US" sz="1600" b="0" i="1" smtClean="0">
                                  <a:latin typeface="Cambria Math"/>
                                </a:rPr>
                                <m:t>2</m:t>
                              </m:r>
                            </m:sup>
                          </m:sSup>
                        </m:num>
                        <m:den>
                          <m:r>
                            <a:rPr lang="en-US" sz="1600" b="0" i="1" smtClean="0">
                              <a:latin typeface="Cambria Math"/>
                            </a:rPr>
                            <m:t>𝑅</m:t>
                          </m:r>
                        </m:den>
                      </m:f>
                      <m:r>
                        <a:rPr lang="en-US" sz="1600" b="0" i="1" smtClean="0">
                          <a:latin typeface="Cambria Math"/>
                        </a:rPr>
                        <m:t>h𝑐𝑜𝑠</m:t>
                      </m:r>
                      <m:r>
                        <a:rPr lang="en-US" sz="1600" b="0" i="1" smtClean="0">
                          <a:latin typeface="Cambria Math"/>
                          <a:ea typeface="Cambria Math"/>
                        </a:rPr>
                        <m:t>𝛼</m:t>
                      </m:r>
                      <m:r>
                        <a:rPr lang="en-US" sz="1600" b="0" i="1" smtClean="0">
                          <a:latin typeface="Cambria Math"/>
                          <a:ea typeface="Cambria Math"/>
                        </a:rPr>
                        <m:t>=</m:t>
                      </m:r>
                      <m:r>
                        <a:rPr lang="en-US" sz="1600" b="0" i="1" smtClean="0">
                          <a:latin typeface="Cambria Math"/>
                          <a:ea typeface="Cambria Math"/>
                        </a:rPr>
                        <m:t>𝑚𝑔h𝑠𝑖𝑛</m:t>
                      </m:r>
                      <m:r>
                        <a:rPr lang="en-US" sz="1600" b="0" i="1" smtClean="0">
                          <a:latin typeface="Cambria Math"/>
                          <a:ea typeface="Cambria Math"/>
                        </a:rPr>
                        <m:t>𝛼</m:t>
                      </m:r>
                    </m:oMath>
                  </m:oMathPara>
                </a14:m>
                <a:endParaRPr lang="en-US" sz="1600" dirty="0" smtClean="0"/>
              </a:p>
              <a:p>
                <a:pPr/>
                <a14:m>
                  <m:oMathPara xmlns:m="http://schemas.openxmlformats.org/officeDocument/2006/math">
                    <m:oMathParaPr>
                      <m:jc m:val="centerGroup"/>
                    </m:oMathParaPr>
                    <m:oMath xmlns:m="http://schemas.openxmlformats.org/officeDocument/2006/math">
                      <m:sSub>
                        <m:sSubPr>
                          <m:ctrlPr>
                            <a:rPr lang="en-US" sz="1600" i="1">
                              <a:latin typeface="Cambria Math"/>
                            </a:rPr>
                          </m:ctrlPr>
                        </m:sSubPr>
                        <m:e>
                          <m:r>
                            <a:rPr lang="en-US" sz="1600" i="1">
                              <a:latin typeface="Cambria Math"/>
                            </a:rPr>
                            <m:t>𝐶</m:t>
                          </m:r>
                        </m:e>
                        <m:sub>
                          <m:r>
                            <a:rPr lang="en-US" sz="1600" i="1">
                              <a:latin typeface="Cambria Math"/>
                            </a:rPr>
                            <m:t>𝑔</m:t>
                          </m:r>
                        </m:sub>
                      </m:sSub>
                      <m:r>
                        <a:rPr lang="en-US" sz="1600" b="0" i="1" smtClean="0">
                          <a:latin typeface="Cambria Math"/>
                        </a:rPr>
                        <m:t>=</m:t>
                      </m:r>
                      <m:sSub>
                        <m:sSubPr>
                          <m:ctrlPr>
                            <a:rPr lang="en-US" sz="1600" i="1">
                              <a:latin typeface="Cambria Math"/>
                            </a:rPr>
                          </m:ctrlPr>
                        </m:sSubPr>
                        <m:e>
                          <m:r>
                            <a:rPr lang="en-US" sz="1600" i="1">
                              <a:latin typeface="Cambria Math"/>
                            </a:rPr>
                            <m:t>𝐶</m:t>
                          </m:r>
                        </m:e>
                        <m:sub>
                          <m:r>
                            <a:rPr lang="en-US" sz="1600" i="1">
                              <a:latin typeface="Cambria Math"/>
                            </a:rPr>
                            <m:t>𝑔</m:t>
                          </m:r>
                          <m:r>
                            <a:rPr lang="en-US" sz="1600" b="0" i="1" smtClean="0">
                              <a:latin typeface="Cambria Math"/>
                            </a:rPr>
                            <m:t>,</m:t>
                          </m:r>
                          <m:r>
                            <a:rPr lang="en-US" sz="1600" b="0" i="1" smtClean="0">
                              <a:latin typeface="Cambria Math"/>
                            </a:rPr>
                            <m:t>𝑤h𝑒𝑒𝑙</m:t>
                          </m:r>
                        </m:sub>
                      </m:sSub>
                      <m:r>
                        <a:rPr lang="en-US" sz="1600" i="1">
                          <a:latin typeface="Cambria Math"/>
                        </a:rPr>
                        <m:t>+</m:t>
                      </m:r>
                      <m:sSub>
                        <m:sSubPr>
                          <m:ctrlPr>
                            <a:rPr lang="en-US" sz="1600" i="1">
                              <a:latin typeface="Cambria Math"/>
                            </a:rPr>
                          </m:ctrlPr>
                        </m:sSubPr>
                        <m:e>
                          <m:r>
                            <a:rPr lang="en-US" sz="1600" i="1">
                              <a:latin typeface="Cambria Math"/>
                            </a:rPr>
                            <m:t>𝐶</m:t>
                          </m:r>
                        </m:e>
                        <m:sub>
                          <m:r>
                            <a:rPr lang="en-US" sz="1600" i="1">
                              <a:latin typeface="Cambria Math"/>
                            </a:rPr>
                            <m:t>𝑔</m:t>
                          </m:r>
                          <m:r>
                            <a:rPr lang="en-US" sz="1600" b="0" i="1" smtClean="0">
                              <a:latin typeface="Cambria Math"/>
                            </a:rPr>
                            <m:t>,</m:t>
                          </m:r>
                          <m:r>
                            <a:rPr lang="en-US" sz="1600" b="0" i="1" smtClean="0">
                              <a:latin typeface="Cambria Math"/>
                            </a:rPr>
                            <m:t>𝑓𝑙𝑦𝑤h𝑒𝑒𝑙</m:t>
                          </m:r>
                        </m:sub>
                      </m:sSub>
                    </m:oMath>
                  </m:oMathPara>
                </a14:m>
                <a:endParaRPr lang="en-US" sz="160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a:rPr>
                          </m:ctrlPr>
                        </m:sSubPr>
                        <m:e>
                          <m:r>
                            <a:rPr lang="en-US" sz="1600" i="1">
                              <a:latin typeface="Cambria Math"/>
                            </a:rPr>
                            <m:t>𝐶</m:t>
                          </m:r>
                        </m:e>
                        <m:sub>
                          <m:r>
                            <a:rPr lang="en-US" sz="1600" i="1">
                              <a:latin typeface="Cambria Math"/>
                            </a:rPr>
                            <m:t>𝑔</m:t>
                          </m:r>
                        </m:sub>
                      </m:sSub>
                      <m:r>
                        <a:rPr lang="en-US" sz="1600" b="0" i="1" smtClean="0">
                          <a:latin typeface="Cambria Math"/>
                        </a:rPr>
                        <m:t>=2</m:t>
                      </m:r>
                      <m:r>
                        <m:rPr>
                          <m:sty m:val="p"/>
                        </m:rPr>
                        <a:rPr lang="en-US" sz="1600" b="0" i="0" smtClean="0">
                          <a:latin typeface="Cambria Math"/>
                        </a:rPr>
                        <m:t>x</m:t>
                      </m:r>
                      <m:r>
                        <a:rPr lang="en-US" sz="1600" b="0" i="1" smtClean="0">
                          <a:latin typeface="Cambria Math"/>
                        </a:rPr>
                        <m:t>1.2</m:t>
                      </m:r>
                      <m:r>
                        <a:rPr lang="en-US" sz="1600" b="0" i="1" smtClean="0">
                          <a:latin typeface="Cambria Math"/>
                          <a:ea typeface="Cambria Math"/>
                        </a:rPr>
                        <m:t>×</m:t>
                      </m:r>
                      <m:f>
                        <m:fPr>
                          <m:ctrlPr>
                            <a:rPr lang="en-US" sz="1600" b="0" i="1" smtClean="0">
                              <a:latin typeface="Cambria Math"/>
                              <a:ea typeface="Cambria Math"/>
                            </a:rPr>
                          </m:ctrlPr>
                        </m:fPr>
                        <m:num>
                          <m:r>
                            <a:rPr lang="en-US" sz="1600" b="0" i="1" smtClean="0">
                              <a:latin typeface="Cambria Math"/>
                              <a:ea typeface="Cambria Math"/>
                            </a:rPr>
                            <m:t>100×</m:t>
                          </m:r>
                          <m:f>
                            <m:fPr>
                              <m:ctrlPr>
                                <a:rPr lang="en-US" sz="1600" b="0" i="1" smtClean="0">
                                  <a:latin typeface="Cambria Math"/>
                                  <a:ea typeface="Cambria Math"/>
                                </a:rPr>
                              </m:ctrlPr>
                            </m:fPr>
                            <m:num>
                              <m:r>
                                <a:rPr lang="en-US" sz="1600" b="0" i="1" smtClean="0">
                                  <a:latin typeface="Cambria Math"/>
                                  <a:ea typeface="Cambria Math"/>
                                </a:rPr>
                                <m:t>5</m:t>
                              </m:r>
                            </m:num>
                            <m:den>
                              <m:r>
                                <a:rPr lang="en-US" sz="1600" b="0" i="1" smtClean="0">
                                  <a:latin typeface="Cambria Math"/>
                                  <a:ea typeface="Cambria Math"/>
                                </a:rPr>
                                <m:t>18</m:t>
                              </m:r>
                            </m:den>
                          </m:f>
                        </m:num>
                        <m:den>
                          <m:r>
                            <a:rPr lang="en-US" sz="1600" b="0" i="1" smtClean="0">
                              <a:latin typeface="Cambria Math"/>
                              <a:ea typeface="Cambria Math"/>
                            </a:rPr>
                            <m:t>0.25</m:t>
                          </m:r>
                        </m:den>
                      </m:f>
                      <m:r>
                        <a:rPr lang="en-US" sz="1600" b="0" i="1" smtClean="0">
                          <a:latin typeface="Cambria Math"/>
                          <a:ea typeface="Cambria Math"/>
                        </a:rPr>
                        <m:t>×</m:t>
                      </m:r>
                      <m:f>
                        <m:fPr>
                          <m:ctrlPr>
                            <a:rPr lang="en-US" sz="1600" i="1">
                              <a:latin typeface="Cambria Math"/>
                              <a:ea typeface="Cambria Math"/>
                            </a:rPr>
                          </m:ctrlPr>
                        </m:fPr>
                        <m:num>
                          <m:r>
                            <a:rPr lang="en-US" sz="1600" i="1">
                              <a:latin typeface="Cambria Math"/>
                              <a:ea typeface="Cambria Math"/>
                            </a:rPr>
                            <m:t>100×</m:t>
                          </m:r>
                          <m:f>
                            <m:fPr>
                              <m:ctrlPr>
                                <a:rPr lang="en-US" sz="1600" i="1">
                                  <a:latin typeface="Cambria Math"/>
                                  <a:ea typeface="Cambria Math"/>
                                </a:rPr>
                              </m:ctrlPr>
                            </m:fPr>
                            <m:num>
                              <m:r>
                                <a:rPr lang="en-US" sz="1600" i="1">
                                  <a:latin typeface="Cambria Math"/>
                                  <a:ea typeface="Cambria Math"/>
                                </a:rPr>
                                <m:t>5</m:t>
                              </m:r>
                            </m:num>
                            <m:den>
                              <m:r>
                                <a:rPr lang="en-US" sz="1600" i="1">
                                  <a:latin typeface="Cambria Math"/>
                                  <a:ea typeface="Cambria Math"/>
                                </a:rPr>
                                <m:t>18</m:t>
                              </m:r>
                            </m:den>
                          </m:f>
                        </m:num>
                        <m:den>
                          <m:r>
                            <a:rPr lang="en-US" sz="1600" b="0" i="1" smtClean="0">
                              <a:latin typeface="Cambria Math"/>
                              <a:ea typeface="Cambria Math"/>
                            </a:rPr>
                            <m:t>40</m:t>
                          </m:r>
                        </m:den>
                      </m:f>
                      <m:r>
                        <a:rPr lang="en-US" sz="1600" b="0" i="1" smtClean="0">
                          <a:latin typeface="Cambria Math"/>
                          <a:ea typeface="Cambria Math"/>
                        </a:rPr>
                        <m:t>+</m:t>
                      </m:r>
                      <m:r>
                        <a:rPr lang="en-US" sz="1600" b="0" i="1" smtClean="0">
                          <a:latin typeface="Cambria Math"/>
                        </a:rPr>
                        <m:t>0.3</m:t>
                      </m:r>
                      <m:r>
                        <a:rPr lang="en-US" sz="1600" i="1">
                          <a:latin typeface="Cambria Math"/>
                          <a:ea typeface="Cambria Math"/>
                        </a:rPr>
                        <m:t>×</m:t>
                      </m:r>
                      <m:r>
                        <a:rPr lang="en-US" sz="1600" b="0" i="1" smtClean="0">
                          <a:latin typeface="Cambria Math"/>
                          <a:ea typeface="Cambria Math"/>
                        </a:rPr>
                        <m:t>5</m:t>
                      </m:r>
                      <m:r>
                        <a:rPr lang="en-US" sz="1600" i="1">
                          <a:latin typeface="Cambria Math"/>
                          <a:ea typeface="Cambria Math"/>
                        </a:rPr>
                        <m:t>×</m:t>
                      </m:r>
                      <m:f>
                        <m:fPr>
                          <m:ctrlPr>
                            <a:rPr lang="en-US" sz="1600" i="1">
                              <a:latin typeface="Cambria Math"/>
                              <a:ea typeface="Cambria Math"/>
                            </a:rPr>
                          </m:ctrlPr>
                        </m:fPr>
                        <m:num>
                          <m:r>
                            <a:rPr lang="en-US" sz="1600" i="1">
                              <a:latin typeface="Cambria Math"/>
                              <a:ea typeface="Cambria Math"/>
                            </a:rPr>
                            <m:t>100×</m:t>
                          </m:r>
                          <m:f>
                            <m:fPr>
                              <m:ctrlPr>
                                <a:rPr lang="en-US" sz="1600" i="1">
                                  <a:latin typeface="Cambria Math"/>
                                  <a:ea typeface="Cambria Math"/>
                                </a:rPr>
                              </m:ctrlPr>
                            </m:fPr>
                            <m:num>
                              <m:r>
                                <a:rPr lang="en-US" sz="1600" i="1">
                                  <a:latin typeface="Cambria Math"/>
                                  <a:ea typeface="Cambria Math"/>
                                </a:rPr>
                                <m:t>5</m:t>
                              </m:r>
                            </m:num>
                            <m:den>
                              <m:r>
                                <a:rPr lang="en-US" sz="1600" i="1">
                                  <a:latin typeface="Cambria Math"/>
                                  <a:ea typeface="Cambria Math"/>
                                </a:rPr>
                                <m:t>18</m:t>
                              </m:r>
                            </m:den>
                          </m:f>
                        </m:num>
                        <m:den>
                          <m:r>
                            <a:rPr lang="en-US" sz="1600" i="1">
                              <a:latin typeface="Cambria Math"/>
                              <a:ea typeface="Cambria Math"/>
                            </a:rPr>
                            <m:t>0.25</m:t>
                          </m:r>
                        </m:den>
                      </m:f>
                      <m:r>
                        <a:rPr lang="en-US" sz="1600" i="1">
                          <a:latin typeface="Cambria Math"/>
                          <a:ea typeface="Cambria Math"/>
                        </a:rPr>
                        <m:t>×</m:t>
                      </m:r>
                      <m:f>
                        <m:fPr>
                          <m:ctrlPr>
                            <a:rPr lang="en-US" sz="1600" i="1">
                              <a:latin typeface="Cambria Math"/>
                              <a:ea typeface="Cambria Math"/>
                            </a:rPr>
                          </m:ctrlPr>
                        </m:fPr>
                        <m:num>
                          <m:r>
                            <a:rPr lang="en-US" sz="1600" i="1">
                              <a:latin typeface="Cambria Math"/>
                              <a:ea typeface="Cambria Math"/>
                            </a:rPr>
                            <m:t>100×</m:t>
                          </m:r>
                          <m:f>
                            <m:fPr>
                              <m:ctrlPr>
                                <a:rPr lang="en-US" sz="1600" i="1">
                                  <a:latin typeface="Cambria Math"/>
                                  <a:ea typeface="Cambria Math"/>
                                </a:rPr>
                              </m:ctrlPr>
                            </m:fPr>
                            <m:num>
                              <m:r>
                                <a:rPr lang="en-US" sz="1600" i="1">
                                  <a:latin typeface="Cambria Math"/>
                                  <a:ea typeface="Cambria Math"/>
                                </a:rPr>
                                <m:t>5</m:t>
                              </m:r>
                            </m:num>
                            <m:den>
                              <m:r>
                                <a:rPr lang="en-US" sz="1600" i="1">
                                  <a:latin typeface="Cambria Math"/>
                                  <a:ea typeface="Cambria Math"/>
                                </a:rPr>
                                <m:t>18</m:t>
                              </m:r>
                            </m:den>
                          </m:f>
                        </m:num>
                        <m:den>
                          <m:r>
                            <a:rPr lang="en-US" sz="1600" i="1">
                              <a:latin typeface="Cambria Math"/>
                              <a:ea typeface="Cambria Math"/>
                            </a:rPr>
                            <m:t>40</m:t>
                          </m:r>
                        </m:den>
                      </m:f>
                    </m:oMath>
                  </m:oMathPara>
                </a14:m>
                <a:endParaRPr lang="en-US" sz="1600"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a:rPr>
                            <m:t>𝐶</m:t>
                          </m:r>
                        </m:e>
                        <m:sub>
                          <m:r>
                            <a:rPr lang="en-US" sz="1600" b="0" i="1" smtClean="0">
                              <a:latin typeface="Cambria Math"/>
                            </a:rPr>
                            <m:t>𝑔</m:t>
                          </m:r>
                        </m:sub>
                      </m:sSub>
                      <m:r>
                        <a:rPr lang="en-US" sz="1600" b="0" i="1" smtClean="0">
                          <a:latin typeface="Cambria Math"/>
                        </a:rPr>
                        <m:t>=300.926 </m:t>
                      </m:r>
                      <m:r>
                        <a:rPr lang="en-US" sz="1600" b="0" i="1" smtClean="0">
                          <a:latin typeface="Cambria Math"/>
                        </a:rPr>
                        <m:t>𝑁𝑚</m:t>
                      </m:r>
                    </m:oMath>
                  </m:oMathPara>
                </a14:m>
                <a:endParaRPr lang="en-US" sz="1600" b="0" dirty="0" smtClean="0"/>
              </a:p>
              <a:p>
                <a:pPr/>
                <a14:m>
                  <m:oMathPara xmlns:m="http://schemas.openxmlformats.org/officeDocument/2006/math">
                    <m:oMathParaPr>
                      <m:jc m:val="centerGroup"/>
                    </m:oMathParaPr>
                    <m:oMath xmlns:m="http://schemas.openxmlformats.org/officeDocument/2006/math">
                      <m:r>
                        <a:rPr lang="en-US" sz="1600" i="1">
                          <a:latin typeface="Cambria Math"/>
                        </a:rPr>
                        <m:t>𝑚</m:t>
                      </m:r>
                      <m:f>
                        <m:fPr>
                          <m:ctrlPr>
                            <a:rPr lang="en-US" sz="1600" i="1">
                              <a:latin typeface="Cambria Math"/>
                            </a:rPr>
                          </m:ctrlPr>
                        </m:fPr>
                        <m:num>
                          <m:sSup>
                            <m:sSupPr>
                              <m:ctrlPr>
                                <a:rPr lang="en-US" sz="1600" i="1">
                                  <a:latin typeface="Cambria Math"/>
                                </a:rPr>
                              </m:ctrlPr>
                            </m:sSupPr>
                            <m:e>
                              <m:r>
                                <a:rPr lang="en-US" sz="1600" i="1">
                                  <a:latin typeface="Cambria Math"/>
                                </a:rPr>
                                <m:t>𝑣</m:t>
                              </m:r>
                            </m:e>
                            <m:sup>
                              <m:r>
                                <a:rPr lang="en-US" sz="1600" i="1">
                                  <a:latin typeface="Cambria Math"/>
                                </a:rPr>
                                <m:t>2</m:t>
                              </m:r>
                            </m:sup>
                          </m:sSup>
                        </m:num>
                        <m:den>
                          <m:r>
                            <a:rPr lang="en-US" sz="1600" i="1">
                              <a:latin typeface="Cambria Math"/>
                            </a:rPr>
                            <m:t>𝑅</m:t>
                          </m:r>
                        </m:den>
                      </m:f>
                      <m:r>
                        <a:rPr lang="en-US" sz="1600" i="1">
                          <a:latin typeface="Cambria Math"/>
                        </a:rPr>
                        <m:t>h</m:t>
                      </m:r>
                      <m:r>
                        <a:rPr lang="en-US" sz="1600" b="0" i="1" smtClean="0">
                          <a:latin typeface="Cambria Math"/>
                        </a:rPr>
                        <m:t>=250</m:t>
                      </m:r>
                      <m:r>
                        <a:rPr lang="en-US" sz="1600" b="0" i="1" smtClean="0">
                          <a:latin typeface="Cambria Math"/>
                          <a:ea typeface="Cambria Math"/>
                        </a:rPr>
                        <m:t>×</m:t>
                      </m:r>
                      <m:f>
                        <m:fPr>
                          <m:ctrlPr>
                            <a:rPr lang="en-US" sz="1600" i="1">
                              <a:latin typeface="Cambria Math"/>
                              <a:ea typeface="Cambria Math"/>
                            </a:rPr>
                          </m:ctrlPr>
                        </m:fPr>
                        <m:num>
                          <m:sSup>
                            <m:sSupPr>
                              <m:ctrlPr>
                                <a:rPr lang="en-US" sz="1600" i="1" smtClean="0">
                                  <a:latin typeface="Cambria Math"/>
                                  <a:ea typeface="Cambria Math"/>
                                </a:rPr>
                              </m:ctrlPr>
                            </m:sSupPr>
                            <m:e>
                              <m:d>
                                <m:dPr>
                                  <m:ctrlPr>
                                    <a:rPr lang="en-US" sz="1600" i="1" smtClean="0">
                                      <a:latin typeface="Cambria Math"/>
                                      <a:ea typeface="Cambria Math"/>
                                    </a:rPr>
                                  </m:ctrlPr>
                                </m:dPr>
                                <m:e>
                                  <m:r>
                                    <a:rPr lang="en-US" sz="1600" i="1">
                                      <a:latin typeface="Cambria Math"/>
                                      <a:ea typeface="Cambria Math"/>
                                    </a:rPr>
                                    <m:t>100×</m:t>
                                  </m:r>
                                  <m:f>
                                    <m:fPr>
                                      <m:ctrlPr>
                                        <a:rPr lang="en-US" sz="1600" i="1">
                                          <a:latin typeface="Cambria Math"/>
                                          <a:ea typeface="Cambria Math"/>
                                        </a:rPr>
                                      </m:ctrlPr>
                                    </m:fPr>
                                    <m:num>
                                      <m:r>
                                        <a:rPr lang="en-US" sz="1600" i="1">
                                          <a:latin typeface="Cambria Math"/>
                                          <a:ea typeface="Cambria Math"/>
                                        </a:rPr>
                                        <m:t>5</m:t>
                                      </m:r>
                                    </m:num>
                                    <m:den>
                                      <m:r>
                                        <a:rPr lang="en-US" sz="1600" i="1">
                                          <a:latin typeface="Cambria Math"/>
                                          <a:ea typeface="Cambria Math"/>
                                        </a:rPr>
                                        <m:t>18</m:t>
                                      </m:r>
                                    </m:den>
                                  </m:f>
                                </m:e>
                              </m:d>
                            </m:e>
                            <m:sup>
                              <m:r>
                                <a:rPr lang="en-US" sz="1600" b="0" i="1" smtClean="0">
                                  <a:latin typeface="Cambria Math"/>
                                  <a:ea typeface="Cambria Math"/>
                                </a:rPr>
                                <m:t>2</m:t>
                              </m:r>
                            </m:sup>
                          </m:sSup>
                        </m:num>
                        <m:den>
                          <m:r>
                            <a:rPr lang="en-US" sz="1600" b="0" i="1" smtClean="0">
                              <a:latin typeface="Cambria Math"/>
                              <a:ea typeface="Cambria Math"/>
                            </a:rPr>
                            <m:t>40</m:t>
                          </m:r>
                        </m:den>
                      </m:f>
                      <m:r>
                        <a:rPr lang="en-US" sz="1600" i="1" smtClean="0">
                          <a:latin typeface="Cambria Math"/>
                          <a:ea typeface="Cambria Math"/>
                        </a:rPr>
                        <m:t>×</m:t>
                      </m:r>
                      <m:r>
                        <a:rPr lang="en-US" sz="1600" b="0" i="1" smtClean="0">
                          <a:latin typeface="Cambria Math"/>
                          <a:ea typeface="Cambria Math"/>
                        </a:rPr>
                        <m:t>0.6=2893.519 </m:t>
                      </m:r>
                      <m:r>
                        <a:rPr lang="en-US" sz="1600" b="0" i="1" smtClean="0">
                          <a:latin typeface="Cambria Math"/>
                          <a:ea typeface="Cambria Math"/>
                        </a:rPr>
                        <m:t>𝑁</m:t>
                      </m:r>
                    </m:oMath>
                  </m:oMathPara>
                </a14:m>
                <a:endParaRPr lang="en-US" sz="1600" b="0" dirty="0" smtClean="0">
                  <a:ea typeface="Cambria Math"/>
                </a:endParaRPr>
              </a:p>
              <a:p>
                <a:pPr/>
                <a14:m>
                  <m:oMathPara xmlns:m="http://schemas.openxmlformats.org/officeDocument/2006/math">
                    <m:oMathParaPr>
                      <m:jc m:val="centerGroup"/>
                    </m:oMathParaPr>
                    <m:oMath xmlns:m="http://schemas.openxmlformats.org/officeDocument/2006/math">
                      <m:r>
                        <a:rPr lang="en-US" sz="1600" i="1">
                          <a:latin typeface="Cambria Math"/>
                          <a:ea typeface="Cambria Math"/>
                        </a:rPr>
                        <m:t>𝑚𝑔h</m:t>
                      </m:r>
                      <m:r>
                        <a:rPr lang="en-US" sz="1600" b="0" i="0" smtClean="0">
                          <a:latin typeface="Cambria Math"/>
                          <a:ea typeface="Cambria Math"/>
                        </a:rPr>
                        <m:t>=250</m:t>
                      </m:r>
                      <m:r>
                        <a:rPr lang="en-US" sz="1600" b="0" i="1" smtClean="0">
                          <a:latin typeface="Cambria Math"/>
                          <a:ea typeface="Cambria Math"/>
                        </a:rPr>
                        <m:t>×9.81×0.6=1471.5 </m:t>
                      </m:r>
                      <m:r>
                        <a:rPr lang="en-US" sz="1600" b="0" i="1" smtClean="0">
                          <a:latin typeface="Cambria Math"/>
                          <a:ea typeface="Cambria Math"/>
                        </a:rPr>
                        <m:t>𝑁</m:t>
                      </m:r>
                    </m:oMath>
                  </m:oMathPara>
                </a14:m>
                <a:endParaRPr lang="en-US" sz="1600" b="0" dirty="0" smtClean="0">
                  <a:ea typeface="Cambria Math"/>
                </a:endParaRPr>
              </a:p>
              <a:p>
                <a:pPr/>
                <a14:m>
                  <m:oMathPara xmlns:m="http://schemas.openxmlformats.org/officeDocument/2006/math">
                    <m:oMathParaPr>
                      <m:jc m:val="centerGroup"/>
                    </m:oMathParaPr>
                    <m:oMath xmlns:m="http://schemas.openxmlformats.org/officeDocument/2006/math">
                      <m:r>
                        <a:rPr lang="en-US" sz="1600" b="0" i="1" smtClean="0">
                          <a:latin typeface="Cambria Math"/>
                          <a:ea typeface="Cambria Math"/>
                        </a:rPr>
                        <m:t>𝑡𝑎𝑛</m:t>
                      </m:r>
                      <m:r>
                        <a:rPr lang="en-US" sz="1600" i="1">
                          <a:latin typeface="Cambria Math"/>
                          <a:ea typeface="Cambria Math"/>
                        </a:rPr>
                        <m:t>𝛼</m:t>
                      </m:r>
                      <m:r>
                        <a:rPr lang="en-US" sz="1600" b="0" i="1" smtClean="0">
                          <a:latin typeface="Cambria Math"/>
                          <a:ea typeface="Cambria Math"/>
                        </a:rPr>
                        <m:t>=</m:t>
                      </m:r>
                      <m:f>
                        <m:fPr>
                          <m:ctrlPr>
                            <a:rPr lang="en-US" sz="1600" b="0" i="1" smtClean="0">
                              <a:latin typeface="Cambria Math"/>
                              <a:ea typeface="Cambria Math"/>
                            </a:rPr>
                          </m:ctrlPr>
                        </m:fPr>
                        <m:num>
                          <m:r>
                            <a:rPr lang="en-US" sz="1600" b="0" i="1" smtClean="0">
                              <a:latin typeface="Cambria Math"/>
                              <a:ea typeface="Cambria Math"/>
                            </a:rPr>
                            <m:t>3194.445</m:t>
                          </m:r>
                        </m:num>
                        <m:den>
                          <m:r>
                            <a:rPr lang="en-US" sz="1600" b="0" i="1" smtClean="0">
                              <a:latin typeface="Cambria Math"/>
                              <a:ea typeface="Cambria Math"/>
                            </a:rPr>
                            <m:t>1471.5</m:t>
                          </m:r>
                        </m:den>
                      </m:f>
                      <m:r>
                        <a:rPr lang="en-US" sz="1600" b="0" i="0" smtClean="0">
                          <a:latin typeface="Cambria Math"/>
                          <a:ea typeface="Cambria Math"/>
                        </a:rPr>
                        <m:t>; </m:t>
                      </m:r>
                      <m:r>
                        <a:rPr lang="en-US" sz="1600" b="0" i="1" smtClean="0">
                          <a:latin typeface="Cambria Math"/>
                          <a:ea typeface="Cambria Math"/>
                        </a:rPr>
                        <m:t>⇒</m:t>
                      </m:r>
                      <m:r>
                        <m:rPr>
                          <m:sty m:val="p"/>
                        </m:rPr>
                        <a:rPr lang="el-GR" sz="1600" b="0" i="1" smtClean="0">
                          <a:latin typeface="Cambria Math"/>
                          <a:ea typeface="Cambria Math"/>
                        </a:rPr>
                        <m:t>α</m:t>
                      </m:r>
                      <m:r>
                        <a:rPr lang="en-US" sz="1600" b="0" i="1" smtClean="0">
                          <a:latin typeface="Cambria Math"/>
                          <a:ea typeface="Cambria Math"/>
                        </a:rPr>
                        <m:t>=65.26</m:t>
                      </m:r>
                      <m:sSup>
                        <m:sSupPr>
                          <m:ctrlPr>
                            <a:rPr lang="en-US" sz="1600" b="0" i="1" smtClean="0">
                              <a:latin typeface="Cambria Math"/>
                              <a:ea typeface="Cambria Math"/>
                            </a:rPr>
                          </m:ctrlPr>
                        </m:sSupPr>
                        <m:e>
                          <m:r>
                            <a:rPr lang="en-US" sz="1600" b="0" i="1" smtClean="0">
                              <a:latin typeface="Cambria Math"/>
                              <a:ea typeface="Cambria Math"/>
                            </a:rPr>
                            <m:t>7</m:t>
                          </m:r>
                        </m:e>
                        <m:sup>
                          <m:r>
                            <a:rPr lang="en-US" sz="1600" b="0" i="1" smtClean="0">
                              <a:latin typeface="Cambria Math"/>
                              <a:ea typeface="Cambria Math"/>
                            </a:rPr>
                            <m:t>𝑜</m:t>
                          </m:r>
                        </m:sup>
                      </m:sSup>
                    </m:oMath>
                  </m:oMathPara>
                </a14:m>
                <a:endParaRPr lang="en-US" sz="1600" dirty="0"/>
              </a:p>
              <a:p>
                <a:endParaRPr lang="en-US" sz="1600" b="0" dirty="0" smtClean="0">
                  <a:ea typeface="Cambria Math"/>
                </a:endParaRPr>
              </a:p>
              <a:p>
                <a:endParaRPr lang="en-US" sz="1600" b="0" dirty="0" smtClean="0"/>
              </a:p>
              <a:p>
                <a:endParaRPr lang="en-US" sz="1600" b="0" dirty="0" smtClean="0"/>
              </a:p>
              <a:p>
                <a:endParaRPr lang="en-US"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2667000" y="3271577"/>
                <a:ext cx="6553200" cy="4427430"/>
              </a:xfrm>
              <a:prstGeom prst="rect">
                <a:avLst/>
              </a:prstGeom>
              <a:blipFill rotWithShape="1">
                <a:blip r:embed="rId3"/>
                <a:stretch>
                  <a:fillRect l="-558" t="-551" b="-826"/>
                </a:stretch>
              </a:blipFill>
            </p:spPr>
            <p:txBody>
              <a:bodyPr/>
              <a:lstStyle/>
              <a:p>
                <a:r>
                  <a:rPr lang="en-US">
                    <a:noFill/>
                  </a:rPr>
                  <a:t> </a:t>
                </a:r>
              </a:p>
            </p:txBody>
          </p:sp>
        </mc:Fallback>
      </mc:AlternateContent>
    </p:spTree>
    <p:extLst>
      <p:ext uri="{BB962C8B-B14F-4D97-AF65-F5344CB8AC3E}">
        <p14:creationId xmlns:p14="http://schemas.microsoft.com/office/powerpoint/2010/main" val="4280244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Worked Example 7</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500645074"/>
              </p:ext>
            </p:extLst>
          </p:nvPr>
        </p:nvGraphicFramePr>
        <p:xfrm>
          <a:off x="1371600" y="1447800"/>
          <a:ext cx="5562600" cy="4503738"/>
        </p:xfrm>
        <a:graphic>
          <a:graphicData uri="http://schemas.openxmlformats.org/presentationml/2006/ole">
            <mc:AlternateContent xmlns:mc="http://schemas.openxmlformats.org/markup-compatibility/2006">
              <mc:Choice xmlns:v="urn:schemas-microsoft-com:vml" Requires="v">
                <p:oleObj spid="_x0000_s62508" name="Equation" r:id="rId3" imgW="2641320" imgH="2095200" progId="Equation.3">
                  <p:embed/>
                </p:oleObj>
              </mc:Choice>
              <mc:Fallback>
                <p:oleObj name="Equation" r:id="rId3" imgW="2641320" imgH="2095200" progId="Equation.3">
                  <p:embed/>
                  <p:pic>
                    <p:nvPicPr>
                      <p:cNvPr id="0" name="Object 1"/>
                      <p:cNvPicPr>
                        <a:picLocks noChangeAspect="1" noChangeArrowheads="1"/>
                      </p:cNvPicPr>
                      <p:nvPr/>
                    </p:nvPicPr>
                    <p:blipFill>
                      <a:blip r:embed="rId4"/>
                      <a:srcRect/>
                      <a:stretch>
                        <a:fillRect/>
                      </a:stretch>
                    </p:blipFill>
                    <p:spPr bwMode="auto">
                      <a:xfrm>
                        <a:off x="1371600" y="1447800"/>
                        <a:ext cx="5562600" cy="4503738"/>
                      </a:xfrm>
                      <a:prstGeom prst="rect">
                        <a:avLst/>
                      </a:prstGeom>
                      <a:noFill/>
                    </p:spPr>
                  </p:pic>
                </p:oleObj>
              </mc:Fallback>
            </mc:AlternateContent>
          </a:graphicData>
        </a:graphic>
      </p:graphicFrame>
      <p:sp>
        <p:nvSpPr>
          <p:cNvPr id="6" name="Rectangle 3"/>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61276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914400"/>
          </a:xfrm>
        </p:spPr>
        <p:txBody>
          <a:bodyPr/>
          <a:lstStyle/>
          <a:p>
            <a:r>
              <a:rPr lang="en-US" b="1" dirty="0" smtClean="0">
                <a:latin typeface="Times New Roman" pitchFamily="18" charset="0"/>
                <a:cs typeface="Times New Roman" pitchFamily="18" charset="0"/>
              </a:rPr>
              <a:t>Worked Example 8</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9144000" cy="2895600"/>
          </a:xfrm>
        </p:spPr>
        <p:txBody>
          <a:bodyPr>
            <a:normAutofit fontScale="77500" lnSpcReduction="20000"/>
          </a:bodyPr>
          <a:lstStyle/>
          <a:p>
            <a:pPr algn="just">
              <a:buNone/>
            </a:pPr>
            <a:r>
              <a:rPr lang="en-GB" sz="2600" dirty="0" smtClean="0">
                <a:latin typeface="Times New Roman" pitchFamily="18" charset="0"/>
                <a:cs typeface="Times New Roman" pitchFamily="18" charset="0"/>
              </a:rPr>
              <a:t>	A four wheel automobile is travelling along the </a:t>
            </a:r>
            <a:r>
              <a:rPr lang="en-GB" sz="2600" dirty="0" err="1" smtClean="0">
                <a:latin typeface="Times New Roman" pitchFamily="18" charset="0"/>
                <a:cs typeface="Times New Roman" pitchFamily="18" charset="0"/>
              </a:rPr>
              <a:t>Suame</a:t>
            </a:r>
            <a:r>
              <a:rPr lang="en-GB" sz="2600" dirty="0" smtClean="0">
                <a:latin typeface="Times New Roman" pitchFamily="18" charset="0"/>
                <a:cs typeface="Times New Roman" pitchFamily="18" charset="0"/>
              </a:rPr>
              <a:t> circle in Kumasi, which has a mean radius of 40 m. Each wheel has a moment of inertia of 2.0 kg-m</a:t>
            </a:r>
            <a:r>
              <a:rPr lang="en-GB" sz="2600" baseline="30000" dirty="0" smtClean="0">
                <a:latin typeface="Times New Roman" pitchFamily="18" charset="0"/>
                <a:cs typeface="Times New Roman" pitchFamily="18" charset="0"/>
              </a:rPr>
              <a:t>2</a:t>
            </a:r>
            <a:r>
              <a:rPr lang="en-GB" sz="2600" dirty="0" smtClean="0">
                <a:latin typeface="Times New Roman" pitchFamily="18" charset="0"/>
                <a:cs typeface="Times New Roman" pitchFamily="18" charset="0"/>
              </a:rPr>
              <a:t> and effective radius of 0.25 m. The rotating parts of the engine have a moment of inertia of 1.0 kg-m</a:t>
            </a:r>
            <a:r>
              <a:rPr lang="en-GB" sz="2600" baseline="30000" dirty="0" smtClean="0">
                <a:latin typeface="Times New Roman" pitchFamily="18" charset="0"/>
                <a:cs typeface="Times New Roman" pitchFamily="18" charset="0"/>
              </a:rPr>
              <a:t>2</a:t>
            </a:r>
            <a:r>
              <a:rPr lang="en-GB" sz="2600" dirty="0" smtClean="0">
                <a:latin typeface="Times New Roman" pitchFamily="18" charset="0"/>
                <a:cs typeface="Times New Roman" pitchFamily="18" charset="0"/>
              </a:rPr>
              <a:t>. The axis of rotation of the engine is parallel to the rear axle and the crankshaft rotates in the same sense as the wheels. The ratio of engine speed to the back axle speed is 3:1. The automobile has a mass of 1500 kg, its centre of gravity is 0.5 m above the road level and the distance between the inner and outer wheels is 1.1 m. The centre of gravity of the automobile lies at middle of the back axle and at </a:t>
            </a:r>
            <a:r>
              <a:rPr lang="en-GB" sz="2600" dirty="0">
                <a:latin typeface="Times New Roman" pitchFamily="18" charset="0"/>
                <a:cs typeface="Times New Roman" pitchFamily="18" charset="0"/>
              </a:rPr>
              <a:t>d</a:t>
            </a:r>
            <a:r>
              <a:rPr lang="en-GB" sz="2600" dirty="0" smtClean="0">
                <a:latin typeface="Times New Roman" pitchFamily="18" charset="0"/>
                <a:cs typeface="Times New Roman" pitchFamily="18" charset="0"/>
              </a:rPr>
              <a:t>/3 from the front wheel, where d is distance between the front and rear wheels. Determine the maximum speed the automobile can travel around the circle for the four wheels to maintain contact with the ground.</a:t>
            </a:r>
            <a:endParaRPr lang="en-US" dirty="0" smtClean="0"/>
          </a:p>
          <a:p>
            <a:endParaRPr lang="en-US" dirty="0"/>
          </a:p>
        </p:txBody>
      </p:sp>
      <p:pic>
        <p:nvPicPr>
          <p:cNvPr id="63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86200"/>
            <a:ext cx="63055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796470150"/>
              </p:ext>
            </p:extLst>
          </p:nvPr>
        </p:nvGraphicFramePr>
        <p:xfrm>
          <a:off x="198474" y="1219200"/>
          <a:ext cx="4343400" cy="5373687"/>
        </p:xfrm>
        <a:graphic>
          <a:graphicData uri="http://schemas.openxmlformats.org/presentationml/2006/ole">
            <mc:AlternateContent xmlns:mc="http://schemas.openxmlformats.org/markup-compatibility/2006">
              <mc:Choice xmlns:v="urn:schemas-microsoft-com:vml" Requires="v">
                <p:oleObj spid="_x0000_s64600" name="Equation" r:id="rId4" imgW="2984400" imgH="3720960" progId="Equation.3">
                  <p:embed/>
                </p:oleObj>
              </mc:Choice>
              <mc:Fallback>
                <p:oleObj name="Equation" r:id="rId4" imgW="2984400" imgH="3720960" progId="Equation.3">
                  <p:embed/>
                  <p:pic>
                    <p:nvPicPr>
                      <p:cNvPr id="0" name="Object 13"/>
                      <p:cNvPicPr>
                        <a:picLocks noChangeAspect="1" noChangeArrowheads="1"/>
                      </p:cNvPicPr>
                      <p:nvPr/>
                    </p:nvPicPr>
                    <p:blipFill>
                      <a:blip r:embed="rId5"/>
                      <a:srcRect/>
                      <a:stretch>
                        <a:fillRect/>
                      </a:stretch>
                    </p:blipFill>
                    <p:spPr bwMode="auto">
                      <a:xfrm>
                        <a:off x="198474" y="1219200"/>
                        <a:ext cx="4343400" cy="5373687"/>
                      </a:xfrm>
                      <a:prstGeom prst="rect">
                        <a:avLst/>
                      </a:prstGeom>
                      <a:noFill/>
                    </p:spPr>
                  </p:pic>
                </p:oleObj>
              </mc:Fallback>
            </mc:AlternateContent>
          </a:graphicData>
        </a:graphic>
      </p:graphicFrame>
      <p:sp>
        <p:nvSpPr>
          <p:cNvPr id="17" name="Rectangle 1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8"/>
          <p:cNvSpPr>
            <a:spLocks noChangeArrowheads="1"/>
          </p:cNvSpPr>
          <p:nvPr/>
        </p:nvSpPr>
        <p:spPr bwMode="auto">
          <a:xfrm>
            <a:off x="0" y="2276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0"/>
          <p:cNvSpPr>
            <a:spLocks noChangeArrowheads="1"/>
          </p:cNvSpPr>
          <p:nvPr/>
        </p:nvSpPr>
        <p:spPr bwMode="auto">
          <a:xfrm>
            <a:off x="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4"/>
          <p:cNvSpPr>
            <a:spLocks noChangeArrowheads="1"/>
          </p:cNvSpPr>
          <p:nvPr/>
        </p:nvSpPr>
        <p:spPr bwMode="auto">
          <a:xfrm>
            <a:off x="0" y="4219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7"/>
          <p:cNvSpPr>
            <a:spLocks noChangeArrowheads="1"/>
          </p:cNvSpPr>
          <p:nvPr/>
        </p:nvSpPr>
        <p:spPr bwMode="auto">
          <a:xfrm>
            <a:off x="0" y="493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1"/>
          <p:cNvSpPr/>
          <p:nvPr/>
        </p:nvSpPr>
        <p:spPr>
          <a:xfrm>
            <a:off x="1990060" y="228600"/>
            <a:ext cx="4402744" cy="707886"/>
          </a:xfrm>
          <a:prstGeom prst="rect">
            <a:avLst/>
          </a:prstGeom>
        </p:spPr>
        <p:txBody>
          <a:bodyPr wrap="none">
            <a:spAutoFit/>
          </a:bodyPr>
          <a:lstStyle/>
          <a:p>
            <a:r>
              <a:rPr lang="en-US" sz="4000" b="1" dirty="0">
                <a:latin typeface="Times New Roman" pitchFamily="18" charset="0"/>
                <a:cs typeface="Times New Roman" pitchFamily="18" charset="0"/>
              </a:rPr>
              <a:t>Worked </a:t>
            </a:r>
            <a:r>
              <a:rPr lang="en-US" sz="4000" b="1" dirty="0" smtClean="0">
                <a:latin typeface="Times New Roman" pitchFamily="18" charset="0"/>
                <a:cs typeface="Times New Roman" pitchFamily="18" charset="0"/>
              </a:rPr>
              <a:t>Example </a:t>
            </a:r>
            <a:r>
              <a:rPr lang="en-US" sz="4000" b="1" dirty="0">
                <a:latin typeface="Times New Roman" pitchFamily="18" charset="0"/>
                <a:cs typeface="Times New Roman" pitchFamily="18" charset="0"/>
              </a:rPr>
              <a:t>8</a:t>
            </a:r>
          </a:p>
        </p:txBody>
      </p:sp>
      <p:graphicFrame>
        <p:nvGraphicFramePr>
          <p:cNvPr id="33" name="Object 32"/>
          <p:cNvGraphicFramePr>
            <a:graphicFrameLocks noGrp="1" noChangeAspect="1"/>
          </p:cNvGraphicFramePr>
          <p:nvPr>
            <p:extLst>
              <p:ext uri="{D42A27DB-BD31-4B8C-83A1-F6EECF244321}">
                <p14:modId xmlns:p14="http://schemas.microsoft.com/office/powerpoint/2010/main" val="16485559"/>
              </p:ext>
            </p:extLst>
          </p:nvPr>
        </p:nvGraphicFramePr>
        <p:xfrm>
          <a:off x="5105400" y="1066800"/>
          <a:ext cx="3581400" cy="5562600"/>
        </p:xfrm>
        <a:graphic>
          <a:graphicData uri="http://schemas.openxmlformats.org/presentationml/2006/ole">
            <mc:AlternateContent xmlns:mc="http://schemas.openxmlformats.org/markup-compatibility/2006">
              <mc:Choice xmlns:v="urn:schemas-microsoft-com:vml" Requires="v">
                <p:oleObj spid="_x0000_s64601" name="Equation" r:id="rId6" imgW="2438280" imgH="3771720" progId="Equation.3">
                  <p:embed/>
                </p:oleObj>
              </mc:Choice>
              <mc:Fallback>
                <p:oleObj name="Equation" r:id="rId6" imgW="2438280" imgH="3771720" progId="Equation.3">
                  <p:embed/>
                  <p:pic>
                    <p:nvPicPr>
                      <p:cNvPr id="0" name="Content Placeholder 3"/>
                      <p:cNvPicPr>
                        <a:picLocks noGrp="1" noChangeAspect="1" noChangeArrowheads="1"/>
                      </p:cNvPicPr>
                      <p:nvPr/>
                    </p:nvPicPr>
                    <p:blipFill>
                      <a:blip r:embed="rId7"/>
                      <a:srcRect/>
                      <a:stretch>
                        <a:fillRect/>
                      </a:stretch>
                    </p:blipFill>
                    <p:spPr bwMode="auto">
                      <a:xfrm>
                        <a:off x="5105400" y="1066800"/>
                        <a:ext cx="3581400" cy="5562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6001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ASSIGNMENT 1</a:t>
            </a:r>
            <a:endParaRPr lang="en-US" b="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533400" y="1447800"/>
                <a:ext cx="4953000" cy="4525963"/>
              </a:xfrm>
            </p:spPr>
            <p:txBody>
              <a:bodyPr>
                <a:noAutofit/>
              </a:bodyPr>
              <a:lstStyle/>
              <a:p>
                <a:pPr marL="0" indent="0" algn="just">
                  <a:buNone/>
                </a:pPr>
                <a:r>
                  <a:rPr lang="en-US" sz="2000" dirty="0" smtClean="0">
                    <a:latin typeface="Times New Roman" pitchFamily="18" charset="0"/>
                    <a:cs typeface="Times New Roman" pitchFamily="18" charset="0"/>
                  </a:rPr>
                  <a:t>An experimental Fresnel-lens solar-energy concentrator can rotate about </a:t>
                </a:r>
                <a:r>
                  <a:rPr lang="en-US" sz="2000" dirty="0">
                    <a:latin typeface="Times New Roman" pitchFamily="18" charset="0"/>
                    <a:cs typeface="Times New Roman" pitchFamily="18" charset="0"/>
                  </a:rPr>
                  <a:t>the horizontal axis </a:t>
                </a:r>
                <a:r>
                  <a:rPr lang="en-US" sz="2000" i="1" dirty="0">
                    <a:latin typeface="Times New Roman" pitchFamily="18" charset="0"/>
                    <a:cs typeface="Times New Roman" pitchFamily="18" charset="0"/>
                  </a:rPr>
                  <a:t>AB </a:t>
                </a:r>
                <a:r>
                  <a:rPr lang="en-US" sz="2000" dirty="0">
                    <a:latin typeface="Times New Roman" pitchFamily="18" charset="0"/>
                    <a:cs typeface="Times New Roman" pitchFamily="18" charset="0"/>
                  </a:rPr>
                  <a:t>which passes through its mass </a:t>
                </a:r>
                <a:r>
                  <a:rPr lang="en-US" sz="2000" dirty="0" smtClean="0">
                    <a:latin typeface="Times New Roman" pitchFamily="18" charset="0"/>
                    <a:cs typeface="Times New Roman" pitchFamily="18" charset="0"/>
                  </a:rPr>
                  <a:t>center </a:t>
                </a:r>
                <a:r>
                  <a:rPr lang="en-US" sz="2000" i="1" dirty="0" smtClean="0">
                    <a:latin typeface="Times New Roman" pitchFamily="18" charset="0"/>
                    <a:cs typeface="Times New Roman" pitchFamily="18" charset="0"/>
                  </a:rPr>
                  <a:t>G</a:t>
                </a:r>
                <a:r>
                  <a:rPr lang="en-US" sz="2000" dirty="0">
                    <a:latin typeface="Times New Roman" pitchFamily="18" charset="0"/>
                    <a:cs typeface="Times New Roman" pitchFamily="18" charset="0"/>
                  </a:rPr>
                  <a:t>. It is supported at </a:t>
                </a:r>
                <a:r>
                  <a:rPr lang="en-US" sz="2000" i="1" dirty="0">
                    <a:latin typeface="Times New Roman" pitchFamily="18" charset="0"/>
                    <a:cs typeface="Times New Roman" pitchFamily="18" charset="0"/>
                  </a:rPr>
                  <a:t>A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B </a:t>
                </a:r>
                <a:r>
                  <a:rPr lang="en-US" sz="2000" dirty="0">
                    <a:latin typeface="Times New Roman" pitchFamily="18" charset="0"/>
                    <a:cs typeface="Times New Roman" pitchFamily="18" charset="0"/>
                  </a:rPr>
                  <a:t>by a steel framework which can </a:t>
                </a:r>
                <a:r>
                  <a:rPr lang="en-US" sz="2000" dirty="0" smtClean="0">
                    <a:latin typeface="Times New Roman" pitchFamily="18" charset="0"/>
                    <a:cs typeface="Times New Roman" pitchFamily="18" charset="0"/>
                  </a:rPr>
                  <a:t>rotate about </a:t>
                </a:r>
                <a:r>
                  <a:rPr lang="en-US" sz="2000" dirty="0">
                    <a:latin typeface="Times New Roman" pitchFamily="18" charset="0"/>
                    <a:cs typeface="Times New Roman" pitchFamily="18" charset="0"/>
                  </a:rPr>
                  <a:t>the vertical </a:t>
                </a:r>
                <a:r>
                  <a:rPr lang="en-US" sz="2000" i="1" dirty="0">
                    <a:latin typeface="Times New Roman" pitchFamily="18" charset="0"/>
                    <a:cs typeface="Times New Roman" pitchFamily="18" charset="0"/>
                  </a:rPr>
                  <a:t>y </a:t>
                </a:r>
                <a:r>
                  <a:rPr lang="en-US" sz="2000" dirty="0">
                    <a:latin typeface="Times New Roman" pitchFamily="18" charset="0"/>
                    <a:cs typeface="Times New Roman" pitchFamily="18" charset="0"/>
                  </a:rPr>
                  <a:t>axis. The concentrator has a mass of 30 Mg, </a:t>
                </a:r>
                <a:r>
                  <a:rPr lang="en-US" sz="2000" dirty="0" smtClean="0">
                    <a:latin typeface="Times New Roman" pitchFamily="18" charset="0"/>
                    <a:cs typeface="Times New Roman" pitchFamily="18" charset="0"/>
                  </a:rPr>
                  <a:t>a radius </a:t>
                </a:r>
                <a:r>
                  <a:rPr lang="en-US" sz="2000" dirty="0">
                    <a:latin typeface="Times New Roman" pitchFamily="18" charset="0"/>
                    <a:cs typeface="Times New Roman" pitchFamily="18" charset="0"/>
                  </a:rPr>
                  <a:t>of gyration of 12 m about its axis of symmetry </a:t>
                </a:r>
                <a:r>
                  <a:rPr lang="en-US" sz="2000" i="1" dirty="0">
                    <a:latin typeface="Times New Roman" pitchFamily="18" charset="0"/>
                    <a:cs typeface="Times New Roman" pitchFamily="18" charset="0"/>
                  </a:rPr>
                  <a:t>CD</a:t>
                </a:r>
                <a:r>
                  <a:rPr lang="en-US" sz="2000" dirty="0">
                    <a:latin typeface="Times New Roman" pitchFamily="18" charset="0"/>
                    <a:cs typeface="Times New Roman" pitchFamily="18" charset="0"/>
                  </a:rPr>
                  <a:t>, and a </a:t>
                </a:r>
                <a:r>
                  <a:rPr lang="en-US" sz="2000" dirty="0" smtClean="0">
                    <a:latin typeface="Times New Roman" pitchFamily="18" charset="0"/>
                    <a:cs typeface="Times New Roman" pitchFamily="18" charset="0"/>
                  </a:rPr>
                  <a:t>radius of </a:t>
                </a:r>
                <a:r>
                  <a:rPr lang="en-US" sz="2000" dirty="0">
                    <a:latin typeface="Times New Roman" pitchFamily="18" charset="0"/>
                    <a:cs typeface="Times New Roman" pitchFamily="18" charset="0"/>
                  </a:rPr>
                  <a:t>gyration of 10 m about any transverse axis through </a:t>
                </a:r>
                <a:r>
                  <a:rPr lang="en-US" sz="2000" i="1" dirty="0">
                    <a:latin typeface="Times New Roman" pitchFamily="18" charset="0"/>
                    <a:cs typeface="Times New Roman" pitchFamily="18" charset="0"/>
                  </a:rPr>
                  <a:t>G</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Knowing that </a:t>
                </a:r>
                <a:r>
                  <a:rPr lang="en-US" sz="2000" dirty="0">
                    <a:latin typeface="Times New Roman" pitchFamily="18" charset="0"/>
                    <a:cs typeface="Times New Roman" pitchFamily="18" charset="0"/>
                  </a:rPr>
                  <a:t>the angular velocities </a:t>
                </a:r>
                <a14:m>
                  <m:oMath xmlns:m="http://schemas.openxmlformats.org/officeDocument/2006/math">
                    <m:sSub>
                      <m:sSubPr>
                        <m:ctrlPr>
                          <a:rPr lang="en-US" sz="2000" i="1" dirty="0" smtClean="0">
                            <a:latin typeface="Cambria Math"/>
                            <a:cs typeface="Times New Roman" pitchFamily="18" charset="0"/>
                          </a:rPr>
                        </m:ctrlPr>
                      </m:sSubPr>
                      <m:e>
                        <m:r>
                          <a:rPr lang="en-US" sz="2000" i="1" dirty="0" smtClean="0">
                            <a:latin typeface="Cambria Math"/>
                            <a:ea typeface="Cambria Math"/>
                            <a:cs typeface="Times New Roman" pitchFamily="18" charset="0"/>
                          </a:rPr>
                          <m:t>𝜔</m:t>
                        </m:r>
                      </m:e>
                      <m:sub>
                        <m:r>
                          <a:rPr lang="en-US" sz="2000" b="0" i="1" dirty="0" smtClean="0">
                            <a:latin typeface="Cambria Math"/>
                            <a:cs typeface="Times New Roman" pitchFamily="18" charset="0"/>
                          </a:rPr>
                          <m:t>1</m:t>
                        </m:r>
                      </m:sub>
                    </m:sSub>
                  </m:oMath>
                </a14:m>
                <a:r>
                  <a:rPr lang="en-US" sz="2000" dirty="0">
                    <a:latin typeface="Times New Roman" pitchFamily="18" charset="0"/>
                    <a:cs typeface="Times New Roman" pitchFamily="18" charset="0"/>
                  </a:rPr>
                  <a:t> and </a:t>
                </a:r>
                <a14:m>
                  <m:oMath xmlns:m="http://schemas.openxmlformats.org/officeDocument/2006/math">
                    <m:sSub>
                      <m:sSubPr>
                        <m:ctrlPr>
                          <a:rPr lang="en-US" sz="2000" i="1" dirty="0">
                            <a:latin typeface="Cambria Math"/>
                            <a:cs typeface="Times New Roman" pitchFamily="18" charset="0"/>
                          </a:rPr>
                        </m:ctrlPr>
                      </m:sSubPr>
                      <m:e>
                        <m:r>
                          <a:rPr lang="en-US" sz="2000" i="1" dirty="0">
                            <a:latin typeface="Cambria Math"/>
                            <a:ea typeface="Cambria Math"/>
                            <a:cs typeface="Times New Roman" pitchFamily="18" charset="0"/>
                          </a:rPr>
                          <m:t>𝜔</m:t>
                        </m:r>
                      </m:e>
                      <m:sub>
                        <m:r>
                          <a:rPr lang="en-US" sz="2000" b="0" i="1" dirty="0" smtClean="0">
                            <a:latin typeface="Cambria Math"/>
                            <a:ea typeface="Cambria Math"/>
                            <a:cs typeface="Times New Roman" pitchFamily="18" charset="0"/>
                          </a:rPr>
                          <m:t>2</m:t>
                        </m:r>
                      </m:sub>
                    </m:sSub>
                  </m:oMath>
                </a14:m>
                <a:r>
                  <a:rPr lang="en-US" sz="2000" dirty="0">
                    <a:latin typeface="Times New Roman" pitchFamily="18" charset="0"/>
                    <a:cs typeface="Times New Roman" pitchFamily="18" charset="0"/>
                  </a:rPr>
                  <a:t> have constant magnitudes </a:t>
                </a:r>
                <a:r>
                  <a:rPr lang="en-US" sz="2000" dirty="0" smtClean="0">
                    <a:latin typeface="Times New Roman" pitchFamily="18" charset="0"/>
                    <a:cs typeface="Times New Roman" pitchFamily="18" charset="0"/>
                  </a:rPr>
                  <a:t>equal to </a:t>
                </a:r>
                <a:r>
                  <a:rPr lang="en-US" sz="2000" dirty="0">
                    <a:latin typeface="Times New Roman" pitchFamily="18" charset="0"/>
                    <a:cs typeface="Times New Roman" pitchFamily="18" charset="0"/>
                  </a:rPr>
                  <a:t>0.20 rad/s and 0.25 rad/s, respectively, determine for the </a:t>
                </a:r>
                <a:r>
                  <a:rPr lang="en-US" sz="2000" dirty="0" smtClean="0">
                    <a:latin typeface="Times New Roman" pitchFamily="18" charset="0"/>
                    <a:cs typeface="Times New Roman" pitchFamily="18" charset="0"/>
                  </a:rPr>
                  <a:t>position </a:t>
                </a:r>
                <a:r>
                  <a:rPr lang="en-US" sz="2000" dirty="0" smtClean="0">
                    <a:latin typeface="Times New Roman" pitchFamily="18" charset="0"/>
                    <a:cs typeface="Times New Roman" pitchFamily="18" charset="0"/>
                    <a:sym typeface="UniversalMath1 BT"/>
                  </a:rPr>
                  <a:t>= </a:t>
                </a:r>
                <a:r>
                  <a:rPr lang="en-US" sz="2000" dirty="0" smtClean="0">
                    <a:latin typeface="Times New Roman" pitchFamily="18" charset="0"/>
                    <a:cs typeface="Times New Roman" pitchFamily="18" charset="0"/>
                  </a:rPr>
                  <a:t>60</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the forces exerted on the concentrator at </a:t>
                </a:r>
                <a:r>
                  <a:rPr lang="en-US" sz="2000" i="1" dirty="0">
                    <a:latin typeface="Times New Roman" pitchFamily="18" charset="0"/>
                    <a:cs typeface="Times New Roman" pitchFamily="18" charset="0"/>
                  </a:rPr>
                  <a:t>A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the couple </a:t>
                </a:r>
                <a:r>
                  <a:rPr lang="en-US" sz="2000" dirty="0" smtClean="0">
                    <a:latin typeface="Times New Roman" pitchFamily="18" charset="0"/>
                    <a:cs typeface="Times New Roman" pitchFamily="18" charset="0"/>
                  </a:rPr>
                  <a:t>applied </a:t>
                </a:r>
                <a:r>
                  <a:rPr lang="en-US" sz="2000" dirty="0">
                    <a:latin typeface="Times New Roman" pitchFamily="18" charset="0"/>
                    <a:cs typeface="Times New Roman" pitchFamily="18" charset="0"/>
                  </a:rPr>
                  <a:t>to the concentrator at that instant.</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533400" y="1447800"/>
                <a:ext cx="4953000" cy="4525963"/>
              </a:xfrm>
              <a:blipFill rotWithShape="1">
                <a:blip r:embed="rId2"/>
                <a:stretch>
                  <a:fillRect l="-1355" t="-674" r="-2709" b="-5391"/>
                </a:stretch>
              </a:blipFill>
            </p:spPr>
            <p:txBody>
              <a:bodyPr/>
              <a:lstStyle/>
              <a:p>
                <a:r>
                  <a:rPr lang="en-US">
                    <a:noFill/>
                  </a:rPr>
                  <a:t> </a:t>
                </a:r>
              </a:p>
            </p:txBody>
          </p:sp>
        </mc:Fallback>
      </mc:AlternateContent>
      <p:pic>
        <p:nvPicPr>
          <p:cNvPr id="6656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38800" y="1752600"/>
            <a:ext cx="3276600" cy="421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915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ASSIGNMENT </a:t>
            </a:r>
            <a:r>
              <a:rPr lang="en-US" b="1" dirty="0" smtClean="0">
                <a:latin typeface="Times New Roman" pitchFamily="18" charset="0"/>
                <a:cs typeface="Times New Roman" pitchFamily="18" charset="0"/>
              </a:rPr>
              <a:t>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8600" y="1600200"/>
                <a:ext cx="4800600" cy="4525963"/>
              </a:xfrm>
            </p:spPr>
            <p:txBody>
              <a:bodyPr>
                <a:noAutofit/>
              </a:bodyPr>
              <a:lstStyle/>
              <a:p>
                <a:pPr marL="0" indent="0" algn="just">
                  <a:buNone/>
                </a:pPr>
                <a:r>
                  <a:rPr lang="en-US" sz="2400" dirty="0" smtClean="0">
                    <a:latin typeface="Times New Roman" pitchFamily="18" charset="0"/>
                    <a:cs typeface="Times New Roman" pitchFamily="18" charset="0"/>
                  </a:rPr>
                  <a:t>A 2.4-kg piece of sheet steel with dimensions 160 </a:t>
                </a:r>
                <a:r>
                  <a:rPr lang="en-US" sz="2400" dirty="0">
                    <a:latin typeface="Times New Roman" pitchFamily="18" charset="0"/>
                    <a:cs typeface="Times New Roman" pitchFamily="18" charset="0"/>
                  </a:rPr>
                  <a:t>x</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640 mm </a:t>
                </a:r>
                <a:r>
                  <a:rPr lang="en-US" sz="2400" dirty="0" smtClean="0">
                    <a:latin typeface="Times New Roman" pitchFamily="18" charset="0"/>
                    <a:cs typeface="Times New Roman" pitchFamily="18" charset="0"/>
                  </a:rPr>
                  <a:t>was bent </a:t>
                </a:r>
                <a:r>
                  <a:rPr lang="en-US" sz="2400" dirty="0">
                    <a:latin typeface="Times New Roman" pitchFamily="18" charset="0"/>
                    <a:cs typeface="Times New Roman" pitchFamily="18" charset="0"/>
                  </a:rPr>
                  <a:t>to form the component shown. The component is at </a:t>
                </a:r>
                <a:r>
                  <a:rPr lang="en-US" sz="2400" dirty="0" smtClean="0">
                    <a:latin typeface="Times New Roman" pitchFamily="18" charset="0"/>
                    <a:cs typeface="Times New Roman" pitchFamily="18" charset="0"/>
                  </a:rPr>
                  <a:t>rest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 0</a:t>
                </a:r>
                <a:r>
                  <a:rPr lang="en-US" sz="2400" dirty="0">
                    <a:latin typeface="Times New Roman" pitchFamily="18" charset="0"/>
                    <a:cs typeface="Times New Roman" pitchFamily="18" charset="0"/>
                  </a:rPr>
                  <a:t>) when a couple </a:t>
                </a:r>
                <a14:m>
                  <m:oMath xmlns:m="http://schemas.openxmlformats.org/officeDocument/2006/math">
                    <m:sSub>
                      <m:sSubPr>
                        <m:ctrlPr>
                          <a:rPr lang="en-US" sz="2400" b="1" i="1" smtClean="0">
                            <a:latin typeface="Cambria Math"/>
                            <a:cs typeface="Times New Roman" pitchFamily="18" charset="0"/>
                          </a:rPr>
                        </m:ctrlPr>
                      </m:sSubPr>
                      <m:e>
                        <m:r>
                          <m:rPr>
                            <m:nor/>
                          </m:rPr>
                          <a:rPr lang="en-US" sz="2400" b="1" dirty="0">
                            <a:latin typeface="Times New Roman" pitchFamily="18" charset="0"/>
                            <a:cs typeface="Times New Roman" pitchFamily="18" charset="0"/>
                          </a:rPr>
                          <m:t>M</m:t>
                        </m:r>
                      </m:e>
                      <m:sub>
                        <m:r>
                          <a:rPr lang="en-US" sz="2400" b="1" i="1" smtClean="0">
                            <a:latin typeface="Cambria Math"/>
                            <a:cs typeface="Times New Roman" pitchFamily="18" charset="0"/>
                          </a:rPr>
                          <m:t>𝒐</m:t>
                        </m:r>
                      </m:sub>
                    </m:sSub>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(0.8 N </a:t>
                </a:r>
                <a:r>
                  <a:rPr lang="en-US" sz="2400" dirty="0" smtClean="0">
                    <a:latin typeface="Times New Roman" pitchFamily="18" charset="0"/>
                    <a:cs typeface="Times New Roman" pitchFamily="18" charset="0"/>
                  </a:rPr>
                  <a:t>m) </a:t>
                </a:r>
                <a:r>
                  <a:rPr lang="en-US" sz="2400" b="1" dirty="0" smtClean="0">
                    <a:latin typeface="Times New Roman" pitchFamily="18" charset="0"/>
                    <a:cs typeface="Times New Roman" pitchFamily="18" charset="0"/>
                  </a:rPr>
                  <a:t>k </a:t>
                </a:r>
                <a:r>
                  <a:rPr lang="en-US" sz="2400" dirty="0">
                    <a:latin typeface="Times New Roman" pitchFamily="18" charset="0"/>
                    <a:cs typeface="Times New Roman" pitchFamily="18" charset="0"/>
                  </a:rPr>
                  <a:t>is applied to it. Determine</a:t>
                </a:r>
              </a:p>
              <a:p>
                <a:pPr marL="457200" indent="-457200" algn="just">
                  <a:buAutoNum type="alphaLcParenBoth"/>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angular acceleration of the </a:t>
                </a:r>
                <a:r>
                  <a:rPr lang="en-US" sz="2400" dirty="0" smtClean="0">
                    <a:latin typeface="Times New Roman" pitchFamily="18" charset="0"/>
                    <a:cs typeface="Times New Roman" pitchFamily="18" charset="0"/>
                  </a:rPr>
                  <a:t>component</a:t>
                </a:r>
              </a:p>
              <a:p>
                <a:pPr marL="457200" indent="-457200" algn="just">
                  <a:buAutoNum type="alphaLcParenBoth"/>
                </a:pPr>
                <a:r>
                  <a:rPr lang="en-US" sz="2400" dirty="0" smtClean="0">
                    <a:latin typeface="Times New Roman" pitchFamily="18" charset="0"/>
                    <a:cs typeface="Times New Roman" pitchFamily="18" charset="0"/>
                  </a:rPr>
                  <a:t>the dynamic reactions </a:t>
                </a:r>
                <a:r>
                  <a:rPr lang="en-US" sz="2400" dirty="0">
                    <a:latin typeface="Times New Roman" pitchFamily="18" charset="0"/>
                    <a:cs typeface="Times New Roman" pitchFamily="18" charset="0"/>
                  </a:rPr>
                  <a:t>at </a:t>
                </a:r>
                <a:r>
                  <a:rPr lang="en-US" sz="2400" i="1" dirty="0">
                    <a:latin typeface="Times New Roman" pitchFamily="18" charset="0"/>
                    <a:cs typeface="Times New Roman" pitchFamily="18" charset="0"/>
                  </a:rPr>
                  <a:t>A </a:t>
                </a:r>
                <a:r>
                  <a:rPr lang="en-US" sz="2400" dirty="0">
                    <a:latin typeface="Times New Roman" pitchFamily="18" charset="0"/>
                    <a:cs typeface="Times New Roman" pitchFamily="18" charset="0"/>
                  </a:rPr>
                  <a:t>and </a:t>
                </a:r>
                <a:r>
                  <a:rPr lang="en-US" sz="2400" i="1" dirty="0">
                    <a:latin typeface="Times New Roman" pitchFamily="18" charset="0"/>
                    <a:cs typeface="Times New Roman" pitchFamily="18" charset="0"/>
                  </a:rPr>
                  <a:t>B </a:t>
                </a:r>
                <a:r>
                  <a:rPr lang="en-US" sz="2400" dirty="0">
                    <a:latin typeface="Times New Roman" pitchFamily="18" charset="0"/>
                    <a:cs typeface="Times New Roman" pitchFamily="18" charset="0"/>
                  </a:rPr>
                  <a:t>immediately after the couple is applied.</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8600" y="1600200"/>
                <a:ext cx="4800600" cy="4525963"/>
              </a:xfrm>
              <a:blipFill rotWithShape="1">
                <a:blip r:embed="rId2"/>
                <a:stretch>
                  <a:fillRect l="-2033" t="-1078" r="-3685"/>
                </a:stretch>
              </a:blipFill>
            </p:spPr>
            <p:txBody>
              <a:bodyPr/>
              <a:lstStyle/>
              <a:p>
                <a:r>
                  <a:rPr lang="en-US">
                    <a:noFill/>
                  </a:rPr>
                  <a:t> </a:t>
                </a:r>
              </a:p>
            </p:txBody>
          </p:sp>
        </mc:Fallback>
      </mc:AlternateContent>
      <p:pic>
        <p:nvPicPr>
          <p:cNvPr id="6758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05400" y="1905000"/>
            <a:ext cx="3962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334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Times New Roman" pitchFamily="18" charset="0"/>
                <a:cs typeface="Times New Roman" pitchFamily="18" charset="0"/>
              </a:rPr>
              <a:t>ASSIGNMENT </a:t>
            </a:r>
            <a:r>
              <a:rPr lang="en-US" b="1" dirty="0" smtClean="0">
                <a:latin typeface="Times New Roman" pitchFamily="18" charset="0"/>
                <a:cs typeface="Times New Roman" pitchFamily="18" charset="0"/>
              </a:rPr>
              <a:t>3</a:t>
            </a:r>
            <a:endParaRPr lang="en-US" dirty="0"/>
          </a:p>
        </p:txBody>
      </p:sp>
      <p:sp>
        <p:nvSpPr>
          <p:cNvPr id="6" name="Content Placeholder 5"/>
          <p:cNvSpPr>
            <a:spLocks noGrp="1"/>
          </p:cNvSpPr>
          <p:nvPr>
            <p:ph idx="1"/>
          </p:nvPr>
        </p:nvSpPr>
        <p:spPr>
          <a:xfrm>
            <a:off x="533400" y="1600200"/>
            <a:ext cx="8077200" cy="4525963"/>
          </a:xfrm>
        </p:spPr>
        <p:txBody>
          <a:bodyPr>
            <a:noAutofit/>
          </a:bodyPr>
          <a:lstStyle/>
          <a:p>
            <a:pPr marL="0" indent="0" algn="just">
              <a:buNone/>
            </a:pPr>
            <a:r>
              <a:rPr lang="en-US" sz="2400" dirty="0" smtClean="0">
                <a:latin typeface="Times New Roman" pitchFamily="18" charset="0"/>
                <a:cs typeface="Times New Roman" pitchFamily="18" charset="0"/>
              </a:rPr>
              <a:t>Th</a:t>
            </a:r>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turbine rotor of </a:t>
            </a:r>
            <a:r>
              <a:rPr lang="en-US" sz="2400" dirty="0" smtClean="0">
                <a:latin typeface="Times New Roman" pitchFamily="18" charset="0"/>
                <a:cs typeface="Times New Roman" pitchFamily="18" charset="0"/>
              </a:rPr>
              <a:t>a ship has a mass </a:t>
            </a:r>
            <a:r>
              <a:rPr lang="en-US" sz="2400" dirty="0">
                <a:latin typeface="Times New Roman" pitchFamily="18" charset="0"/>
                <a:cs typeface="Times New Roman" pitchFamily="18" charset="0"/>
              </a:rPr>
              <a:t>of 20 t, has a radius of gyration </a:t>
            </a:r>
            <a:r>
              <a:rPr lang="en-US" sz="2400" dirty="0" smtClean="0">
                <a:latin typeface="Times New Roman" pitchFamily="18" charset="0"/>
                <a:cs typeface="Times New Roman" pitchFamily="18" charset="0"/>
              </a:rPr>
              <a:t>of 0.6 m and rotates at 3600 rpm.</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ship </a:t>
            </a:r>
            <a:r>
              <a:rPr lang="en-US" sz="2400" dirty="0">
                <a:latin typeface="Times New Roman" pitchFamily="18" charset="0"/>
                <a:cs typeface="Times New Roman" pitchFamily="18" charset="0"/>
              </a:rPr>
              <a:t>is pitching 10° above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10</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below the </a:t>
            </a:r>
            <a:r>
              <a:rPr lang="en-US" sz="2400" dirty="0" smtClean="0">
                <a:latin typeface="Times New Roman" pitchFamily="18" charset="0"/>
                <a:cs typeface="Times New Roman" pitchFamily="18" charset="0"/>
              </a:rPr>
              <a:t>horizontal, the motion being simple harmonic and having a period of 12s.The rotor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in a clockwise direction when viewed </a:t>
            </a:r>
            <a:r>
              <a:rPr lang="en-US" sz="2400" dirty="0">
                <a:latin typeface="Times New Roman" pitchFamily="18" charset="0"/>
                <a:cs typeface="Times New Roman" pitchFamily="18" charset="0"/>
              </a:rPr>
              <a:t>from </a:t>
            </a:r>
            <a:r>
              <a:rPr lang="en-US" sz="2400" dirty="0" smtClean="0">
                <a:latin typeface="Times New Roman" pitchFamily="18" charset="0"/>
                <a:cs typeface="Times New Roman" pitchFamily="18" charset="0"/>
              </a:rPr>
              <a:t>aft. Determine</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	maximum </a:t>
            </a:r>
            <a:r>
              <a:rPr lang="en-US" sz="2400" dirty="0">
                <a:latin typeface="Times New Roman" pitchFamily="18" charset="0"/>
                <a:cs typeface="Times New Roman" pitchFamily="18" charset="0"/>
              </a:rPr>
              <a:t>angular </a:t>
            </a:r>
            <a:r>
              <a:rPr lang="en-US" sz="2400" dirty="0" smtClean="0">
                <a:latin typeface="Times New Roman" pitchFamily="18" charset="0"/>
                <a:cs typeface="Times New Roman" pitchFamily="18" charset="0"/>
              </a:rPr>
              <a:t>velocity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ship during 			pitching</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maximum angular </a:t>
            </a:r>
            <a:r>
              <a:rPr lang="en-US" sz="2400" dirty="0" smtClean="0">
                <a:latin typeface="Times New Roman" pitchFamily="18" charset="0"/>
                <a:cs typeface="Times New Roman" pitchFamily="18" charset="0"/>
              </a:rPr>
              <a:t>acceleration of </a:t>
            </a:r>
            <a:r>
              <a:rPr lang="en-US" sz="2400" dirty="0">
                <a:latin typeface="Times New Roman" pitchFamily="18" charset="0"/>
                <a:cs typeface="Times New Roman" pitchFamily="18" charset="0"/>
              </a:rPr>
              <a:t>ship during </a:t>
            </a:r>
            <a:r>
              <a:rPr lang="en-US" sz="2400" dirty="0" smtClean="0">
                <a:latin typeface="Times New Roman" pitchFamily="18" charset="0"/>
                <a:cs typeface="Times New Roman" pitchFamily="18" charset="0"/>
              </a:rPr>
              <a:t>		pitching</a:t>
            </a:r>
            <a:endParaRPr lang="en-US" sz="2400" dirty="0">
              <a:latin typeface="Times New Roman" pitchFamily="18" charset="0"/>
              <a:cs typeface="Times New Roman" pitchFamily="18" charset="0"/>
            </a:endParaRPr>
          </a:p>
          <a:p>
            <a:pPr marL="0" indent="0" algn="just">
              <a:buNone/>
            </a:pP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maximum value of </a:t>
            </a:r>
            <a:r>
              <a:rPr lang="en-US" sz="2400" dirty="0" smtClean="0">
                <a:latin typeface="Times New Roman" pitchFamily="18" charset="0"/>
                <a:cs typeface="Times New Roman" pitchFamily="18" charset="0"/>
              </a:rPr>
              <a:t>the gyroscopic couple 		stating its plane of action</a:t>
            </a:r>
            <a:endParaRPr lang="en-US" sz="2400" dirty="0">
              <a:latin typeface="Times New Roman" pitchFamily="18" charset="0"/>
              <a:cs typeface="Times New Roman" pitchFamily="18" charset="0"/>
            </a:endParaRPr>
          </a:p>
          <a:p>
            <a:pPr marL="0" indent="0" algn="just">
              <a:buNone/>
            </a:pP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a:t>
            </a:r>
            <a:r>
              <a:rPr lang="en-US" sz="2400" dirty="0" smtClean="0">
                <a:latin typeface="Times New Roman" pitchFamily="18" charset="0"/>
                <a:cs typeface="Times New Roman" pitchFamily="18" charset="0"/>
              </a:rPr>
              <a:t>	the direction of yaw as the bow rises.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32863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ASSIGNMENT </a:t>
            </a:r>
            <a:r>
              <a:rPr lang="en-US" b="1" dirty="0" smtClean="0">
                <a:latin typeface="Times New Roman" pitchFamily="18" charset="0"/>
                <a:cs typeface="Times New Roman" pitchFamily="18" charset="0"/>
              </a:rPr>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71600"/>
                <a:ext cx="8458200" cy="4876800"/>
              </a:xfrm>
            </p:spPr>
            <p:txBody>
              <a:bodyPr>
                <a:noAutofit/>
              </a:bodyPr>
              <a:lstStyle/>
              <a:p>
                <a:pPr marL="0" indent="0" algn="just">
                  <a:buNone/>
                </a:pPr>
                <a:r>
                  <a:rPr lang="en-US" sz="2000" dirty="0" smtClean="0">
                    <a:latin typeface="Times New Roman" pitchFamily="18" charset="0"/>
                    <a:cs typeface="Times New Roman" pitchFamily="18" charset="0"/>
                  </a:rPr>
                  <a:t>The following particulars are given for a motor vehicle: total mass, 1.5 </a:t>
                </a:r>
                <a:r>
                  <a:rPr lang="en-US" sz="2000" dirty="0">
                    <a:latin typeface="Times New Roman" pitchFamily="18" charset="0"/>
                    <a:cs typeface="Times New Roman" pitchFamily="18" charset="0"/>
                  </a:rPr>
                  <a:t>t; wheel base, 3.2 m; track width, 1.5 m; </a:t>
                </a:r>
                <a:r>
                  <a:rPr lang="en-US" sz="2000" dirty="0" err="1">
                    <a:latin typeface="Times New Roman" pitchFamily="18" charset="0"/>
                    <a:cs typeface="Times New Roman" pitchFamily="18" charset="0"/>
                  </a:rPr>
                  <a:t>centre</a:t>
                </a:r>
                <a:r>
                  <a:rPr lang="en-US" sz="2000" dirty="0">
                    <a:latin typeface="Times New Roman" pitchFamily="18" charset="0"/>
                    <a:cs typeface="Times New Roman" pitchFamily="18" charset="0"/>
                  </a:rPr>
                  <a:t> of gravity 1.8 m </a:t>
                </a:r>
                <a:r>
                  <a:rPr lang="en-US" sz="2000" dirty="0" smtClean="0">
                    <a:latin typeface="Times New Roman" pitchFamily="18" charset="0"/>
                    <a:cs typeface="Times New Roman" pitchFamily="18" charset="0"/>
                  </a:rPr>
                  <a:t>behind the </a:t>
                </a:r>
                <a:r>
                  <a:rPr lang="en-US" sz="2000" dirty="0">
                    <a:latin typeface="Times New Roman" pitchFamily="18" charset="0"/>
                    <a:cs typeface="Times New Roman" pitchFamily="18" charset="0"/>
                  </a:rPr>
                  <a:t>front axle and 0.95 m above road level; moment of </a:t>
                </a:r>
                <a:r>
                  <a:rPr lang="en-US" sz="2000" dirty="0" smtClean="0">
                    <a:latin typeface="Times New Roman" pitchFamily="18" charset="0"/>
                    <a:cs typeface="Times New Roman" pitchFamily="18" charset="0"/>
                  </a:rPr>
                  <a:t>inertia of </a:t>
                </a:r>
                <a:r>
                  <a:rPr lang="en-US" sz="2000" dirty="0">
                    <a:latin typeface="Times New Roman" pitchFamily="18" charset="0"/>
                    <a:cs typeface="Times New Roman" pitchFamily="18" charset="0"/>
                  </a:rPr>
                  <a:t>two </a:t>
                </a:r>
                <a:r>
                  <a:rPr lang="en-US" sz="2000" dirty="0" smtClean="0">
                    <a:latin typeface="Times New Roman" pitchFamily="18" charset="0"/>
                    <a:cs typeface="Times New Roman" pitchFamily="18" charset="0"/>
                  </a:rPr>
                  <a:t>front wheels</a:t>
                </a:r>
                <a:r>
                  <a:rPr lang="en-US" sz="2000" dirty="0">
                    <a:latin typeface="Times New Roman" pitchFamily="18" charset="0"/>
                    <a:cs typeface="Times New Roman" pitchFamily="18" charset="0"/>
                  </a:rPr>
                  <a:t>, 10 kg </a:t>
                </a:r>
                <a14:m>
                  <m:oMath xmlns:m="http://schemas.openxmlformats.org/officeDocument/2006/math">
                    <m:sSup>
                      <m:sSupPr>
                        <m:ctrlPr>
                          <a:rPr lang="en-US" sz="2000" i="1" dirty="0" smtClean="0">
                            <a:latin typeface="Cambria Math"/>
                            <a:cs typeface="Times New Roman" pitchFamily="18" charset="0"/>
                          </a:rPr>
                        </m:ctrlPr>
                      </m:sSupPr>
                      <m:e>
                        <m:r>
                          <a:rPr lang="en-US" sz="2000" b="0" i="1" dirty="0" smtClean="0">
                            <a:latin typeface="Cambria Math"/>
                            <a:cs typeface="Times New Roman" pitchFamily="18" charset="0"/>
                          </a:rPr>
                          <m:t>𝑚</m:t>
                        </m:r>
                      </m:e>
                      <m:sup>
                        <m:r>
                          <a:rPr lang="en-US" sz="2000" b="0" i="1" dirty="0" smtClean="0">
                            <a:latin typeface="Cambria Math"/>
                            <a:cs typeface="Times New Roman" pitchFamily="18" charset="0"/>
                          </a:rPr>
                          <m:t>2</m:t>
                        </m:r>
                      </m:sup>
                    </m:sSup>
                  </m:oMath>
                </a14:m>
                <a:r>
                  <a:rPr lang="en-US" sz="2000" dirty="0">
                    <a:latin typeface="Times New Roman" pitchFamily="18" charset="0"/>
                    <a:cs typeface="Times New Roman" pitchFamily="18" charset="0"/>
                  </a:rPr>
                  <a:t>; moment of inertia of two rear wheels, 15 kg</a:t>
                </a:r>
                <a:r>
                  <a:rPr lang="en-US" sz="2000" dirty="0" smtClean="0">
                    <a:latin typeface="Times New Roman" pitchFamily="18" charset="0"/>
                    <a:cs typeface="Times New Roman" pitchFamily="18" charset="0"/>
                  </a:rPr>
                  <a:t> </a:t>
                </a:r>
                <a14:m>
                  <m:oMath xmlns:m="http://schemas.openxmlformats.org/officeDocument/2006/math">
                    <m:sSup>
                      <m:sSupPr>
                        <m:ctrlPr>
                          <a:rPr lang="en-US" sz="2000" i="1" dirty="0">
                            <a:latin typeface="Cambria Math"/>
                            <a:cs typeface="Times New Roman" pitchFamily="18" charset="0"/>
                          </a:rPr>
                        </m:ctrlPr>
                      </m:sSupPr>
                      <m:e>
                        <m:r>
                          <a:rPr lang="en-US" sz="2000" i="1" dirty="0">
                            <a:latin typeface="Cambria Math"/>
                            <a:cs typeface="Times New Roman" pitchFamily="18" charset="0"/>
                          </a:rPr>
                          <m:t>𝑚</m:t>
                        </m:r>
                      </m:e>
                      <m:sup>
                        <m:r>
                          <a:rPr lang="en-US" sz="2000" i="1" dirty="0">
                            <a:latin typeface="Cambria Math"/>
                            <a:cs typeface="Times New Roman" pitchFamily="18" charset="0"/>
                          </a:rPr>
                          <m:t>2</m:t>
                        </m:r>
                      </m:sup>
                    </m:sSup>
                  </m:oMath>
                </a14:m>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moment of </a:t>
                </a:r>
                <a:r>
                  <a:rPr lang="en-US" sz="2000" dirty="0">
                    <a:latin typeface="Times New Roman" pitchFamily="18" charset="0"/>
                    <a:cs typeface="Times New Roman" pitchFamily="18" charset="0"/>
                  </a:rPr>
                  <a:t>inertia of parts turning at engine s</a:t>
                </a:r>
                <a:r>
                  <a:rPr lang="en-US" sz="2000" dirty="0" smtClean="0">
                    <a:latin typeface="Times New Roman" pitchFamily="18" charset="0"/>
                    <a:cs typeface="Times New Roman" pitchFamily="18" charset="0"/>
                  </a:rPr>
                  <a:t>peed</a:t>
                </a:r>
                <a:r>
                  <a:rPr lang="en-US" sz="2000" dirty="0">
                    <a:latin typeface="Times New Roman" pitchFamily="18" charset="0"/>
                    <a:cs typeface="Times New Roman" pitchFamily="18" charset="0"/>
                  </a:rPr>
                  <a:t>, 2 kg </a:t>
                </a:r>
                <a14:m>
                  <m:oMath xmlns:m="http://schemas.openxmlformats.org/officeDocument/2006/math">
                    <m:sSup>
                      <m:sSupPr>
                        <m:ctrlPr>
                          <a:rPr lang="en-US" sz="2000" i="1" dirty="0">
                            <a:latin typeface="Cambria Math"/>
                            <a:cs typeface="Times New Roman" pitchFamily="18" charset="0"/>
                          </a:rPr>
                        </m:ctrlPr>
                      </m:sSupPr>
                      <m:e>
                        <m:r>
                          <a:rPr lang="en-US" sz="2000" i="1" dirty="0">
                            <a:latin typeface="Cambria Math"/>
                            <a:cs typeface="Times New Roman" pitchFamily="18" charset="0"/>
                          </a:rPr>
                          <m:t>𝑚</m:t>
                        </m:r>
                      </m:e>
                      <m:sup>
                        <m:r>
                          <a:rPr lang="en-US" sz="2000" i="1" dirty="0">
                            <a:latin typeface="Cambria Math"/>
                            <a:cs typeface="Times New Roman" pitchFamily="18" charset="0"/>
                          </a:rPr>
                          <m:t>2</m:t>
                        </m:r>
                      </m:sup>
                    </m:sSup>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wheel diameter, 0.64 </a:t>
                </a:r>
                <a:r>
                  <a:rPr lang="en-US" sz="2000" dirty="0" smtClean="0">
                    <a:latin typeface="Times New Roman" pitchFamily="18" charset="0"/>
                    <a:cs typeface="Times New Roman" pitchFamily="18" charset="0"/>
                  </a:rPr>
                  <a:t>m, gear </a:t>
                </a:r>
                <a:r>
                  <a:rPr lang="en-US" sz="2000" dirty="0">
                    <a:latin typeface="Times New Roman" pitchFamily="18" charset="0"/>
                    <a:cs typeface="Times New Roman" pitchFamily="18" charset="0"/>
                  </a:rPr>
                  <a:t>ratio from engine to road wheels, </a:t>
                </a:r>
                <a:r>
                  <a:rPr lang="en-US" sz="2000" dirty="0" smtClean="0">
                    <a:latin typeface="Times New Roman" pitchFamily="18" charset="0"/>
                    <a:cs typeface="Times New Roman" pitchFamily="18" charset="0"/>
                  </a:rPr>
                  <a:t>10 to </a:t>
                </a:r>
                <a:r>
                  <a:rPr lang="en-US" sz="2000" dirty="0">
                    <a:latin typeface="Times New Roman" pitchFamily="18" charset="0"/>
                    <a:cs typeface="Times New Roman" pitchFamily="18" charset="0"/>
                  </a:rPr>
                  <a:t>1. The engine turns in a </a:t>
                </a:r>
                <a:r>
                  <a:rPr lang="en-US" sz="2000" dirty="0" smtClean="0">
                    <a:latin typeface="Times New Roman" pitchFamily="18" charset="0"/>
                    <a:cs typeface="Times New Roman" pitchFamily="18" charset="0"/>
                  </a:rPr>
                  <a:t>clockwise direction </a:t>
                </a:r>
                <a:r>
                  <a:rPr lang="en-US" sz="2000" dirty="0">
                    <a:latin typeface="Times New Roman" pitchFamily="18" charset="0"/>
                    <a:cs typeface="Times New Roman" pitchFamily="18" charset="0"/>
                  </a:rPr>
                  <a:t>when viewed from the front of the vehicle. The vehicle </a:t>
                </a:r>
                <a:r>
                  <a:rPr lang="en-US" sz="2000" dirty="0" smtClean="0">
                    <a:latin typeface="Times New Roman" pitchFamily="18" charset="0"/>
                    <a:cs typeface="Times New Roman" pitchFamily="18" charset="0"/>
                  </a:rPr>
                  <a:t>travels </a:t>
                </a:r>
                <a:r>
                  <a:rPr lang="en-US" sz="2000" dirty="0">
                    <a:latin typeface="Times New Roman" pitchFamily="18" charset="0"/>
                    <a:cs typeface="Times New Roman" pitchFamily="18" charset="0"/>
                  </a:rPr>
                  <a:t>at </a:t>
                </a:r>
                <a:r>
                  <a:rPr lang="en-US" sz="2000" dirty="0" smtClean="0">
                    <a:latin typeface="Times New Roman" pitchFamily="18" charset="0"/>
                    <a:cs typeface="Times New Roman" pitchFamily="18" charset="0"/>
                  </a:rPr>
                  <a:t>a constant </a:t>
                </a:r>
                <a:r>
                  <a:rPr lang="en-US" sz="2000" dirty="0">
                    <a:latin typeface="Times New Roman" pitchFamily="18" charset="0"/>
                    <a:cs typeface="Times New Roman" pitchFamily="18" charset="0"/>
                  </a:rPr>
                  <a:t>speed of 80 km/h and enters a right-hand curve of 150 m radius.</a:t>
                </a:r>
              </a:p>
              <a:p>
                <a:pPr marL="0" indent="0" algn="just">
                  <a:buNone/>
                </a:pPr>
                <a:r>
                  <a:rPr lang="en-US" sz="2000" dirty="0">
                    <a:latin typeface="Times New Roman" pitchFamily="18" charset="0"/>
                    <a:cs typeface="Times New Roman" pitchFamily="18" charset="0"/>
                  </a:rPr>
                  <a:t>Determine: (a) the </a:t>
                </a:r>
                <a:r>
                  <a:rPr lang="en-US" sz="2000" dirty="0" smtClean="0">
                    <a:latin typeface="Times New Roman" pitchFamily="18" charset="0"/>
                    <a:cs typeface="Times New Roman" pitchFamily="18" charset="0"/>
                  </a:rPr>
                  <a:t>vertical load </a:t>
                </a:r>
                <a:r>
                  <a:rPr lang="en-US" sz="2000" dirty="0">
                    <a:latin typeface="Times New Roman" pitchFamily="18" charset="0"/>
                    <a:cs typeface="Times New Roman" pitchFamily="18" charset="0"/>
                  </a:rPr>
                  <a:t>on each </a:t>
                </a:r>
                <a:r>
                  <a:rPr lang="en-US" sz="2000" dirty="0" smtClean="0">
                    <a:latin typeface="Times New Roman" pitchFamily="18" charset="0"/>
                    <a:cs typeface="Times New Roman" pitchFamily="18" charset="0"/>
                  </a:rPr>
                  <a:t>wheel, taking </a:t>
                </a:r>
                <a:r>
                  <a:rPr lang="en-US" sz="2000" dirty="0">
                    <a:latin typeface="Times New Roman" pitchFamily="18" charset="0"/>
                    <a:cs typeface="Times New Roman" pitchFamily="18" charset="0"/>
                  </a:rPr>
                  <a:t>into account</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 </a:t>
                </a:r>
                <a:r>
                  <a:rPr lang="en-US" sz="2000" dirty="0" smtClean="0">
                    <a:latin typeface="Times New Roman" pitchFamily="18" charset="0"/>
                    <a:cs typeface="Times New Roman" pitchFamily="18" charset="0"/>
                  </a:rPr>
                  <a:t>	gravitational </a:t>
                </a:r>
                <a:r>
                  <a:rPr lang="en-US" sz="2000" dirty="0">
                    <a:latin typeface="Times New Roman" pitchFamily="18" charset="0"/>
                    <a:cs typeface="Times New Roman" pitchFamily="18" charset="0"/>
                  </a:rPr>
                  <a:t>effects ;</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ii) </a:t>
                </a:r>
                <a:r>
                  <a:rPr lang="en-US" sz="2000" dirty="0" smtClean="0">
                    <a:latin typeface="Times New Roman" pitchFamily="18" charset="0"/>
                    <a:cs typeface="Times New Roman" pitchFamily="18" charset="0"/>
                  </a:rPr>
                  <a:t>	centrifugal </a:t>
                </a:r>
                <a:r>
                  <a:rPr lang="en-US" sz="2000" dirty="0">
                    <a:latin typeface="Times New Roman" pitchFamily="18" charset="0"/>
                    <a:cs typeface="Times New Roman" pitchFamily="18" charset="0"/>
                  </a:rPr>
                  <a:t>effects ;</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iii) </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gyroscopic effect due to the engine rotation;</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 the rolling couple acting on the vehicle due to the gyroscopic</a:t>
                </a:r>
              </a:p>
              <a:p>
                <a:pPr marL="0" indent="0" algn="just">
                  <a:buNone/>
                </a:pPr>
                <a:r>
                  <a:rPr lang="en-US" sz="2000" dirty="0" smtClean="0">
                    <a:latin typeface="Times New Roman" pitchFamily="18" charset="0"/>
                    <a:cs typeface="Times New Roman" pitchFamily="18" charset="0"/>
                  </a:rPr>
                  <a:t>	          effect </a:t>
                </a:r>
                <a:r>
                  <a:rPr lang="en-US" sz="2000" dirty="0">
                    <a:latin typeface="Times New Roman" pitchFamily="18" charset="0"/>
                    <a:cs typeface="Times New Roman" pitchFamily="18" charset="0"/>
                  </a:rPr>
                  <a:t>of the road </a:t>
                </a:r>
                <a:r>
                  <a:rPr lang="en-US" sz="2000" dirty="0" smtClean="0">
                    <a:latin typeface="Times New Roman" pitchFamily="18" charset="0"/>
                    <a:cs typeface="Times New Roman" pitchFamily="18" charset="0"/>
                  </a:rPr>
                  <a:t>wheels.</a:t>
                </a: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71600"/>
                <a:ext cx="8458200" cy="4876800"/>
              </a:xfrm>
              <a:blipFill rotWithShape="1">
                <a:blip r:embed="rId2"/>
                <a:stretch>
                  <a:fillRect l="-793" t="-625" r="-1514"/>
                </a:stretch>
              </a:blipFill>
            </p:spPr>
            <p:txBody>
              <a:bodyPr/>
              <a:lstStyle/>
              <a:p>
                <a:r>
                  <a:rPr lang="en-US">
                    <a:noFill/>
                  </a:rPr>
                  <a:t> </a:t>
                </a:r>
              </a:p>
            </p:txBody>
          </p:sp>
        </mc:Fallback>
      </mc:AlternateContent>
    </p:spTree>
    <p:extLst>
      <p:ext uri="{BB962C8B-B14F-4D97-AF65-F5344CB8AC3E}">
        <p14:creationId xmlns:p14="http://schemas.microsoft.com/office/powerpoint/2010/main" val="2195447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ASSIGNMENT </a:t>
            </a:r>
            <a:r>
              <a:rPr lang="en-US" b="1" dirty="0" smtClean="0">
                <a:latin typeface="Times New Roman" pitchFamily="18" charset="0"/>
                <a:cs typeface="Times New Roman" pitchFamily="18" charset="0"/>
              </a:rPr>
              <a:t>5</a:t>
            </a:r>
            <a:endParaRPr lang="en-US" dirty="0"/>
          </a:p>
        </p:txBody>
      </p:sp>
      <p:sp>
        <p:nvSpPr>
          <p:cNvPr id="3" name="Content Placeholder 2"/>
          <p:cNvSpPr>
            <a:spLocks noGrp="1"/>
          </p:cNvSpPr>
          <p:nvPr>
            <p:ph sz="half" idx="1"/>
          </p:nvPr>
        </p:nvSpPr>
        <p:spPr>
          <a:xfrm>
            <a:off x="457200" y="1600200"/>
            <a:ext cx="4191000" cy="4525963"/>
          </a:xfrm>
        </p:spPr>
        <p:txBody>
          <a:bodyPr>
            <a:normAutofit fontScale="92500" lnSpcReduction="20000"/>
          </a:bodyPr>
          <a:lstStyle/>
          <a:p>
            <a:pPr marL="0" indent="0" algn="just">
              <a:buNone/>
            </a:pPr>
            <a:r>
              <a:rPr lang="en-US" dirty="0">
                <a:latin typeface="Times New Roman" pitchFamily="18" charset="0"/>
                <a:cs typeface="Times New Roman" pitchFamily="18" charset="0"/>
              </a:rPr>
              <a:t>The angular velocity vector of a football which has just been </a:t>
            </a:r>
            <a:r>
              <a:rPr lang="en-US" dirty="0" smtClean="0">
                <a:latin typeface="Times New Roman" pitchFamily="18" charset="0"/>
                <a:cs typeface="Times New Roman" pitchFamily="18" charset="0"/>
              </a:rPr>
              <a:t>kicked is </a:t>
            </a:r>
            <a:r>
              <a:rPr lang="en-US" dirty="0">
                <a:latin typeface="Times New Roman" pitchFamily="18" charset="0"/>
                <a:cs typeface="Times New Roman" pitchFamily="18" charset="0"/>
              </a:rPr>
              <a:t>horizontal, and its axis of symmetry OC is oriented as </a:t>
            </a:r>
            <a:r>
              <a:rPr lang="en-US" dirty="0" smtClean="0">
                <a:latin typeface="Times New Roman" pitchFamily="18" charset="0"/>
                <a:cs typeface="Times New Roman" pitchFamily="18" charset="0"/>
              </a:rPr>
              <a:t>shown. Knowing </a:t>
            </a:r>
            <a:r>
              <a:rPr lang="en-US" dirty="0">
                <a:latin typeface="Times New Roman" pitchFamily="18" charset="0"/>
                <a:cs typeface="Times New Roman" pitchFamily="18" charset="0"/>
              </a:rPr>
              <a:t>that the magnitude of the angular velocity is 200 </a:t>
            </a:r>
            <a:r>
              <a:rPr lang="en-US" dirty="0" smtClean="0">
                <a:latin typeface="Times New Roman" pitchFamily="18" charset="0"/>
                <a:cs typeface="Times New Roman" pitchFamily="18" charset="0"/>
              </a:rPr>
              <a:t>rpm and </a:t>
            </a:r>
            <a:r>
              <a:rPr lang="en-US" dirty="0">
                <a:latin typeface="Times New Roman" pitchFamily="18" charset="0"/>
                <a:cs typeface="Times New Roman" pitchFamily="18" charset="0"/>
              </a:rPr>
              <a:t>that the ratio of the axis and transverse moments of inertia </a:t>
            </a:r>
            <a:r>
              <a:rPr lang="en-US" dirty="0" smtClean="0">
                <a:latin typeface="Times New Roman" pitchFamily="18" charset="0"/>
                <a:cs typeface="Times New Roman" pitchFamily="18" charset="0"/>
              </a:rPr>
              <a:t>is  I/I</a:t>
            </a:r>
            <a:r>
              <a:rPr lang="en-US" dirty="0" smtClean="0">
                <a:cs typeface="Times New Roman" pitchFamily="18" charset="0"/>
              </a:rPr>
              <a:t>’</a:t>
            </a:r>
            <a:r>
              <a:rPr lang="en-US" dirty="0" smtClean="0">
                <a:latin typeface="Times New Roman" pitchFamily="18" charset="0"/>
                <a:cs typeface="Times New Roman" pitchFamily="18" charset="0"/>
              </a:rPr>
              <a:t>= 1/4, </a:t>
            </a:r>
            <a:r>
              <a:rPr lang="en-US" dirty="0">
                <a:latin typeface="Times New Roman" pitchFamily="18" charset="0"/>
                <a:cs typeface="Times New Roman" pitchFamily="18" charset="0"/>
              </a:rPr>
              <a:t>determine (a) the orientation of the axis of </a:t>
            </a:r>
            <a:r>
              <a:rPr lang="en-US" dirty="0" smtClean="0">
                <a:latin typeface="Times New Roman" pitchFamily="18" charset="0"/>
                <a:cs typeface="Times New Roman" pitchFamily="18" charset="0"/>
              </a:rPr>
              <a:t>precession OA</a:t>
            </a:r>
            <a:r>
              <a:rPr lang="en-US" dirty="0">
                <a:latin typeface="Times New Roman" pitchFamily="18" charset="0"/>
                <a:cs typeface="Times New Roman" pitchFamily="18" charset="0"/>
              </a:rPr>
              <a:t>, (b) the rates of precession and spin.</a:t>
            </a:r>
          </a:p>
        </p:txBody>
      </p:sp>
      <p:pic>
        <p:nvPicPr>
          <p:cNvPr id="686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53000" y="2590800"/>
            <a:ext cx="4114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305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Angular Momentum(</a:t>
            </a:r>
            <a:r>
              <a:rPr lang="en-US" b="1" i="1" dirty="0" smtClean="0">
                <a:latin typeface="Times New Roman" pitchFamily="18" charset="0"/>
                <a:cs typeface="Times New Roman" pitchFamily="18" charset="0"/>
              </a:rPr>
              <a:t>H</a:t>
            </a:r>
            <a:r>
              <a:rPr lang="en-US" b="1" dirty="0" smtClean="0">
                <a:latin typeface="Times New Roman" pitchFamily="18" charset="0"/>
                <a:cs typeface="Times New Roman" pitchFamily="18" charset="0"/>
              </a:rPr>
              <a:t>) of an Arbitrary Point </a:t>
            </a:r>
            <a:r>
              <a:rPr lang="en-US" b="1" i="1" dirty="0" smtClean="0">
                <a:latin typeface="Times New Roman" pitchFamily="18" charset="0"/>
                <a:cs typeface="Times New Roman" pitchFamily="18" charset="0"/>
              </a:rPr>
              <a:t>A</a:t>
            </a:r>
            <a:endParaRPr lang="en-US" b="1" i="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r="1217" b="12452"/>
          <a:stretch>
            <a:fillRect/>
          </a:stretch>
        </p:blipFill>
        <p:spPr bwMode="auto">
          <a:xfrm>
            <a:off x="1369881" y="1600200"/>
            <a:ext cx="6326319" cy="3962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133600" y="5562600"/>
            <a:ext cx="5276850"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ASSIGNMENT </a:t>
            </a:r>
            <a:r>
              <a:rPr lang="en-US" b="1" dirty="0" smtClean="0">
                <a:latin typeface="Times New Roman" pitchFamily="18" charset="0"/>
                <a:cs typeface="Times New Roman" pitchFamily="18" charset="0"/>
              </a:rPr>
              <a:t>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228600" y="1447800"/>
                <a:ext cx="4724400" cy="4525963"/>
              </a:xfrm>
            </p:spPr>
            <p:txBody>
              <a:bodyPr>
                <a:normAutofit fontScale="92500" lnSpcReduction="10000"/>
              </a:bodyPr>
              <a:lstStyle/>
              <a:p>
                <a:pPr marL="0" indent="0" algn="just">
                  <a:buNone/>
                </a:pPr>
                <a:r>
                  <a:rPr lang="en-US" dirty="0" smtClean="0">
                    <a:latin typeface="Times New Roman" pitchFamily="18" charset="0"/>
                    <a:cs typeface="Times New Roman" pitchFamily="18" charset="0"/>
                  </a:rPr>
                  <a:t>The gyro rotor is spinning at the constant rate p=100 rpm relative to  x-y-z axes in the direction indicated. If the angle </a:t>
                </a:r>
                <a:r>
                  <a:rPr lang="el-GR" dirty="0" smtClean="0">
                    <a:latin typeface="Times New Roman" pitchFamily="18" charset="0"/>
                    <a:cs typeface="Times New Roman" pitchFamily="18" charset="0"/>
                  </a:rPr>
                  <a:t>γ</a:t>
                </a:r>
                <a:r>
                  <a:rPr lang="en-US" dirty="0" smtClean="0">
                    <a:latin typeface="Times New Roman" pitchFamily="18" charset="0"/>
                    <a:cs typeface="Times New Roman" pitchFamily="18" charset="0"/>
                  </a:rPr>
                  <a:t> between the gimbal ring and horizontal X-Y plane is made to increase at the rate of 4 rad/s and if the unit is forced to </a:t>
                </a:r>
                <a:r>
                  <a:rPr lang="en-US" dirty="0" err="1" smtClean="0">
                    <a:latin typeface="Times New Roman" pitchFamily="18" charset="0"/>
                    <a:cs typeface="Times New Roman" pitchFamily="18" charset="0"/>
                  </a:rPr>
                  <a:t>precess</a:t>
                </a:r>
                <a:r>
                  <a:rPr lang="en-US" dirty="0" smtClean="0">
                    <a:latin typeface="Times New Roman" pitchFamily="18" charset="0"/>
                    <a:cs typeface="Times New Roman" pitchFamily="18" charset="0"/>
                  </a:rPr>
                  <a:t> about the vertical at the constant rate of 20 rpm, calculate the applied torque on the rotor when </a:t>
                </a:r>
                <a:r>
                  <a:rPr lang="el-GR" dirty="0" smtClean="0">
                    <a:latin typeface="Times New Roman" pitchFamily="18" charset="0"/>
                    <a:cs typeface="Times New Roman" pitchFamily="18" charset="0"/>
                  </a:rPr>
                  <a:t>γ</a:t>
                </a:r>
                <a:r>
                  <a:rPr lang="en-US" dirty="0" smtClean="0">
                    <a:latin typeface="Times New Roman" pitchFamily="18" charset="0"/>
                    <a:cs typeface="Times New Roman" pitchFamily="18" charset="0"/>
                  </a:rPr>
                  <a:t>=</a:t>
                </a:r>
                <a14:m>
                  <m:oMath xmlns:m="http://schemas.openxmlformats.org/officeDocument/2006/math">
                    <m:sSup>
                      <m:sSupPr>
                        <m:ctrlPr>
                          <a:rPr lang="en-US" i="1" smtClean="0">
                            <a:latin typeface="Cambria Math"/>
                            <a:cs typeface="Times New Roman" pitchFamily="18" charset="0"/>
                          </a:rPr>
                        </m:ctrlPr>
                      </m:sSupPr>
                      <m:e>
                        <m:r>
                          <a:rPr lang="en-US" b="0" i="1" smtClean="0">
                            <a:latin typeface="Cambria Math"/>
                            <a:cs typeface="Times New Roman" pitchFamily="18" charset="0"/>
                          </a:rPr>
                          <m:t>30</m:t>
                        </m:r>
                      </m:e>
                      <m:sup>
                        <m:r>
                          <a:rPr lang="en-US" b="0" i="1" smtClean="0">
                            <a:latin typeface="Cambria Math"/>
                            <a:cs typeface="Times New Roman" pitchFamily="18" charset="0"/>
                          </a:rPr>
                          <m:t>𝑜</m:t>
                        </m:r>
                      </m:sup>
                    </m:sSup>
                    <m:r>
                      <a:rPr lang="en-US" b="0" i="1" smtClean="0">
                        <a:latin typeface="Cambria Math"/>
                        <a:cs typeface="Times New Roman" pitchFamily="18" charset="0"/>
                      </a:rPr>
                      <m:t>; </m:t>
                    </m:r>
                    <m:sSub>
                      <m:sSubPr>
                        <m:ctrlPr>
                          <a:rPr lang="en-US" b="0" i="1" smtClean="0">
                            <a:latin typeface="Cambria Math"/>
                            <a:cs typeface="Times New Roman" pitchFamily="18" charset="0"/>
                          </a:rPr>
                        </m:ctrlPr>
                      </m:sSubPr>
                      <m:e>
                        <m:r>
                          <a:rPr lang="en-US" b="0" i="1" smtClean="0">
                            <a:latin typeface="Cambria Math"/>
                            <a:cs typeface="Times New Roman" pitchFamily="18" charset="0"/>
                          </a:rPr>
                          <m:t>𝐼</m:t>
                        </m:r>
                      </m:e>
                      <m:sub>
                        <m:r>
                          <a:rPr lang="en-US" b="0" i="1" smtClean="0">
                            <a:latin typeface="Cambria Math"/>
                            <a:cs typeface="Times New Roman" pitchFamily="18" charset="0"/>
                          </a:rPr>
                          <m:t>𝑥𝑥</m:t>
                        </m:r>
                      </m:sub>
                    </m:sSub>
                    <m:r>
                      <a:rPr lang="en-US" b="0" i="1" smtClean="0">
                        <a:latin typeface="Cambria Math"/>
                        <a:cs typeface="Times New Roman" pitchFamily="18" charset="0"/>
                      </a:rPr>
                      <m:t>=0.5 </m:t>
                    </m:r>
                    <m:r>
                      <a:rPr lang="en-US" b="0" i="1" smtClean="0">
                        <a:latin typeface="Cambria Math"/>
                        <a:cs typeface="Times New Roman" pitchFamily="18" charset="0"/>
                      </a:rPr>
                      <m:t>𝑘𝑔</m:t>
                    </m:r>
                    <m:sSup>
                      <m:sSupPr>
                        <m:ctrlPr>
                          <a:rPr lang="en-US" b="0" i="1" smtClean="0">
                            <a:latin typeface="Cambria Math"/>
                            <a:cs typeface="Times New Roman" pitchFamily="18" charset="0"/>
                          </a:rPr>
                        </m:ctrlPr>
                      </m:sSupPr>
                      <m:e>
                        <m:r>
                          <a:rPr lang="en-US" b="0" i="1" smtClean="0">
                            <a:latin typeface="Cambria Math"/>
                            <a:cs typeface="Times New Roman" pitchFamily="18" charset="0"/>
                          </a:rPr>
                          <m:t>𝑚</m:t>
                        </m:r>
                      </m:e>
                      <m:sup>
                        <m:r>
                          <a:rPr lang="en-US" b="0" i="1" smtClean="0">
                            <a:latin typeface="Cambria Math"/>
                            <a:cs typeface="Times New Roman" pitchFamily="18" charset="0"/>
                          </a:rPr>
                          <m:t>2</m:t>
                        </m:r>
                      </m:sup>
                    </m:sSup>
                    <m:r>
                      <a:rPr lang="en-US" b="0" i="1" smtClean="0">
                        <a:latin typeface="Cambria Math"/>
                        <a:cs typeface="Times New Roman" pitchFamily="18" charset="0"/>
                      </a:rPr>
                      <m:t>,</m:t>
                    </m:r>
                    <m:sSub>
                      <m:sSubPr>
                        <m:ctrlPr>
                          <a:rPr lang="en-US" i="1">
                            <a:latin typeface="Cambria Math"/>
                            <a:cs typeface="Times New Roman" pitchFamily="18" charset="0"/>
                          </a:rPr>
                        </m:ctrlPr>
                      </m:sSubPr>
                      <m:e>
                        <m:r>
                          <a:rPr lang="en-US" i="1">
                            <a:latin typeface="Cambria Math"/>
                            <a:cs typeface="Times New Roman" pitchFamily="18" charset="0"/>
                          </a:rPr>
                          <m:t>𝐼</m:t>
                        </m:r>
                      </m:e>
                      <m:sub>
                        <m:r>
                          <a:rPr lang="en-US" b="0" i="1" smtClean="0">
                            <a:latin typeface="Cambria Math"/>
                            <a:cs typeface="Times New Roman" pitchFamily="18" charset="0"/>
                          </a:rPr>
                          <m:t>𝑧𝑧</m:t>
                        </m:r>
                      </m:sub>
                    </m:sSub>
                    <m:r>
                      <a:rPr lang="en-US" i="1">
                        <a:latin typeface="Cambria Math"/>
                        <a:cs typeface="Times New Roman" pitchFamily="18" charset="0"/>
                      </a:rPr>
                      <m:t>=0.</m:t>
                    </m:r>
                    <m:r>
                      <a:rPr lang="en-US" b="0" i="1" smtClean="0">
                        <a:latin typeface="Cambria Math"/>
                        <a:cs typeface="Times New Roman" pitchFamily="18" charset="0"/>
                      </a:rPr>
                      <m:t>3</m:t>
                    </m:r>
                    <m:r>
                      <a:rPr lang="en-US" i="1">
                        <a:latin typeface="Cambria Math"/>
                        <a:cs typeface="Times New Roman" pitchFamily="18" charset="0"/>
                      </a:rPr>
                      <m:t> </m:t>
                    </m:r>
                    <m:r>
                      <a:rPr lang="en-US" i="1">
                        <a:latin typeface="Cambria Math"/>
                        <a:cs typeface="Times New Roman" pitchFamily="18" charset="0"/>
                      </a:rPr>
                      <m:t>𝑘𝑔</m:t>
                    </m:r>
                    <m:sSup>
                      <m:sSupPr>
                        <m:ctrlPr>
                          <a:rPr lang="en-US" i="1">
                            <a:latin typeface="Cambria Math"/>
                            <a:cs typeface="Times New Roman" pitchFamily="18" charset="0"/>
                          </a:rPr>
                        </m:ctrlPr>
                      </m:sSupPr>
                      <m:e>
                        <m:r>
                          <a:rPr lang="en-US" i="1">
                            <a:latin typeface="Cambria Math"/>
                            <a:cs typeface="Times New Roman" pitchFamily="18" charset="0"/>
                          </a:rPr>
                          <m:t>𝑚</m:t>
                        </m:r>
                      </m:e>
                      <m:sup>
                        <m:r>
                          <a:rPr lang="en-US" i="1">
                            <a:latin typeface="Cambria Math"/>
                            <a:cs typeface="Times New Roman" pitchFamily="18" charset="0"/>
                          </a:rPr>
                          <m:t>2</m:t>
                        </m:r>
                      </m:sup>
                    </m:sSup>
                  </m:oMath>
                </a14:m>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228600" y="1447800"/>
                <a:ext cx="4724400" cy="4525963"/>
              </a:xfrm>
              <a:blipFill rotWithShape="1">
                <a:blip r:embed="rId2"/>
                <a:stretch>
                  <a:fillRect l="-2323" t="-2022" r="-4129"/>
                </a:stretch>
              </a:blipFill>
            </p:spPr>
            <p:txBody>
              <a:bodyPr/>
              <a:lstStyle/>
              <a:p>
                <a:r>
                  <a:rPr lang="en-US">
                    <a:noFill/>
                  </a:rPr>
                  <a:t> </a:t>
                </a:r>
              </a:p>
            </p:txBody>
          </p:sp>
        </mc:Fallback>
      </mc:AlternateContent>
      <p:pic>
        <p:nvPicPr>
          <p:cNvPr id="6963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81600" y="1752600"/>
            <a:ext cx="365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21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latin typeface="Times New Roman" pitchFamily="18" charset="0"/>
                <a:cs typeface="Times New Roman" pitchFamily="18" charset="0"/>
              </a:rPr>
              <a:t>Rectangular Components of </a:t>
            </a:r>
            <a:r>
              <a:rPr lang="en-US" b="1" i="1" dirty="0" smtClean="0">
                <a:latin typeface="Times New Roman" pitchFamily="18" charset="0"/>
                <a:cs typeface="Times New Roman" pitchFamily="18" charset="0"/>
              </a:rPr>
              <a:t>H</a:t>
            </a:r>
            <a:endParaRPr lang="en-US" b="1" i="1" dirty="0">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044382062"/>
              </p:ext>
            </p:extLst>
          </p:nvPr>
        </p:nvGraphicFramePr>
        <p:xfrm>
          <a:off x="70427" y="1447800"/>
          <a:ext cx="9080500" cy="1627188"/>
        </p:xfrm>
        <a:graphic>
          <a:graphicData uri="http://schemas.openxmlformats.org/presentationml/2006/ole">
            <mc:AlternateContent xmlns:mc="http://schemas.openxmlformats.org/markup-compatibility/2006">
              <mc:Choice xmlns:v="urn:schemas-microsoft-com:vml" Requires="v">
                <p:oleObj spid="_x0000_s42342" name="Equation" r:id="rId3" imgW="4394160" imgH="787320" progId="Equation.3">
                  <p:embed/>
                </p:oleObj>
              </mc:Choice>
              <mc:Fallback>
                <p:oleObj name="Equation" r:id="rId3" imgW="4394160" imgH="787320" progId="Equation.3">
                  <p:embed/>
                  <p:pic>
                    <p:nvPicPr>
                      <p:cNvPr id="0" name="Object 2"/>
                      <p:cNvPicPr>
                        <a:picLocks noChangeAspect="1" noChangeArrowheads="1"/>
                      </p:cNvPicPr>
                      <p:nvPr/>
                    </p:nvPicPr>
                    <p:blipFill>
                      <a:blip r:embed="rId4"/>
                      <a:srcRect/>
                      <a:stretch>
                        <a:fillRect/>
                      </a:stretch>
                    </p:blipFill>
                    <p:spPr bwMode="auto">
                      <a:xfrm>
                        <a:off x="70427" y="1447800"/>
                        <a:ext cx="9080500" cy="1627188"/>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27709717"/>
              </p:ext>
            </p:extLst>
          </p:nvPr>
        </p:nvGraphicFramePr>
        <p:xfrm>
          <a:off x="1676400" y="3097940"/>
          <a:ext cx="6096000" cy="838200"/>
        </p:xfrm>
        <a:graphic>
          <a:graphicData uri="http://schemas.openxmlformats.org/presentationml/2006/ole">
            <mc:AlternateContent xmlns:mc="http://schemas.openxmlformats.org/markup-compatibility/2006">
              <mc:Choice xmlns:v="urn:schemas-microsoft-com:vml" Requires="v">
                <p:oleObj spid="_x0000_s42343" name="Equation" r:id="rId5" imgW="2133360" imgH="393480" progId="Equation.3">
                  <p:embed/>
                </p:oleObj>
              </mc:Choice>
              <mc:Fallback>
                <p:oleObj name="Equation" r:id="rId5" imgW="2133360" imgH="393480" progId="Equation.3">
                  <p:embed/>
                  <p:pic>
                    <p:nvPicPr>
                      <p:cNvPr id="0" name=""/>
                      <p:cNvPicPr/>
                      <p:nvPr/>
                    </p:nvPicPr>
                    <p:blipFill>
                      <a:blip r:embed="rId6"/>
                      <a:stretch>
                        <a:fillRect/>
                      </a:stretch>
                    </p:blipFill>
                    <p:spPr>
                      <a:xfrm>
                        <a:off x="1676400" y="3097940"/>
                        <a:ext cx="6096000" cy="838200"/>
                      </a:xfrm>
                      <a:prstGeom prst="rect">
                        <a:avLst/>
                      </a:prstGeom>
                    </p:spPr>
                  </p:pic>
                </p:oleObj>
              </mc:Fallback>
            </mc:AlternateContent>
          </a:graphicData>
        </a:graphic>
      </p:graphicFrame>
      <p:sp>
        <p:nvSpPr>
          <p:cNvPr id="7" name="Rectangle 6"/>
          <p:cNvSpPr/>
          <p:nvPr/>
        </p:nvSpPr>
        <p:spPr>
          <a:xfrm>
            <a:off x="533400" y="3948545"/>
            <a:ext cx="3884397" cy="461665"/>
          </a:xfrm>
          <a:prstGeom prst="rect">
            <a:avLst/>
          </a:prstGeom>
        </p:spPr>
        <p:txBody>
          <a:bodyPr wrap="none">
            <a:spAutoFit/>
          </a:bodyPr>
          <a:lstStyle/>
          <a:p>
            <a:r>
              <a:rPr lang="en-US" sz="2400" b="1" dirty="0">
                <a:latin typeface="Times New Roman" pitchFamily="18" charset="0"/>
                <a:cs typeface="Times New Roman" pitchFamily="18" charset="0"/>
              </a:rPr>
              <a:t>Case1</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A</a:t>
            </a:r>
            <a:r>
              <a:rPr lang="en-US" sz="2400" dirty="0">
                <a:latin typeface="Times New Roman" pitchFamily="18" charset="0"/>
                <a:cs typeface="Times New Roman" pitchFamily="18" charset="0"/>
              </a:rPr>
              <a:t> coincides with </a:t>
            </a:r>
            <a:r>
              <a:rPr lang="en-US" sz="2400" b="1" i="1" dirty="0">
                <a:latin typeface="Times New Roman" pitchFamily="18" charset="0"/>
                <a:cs typeface="Times New Roman" pitchFamily="18" charset="0"/>
              </a:rPr>
              <a:t>G</a:t>
            </a:r>
            <a:r>
              <a:rPr lang="en-US" sz="2400" i="1" dirty="0">
                <a:latin typeface="Times New Roman" pitchFamily="18" charset="0"/>
                <a:cs typeface="Times New Roman" pitchFamily="18" charset="0"/>
              </a:rPr>
              <a:t> </a:t>
            </a:r>
            <a:r>
              <a:rPr lang="en-US" sz="2400" dirty="0">
                <a:latin typeface="Times New Roman" pitchFamily="18" charset="0"/>
                <a:ea typeface="Cambria Math"/>
                <a:cs typeface="Times New Roman" pitchFamily="18" charset="0"/>
              </a:rPr>
              <a:t>⇒ </a:t>
            </a:r>
            <a:endParaRPr lang="en-US"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957919025"/>
              </p:ext>
            </p:extLst>
          </p:nvPr>
        </p:nvGraphicFramePr>
        <p:xfrm>
          <a:off x="4343400" y="3836477"/>
          <a:ext cx="1676400" cy="573733"/>
        </p:xfrm>
        <a:graphic>
          <a:graphicData uri="http://schemas.openxmlformats.org/presentationml/2006/ole">
            <mc:AlternateContent xmlns:mc="http://schemas.openxmlformats.org/markup-compatibility/2006">
              <mc:Choice xmlns:v="urn:schemas-microsoft-com:vml" Requires="v">
                <p:oleObj spid="_x0000_s42344" name="Equation" r:id="rId7" imgW="558720" imgH="228600" progId="Equation.3">
                  <p:embed/>
                </p:oleObj>
              </mc:Choice>
              <mc:Fallback>
                <p:oleObj name="Equation" r:id="rId7" imgW="55872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836477"/>
                        <a:ext cx="1676400" cy="573733"/>
                      </a:xfrm>
                      <a:prstGeom prst="rect">
                        <a:avLst/>
                      </a:prstGeom>
                      <a:no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5350421"/>
              </p:ext>
            </p:extLst>
          </p:nvPr>
        </p:nvGraphicFramePr>
        <p:xfrm>
          <a:off x="2057400" y="4572000"/>
          <a:ext cx="3886200" cy="762000"/>
        </p:xfrm>
        <a:graphic>
          <a:graphicData uri="http://schemas.openxmlformats.org/presentationml/2006/ole">
            <mc:AlternateContent xmlns:mc="http://schemas.openxmlformats.org/markup-compatibility/2006">
              <mc:Choice xmlns:v="urn:schemas-microsoft-com:vml" Requires="v">
                <p:oleObj spid="_x0000_s42345" name="Equation" r:id="rId9" imgW="1815840" imgH="393480" progId="Equation.3">
                  <p:embed/>
                </p:oleObj>
              </mc:Choice>
              <mc:Fallback>
                <p:oleObj name="Equation" r:id="rId9" imgW="1815840" imgH="393480" progId="Equation.3">
                  <p:embed/>
                  <p:pic>
                    <p:nvPicPr>
                      <p:cNvPr id="0" name="Object 5"/>
                      <p:cNvPicPr>
                        <a:picLocks noChangeAspect="1" noChangeArrowheads="1"/>
                      </p:cNvPicPr>
                      <p:nvPr/>
                    </p:nvPicPr>
                    <p:blipFill>
                      <a:blip r:embed="rId10"/>
                      <a:srcRect/>
                      <a:stretch>
                        <a:fillRect/>
                      </a:stretch>
                    </p:blipFill>
                    <p:spPr bwMode="auto">
                      <a:xfrm>
                        <a:off x="2057400" y="4572000"/>
                        <a:ext cx="3886200" cy="762000"/>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6578039"/>
              </p:ext>
            </p:extLst>
          </p:nvPr>
        </p:nvGraphicFramePr>
        <p:xfrm>
          <a:off x="762000" y="5410200"/>
          <a:ext cx="7699375" cy="838200"/>
        </p:xfrm>
        <a:graphic>
          <a:graphicData uri="http://schemas.openxmlformats.org/presentationml/2006/ole">
            <mc:AlternateContent xmlns:mc="http://schemas.openxmlformats.org/markup-compatibility/2006">
              <mc:Choice xmlns:v="urn:schemas-microsoft-com:vml" Requires="v">
                <p:oleObj spid="_x0000_s42346" name="Equation" r:id="rId11" imgW="3568680" imgH="380880" progId="Equation.3">
                  <p:embed/>
                </p:oleObj>
              </mc:Choice>
              <mc:Fallback>
                <p:oleObj name="Equation" r:id="rId11" imgW="3568680" imgH="380880" progId="Equation.3">
                  <p:embed/>
                  <p:pic>
                    <p:nvPicPr>
                      <p:cNvPr id="0" name="Object 7"/>
                      <p:cNvPicPr>
                        <a:picLocks noChangeAspect="1" noChangeArrowheads="1"/>
                      </p:cNvPicPr>
                      <p:nvPr/>
                    </p:nvPicPr>
                    <p:blipFill>
                      <a:blip r:embed="rId12"/>
                      <a:srcRect/>
                      <a:stretch>
                        <a:fillRect/>
                      </a:stretch>
                    </p:blipFill>
                    <p:spPr bwMode="auto">
                      <a:xfrm>
                        <a:off x="762000" y="5410200"/>
                        <a:ext cx="7699375" cy="8382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fontScale="90000"/>
          </a:bodyPr>
          <a:lstStyle/>
          <a:p>
            <a:r>
              <a:rPr lang="en-US" b="1" dirty="0" smtClean="0">
                <a:latin typeface="Times New Roman" pitchFamily="18" charset="0"/>
                <a:cs typeface="Times New Roman" pitchFamily="18" charset="0"/>
              </a:rPr>
              <a:t>Rectangular Components of </a:t>
            </a:r>
            <a:r>
              <a:rPr lang="en-US" b="1" i="1" dirty="0" smtClean="0">
                <a:latin typeface="Times New Roman" pitchFamily="18" charset="0"/>
                <a:cs typeface="Times New Roman" pitchFamily="18" charset="0"/>
              </a:rPr>
              <a:t>H</a:t>
            </a:r>
            <a:r>
              <a:rPr lang="en-US" b="1" dirty="0" smtClean="0">
                <a:latin typeface="Times New Roman" pitchFamily="18" charset="0"/>
                <a:cs typeface="Times New Roman" pitchFamily="18" charset="0"/>
              </a:rPr>
              <a:t> cont’d…</a:t>
            </a:r>
            <a:endParaRPr lang="en-US" b="1"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5355" name="Equation" r:id="rId3" imgW="914400" imgH="215640" progId="Equation.3">
                  <p:embed/>
                </p:oleObj>
              </mc:Choice>
              <mc:Fallback>
                <p:oleObj name="Equation" r:id="rId3" imgW="9144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5356" name="Equation" r:id="rId5" imgW="914400" imgH="215640" progId="Equation.3">
                  <p:embed/>
                </p:oleObj>
              </mc:Choice>
              <mc:Fallback>
                <p:oleObj name="Equation" r:id="rId5" imgW="914400" imgH="215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820653092"/>
              </p:ext>
            </p:extLst>
          </p:nvPr>
        </p:nvGraphicFramePr>
        <p:xfrm>
          <a:off x="1020763" y="1295400"/>
          <a:ext cx="6673850" cy="4933950"/>
        </p:xfrm>
        <a:graphic>
          <a:graphicData uri="http://schemas.openxmlformats.org/presentationml/2006/ole">
            <mc:AlternateContent xmlns:mc="http://schemas.openxmlformats.org/markup-compatibility/2006">
              <mc:Choice xmlns:v="urn:schemas-microsoft-com:vml" Requires="v">
                <p:oleObj spid="_x0000_s5357" name="Equation" r:id="rId6" imgW="3187440" imgH="2438280" progId="Equation.3">
                  <p:embed/>
                </p:oleObj>
              </mc:Choice>
              <mc:Fallback>
                <p:oleObj name="Equation" r:id="rId6" imgW="3187440" imgH="2438280" progId="Equation.3">
                  <p:embed/>
                  <p:pic>
                    <p:nvPicPr>
                      <p:cNvPr id="0" name="Object 9"/>
                      <p:cNvPicPr>
                        <a:picLocks noChangeAspect="1" noChangeArrowheads="1"/>
                      </p:cNvPicPr>
                      <p:nvPr/>
                    </p:nvPicPr>
                    <p:blipFill>
                      <a:blip r:embed="rId7"/>
                      <a:srcRect/>
                      <a:stretch>
                        <a:fillRect/>
                      </a:stretch>
                    </p:blipFill>
                    <p:spPr bwMode="auto">
                      <a:xfrm>
                        <a:off x="1020763" y="1295400"/>
                        <a:ext cx="6673850" cy="4933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73" y="152400"/>
            <a:ext cx="8229600" cy="1143000"/>
          </a:xfrm>
        </p:spPr>
        <p:txBody>
          <a:bodyPr>
            <a:normAutofit fontScale="90000"/>
          </a:bodyPr>
          <a:lstStyle/>
          <a:p>
            <a:r>
              <a:rPr lang="en-US" b="1" dirty="0" smtClean="0">
                <a:latin typeface="Times New Roman" pitchFamily="18" charset="0"/>
                <a:cs typeface="Times New Roman" pitchFamily="18" charset="0"/>
              </a:rPr>
              <a:t>Rectangular Components of </a:t>
            </a:r>
            <a:r>
              <a:rPr lang="en-US" b="1" i="1" dirty="0" smtClean="0">
                <a:latin typeface="Times New Roman" pitchFamily="18" charset="0"/>
                <a:cs typeface="Times New Roman" pitchFamily="18" charset="0"/>
              </a:rPr>
              <a:t>H</a:t>
            </a:r>
            <a:r>
              <a:rPr lang="en-US" b="1" dirty="0" smtClean="0">
                <a:latin typeface="Times New Roman" pitchFamily="18" charset="0"/>
                <a:cs typeface="Times New Roman" pitchFamily="18" charset="0"/>
              </a:rPr>
              <a:t> cont’d…</a:t>
            </a:r>
            <a:endParaRPr lang="en-US" b="1" dirty="0">
              <a:latin typeface="Times New Roman" pitchFamily="18" charset="0"/>
              <a:cs typeface="Times New Roman" pitchFamily="18" charset="0"/>
            </a:endParaRPr>
          </a:p>
        </p:txBody>
      </p:sp>
      <p:sp>
        <p:nvSpPr>
          <p:cNvPr id="4" name="Content Placeholder 3"/>
          <p:cNvSpPr txBox="1">
            <a:spLocks noGrp="1"/>
          </p:cNvSpPr>
          <p:nvPr>
            <p:ph idx="1"/>
          </p:nvPr>
        </p:nvSpPr>
        <p:spPr>
          <a:xfrm>
            <a:off x="533400" y="1447800"/>
            <a:ext cx="3631122" cy="584775"/>
          </a:xfrm>
          <a:prstGeom prst="rect">
            <a:avLst/>
          </a:prstGeom>
          <a:noFill/>
        </p:spPr>
        <p:txBody>
          <a:bodyPr wrap="none" rtlCol="0">
            <a:spAutoFit/>
          </a:bodyPr>
          <a:lstStyle/>
          <a:p>
            <a:pPr>
              <a:buFont typeface="Arial" pitchFamily="34" charset="0"/>
              <a:buChar char="•"/>
            </a:pPr>
            <a:r>
              <a:rPr lang="en-US" sz="32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Case 2; point </a:t>
            </a:r>
            <a:r>
              <a:rPr lang="en-US" sz="2400" b="1"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is fixed</a:t>
            </a:r>
            <a:endParaRPr lang="en-US" sz="2400" dirty="0">
              <a:latin typeface="Times New Roman" pitchFamily="18" charset="0"/>
              <a:cs typeface="Times New Roman" pitchFamily="18" charset="0"/>
            </a:endParaRPr>
          </a:p>
        </p:txBody>
      </p:sp>
      <p:sp>
        <p:nvSpPr>
          <p:cNvPr id="7" name="TextBox 6"/>
          <p:cNvSpPr txBox="1"/>
          <p:nvPr/>
        </p:nvSpPr>
        <p:spPr>
          <a:xfrm>
            <a:off x="685798" y="3048000"/>
            <a:ext cx="7811947"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value of </a:t>
            </a:r>
            <a:r>
              <a:rPr lang="en-US" sz="2400" b="1"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is the same as in case 1, with the new axes at the fixed point</a:t>
            </a:r>
            <a:endParaRPr lang="en-US" sz="24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71721652"/>
              </p:ext>
            </p:extLst>
          </p:nvPr>
        </p:nvGraphicFramePr>
        <p:xfrm>
          <a:off x="1981200" y="2057400"/>
          <a:ext cx="4343400" cy="914400"/>
        </p:xfrm>
        <a:graphic>
          <a:graphicData uri="http://schemas.openxmlformats.org/presentationml/2006/ole">
            <mc:AlternateContent xmlns:mc="http://schemas.openxmlformats.org/markup-compatibility/2006">
              <mc:Choice xmlns:v="urn:schemas-microsoft-com:vml" Requires="v">
                <p:oleObj spid="_x0000_s43197" name="Equation" r:id="rId3" imgW="1803240" imgH="393480" progId="Equation.3">
                  <p:embed/>
                </p:oleObj>
              </mc:Choice>
              <mc:Fallback>
                <p:oleObj name="Equation" r:id="rId3" imgW="1803240" imgH="393480" progId="Equation.3">
                  <p:embed/>
                  <p:pic>
                    <p:nvPicPr>
                      <p:cNvPr id="0" name="Object 8"/>
                      <p:cNvPicPr>
                        <a:picLocks noChangeAspect="1" noChangeArrowheads="1"/>
                      </p:cNvPicPr>
                      <p:nvPr/>
                    </p:nvPicPr>
                    <p:blipFill>
                      <a:blip r:embed="rId4"/>
                      <a:srcRect/>
                      <a:stretch>
                        <a:fillRect/>
                      </a:stretch>
                    </p:blipFill>
                    <p:spPr bwMode="auto">
                      <a:xfrm>
                        <a:off x="1981200" y="2057400"/>
                        <a:ext cx="4343400" cy="914400"/>
                      </a:xfrm>
                      <a:prstGeom prst="rect">
                        <a:avLst/>
                      </a:prstGeom>
                      <a:noFill/>
                      <a:ln>
                        <a:noFill/>
                      </a:ln>
                    </p:spPr>
                  </p:pic>
                </p:oleObj>
              </mc:Fallback>
            </mc:AlternateContent>
          </a:graphicData>
        </a:graphic>
      </p:graphicFrame>
      <p:sp>
        <p:nvSpPr>
          <p:cNvPr id="8" name="Rectangle 7"/>
          <p:cNvSpPr/>
          <p:nvPr/>
        </p:nvSpPr>
        <p:spPr>
          <a:xfrm>
            <a:off x="457200" y="4064076"/>
            <a:ext cx="7811947" cy="461665"/>
          </a:xfrm>
          <a:prstGeom prst="rect">
            <a:avLst/>
          </a:prstGeom>
        </p:spPr>
        <p:txBody>
          <a:bodyPr wrap="square">
            <a:spAutoFit/>
          </a:bodyPr>
          <a:lstStyle/>
          <a:p>
            <a:pPr marL="342900" indent="-342900">
              <a:buFont typeface="Arial" pitchFamily="34" charset="0"/>
              <a:buChar char="•"/>
            </a:pPr>
            <a:r>
              <a:rPr lang="en-US" sz="2400" dirty="0">
                <a:latin typeface="Times New Roman" pitchFamily="18" charset="0"/>
                <a:cs typeface="Times New Roman" pitchFamily="18" charset="0"/>
              </a:rPr>
              <a:t>Case 3; the principal axes are chosen as the axes of rotation</a:t>
            </a:r>
          </a:p>
        </p:txBody>
      </p:sp>
      <p:graphicFrame>
        <p:nvGraphicFramePr>
          <p:cNvPr id="9" name="Object 8"/>
          <p:cNvGraphicFramePr>
            <a:graphicFrameLocks noChangeAspect="1"/>
          </p:cNvGraphicFramePr>
          <p:nvPr>
            <p:extLst>
              <p:ext uri="{D42A27DB-BD31-4B8C-83A1-F6EECF244321}">
                <p14:modId xmlns:p14="http://schemas.microsoft.com/office/powerpoint/2010/main" val="1169392981"/>
              </p:ext>
            </p:extLst>
          </p:nvPr>
        </p:nvGraphicFramePr>
        <p:xfrm>
          <a:off x="2362200" y="4553450"/>
          <a:ext cx="3352800" cy="551950"/>
        </p:xfrm>
        <a:graphic>
          <a:graphicData uri="http://schemas.openxmlformats.org/presentationml/2006/ole">
            <mc:AlternateContent xmlns:mc="http://schemas.openxmlformats.org/markup-compatibility/2006">
              <mc:Choice xmlns:v="urn:schemas-microsoft-com:vml" Requires="v">
                <p:oleObj spid="_x0000_s43198" name="Equation" r:id="rId5" imgW="1079032" imgH="241195" progId="Equation.3">
                  <p:embed/>
                </p:oleObj>
              </mc:Choice>
              <mc:Fallback>
                <p:oleObj name="Equation" r:id="rId5" imgW="1079032"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53450"/>
                        <a:ext cx="3352800" cy="551950"/>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8844123"/>
              </p:ext>
            </p:extLst>
          </p:nvPr>
        </p:nvGraphicFramePr>
        <p:xfrm>
          <a:off x="2819400" y="5228648"/>
          <a:ext cx="2017713" cy="1622425"/>
        </p:xfrm>
        <a:graphic>
          <a:graphicData uri="http://schemas.openxmlformats.org/presentationml/2006/ole">
            <mc:AlternateContent xmlns:mc="http://schemas.openxmlformats.org/markup-compatibility/2006">
              <mc:Choice xmlns:v="urn:schemas-microsoft-com:vml" Requires="v">
                <p:oleObj spid="_x0000_s43199" name="Equation" r:id="rId7" imgW="838080" imgH="698400" progId="Equation.3">
                  <p:embed/>
                </p:oleObj>
              </mc:Choice>
              <mc:Fallback>
                <p:oleObj name="Equation" r:id="rId7" imgW="838080" imgH="698400" progId="Equation.3">
                  <p:embed/>
                  <p:pic>
                    <p:nvPicPr>
                      <p:cNvPr id="0" name="Object 5"/>
                      <p:cNvPicPr>
                        <a:picLocks noChangeAspect="1" noChangeArrowheads="1"/>
                      </p:cNvPicPr>
                      <p:nvPr/>
                    </p:nvPicPr>
                    <p:blipFill>
                      <a:blip r:embed="rId8"/>
                      <a:srcRect/>
                      <a:stretch>
                        <a:fillRect/>
                      </a:stretch>
                    </p:blipFill>
                    <p:spPr bwMode="auto">
                      <a:xfrm>
                        <a:off x="2819400" y="5228648"/>
                        <a:ext cx="2017713"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FUNDAMENTAL EQUATIONS OF MOTION OF A 3-D RIGID BODY</a:t>
            </a:r>
            <a:endParaRPr lang="en-US" b="1" dirty="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3"/>
          <a:srcRect t="2057"/>
          <a:stretch>
            <a:fillRect/>
          </a:stretch>
        </p:blipFill>
        <p:spPr bwMode="auto">
          <a:xfrm>
            <a:off x="228600" y="2964872"/>
            <a:ext cx="4419600" cy="3629025"/>
          </a:xfrm>
          <a:prstGeom prst="rect">
            <a:avLst/>
          </a:prstGeom>
          <a:noFill/>
          <a:ln w="9525">
            <a:noFill/>
            <a:miter lim="800000"/>
            <a:headEnd/>
            <a:tailEnd/>
          </a:ln>
          <a:effectLst/>
        </p:spPr>
      </p:pic>
      <p:sp>
        <p:nvSpPr>
          <p:cNvPr id="8" name="TextBox 7"/>
          <p:cNvSpPr txBox="1"/>
          <p:nvPr/>
        </p:nvSpPr>
        <p:spPr>
          <a:xfrm>
            <a:off x="4648200" y="2951017"/>
            <a:ext cx="4419600" cy="2062103"/>
          </a:xfrm>
          <a:prstGeom prst="rect">
            <a:avLst/>
          </a:prstGeom>
          <a:noFill/>
        </p:spPr>
        <p:txBody>
          <a:bodyPr wrap="square" rtlCol="0">
            <a:spAutoFit/>
          </a:bodyPr>
          <a:lstStyle/>
          <a:p>
            <a:pPr algn="just"/>
            <a:r>
              <a:rPr lang="en-US" sz="3200" i="1" dirty="0" smtClean="0">
                <a:latin typeface="Times New Roman" pitchFamily="18" charset="0"/>
                <a:cs typeface="Times New Roman" pitchFamily="18" charset="0"/>
              </a:rPr>
              <a:t>Let </a:t>
            </a:r>
            <a:r>
              <a:rPr lang="el-GR" sz="3200" i="1" dirty="0" smtClean="0">
                <a:latin typeface="Times New Roman" pitchFamily="18" charset="0"/>
                <a:cs typeface="Times New Roman" pitchFamily="18" charset="0"/>
              </a:rPr>
              <a:t>ω</a:t>
            </a:r>
            <a:r>
              <a:rPr lang="en-US" sz="3200" i="1" dirty="0" smtClean="0">
                <a:latin typeface="Times New Roman" pitchFamily="18" charset="0"/>
                <a:cs typeface="Times New Roman" pitchFamily="18" charset="0"/>
              </a:rPr>
              <a:t> be the angular velocity of the body and</a:t>
            </a:r>
            <a:r>
              <a:rPr lang="en-US" sz="3200" i="1" dirty="0">
                <a:latin typeface="Times New Roman" pitchFamily="18" charset="0"/>
                <a:cs typeface="Times New Roman" pitchFamily="18" charset="0"/>
              </a:rPr>
              <a:t> </a:t>
            </a:r>
            <a:r>
              <a:rPr lang="el-GR" sz="3200" i="1" dirty="0" smtClean="0">
                <a:latin typeface="Times New Roman" pitchFamily="18" charset="0"/>
                <a:cs typeface="Times New Roman" pitchFamily="18" charset="0"/>
              </a:rPr>
              <a:t>Ω</a:t>
            </a:r>
            <a:r>
              <a:rPr lang="en-US" sz="3200" i="1" dirty="0" smtClean="0">
                <a:latin typeface="Times New Roman" pitchFamily="18" charset="0"/>
                <a:cs typeface="Times New Roman" pitchFamily="18" charset="0"/>
              </a:rPr>
              <a:t>  the angular velocity of the frame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755072" y="1981200"/>
                <a:ext cx="2986972"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 </m:t>
                      </m:r>
                      <m:nary>
                        <m:naryPr>
                          <m:chr m:val="∑"/>
                          <m:subHide m:val="on"/>
                          <m:supHide m:val="on"/>
                          <m:ctrlPr>
                            <a:rPr lang="en-US" b="0" i="1" smtClean="0">
                              <a:latin typeface="Cambria Math"/>
                            </a:rPr>
                          </m:ctrlPr>
                        </m:naryPr>
                        <m:sub/>
                        <m:sup/>
                        <m:e>
                          <m:r>
                            <a:rPr lang="en-US" b="0" i="1" smtClean="0">
                              <a:latin typeface="Cambria Math"/>
                            </a:rPr>
                            <m:t>𝐹</m:t>
                          </m:r>
                          <m:r>
                            <a:rPr lang="en-US" b="0" i="1" smtClean="0">
                              <a:latin typeface="Cambria Math"/>
                            </a:rPr>
                            <m:t>=</m:t>
                          </m:r>
                          <m:r>
                            <a:rPr lang="en-US" b="0" i="1" smtClean="0">
                              <a:latin typeface="Cambria Math"/>
                            </a:rPr>
                            <m:t>𝑚</m:t>
                          </m:r>
                          <m:sSub>
                            <m:sSubPr>
                              <m:ctrlPr>
                                <a:rPr lang="en-US" b="0" i="1" smtClean="0">
                                  <a:latin typeface="Cambria Math"/>
                                </a:rPr>
                              </m:ctrlPr>
                            </m:sSubPr>
                            <m:e>
                              <m:r>
                                <a:rPr lang="en-US" b="0" i="1" smtClean="0">
                                  <a:latin typeface="Cambria Math"/>
                                </a:rPr>
                                <m:t>𝑎</m:t>
                              </m:r>
                            </m:e>
                            <m:sub>
                              <m:r>
                                <a:rPr lang="en-US" b="0" i="1" smtClean="0">
                                  <a:latin typeface="Cambria Math"/>
                                </a:rPr>
                                <m:t>𝐺</m:t>
                              </m:r>
                            </m:sub>
                          </m:sSub>
                        </m:e>
                      </m:nary>
                      <m:r>
                        <a:rPr lang="en-US" b="0" i="1" smtClean="0">
                          <a:latin typeface="Cambria Math"/>
                        </a:rPr>
                        <m:t>   ;</m:t>
                      </m:r>
                      <m:nary>
                        <m:naryPr>
                          <m:chr m:val="∑"/>
                          <m:subHide m:val="on"/>
                          <m:supHide m:val="on"/>
                          <m:ctrlPr>
                            <a:rPr lang="en-US" i="1">
                              <a:latin typeface="Cambria Math"/>
                            </a:rPr>
                          </m:ctrlPr>
                        </m:naryPr>
                        <m:sub/>
                        <m:sup/>
                        <m:e>
                          <m:r>
                            <a:rPr lang="en-US" i="1">
                              <a:latin typeface="Cambria Math"/>
                            </a:rPr>
                            <m:t>𝑀</m:t>
                          </m:r>
                        </m:e>
                      </m:nary>
                      <m:r>
                        <a:rPr lang="en-US" i="1">
                          <a:latin typeface="Cambria Math"/>
                        </a:rPr>
                        <m:t>=</m:t>
                      </m:r>
                      <m:f>
                        <m:fPr>
                          <m:ctrlPr>
                            <a:rPr lang="en-US" i="1">
                              <a:latin typeface="Cambria Math"/>
                            </a:rPr>
                          </m:ctrlPr>
                        </m:fPr>
                        <m:num>
                          <m:r>
                            <a:rPr lang="en-US" i="1">
                              <a:latin typeface="Cambria Math"/>
                            </a:rPr>
                            <m:t>𝑑𝐻</m:t>
                          </m:r>
                        </m:num>
                        <m:den>
                          <m:r>
                            <a:rPr lang="en-US" i="1">
                              <a:latin typeface="Cambria Math"/>
                            </a:rPr>
                            <m:t>𝑑𝑡</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755072" y="1981200"/>
                <a:ext cx="2986972" cy="763094"/>
              </a:xfrm>
              <a:prstGeom prst="rect">
                <a:avLst/>
              </a:prstGeom>
              <a:blipFill rotWithShape="1">
                <a:blip r:embed="rId4"/>
                <a:stretch>
                  <a:fillRect r="-2245"/>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601365068"/>
              </p:ext>
            </p:extLst>
          </p:nvPr>
        </p:nvGraphicFramePr>
        <p:xfrm>
          <a:off x="4203700" y="1740994"/>
          <a:ext cx="4864100" cy="1003300"/>
        </p:xfrm>
        <a:graphic>
          <a:graphicData uri="http://schemas.openxmlformats.org/presentationml/2006/ole">
            <mc:AlternateContent xmlns:mc="http://schemas.openxmlformats.org/markup-compatibility/2006">
              <mc:Choice xmlns:v="urn:schemas-microsoft-com:vml" Requires="v">
                <p:oleObj spid="_x0000_s7241" name="Equation" r:id="rId5" imgW="2019240" imgH="431640" progId="Equation.3">
                  <p:embed/>
                </p:oleObj>
              </mc:Choice>
              <mc:Fallback>
                <p:oleObj name="Equation" r:id="rId5" imgW="2019240" imgH="431640" progId="Equation.3">
                  <p:embed/>
                  <p:pic>
                    <p:nvPicPr>
                      <p:cNvPr id="0" name="Object 5"/>
                      <p:cNvPicPr>
                        <a:picLocks noChangeAspect="1" noChangeArrowheads="1"/>
                      </p:cNvPicPr>
                      <p:nvPr/>
                    </p:nvPicPr>
                    <p:blipFill>
                      <a:blip r:embed="rId6"/>
                      <a:srcRect/>
                      <a:stretch>
                        <a:fillRect/>
                      </a:stretch>
                    </p:blipFill>
                    <p:spPr bwMode="auto">
                      <a:xfrm>
                        <a:off x="4203700" y="1740994"/>
                        <a:ext cx="4864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EQUATIONS OF MOTION OF A 3-D RIGID BODY cont’d…</a:t>
            </a:r>
            <a:endParaRPr lang="en-US" b="1"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07806536"/>
              </p:ext>
            </p:extLst>
          </p:nvPr>
        </p:nvGraphicFramePr>
        <p:xfrm>
          <a:off x="152400" y="1752600"/>
          <a:ext cx="8839200" cy="3948112"/>
        </p:xfrm>
        <a:graphic>
          <a:graphicData uri="http://schemas.openxmlformats.org/presentationml/2006/ole">
            <mc:AlternateContent xmlns:mc="http://schemas.openxmlformats.org/markup-compatibility/2006">
              <mc:Choice xmlns:v="urn:schemas-microsoft-com:vml" Requires="v">
                <p:oleObj spid="_x0000_s44095" name="Equation" r:id="rId3" imgW="5359320" imgH="2514600" progId="Equation.3">
                  <p:embed/>
                </p:oleObj>
              </mc:Choice>
              <mc:Fallback>
                <p:oleObj name="Equation" r:id="rId3" imgW="5359320" imgH="2514600" progId="Equation.3">
                  <p:embed/>
                  <p:pic>
                    <p:nvPicPr>
                      <p:cNvPr id="0" name=""/>
                      <p:cNvPicPr/>
                      <p:nvPr/>
                    </p:nvPicPr>
                    <p:blipFill>
                      <a:blip r:embed="rId4"/>
                      <a:stretch>
                        <a:fillRect/>
                      </a:stretch>
                    </p:blipFill>
                    <p:spPr>
                      <a:xfrm>
                        <a:off x="152400" y="1752600"/>
                        <a:ext cx="8839200" cy="3948112"/>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6230</TotalTime>
  <Words>2193</Words>
  <Application>Microsoft Office PowerPoint</Application>
  <PresentationFormat>On-screen Show (4:3)</PresentationFormat>
  <Paragraphs>173</Paragraphs>
  <Slides>40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 ME 361 DYNAMICS OF MACHINERY </vt:lpstr>
      <vt:lpstr>Equations of Translational Motion </vt:lpstr>
      <vt:lpstr>Equations of Rotational Motion</vt:lpstr>
      <vt:lpstr>Angular Momentum(H) of an Arbitrary Point A</vt:lpstr>
      <vt:lpstr>Rectangular Components of H</vt:lpstr>
      <vt:lpstr>Rectangular Components of H cont’d…</vt:lpstr>
      <vt:lpstr>Rectangular Components of H cont’d…</vt:lpstr>
      <vt:lpstr>FUNDAMENTAL EQUATIONS OF MOTION OF A 3-D RIGID BODY</vt:lpstr>
      <vt:lpstr>EQUATIONS OF MOTION OF A 3-D RIGID BODY cont’d…</vt:lpstr>
      <vt:lpstr>EQUATIONS OF MOTION OF A 3-D RIGID BODY cont’d…</vt:lpstr>
      <vt:lpstr>EULER’S EQUATIONS OF MOTION</vt:lpstr>
      <vt:lpstr>Worked Example 1</vt:lpstr>
      <vt:lpstr>Worked Example 1 cont’d</vt:lpstr>
      <vt:lpstr>Worked Examples cont’d Solution to 3.1 cont’d</vt:lpstr>
      <vt:lpstr>Worked Examples cont’d Solution to 3.1 cont’d</vt:lpstr>
      <vt:lpstr>Worked Example 2</vt:lpstr>
      <vt:lpstr>Solution 2</vt:lpstr>
      <vt:lpstr>Solution 2 cont’d…</vt:lpstr>
      <vt:lpstr>Solution 2 cont’d…</vt:lpstr>
      <vt:lpstr>Solution 2 cont’d…</vt:lpstr>
      <vt:lpstr>GYROSCOPIC MOTION</vt:lpstr>
      <vt:lpstr>GYROSCOPIC MOTION cont’d…</vt:lpstr>
      <vt:lpstr>GYROSCOPIC MOTION cont’d… </vt:lpstr>
      <vt:lpstr>GYROSCOPIC MOTION cont’d…</vt:lpstr>
      <vt:lpstr>Worked Example 3</vt:lpstr>
      <vt:lpstr>Solution 3 cont’d…</vt:lpstr>
      <vt:lpstr>Worked Example 4</vt:lpstr>
      <vt:lpstr>Worked Example 5</vt:lpstr>
      <vt:lpstr>Solution</vt:lpstr>
      <vt:lpstr>Gyroscopic Effects in Machines </vt:lpstr>
      <vt:lpstr>Worked Example 7</vt:lpstr>
      <vt:lpstr>Worked Example 7</vt:lpstr>
      <vt:lpstr>Worked Example 8</vt:lpstr>
      <vt:lpstr>PowerPoint Presentation</vt:lpstr>
      <vt:lpstr>ASSIGNMENT 1</vt:lpstr>
      <vt:lpstr>ASSIGNMENT 2</vt:lpstr>
      <vt:lpstr>ASSIGNMENT 3</vt:lpstr>
      <vt:lpstr>ASSIGNMENT 4</vt:lpstr>
      <vt:lpstr>ASSIGNMENT 5</vt:lpstr>
      <vt:lpstr>ASSIGNMENT 6</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VECTORS AND TRIGONOMETRY</dc:title>
  <dc:creator>FAISAL</dc:creator>
  <cp:lastModifiedBy>josh</cp:lastModifiedBy>
  <cp:revision>127</cp:revision>
  <dcterms:created xsi:type="dcterms:W3CDTF">2012-09-14T19:08:52Z</dcterms:created>
  <dcterms:modified xsi:type="dcterms:W3CDTF">2014-09-06T02:02:52Z</dcterms:modified>
</cp:coreProperties>
</file>