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76"/>
  </p:notesMasterIdLst>
  <p:sldIdLst>
    <p:sldId id="426" r:id="rId3"/>
    <p:sldId id="259" r:id="rId4"/>
    <p:sldId id="260" r:id="rId5"/>
    <p:sldId id="261" r:id="rId6"/>
    <p:sldId id="356" r:id="rId7"/>
    <p:sldId id="357" r:id="rId8"/>
    <p:sldId id="358" r:id="rId9"/>
    <p:sldId id="314" r:id="rId10"/>
    <p:sldId id="359" r:id="rId11"/>
    <p:sldId id="360" r:id="rId12"/>
    <p:sldId id="361" r:id="rId13"/>
    <p:sldId id="362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88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4" r:id="rId54"/>
    <p:sldId id="403" r:id="rId55"/>
    <p:sldId id="405" r:id="rId56"/>
    <p:sldId id="406" r:id="rId57"/>
    <p:sldId id="407" r:id="rId58"/>
    <p:sldId id="408" r:id="rId59"/>
    <p:sldId id="411" r:id="rId60"/>
    <p:sldId id="410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51"/>
    <a:srgbClr val="05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384BE-9D6B-4024-A985-C0EE99A58AE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05C70-BB3D-46DD-9A54-15208EA29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9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5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1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2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0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85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999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27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1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6" y="6464739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"/>
              <a:ext cx="12192000" cy="788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7637" y="0"/>
              <a:ext cx="27432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2003215" y="0"/>
              <a:ext cx="27432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29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5">
              <a:lumMod val="75000"/>
            </a:schemeClr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637" y="6492875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788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47637" y="0"/>
            <a:ext cx="274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003215" y="0"/>
            <a:ext cx="3657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5">
              <a:lumMod val="75000"/>
            </a:schemeClr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17254" y="1781457"/>
            <a:ext cx="3357489" cy="127273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MATH 353</a:t>
            </a:r>
            <a:endParaRPr lang="en-GB" sz="4000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3999" y="3889177"/>
            <a:ext cx="9144000" cy="48476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UNIT 3</a:t>
            </a:r>
            <a:endParaRPr lang="en-GB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044" y="3139086"/>
            <a:ext cx="11015003" cy="664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rgbClr val="00B050"/>
                </a:solidFill>
              </a:rPr>
              <a:t>PROBABILITY AND STATISTICS</a:t>
            </a:r>
            <a:endParaRPr lang="en-GB" sz="4000" b="1" dirty="0">
              <a:solidFill>
                <a:srgbClr val="00B05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3999" y="5212956"/>
            <a:ext cx="9144000" cy="599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/>
                </a:solidFill>
              </a:rPr>
              <a:t>Alexander Boateng, PhD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68546" y="5812487"/>
            <a:ext cx="9144000" cy="44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Department of Statistics and Actuarial Science, KNUST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3.1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=0.2+0.25+0.4=0.85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0.4+0.1+0.05=0.55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=0.4+0.1=0.5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3.2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density function of a discrete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given by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=12, 13, 14.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Write </a:t>
                </a:r>
                <a:r>
                  <a:rPr lang="en-US" dirty="0"/>
                  <a:t>out the probability distribution and find the value of k.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/>
                  <a:t>find k,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=1/39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7431" y="3075129"/>
            <a:ext cx="911271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3.2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60368"/>
              </p:ext>
            </p:extLst>
          </p:nvPr>
        </p:nvGraphicFramePr>
        <p:xfrm>
          <a:off x="5401733" y="4157702"/>
          <a:ext cx="9216047" cy="213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1733" y="4157702"/>
                        <a:ext cx="9216047" cy="213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7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MEAN </a:t>
            </a:r>
            <a:r>
              <a:rPr lang="en-US" b="1" dirty="0"/>
              <a:t>AND VARIABILITY OF DISCRETE </a:t>
            </a:r>
            <a:r>
              <a:rPr lang="en-US" b="1" dirty="0" smtClean="0"/>
              <a:t>R.V.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OR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=0,1,2,…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b="1" dirty="0" smtClean="0"/>
                  <a:t>Steps:</a:t>
                </a:r>
              </a:p>
              <a:p>
                <a:pPr marL="693738" indent="-457200">
                  <a:lnSpc>
                    <a:spcPct val="100000"/>
                  </a:lnSpc>
                </a:pPr>
                <a:r>
                  <a:rPr lang="en-US" dirty="0" smtClean="0"/>
                  <a:t>Multiply </a:t>
                </a:r>
                <a:r>
                  <a:rPr lang="en-US" dirty="0"/>
                  <a:t>each possible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by its probability</a:t>
                </a:r>
              </a:p>
              <a:p>
                <a:pPr marL="693738" indent="-457200">
                  <a:lnSpc>
                    <a:spcPct val="100000"/>
                  </a:lnSpc>
                </a:pPr>
                <a:r>
                  <a:rPr lang="en-US" dirty="0" smtClean="0"/>
                  <a:t>Add the resulting product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3.3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r>
                  <a:rPr lang="en-US" dirty="0"/>
                  <a:t>The probability distribution of the random variable X is shown in the table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 t="-2107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13576"/>
              </p:ext>
            </p:extLst>
          </p:nvPr>
        </p:nvGraphicFramePr>
        <p:xfrm>
          <a:off x="829733" y="2560713"/>
          <a:ext cx="8619067" cy="199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733" y="2560713"/>
                        <a:ext cx="8619067" cy="1994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0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3.3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=&gt;0×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+3×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+4×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=2.25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3.4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r>
                  <a:rPr lang="en-US" dirty="0"/>
                  <a:t>The random variable X has the probability density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p</m:t>
                        </m:r>
                        <m:r>
                          <m:rPr>
                            <m:nor/>
                          </m:rPr>
                          <a:rPr lang="en-US"/>
                          <m:t>.</m:t>
                        </m:r>
                        <m:r>
                          <m:rPr>
                            <m:nor/>
                          </m:rPr>
                          <a:rPr lang="en-US"/>
                          <m:t>d</m:t>
                        </m:r>
                        <m:r>
                          <m:rPr>
                            <m:nor/>
                          </m:rPr>
                          <a:rPr lang="en-US"/>
                          <m:t>.</m:t>
                        </m:r>
                        <m:r>
                          <m:rPr>
                            <m:nor/>
                          </m:rPr>
                          <a:rPr lang="en-US"/>
                          <m:t>f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: </m:t>
                    </m:r>
                    <m:r>
                      <m:rPr>
                        <m:nor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  <m:r>
                          <m:rPr>
                            <m:nor/>
                          </m:rPr>
                          <a:rPr lang="en-US"/>
                          <m:t>=</m:t>
                        </m:r>
                        <m:r>
                          <m:rPr>
                            <m:nor/>
                          </m:rPr>
                          <a:rPr lang="en-US"/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=5, 6,7,8,9 </m:t>
                    </m:r>
                    <m:r>
                      <m:rPr>
                        <m:nor/>
                      </m:rPr>
                      <a:rPr lang="en-US"/>
                      <m:t>as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defined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table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29669"/>
              </p:ext>
            </p:extLst>
          </p:nvPr>
        </p:nvGraphicFramePr>
        <p:xfrm>
          <a:off x="877358" y="2709332"/>
          <a:ext cx="8063442" cy="211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358" y="2709332"/>
                        <a:ext cx="8063442" cy="2116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3.4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+7×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+8×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+9×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VARIABILITY OF A DISCRETE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Variance or standard deviation of a random variable X measures whether a particular value of that random variable is unusual.</a:t>
                </a:r>
              </a:p>
              <a:p>
                <a:r>
                  <a:rPr lang="en-US" dirty="0"/>
                  <a:t>As mean 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of random variable X is a measures center or central tendency, the variance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standard deviation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measure the spread or the dispersion.</a:t>
                </a:r>
              </a:p>
              <a:p>
                <a:r>
                  <a:rPr lang="en-US" dirty="0"/>
                  <a:t>The variance of a discrete random variable X is given by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2107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VARIABILITY OF A DISCRETE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Standard deviation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44101"/>
              </p:ext>
            </p:extLst>
          </p:nvPr>
        </p:nvGraphicFramePr>
        <p:xfrm>
          <a:off x="966566" y="4243207"/>
          <a:ext cx="9024101" cy="258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Document" r:id="rId4" imgW="6099983" imgH="1555897" progId="Word.Document.12">
                  <p:embed/>
                </p:oleObj>
              </mc:Choice>
              <mc:Fallback>
                <p:oleObj name="Document" r:id="rId4" imgW="6099983" imgH="1555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566" y="4243207"/>
                        <a:ext cx="9024101" cy="2586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3.5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random variable X has a probability distribution as shown in the table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Find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:r>
                  <a:rPr lang="en-US" dirty="0"/>
                  <a:t>the variance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:r>
                  <a:rPr lang="en-US" dirty="0"/>
                  <a:t>the standard deviation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 t="-2974" r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3961"/>
              </p:ext>
            </p:extLst>
          </p:nvPr>
        </p:nvGraphicFramePr>
        <p:xfrm>
          <a:off x="945091" y="2590801"/>
          <a:ext cx="745384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091" y="2590801"/>
                        <a:ext cx="7453842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88276"/>
            <a:ext cx="10796369" cy="902412"/>
          </a:xfrm>
        </p:spPr>
        <p:txBody>
          <a:bodyPr/>
          <a:lstStyle/>
          <a:p>
            <a:r>
              <a:rPr lang="en-US" b="1" dirty="0" smtClean="0"/>
              <a:t>UNIT 3: 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825625"/>
            <a:ext cx="10930524" cy="4639114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smtClean="0"/>
              <a:t>Random Variables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Discrete Random Variables 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Mean and Variance of Discrete R.V.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Continuous Random Variables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Mean and Variance of Continuous R.V.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Cumulative Distribution Functions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3.5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(a)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=1×0.1+2×0.3+3×0.2+4×0.3+5×0.1=3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×0.3+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×0.2+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×0.3+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×0.1</m:t>
                    </m:r>
                  </m:oMath>
                </a14:m>
                <a:endParaRPr lang="en-US" i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=10.4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(c) </a:t>
                </a:r>
                <a:r>
                  <a:rPr lang="en-US" dirty="0" err="1"/>
                  <a:t>Var</a:t>
                </a:r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=10.4−9=1.4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=1.18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3.6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discrete random variable X has a probability density function (pdf): 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=0.05,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=0.45,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169863" indent="0">
                  <a:lnSpc>
                    <a:spcPct val="100000"/>
                  </a:lnSpc>
                  <a:buNone/>
                </a:pPr>
                <a:r>
                  <a:rPr lang="en-US" dirty="0"/>
                  <a:t>(a)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169863" indent="0">
                  <a:lnSpc>
                    <a:spcPct val="100000"/>
                  </a:lnSpc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69863" indent="0">
                  <a:lnSpc>
                    <a:spcPct val="100000"/>
                  </a:lnSpc>
                  <a:buNone/>
                </a:pPr>
                <a:r>
                  <a:rPr lang="en-US" dirty="0"/>
                  <a:t>(c) </a:t>
                </a:r>
                <a:r>
                  <a:rPr lang="en-US" dirty="0" err="1"/>
                  <a:t>Var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69863" indent="0">
                  <a:lnSpc>
                    <a:spcPct val="100000"/>
                  </a:lnSpc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3.6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endParaRPr lang="en-US" i="1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=0×0.05+1×0.45+2×0.5=1.45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×0.05+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×0.45+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×0.5=2.45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(c) </a:t>
                </a:r>
                <a:r>
                  <a:rPr lang="en-US" dirty="0" err="1"/>
                  <a:t>Var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=2.45−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1.45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0.35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=0.59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 b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71327"/>
              </p:ext>
            </p:extLst>
          </p:nvPr>
        </p:nvGraphicFramePr>
        <p:xfrm>
          <a:off x="724959" y="1683657"/>
          <a:ext cx="10230907" cy="187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959" y="1683657"/>
                        <a:ext cx="10230907" cy="187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1194302" cy="914400"/>
          </a:xfrm>
        </p:spPr>
        <p:txBody>
          <a:bodyPr>
            <a:normAutofit/>
          </a:bodyPr>
          <a:lstStyle/>
          <a:p>
            <a:r>
              <a:rPr lang="en-US" b="1" dirty="0"/>
              <a:t>Results Relating to Expectation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lnSpcReduction="10000"/>
              </a:bodyPr>
              <a:lstStyle/>
              <a:p>
                <a:pPr marL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 smtClean="0"/>
                  <a:t>Given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b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constant</m:t>
                    </m:r>
                  </m:oMath>
                </a14:m>
                <a:endParaRPr lang="en-US" dirty="0"/>
              </a:p>
              <a:p>
                <a:pPr marL="285750" marR="0" indent="-51435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51435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𝑎𝐸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51435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51435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51435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51435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3.7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random variable X taking </a:t>
                </a:r>
                <a:r>
                  <a:rPr lang="en-US" dirty="0"/>
                  <a:t>integer values only has probability density function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 3, 4, 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=6, 7, 8, 9</m:t>
                    </m:r>
                  </m:oMath>
                </a14:m>
                <a:endParaRPr lang="en-US" dirty="0"/>
              </a:p>
              <a:p>
                <a:pPr marL="119063" indent="0">
                  <a:lnSpc>
                    <a:spcPct val="100000"/>
                  </a:lnSpc>
                  <a:buNone/>
                </a:pPr>
                <a:r>
                  <a:rPr lang="en-US" dirty="0"/>
                  <a:t>(a) Find the value of the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119063" indent="0">
                  <a:lnSpc>
                    <a:spcPct val="100000"/>
                  </a:lnSpc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119063" indent="0">
                  <a:lnSpc>
                    <a:spcPct val="100000"/>
                  </a:lnSpc>
                  <a:buNone/>
                </a:pPr>
                <a:r>
                  <a:rPr lang="en-US" dirty="0"/>
                  <a:t>(c) Find </a:t>
                </a:r>
                <a:r>
                  <a:rPr lang="en-US" dirty="0" err="1"/>
                  <a:t>Var</a:t>
                </a:r>
                <a:r>
                  <a:rPr lang="en-US" dirty="0"/>
                  <a:t>(X)</a:t>
                </a:r>
              </a:p>
              <a:p>
                <a:pPr marL="119063" indent="0">
                  <a:lnSpc>
                    <a:spcPct val="100000"/>
                  </a:lnSpc>
                  <a:buNone/>
                </a:pPr>
                <a:r>
                  <a:rPr lang="en-US" dirty="0"/>
                  <a:t>(d)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dirty="0"/>
              </a:p>
              <a:p>
                <a:pPr marL="119063" indent="0">
                  <a:lnSpc>
                    <a:spcPct val="100000"/>
                  </a:lnSpc>
                  <a:buNone/>
                </a:pPr>
                <a:r>
                  <a:rPr lang="en-US" dirty="0"/>
                  <a:t>(e) Find </a:t>
                </a:r>
                <a:r>
                  <a:rPr lang="en-US" dirty="0" err="1"/>
                  <a:t>Var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 b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3.7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find k,</a:t>
                </a:r>
              </a:p>
              <a:p>
                <a:pPr marL="0" indent="0">
                  <a:buNone/>
                </a:pPr>
                <a:r>
                  <a:rPr lang="en-US" dirty="0"/>
                  <a:t>(a)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=1/25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13157"/>
              </p:ext>
            </p:extLst>
          </p:nvPr>
        </p:nvGraphicFramePr>
        <p:xfrm>
          <a:off x="4731198" y="1544714"/>
          <a:ext cx="8883201" cy="143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1198" y="1544714"/>
                        <a:ext cx="8883201" cy="143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73132"/>
              </p:ext>
            </p:extLst>
          </p:nvPr>
        </p:nvGraphicFramePr>
        <p:xfrm>
          <a:off x="860425" y="4686179"/>
          <a:ext cx="9265708" cy="214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Document" r:id="rId6" imgW="6099983" imgH="918494" progId="Word.Document.12">
                  <p:embed/>
                </p:oleObj>
              </mc:Choice>
              <mc:Fallback>
                <p:oleObj name="Document" r:id="rId6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0425" y="4686179"/>
                        <a:ext cx="9265708" cy="214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3.7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+3×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+4×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+5×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+7×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+8×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+9×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(c)  </a:t>
                </a:r>
                <a:r>
                  <a:rPr lang="en-US" dirty="0" err="1" smtClean="0"/>
                  <a:t>Var</a:t>
                </a:r>
                <a:r>
                  <a:rPr lang="en-US" dirty="0"/>
                  <a:t> </a:t>
                </a:r>
                <a:r>
                  <a:rPr lang="en-US" dirty="0" smtClean="0"/>
                  <a:t>(X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2706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pPr marL="6270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US" dirty="0"/>
              </a:p>
              <a:p>
                <a:pPr marL="576263" indent="0">
                  <a:buNone/>
                </a:pPr>
                <a:r>
                  <a:rPr lang="en-US" dirty="0"/>
                  <a:t>:.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(X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=29−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3.7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−3=7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(e)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3.8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discrete random variable X has probability density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/>
                          <m:t>X</m:t>
                        </m:r>
                        <m:r>
                          <m:rPr>
                            <m:nor/>
                          </m:rPr>
                          <a:rPr lang="en-US" i="1"/>
                          <m:t>=</m:t>
                        </m:r>
                        <m:r>
                          <m:rPr>
                            <m:nor/>
                          </m:rPr>
                          <a:rPr lang="en-US" i="1"/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i="1"/>
                      <m:t>=</m:t>
                    </m:r>
                    <m:r>
                      <m:rPr>
                        <m:nor/>
                      </m:rPr>
                      <a:rPr lang="en-US" i="1"/>
                      <m:t>k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i="1"/>
                      <m:t>for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i="1"/>
                      <m:t>x</m:t>
                    </m:r>
                    <m:r>
                      <m:rPr>
                        <m:nor/>
                      </m:rPr>
                      <a:rPr lang="en-US" i="1"/>
                      <m:t>=1, 2, 3, 4, 5, 6</m:t>
                    </m:r>
                  </m:oMath>
                </a14:m>
                <a:endParaRPr lang="en-US" i="1" dirty="0" smtClean="0"/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(a)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(c)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US" dirty="0"/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(d) Find </a:t>
                </a:r>
                <a:r>
                  <a:rPr lang="en-US" dirty="0" err="1"/>
                  <a:t>V</a:t>
                </a:r>
                <a:r>
                  <a:rPr lang="en-US" dirty="0" err="1" smtClean="0"/>
                  <a:t>ar</a:t>
                </a:r>
                <a:r>
                  <a:rPr lang="en-US" dirty="0" smtClean="0"/>
                  <a:t>(X</a:t>
                </a:r>
                <a:r>
                  <a:rPr lang="en-US" dirty="0"/>
                  <a:t>)</a:t>
                </a:r>
              </a:p>
              <a:p>
                <a:pPr marL="236538" indent="0">
                  <a:lnSpc>
                    <a:spcPct val="100000"/>
                  </a:lnSpc>
                  <a:buNone/>
                </a:pPr>
                <a:r>
                  <a:rPr lang="en-US" dirty="0"/>
                  <a:t>(e)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3.8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find k,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 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39588"/>
              </p:ext>
            </p:extLst>
          </p:nvPr>
        </p:nvGraphicFramePr>
        <p:xfrm>
          <a:off x="5113787" y="1544714"/>
          <a:ext cx="8077280" cy="160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3787" y="1544714"/>
                        <a:ext cx="8077280" cy="1604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25427"/>
              </p:ext>
            </p:extLst>
          </p:nvPr>
        </p:nvGraphicFramePr>
        <p:xfrm>
          <a:off x="557431" y="4673600"/>
          <a:ext cx="7130302" cy="179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Document" r:id="rId6" imgW="6099983" imgH="918494" progId="Word.Document.12">
                  <p:embed/>
                </p:oleObj>
              </mc:Choice>
              <mc:Fallback>
                <p:oleObj name="Document" r:id="rId6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431" y="4673600"/>
                        <a:ext cx="7130302" cy="1791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3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834571"/>
            <a:ext cx="900067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UNIT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7" y="1596571"/>
            <a:ext cx="9771743" cy="50880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After completing this unit, you should be able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b="1" dirty="0" smtClean="0"/>
              <a:t>random variables </a:t>
            </a:r>
            <a:r>
              <a:rPr lang="en-US" dirty="0" smtClean="0"/>
              <a:t>(Discrete and Continuous)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 smtClean="0"/>
              <a:t>Explain </a:t>
            </a:r>
            <a:r>
              <a:rPr lang="en-US" b="1" dirty="0" smtClean="0"/>
              <a:t>probability distributions </a:t>
            </a:r>
            <a:r>
              <a:rPr lang="en-US" dirty="0" smtClean="0"/>
              <a:t>(Discrete and Continuous)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Estimate </a:t>
            </a:r>
            <a:r>
              <a:rPr lang="en-US" b="1" dirty="0" smtClean="0"/>
              <a:t>probabilities </a:t>
            </a:r>
            <a:r>
              <a:rPr lang="en-US" dirty="0" smtClean="0"/>
              <a:t>using probability distribution (</a:t>
            </a:r>
            <a:r>
              <a:rPr lang="en-US" dirty="0"/>
              <a:t>Discrete and Continuous</a:t>
            </a:r>
            <a:r>
              <a:rPr lang="en-US" dirty="0" smtClean="0"/>
              <a:t>)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 smtClean="0"/>
              <a:t>Explain </a:t>
            </a:r>
            <a:r>
              <a:rPr lang="en-US" b="1" dirty="0" smtClean="0"/>
              <a:t>cumulative distribution functions </a:t>
            </a:r>
            <a:r>
              <a:rPr lang="en-US" dirty="0" smtClean="0"/>
              <a:t>(Discrete and Continuous)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Calculate </a:t>
            </a:r>
            <a:r>
              <a:rPr lang="en-US" b="1" dirty="0" smtClean="0"/>
              <a:t>the mean, variance and standard deviation</a:t>
            </a:r>
            <a:r>
              <a:rPr lang="en-US" dirty="0" smtClean="0"/>
              <a:t> (Discrete and Continuous)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3.8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+3×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+4×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+5×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(b)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+4=14.5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=2.92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2.92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=11.68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555" t="-1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CUMULATIVE DISTRIBUTION FUNCTION FOR DISCRETE </a:t>
            </a:r>
            <a:r>
              <a:rPr lang="en-US" sz="2800" b="1" dirty="0" smtClean="0"/>
              <a:t>R.V.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cumulative frequencies are obtained by </a:t>
                </a:r>
                <a:r>
                  <a:rPr lang="en-US" b="1" dirty="0" smtClean="0"/>
                  <a:t>summing all frequencies up to a particular value</a:t>
                </a:r>
                <a:r>
                  <a:rPr lang="en-US" dirty="0"/>
                  <a:t> </a:t>
                </a: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In </a:t>
                </a:r>
                <a:r>
                  <a:rPr lang="en-US" dirty="0"/>
                  <a:t>probability distribution, the </a:t>
                </a:r>
                <a:r>
                  <a:rPr lang="en-US" b="1" dirty="0"/>
                  <a:t>probabilities up to value </a:t>
                </a:r>
                <a:r>
                  <a:rPr lang="en-US" dirty="0" smtClean="0"/>
                  <a:t>(</a:t>
                </a:r>
                <a:r>
                  <a:rPr lang="en-US" dirty="0"/>
                  <a:t>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summed to give a cumulative probability. 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cumulative probability function is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3.9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4920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probability distribution of the random variable Y is shown in the table</a:t>
            </a:r>
            <a:r>
              <a:rPr lang="en-US" dirty="0" smtClean="0"/>
              <a:t>. Find the CDF.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431" y="3857240"/>
            <a:ext cx="1098142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3.9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146029"/>
              </p:ext>
            </p:extLst>
          </p:nvPr>
        </p:nvGraphicFramePr>
        <p:xfrm>
          <a:off x="860425" y="2459114"/>
          <a:ext cx="8012642" cy="172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Document" r:id="rId3" imgW="6099983" imgH="918494" progId="Word.Document.12">
                  <p:embed/>
                </p:oleObj>
              </mc:Choice>
              <mc:Fallback>
                <p:oleObj name="Document" r:id="rId3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425" y="2459114"/>
                        <a:ext cx="8012642" cy="172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3521"/>
              </p:ext>
            </p:extLst>
          </p:nvPr>
        </p:nvGraphicFramePr>
        <p:xfrm>
          <a:off x="860425" y="4771640"/>
          <a:ext cx="8012642" cy="205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Document" r:id="rId5" imgW="6108641" imgH="918854" progId="Word.Document.12">
                  <p:embed/>
                </p:oleObj>
              </mc:Choice>
              <mc:Fallback>
                <p:oleObj name="Document" r:id="rId5" imgW="6108641" imgH="918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425" y="4771640"/>
                        <a:ext cx="8012642" cy="2058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3.10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Given a discrete random variable R, the cumulative distribution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 shown in the table below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169863" indent="0">
                  <a:buNone/>
                </a:pPr>
                <a:r>
                  <a:rPr lang="en-US" dirty="0"/>
                  <a:t>Find </a:t>
                </a:r>
              </a:p>
              <a:p>
                <a:pPr marL="169863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dirty="0"/>
              </a:p>
              <a:p>
                <a:pPr marL="169863" indent="0"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dirty="0"/>
              </a:p>
              <a:p>
                <a:pPr marL="169863" indent="0">
                  <a:buNone/>
                </a:pPr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US" dirty="0"/>
              </a:p>
              <a:p>
                <a:pPr marL="169863" indent="0"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</m:oMath>
                </a14:m>
                <a:endParaRPr lang="en-US" dirty="0"/>
              </a:p>
              <a:p>
                <a:pPr marL="169863" indent="0">
                  <a:buNone/>
                </a:pPr>
                <a:r>
                  <a:rPr lang="en-US" dirty="0"/>
                  <a:t>(e)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832" t="-1115" b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32</a:t>
            </a:fld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75784"/>
              </p:ext>
            </p:extLst>
          </p:nvPr>
        </p:nvGraphicFramePr>
        <p:xfrm>
          <a:off x="911225" y="2489197"/>
          <a:ext cx="8165042" cy="165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1225" y="2489197"/>
                        <a:ext cx="8165042" cy="1659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8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3.10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=0.41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=0.13+0.41+0.21+0.25=0.87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=0.21+0.25=0.46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=0.13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(e)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=1×0.13+2×0.41+3×0.21+4×0.25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=2.58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33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98483"/>
              </p:ext>
            </p:extLst>
          </p:nvPr>
        </p:nvGraphicFramePr>
        <p:xfrm>
          <a:off x="4484158" y="1132114"/>
          <a:ext cx="791104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4158" y="1132114"/>
                        <a:ext cx="7911042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2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INDEPENDENT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dirty="0"/>
                  <a:t>Given two random variables X and Y and the constants a and b;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(3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(4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(5)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(6)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INDEPENDENT RANDOM </a:t>
            </a:r>
            <a:r>
              <a:rPr lang="en-US" b="1" dirty="0" smtClean="0"/>
              <a:t>VARIABLES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dirty="0"/>
                  <a:t>If X and Y are independent, then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(7)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(8)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(9)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(10)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11)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12)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3.11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Independent random variables X and Y are such that </a:t>
                </a:r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(a)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Solution 3.11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 </a:t>
                </a:r>
                <a:r>
                  <a:rPr lang="en-US" dirty="0" smtClean="0"/>
                  <a:t>(</a:t>
                </a: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=4×4+2×5=16+10=26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=5×4−5=20−5=15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=9×1+4×2=17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=25×1+9×2=43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3.12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Independent random variables X and Y are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/>
              </a:p>
              <a:p>
                <a:pPr marL="236538" indent="0">
                  <a:lnSpc>
                    <a:spcPct val="150000"/>
                  </a:lnSpc>
                  <a:buNone/>
                </a:pPr>
                <a:r>
                  <a:rPr lang="en-US" dirty="0"/>
                  <a:t>(a)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236538" indent="0">
                  <a:lnSpc>
                    <a:spcPct val="150000"/>
                  </a:lnSpc>
                  <a:buNone/>
                </a:pPr>
                <a:r>
                  <a:rPr lang="en-US" dirty="0"/>
                  <a:t>(b)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483102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RANDOM VARIABLES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random variable </a:t>
                </a:r>
                <a:r>
                  <a:rPr lang="en-US" dirty="0"/>
                  <a:t>is the description of the outcome of a statistical experiment. 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b="1" dirty="0"/>
                  <a:t>random variable </a:t>
                </a:r>
                <a:r>
                  <a:rPr lang="en-US" dirty="0"/>
                  <a:t>that may assume a finite number of values or an infinite sequence of values is said to be </a:t>
                </a:r>
                <a:r>
                  <a:rPr lang="en-US" b="1" dirty="0"/>
                  <a:t>discrete</a:t>
                </a:r>
                <a:r>
                  <a:rPr lang="en-US" dirty="0"/>
                  <a:t>, one that may assume any value in an interval on the real number line is said to be </a:t>
                </a:r>
                <a:r>
                  <a:rPr lang="en-US" b="1" dirty="0"/>
                  <a:t>continuous.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random variable </a:t>
                </a:r>
                <a:r>
                  <a:rPr lang="en-US" dirty="0"/>
                  <a:t>is a variable that takes quantitative values representing the results of a probability experiments and thus its values are determined by chance.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denote random variables using capital letters such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Z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probability of observing one tail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=0.25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obtaining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two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tails</m:t>
                    </m:r>
                    <m:r>
                      <m:rPr>
                        <m:nor/>
                      </m:rPr>
                      <a:rPr lang="en-US"/>
                      <m:t>;</m:t>
                    </m:r>
                    <m:r>
                      <m:rPr>
                        <m:nor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  <m:r>
                          <m:rPr>
                            <m:nor/>
                          </m:rPr>
                          <a:rPr lang="en-US"/>
                          <m:t>=2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=0.25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832" t="-2726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Solution 3.12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First solve for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u="sng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u="sng" dirty="0"/>
                  <a:t> and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u="sng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u="sng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        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10=14−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11=20−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=14−10=4</m:t>
                    </m:r>
                  </m:oMath>
                </a14:m>
                <a:r>
                  <a:rPr lang="en-US" dirty="0"/>
                  <a:t>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=20−11=9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=±3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both answers are </a:t>
                </a:r>
                <a:r>
                  <a:rPr lang="en-US" b="1" dirty="0"/>
                  <a:t>valid</a:t>
                </a:r>
                <a:r>
                  <a:rPr lang="en-US" dirty="0"/>
                  <a:t> and as </a:t>
                </a:r>
                <a:r>
                  <a:rPr lang="en-US" dirty="0" smtClean="0"/>
                  <a:t>such, </a:t>
                </a:r>
                <a:r>
                  <a:rPr lang="en-US" dirty="0"/>
                  <a:t>a solution must be chosen based on the question as to </a:t>
                </a:r>
                <a:r>
                  <a:rPr lang="en-US" b="1" i="1" dirty="0"/>
                  <a:t>whether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/>
                  <a:t> or otherwise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(NB: This is by choice!)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=3×2−2×3=0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=25×2+4×3=62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2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2116667"/>
            <a:ext cx="10981426" cy="262466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 smtClean="0"/>
              <a:t>CONTINUOUS </a:t>
            </a:r>
            <a:br>
              <a:rPr lang="en-US" sz="4400" b="1" dirty="0" smtClean="0"/>
            </a:br>
            <a:r>
              <a:rPr lang="en-US" sz="4400" b="1" dirty="0" smtClean="0"/>
              <a:t>RANDOM VARIABLES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4920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Examples </a:t>
            </a:r>
            <a:r>
              <a:rPr lang="en-US" b="1" dirty="0"/>
              <a:t>of continuous random </a:t>
            </a:r>
            <a:r>
              <a:rPr lang="en-US" b="1" dirty="0" smtClean="0"/>
              <a:t>variables: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The mass, grams, of bag of sugar packaged by a particular machine.</a:t>
            </a:r>
          </a:p>
          <a:p>
            <a:pPr>
              <a:lnSpc>
                <a:spcPct val="100000"/>
              </a:lnSpc>
            </a:pPr>
            <a:r>
              <a:rPr lang="en-US" dirty="0"/>
              <a:t>The time taken, in minutes, to perform a task.</a:t>
            </a:r>
          </a:p>
          <a:p>
            <a:pPr>
              <a:lnSpc>
                <a:spcPct val="100000"/>
              </a:lnSpc>
            </a:pPr>
            <a:r>
              <a:rPr lang="en-US" dirty="0"/>
              <a:t>The height, in </a:t>
            </a:r>
            <a:r>
              <a:rPr lang="en-US" dirty="0" err="1"/>
              <a:t>centimetres</a:t>
            </a:r>
            <a:r>
              <a:rPr lang="en-US" dirty="0"/>
              <a:t>, of a ten-year old boy.</a:t>
            </a:r>
          </a:p>
          <a:p>
            <a:pPr>
              <a:lnSpc>
                <a:spcPct val="100000"/>
              </a:lnSpc>
            </a:pPr>
            <a:r>
              <a:rPr lang="en-US" dirty="0"/>
              <a:t>The lifetime, in hours, of a 100-watt light bulb.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PROBABILITY DENSITY </a:t>
            </a:r>
            <a:r>
              <a:rPr lang="en-US" sz="2800" b="1" dirty="0" smtClean="0"/>
              <a:t>FUNCTION </a:t>
            </a:r>
            <a:r>
              <a:rPr lang="en-US" sz="2800" b="1" dirty="0"/>
              <a:t>OF CONTINUOUS </a:t>
            </a:r>
            <a:r>
              <a:rPr lang="en-US" sz="2800" b="1" dirty="0" smtClean="0"/>
              <a:t>R.V.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Continuous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with </a:t>
                </a:r>
                <a:r>
                  <a:rPr lang="en-US" dirty="0" err="1"/>
                  <a:t>p.d.f</a:t>
                </a:r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valid over the range,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3.13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 continuous random variable had </a:t>
                </a:r>
                <a:r>
                  <a:rPr lang="en-US" dirty="0" err="1"/>
                  <a:t>p.d.f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the value of the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Solution 3.13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/>
              </a:bodyPr>
              <a:lstStyle/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3.13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216693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216693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216693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216693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3.14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continuous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pdf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the value of the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/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3.14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lvl="0" indent="-514350">
                  <a:buFont typeface="+mj-lt"/>
                  <a:buAutoNum type="alphaLcParenR"/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2−0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43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3.14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×4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=0.59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483102" cy="914400"/>
          </a:xfrm>
        </p:spPr>
        <p:txBody>
          <a:bodyPr>
            <a:normAutofit/>
          </a:bodyPr>
          <a:lstStyle/>
          <a:p>
            <a:r>
              <a:rPr lang="en-US" b="1" dirty="0"/>
              <a:t>NOTATION FOR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 is considering </a:t>
                </a:r>
                <a:r>
                  <a:rPr lang="en-US" dirty="0"/>
                  <a:t>an experiment of tossing a single fair die once.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define our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be the account of a single die roll.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Why </a:t>
                </a:r>
                <a:r>
                  <a:rPr lang="en-US" dirty="0"/>
                  <a:t>is the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random variable?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What </a:t>
                </a:r>
                <a:r>
                  <a:rPr lang="en-US" dirty="0"/>
                  <a:t>are the possible values the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take?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What </a:t>
                </a:r>
                <a:r>
                  <a:rPr lang="en-US" dirty="0"/>
                  <a:t>is the notation used for rolling 4?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Use </a:t>
                </a:r>
                <a:r>
                  <a:rPr lang="en-US" dirty="0"/>
                  <a:t>a random  </a:t>
                </a:r>
                <a:r>
                  <a:rPr lang="en-US" dirty="0" smtClean="0"/>
                  <a:t>variable </a:t>
                </a:r>
                <a:r>
                  <a:rPr lang="en-US" dirty="0"/>
                  <a:t>notation to express the probability of rolling a </a:t>
                </a:r>
                <a:r>
                  <a:rPr lang="en-US" dirty="0" smtClean="0"/>
                  <a:t>5.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3.14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×4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=0.38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EXPECTATION OF X,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  <a:blipFill>
                <a:blip r:embed="rId2"/>
                <a:stretch>
                  <a:fillRect l="-1665" b="-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continuous random variable 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3600" b="1" dirty="0"/>
                  <a:t>Example 3.15</a:t>
                </a:r>
              </a:p>
              <a:p>
                <a:pPr marL="169863" indent="0">
                  <a:buNone/>
                </a:pPr>
                <a:r>
                  <a:rPr lang="en-US" dirty="0"/>
                  <a:t>X is a continuous random variable with pdf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endParaRPr lang="en-US" i="1" dirty="0" smtClean="0"/>
              </a:p>
              <a:p>
                <a:pPr marL="16986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169863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169863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498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0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3081" b="-9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125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3.75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3.16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random variable X has a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given by </a:t>
                </a:r>
              </a:p>
              <a:p>
                <a:pPr marL="236538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≤5.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36538" indent="0">
                  <a:buNone/>
                </a:pPr>
                <a:r>
                  <a:rPr lang="en-US" dirty="0"/>
                  <a:t>Find the mean of X.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</a:t>
            </a:r>
            <a:r>
              <a:rPr lang="en-US" dirty="0"/>
              <a:t>3.16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  2. 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3052" t="-16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3.16 cont’d.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126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126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625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6∙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499" t="-1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VARIANCE OF X,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  <a:blipFill>
                <a:blip r:embed="rId2"/>
                <a:stretch>
                  <a:fillRect l="-1665" b="-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continuous random variable 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where 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standard deviation of X is often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9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3.17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continuous random variable </a:t>
                </a:r>
                <a:r>
                  <a:rPr lang="en-US" dirty="0" smtClean="0"/>
                  <a:t>X </a:t>
                </a:r>
                <a:r>
                  <a:rPr lang="en-US" dirty="0"/>
                  <a:t>has pdf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≤4.</m:t>
                    </m:r>
                  </m:oMath>
                </a14:m>
                <a:endParaRPr lang="en-US" dirty="0" smtClean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standard deviation of X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3.17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3.17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=8−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=0.89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=0.94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+0=9×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=9×0.89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=8.0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483102" cy="914400"/>
          </a:xfrm>
        </p:spPr>
        <p:txBody>
          <a:bodyPr>
            <a:normAutofit/>
          </a:bodyPr>
          <a:lstStyle/>
          <a:p>
            <a:r>
              <a:rPr lang="en-US" b="1" dirty="0"/>
              <a:t>NOTATION FOR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49200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EXAMPLE:</a:t>
            </a:r>
            <a:r>
              <a:rPr lang="en-US" dirty="0" smtClean="0"/>
              <a:t> Give </a:t>
            </a:r>
            <a:r>
              <a:rPr lang="en-US" dirty="0"/>
              <a:t>the following random variables: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number of cars owned by the family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length of your desk in the classroom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The  number </a:t>
            </a:r>
            <a:r>
              <a:rPr lang="en-US" dirty="0"/>
              <a:t>of games played by Chelsea football Club in 2020/2021 premier league fixtures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3.18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An experiment of temporary roundabout is installed at the crossroads, the time, X minutes, which vehicles have to wait before entering the roundabout has probability density function</a:t>
                </a:r>
              </a:p>
              <a:p>
                <a:pPr marL="236538" indent="0">
                  <a:lnSpc>
                    <a:spcPct val="100000"/>
                  </a:lnSpc>
                  <a:buNone/>
                  <a:tabLst>
                    <a:tab pos="2365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0.8−0.32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≤2.5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36538" indent="0">
                  <a:lnSpc>
                    <a:spcPct val="100000"/>
                  </a:lnSpc>
                  <a:buNone/>
                  <a:tabLst>
                    <a:tab pos="236538" algn="l"/>
                  </a:tabLst>
                </a:pPr>
                <a:r>
                  <a:rPr lang="en-US" dirty="0"/>
                  <a:t>Find the mean and the standard deviation of 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3.18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−0.32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b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0.833 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𝑚𝑖𝑛𝑢𝑡𝑒𝑠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𝑠𝑒𝑐𝑜𝑛𝑑𝑠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𝑠𝑒𝑐𝑜𝑛𝑑𝑠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3.18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b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1.041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1.041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0.833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0.347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0.347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=0.589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standard deviation is 35 seconds.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610" t="-13755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THE CUMULATIVE DISTRIBUTION FUNCTION,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  <a:blipFill>
                <a:blip r:embed="rId2"/>
                <a:stretch>
                  <a:fillRect l="-138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valid in the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Then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𝑙𝑖𝑚𝑖𝑡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𝑎𝑟𝑏𝑖𝑡𝑟𝑎𝑟𝑦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  </a:t>
                </a:r>
                <a:r>
                  <a:rPr lang="en-US" b="1" i="1" dirty="0" smtClean="0"/>
                  <a:t>NOTE</a:t>
                </a:r>
                <a:r>
                  <a:rPr lang="en-US" b="1" i="1" dirty="0"/>
                  <a:t>:</a:t>
                </a:r>
                <a:endParaRPr lang="en-US" i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6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THE CUMULATIVE DISTRIBUTION FUNCTION,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  <a:blipFill>
                <a:blip r:embed="rId2"/>
                <a:stretch>
                  <a:fillRect l="-138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r>
                  <a:rPr lang="en-US" dirty="0" smtClean="0"/>
                  <a:t>Median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i.e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Lower quartile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Upper quartile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 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Percentiles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𝑝𝑒𝑟𝑐𝑒𝑛𝑡𝑖𝑙𝑒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 t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 3.19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continuous random variable with pdf as </a:t>
                </a:r>
                <a:endParaRPr lang="en-US" i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the cumulative distribution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(0.3≤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≤1.8)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the median,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 smtClean="0"/>
                  <a:t>Find the interquartile range,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3.19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(a) For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between 0 and 4.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NB: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/>
                  <a:t> as expected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3.19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cumulative distribution function can now be written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 follows: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≤1.8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=0.2025</m:t>
                    </m:r>
                  </m:oMath>
                </a14:m>
                <a:endParaRPr lang="en-US" dirty="0"/>
              </a:p>
              <a:p>
                <a:pPr marL="5762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=0.005625</m:t>
                      </m:r>
                    </m:oMath>
                  </m:oMathPara>
                </a14:m>
                <a:endParaRPr lang="en-US" dirty="0"/>
              </a:p>
              <a:p>
                <a:pPr marL="5762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≤1.8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0.2025−0.005625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0.197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3.19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627063" indent="-627063">
                  <a:buNone/>
                </a:pPr>
                <a:r>
                  <a:rPr lang="en-US" dirty="0" smtClean="0"/>
                  <a:t>(c) For the median:</a:t>
                </a:r>
              </a:p>
              <a:p>
                <a:pPr marL="627063" indent="-62706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=0.5×16=8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=2.828∴</m:t>
                    </m:r>
                  </m:oMath>
                </a14:m>
                <a:r>
                  <a:rPr lang="en-US" dirty="0"/>
                  <a:t> The median is 2.83</a:t>
                </a:r>
              </a:p>
              <a:p>
                <a:pPr marL="627063" indent="-627063"/>
                <a:r>
                  <a:rPr lang="en-US" dirty="0"/>
                  <a:t>NB: Take the positive square root,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3.19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62500" lnSpcReduction="20000"/>
              </a:bodyPr>
              <a:lstStyle/>
              <a:p>
                <a:pPr marL="508000" indent="-508000">
                  <a:lnSpc>
                    <a:spcPct val="120000"/>
                  </a:lnSpc>
                  <a:buNone/>
                </a:pPr>
                <a:r>
                  <a:rPr lang="en-US" dirty="0" smtClean="0"/>
                  <a:t>(d) For the lower quartile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=0.25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=0.25×16=4</m:t>
                      </m:r>
                    </m:oMath>
                  </m:oMathPara>
                </a14:m>
                <a:endParaRPr lang="en-US" dirty="0"/>
              </a:p>
              <a:p>
                <a:pPr marL="508000" indent="-50800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508000" indent="-508000">
                  <a:lnSpc>
                    <a:spcPct val="120000"/>
                  </a:lnSpc>
                  <a:buNone/>
                </a:pPr>
                <a:r>
                  <a:rPr lang="en-US" dirty="0" smtClean="0"/>
                  <a:t>	For </a:t>
                </a:r>
                <a:r>
                  <a:rPr lang="en-US" dirty="0"/>
                  <a:t>the upper quartile</a:t>
                </a:r>
              </a:p>
              <a:p>
                <a:pPr marL="508000" indent="-50800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=0.25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=0.25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=0.75×16=12</m:t>
                      </m:r>
                    </m:oMath>
                  </m:oMathPara>
                </a14:m>
                <a:endParaRPr lang="en-US" dirty="0"/>
              </a:p>
              <a:p>
                <a:pPr marL="508000" indent="-50800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=3.2164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𝐼𝑛𝑡𝑒𝑟𝑞𝑢𝑎𝑟𝑡𝑖𝑙𝑒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=3.2164−2=1.5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NB: Semi-Interquartile </a:t>
                </a:r>
                <a:r>
                  <a:rPr lang="en-US" dirty="0"/>
                  <a:t>Range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444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483102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RULES FOR DISCRETE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dirty="0"/>
                  <a:t>The sum of the probabilities of all the possible values of a discrete random variable must equals to 1. 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  i.e</a:t>
                </a:r>
                <a:r>
                  <a:rPr lang="en-US" dirty="0"/>
                  <a:t>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dirty="0"/>
                  <a:t>The probability of each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lies between 0 and 1. 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  i.e</a:t>
                </a:r>
                <a:r>
                  <a:rPr lang="en-US" dirty="0"/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dirty="0"/>
                  <a:t>Calculating the probabilities of a discrete random variables</a:t>
                </a:r>
              </a:p>
              <a:p>
                <a:pPr marL="236538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Or</a:t>
                </a:r>
              </a:p>
              <a:p>
                <a:pPr marL="236538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1, 2, 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OBTAINING THE PDF,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, FROM </a:t>
                </a:r>
                <a:r>
                  <a:rPr lang="en-US" b="1" dirty="0"/>
                  <a:t>THE </a:t>
                </a:r>
                <a:r>
                  <a:rPr lang="en-US" b="1" dirty="0" smtClean="0"/>
                  <a:t>CDF,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431" y="769257"/>
                <a:ext cx="10981426" cy="914400"/>
              </a:xfrm>
              <a:blipFill>
                <a:blip r:embed="rId2"/>
                <a:stretch>
                  <a:fillRect l="-138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1" dirty="0" smtClean="0"/>
                  <a:t>Use the relationship below to obtain the pdf.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 3.20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continuous random variable X has </a:t>
                </a:r>
                <a:r>
                  <a:rPr lang="en-US" dirty="0" err="1"/>
                  <a:t>cdf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3.20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42363" y="3272688"/>
            <a:ext cx="9144000" cy="1247210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rgbClr val="00B050"/>
                </a:solidFill>
              </a:rPr>
              <a:t>Thank You</a:t>
            </a:r>
            <a:endParaRPr lang="en-GB" sz="6000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42363" y="1798730"/>
            <a:ext cx="9144000" cy="124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End of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6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Example 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r>
                  <a:rPr lang="en-US" dirty="0" smtClean="0"/>
                  <a:t>The discrete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the given </a:t>
                </a:r>
                <a:r>
                  <a:rPr lang="en-US" dirty="0"/>
                  <a:t>probability distribution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29260"/>
              </p:ext>
            </p:extLst>
          </p:nvPr>
        </p:nvGraphicFramePr>
        <p:xfrm>
          <a:off x="928157" y="2459114"/>
          <a:ext cx="8910109" cy="165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157" y="2459114"/>
                        <a:ext cx="8910109" cy="1656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3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9112712" cy="914400"/>
          </a:xfrm>
        </p:spPr>
        <p:txBody>
          <a:bodyPr>
            <a:normAutofit/>
          </a:bodyPr>
          <a:lstStyle/>
          <a:p>
            <a:r>
              <a:rPr lang="en-US" dirty="0"/>
              <a:t>Solution 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0.2+0.25+0.4+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+0.05=1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3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43645"/>
              </p:ext>
            </p:extLst>
          </p:nvPr>
        </p:nvGraphicFramePr>
        <p:xfrm>
          <a:off x="557431" y="4233335"/>
          <a:ext cx="8402108" cy="206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Document" r:id="rId4" imgW="6099983" imgH="918494" progId="Word.Document.12">
                  <p:embed/>
                </p:oleObj>
              </mc:Choice>
              <mc:Fallback>
                <p:oleObj name="Document" r:id="rId4" imgW="6099983" imgH="918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431" y="4233335"/>
                        <a:ext cx="8402108" cy="2065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IDL ppt temp</Template>
  <TotalTime>3696</TotalTime>
  <Words>1342</Words>
  <Application>Microsoft Office PowerPoint</Application>
  <PresentationFormat>Widescreen</PresentationFormat>
  <Paragraphs>548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 Math</vt:lpstr>
      <vt:lpstr>Century Gothic</vt:lpstr>
      <vt:lpstr>Futura Md BT</vt:lpstr>
      <vt:lpstr>Times New Roman</vt:lpstr>
      <vt:lpstr>Wingdings</vt:lpstr>
      <vt:lpstr>Office Theme</vt:lpstr>
      <vt:lpstr>1_Office Theme</vt:lpstr>
      <vt:lpstr>Document</vt:lpstr>
      <vt:lpstr>MATH 353</vt:lpstr>
      <vt:lpstr>UNIT 3: OUTLINE </vt:lpstr>
      <vt:lpstr>UNIT OBJECTIVES:</vt:lpstr>
      <vt:lpstr>INTRODUCTION TO RANDOM VARIABLES</vt:lpstr>
      <vt:lpstr>NOTATION FOR RANDOM VARIABLES</vt:lpstr>
      <vt:lpstr>NOTATION FOR RANDOM VARIABLES</vt:lpstr>
      <vt:lpstr>RULES FOR DISCRETE PROBABILITY DISTRIBUTION</vt:lpstr>
      <vt:lpstr>Example 3.1</vt:lpstr>
      <vt:lpstr>Solution 3.1</vt:lpstr>
      <vt:lpstr>Solution 3.1 cont’d.</vt:lpstr>
      <vt:lpstr>Example 3.2</vt:lpstr>
      <vt:lpstr>MEAN AND VARIABILITY OF DISCRETE R.V.</vt:lpstr>
      <vt:lpstr>Example 3.3</vt:lpstr>
      <vt:lpstr>Solution 3.3</vt:lpstr>
      <vt:lpstr>Example 3.4</vt:lpstr>
      <vt:lpstr>Solution 3.4</vt:lpstr>
      <vt:lpstr>VARIABILITY OF A DISCRETE RANDOM VARIABLE</vt:lpstr>
      <vt:lpstr>VARIABILITY OF A DISCRETE RANDOM VARIABLE</vt:lpstr>
      <vt:lpstr>Example 3.5 </vt:lpstr>
      <vt:lpstr>Solution 3.5</vt:lpstr>
      <vt:lpstr>Example 3.6</vt:lpstr>
      <vt:lpstr>Solution 3.6</vt:lpstr>
      <vt:lpstr>Results Relating to Expectation and Variance</vt:lpstr>
      <vt:lpstr>Example 3.7</vt:lpstr>
      <vt:lpstr>Solution 3.7</vt:lpstr>
      <vt:lpstr>Solution 3.7 cont’d.</vt:lpstr>
      <vt:lpstr>Solution 3.7 cont’d.</vt:lpstr>
      <vt:lpstr>Example 3.8</vt:lpstr>
      <vt:lpstr>Solution 3.8</vt:lpstr>
      <vt:lpstr>Solution 3.8 cont’d</vt:lpstr>
      <vt:lpstr>CUMULATIVE DISTRIBUTION FUNCTION FOR DISCRETE R.V.</vt:lpstr>
      <vt:lpstr>Example 3.9</vt:lpstr>
      <vt:lpstr>Example 3.10</vt:lpstr>
      <vt:lpstr>Solution 3.10</vt:lpstr>
      <vt:lpstr>INDEPENDENT RANDOM VARIABLES</vt:lpstr>
      <vt:lpstr>INDEPENDENT RANDOM VARIABLES cont’d.</vt:lpstr>
      <vt:lpstr>Example 3.11</vt:lpstr>
      <vt:lpstr>Solution 3.11</vt:lpstr>
      <vt:lpstr>Example 3.12</vt:lpstr>
      <vt:lpstr>Solution 3.12</vt:lpstr>
      <vt:lpstr>CONTINUOUS  RANDOM VARIABLES</vt:lpstr>
      <vt:lpstr>CONTINUOUS RANDOM VARIABLES</vt:lpstr>
      <vt:lpstr>PROBABILITY DENSITY FUNCTION OF CONTINUOUS R.V.</vt:lpstr>
      <vt:lpstr>Example 3.13</vt:lpstr>
      <vt:lpstr>Solution 3.13</vt:lpstr>
      <vt:lpstr>Solution 3.13 cont’d.</vt:lpstr>
      <vt:lpstr>Example 3.14</vt:lpstr>
      <vt:lpstr>Solution 3.14</vt:lpstr>
      <vt:lpstr>Solution 3.14 cont’d.</vt:lpstr>
      <vt:lpstr>Solution 3.14 cont’d.</vt:lpstr>
      <vt:lpstr>EXPECTATION OF X, E(X)</vt:lpstr>
      <vt:lpstr>Solution 3.15</vt:lpstr>
      <vt:lpstr>Example 3.16 </vt:lpstr>
      <vt:lpstr>Solution 3.16 </vt:lpstr>
      <vt:lpstr>Solution 3.16 cont’d. </vt:lpstr>
      <vt:lpstr>VARIANCE OF X, Var(X)</vt:lpstr>
      <vt:lpstr>Example 3.17</vt:lpstr>
      <vt:lpstr>Solution 3.17</vt:lpstr>
      <vt:lpstr>Solution 3.17 cont’d.</vt:lpstr>
      <vt:lpstr>Example 3.18</vt:lpstr>
      <vt:lpstr>Solution 3.18</vt:lpstr>
      <vt:lpstr>Solution 3.18 cont’d.</vt:lpstr>
      <vt:lpstr>THE CUMULATIVE DISTRIBUTION FUNCTION, F(x)</vt:lpstr>
      <vt:lpstr>THE CUMULATIVE DISTRIBUTION FUNCTION, F(x)</vt:lpstr>
      <vt:lpstr>Example 3.19</vt:lpstr>
      <vt:lpstr>Solution 3.19</vt:lpstr>
      <vt:lpstr>Solution 3.19 cont’d.</vt:lpstr>
      <vt:lpstr>Solution 3.19 cont’d.</vt:lpstr>
      <vt:lpstr>Solution 3.19 cont’d.</vt:lpstr>
      <vt:lpstr>OBTAINING THE PDF, f(x), FROM THE CDF, F(x).</vt:lpstr>
      <vt:lpstr>Example 3.20</vt:lpstr>
      <vt:lpstr>Solution 3.20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465</dc:title>
  <dc:creator>elearning pc</dc:creator>
  <cp:lastModifiedBy>Alexander Boateng</cp:lastModifiedBy>
  <cp:revision>241</cp:revision>
  <dcterms:created xsi:type="dcterms:W3CDTF">2015-12-14T22:42:05Z</dcterms:created>
  <dcterms:modified xsi:type="dcterms:W3CDTF">2021-01-19T14:55:49Z</dcterms:modified>
</cp:coreProperties>
</file>