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49"/>
  </p:notesMasterIdLst>
  <p:sldIdLst>
    <p:sldId id="304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51"/>
    <a:srgbClr val="05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384BE-9D6B-4024-A985-C0EE99A58AEA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05C70-BB3D-46DD-9A54-15208EA29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6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9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36ED-2655-4C9E-8238-9E1AC381F723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6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3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52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4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27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08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33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8644-480C-453D-8744-E89F274AE230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85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96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82A-FB3C-41FB-984A-BFFAA7F5560F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24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EA2C-DD99-4E79-ABCE-86762D8C2888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3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890-E927-4619-80BA-BBAB8952703D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12A9-8B8A-4D76-8338-090742D648FA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8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A052-6A62-4DEB-B39A-DF865DC294D7}" type="datetime1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B992-C49D-4348-A525-E164DFDC1373}" type="datetime1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BD4-D843-440F-970F-CE2EAFC7B9B6}" type="datetime1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E3E-CF5D-4FA7-AE13-1DBF934E5A7C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47F5-100F-4260-9B69-A3B55AF74742}" type="datetime1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C373-F1D0-494F-8D6D-366C958B34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296" y="6464739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"/>
              <a:ext cx="12192000" cy="788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47637" y="0"/>
              <a:ext cx="27432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2003215" y="0"/>
              <a:ext cx="27432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429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5">
              <a:lumMod val="75000"/>
            </a:schemeClr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CB05-1F2F-4A45-AFF2-CC62B780D79B}" type="datetime1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637" y="6492875"/>
            <a:ext cx="409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C551"/>
                </a:solidFill>
                <a:latin typeface="Century Gothic" panose="020B0502020202020204" pitchFamily="34" charset="0"/>
              </a:defRPr>
            </a:lvl1pPr>
          </a:lstStyle>
          <a:p>
            <a:fld id="{7E50C373-F1D0-494F-8D6D-366C958B34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88276"/>
            <a:ext cx="10515600" cy="90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"/>
              <a:ext cx="12192000" cy="788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7637" y="0"/>
              <a:ext cx="27432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2003215" y="0"/>
              <a:ext cx="27432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23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5">
              <a:lumMod val="75000"/>
            </a:schemeClr>
          </a:solidFill>
          <a:latin typeface="Futura Md BT" panose="020B06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417254" y="1781457"/>
            <a:ext cx="3357489" cy="127273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MATH 353</a:t>
            </a:r>
            <a:endParaRPr lang="en-GB" sz="4000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3999" y="3889177"/>
            <a:ext cx="9144000" cy="484764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UNIT 4</a:t>
            </a:r>
            <a:endParaRPr lang="en-GB" sz="32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044" y="3139086"/>
            <a:ext cx="11015003" cy="664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Futura Md BT" panose="020B0602020204020303" pitchFamily="34" charset="0"/>
                <a:ea typeface="+mj-ea"/>
                <a:cs typeface="+mj-cs"/>
              </a:rPr>
              <a:t>PROBABILITY AND STATISTICS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Futura Md BT" panose="020B0602020204020303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3999" y="5212956"/>
            <a:ext cx="9144000" cy="599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prstClr val="black"/>
                </a:solidFill>
              </a:rPr>
              <a:t>Alexander Boateng, PhD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d BT" panose="020B0602020204020303" pitchFamily="34" charset="0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68546" y="5812487"/>
            <a:ext cx="9144000" cy="44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>
                <a:solidFill>
                  <a:prstClr val="black"/>
                </a:solidFill>
              </a:rPr>
              <a:t>Department of Statistics and Actuarial Science, KNUST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0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4.1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OR compactly as:</a:t>
                </a:r>
              </a:p>
              <a:p>
                <a:pPr marL="514350" indent="-514350">
                  <a:buFont typeface="+mj-lt"/>
                  <a:buAutoNum type="alphaLcParenR" startAt="4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1−0.2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=0.3158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lvl="0" indent="-514350">
                  <a:buFont typeface="+mj-lt"/>
                  <a:buAutoNum type="alphaLcParenR" startAt="5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1−0.2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10−10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×1=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=1.02×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51608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30% of students in college of engineering in a particular higher institution travels to the central class </a:t>
            </a:r>
            <a:r>
              <a:rPr lang="en-US" dirty="0" smtClean="0"/>
              <a:t>by </a:t>
            </a:r>
            <a:r>
              <a:rPr lang="en-US" dirty="0"/>
              <a:t>bus provided by the institute. To estimate the probability of a certain fraction of a class in the college traveling to class by bus, a lecturer chose fifteen students at random from this class in the college.</a:t>
            </a:r>
          </a:p>
          <a:p>
            <a:pPr marL="795338" lvl="0" indent="-514350">
              <a:buFont typeface="+mj-lt"/>
              <a:buAutoNum type="alphaLcParenR"/>
            </a:pPr>
            <a:r>
              <a:rPr lang="en-US" dirty="0"/>
              <a:t>Find the probability that only three students travel to class by bus.</a:t>
            </a:r>
          </a:p>
          <a:p>
            <a:pPr marL="795338" lvl="0" indent="-514350">
              <a:buFont typeface="+mj-lt"/>
              <a:buAutoNum type="alphaLcParenR"/>
            </a:pPr>
            <a:r>
              <a:rPr lang="en-US" dirty="0"/>
              <a:t>Find the probability that less than five students travel to class by bus.</a:t>
            </a:r>
          </a:p>
          <a:p>
            <a:pPr marL="795338" lvl="0" indent="-514350">
              <a:buFont typeface="+mj-lt"/>
              <a:buAutoNum type="alphaLcParenR"/>
            </a:pPr>
            <a:r>
              <a:rPr lang="en-US" dirty="0"/>
              <a:t>Find the probability that not fewer than ten students travel to class by bus.</a:t>
            </a:r>
          </a:p>
          <a:p>
            <a:pPr marL="795338" lvl="0" indent="-514350">
              <a:buFont typeface="+mj-lt"/>
              <a:buAutoNum type="alphaLcParenR"/>
            </a:pPr>
            <a:r>
              <a:rPr lang="en-US" dirty="0"/>
              <a:t>Find the probability that at least ten students travel to class by bus.</a:t>
            </a:r>
          </a:p>
          <a:p>
            <a:pPr marL="795338" lvl="0" indent="-514350">
              <a:buFont typeface="+mj-lt"/>
              <a:buAutoNum type="alphaLcParenR"/>
            </a:pPr>
            <a:r>
              <a:rPr lang="en-US" dirty="0"/>
              <a:t>Find the probability that between six and ten students travel to class by bus.</a:t>
            </a:r>
          </a:p>
          <a:p>
            <a:pPr marL="795338" lvl="0" indent="-514350">
              <a:buFont typeface="+mj-lt"/>
              <a:buAutoNum type="alphaLcParenR"/>
            </a:pPr>
            <a:r>
              <a:rPr lang="en-US" dirty="0"/>
              <a:t>Find the probability that at most five students travel to class by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4.2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students who travel to class by bus in the </a:t>
                </a:r>
                <a:r>
                  <a:rPr lang="en-US" dirty="0" smtClean="0"/>
                  <a:t>class.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=30%=0.3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=70%=0.7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(15, 0.3)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1−0.3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15−3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=0.1700</m:t>
                    </m:r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422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=0.5155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4.2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 fontScale="92500"/>
              </a:bodyPr>
              <a:lstStyle/>
              <a:p>
                <a:pPr marL="514350" lvl="0" indent="-514350">
                  <a:lnSpc>
                    <a:spcPct val="110000"/>
                  </a:lnSpc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1−0.3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2004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=0.0037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1−0.3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3251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=0.0037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9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4.2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lphaLcParenR" startAt="5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=9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15−7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9 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3716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=0.1275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 startAt="6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490663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=0.7216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sz="2800" b="1" dirty="0"/>
              <a:t>EXPECTATION AND VARIANCE OF </a:t>
            </a:r>
            <a:r>
              <a:rPr lang="en-US" sz="2800" b="1" dirty="0" smtClean="0"/>
              <a:t>BINOMIAL </a:t>
            </a:r>
            <a:r>
              <a:rPr lang="en-US" sz="2800" b="1" dirty="0"/>
              <a:t>DISTRIBUTION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dirty="0"/>
                  <a:t>The expectation (mean) and the variance of the binomial distribution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are defined as:</a:t>
                </a:r>
              </a:p>
              <a:p>
                <a:pPr marL="457200" lvl="0">
                  <a:lnSpc>
                    <a:spcPct val="10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Expectation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  <a:p>
                <a:pPr marL="457200" lvl="0">
                  <a:lnSpc>
                    <a:spcPct val="10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Varaince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𝑛𝑝𝑞</m:t>
                    </m:r>
                  </m:oMath>
                </a14:m>
                <a:r>
                  <a:rPr lang="en-US" dirty="0"/>
                  <a:t>    where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457200" lvl="0">
                  <a:lnSpc>
                    <a:spcPct val="10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Variance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5160886"/>
          </a:xfrm>
        </p:spPr>
        <p:txBody>
          <a:bodyPr>
            <a:normAutofit/>
          </a:bodyPr>
          <a:lstStyle/>
          <a:p>
            <a:r>
              <a:rPr lang="en-US" dirty="0"/>
              <a:t>10% of the articles from a certain production line are defective. A sample of 25 articles is taken.</a:t>
            </a:r>
          </a:p>
          <a:p>
            <a:pPr marL="863600" lvl="0" indent="-514350">
              <a:buFont typeface="+mj-lt"/>
              <a:buAutoNum type="alphaLcParenR"/>
            </a:pPr>
            <a:r>
              <a:rPr lang="en-US" dirty="0"/>
              <a:t>Find the expected number of defective articles.</a:t>
            </a:r>
          </a:p>
          <a:p>
            <a:pPr marL="863600" lvl="0" indent="-514350">
              <a:buFont typeface="+mj-lt"/>
              <a:buAutoNum type="alphaLcParenR"/>
            </a:pPr>
            <a:r>
              <a:rPr lang="en-US" dirty="0"/>
              <a:t>Find the variance of the number of defective articles.</a:t>
            </a:r>
          </a:p>
          <a:p>
            <a:pPr marL="863600" lvl="0" indent="-514350">
              <a:buFont typeface="+mj-lt"/>
              <a:buAutoNum type="alphaLcParenR"/>
            </a:pPr>
            <a:r>
              <a:rPr lang="en-US" dirty="0"/>
              <a:t>Find the standard deviation of the number of the defective articles.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4.3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X be the number of defective articles.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(25, 0.1)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=25×0.1=2.5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𝑛𝑝𝑞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=25×0.1×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1−0.1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=25×0.1×0.9=2.25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2.25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NB: Sometimes, the mean, variance or standard deviation and probability of the binomial model, one or two of these will be given and you will be asked to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random variable X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0.6)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=0.0256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Find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1−0.6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=0.0256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=1×1×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=0.0256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0.0256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0.0256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(4, 0.6)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431" y="2702598"/>
            <a:ext cx="1098142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 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5160886"/>
          </a:xfrm>
        </p:spPr>
        <p:txBody>
          <a:bodyPr>
            <a:normAutofit/>
          </a:bodyPr>
          <a:lstStyle/>
          <a:p>
            <a:r>
              <a:rPr lang="en-US" dirty="0"/>
              <a:t>Each day a bakery delivers the same number of loaves to a certain shop which sells 98% of them. Assuming that the number of loaves sold per day has a binomial distribution with a standard deviation of 7.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Find the number of loaves the shop would expect to sell per day.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 Find the probability that only 1% of the number of loaves are sold per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88276"/>
            <a:ext cx="10796369" cy="902412"/>
          </a:xfrm>
        </p:spPr>
        <p:txBody>
          <a:bodyPr/>
          <a:lstStyle/>
          <a:p>
            <a:r>
              <a:rPr lang="en-US" b="1" dirty="0" smtClean="0"/>
              <a:t>UNIT 4: OUTLINE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825625"/>
            <a:ext cx="10930524" cy="4639114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Binomial Probability Distribution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Poisson Probability Distribution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Discrete Uniform Probability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Geometric Probability Distribution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Normal Probability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4.5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loaves sold.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0.98)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=7=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×0.98×0.02</m:t>
                        </m:r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=&gt;0.0196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0.0196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=2500</m:t>
                    </m:r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en-US" dirty="0"/>
                  <a:t>The shop would expect to sell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=2500×0.98=2450</m:t>
                    </m:r>
                  </m:oMath>
                </a14:m>
                <a:endParaRPr lang="en-US" dirty="0" smtClean="0"/>
              </a:p>
              <a:p>
                <a:pPr marL="514350" lvl="0" indent="-514350">
                  <a:buFont typeface="+mj-lt"/>
                  <a:buAutoNum type="alphaLcParenR"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 smtClean="0"/>
                  <a:t>     1</a:t>
                </a:r>
                <a:r>
                  <a:rPr lang="en-US" dirty="0"/>
                  <a:t>% of 2500 = 25</a:t>
                </a:r>
              </a:p>
              <a:p>
                <a:pPr marL="514350" indent="-51435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=2500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0.98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1−0.98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2500−25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THE POISSON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The Poisson distribution for a random variable,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representing the number of occurrence of an event in a given interval of time, space or volume is defined by: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=0, 1, 2, 3, …∞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Where, the mean and variance are equal.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NB: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dirty="0"/>
                  <a:t>In some text, the mu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is used in place of lambda,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dirty="0"/>
                  <a:t>The Poisson random variable takes values from </a:t>
                </a:r>
                <a:r>
                  <a:rPr lang="en-US" b="1" dirty="0"/>
                  <a:t>0 to infinity </a:t>
                </a:r>
                <a:r>
                  <a:rPr lang="en-US" dirty="0"/>
                  <a:t>unlike the Binomial model   which takes values from </a:t>
                </a:r>
                <a:r>
                  <a:rPr lang="en-US" b="1" dirty="0"/>
                  <a:t>0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PROBLEMS SUITABLE FOR THE POISSON </a:t>
            </a:r>
            <a:r>
              <a:rPr lang="en-US" b="1" dirty="0" smtClean="0"/>
              <a:t>R.V.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emergency calls received by an ambulance control in an hour.</a:t>
                </a:r>
              </a:p>
              <a:p>
                <a:r>
                  <a:rPr lang="en-US" dirty="0"/>
                  <a:t>The number of vehicles approaching a motorway toll bridge in a five-minute interval.</a:t>
                </a:r>
              </a:p>
              <a:p>
                <a:r>
                  <a:rPr lang="en-US" dirty="0"/>
                  <a:t>The number of flaws in a </a:t>
                </a:r>
                <a:r>
                  <a:rPr lang="en-US" dirty="0" err="1"/>
                  <a:t>metre</a:t>
                </a:r>
                <a:r>
                  <a:rPr lang="en-US" dirty="0"/>
                  <a:t> length </a:t>
                </a:r>
                <a:r>
                  <a:rPr lang="en-US" dirty="0" smtClean="0"/>
                  <a:t>of a material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number of typed mistakes on a page of a book.</a:t>
                </a:r>
              </a:p>
              <a:p>
                <a:pPr marL="0" indent="0">
                  <a:buNone/>
                </a:pPr>
                <a:r>
                  <a:rPr lang="en-US" sz="3200" b="1" u="sng" dirty="0"/>
                  <a:t>Conditions for a Poisson Model</a:t>
                </a:r>
              </a:p>
              <a:p>
                <a:r>
                  <a:rPr lang="en-US" dirty="0"/>
                  <a:t>Events occur singly and at random in a given interval of time or space.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the mean number of occurrences in the given interval, is known and is finite.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387" t="-2007" r="-666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follows a Poisson probability distribution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&lt;4)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4.6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−2.5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=0.0002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−2.5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−2.5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−2.5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−2.5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=0.7576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514350" lvl="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=1−0.7576=0.2424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9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4.6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≤4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=1−0.8912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=0.1088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 </a:t>
                </a:r>
              </a:p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 startAt="5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−2.5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−2.5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−2.5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0.6755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516088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 average the school photocopier breaks down eight times during the school weak (Monday to Friday). Assuming that the number of breakdowns can be modelled by a Poisson distribution.</a:t>
            </a:r>
          </a:p>
          <a:p>
            <a:pPr marL="744538" lvl="0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Find the probability that it breaks down five times in a given week.</a:t>
            </a:r>
          </a:p>
          <a:p>
            <a:pPr marL="744538" lvl="0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Find the probability that it breaks down not less than three times in a given week</a:t>
            </a:r>
          </a:p>
          <a:p>
            <a:pPr marL="744538" lvl="0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Find the probability that it breaks down once on Monday.</a:t>
            </a:r>
          </a:p>
          <a:p>
            <a:pPr marL="744538" lvl="0" indent="-514350">
              <a:lnSpc>
                <a:spcPct val="100000"/>
              </a:lnSpc>
              <a:buFont typeface="+mj-lt"/>
              <a:buAutoNum type="alphaLcParenR"/>
            </a:pPr>
            <a:r>
              <a:rPr lang="en-US" dirty="0"/>
              <a:t>Find the probability that it breaks down eight times in a fortnight.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4.7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number of photocopier break down in a </a:t>
                </a:r>
                <a:r>
                  <a:rPr lang="en-US" b="1" dirty="0"/>
                  <a:t>week.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=0.0916</m:t>
                    </m:r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  <a:p>
                <a:pPr marL="514350" lvl="0" indent="-51435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=1−0.0424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=0.9576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4.7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lphaLcParenR" startAt="3"/>
                </a:pPr>
                <a:r>
                  <a:rPr lang="en-US" dirty="0"/>
                  <a:t>Here X cannot model the question because X occurrence rate is weekly.</a:t>
                </a:r>
              </a:p>
              <a:p>
                <a:pPr marL="508000" indent="0">
                  <a:buNone/>
                </a:pPr>
                <a:r>
                  <a:rPr lang="en-US" dirty="0" smtClean="0"/>
                  <a:t>Let </a:t>
                </a:r>
                <a:r>
                  <a:rPr lang="en-US" dirty="0"/>
                  <a:t>Y be the number of photocopier break down in a day.</a:t>
                </a:r>
              </a:p>
              <a:p>
                <a:pPr marL="5080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=1.6)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−1.6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=0.3230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lvl="0" indent="-514350">
                  <a:buFont typeface="+mj-lt"/>
                  <a:buAutoNum type="alphaLcParenR" startAt="4"/>
                </a:pPr>
                <a:r>
                  <a:rPr lang="en-US" dirty="0"/>
                  <a:t>Let Z be the number of break downs in a fortnight.</a:t>
                </a:r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=2×8=16)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=0.0120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EXPECTATION AND VARIANCE OF THE </a:t>
            </a:r>
            <a:r>
              <a:rPr lang="en-US" b="1" dirty="0" smtClean="0"/>
              <a:t>POISSON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 expectation (mean) and the variance of the Poisson distribution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are defined as: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Expectation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ria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nce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Variance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7" y="834571"/>
            <a:ext cx="9000671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UNIT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7" y="1596571"/>
            <a:ext cx="9771743" cy="508800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After completing this unit, you should be able 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 smtClean="0"/>
              <a:t>Explain and compute </a:t>
            </a:r>
            <a:r>
              <a:rPr lang="en-US" b="1" dirty="0" smtClean="0"/>
              <a:t>binomial probabilities </a:t>
            </a:r>
            <a:r>
              <a:rPr lang="en-US" dirty="0" smtClean="0"/>
              <a:t>using the binomial model.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Explain and compute </a:t>
            </a:r>
            <a:r>
              <a:rPr lang="en-US" b="1" dirty="0" smtClean="0"/>
              <a:t>Poisson </a:t>
            </a:r>
            <a:r>
              <a:rPr lang="en-US" b="1" dirty="0"/>
              <a:t>probabilities </a:t>
            </a:r>
            <a:r>
              <a:rPr lang="en-US" dirty="0"/>
              <a:t>using the </a:t>
            </a:r>
            <a:r>
              <a:rPr lang="en-US" dirty="0" smtClean="0"/>
              <a:t>Poisson </a:t>
            </a:r>
            <a:r>
              <a:rPr lang="en-US" dirty="0"/>
              <a:t>model.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Explain and compute </a:t>
            </a:r>
            <a:r>
              <a:rPr lang="en-US" dirty="0" smtClean="0"/>
              <a:t>normal probabilities </a:t>
            </a:r>
            <a:r>
              <a:rPr lang="en-US" dirty="0"/>
              <a:t>using the </a:t>
            </a:r>
            <a:r>
              <a:rPr lang="en-US" b="1" dirty="0" smtClean="0"/>
              <a:t>standard normal probability table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Calculate the </a:t>
            </a:r>
            <a:r>
              <a:rPr lang="en-US" b="1" dirty="0" smtClean="0"/>
              <a:t>mean, variance and standard deviation</a:t>
            </a:r>
            <a:r>
              <a:rPr lang="en-US" dirty="0" smtClean="0"/>
              <a:t> of these distributions..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follows a Poisson distribution with standard deviation 4.</a:t>
                </a:r>
              </a:p>
              <a:p>
                <a:pPr marL="6937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937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937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937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937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&lt;4)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Solution 4.8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need to find the Poisson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Variance = Mean = Poisson rate = (Standard deviation)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=16)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=1.13×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514350" lvl="0" indent="-51435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≤2)=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=1.63×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Solution </a:t>
            </a:r>
            <a:r>
              <a:rPr lang="en-US" dirty="0" smtClean="0"/>
              <a:t>4.8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lvl="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=1−9.31×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=0.9999</m:t>
                      </m:r>
                    </m:oMath>
                  </m:oMathPara>
                </a14:m>
                <a:endParaRPr lang="en-US" dirty="0"/>
              </a:p>
              <a:p>
                <a:pPr marL="514350" lvl="0" indent="-514350"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≤4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=1−0.0004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=0.9996</m:t>
                      </m:r>
                    </m:oMath>
                  </m:oMathPara>
                </a14:m>
                <a:endParaRPr lang="en-US" dirty="0"/>
              </a:p>
              <a:p>
                <a:pPr marL="514350" lvl="0" indent="-514350">
                  <a:buFont typeface="+mj-lt"/>
                  <a:buAutoNum type="alphaLcParenR" startAt="5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=0.0004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444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THE SUM OF INDEPENDENT POISSON </a:t>
            </a:r>
            <a:r>
              <a:rPr lang="en-US" b="1" dirty="0" smtClean="0"/>
              <a:t>R.V.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/>
                  <a:t>For independent Poisson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i.e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Then: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(2.5)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937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937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en-US" dirty="0"/>
                  <a:t>.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4.9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(4+2.5=6.5)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−6.5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=0.0688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:r>
                  <a:rPr lang="en-US" dirty="0"/>
                  <a:t>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(4−0.5×2.5=2.75)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−2.75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2.75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−2.75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2.75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−2.75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2.75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=1−0.4815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=0.5185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31" y="1544714"/>
            <a:ext cx="10981426" cy="51608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Telephone calls reach a secretary independently and at random, internal ones at a mean rate of two in any five-minute period, and external ones at a mean rate of one in any five-minute period.</a:t>
            </a:r>
          </a:p>
          <a:p>
            <a:pPr marL="236538" indent="0">
              <a:lnSpc>
                <a:spcPct val="100000"/>
              </a:lnSpc>
              <a:buNone/>
            </a:pPr>
            <a:r>
              <a:rPr lang="en-US" dirty="0"/>
              <a:t>Calculate the probability that there will be more than two calls in any period of two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4.10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Let X and Y be internal and external number of calls reaching the secretary respectively.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for five-minute period.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for two minutes period,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2×2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=0.8 )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=0.4 )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T be total calls reaching the secretary.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(0.8+0.4=1.2)</m:t>
                    </m:r>
                  </m:oMath>
                </a14:m>
                <a:r>
                  <a:rPr lang="en-US" dirty="0"/>
                  <a:t> in two minutes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−1.2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−1.2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−1.2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=1−0.8795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=0.1205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4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DISCRETE UNIFORM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b="1" u="sng" dirty="0"/>
                  <a:t>discrete uniform distribution</a:t>
                </a:r>
                <a:r>
                  <a:rPr lang="en-US" dirty="0"/>
                  <a:t> if 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values in it range, 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has equal probability.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Then, </a:t>
                </a:r>
              </a:p>
              <a:p>
                <a:pPr marL="287338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287338" indent="0">
                  <a:lnSpc>
                    <a:spcPct val="100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2, 3,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 4.11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modelling the toss of a die. The outcomes are: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Each of these outcomes are equally likely to occur and hence </a:t>
                </a:r>
                <a:r>
                  <a:rPr lang="en-US" b="1" u="sng" dirty="0"/>
                  <a:t>discretely uniform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for each outcome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 2, 3, 4, 5, 6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 r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/>
              <a:t>BINOMIAL PROBABILITY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Definition: </a:t>
                </a:r>
              </a:p>
              <a:p>
                <a:r>
                  <a:rPr lang="en-US" dirty="0"/>
                  <a:t>This is used to model experiments consisting of a sequence of observations of </a:t>
                </a:r>
                <a:r>
                  <a:rPr lang="en-US" b="1" i="1" dirty="0"/>
                  <a:t>identical and independent trials</a:t>
                </a:r>
                <a:r>
                  <a:rPr lang="en-US" dirty="0"/>
                  <a:t>, each of which results in one of the possible outcomes.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b="1" dirty="0"/>
                  <a:t>Conditions for a Binomial Model</a:t>
                </a:r>
                <a:endParaRPr lang="en-US" dirty="0"/>
              </a:p>
              <a:p>
                <a:r>
                  <a:rPr lang="en-US" dirty="0"/>
                  <a:t>A finite number,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trials are carried out.</a:t>
                </a:r>
              </a:p>
              <a:p>
                <a:r>
                  <a:rPr lang="en-US" dirty="0"/>
                  <a:t>The trials are independent.</a:t>
                </a:r>
              </a:p>
              <a:p>
                <a:r>
                  <a:rPr lang="en-US" dirty="0"/>
                  <a:t>The outcome of each trial is deemed either a success or failure.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 t="-2107" r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0" y="769257"/>
            <a:ext cx="10981427" cy="10934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Expectation, Second Moment and Variance of the Discrete Uniform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862667"/>
                <a:ext cx="10981426" cy="48429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Mean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𝑜𝑢𝑡𝑐𝑜𝑚𝑒𝑠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Second moment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𝑜𝑢𝑡𝑐𝑜𝑚𝑒𝑠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862667"/>
                <a:ext cx="10981426" cy="4842933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9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0" y="769257"/>
            <a:ext cx="10981427" cy="914400"/>
          </a:xfrm>
        </p:spPr>
        <p:txBody>
          <a:bodyPr>
            <a:normAutofit/>
          </a:bodyPr>
          <a:lstStyle/>
          <a:p>
            <a:r>
              <a:rPr lang="en-US" dirty="0"/>
              <a:t>Using the die </a:t>
            </a:r>
            <a:r>
              <a:rPr lang="en-US" dirty="0" smtClean="0"/>
              <a:t>example 4.11 above: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100000"/>
                  </a:lnSpc>
                </a:pPr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1+2+3+4+5+6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dirty="0"/>
              </a:p>
              <a:p>
                <a:pPr lvl="0">
                  <a:lnSpc>
                    <a:spcPct val="100000"/>
                  </a:lnSpc>
                </a:pPr>
                <a:r>
                  <a:rPr lang="en-US" dirty="0"/>
                  <a:t>Second moment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pPr lvl="0">
                  <a:lnSpc>
                    <a:spcPct val="100000"/>
                  </a:lnSpc>
                </a:pPr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Second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moment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Mea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0">
                  <a:lnSpc>
                    <a:spcPct val="100000"/>
                  </a:lnSpc>
                </a:pPr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0" y="769257"/>
            <a:ext cx="10981427" cy="914400"/>
          </a:xfrm>
        </p:spPr>
        <p:txBody>
          <a:bodyPr>
            <a:normAutofit/>
          </a:bodyPr>
          <a:lstStyle/>
          <a:p>
            <a:r>
              <a:rPr lang="en-US" b="1" dirty="0"/>
              <a:t>THE GEOMETRIC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you flip a coin several times. </a:t>
                </a:r>
                <a:r>
                  <a:rPr lang="en-US" b="1" dirty="0"/>
                  <a:t>What is the probability that the first head appears on the third toss?</a:t>
                </a:r>
                <a:r>
                  <a:rPr lang="en-US" dirty="0"/>
                  <a:t> In order to answer this question and other similar probability questions, the geometric distribution can be used. 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Conditions for a Geometric Model</a:t>
                </a:r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For a situation to be described using a </a:t>
                </a:r>
                <a:r>
                  <a:rPr lang="en-US" b="1" u="sng" dirty="0"/>
                  <a:t>geometric model</a:t>
                </a:r>
                <a:r>
                  <a:rPr lang="en-US" dirty="0"/>
                  <a:t>,</a:t>
                </a:r>
              </a:p>
              <a:p>
                <a:pPr lvl="0"/>
                <a:r>
                  <a:rPr lang="en-US" dirty="0"/>
                  <a:t>Independent trials are carried out.</a:t>
                </a:r>
              </a:p>
              <a:p>
                <a:pPr lvl="0"/>
                <a:r>
                  <a:rPr lang="en-US" dirty="0"/>
                  <a:t>The outcome of each trial is deemed either a success or a failure.</a:t>
                </a:r>
              </a:p>
              <a:p>
                <a:pPr lvl="0"/>
                <a:r>
                  <a:rPr lang="en-US" dirty="0"/>
                  <a:t>The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a successful outcome is the same for each trial.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1110" t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4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0" y="769257"/>
            <a:ext cx="10981427" cy="914400"/>
          </a:xfrm>
        </p:spPr>
        <p:txBody>
          <a:bodyPr>
            <a:normAutofit/>
          </a:bodyPr>
          <a:lstStyle/>
          <a:p>
            <a:r>
              <a:rPr lang="en-US" b="1" dirty="0"/>
              <a:t>DISTRIBUTION OF GEOMETRIC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Assume the random variable,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is the number of trials until a first success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said to follow a </a:t>
                </a:r>
                <a:r>
                  <a:rPr lang="en-US" b="1" u="sng" dirty="0"/>
                  <a:t>Geometric Distribution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probability that the first success is obtained at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𝑥𝑡h</m:t>
                    </m:r>
                  </m:oMath>
                </a14:m>
                <a:r>
                  <a:rPr lang="en-US" dirty="0"/>
                  <a:t> attempt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2, 3, 4, … 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u="sng" dirty="0"/>
                  <a:t>EXPECTATION AND VARIANCE OF THE GEOMETRIC </a:t>
                </a:r>
                <a:endParaRPr lang="en-US" b="1" u="sng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pPr lv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1771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1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0" y="769257"/>
            <a:ext cx="10981427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 4.12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=0.35)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&gt;4)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95338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l="-999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0" y="769257"/>
            <a:ext cx="10981427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4.12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𝐺𝑒𝑜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(0.35)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=1−0.35=0.65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=0.35×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0.65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=0.0961</m:t>
                    </m:r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≤4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0.35×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0.65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+0.35×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0.65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+0.35×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0.65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+0.35×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0.65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=1−0.8215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=0.1785</m:t>
                      </m:r>
                    </m:oMath>
                  </m:oMathPara>
                </a14:m>
                <a:endParaRPr lang="en-US" dirty="0"/>
              </a:p>
              <a:p>
                <a:pPr marL="514350" lvl="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=0.35×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0.65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+0.35×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0.65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+0.35×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0.65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=0.7254</m:t>
                      </m:r>
                    </m:oMath>
                  </m:oMathPara>
                </a14:m>
                <a:endParaRPr lang="en-US" dirty="0"/>
              </a:p>
              <a:p>
                <a:pPr marL="514350" lvl="0" indent="-514350"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0.35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=2.8571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5160886"/>
              </a:xfrm>
              <a:blipFill>
                <a:blip r:embed="rId2"/>
                <a:stretch>
                  <a:fillRect t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42363" y="3272688"/>
            <a:ext cx="9144000" cy="1247210"/>
          </a:xfrm>
        </p:spPr>
        <p:txBody>
          <a:bodyPr>
            <a:normAutofit/>
          </a:bodyPr>
          <a:lstStyle/>
          <a:p>
            <a:r>
              <a:rPr lang="en-GB" sz="6000" dirty="0" smtClean="0">
                <a:solidFill>
                  <a:srgbClr val="00B050"/>
                </a:solidFill>
              </a:rPr>
              <a:t>Thank You</a:t>
            </a:r>
            <a:endParaRPr lang="en-GB" sz="6000" dirty="0">
              <a:solidFill>
                <a:srgbClr val="00B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42363" y="1798730"/>
            <a:ext cx="9144000" cy="124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Futura Md BT" panose="020B0602020204020303" pitchFamily="34" charset="0"/>
                <a:ea typeface="+mj-ea"/>
                <a:cs typeface="+mj-cs"/>
              </a:rPr>
              <a:t>End of Slides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Futura Md BT" panose="020B06020202040203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43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CONDITIONS FOR A BINOMIAL MODEL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dirty="0"/>
                  <a:t>The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a successful outcome is the same for each trial.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dirty="0"/>
                  <a:t>The discrete random variable,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is </a:t>
                </a:r>
                <a:r>
                  <a:rPr lang="en-US" b="1" dirty="0"/>
                  <a:t>the number of successful outcomes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trials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dirty="0"/>
                  <a:t>If these conditions are satisfied,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said to follow a </a:t>
                </a:r>
                <a:r>
                  <a:rPr lang="en-US" b="1" dirty="0"/>
                  <a:t>binomial distribution</a:t>
                </a:r>
                <a:r>
                  <a:rPr lang="en-US" dirty="0"/>
                  <a:t> denoted as: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endParaRPr lang="en-US" dirty="0" smtClean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3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DISTRIBUTION FOR A BINOMIAL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distribution of the binomial model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for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 1, 2, 3,…,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b="1" dirty="0"/>
                  <a:t>NB: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is the probability of success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the number of trials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probability of failure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dirty="0"/>
                  <a:t> is same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Combination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are the parameters </a:t>
                </a:r>
                <a:r>
                  <a:rPr lang="en-US" dirty="0" smtClean="0"/>
                  <a:t>for binomial </a:t>
                </a:r>
                <a:r>
                  <a:rPr lang="en-US" dirty="0"/>
                  <a:t>probability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/>
              <a:t>Example 4.1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that the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binomially distributed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 smtClean="0"/>
                  <a:t>.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10, 0.2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7445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45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45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&gt;3)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45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4538" lvl="0" indent="-51435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999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6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</a:t>
            </a:r>
            <a:r>
              <a:rPr lang="en-US" dirty="0"/>
              <a:t>4.1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b="1" dirty="0"/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1−0.2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10−0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=1×1×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=0.1074</m:t>
                    </m:r>
                  </m:oMath>
                </a14:m>
                <a:endParaRPr lang="en-US" dirty="0"/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=0.8791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           </a:t>
                </a:r>
                <a:r>
                  <a:rPr lang="en-US" b="1" dirty="0"/>
                  <a:t>OR compactly as: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1−0.2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=0.8791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721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431" y="769257"/>
            <a:ext cx="109814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4.1 cont’d.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</p:spPr>
            <p:txBody>
              <a:bodyPr>
                <a:normAutofit/>
              </a:bodyPr>
              <a:lstStyle/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=1−0.8791=0.1209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OR one can compute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1−0.2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=0.1209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 </a:t>
                </a:r>
              </a:p>
              <a:p>
                <a:pPr marL="514350" lvl="0" indent="-514350">
                  <a:lnSpc>
                    <a:spcPct val="100000"/>
                  </a:lnSpc>
                  <a:buFont typeface="+mj-lt"/>
                  <a:buAutoNum type="alphaLcParenR" startAt="4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=0.3158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31" y="1544714"/>
                <a:ext cx="10981426" cy="4920025"/>
              </a:xfrm>
              <a:blipFill>
                <a:blip r:embed="rId2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B338-A008-4C6A-BD52-C834819D92E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2A9560-2E7B-41A3-9F82-82295C59A7BE}" vid="{DD833A61-242F-4440-8F8C-EA11C2DDA7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IDL ppt temp</Template>
  <TotalTime>3467</TotalTime>
  <Words>1617</Words>
  <Application>Microsoft Office PowerPoint</Application>
  <PresentationFormat>Widescreen</PresentationFormat>
  <Paragraphs>383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 Math</vt:lpstr>
      <vt:lpstr>Century Gothic</vt:lpstr>
      <vt:lpstr>Futura Md BT</vt:lpstr>
      <vt:lpstr>Wingdings</vt:lpstr>
      <vt:lpstr>Office Theme</vt:lpstr>
      <vt:lpstr>1_Office Theme</vt:lpstr>
      <vt:lpstr>MATH 353</vt:lpstr>
      <vt:lpstr>UNIT 4: OUTLINE </vt:lpstr>
      <vt:lpstr>UNIT OBJECTIVES:</vt:lpstr>
      <vt:lpstr>BINOMIAL PROBABILITY DISTRIBUTION</vt:lpstr>
      <vt:lpstr>CONDITIONS FOR A BINOMIAL MODEL cont’d.</vt:lpstr>
      <vt:lpstr>DISTRIBUTION FOR A BINOMIAL MODEL</vt:lpstr>
      <vt:lpstr>Example 4.1</vt:lpstr>
      <vt:lpstr>Solution 4.1</vt:lpstr>
      <vt:lpstr>Solution 4.1 cont’d.</vt:lpstr>
      <vt:lpstr>Solution 4.1 cont’d.</vt:lpstr>
      <vt:lpstr>Example 4.2</vt:lpstr>
      <vt:lpstr>Solution 4.2</vt:lpstr>
      <vt:lpstr>Solution 4.2 cont’d.</vt:lpstr>
      <vt:lpstr>Solution 4.2 cont’d.</vt:lpstr>
      <vt:lpstr>EXPECTATION AND VARIANCE OF BINOMIAL DISTRIBUTION</vt:lpstr>
      <vt:lpstr>Example 4.3</vt:lpstr>
      <vt:lpstr>Solution 4.3</vt:lpstr>
      <vt:lpstr>Example 4.4</vt:lpstr>
      <vt:lpstr>Example 4.5</vt:lpstr>
      <vt:lpstr>Solution 4.5</vt:lpstr>
      <vt:lpstr>THE POISSON DISTRIBUTION</vt:lpstr>
      <vt:lpstr>PROBLEMS SUITABLE FOR THE POISSON R.V.</vt:lpstr>
      <vt:lpstr>Example 4.6</vt:lpstr>
      <vt:lpstr>Solution 4.6</vt:lpstr>
      <vt:lpstr>Solution 4.6 cont’d.</vt:lpstr>
      <vt:lpstr>Example 4.7</vt:lpstr>
      <vt:lpstr>Solution 4.7</vt:lpstr>
      <vt:lpstr>Solution 4.7 cont’d.</vt:lpstr>
      <vt:lpstr>EXPECTATION AND VARIANCE OF THE POISSON</vt:lpstr>
      <vt:lpstr>Example 4.8</vt:lpstr>
      <vt:lpstr>Solution 4.8</vt:lpstr>
      <vt:lpstr>Solution 4.8 cont’d.</vt:lpstr>
      <vt:lpstr>THE SUM OF INDEPENDENT POISSON R.V.</vt:lpstr>
      <vt:lpstr>Example 4.9</vt:lpstr>
      <vt:lpstr>Solution 4.9</vt:lpstr>
      <vt:lpstr>Example 4.10</vt:lpstr>
      <vt:lpstr>Solution 4.10</vt:lpstr>
      <vt:lpstr>DISCRETE UNIFORM DISTRIBUTION</vt:lpstr>
      <vt:lpstr>Example 4.11</vt:lpstr>
      <vt:lpstr>Expectation, Second Moment and Variance of the Discrete Uniform </vt:lpstr>
      <vt:lpstr>Using the die example 4.11 above:</vt:lpstr>
      <vt:lpstr>THE GEOMETRIC DISTRIBUTION</vt:lpstr>
      <vt:lpstr>DISTRIBUTION OF GEOMETRIC PROBABILITY</vt:lpstr>
      <vt:lpstr>Example 4.12</vt:lpstr>
      <vt:lpstr>Solution 4.12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465</dc:title>
  <dc:creator>elearning pc</dc:creator>
  <cp:lastModifiedBy>Alexander Boateng</cp:lastModifiedBy>
  <cp:revision>213</cp:revision>
  <dcterms:created xsi:type="dcterms:W3CDTF">2015-12-14T22:42:05Z</dcterms:created>
  <dcterms:modified xsi:type="dcterms:W3CDTF">2021-01-19T14:57:46Z</dcterms:modified>
</cp:coreProperties>
</file>