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318" r:id="rId12"/>
    <p:sldId id="319" r:id="rId13"/>
    <p:sldId id="269" r:id="rId14"/>
    <p:sldId id="270" r:id="rId15"/>
    <p:sldId id="320" r:id="rId16"/>
    <p:sldId id="322" r:id="rId17"/>
    <p:sldId id="271" r:id="rId18"/>
    <p:sldId id="323" r:id="rId19"/>
    <p:sldId id="304" r:id="rId20"/>
    <p:sldId id="324" r:id="rId21"/>
    <p:sldId id="305" r:id="rId22"/>
    <p:sldId id="306" r:id="rId23"/>
    <p:sldId id="307" r:id="rId24"/>
    <p:sldId id="325" r:id="rId25"/>
    <p:sldId id="308" r:id="rId26"/>
    <p:sldId id="309" r:id="rId27"/>
    <p:sldId id="310" r:id="rId28"/>
    <p:sldId id="326" r:id="rId29"/>
    <p:sldId id="311" r:id="rId30"/>
    <p:sldId id="327" r:id="rId31"/>
    <p:sldId id="314" r:id="rId32"/>
    <p:sldId id="315" r:id="rId33"/>
    <p:sldId id="316" r:id="rId34"/>
    <p:sldId id="312" r:id="rId35"/>
    <p:sldId id="313" r:id="rId36"/>
    <p:sldId id="25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D13"/>
    <a:srgbClr val="FFC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384BE-9D6B-4024-A985-C0EE99A58AEA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05C70-BB3D-46DD-9A54-15208EA29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6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05C70-BB3D-46DD-9A54-15208EA29ECC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40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05C70-BB3D-46DD-9A54-15208EA29EC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4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36ED-2655-4C9E-8238-9E1AC381F723}" type="datetime1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2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382A-FB3C-41FB-984A-BFFAA7F5560F}" type="datetime1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6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EA2C-DD99-4E79-ABCE-86762D8C2888}" type="datetime1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79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8644-480C-453D-8744-E89F274AE230}" type="datetime1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38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9890-E927-4619-80BA-BBAB8952703D}" type="datetime1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7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12A9-8B8A-4D76-8338-090742D648FA}" type="datetime1">
              <a:rPr lang="en-GB" smtClean="0"/>
              <a:t>23/01/2021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98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A052-6A62-4DEB-B39A-DF865DC294D7}" type="datetime1">
              <a:rPr lang="en-GB" smtClean="0"/>
              <a:t>23/01/2021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82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B992-C49D-4348-A525-E164DFDC1373}" type="datetime1">
              <a:rPr lang="en-GB" smtClean="0"/>
              <a:t>23/01/2021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4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EBD4-D843-440F-970F-CE2EAFC7B9B6}" type="datetime1">
              <a:rPr lang="en-GB" smtClean="0"/>
              <a:t>23/01/2021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16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8E3E-CF5D-4FA7-AE13-1DBF934E5A7C}" type="datetime1">
              <a:rPr lang="en-GB" smtClean="0"/>
              <a:t>23/01/2021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23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47F5-100F-4260-9B69-A3B55AF74742}" type="datetime1">
              <a:rPr lang="en-GB" smtClean="0"/>
              <a:t>23/01/2021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2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88276"/>
            <a:ext cx="10515600" cy="902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CB05-1F2F-4A45-AFF2-CC62B780D79B}" type="datetime1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296" y="6464739"/>
            <a:ext cx="4091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C551"/>
                </a:solidFill>
                <a:latin typeface="Century Gothic" panose="020B0502020202020204" pitchFamily="34" charset="0"/>
              </a:defRPr>
            </a:lvl1pPr>
          </a:lstStyle>
          <a:p>
            <a:fld id="{7E50C373-F1D0-494F-8D6D-366C958B34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29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55D13"/>
          </a:solidFill>
          <a:latin typeface="Futura Md BT" panose="020B06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7255" y="2219641"/>
            <a:ext cx="3357489" cy="127273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MATH 353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973624"/>
            <a:ext cx="9144000" cy="484764"/>
          </a:xfrm>
        </p:spPr>
        <p:txBody>
          <a:bodyPr>
            <a:noAutofit/>
          </a:bodyPr>
          <a:lstStyle/>
          <a:p>
            <a:r>
              <a:rPr lang="en-GB" sz="3200" b="1" dirty="0" smtClean="0"/>
              <a:t>UNIT 4</a:t>
            </a:r>
            <a:endParaRPr lang="en-GB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1757" y="6464739"/>
            <a:ext cx="1243819" cy="365125"/>
          </a:xfrm>
        </p:spPr>
        <p:txBody>
          <a:bodyPr/>
          <a:lstStyle/>
          <a:p>
            <a:r>
              <a:rPr lang="en-GB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Jan 2021</a:t>
            </a:r>
            <a:endParaRPr lang="en-GB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3045" y="3309498"/>
            <a:ext cx="11015003" cy="6641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55D13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solidFill>
                  <a:srgbClr val="FFC551"/>
                </a:solidFill>
              </a:rPr>
              <a:t>PROBABILITY AND STATISTICS</a:t>
            </a:r>
            <a:endParaRPr lang="en-GB" sz="4000" dirty="0">
              <a:solidFill>
                <a:srgbClr val="FFC55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3999" y="5212956"/>
            <a:ext cx="9144000" cy="599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55D13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1"/>
                </a:solidFill>
              </a:rPr>
              <a:t>Emmanuel Harris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68546" y="5812487"/>
            <a:ext cx="9144000" cy="44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emmaharris2002@yahoo.com // 020 2470867</a:t>
            </a:r>
          </a:p>
        </p:txBody>
      </p:sp>
    </p:spTree>
    <p:extLst>
      <p:ext uri="{BB962C8B-B14F-4D97-AF65-F5344CB8AC3E}">
        <p14:creationId xmlns:p14="http://schemas.microsoft.com/office/powerpoint/2010/main" val="19965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4.1B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&lt;1.2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1.2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=0.8849</m:t>
                    </m:r>
                  </m:oMath>
                </a14:m>
                <a:endParaRPr lang="en-GB" dirty="0" smtClean="0"/>
              </a:p>
              <a:p>
                <a:pPr marL="514350" indent="-514350">
                  <a:buFont typeface="+mj-lt"/>
                  <a:buAutoNum type="alphaLcParenR"/>
                </a:pPr>
                <a:endParaRPr lang="en-GB" dirty="0"/>
              </a:p>
              <a:p>
                <a:pPr marL="514350" indent="-514350">
                  <a:buFont typeface="+mj-lt"/>
                  <a:buAutoNum type="alphaLcParenR"/>
                </a:pPr>
                <a:endParaRPr lang="en-GB" dirty="0" smtClean="0"/>
              </a:p>
              <a:p>
                <a:pPr marL="514350" indent="-514350">
                  <a:buFont typeface="+mj-lt"/>
                  <a:buAutoNum type="alphaLcParenR"/>
                </a:pPr>
                <a:endParaRPr lang="en-GB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&gt;1.2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=1−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≤1.2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514350" indent="-514350">
                  <a:buClr>
                    <a:schemeClr val="bg1"/>
                  </a:buClr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=1−</m:t>
                    </m:r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1.2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=1−0.8849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514350" indent="-514350">
                  <a:buClr>
                    <a:schemeClr val="bg1"/>
                  </a:buClr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=0.1151</m:t>
                    </m:r>
                  </m:oMath>
                </a14:m>
                <a:endParaRPr lang="en-GB" dirty="0" smtClean="0"/>
              </a:p>
              <a:p>
                <a:pPr marL="514350" indent="-514350">
                  <a:buFont typeface="+mj-lt"/>
                  <a:buAutoNum type="alphaLcParenR"/>
                </a:pPr>
                <a:endParaRPr lang="en-GB" dirty="0"/>
              </a:p>
              <a:p>
                <a:pPr marL="514350" indent="-514350">
                  <a:buFont typeface="+mj-lt"/>
                  <a:buAutoNum type="alphaLcParenR"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546" y="1683657"/>
            <a:ext cx="4902675" cy="38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en-US" dirty="0" smtClean="0"/>
              <a:t>4.1B cont’d.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lphaLcParenR" startAt="3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0.5&lt;</m:t>
                        </m:r>
                        <m:r>
                          <a:rPr lang="en-US" i="1">
                            <a:latin typeface="Cambria Math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&lt;1.2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1.2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0.5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514350" indent="-514350">
                  <a:buClr>
                    <a:schemeClr val="bg1"/>
                  </a:buClr>
                  <a:buFont typeface="+mj-lt"/>
                  <a:buAutoNum type="alphaLcParenR" startAt="3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=0.8849−0.6915=0.1934</m:t>
                    </m:r>
                  </m:oMath>
                </a14:m>
                <a:endParaRPr lang="en-GB" dirty="0" smtClean="0"/>
              </a:p>
              <a:p>
                <a:pPr marL="514350" indent="-514350">
                  <a:buFont typeface="+mj-lt"/>
                  <a:buAutoNum type="alphaLcParenR" startAt="3"/>
                </a:pPr>
                <a:endParaRPr lang="en-GB" dirty="0" smtClean="0"/>
              </a:p>
              <a:p>
                <a:pPr marL="514350" indent="-514350">
                  <a:buFont typeface="+mj-lt"/>
                  <a:buAutoNum type="alphaLcParenR" startAt="3"/>
                </a:pPr>
                <a:endParaRPr lang="en-GB" dirty="0"/>
              </a:p>
              <a:p>
                <a:pPr marL="514350" indent="-514350">
                  <a:buFont typeface="+mj-lt"/>
                  <a:buAutoNum type="alphaLcParenR" startAt="4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𝑍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&lt;1.5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−1.5&lt;</m:t>
                        </m:r>
                        <m:r>
                          <a:rPr lang="en-US" i="1">
                            <a:latin typeface="Cambria Math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&lt;1.5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514350" indent="-514350">
                  <a:buClr>
                    <a:schemeClr val="bg1"/>
                  </a:buClr>
                  <a:buFont typeface="+mj-lt"/>
                  <a:buAutoNum type="alphaLcParenR" startAt="4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1.5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−1.5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514350" indent="-514350">
                  <a:buClr>
                    <a:schemeClr val="bg1"/>
                  </a:buClr>
                  <a:buFont typeface="+mj-lt"/>
                  <a:buAutoNum type="alphaLcParenR" startAt="4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=0.9332−0.0668</m:t>
                    </m:r>
                  </m:oMath>
                </a14:m>
                <a:r>
                  <a:rPr lang="en-GB" dirty="0"/>
                  <a:t> = </a:t>
                </a:r>
                <a:r>
                  <a:rPr lang="en-GB" dirty="0"/>
                  <a:t>0.8664</a:t>
                </a:r>
              </a:p>
              <a:p>
                <a:pPr marL="514350" indent="-514350">
                  <a:buClr>
                    <a:schemeClr val="bg1"/>
                  </a:buClr>
                  <a:buFont typeface="+mj-lt"/>
                  <a:buAutoNum type="alphaLcParenR" startAt="4"/>
                </a:pPr>
                <a:r>
                  <a:rPr lang="en-US" i="1" dirty="0" smtClean="0">
                    <a:latin typeface="Cambria Math" panose="02040503050406030204" pitchFamily="18" charset="0"/>
                  </a:rPr>
                  <a:t>OR</a:t>
                </a:r>
              </a:p>
              <a:p>
                <a:pPr marL="514350" indent="-514350">
                  <a:buClr>
                    <a:schemeClr val="bg1"/>
                  </a:buClr>
                  <a:buFont typeface="+mj-lt"/>
                  <a:buAutoNum type="alphaLcParenR" startAt="4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1.5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/>
                          </a:rPr>
                          <m:t>𝛷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1.5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514350" indent="-514350">
                  <a:buClr>
                    <a:schemeClr val="bg1"/>
                  </a:buClr>
                  <a:buFont typeface="+mj-lt"/>
                  <a:buAutoNum type="alphaLcParenR" startAt="4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2×</m:t>
                    </m:r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1.5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514350" indent="-514350">
                  <a:buClr>
                    <a:schemeClr val="bg1"/>
                  </a:buClr>
                  <a:buFont typeface="+mj-lt"/>
                  <a:buAutoNum type="alphaLcParenR" startAt="4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2×</m:t>
                    </m:r>
                    <m:r>
                      <a:rPr lang="en-US" i="1">
                        <a:latin typeface="Cambria Math"/>
                      </a:rPr>
                      <m:t>0.9332−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 = </a:t>
                </a:r>
                <a:r>
                  <a:rPr lang="en-GB" dirty="0" smtClean="0"/>
                  <a:t>0.8664</a:t>
                </a:r>
              </a:p>
              <a:p>
                <a:pPr marL="514350" indent="-514350">
                  <a:buFont typeface="+mj-lt"/>
                  <a:buAutoNum type="alphaLcParenR" startAt="4"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943" b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496" y="873457"/>
            <a:ext cx="3815474" cy="3729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497" y="4913194"/>
            <a:ext cx="2136800" cy="15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3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en-US" dirty="0" smtClean="0"/>
              <a:t>4.1B cont’d.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arenR" startAt="5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𝑍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&gt;1.23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&lt;−1.23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&gt;1.23</m:t>
                        </m:r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𝑍</m:t>
                            </m:r>
                            <m:r>
                              <a:rPr lang="en-US" i="1">
                                <a:latin typeface="Cambria Math"/>
                              </a:rPr>
                              <m:t>&lt;1.23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=2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a:rPr lang="en-US" i="1">
                            <a:latin typeface="Cambria Math"/>
                          </a:rPr>
                          <m:t>𝛷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1.23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×(1−0.8907)</m:t>
                    </m:r>
                    <m:r>
                      <a:rPr lang="en-US" i="1">
                        <a:latin typeface="Cambria Math"/>
                      </a:rPr>
                      <m:t>=0.2186</m:t>
                    </m:r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lphaLcParenR"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121" y="2599745"/>
            <a:ext cx="4616111" cy="370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b="1" dirty="0"/>
              <a:t>Finding the inverse of the standard </a:t>
            </a:r>
            <a:r>
              <a:rPr lang="en-US" b="1" dirty="0" smtClean="0"/>
              <a:t>normal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inverse is when we estimate the values instead of the probabilities.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=0.50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=0.95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That is finding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Look for values that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  give those probabilities.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4"/>
                <a:stretch>
                  <a:fillRect l="-999" t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288" y="2127109"/>
            <a:ext cx="5970570" cy="413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Example 4.2B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/>
                      </a:rPr>
                      <m:t>~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(0,1)</m:t>
                    </m:r>
                  </m:oMath>
                </a14:m>
                <a:r>
                  <a:rPr lang="en-US" dirty="0"/>
                  <a:t>, thus </a:t>
                </a:r>
                <a:r>
                  <a:rPr lang="en-US" dirty="0" smtClean="0"/>
                  <a:t>Z </a:t>
                </a:r>
                <a:r>
                  <a:rPr lang="en-US" dirty="0"/>
                  <a:t>follows the standard normal distribution. </a:t>
                </a:r>
                <a:endParaRPr lang="en-US" dirty="0" smtClean="0"/>
              </a:p>
              <a:p>
                <a:pPr marL="231775" indent="0">
                  <a:lnSpc>
                    <a:spcPct val="100000"/>
                  </a:lnSpc>
                  <a:buNone/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 each of </a:t>
                </a:r>
                <a:r>
                  <a:rPr lang="en-US" dirty="0"/>
                  <a:t>the following.</a:t>
                </a:r>
              </a:p>
              <a:p>
                <a:pPr marL="73660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=0.9</m:t>
                    </m:r>
                  </m:oMath>
                </a14:m>
                <a:endParaRPr lang="en-GB" dirty="0"/>
              </a:p>
              <a:p>
                <a:pPr marL="73660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&gt;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GB" dirty="0"/>
              </a:p>
              <a:p>
                <a:pPr marL="73660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r>
                          <a:rPr lang="en-US" i="1">
                            <a:latin typeface="Cambria Math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&lt;1.2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GB" dirty="0"/>
              </a:p>
              <a:p>
                <a:pPr marL="73660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=0.6372</m:t>
                    </m:r>
                  </m:oMath>
                </a14:m>
                <a:endParaRPr lang="en-GB" dirty="0"/>
              </a:p>
              <a:p>
                <a:pPr marL="73660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=0.82</m:t>
                    </m:r>
                  </m:oMath>
                </a14:m>
                <a:endParaRPr lang="en-GB" dirty="0"/>
              </a:p>
              <a:p>
                <a:pPr marL="73660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r>
                          <a:rPr lang="en-US" i="1">
                            <a:latin typeface="Cambria Math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=0.95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3"/>
                <a:stretch>
                  <a:fillRect l="-999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8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4.2B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=0.9 =&gt;</m:t>
                    </m:r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=0.9=&gt;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𝛷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0.9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=1.28</m:t>
                    </m:r>
                  </m:oMath>
                </a14:m>
                <a:endParaRPr lang="en-GB" dirty="0"/>
              </a:p>
              <a:p>
                <a:pPr marL="573088" indent="0">
                  <a:buNone/>
                </a:pPr>
                <a:r>
                  <a:rPr lang="en-GB" dirty="0" smtClean="0"/>
                  <a:t>Look for closest value to 0.9 (i.e.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0.9−0.8997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=0.0003</m:t>
                    </m:r>
                  </m:oMath>
                </a14:m>
                <a:r>
                  <a:rPr lang="en-GB" dirty="0" smtClean="0"/>
                  <a:t> and </a:t>
                </a:r>
              </a:p>
              <a:p>
                <a:pPr marL="573088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0.9−0.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9015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=0.0015</m:t>
                    </m:r>
                  </m:oMath>
                </a14:m>
                <a:r>
                  <a:rPr lang="en-GB" dirty="0" smtClean="0"/>
                  <a:t>)</a:t>
                </a:r>
              </a:p>
              <a:p>
                <a:pPr marL="573088" indent="0">
                  <a:buNone/>
                </a:pPr>
                <a:r>
                  <a:rPr lang="en-GB" dirty="0" smtClean="0"/>
                  <a:t>Hence 0.8997 </a:t>
                </a:r>
                <a:r>
                  <a:rPr lang="en-GB" b="1" dirty="0" smtClean="0">
                    <a:solidFill>
                      <a:srgbClr val="055D13"/>
                    </a:solidFill>
                  </a:rPr>
                  <a:t>(1.28) </a:t>
                </a:r>
                <a:r>
                  <a:rPr lang="en-GB" dirty="0" smtClean="0"/>
                  <a:t>is closer to 0.9 than 0.9015 </a:t>
                </a:r>
                <a:r>
                  <a:rPr lang="en-GB" b="1" dirty="0" smtClean="0">
                    <a:solidFill>
                      <a:srgbClr val="FF0000"/>
                    </a:solidFill>
                  </a:rPr>
                  <a:t>(1.29)</a:t>
                </a:r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r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66" y="3466530"/>
            <a:ext cx="8801100" cy="31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en-US" dirty="0" smtClean="0"/>
              <a:t>4.2B cont’d.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arenR" startAt="2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&gt;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=0.2 =&gt;1−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=0.2=&gt;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𝛷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0.8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=&gt;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=0.84</m:t>
                    </m:r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  <a:p>
                <a:pPr marL="573088" indent="0">
                  <a:buNone/>
                </a:pPr>
                <a:r>
                  <a:rPr lang="en-GB" dirty="0" smtClean="0"/>
                  <a:t>Look for closest value to 0.8 (i.e.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0.8−0.7995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=0.0005</m:t>
                    </m:r>
                  </m:oMath>
                </a14:m>
                <a:r>
                  <a:rPr lang="en-GB" dirty="0" smtClean="0"/>
                  <a:t> and </a:t>
                </a:r>
              </a:p>
              <a:p>
                <a:pPr marL="573088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0.9−0.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8023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=0.00</m:t>
                    </m:r>
                  </m:oMath>
                </a14:m>
                <a:r>
                  <a:rPr lang="en-GB" dirty="0" smtClean="0"/>
                  <a:t>23)</a:t>
                </a:r>
              </a:p>
              <a:p>
                <a:pPr marL="573088" indent="0">
                  <a:buNone/>
                </a:pPr>
                <a:r>
                  <a:rPr lang="en-GB" dirty="0" smtClean="0"/>
                  <a:t>Hence 0.7995 </a:t>
                </a:r>
                <a:r>
                  <a:rPr lang="en-GB" b="1" dirty="0" smtClean="0">
                    <a:solidFill>
                      <a:srgbClr val="055D13"/>
                    </a:solidFill>
                  </a:rPr>
                  <a:t>(0.84) </a:t>
                </a:r>
                <a:r>
                  <a:rPr lang="en-GB" dirty="0" smtClean="0"/>
                  <a:t>is closer to 0.8 than 0.8023 </a:t>
                </a:r>
                <a:r>
                  <a:rPr lang="en-GB" b="1" dirty="0" smtClean="0">
                    <a:solidFill>
                      <a:srgbClr val="FF0000"/>
                    </a:solidFill>
                  </a:rPr>
                  <a:t>(0.85)</a:t>
                </a:r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r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40" y="4067614"/>
            <a:ext cx="55435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0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en-US" dirty="0" smtClean="0"/>
              <a:t>4.2B cont’d.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arenR" startAt="3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r>
                          <a:rPr lang="en-US" i="1">
                            <a:latin typeface="Cambria Math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&lt;1.2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=0.8=&gt;</m:t>
                    </m:r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1.2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=0.8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514350" indent="-514350">
                  <a:buClr>
                    <a:schemeClr val="bg1"/>
                  </a:buClr>
                  <a:buFont typeface="+mj-lt"/>
                  <a:buAutoNum type="alphaLcParenR" startAt="3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=&gt;</m:t>
                    </m:r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0.8849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−0.8=</m:t>
                    </m:r>
                    <m:r>
                      <a:rPr lang="en-US" i="1">
                        <a:latin typeface="Cambria Math"/>
                      </a:rPr>
                      <m:t>0.0849 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i="1">
                        <a:latin typeface="Cambria Math"/>
                      </a:rPr>
                      <m:t>=&gt;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𝛷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0.0849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=−1.3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(i.e. -1.37 is closer)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07" y="3043450"/>
            <a:ext cx="10801950" cy="370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en-US" dirty="0" smtClean="0"/>
              <a:t>4.2B cont’d.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arenR" startAt="4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=0.6372</m:t>
                    </m:r>
                  </m:oMath>
                </a14:m>
                <a:endParaRPr lang="en-US" dirty="0"/>
              </a:p>
              <a:p>
                <a:pPr marL="463550" indent="0">
                  <a:buNone/>
                </a:pPr>
                <a:r>
                  <a:rPr lang="en-US" dirty="0"/>
                  <a:t>=&gt;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=0.6372</m:t>
                    </m:r>
                  </m:oMath>
                </a14:m>
                <a:endParaRPr lang="en-GB" dirty="0"/>
              </a:p>
              <a:p>
                <a:pPr marL="463550" indent="0">
                  <a:buNone/>
                </a:pPr>
                <a:r>
                  <a:rPr lang="en-US" dirty="0"/>
                  <a:t>=&gt;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−1=0.6372</m:t>
                    </m:r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marL="463550" indent="0">
                  <a:buNone/>
                </a:pPr>
                <a:r>
                  <a:rPr lang="en-US" dirty="0"/>
                  <a:t>=&gt;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1.6372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    =&gt;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0.8186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= </a:t>
                </a:r>
                <a:r>
                  <a:rPr lang="en-GB" dirty="0" smtClean="0"/>
                  <a:t>0.91</a:t>
                </a: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66" y="3692964"/>
            <a:ext cx="4383356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4.2B cont’d.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arenR" startAt="5"/>
                </a:pP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=0.82</m:t>
                    </m:r>
                  </m:oMath>
                </a14:m>
                <a:endParaRPr lang="en-GB" dirty="0"/>
              </a:p>
              <a:p>
                <a:pPr marL="4635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&lt;−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=0.82</m:t>
                      </m:r>
                    </m:oMath>
                  </m:oMathPara>
                </a14:m>
                <a:endParaRPr lang="en-GB" dirty="0"/>
              </a:p>
              <a:p>
                <a:pPr marL="463550" indent="0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=0.82      </m:t>
                    </m:r>
                  </m:oMath>
                </a14:m>
                <a:r>
                  <a:rPr lang="en-US" dirty="0"/>
                  <a:t>       </a:t>
                </a:r>
                <a:endParaRPr lang="en-US" dirty="0" smtClean="0"/>
              </a:p>
              <a:p>
                <a:pPr marL="463550" indent="0">
                  <a:buNone/>
                </a:pPr>
                <a:r>
                  <a:rPr lang="en-GB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0.82</m:t>
                            </m:r>
                          </m:num>
                          <m:den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463550" indent="0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0.59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0.23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345" y="2459114"/>
            <a:ext cx="5463512" cy="249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88276"/>
            <a:ext cx="10796369" cy="902412"/>
          </a:xfrm>
        </p:spPr>
        <p:txBody>
          <a:bodyPr/>
          <a:lstStyle/>
          <a:p>
            <a:r>
              <a:rPr lang="en-US" b="1" dirty="0" smtClean="0"/>
              <a:t>UNIT 4: OUTLINE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31" y="1825625"/>
            <a:ext cx="10930524" cy="4639114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Binomial Probability Distribution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Poisson Probability Distribution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Discrete Uniform Probability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Geometric Probability Distribution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Normal Probability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0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4.2B cont’d.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arenR" startAt="6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r>
                          <a:rPr lang="en-US" i="1">
                            <a:latin typeface="Cambria Math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=0.95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 ⇒</m:t>
                    </m:r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=0.95</m:t>
                    </m:r>
                  </m:oMath>
                </a14:m>
                <a:endParaRPr lang="en-GB" i="1" dirty="0">
                  <a:latin typeface="Cambria Math"/>
                </a:endParaRPr>
              </a:p>
              <a:p>
                <a:pPr marL="463550" indent="0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−1=0.95</m:t>
                    </m:r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1.95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                  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463550" indent="0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𝛷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0.975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=1.96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01" y="3168679"/>
            <a:ext cx="8109195" cy="347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8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GENERAL NORMAL PROBLEMS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To standardize an X normal distribution with mean,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and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the value X assumes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To standardize, this becomes: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999" t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77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Example 4.3B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The random variable X is distributed 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36538" indent="0">
                  <a:lnSpc>
                    <a:spcPct val="100000"/>
                  </a:lnSpc>
                  <a:buNone/>
                </a:pPr>
                <a:r>
                  <a:rPr lang="en-US" dirty="0"/>
                  <a:t>(a)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&lt;22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36538" indent="0">
                  <a:lnSpc>
                    <a:spcPct val="100000"/>
                  </a:lnSpc>
                  <a:buNone/>
                </a:pPr>
                <a:r>
                  <a:rPr lang="en-US" dirty="0"/>
                  <a:t>(b)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≥25)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36538" indent="0">
                  <a:lnSpc>
                    <a:spcPct val="100000"/>
                  </a:lnSpc>
                  <a:buNone/>
                </a:pPr>
                <a:r>
                  <a:rPr lang="en-US" dirty="0"/>
                  <a:t>(c)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&lt;17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36538" indent="0">
                  <a:lnSpc>
                    <a:spcPct val="100000"/>
                  </a:lnSpc>
                  <a:buNone/>
                </a:pPr>
                <a:r>
                  <a:rPr lang="en-US" dirty="0"/>
                  <a:t>(d)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&lt;23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999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4.3B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(20,9)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lvl="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&lt;22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&lt;0.6667)</m:t>
                    </m:r>
                  </m:oMath>
                </a14:m>
                <a:endParaRPr lang="en-US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0.67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=0.7486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Clr>
                    <a:schemeClr val="bg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t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087" y="1544714"/>
            <a:ext cx="7115175" cy="268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en-US" dirty="0" smtClean="0"/>
              <a:t>4.3B cont’d.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(20,9)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lvl="0" indent="-514350">
                  <a:buFont typeface="+mj-lt"/>
                  <a:buAutoNum type="alphaLcParenR" startAt="2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≥25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&lt;1.6667)</m:t>
                    </m:r>
                  </m:oMath>
                </a14:m>
                <a:endParaRPr lang="en-US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1.6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=1−0.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Clr>
                    <a:schemeClr val="bg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t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107" y="2459114"/>
            <a:ext cx="71437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4.3B cont’d.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(20,9)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lvl="0" indent="-514350">
                  <a:buFont typeface="+mj-lt"/>
                  <a:buAutoNum type="alphaLcParenR" startAt="3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&lt;17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17−20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&lt;−1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0.1587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514350" lvl="0" indent="-514350">
                  <a:buFont typeface="+mj-lt"/>
                  <a:buAutoNum type="alphaLcParenR" startAt="4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&lt;23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23−20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17−20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&lt;−1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=0.8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413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−0.1587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=0.6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826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832" t="-2952" b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219" y="3987542"/>
            <a:ext cx="3371850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204" y="1446763"/>
            <a:ext cx="32004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Example 4.4B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The mean commuting time </a:t>
                </a:r>
                <a:r>
                  <a:rPr lang="en-US" dirty="0" smtClean="0"/>
                  <a:t>to work using the universal speed train between an employee’s </a:t>
                </a:r>
                <a:r>
                  <a:rPr lang="en-US" dirty="0"/>
                  <a:t>home and office is 24 </a:t>
                </a:r>
                <a:r>
                  <a:rPr lang="en-US" dirty="0" smtClean="0"/>
                  <a:t>minutes with 4 minutes of variation time. Assume </a:t>
                </a:r>
                <a:r>
                  <a:rPr lang="en-US" dirty="0"/>
                  <a:t>the </a:t>
                </a:r>
                <a:r>
                  <a:rPr lang="en-US" dirty="0" smtClean="0"/>
                  <a:t>variable of time to commute </a:t>
                </a:r>
                <a:r>
                  <a:rPr lang="en-US" dirty="0"/>
                  <a:t>is normally distributed. </a:t>
                </a:r>
                <a:endParaRPr lang="en-GB" dirty="0"/>
              </a:p>
              <a:p>
                <a:pPr marL="682625" indent="-514350">
                  <a:lnSpc>
                    <a:spcPct val="110000"/>
                  </a:lnSpc>
                  <a:buFont typeface="+mj-lt"/>
                  <a:buAutoNum type="alphaLcParenR"/>
                </a:pPr>
                <a:r>
                  <a:rPr lang="en-US" dirty="0" smtClean="0"/>
                  <a:t>Find </a:t>
                </a:r>
                <a:r>
                  <a:rPr lang="en-US" dirty="0"/>
                  <a:t>the probability that it takes </a:t>
                </a:r>
                <a:r>
                  <a:rPr lang="en-US" dirty="0" smtClean="0"/>
                  <a:t>an </a:t>
                </a:r>
                <a:r>
                  <a:rPr lang="en-US" dirty="0"/>
                  <a:t>employee</a:t>
                </a:r>
                <a:r>
                  <a:rPr lang="en-US" dirty="0" smtClean="0"/>
                  <a:t> </a:t>
                </a:r>
                <a:r>
                  <a:rPr lang="en-US" dirty="0"/>
                  <a:t>less than 19 </a:t>
                </a:r>
                <a:r>
                  <a:rPr lang="en-US" dirty="0" smtClean="0"/>
                  <a:t>minutes.</a:t>
                </a:r>
                <a:endParaRPr lang="en-GB" dirty="0"/>
              </a:p>
              <a:p>
                <a:pPr marL="682625" indent="-514350">
                  <a:lnSpc>
                    <a:spcPct val="110000"/>
                  </a:lnSpc>
                  <a:buFont typeface="+mj-lt"/>
                  <a:buAutoNum type="alphaLcParenR"/>
                </a:pPr>
                <a:r>
                  <a:rPr lang="en-US" dirty="0" smtClean="0"/>
                  <a:t>Find the </a:t>
                </a:r>
                <a:r>
                  <a:rPr lang="en-US" dirty="0"/>
                  <a:t>probability that it takes </a:t>
                </a:r>
                <a:r>
                  <a:rPr lang="en-US" dirty="0" smtClean="0"/>
                  <a:t>an </a:t>
                </a:r>
                <a:r>
                  <a:rPr lang="en-US" dirty="0"/>
                  <a:t>employee</a:t>
                </a:r>
                <a:r>
                  <a:rPr lang="en-US" dirty="0" smtClean="0"/>
                  <a:t> </a:t>
                </a:r>
                <a:r>
                  <a:rPr lang="en-US" dirty="0"/>
                  <a:t>more than 20 </a:t>
                </a:r>
                <a:r>
                  <a:rPr lang="en-US" dirty="0" smtClean="0"/>
                  <a:t>minutes.</a:t>
                </a:r>
                <a:endParaRPr lang="en-US" dirty="0"/>
              </a:p>
              <a:p>
                <a:pPr marL="682625" indent="-514350">
                  <a:lnSpc>
                    <a:spcPct val="110000"/>
                  </a:lnSpc>
                  <a:buFont typeface="+mj-lt"/>
                  <a:buAutoNum type="alphaLcParenR"/>
                </a:pPr>
                <a:r>
                  <a:rPr lang="en-US" dirty="0" smtClean="0"/>
                  <a:t>Find the </a:t>
                </a:r>
                <a:r>
                  <a:rPr lang="en-US" dirty="0"/>
                  <a:t>probability that It takes </a:t>
                </a:r>
                <a:r>
                  <a:rPr lang="en-US" dirty="0" smtClean="0"/>
                  <a:t>an employee </a:t>
                </a:r>
                <a:r>
                  <a:rPr lang="en-US" dirty="0"/>
                  <a:t>between 24 and 28 minutes to get to work.</a:t>
                </a:r>
                <a:endParaRPr lang="en-GB" dirty="0"/>
              </a:p>
              <a:p>
                <a:pPr marL="682625" indent="-514350">
                  <a:lnSpc>
                    <a:spcPct val="110000"/>
                  </a:lnSpc>
                  <a:buFont typeface="+mj-lt"/>
                  <a:buAutoNum type="alphaLcParenR"/>
                </a:pPr>
                <a:r>
                  <a:rPr lang="en-US" dirty="0" smtClean="0"/>
                  <a:t>Find the </a:t>
                </a:r>
                <a:r>
                  <a:rPr lang="en-US" dirty="0"/>
                  <a:t>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=0.2236</m:t>
                    </m:r>
                  </m:oMath>
                </a14:m>
                <a:endParaRPr lang="en-GB" dirty="0"/>
              </a:p>
              <a:p>
                <a:pPr marL="682625" indent="-514350">
                  <a:lnSpc>
                    <a:spcPct val="110000"/>
                  </a:lnSpc>
                  <a:buFont typeface="+mj-lt"/>
                  <a:buAutoNum type="alphaLcParenR"/>
                </a:pPr>
                <a:r>
                  <a:rPr lang="en-US" dirty="0" smtClean="0"/>
                  <a:t>Find the </a:t>
                </a:r>
                <a:r>
                  <a:rPr lang="en-US" dirty="0"/>
                  <a:t>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&gt;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=0.1724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832" t="-1889" r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3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4.4B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~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(24,4)</m:t>
                    </m:r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  <a:p>
                <a:pPr marL="514350" indent="-514350">
                  <a:buAutoNum type="alphaL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&lt;19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19−24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−2.5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=0.0062</m:t>
                    </m:r>
                  </m:oMath>
                </a14:m>
                <a:endParaRPr lang="en-GB" dirty="0" smtClean="0"/>
              </a:p>
              <a:p>
                <a:pPr marL="514350" indent="-514350">
                  <a:buFont typeface="Arial" panose="020B0604020202020204" pitchFamily="34" charset="0"/>
                  <a:buAutoNum type="alphaL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&gt;20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=1−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&lt;20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=1−</m:t>
                    </m:r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/>
                              </a:rPr>
                              <m:t>−24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514350" indent="-514350">
                  <a:buClr>
                    <a:schemeClr val="bg1"/>
                  </a:buClr>
                  <a:buFont typeface="Arial" panose="020B0604020202020204" pitchFamily="34" charset="0"/>
                  <a:buAutoNum type="alphaL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514350" indent="-514350">
                  <a:buClr>
                    <a:schemeClr val="bg1"/>
                  </a:buClr>
                  <a:buFont typeface="Arial" panose="020B0604020202020204" pitchFamily="34" charset="0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1−0.0228</m:t>
                    </m:r>
                    <m:r>
                      <a:rPr lang="en-US" i="1">
                        <a:latin typeface="Cambria Math"/>
                      </a:rPr>
                      <m:t>=0.9</m:t>
                    </m:r>
                  </m:oMath>
                </a14:m>
                <a:r>
                  <a:rPr lang="en-GB" dirty="0" smtClean="0"/>
                  <a:t>772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999" t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32" y="3473782"/>
            <a:ext cx="5648325" cy="32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0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en-US" dirty="0" smtClean="0"/>
              <a:t>4.4B cont’d.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~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(24,4)</m:t>
                    </m:r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  <a:p>
                <a:pPr marL="514350" indent="-514350">
                  <a:buFont typeface="+mj-lt"/>
                  <a:buAutoNum type="alphaLcParenR" startAt="3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24&lt;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&lt;28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28−24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24−24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GB" dirty="0"/>
              </a:p>
              <a:p>
                <a:pPr marL="463550" indent="0">
                  <a:buNone/>
                </a:pPr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4635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=0.9772−0.50000</m:t>
                      </m:r>
                    </m:oMath>
                  </m:oMathPara>
                </a14:m>
                <a:endParaRPr lang="en-GB" i="1" dirty="0">
                  <a:latin typeface="Cambria Math"/>
                </a:endParaRPr>
              </a:p>
              <a:p>
                <a:pPr marL="46355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=0.4772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999" t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997" y="1241946"/>
            <a:ext cx="3447624" cy="522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5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4.4B cont’d.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/>
                  <a:t>Finding the inverse of the normal distributed random variable</a:t>
                </a:r>
                <a:endParaRPr lang="en-GB" i="1" dirty="0"/>
              </a:p>
              <a:p>
                <a:pPr marL="0" indent="0">
                  <a:buNone/>
                </a:pPr>
                <a:r>
                  <a:rPr lang="en-US" dirty="0" smtClean="0"/>
                  <a:t>(d)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=0.2236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1"/>
                    </a:solidFill>
                  </a:rPr>
                  <a:t>.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=&gt;</m:t>
                    </m:r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−24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=0.2236</m:t>
                    </m:r>
                  </m:oMath>
                </a14:m>
                <a:endParaRPr lang="en-GB" dirty="0"/>
              </a:p>
              <a:p>
                <a:pPr marL="463550" indent="0">
                  <a:buNone/>
                </a:pPr>
                <a:r>
                  <a:rPr lang="en-GB" dirty="0" smtClean="0">
                    <a:solidFill>
                      <a:schemeClr val="bg1"/>
                    </a:solidFill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−24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𝛷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0.2236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46355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=&gt;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−24=2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−0.76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en-GB" dirty="0"/>
              </a:p>
              <a:p>
                <a:pPr marL="46355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=&gt;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=24−1.52=22.48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1110" t="-2007" r="-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48" y="1958380"/>
            <a:ext cx="6038809" cy="450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57" y="834571"/>
            <a:ext cx="9000671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UNIT 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657" y="1596571"/>
            <a:ext cx="9771743" cy="508800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After completing this unit, you should be able to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0">
              <a:lnSpc>
                <a:spcPct val="10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Explain and compute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binomial probabilities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the binomial model.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Explain and compute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Poisson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probabilities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the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Poisson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model.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Explain and compute </a:t>
            </a:r>
            <a:r>
              <a:rPr lang="en-US" dirty="0" smtClean="0"/>
              <a:t>normal probabilities </a:t>
            </a:r>
            <a:r>
              <a:rPr lang="en-US" dirty="0"/>
              <a:t>using the </a:t>
            </a:r>
            <a:r>
              <a:rPr lang="en-US" b="1" dirty="0" smtClean="0"/>
              <a:t>standard normal probability table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Calculate the </a:t>
            </a:r>
            <a:r>
              <a:rPr lang="en-US" b="1" dirty="0" smtClean="0"/>
              <a:t>mean, variance and standard deviation</a:t>
            </a:r>
            <a:r>
              <a:rPr lang="en-US" dirty="0" smtClean="0"/>
              <a:t> of the distribution.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4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4.4B cont’d.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/>
                  <a:t>Finding the inverse of the normal distributed random variable</a:t>
                </a:r>
                <a:endParaRPr lang="en-GB" i="1" dirty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en-US" dirty="0" smtClean="0"/>
                  <a:t>e)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&gt;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=0.1724=&gt;1−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=0.1724</m:t>
                    </m:r>
                  </m:oMath>
                </a14:m>
                <a:endParaRPr lang="en-GB" dirty="0"/>
              </a:p>
              <a:p>
                <a:pPr marL="46355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=0.8276=&gt;</m:t>
                    </m:r>
                    <m:r>
                      <a:rPr lang="en-US" i="1">
                        <a:latin typeface="Cambria Math"/>
                      </a:rPr>
                      <m:t>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−24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=0.8276</m:t>
                    </m:r>
                  </m:oMath>
                </a14:m>
                <a:r>
                  <a:rPr lang="en-US" dirty="0"/>
                  <a:t> </a:t>
                </a:r>
                <a:endParaRPr lang="en-GB" dirty="0"/>
              </a:p>
              <a:p>
                <a:pPr marL="46355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−24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𝛷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0.8276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/>
                      </a:rPr>
                      <m:t>5</m:t>
                    </m:r>
                  </m:oMath>
                </a14:m>
                <a:r>
                  <a:rPr lang="en-US" dirty="0"/>
                  <a:t> </a:t>
                </a:r>
                <a:endParaRPr lang="en-GB" dirty="0"/>
              </a:p>
              <a:p>
                <a:pPr marL="463550" indent="0">
                  <a:buNone/>
                </a:pPr>
                <a:r>
                  <a:rPr lang="en-US" dirty="0" smtClean="0">
                    <a:solidFill>
                      <a:schemeClr val="bg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=&gt;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−24=2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0.9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5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46355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=&gt;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=24+1.89=25.89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1110" t="-2007" r="-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643" y="3229187"/>
            <a:ext cx="5671214" cy="32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818865"/>
            <a:ext cx="10981426" cy="912967"/>
          </a:xfrm>
        </p:spPr>
        <p:txBody>
          <a:bodyPr>
            <a:normAutofit/>
          </a:bodyPr>
          <a:lstStyle/>
          <a:p>
            <a:r>
              <a:rPr lang="en-US" b="1" dirty="0" smtClean="0"/>
              <a:t>Mean and Standard Deviation of Normal Dist.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856096"/>
                <a:ext cx="10981426" cy="46086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 heights of piston rods produced by a manufacturer follow a normal distribution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 smtClean="0"/>
                  <a:t> and standard deviation 6 m. It is known that 4.78% of the pistons have heights greater than 82 m. 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Find the value of the mean,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856096"/>
                <a:ext cx="10981426" cy="4608643"/>
              </a:xfrm>
              <a:blipFill>
                <a:blip r:embed="rId2"/>
                <a:stretch>
                  <a:fillRect l="-1110" r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7431" y="1731832"/>
            <a:ext cx="10981426" cy="912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55D13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b="1" smtClean="0"/>
              <a:t>Example 4.5B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818865"/>
            <a:ext cx="10981426" cy="912967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 4.5B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856096"/>
                <a:ext cx="10981426" cy="460864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X be the height, in </a:t>
                </a:r>
                <a:r>
                  <a:rPr lang="en-US" dirty="0" err="1" smtClean="0"/>
                  <a:t>metres</a:t>
                </a:r>
                <a:r>
                  <a:rPr lang="en-US" dirty="0" smtClean="0"/>
                  <a:t>, of the piston rods.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&gt;82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=0.0478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&gt;82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&lt;82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82−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=0.0478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82−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=1−0.0478=0.9522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0.9522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=1.667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82−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=6×1.667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=82−6×1.667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=71.998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Therefore the mean is 72 m.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856096"/>
                <a:ext cx="10981426" cy="4608643"/>
              </a:xfrm>
              <a:blipFill>
                <a:blip r:embed="rId2"/>
                <a:stretch>
                  <a:fillRect l="-999" t="-3704"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4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818866"/>
            <a:ext cx="10981426" cy="70968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Example </a:t>
            </a:r>
            <a:r>
              <a:rPr lang="en-US" sz="3200" b="1" dirty="0" smtClean="0"/>
              <a:t>4.6B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28550"/>
                <a:ext cx="10981426" cy="4936189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(100, 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&lt;106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=0.8849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Find the value of the standard deviation,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(100, 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&lt;106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=0.8849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−100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=0.8849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106−100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0.8849</m:t>
                          </m:r>
                        </m:e>
                      </m:d>
                    </m:oMath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106−100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=1.2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6=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×1.2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1.2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28550"/>
                <a:ext cx="10981426" cy="4936189"/>
              </a:xfrm>
              <a:blipFill>
                <a:blip r:embed="rId2"/>
                <a:stretch>
                  <a:fillRect l="-721" t="-3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7431" y="2306471"/>
            <a:ext cx="10981426" cy="912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55D13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Solution 4.6B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62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31" y="1690688"/>
            <a:ext cx="10981426" cy="50149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the </a:t>
            </a:r>
            <a:r>
              <a:rPr lang="en-US" dirty="0"/>
              <a:t>collection of </a:t>
            </a:r>
            <a:r>
              <a:rPr lang="en-US" dirty="0" smtClean="0"/>
              <a:t>metallic rod parts of an engine using robots, it is </a:t>
            </a:r>
            <a:r>
              <a:rPr lang="en-US" dirty="0"/>
              <a:t>found that 20% have heights greater than 36.3cm and 67% have heights greater than 29.9 cm.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Suppose </a:t>
            </a:r>
            <a:r>
              <a:rPr lang="en-US" dirty="0"/>
              <a:t>the heights are normally distributed in this collection. </a:t>
            </a:r>
            <a:endParaRPr lang="en-US" dirty="0" smtClean="0"/>
          </a:p>
          <a:p>
            <a:pPr marL="177800" indent="0">
              <a:lnSpc>
                <a:spcPct val="100000"/>
              </a:lnSpc>
              <a:buNone/>
            </a:pPr>
            <a:r>
              <a:rPr lang="en-US" dirty="0" smtClean="0"/>
              <a:t>Find </a:t>
            </a:r>
            <a:r>
              <a:rPr lang="en-US" dirty="0"/>
              <a:t>the mean and the standard deviation of the heights of </a:t>
            </a:r>
            <a:r>
              <a:rPr lang="en-US" dirty="0" smtClean="0"/>
              <a:t>metallic rod collection procedure.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7431" y="2011202"/>
            <a:ext cx="10981426" cy="1086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55D13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908037"/>
            <a:ext cx="10515600" cy="658387"/>
          </a:xfrm>
        </p:spPr>
        <p:txBody>
          <a:bodyPr>
            <a:normAutofit/>
          </a:bodyPr>
          <a:lstStyle/>
          <a:p>
            <a:r>
              <a:rPr lang="en-US" b="1" dirty="0"/>
              <a:t>Example </a:t>
            </a:r>
            <a:r>
              <a:rPr lang="en-US" b="1" dirty="0" smtClean="0"/>
              <a:t>4.7B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818865"/>
            <a:ext cx="10981426" cy="912967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 4.7B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856096"/>
                <a:ext cx="10981426" cy="460864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From the question,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/>
                  <a:t> be the mean and standard deviation respectively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&gt;36.3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=0.20=&gt;1−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&lt;36.3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=0.20=&gt;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&lt;36.3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=0.8</m:t>
                    </m:r>
                  </m:oMath>
                </a14:m>
                <a:r>
                  <a:rPr lang="en-US" dirty="0"/>
                  <a:t> 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𝛷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36.3−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/>
                        </a:rPr>
                        <m:t>=0.8=&gt;36.3−</m:t>
                      </m:r>
                      <m:r>
                        <a:rPr lang="en-US" sz="2400" i="1">
                          <a:latin typeface="Cambria Math"/>
                        </a:rPr>
                        <m:t>𝜇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𝜎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𝛷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0.8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=0.84</m:t>
                      </m:r>
                      <m:r>
                        <a:rPr lang="en-US" sz="2400" i="1">
                          <a:latin typeface="Cambria Math"/>
                        </a:rPr>
                        <m:t>𝜎</m:t>
                      </m:r>
                      <m:r>
                        <a:rPr lang="en-US" sz="2400" i="1">
                          <a:latin typeface="Cambria Math"/>
                        </a:rPr>
                        <m:t>……………….(1)</m:t>
                      </m:r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&gt;29.9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=0.67=&gt;1−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&lt;29.9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=0.67=&gt;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&lt;29.9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=0.33</m:t>
                    </m:r>
                  </m:oMath>
                </a14:m>
                <a:r>
                  <a:rPr lang="en-US" dirty="0"/>
                  <a:t> 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𝛷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29.9−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/>
                        </a:rPr>
                        <m:t>=0.33=&gt;29.9−</m:t>
                      </m:r>
                      <m:r>
                        <a:rPr lang="en-US" sz="2400" i="1">
                          <a:latin typeface="Cambria Math"/>
                        </a:rPr>
                        <m:t>𝜇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𝜎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𝛷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0.33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=−0.44</m:t>
                      </m:r>
                      <m:r>
                        <a:rPr lang="en-US" sz="2400" i="1">
                          <a:latin typeface="Cambria Math"/>
                        </a:rPr>
                        <m:t>𝜎</m:t>
                      </m:r>
                      <m:r>
                        <a:rPr lang="en-US" sz="2400" i="1">
                          <a:latin typeface="Cambria Math"/>
                        </a:rPr>
                        <m:t>…………………..(2)</m:t>
                      </m:r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 +0.84</m:t>
                      </m:r>
                      <m:r>
                        <a:rPr lang="en-US" i="1">
                          <a:latin typeface="Cambria Math"/>
                        </a:rPr>
                        <m:t>𝜎</m:t>
                      </m:r>
                      <m:r>
                        <a:rPr lang="en-US" i="1">
                          <a:latin typeface="Cambria Math"/>
                        </a:rPr>
                        <m:t>=36.3          ……………………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−0.44</m:t>
                      </m:r>
                      <m:r>
                        <a:rPr lang="en-US" i="1">
                          <a:latin typeface="Cambria Math"/>
                        </a:rPr>
                        <m:t>𝜎</m:t>
                      </m:r>
                      <m:r>
                        <a:rPr lang="en-US" i="1">
                          <a:latin typeface="Cambria Math"/>
                        </a:rPr>
                        <m:t>=29.9          …………………….(2)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1.28</m:t>
                    </m:r>
                    <m:r>
                      <a:rPr lang="en-US" i="1">
                        <a:latin typeface="Cambria Math"/>
                      </a:rPr>
                      <m:t>𝜎</m:t>
                    </m:r>
                    <m:r>
                      <a:rPr lang="en-US" i="1">
                        <a:latin typeface="Cambria Math"/>
                      </a:rPr>
                      <m:t>=6.4 =&gt;</m:t>
                    </m:r>
                    <m:r>
                      <a:rPr lang="en-US" i="1">
                        <a:latin typeface="Cambria Math"/>
                      </a:rPr>
                      <m:t>𝜎</m:t>
                    </m:r>
                    <m:r>
                      <a:rPr lang="en-US" i="1">
                        <a:latin typeface="Cambria Math"/>
                      </a:rPr>
                      <m:t>=5</m:t>
                    </m:r>
                  </m:oMath>
                </a14:m>
                <a:r>
                  <a:rPr lang="en-US" dirty="0"/>
                  <a:t> and </a:t>
                </a: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=36.3−0.84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=&gt;</m:t>
                    </m:r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=32.1</m:t>
                    </m:r>
                  </m:oMath>
                </a14:m>
                <a:r>
                  <a:rPr lang="en-US" dirty="0"/>
                  <a:t> 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=32.1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𝜎</m:t>
                    </m:r>
                    <m:r>
                      <a:rPr lang="en-US" i="1">
                        <a:latin typeface="Cambria Math"/>
                      </a:rPr>
                      <m:t>=5</m:t>
                    </m:r>
                  </m:oMath>
                </a14:m>
                <a:r>
                  <a:rPr lang="en-US" dirty="0"/>
                  <a:t> respectively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856096"/>
                <a:ext cx="10981426" cy="4608643"/>
              </a:xfrm>
              <a:blipFill>
                <a:blip r:embed="rId2"/>
                <a:stretch>
                  <a:fillRect l="-832" t="-3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4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62753"/>
            <a:ext cx="9144000" cy="1247210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26404"/>
            <a:ext cx="9144000" cy="1638335"/>
          </a:xfrm>
        </p:spPr>
        <p:txBody>
          <a:bodyPr>
            <a:normAutofit fontScale="85000" lnSpcReduction="20000"/>
          </a:bodyPr>
          <a:lstStyle/>
          <a:p>
            <a:r>
              <a:rPr lang="en-GB" sz="2800" dirty="0" smtClean="0"/>
              <a:t>For any concerns, please contact</a:t>
            </a:r>
          </a:p>
          <a:p>
            <a:r>
              <a:rPr lang="en-GB" sz="2800" b="1" dirty="0" smtClean="0"/>
              <a:t>elearning@knust.edu.gh</a:t>
            </a:r>
          </a:p>
          <a:p>
            <a:r>
              <a:rPr lang="en-GB" sz="2800" b="1" dirty="0" smtClean="0"/>
              <a:t>elearningknust@gmail.com </a:t>
            </a:r>
          </a:p>
          <a:p>
            <a:r>
              <a:rPr lang="en-GB" sz="2800" b="1" dirty="0" smtClean="0"/>
              <a:t>0322 191132</a:t>
            </a:r>
            <a:endParaRPr lang="en-GB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1757" y="6464739"/>
            <a:ext cx="1243819" cy="365125"/>
          </a:xfrm>
        </p:spPr>
        <p:txBody>
          <a:bodyPr/>
          <a:lstStyle/>
          <a:p>
            <a:r>
              <a:rPr lang="en-GB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Jan 2021</a:t>
            </a:r>
            <a:endParaRPr lang="en-GB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31" y="1544714"/>
            <a:ext cx="10981426" cy="492002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One of the most often used continuous probability distributions is called the normal probability distribution. Many variables are approximately normally distributed and can be represented by the normal distribution</a:t>
            </a:r>
          </a:p>
          <a:p>
            <a:pPr marL="0" indent="0" algn="just">
              <a:buNone/>
            </a:pPr>
            <a:r>
              <a:rPr lang="en-US" dirty="0"/>
              <a:t>A random variable </a:t>
            </a:r>
            <a:r>
              <a:rPr lang="en-US" i="1" dirty="0"/>
              <a:t>X </a:t>
            </a:r>
            <a:r>
              <a:rPr lang="en-US" dirty="0"/>
              <a:t>with probability density function</a:t>
            </a:r>
            <a:endParaRPr lang="en-GB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is a </a:t>
            </a:r>
            <a:r>
              <a:rPr lang="en-US" b="1" dirty="0"/>
              <a:t>normal random variable </a:t>
            </a:r>
            <a:r>
              <a:rPr lang="en-US" dirty="0"/>
              <a:t>With mean and variance as;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notation                     is used to denote the distribution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752329"/>
              </p:ext>
            </p:extLst>
          </p:nvPr>
        </p:nvGraphicFramePr>
        <p:xfrm>
          <a:off x="2285999" y="3680496"/>
          <a:ext cx="6172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r:id="rId3" imgW="2108200" imgH="482600" progId="Equation.DSMT4">
                  <p:embed/>
                </p:oleObj>
              </mc:Choice>
              <mc:Fallback>
                <p:oleObj r:id="rId3" imgW="2108200" imgH="4826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99" y="3680496"/>
                        <a:ext cx="61722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965157"/>
              </p:ext>
            </p:extLst>
          </p:nvPr>
        </p:nvGraphicFramePr>
        <p:xfrm>
          <a:off x="2971799" y="5266747"/>
          <a:ext cx="480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r:id="rId5" imgW="1612900" imgH="228600" progId="Equation.DSMT4">
                  <p:embed/>
                </p:oleObj>
              </mc:Choice>
              <mc:Fallback>
                <p:oleObj r:id="rId5" imgW="1612900" imgH="2286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799" y="5266747"/>
                        <a:ext cx="4800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84978"/>
              </p:ext>
            </p:extLst>
          </p:nvPr>
        </p:nvGraphicFramePr>
        <p:xfrm>
          <a:off x="2971799" y="5767489"/>
          <a:ext cx="152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r:id="rId7" imgW="609600" imgH="228600" progId="Equation.DSMT4">
                  <p:embed/>
                </p:oleObj>
              </mc:Choice>
              <mc:Fallback>
                <p:oleObj r:id="rId7" imgW="609600" imgH="2286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799" y="5767489"/>
                        <a:ext cx="1524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06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PROPERTIES OF A NORMAL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31" y="1544714"/>
            <a:ext cx="10981426" cy="4920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It </a:t>
            </a:r>
            <a:r>
              <a:rPr lang="en-US" dirty="0"/>
              <a:t>is bell-shaped.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mean, median, and mode are at the center of the distribution.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US" dirty="0" smtClean="0"/>
              <a:t>It </a:t>
            </a:r>
            <a:r>
              <a:rPr lang="en-US" dirty="0"/>
              <a:t>is symmetric about the mean. </a:t>
            </a:r>
            <a:r>
              <a:rPr lang="en-US" dirty="0" smtClean="0"/>
              <a:t>(i.e.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a reflection of itself if a mean was placed at the center.)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US" dirty="0" smtClean="0"/>
              <a:t>It </a:t>
            </a:r>
            <a:r>
              <a:rPr lang="en-US" dirty="0"/>
              <a:t>is continuous; i.e., there are no gaps.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US" dirty="0" smtClean="0"/>
              <a:t>It </a:t>
            </a:r>
            <a:r>
              <a:rPr lang="en-US" dirty="0"/>
              <a:t>never touches the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 smtClean="0"/>
              <a:t>axis (Asymptotic)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total area under the curve is </a:t>
            </a:r>
            <a:r>
              <a:rPr lang="en-US" dirty="0" smtClean="0"/>
              <a:t>1 (100%).</a:t>
            </a: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232" y="3631185"/>
            <a:ext cx="3564650" cy="294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REPRESENTATION OF NORMAL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en-US" dirty="0" smtClean="0"/>
                  <a:t>The Normal distribution is made up of two parts and the respective random variables are represented in brackets:</a:t>
                </a:r>
              </a:p>
              <a:p>
                <a:pPr marL="736600" indent="-514350">
                  <a:lnSpc>
                    <a:spcPct val="10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dirty="0" smtClean="0"/>
                  <a:t>Standard Normal Distribution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736600" indent="-514350">
                  <a:lnSpc>
                    <a:spcPct val="10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dirty="0" smtClean="0"/>
                  <a:t>Generalized Normal Distribution or </a:t>
                </a:r>
              </a:p>
              <a:p>
                <a:pPr marL="22225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Normal Distribution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or any other variable except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b="1" dirty="0" smtClean="0"/>
                  <a:t>NB: </a:t>
                </a: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en-US" b="1" dirty="0" smtClean="0"/>
                  <a:t>Given the difficult nature of integrating Normal </a:t>
                </a:r>
                <a:r>
                  <a:rPr lang="en-US" b="1" dirty="0" smtClean="0"/>
                  <a:t>Models, </a:t>
                </a:r>
                <a:r>
                  <a:rPr lang="en-US" b="1" dirty="0" smtClean="0"/>
                  <a:t>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b="1" dirty="0" smtClean="0"/>
                  <a:t> is used to solve these complex integrations on a Table.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1110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5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Standard Normal Table (NEG. and POS. Values)</a:t>
            </a:r>
            <a:endParaRPr lang="en-US" sz="3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431" y="1545076"/>
            <a:ext cx="5539174" cy="50740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144" y="1545076"/>
            <a:ext cx="5705475" cy="502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DISTRIBUTION OF NORMAL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dirty="0" smtClean="0"/>
                  <a:t>Standard Normal,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 smtClean="0"/>
                  <a:t> is distributed with mean, 0 and variance, </a:t>
                </a:r>
                <a:r>
                  <a:rPr lang="en-US" dirty="0" smtClean="0"/>
                  <a:t>1.</a:t>
                </a:r>
                <a:endParaRPr lang="en-US" dirty="0" smtClean="0"/>
              </a:p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dirty="0" smtClean="0"/>
                  <a:t>The Normal,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distributed with mean,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and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999" r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Example 4.1B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~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(0,1)</m:t>
                    </m:r>
                  </m:oMath>
                </a14:m>
                <a:r>
                  <a:rPr lang="en-US" dirty="0"/>
                  <a:t>, thus X follows the standard normal distribution</a:t>
                </a:r>
                <a:r>
                  <a:rPr lang="en-US" dirty="0" smtClean="0"/>
                  <a:t>.</a:t>
                </a:r>
                <a:endParaRPr lang="en-GB" dirty="0"/>
              </a:p>
              <a:p>
                <a:pPr marL="682625" indent="-457200">
                  <a:buFont typeface="+mj-lt"/>
                  <a:buAutoNum type="alphaLcParenR"/>
                </a:pPr>
                <a:r>
                  <a:rPr lang="en-US" sz="2400" dirty="0" smtClean="0"/>
                  <a:t>Find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𝑍</m:t>
                        </m:r>
                        <m:r>
                          <a:rPr lang="en-US" sz="2400" i="1">
                            <a:latin typeface="Cambria Math"/>
                          </a:rPr>
                          <m:t>&lt;1.2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682625" indent="-457200">
                  <a:buFont typeface="+mj-lt"/>
                  <a:buAutoNum type="alphaLcParenR"/>
                </a:pPr>
                <a:r>
                  <a:rPr lang="en-US" sz="2400" dirty="0" smtClean="0"/>
                  <a:t>Find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𝑍</m:t>
                        </m:r>
                        <m:r>
                          <a:rPr lang="en-US" sz="2400" i="1">
                            <a:latin typeface="Cambria Math"/>
                          </a:rPr>
                          <m:t>&gt;1.2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682625" indent="-457200">
                  <a:buFont typeface="+mj-lt"/>
                  <a:buAutoNum type="alphaLcParenR"/>
                </a:pPr>
                <a:r>
                  <a:rPr lang="en-US" sz="2400" dirty="0" smtClean="0"/>
                  <a:t>Find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0.5&lt;</m:t>
                        </m:r>
                        <m:r>
                          <a:rPr lang="en-US" sz="2400" i="1">
                            <a:latin typeface="Cambria Math"/>
                          </a:rPr>
                          <m:t>𝑍</m:t>
                        </m:r>
                        <m:r>
                          <a:rPr lang="en-US" sz="2400" i="1">
                            <a:latin typeface="Cambria Math"/>
                          </a:rPr>
                          <m:t>&lt;1.2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682625" indent="-457200">
                  <a:buFont typeface="+mj-lt"/>
                  <a:buAutoNum type="alphaLcParenR"/>
                </a:pPr>
                <a:r>
                  <a:rPr lang="en-US" sz="2400" dirty="0" smtClean="0"/>
                  <a:t>Find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𝑍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&lt;1.5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682625" indent="-457200">
                  <a:buFont typeface="+mj-lt"/>
                  <a:buAutoNum type="alphaLcParenR"/>
                </a:pPr>
                <a:r>
                  <a:rPr lang="en-US" sz="2400" dirty="0" smtClean="0"/>
                  <a:t>Find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𝑍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&gt;1.23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999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2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62A9560-2E7B-41A3-9F82-82295C59A7BE}" vid="{DD833A61-242F-4440-8F8C-EA11C2DDA7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IDL ppt temp</Template>
  <TotalTime>3729</TotalTime>
  <Words>2550</Words>
  <Application>Microsoft Office PowerPoint</Application>
  <PresentationFormat>Widescreen</PresentationFormat>
  <Paragraphs>276</Paragraphs>
  <Slides>36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Cambria Math</vt:lpstr>
      <vt:lpstr>Century Gothic</vt:lpstr>
      <vt:lpstr>Futura Md BT</vt:lpstr>
      <vt:lpstr>Wingdings</vt:lpstr>
      <vt:lpstr>Office Theme</vt:lpstr>
      <vt:lpstr>Equation.DSMT4</vt:lpstr>
      <vt:lpstr>MATH 353</vt:lpstr>
      <vt:lpstr>UNIT 4: OUTLINE </vt:lpstr>
      <vt:lpstr>UNIT OBJECTIVES:</vt:lpstr>
      <vt:lpstr>NORMAL DISTRIBUTION</vt:lpstr>
      <vt:lpstr>PROPERTIES OF A NORMAL MODEL</vt:lpstr>
      <vt:lpstr>REPRESENTATION OF NORMAL MODEL</vt:lpstr>
      <vt:lpstr>Standard Normal Table (NEG. and POS. Values)</vt:lpstr>
      <vt:lpstr>DISTRIBUTION OF NORMAL DISTRIBUTION</vt:lpstr>
      <vt:lpstr>Example 4.1B</vt:lpstr>
      <vt:lpstr>Solution 4.1B</vt:lpstr>
      <vt:lpstr>Solution 4.1B cont’d.</vt:lpstr>
      <vt:lpstr>Solution 4.1B cont’d.</vt:lpstr>
      <vt:lpstr>Finding the inverse of the standard normal</vt:lpstr>
      <vt:lpstr>Example 4.2B</vt:lpstr>
      <vt:lpstr>Solution 4.2B</vt:lpstr>
      <vt:lpstr>Solution 4.2B cont’d.</vt:lpstr>
      <vt:lpstr>Solution 4.2B cont’d.</vt:lpstr>
      <vt:lpstr>Solution 4.2B cont’d.</vt:lpstr>
      <vt:lpstr>Solution 4.2B cont’d.</vt:lpstr>
      <vt:lpstr>Solution 4.2B cont’d.</vt:lpstr>
      <vt:lpstr>GENERAL NORMAL PROBLEMS</vt:lpstr>
      <vt:lpstr>Example 4.3B</vt:lpstr>
      <vt:lpstr>Solution 4.3B</vt:lpstr>
      <vt:lpstr>Solution 4.3B cont’d.</vt:lpstr>
      <vt:lpstr>Solution 4.3B cont’d.</vt:lpstr>
      <vt:lpstr>Example 4.4B</vt:lpstr>
      <vt:lpstr>Solution 4.4B</vt:lpstr>
      <vt:lpstr>Solution 4.4B cont’d.</vt:lpstr>
      <vt:lpstr>Solution 4.4B cont’d.</vt:lpstr>
      <vt:lpstr>Solution 4.4B cont’d.</vt:lpstr>
      <vt:lpstr>Mean and Standard Deviation of Normal Dist.</vt:lpstr>
      <vt:lpstr>Solution 4.5B</vt:lpstr>
      <vt:lpstr>Example 4.6B</vt:lpstr>
      <vt:lpstr>Example 4.7B</vt:lpstr>
      <vt:lpstr>Solution 4.7B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465</dc:title>
  <dc:creator>DOA</dc:creator>
  <cp:lastModifiedBy>Belinda Amankwaah</cp:lastModifiedBy>
  <cp:revision>246</cp:revision>
  <dcterms:created xsi:type="dcterms:W3CDTF">2015-12-14T22:42:05Z</dcterms:created>
  <dcterms:modified xsi:type="dcterms:W3CDTF">2021-01-23T06:49:49Z</dcterms:modified>
</cp:coreProperties>
</file>