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330" r:id="rId3"/>
    <p:sldId id="302" r:id="rId4"/>
    <p:sldId id="345" r:id="rId5"/>
    <p:sldId id="346" r:id="rId6"/>
    <p:sldId id="347" r:id="rId7"/>
    <p:sldId id="348" r:id="rId8"/>
    <p:sldId id="363" r:id="rId9"/>
    <p:sldId id="349" r:id="rId10"/>
    <p:sldId id="350" r:id="rId11"/>
    <p:sldId id="364" r:id="rId12"/>
    <p:sldId id="351" r:id="rId13"/>
    <p:sldId id="352" r:id="rId14"/>
    <p:sldId id="365" r:id="rId15"/>
    <p:sldId id="353" r:id="rId16"/>
    <p:sldId id="354" r:id="rId17"/>
    <p:sldId id="355" r:id="rId18"/>
    <p:sldId id="366" r:id="rId19"/>
    <p:sldId id="356" r:id="rId20"/>
    <p:sldId id="357" r:id="rId21"/>
    <p:sldId id="367" r:id="rId22"/>
    <p:sldId id="358" r:id="rId23"/>
    <p:sldId id="359" r:id="rId24"/>
    <p:sldId id="362" r:id="rId25"/>
    <p:sldId id="360" r:id="rId26"/>
    <p:sldId id="361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279" r:id="rId40"/>
  </p:sldIdLst>
  <p:sldSz cx="9144000" cy="5143500" type="screen16x9"/>
  <p:notesSz cx="6858000" cy="9144000"/>
  <p:embeddedFontLst>
    <p:embeddedFont>
      <p:font typeface="Roboto" panose="020B0604020202020204" charset="0"/>
      <p:regular r:id="rId42"/>
      <p:bold r:id="rId43"/>
      <p:italic r:id="rId44"/>
      <p:boldItalic r:id="rId45"/>
    </p:embeddedFont>
    <p:embeddedFont>
      <p:font typeface="Dosis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1A89D6-17C4-4573-A037-BF1A90AD5806}">
  <a:tblStyle styleId="{AC1A89D6-17C4-4573-A037-BF1A90AD580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287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32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010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646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004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558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042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517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43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434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95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3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221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42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011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970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971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960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680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42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309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052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666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5336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5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66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465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314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7401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264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7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85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2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87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0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19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57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lielkeelson@gmail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10783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dirty="0"/>
              <a:t>DATABASE AND INFORMATION RETRIEVAL</a:t>
            </a:r>
            <a:br>
              <a:rPr lang="en-US" dirty="0"/>
            </a:br>
            <a:r>
              <a:rPr lang="en-US" sz="2800" dirty="0"/>
              <a:t>DR. ELIEL KEELSON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724964" y="4583724"/>
            <a:ext cx="3094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LECTURE 02 – THE RELATIONAL DATA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Primary Key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The adoption of a set of unique codes is often used to simplify the definition of a primary key.</a:t>
            </a:r>
          </a:p>
          <a:p>
            <a:endParaRPr lang="en-US" sz="2200" dirty="0"/>
          </a:p>
          <a:p>
            <a:r>
              <a:rPr lang="en-US" sz="2200" dirty="0"/>
              <a:t>Where there is no natural or existing code available for a relation, it is common practice simply to assign a sequential number to successive rows to serve as the key.</a:t>
            </a:r>
          </a:p>
          <a:p>
            <a:endParaRPr lang="en-US" sz="2200" dirty="0"/>
          </a:p>
          <a:p>
            <a:r>
              <a:rPr lang="en-US" sz="2200" dirty="0"/>
              <a:t>Databases often provide a facility to generate these numbers automatically.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53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COMPOSITE</a:t>
            </a:r>
            <a:br>
              <a:rPr lang="en-US" dirty="0"/>
            </a:br>
            <a:r>
              <a:rPr lang="en-US" dirty="0"/>
              <a:t>PRIMARY KEY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46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Composite Primary Key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2200" dirty="0"/>
          </a:p>
          <a:p>
            <a:r>
              <a:rPr lang="en-US" sz="2200" dirty="0"/>
              <a:t>The primary key may consist of more than one column.</a:t>
            </a:r>
          </a:p>
          <a:p>
            <a:endParaRPr lang="en-US" sz="2200" dirty="0"/>
          </a:p>
          <a:p>
            <a:r>
              <a:rPr lang="en-US" sz="2200" dirty="0"/>
              <a:t>The key may be a concatenation of two or more columns.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343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Composite Primary Key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In the table below, neither Project Number nor Engineer Surname can suffice as a primary key value on its own because the values in each column are not unique</a:t>
            </a:r>
          </a:p>
          <a:p>
            <a:endParaRPr lang="en-US" sz="2200" dirty="0"/>
          </a:p>
          <a:p>
            <a:r>
              <a:rPr lang="en-US" sz="2200" dirty="0"/>
              <a:t>The combination of Project Number and Engineer Surname does produce a unique value suitable as a primary key.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93021"/>
              </p:ext>
            </p:extLst>
          </p:nvPr>
        </p:nvGraphicFramePr>
        <p:xfrm>
          <a:off x="1569155" y="3345461"/>
          <a:ext cx="60198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A2343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Mensah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25-Mar-09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Q9919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09-Jun-09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9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FUNCTIONAL</a:t>
            </a:r>
            <a:br>
              <a:rPr lang="en-US" dirty="0"/>
            </a:br>
            <a:r>
              <a:rPr lang="en-US" dirty="0"/>
              <a:t>DEPENDENCY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60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Functional Dependency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200" dirty="0"/>
              <a:t>Functional dependency can be defined as follows:</a:t>
            </a:r>
          </a:p>
          <a:p>
            <a:r>
              <a:rPr lang="en-US" sz="2200" dirty="0"/>
              <a:t>If we say that one column B of a table is functionally dependent on another column A (or group of columns), it means that every value of A uniquely determines the value of B.</a:t>
            </a:r>
          </a:p>
          <a:p>
            <a:endParaRPr lang="en-US" sz="2200" dirty="0"/>
          </a:p>
          <a:p>
            <a:r>
              <a:rPr lang="en-US" sz="2200" dirty="0"/>
              <a:t>This is often written using the notation A→B.</a:t>
            </a:r>
          </a:p>
          <a:p>
            <a:endParaRPr lang="en-US" sz="2200" dirty="0"/>
          </a:p>
          <a:p>
            <a:r>
              <a:rPr lang="en-US" sz="2200" dirty="0"/>
              <a:t>If A→B, then it means that every time a particular value appears in the A column, then another particular value will appear in the B column.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570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Functional Dependency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868796"/>
              </p:ext>
            </p:extLst>
          </p:nvPr>
        </p:nvGraphicFramePr>
        <p:xfrm>
          <a:off x="790222" y="1518357"/>
          <a:ext cx="8229600" cy="313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4506">
                <a:tc>
                  <a:txBody>
                    <a:bodyPr/>
                    <a:lstStyle/>
                    <a:p>
                      <a:r>
                        <a:rPr lang="en-US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  <a:p>
                      <a:r>
                        <a:rPr lang="en-US" dirty="0"/>
                        <a:t>Rental GHC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Mileage</a:t>
                      </a:r>
                    </a:p>
                    <a:p>
                      <a:r>
                        <a:rPr lang="en-US" dirty="0"/>
                        <a:t>Charge </a:t>
                      </a:r>
                      <a:r>
                        <a:rPr lang="en-US" dirty="0" err="1"/>
                        <a:t>GHp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31"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431"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31">
                <a:tc>
                  <a:txBody>
                    <a:bodyPr/>
                    <a:lstStyle/>
                    <a:p>
                      <a:r>
                        <a:rPr lang="en-US" dirty="0"/>
                        <a:t>Nissan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31">
                <a:tc>
                  <a:txBody>
                    <a:bodyPr/>
                    <a:lstStyle/>
                    <a:p>
                      <a:r>
                        <a:rPr lang="en-US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Megane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78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Functional Dependency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Functional dependency must be determined from knowledge of the application domain.</a:t>
            </a:r>
          </a:p>
          <a:p>
            <a:endParaRPr lang="en-US" sz="2200" dirty="0"/>
          </a:p>
          <a:p>
            <a:r>
              <a:rPr lang="en-US" sz="2200" dirty="0"/>
              <a:t>You cannot determine whether a dependency exists simply by inspection of the table data</a:t>
            </a:r>
          </a:p>
          <a:p>
            <a:endParaRPr lang="en-US" sz="2200" dirty="0"/>
          </a:p>
          <a:p>
            <a:r>
              <a:rPr lang="en-US" sz="2200" dirty="0"/>
              <a:t>In practice, such dependencies are often derived from ‘business rules’ of the application domain.</a:t>
            </a:r>
          </a:p>
          <a:p>
            <a:endParaRPr lang="en-US" sz="2400" dirty="0"/>
          </a:p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58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FOREIGN KEY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760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Foreign Key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The primary key is used to refer to a specific row in a table.</a:t>
            </a:r>
          </a:p>
          <a:p>
            <a:endParaRPr lang="en-US" sz="2200" dirty="0"/>
          </a:p>
          <a:p>
            <a:r>
              <a:rPr lang="en-US" sz="2200" dirty="0"/>
              <a:t>Primary key values can be included in a column of another table which is related in some way to the first table.</a:t>
            </a:r>
          </a:p>
          <a:p>
            <a:endParaRPr lang="en-US" sz="2200" dirty="0"/>
          </a:p>
          <a:p>
            <a:r>
              <a:rPr lang="en-US" sz="2200" dirty="0"/>
              <a:t>Columns containing such values are called foreign keys.</a:t>
            </a:r>
          </a:p>
          <a:p>
            <a:endParaRPr lang="en-US" sz="2200" dirty="0"/>
          </a:p>
          <a:p>
            <a:r>
              <a:rPr lang="en-US" sz="2200" dirty="0"/>
              <a:t>A foreign key is a column in one table that refers to the primary key of another table.</a:t>
            </a: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253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SETS &amp;</a:t>
            </a:r>
            <a:br>
              <a:rPr lang="en-US" dirty="0"/>
            </a:br>
            <a:r>
              <a:rPr lang="en-US" dirty="0"/>
              <a:t>RELATIONS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41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Foreign Key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105932"/>
              </p:ext>
            </p:extLst>
          </p:nvPr>
        </p:nvGraphicFramePr>
        <p:xfrm>
          <a:off x="1018822" y="1430868"/>
          <a:ext cx="50292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887">
                <a:tc>
                  <a:txBody>
                    <a:bodyPr/>
                    <a:lstStyle/>
                    <a:p>
                      <a:r>
                        <a:rPr lang="en-US" dirty="0"/>
                        <a:t>Batch </a:t>
                      </a:r>
                    </a:p>
                    <a:p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</a:t>
                      </a:r>
                    </a:p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  <a:p>
                      <a:r>
                        <a:rPr lang="en-US" dirty="0"/>
                        <a:t>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  <a:p>
                      <a:r>
                        <a:rPr lang="en-US" dirty="0"/>
                        <a:t>Returned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26-Apr-07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07-May-07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28-Apr-07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06-May-07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704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1-May-07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06-May-07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65407"/>
              </p:ext>
            </p:extLst>
          </p:nvPr>
        </p:nvGraphicFramePr>
        <p:xfrm>
          <a:off x="6276622" y="1583266"/>
          <a:ext cx="2743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r>
                        <a:rPr lang="en-US" dirty="0"/>
                        <a:t>Tutor</a:t>
                      </a:r>
                    </a:p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</a:t>
                      </a:r>
                    </a:p>
                    <a:p>
                      <a:r>
                        <a:rPr lang="en-US" dirty="0"/>
                        <a:t>Marked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99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CANDIDATE KEYS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593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Candidate Keys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In some tables it is possible to find that more than one column, or combination of columns, could serve as a primary key.</a:t>
            </a:r>
          </a:p>
          <a:p>
            <a:endParaRPr lang="en-US" sz="2400" dirty="0"/>
          </a:p>
          <a:p>
            <a:r>
              <a:rPr lang="en-US" sz="2400" dirty="0"/>
              <a:t>Such alternative primary keys are called candidate keys.</a:t>
            </a:r>
          </a:p>
          <a:p>
            <a:endParaRPr lang="en-US" sz="2400" dirty="0"/>
          </a:p>
          <a:p>
            <a:r>
              <a:rPr lang="en-US" sz="2400" dirty="0"/>
              <a:t>One of the possible candidate keys is chosen to be the primary key.</a:t>
            </a: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111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Candidate Keys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2200" dirty="0"/>
          </a:p>
          <a:p>
            <a:r>
              <a:rPr lang="en-US" sz="2200" dirty="0"/>
              <a:t>Consider a lecturer table (from a university database) below: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8420"/>
              </p:ext>
            </p:extLst>
          </p:nvPr>
        </p:nvGraphicFramePr>
        <p:xfrm>
          <a:off x="1131986" y="2639170"/>
          <a:ext cx="7543800" cy="144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8830">
                <a:tc>
                  <a:txBody>
                    <a:bodyPr/>
                    <a:lstStyle/>
                    <a:p>
                      <a:r>
                        <a:rPr lang="en-US" dirty="0"/>
                        <a:t>Lecturer</a:t>
                      </a:r>
                      <a:r>
                        <a:rPr lang="en-US" baseline="0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45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45">
                <a:tc>
                  <a:txBody>
                    <a:bodyPr/>
                    <a:lstStyle/>
                    <a:p>
                      <a:r>
                        <a:rPr lang="en-U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Mensah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</a:t>
                      </a:r>
                      <a:r>
                        <a:rPr lang="en-US" baseline="0" dirty="0"/>
                        <a:t> Electricity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26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NULLS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492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Nulls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929213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/>
              <a:t>It often happens when inserting data into a database table that some of the attribute values cannot be entered for a variety of reasons.</a:t>
            </a:r>
          </a:p>
          <a:p>
            <a:endParaRPr lang="en-US" sz="2000" dirty="0"/>
          </a:p>
          <a:p>
            <a:r>
              <a:rPr lang="en-US" sz="2000" dirty="0"/>
              <a:t>Possible reasons are:</a:t>
            </a:r>
          </a:p>
          <a:p>
            <a:pPr lvl="1"/>
            <a:r>
              <a:rPr lang="en-US" sz="2000" dirty="0"/>
              <a:t>The data is not available</a:t>
            </a:r>
          </a:p>
          <a:p>
            <a:pPr lvl="1"/>
            <a:r>
              <a:rPr lang="en-US" sz="2000" dirty="0"/>
              <a:t>The data is not applicable to this entity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To provide a standard means of filling in columns of a table that would otherwise be empty, the null concept was devised.</a:t>
            </a:r>
          </a:p>
          <a:p>
            <a:endParaRPr lang="en-US" sz="2000" dirty="0"/>
          </a:p>
          <a:p>
            <a:r>
              <a:rPr lang="en-US" sz="2000" dirty="0"/>
              <a:t>Although sometimes referred to as a ‘null value’, a null is not a value.</a:t>
            </a:r>
          </a:p>
          <a:p>
            <a:endParaRPr lang="en-US" sz="2000" dirty="0"/>
          </a:p>
          <a:p>
            <a:r>
              <a:rPr lang="en-US" sz="2000" dirty="0"/>
              <a:t>A null is an indicator held in the column to specify that the attribute does not have a value.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390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DB</a:t>
            </a:r>
            <a:br>
              <a:rPr lang="en-US" dirty="0"/>
            </a:br>
            <a:r>
              <a:rPr lang="en-US" dirty="0"/>
              <a:t>INTEGRITY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835169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Other Relational Concepts &amp; Terminology</a:t>
            </a: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295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Entity Integrity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It is a defining principle of relational tables that each row of a table uniquely represents one entity in the application domain.</a:t>
            </a:r>
          </a:p>
          <a:p>
            <a:endParaRPr lang="en-US" sz="2200" dirty="0"/>
          </a:p>
          <a:p>
            <a:r>
              <a:rPr lang="en-US" sz="2200" dirty="0"/>
              <a:t>It is necessary that no two rows of a table are the same; if this were allowed it would mean that the same application domain entity was represented by two rows of the table.</a:t>
            </a:r>
          </a:p>
          <a:p>
            <a:endParaRPr lang="en-US" sz="2200" dirty="0"/>
          </a:p>
          <a:p>
            <a:r>
              <a:rPr lang="en-US" sz="2200" dirty="0"/>
              <a:t>Preservation of this principle is referred to as </a:t>
            </a:r>
            <a:r>
              <a:rPr lang="en-US" sz="2200" b="1" dirty="0"/>
              <a:t>Entity Integrity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8660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Entity Integrity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The use of unique primary key values guarantees that is principle is complied with.</a:t>
            </a:r>
          </a:p>
          <a:p>
            <a:endParaRPr lang="en-US" sz="2200" dirty="0"/>
          </a:p>
          <a:p>
            <a:r>
              <a:rPr lang="en-US" sz="2200" dirty="0"/>
              <a:t>Entity integrity is the principle that no part of a primary key is null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4687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Referential Integrity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Referential integrity is concerned with the linkages between tables defined by the foreign and primary key fields.</a:t>
            </a:r>
          </a:p>
          <a:p>
            <a:endParaRPr lang="en-US" sz="2200" dirty="0"/>
          </a:p>
          <a:p>
            <a:r>
              <a:rPr lang="en-US" sz="2200" dirty="0"/>
              <a:t>A foreign key is an attribute in one table that refers to the primary key in another table.</a:t>
            </a:r>
          </a:p>
          <a:p>
            <a:endParaRPr lang="en-US" sz="2200" dirty="0"/>
          </a:p>
          <a:p>
            <a:r>
              <a:rPr lang="en-US" sz="2200" dirty="0"/>
              <a:t>For a set of database tables, all foreign key values in all tables must be matched by a row in another table.</a:t>
            </a:r>
          </a:p>
          <a:p>
            <a:endParaRPr lang="en-US" sz="2200" dirty="0"/>
          </a:p>
          <a:p>
            <a:r>
              <a:rPr lang="en-US" sz="2200" dirty="0"/>
              <a:t>A database for which this is true is said to conform to referential integrity.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701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Sets and Relations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66282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The relational model is based on the mathematical theory of sets.</a:t>
            </a:r>
          </a:p>
          <a:p>
            <a:endParaRPr lang="en-US" sz="2200" dirty="0"/>
          </a:p>
          <a:p>
            <a:r>
              <a:rPr lang="en-US" sz="2200" dirty="0"/>
              <a:t>A set can be viewed as a collection of zero or more items of similar type.</a:t>
            </a:r>
          </a:p>
          <a:p>
            <a:endParaRPr lang="en-US" sz="2200" dirty="0"/>
          </a:p>
          <a:p>
            <a:r>
              <a:rPr lang="en-US" sz="2200" dirty="0"/>
              <a:t>Three most important characteristics of sets for our purposes are:</a:t>
            </a:r>
          </a:p>
          <a:p>
            <a:pPr marL="395288" lvl="1"/>
            <a:r>
              <a:rPr lang="en-US" sz="2200" dirty="0"/>
              <a:t>All members of the set are of the same type</a:t>
            </a:r>
          </a:p>
          <a:p>
            <a:pPr marL="395288" lvl="1"/>
            <a:r>
              <a:rPr lang="en-US" sz="2200" dirty="0"/>
              <a:t>Only one instance of any item is held in a set</a:t>
            </a:r>
          </a:p>
          <a:p>
            <a:pPr marL="395288" lvl="1"/>
            <a:r>
              <a:rPr lang="en-US" sz="2200" dirty="0"/>
              <a:t>The sequence of items in the set is not significant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7277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Referential Integrity : Anomalous Example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99816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00208"/>
              </p:ext>
            </p:extLst>
          </p:nvPr>
        </p:nvGraphicFramePr>
        <p:xfrm>
          <a:off x="1958622" y="1112261"/>
          <a:ext cx="53340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CourseCode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CourseDept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COE251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</a:t>
                      </a:r>
                      <a:r>
                        <a:rPr lang="en-US" baseline="0" dirty="0"/>
                        <a:t> Electricity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  <a:r>
                        <a:rPr lang="en-US" baseline="0" dirty="0"/>
                        <a:t>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17052"/>
              </p:ext>
            </p:extLst>
          </p:nvPr>
        </p:nvGraphicFramePr>
        <p:xfrm>
          <a:off x="1996722" y="3145387"/>
          <a:ext cx="525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IndexNum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03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Referential Integrity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A database that does not exhibit referential integrity is in an anomalous and impractical condition and will likely produce serious run-time failures.</a:t>
            </a:r>
          </a:p>
          <a:p>
            <a:endParaRPr lang="en-US" sz="2200" dirty="0"/>
          </a:p>
          <a:p>
            <a:r>
              <a:rPr lang="en-US" sz="2200" dirty="0"/>
              <a:t>It is important that referential integrity be maintained throughout the database and most database systems now provide facilities to assist in complying with this.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2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RELATIONAL </a:t>
            </a:r>
            <a:br>
              <a:rPr lang="en-US" dirty="0"/>
            </a:br>
            <a:r>
              <a:rPr lang="en-US" dirty="0"/>
              <a:t>ALGEBRA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835169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4959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Relational Algebra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Relational database systems are expected to be equipped with a query language that can assist its users to query the database instances. </a:t>
            </a:r>
          </a:p>
          <a:p>
            <a:endParaRPr lang="en-US" sz="2200" dirty="0"/>
          </a:p>
          <a:p>
            <a:r>
              <a:rPr lang="en-US" sz="2200" dirty="0"/>
              <a:t>There are two kinds of query languages: </a:t>
            </a:r>
            <a:r>
              <a:rPr lang="en-US" sz="2200" b="1" dirty="0"/>
              <a:t>Relational Algebra </a:t>
            </a:r>
            <a:r>
              <a:rPr lang="en-US" sz="2200" dirty="0"/>
              <a:t>and </a:t>
            </a:r>
            <a:r>
              <a:rPr lang="en-US" sz="2200" b="1" dirty="0"/>
              <a:t>Relational Calculus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3357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Relational Algebra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Relational databases are based on the mathematical notion of a relation; i.e. a set of mappings from independent values (keys) to dependent values.</a:t>
            </a:r>
          </a:p>
          <a:p>
            <a:endParaRPr lang="en-US" sz="2200" dirty="0"/>
          </a:p>
          <a:p>
            <a:r>
              <a:rPr lang="en-US" sz="2200" dirty="0"/>
              <a:t>The mathematical theory defines a number of algebraic operations on relations that produce new relations from one or more originals.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1144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Relational Algebra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Relational algebra is a procedural query language, which takes instances of relations as input and yields instances of relations as output. </a:t>
            </a:r>
          </a:p>
          <a:p>
            <a:endParaRPr lang="en-US" sz="2200" dirty="0"/>
          </a:p>
          <a:p>
            <a:r>
              <a:rPr lang="en-US" sz="2200" dirty="0"/>
              <a:t>It uses unary or binary operators to perform queries. </a:t>
            </a:r>
          </a:p>
          <a:p>
            <a:endParaRPr lang="en-US" sz="2200" dirty="0"/>
          </a:p>
          <a:p>
            <a:r>
              <a:rPr lang="en-US" sz="2200" dirty="0"/>
              <a:t>They accept relations as their input and yield relations as their output. 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2334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Relational Algebra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200" dirty="0"/>
              <a:t>The fundamental operations of relational algebra are as follows: </a:t>
            </a:r>
          </a:p>
          <a:p>
            <a:r>
              <a:rPr lang="en-US" sz="2200" dirty="0"/>
              <a:t>SELECTION:  Form new relation from selected rows of input relation.</a:t>
            </a:r>
          </a:p>
          <a:p>
            <a:endParaRPr lang="en-US" sz="2200" dirty="0"/>
          </a:p>
          <a:p>
            <a:r>
              <a:rPr lang="en-US" sz="2200" dirty="0"/>
              <a:t>PROJECTION: Form new relation from selected columns of input relation.</a:t>
            </a:r>
          </a:p>
          <a:p>
            <a:endParaRPr lang="en-US" sz="2200" dirty="0"/>
          </a:p>
          <a:p>
            <a:r>
              <a:rPr lang="en-US" sz="2200" dirty="0"/>
              <a:t>JOIN: Form new relation by ‘joining’ rows of two or more input relations.</a:t>
            </a:r>
          </a:p>
          <a:p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828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Relational Algebra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/>
              <a:t>UNION: Form new relation by combining rows from two input tables.</a:t>
            </a:r>
          </a:p>
          <a:p>
            <a:endParaRPr lang="en-US" sz="2000" dirty="0"/>
          </a:p>
          <a:p>
            <a:r>
              <a:rPr lang="en-US" sz="2000" dirty="0"/>
              <a:t>PRODUCT: Form new relation by joining every row in one table with every row of a second</a:t>
            </a:r>
          </a:p>
          <a:p>
            <a:endParaRPr lang="en-US" sz="2000" dirty="0"/>
          </a:p>
          <a:p>
            <a:r>
              <a:rPr lang="en-US" sz="2000" dirty="0"/>
              <a:t>DIFFERENCE: Form the difference of two relations, a third relation containing rows that occur in the first relation but not in the second</a:t>
            </a:r>
          </a:p>
          <a:p>
            <a:endParaRPr lang="en-US" sz="2000" dirty="0"/>
          </a:p>
          <a:p>
            <a:r>
              <a:rPr lang="en-US" sz="2000" dirty="0"/>
              <a:t>INTERSECTION: Form the intersection of two relations, a third relation containing rows that appear in both the first and second relations.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3330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Relational Algebra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/>
              <a:t>UNION: Form new relation by combining rows from two input tables.</a:t>
            </a:r>
          </a:p>
          <a:p>
            <a:endParaRPr lang="en-US" sz="2000" dirty="0"/>
          </a:p>
          <a:p>
            <a:r>
              <a:rPr lang="en-US" sz="2000" dirty="0"/>
              <a:t>PRODUCT: Form new relation by joining every row in one table with every row of a second</a:t>
            </a:r>
          </a:p>
          <a:p>
            <a:endParaRPr lang="en-US" sz="2000" dirty="0"/>
          </a:p>
          <a:p>
            <a:r>
              <a:rPr lang="en-US" sz="2000" dirty="0"/>
              <a:t>DIFFERENCE: Form the difference of two relations, a third relation containing rows that occur in the first relation but not in the second</a:t>
            </a:r>
          </a:p>
          <a:p>
            <a:endParaRPr lang="en-US" sz="2000" dirty="0"/>
          </a:p>
          <a:p>
            <a:r>
              <a:rPr lang="en-US" sz="2000" dirty="0"/>
              <a:t>INTERSECTION: Form the intersection of two relations, a third relation containing rows that appear in both the first and second relations.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4116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39</a:t>
            </a:fld>
            <a:endParaRPr lang="en"/>
          </a:p>
        </p:txBody>
      </p:sp>
      <p:sp>
        <p:nvSpPr>
          <p:cNvPr id="306" name="Shape 30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 </a:t>
            </a:r>
            <a:r>
              <a:rPr lang="en-US" sz="2400" dirty="0">
                <a:solidFill>
                  <a:srgbClr val="FFFFFF"/>
                </a:solidFill>
                <a:hlinkClick r:id="rId3"/>
              </a:rPr>
              <a:t>elielkeelson@gmail.com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&amp; </a:t>
            </a:r>
            <a:r>
              <a:rPr lang="en-US" sz="2400" dirty="0" err="1">
                <a:solidFill>
                  <a:srgbClr val="FFFFFF"/>
                </a:solidFill>
              </a:rPr>
              <a:t>ekeelson</a:t>
            </a:r>
            <a:r>
              <a:rPr lang="en" sz="2400" dirty="0">
                <a:solidFill>
                  <a:srgbClr val="FFFFFF"/>
                </a:solidFill>
              </a:rPr>
              <a:t>@</a:t>
            </a:r>
            <a:r>
              <a:rPr lang="en-US" sz="2400" dirty="0">
                <a:solidFill>
                  <a:srgbClr val="FFFFFF"/>
                </a:solidFill>
              </a:rPr>
              <a:t>knust.edu.gh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Sets and Relations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Given two sets X and Y, we can take any element x from X and y from Y to form an ordered pair (</a:t>
            </a:r>
            <a:r>
              <a:rPr lang="en-US" sz="2200" dirty="0" err="1"/>
              <a:t>x,y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The set of all ordered pairs is called the product set and is denoted by X.Y</a:t>
            </a:r>
          </a:p>
          <a:p>
            <a:endParaRPr lang="en-US" sz="2200" dirty="0"/>
          </a:p>
          <a:p>
            <a:r>
              <a:rPr lang="en-US" sz="2200" dirty="0"/>
              <a:t>A subset of X.Y is called a relation and can be denoted R(X,Y).</a:t>
            </a:r>
          </a:p>
          <a:p>
            <a:endParaRPr lang="en-US" sz="2200" dirty="0"/>
          </a:p>
          <a:p>
            <a:r>
              <a:rPr lang="en-US" sz="2200" dirty="0"/>
              <a:t>A relation can be considered as a mapping from one set to another and given a functional name.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45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Sets and Relations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The data of an application can be modeled as a two-dimensional table.</a:t>
            </a:r>
          </a:p>
          <a:p>
            <a:endParaRPr lang="en-US" sz="2200" dirty="0"/>
          </a:p>
          <a:p>
            <a:r>
              <a:rPr lang="en-US" sz="2200" dirty="0"/>
              <a:t>Each relation defines and/or describes some area of the application and provides a mapping from an identifying value to other descriptive or qualifying attributes.</a:t>
            </a:r>
          </a:p>
          <a:p>
            <a:endParaRPr lang="en-US" sz="2200" dirty="0"/>
          </a:p>
          <a:p>
            <a:r>
              <a:rPr lang="en-US" sz="2200" dirty="0"/>
              <a:t>The identifying value is sometimes called the ruling part while the rest of the attributes are collectively referred to as the dependent part.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8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Sets and Relations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2200" dirty="0"/>
          </a:p>
          <a:p>
            <a:r>
              <a:rPr lang="en-US" sz="2200" i="1" dirty="0"/>
              <a:t>Relation</a:t>
            </a:r>
            <a:r>
              <a:rPr lang="en-US" sz="2200" dirty="0"/>
              <a:t> is synonymous with </a:t>
            </a:r>
            <a:r>
              <a:rPr lang="en-US" sz="2200" i="1" dirty="0"/>
              <a:t>table</a:t>
            </a:r>
            <a:r>
              <a:rPr lang="en-US" sz="2200" dirty="0"/>
              <a:t> or </a:t>
            </a:r>
            <a:r>
              <a:rPr lang="en-US" sz="2200" i="1" dirty="0"/>
              <a:t>file</a:t>
            </a:r>
          </a:p>
          <a:p>
            <a:r>
              <a:rPr lang="en-US" sz="2200" i="1" dirty="0"/>
              <a:t>Tuple</a:t>
            </a:r>
            <a:r>
              <a:rPr lang="en-US" sz="2200" dirty="0"/>
              <a:t> is synonymous with </a:t>
            </a:r>
            <a:r>
              <a:rPr lang="en-US" sz="2200" i="1" dirty="0"/>
              <a:t>row</a:t>
            </a:r>
            <a:r>
              <a:rPr lang="en-US" sz="2200" dirty="0"/>
              <a:t> or </a:t>
            </a:r>
            <a:r>
              <a:rPr lang="en-US" sz="2200" i="1" dirty="0"/>
              <a:t>record</a:t>
            </a:r>
          </a:p>
          <a:p>
            <a:r>
              <a:rPr lang="en-US" sz="2200" i="1" dirty="0"/>
              <a:t>Attribute</a:t>
            </a:r>
            <a:r>
              <a:rPr lang="en-US" sz="2200" dirty="0"/>
              <a:t> is synonymous with </a:t>
            </a:r>
            <a:r>
              <a:rPr lang="en-US" sz="2200" i="1" dirty="0"/>
              <a:t>column</a:t>
            </a:r>
            <a:r>
              <a:rPr lang="en-US" sz="2200" dirty="0"/>
              <a:t> or </a:t>
            </a:r>
            <a:r>
              <a:rPr lang="en-US" sz="2200" i="1" dirty="0"/>
              <a:t>field</a:t>
            </a:r>
          </a:p>
          <a:p>
            <a:r>
              <a:rPr lang="en-US" sz="2200" i="1" dirty="0"/>
              <a:t>Ruling part </a:t>
            </a:r>
            <a:r>
              <a:rPr lang="en-US" sz="2200" dirty="0"/>
              <a:t>is synonymous with </a:t>
            </a:r>
            <a:r>
              <a:rPr lang="en-US" sz="2200" i="1" dirty="0"/>
              <a:t>primary key</a:t>
            </a:r>
          </a:p>
          <a:p>
            <a:endParaRPr lang="en-US" sz="2200" i="1" dirty="0"/>
          </a:p>
          <a:p>
            <a:r>
              <a:rPr lang="en-US" sz="2200" dirty="0"/>
              <a:t>The domain of an attribute is the set of all possible values of that attribute.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485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Sets and Relations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200" dirty="0"/>
              <a:t>A relation can be seen as having the following properties: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dirty="0"/>
              <a:t>Columns in the relation are all single values</a:t>
            </a:r>
          </a:p>
          <a:p>
            <a:r>
              <a:rPr lang="en-US" sz="2200" dirty="0"/>
              <a:t>Entries in any column are all of the same datatype; e.g. integer, real number, character, </a:t>
            </a:r>
            <a:r>
              <a:rPr lang="en-US" sz="2200" dirty="0" err="1"/>
              <a:t>etc</a:t>
            </a:r>
            <a:endParaRPr lang="en-US" sz="2200" dirty="0"/>
          </a:p>
          <a:p>
            <a:r>
              <a:rPr lang="en-US" sz="2200" dirty="0"/>
              <a:t>No two rows of the relation are identical</a:t>
            </a:r>
          </a:p>
          <a:p>
            <a:r>
              <a:rPr lang="en-US" sz="2200" dirty="0"/>
              <a:t>The order of the rows in the table are immaterial</a:t>
            </a:r>
          </a:p>
          <a:p>
            <a:r>
              <a:rPr lang="en-US" sz="2200" dirty="0"/>
              <a:t>The order of the columns in the table are immaterial</a:t>
            </a:r>
          </a:p>
          <a:p>
            <a:r>
              <a:rPr lang="en-US" sz="2200" dirty="0"/>
              <a:t>Each table contains an identifying column or columns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179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99321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PRIMARY KEY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103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Primary Key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86" y="1143704"/>
            <a:ext cx="7918436" cy="36879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dirty="0"/>
              <a:t>The primary key of a table is a column (or a combination of two or more columns) that serves to identify the individual rows of the table.</a:t>
            </a:r>
          </a:p>
          <a:p>
            <a:endParaRPr lang="en-US" sz="2200" dirty="0"/>
          </a:p>
          <a:p>
            <a:pPr>
              <a:buNone/>
            </a:pPr>
            <a:endParaRPr lang="en-US" sz="22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15820"/>
              </p:ext>
            </p:extLst>
          </p:nvPr>
        </p:nvGraphicFramePr>
        <p:xfrm>
          <a:off x="1755422" y="2503310"/>
          <a:ext cx="5486400" cy="1905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989">
                <a:tc>
                  <a:txBody>
                    <a:bodyPr/>
                    <a:lstStyle/>
                    <a:p>
                      <a:r>
                        <a:rPr lang="en-US" dirty="0"/>
                        <a:t>Customer </a:t>
                      </a:r>
                    </a:p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 </a:t>
                      </a:r>
                    </a:p>
                    <a:p>
                      <a:r>
                        <a:rPr lang="en-US" dirty="0"/>
                        <a:t>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07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Kwame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</a:t>
                      </a:r>
                      <a:r>
                        <a:rPr lang="en-US" baseline="0" dirty="0"/>
                        <a:t> 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22">
                <a:tc>
                  <a:txBody>
                    <a:bodyPr/>
                    <a:lstStyle/>
                    <a:p>
                      <a:r>
                        <a:rPr lang="en-US" dirty="0"/>
                        <a:t>5676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83">
                <a:tc>
                  <a:txBody>
                    <a:bodyPr/>
                    <a:lstStyle/>
                    <a:p>
                      <a:r>
                        <a:rPr lang="en-US" dirty="0"/>
                        <a:t>6565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River 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008953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1733</Words>
  <Application>Microsoft Office PowerPoint</Application>
  <PresentationFormat>On-screen Show (16:9)</PresentationFormat>
  <Paragraphs>339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Roboto</vt:lpstr>
      <vt:lpstr>Arial</vt:lpstr>
      <vt:lpstr>Dosis</vt:lpstr>
      <vt:lpstr>William template</vt:lpstr>
      <vt:lpstr>DATABASE AND INFORMATION RETRIEVAL DR. ELIEL KEELSON</vt:lpstr>
      <vt:lpstr>SETS &amp; RELATIONS</vt:lpstr>
      <vt:lpstr>Sets and Relations</vt:lpstr>
      <vt:lpstr>Sets and Relations</vt:lpstr>
      <vt:lpstr>Sets and Relations</vt:lpstr>
      <vt:lpstr>Sets and Relations</vt:lpstr>
      <vt:lpstr>Sets and Relations</vt:lpstr>
      <vt:lpstr>PRIMARY KEY</vt:lpstr>
      <vt:lpstr>Primary Key</vt:lpstr>
      <vt:lpstr>Primary Key</vt:lpstr>
      <vt:lpstr>COMPOSITE PRIMARY KEY</vt:lpstr>
      <vt:lpstr>Composite Primary Key</vt:lpstr>
      <vt:lpstr>Composite Primary Key</vt:lpstr>
      <vt:lpstr>FUNCTIONAL DEPENDENCY</vt:lpstr>
      <vt:lpstr>Functional Dependency</vt:lpstr>
      <vt:lpstr>Functional Dependency</vt:lpstr>
      <vt:lpstr>Functional Dependency</vt:lpstr>
      <vt:lpstr>FOREIGN KEY</vt:lpstr>
      <vt:lpstr>Foreign Key</vt:lpstr>
      <vt:lpstr>Foreign Key</vt:lpstr>
      <vt:lpstr>CANDIDATE KEYS</vt:lpstr>
      <vt:lpstr>Candidate Keys</vt:lpstr>
      <vt:lpstr>Candidate Keys</vt:lpstr>
      <vt:lpstr>NULLS</vt:lpstr>
      <vt:lpstr>Nulls</vt:lpstr>
      <vt:lpstr>DB INTEGRITY</vt:lpstr>
      <vt:lpstr>Entity Integrity</vt:lpstr>
      <vt:lpstr>Entity Integrity</vt:lpstr>
      <vt:lpstr>Referential Integrity</vt:lpstr>
      <vt:lpstr>Referential Integrity : Anomalous Example</vt:lpstr>
      <vt:lpstr>Referential Integrity</vt:lpstr>
      <vt:lpstr>RELATIONAL  ALGEBRA</vt:lpstr>
      <vt:lpstr>Relational Algebra</vt:lpstr>
      <vt:lpstr>Relational Algebra</vt:lpstr>
      <vt:lpstr>Relational Algebra</vt:lpstr>
      <vt:lpstr>Relational Algebra</vt:lpstr>
      <vt:lpstr>Relational Algebra</vt:lpstr>
      <vt:lpstr>Relational Algebra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Ruel</dc:creator>
  <cp:lastModifiedBy>Ruel</cp:lastModifiedBy>
  <cp:revision>30</cp:revision>
  <dcterms:modified xsi:type="dcterms:W3CDTF">2017-02-01T12:21:46Z</dcterms:modified>
</cp:coreProperties>
</file>