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30" r:id="rId3"/>
    <p:sldId id="302" r:id="rId4"/>
    <p:sldId id="380" r:id="rId5"/>
    <p:sldId id="381" r:id="rId6"/>
    <p:sldId id="382" r:id="rId7"/>
    <p:sldId id="383" r:id="rId8"/>
    <p:sldId id="363" r:id="rId9"/>
    <p:sldId id="345" r:id="rId10"/>
    <p:sldId id="385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5" r:id="rId19"/>
    <p:sldId id="394" r:id="rId20"/>
    <p:sldId id="397" r:id="rId21"/>
    <p:sldId id="396" r:id="rId22"/>
    <p:sldId id="398" r:id="rId23"/>
    <p:sldId id="399" r:id="rId24"/>
    <p:sldId id="400" r:id="rId25"/>
    <p:sldId id="401" r:id="rId26"/>
    <p:sldId id="402" r:id="rId27"/>
    <p:sldId id="403" r:id="rId28"/>
    <p:sldId id="279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1A89D6-17C4-4573-A037-BF1A90AD5806}">
  <a:tblStyle styleId="{AC1A89D6-17C4-4573-A037-BF1A90AD580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5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25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3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1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38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0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17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80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8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0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3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33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101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15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15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63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98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88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66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30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57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04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1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80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57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elielkeelson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10783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dirty="0"/>
              <a:t>DATABASE AND INFORMATION RETRIEVAL</a:t>
            </a:r>
            <a:br>
              <a:rPr lang="en-US" dirty="0"/>
            </a:br>
            <a:r>
              <a:rPr lang="en-US" sz="2800" dirty="0"/>
              <a:t>DR. ELIEL KEELSON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1298222" y="4583724"/>
            <a:ext cx="4521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LECTURE 02 – ENTITY RELATIONSHIP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Reading An ER Diagram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Interpret each relationship from the point of view of </a:t>
            </a:r>
            <a:r>
              <a:rPr lang="en-GB" sz="2200" i="1" dirty="0">
                <a:solidFill>
                  <a:srgbClr val="000000"/>
                </a:solidFill>
              </a:rPr>
              <a:t>one</a:t>
            </a:r>
            <a:r>
              <a:rPr lang="en-GB" sz="2200" dirty="0">
                <a:solidFill>
                  <a:srgbClr val="000000"/>
                </a:solidFill>
              </a:rPr>
              <a:t> instance of the entity.</a:t>
            </a:r>
          </a:p>
          <a:p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Even for the many-many relationship, we refer to ‘</a:t>
            </a:r>
            <a:r>
              <a:rPr lang="en-GB" sz="2200" i="1" dirty="0">
                <a:solidFill>
                  <a:srgbClr val="000000"/>
                </a:solidFill>
              </a:rPr>
              <a:t>one</a:t>
            </a:r>
            <a:r>
              <a:rPr lang="en-GB" sz="2200" dirty="0">
                <a:solidFill>
                  <a:srgbClr val="000000"/>
                </a:solidFill>
              </a:rPr>
              <a:t> teacher teaches many children’.  </a:t>
            </a: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79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Reading An ER Diagram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To interpret a relationship for instance, </a:t>
            </a:r>
            <a:r>
              <a:rPr lang="en-GB" sz="2200" i="1" dirty="0">
                <a:solidFill>
                  <a:srgbClr val="000000"/>
                </a:solidFill>
              </a:rPr>
              <a:t>school employs teacher</a:t>
            </a:r>
            <a:r>
              <a:rPr lang="en-GB" sz="2200" dirty="0">
                <a:solidFill>
                  <a:srgbClr val="000000"/>
                </a:solidFill>
              </a:rPr>
              <a:t>, start at one end and move towards the other end, interpreting the relationship and the terminal </a:t>
            </a:r>
            <a:r>
              <a:rPr lang="en-GB" sz="2200" dirty="0" err="1">
                <a:solidFill>
                  <a:srgbClr val="000000"/>
                </a:solidFill>
              </a:rPr>
              <a:t>crowsfoot</a:t>
            </a:r>
            <a:r>
              <a:rPr lang="en-GB" sz="2200" dirty="0">
                <a:solidFill>
                  <a:srgbClr val="000000"/>
                </a:solidFill>
              </a:rPr>
              <a:t>, if any: </a:t>
            </a:r>
          </a:p>
          <a:p>
            <a:endParaRPr lang="en-GB" sz="2200" dirty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starting at the school end we say – </a:t>
            </a:r>
          </a:p>
          <a:p>
            <a:pPr hangingPunct="0">
              <a:lnSpc>
                <a:spcPct val="93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one </a:t>
            </a:r>
            <a:r>
              <a:rPr lang="en-GB" sz="2200" dirty="0">
                <a:solidFill>
                  <a:srgbClr val="000000"/>
                </a:solidFill>
              </a:rPr>
              <a:t>school employs (</a:t>
            </a:r>
            <a:r>
              <a:rPr lang="en-GB" sz="2200" i="1" dirty="0" err="1">
                <a:solidFill>
                  <a:srgbClr val="000000"/>
                </a:solidFill>
              </a:rPr>
              <a:t>crowsfoot</a:t>
            </a:r>
            <a:r>
              <a:rPr lang="en-GB" sz="2200" dirty="0">
                <a:solidFill>
                  <a:srgbClr val="000000"/>
                </a:solidFill>
              </a:rPr>
              <a:t>)</a:t>
            </a:r>
            <a:r>
              <a:rPr lang="en-GB" sz="2200" b="1" dirty="0">
                <a:solidFill>
                  <a:srgbClr val="000000"/>
                </a:solidFill>
              </a:rPr>
              <a:t> many </a:t>
            </a:r>
            <a:r>
              <a:rPr lang="en-GB" sz="2200" dirty="0">
                <a:solidFill>
                  <a:srgbClr val="000000"/>
                </a:solidFill>
              </a:rPr>
              <a:t>teachers.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 hangingPunct="0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starting at the teacher end we say - </a:t>
            </a:r>
          </a:p>
          <a:p>
            <a:pPr hangingPunct="0">
              <a:lnSpc>
                <a:spcPct val="93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one </a:t>
            </a:r>
            <a:r>
              <a:rPr lang="en-GB" sz="2200" dirty="0">
                <a:solidFill>
                  <a:srgbClr val="000000"/>
                </a:solidFill>
              </a:rPr>
              <a:t>teacher is employed by (no </a:t>
            </a:r>
            <a:r>
              <a:rPr lang="en-GB" sz="2200" i="1" dirty="0" err="1">
                <a:solidFill>
                  <a:srgbClr val="000000"/>
                </a:solidFill>
              </a:rPr>
              <a:t>crowsfoot</a:t>
            </a:r>
            <a:r>
              <a:rPr lang="en-GB" sz="2200" dirty="0">
                <a:solidFill>
                  <a:srgbClr val="000000"/>
                </a:solidFill>
              </a:rPr>
              <a:t>)</a:t>
            </a:r>
            <a:r>
              <a:rPr lang="en-GB" sz="2200" b="1" dirty="0">
                <a:solidFill>
                  <a:srgbClr val="000000"/>
                </a:solidFill>
              </a:rPr>
              <a:t> one </a:t>
            </a:r>
            <a:r>
              <a:rPr lang="en-GB" sz="2200" dirty="0">
                <a:solidFill>
                  <a:srgbClr val="000000"/>
                </a:solidFill>
              </a:rPr>
              <a:t>school.</a:t>
            </a:r>
          </a:p>
          <a:p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1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OPTIONALITY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39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Optionality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We may need to express the possibility that some teachers are not employed by any school.</a:t>
            </a:r>
          </a:p>
          <a:p>
            <a:endParaRPr lang="en-US" sz="2200" dirty="0"/>
          </a:p>
          <a:p>
            <a:r>
              <a:rPr lang="en-GB" sz="2200" dirty="0">
                <a:solidFill>
                  <a:srgbClr val="000000"/>
                </a:solidFill>
              </a:rPr>
              <a:t>This requires an additional diagram convention, using a zero. 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rcRect b="28221"/>
          <a:stretch>
            <a:fillRect/>
          </a:stretch>
        </p:blipFill>
        <p:spPr bwMode="auto">
          <a:xfrm>
            <a:off x="1408289" y="2987673"/>
            <a:ext cx="6324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874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Visualization of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3"/>
          <a:srcRect b="14901"/>
          <a:stretch>
            <a:fillRect/>
          </a:stretch>
        </p:blipFill>
        <p:spPr bwMode="auto">
          <a:xfrm>
            <a:off x="1101386" y="1067504"/>
            <a:ext cx="3657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4"/>
          <a:srcRect b="14488"/>
          <a:stretch>
            <a:fillRect/>
          </a:stretch>
        </p:blipFill>
        <p:spPr bwMode="auto">
          <a:xfrm>
            <a:off x="5520986" y="1121126"/>
            <a:ext cx="3333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030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ATTRIBUTES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32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Attributes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 next step is to identify the properties or attributes of the entities and include them in the diagrams. 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It is important to identify attributes at this stage as it helps to clarify what we mean by each entity.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There are two conventions for this: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17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Attributes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/>
          <a:srcRect b="12466"/>
          <a:stretch>
            <a:fillRect/>
          </a:stretch>
        </p:blipFill>
        <p:spPr bwMode="auto">
          <a:xfrm>
            <a:off x="1255889" y="1498600"/>
            <a:ext cx="350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/>
          <a:srcRect b="23179"/>
          <a:stretch>
            <a:fillRect/>
          </a:stretch>
        </p:blipFill>
        <p:spPr bwMode="auto">
          <a:xfrm>
            <a:off x="5980289" y="2413001"/>
            <a:ext cx="28860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345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MANY TO MANY RELATIONSHIPS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07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Many to Many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relationship between some pairs of entities is many to many.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When we come to the construction of relational tables we find that we cannot directly represent many to many relationships in tables.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 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 many to many relationship can be converted to two one to many</a:t>
            </a:r>
          </a:p>
          <a:p>
            <a:endParaRPr lang="en-US" sz="2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9" name="Picture 8"/>
          <p:cNvPicPr/>
          <p:nvPr/>
        </p:nvPicPr>
        <p:blipFill>
          <a:blip r:embed="rId3"/>
          <a:srcRect b="14286"/>
          <a:stretch>
            <a:fillRect/>
          </a:stretch>
        </p:blipFill>
        <p:spPr bwMode="auto">
          <a:xfrm>
            <a:off x="1208186" y="3200797"/>
            <a:ext cx="74676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539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CONCEPTS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4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DESIGN PROCESS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02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Many to Many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2" indent="-342900">
              <a:buNone/>
            </a:pPr>
            <a:r>
              <a:rPr lang="en-GB" sz="2200" dirty="0">
                <a:solidFill>
                  <a:srgbClr val="000000"/>
                </a:solidFill>
              </a:rPr>
              <a:t>	ER design is an iterative process that requires successive passes through the design.  The elements of this iterative process can be defined as shown below:</a:t>
            </a:r>
          </a:p>
          <a:p>
            <a:pPr marL="342900" lvl="2" indent="-342900"/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Obtain a thorough understanding of the system including the customer's requirements and expectations,  business rules that govern the working of the required application and limits and quantities involved.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Identify from the above a set of entities and relationships.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36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Many to Many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Construct an initial ER diagram, adopting suitable primary and foreign keys.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Review the ER design, look for potential problems and simplifications.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Seek approval of the design from the future users of the system.  One benefit of the ER method is that the design can be understood by non-computing staff.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Revise the ER design in the light of the above reviews.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Repeat the above as necessary.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27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	Summary of the design process: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Entity tables: Create a table to represent each entity in the ER model.</a:t>
            </a:r>
          </a:p>
          <a:p>
            <a: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1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Relationships: Represent relationships according to their cardinality and optionality. Some relationships will generate another table while some can be represented within the entity tables,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1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Primary and foreign keys: Linkages between the tables must be established by the selection of suitable primary and foreign keys. This process actually occurs in parallel with the other two. </a:t>
            </a:r>
          </a:p>
          <a:p>
            <a:endParaRPr lang="en-US" sz="21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947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000" dirty="0">
                <a:solidFill>
                  <a:srgbClr val="000000"/>
                </a:solidFill>
              </a:rPr>
              <a:t>A software company employs a number of programmers who are assigned to work on specific projects.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Each project is controlled by one manager.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Each programmer works on only one project but contributes to the writing of several programs.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Each program may be written by one or more programmers. 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Construct an ER diagram to represent this scenario and hence construct suitable relational tables. Assume that the entities shown have (at least) the following attributes: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Manager:		Employee Number, Name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Project:		Project Code, Start Date, Planned Finish Date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Programmer:	Employee Number, Name, Programming Language,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					Years Experience in language.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Program:		Program Number, Title, Language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262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651" y="1143704"/>
            <a:ext cx="4361905" cy="2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b="22835"/>
          <a:stretch>
            <a:fillRect/>
          </a:stretch>
        </p:blipFill>
        <p:spPr bwMode="auto">
          <a:xfrm>
            <a:off x="1688186" y="3841043"/>
            <a:ext cx="6400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993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3"/>
          <p:cNvPicPr>
            <a:picLocks/>
          </p:cNvPicPr>
          <p:nvPr/>
        </p:nvPicPr>
        <p:blipFill>
          <a:blip r:embed="rId3" cstate="print"/>
          <a:srcRect l="7395" r="60504"/>
          <a:stretch>
            <a:fillRect/>
          </a:stretch>
        </p:blipFill>
        <p:spPr bwMode="auto">
          <a:xfrm>
            <a:off x="1625601" y="1099301"/>
            <a:ext cx="1907821" cy="16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" name="Picture 11"/>
          <p:cNvPicPr/>
          <p:nvPr/>
        </p:nvPicPr>
        <p:blipFill>
          <a:blip r:embed="rId4" cstate="print"/>
          <a:srcRect r="37129"/>
          <a:stretch>
            <a:fillRect/>
          </a:stretch>
        </p:blipFill>
        <p:spPr bwMode="auto">
          <a:xfrm>
            <a:off x="3857978" y="1143704"/>
            <a:ext cx="4953000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" name="Picture 12"/>
          <p:cNvPicPr/>
          <p:nvPr/>
        </p:nvPicPr>
        <p:blipFill>
          <a:blip r:embed="rId5" cstate="print"/>
          <a:srcRect l="6410" r="38622"/>
          <a:stretch>
            <a:fillRect/>
          </a:stretch>
        </p:blipFill>
        <p:spPr bwMode="auto">
          <a:xfrm>
            <a:off x="2373986" y="2819797"/>
            <a:ext cx="5029200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21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9" name="Content Placeholder 5"/>
          <p:cNvPicPr>
            <a:picLocks/>
          </p:cNvPicPr>
          <p:nvPr/>
        </p:nvPicPr>
        <p:blipFill>
          <a:blip r:embed="rId3" cstate="print"/>
          <a:srcRect r="52247"/>
          <a:stretch>
            <a:fillRect/>
          </a:stretch>
        </p:blipFill>
        <p:spPr bwMode="auto">
          <a:xfrm>
            <a:off x="1360586" y="1394178"/>
            <a:ext cx="4114799" cy="312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4" cstate="print"/>
          <a:srcRect r="63622"/>
          <a:stretch>
            <a:fillRect/>
          </a:stretch>
        </p:blipFill>
        <p:spPr bwMode="auto">
          <a:xfrm>
            <a:off x="5627786" y="1775178"/>
            <a:ext cx="3048000" cy="266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929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elielkeelson@gmail.com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&amp; </a:t>
            </a:r>
            <a:r>
              <a:rPr lang="en-US" sz="2400" dirty="0" err="1">
                <a:solidFill>
                  <a:srgbClr val="FFFFFF"/>
                </a:solidFill>
              </a:rPr>
              <a:t>ekeelson</a:t>
            </a:r>
            <a:r>
              <a:rPr lang="en" sz="2400" dirty="0">
                <a:solidFill>
                  <a:srgbClr val="FFFFFF"/>
                </a:solidFill>
              </a:rPr>
              <a:t>@</a:t>
            </a:r>
            <a:r>
              <a:rPr lang="en-US" sz="2400" dirty="0">
                <a:solidFill>
                  <a:srgbClr val="FFFFFF"/>
                </a:solidFill>
              </a:rPr>
              <a:t>knust.edu.gh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Entity Relational (ER) modelling is a diagrammatic technique used to assist in the design of relational databases.</a:t>
            </a:r>
          </a:p>
          <a:p>
            <a:endParaRPr lang="en-US" sz="2200" dirty="0"/>
          </a:p>
          <a:p>
            <a:r>
              <a:rPr lang="en-GB" sz="2200" dirty="0">
                <a:solidFill>
                  <a:srgbClr val="000000"/>
                </a:solidFill>
              </a:rPr>
              <a:t>An application domain is viewed as consisting of a number of 'entities' which have relationships between each other. </a:t>
            </a:r>
          </a:p>
          <a:p>
            <a:endParaRPr lang="en-US" sz="2200" dirty="0"/>
          </a:p>
          <a:p>
            <a:r>
              <a:rPr lang="en-GB" sz="2200" dirty="0">
                <a:solidFill>
                  <a:srgbClr val="000000"/>
                </a:solidFill>
              </a:rPr>
              <a:t>An entity set (e.g. Students) is represented by a rectangle and a relationship by  lines connecting the rectangles.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72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We can read this diagram as 'student attends college' or its inverse sense 'college is attended by student'.</a:t>
            </a:r>
          </a:p>
          <a:p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/>
          <a:srcRect b="30582"/>
          <a:stretch>
            <a:fillRect/>
          </a:stretch>
        </p:blipFill>
        <p:spPr bwMode="auto">
          <a:xfrm>
            <a:off x="1730027" y="1512711"/>
            <a:ext cx="6705600" cy="1473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43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rcRect b="12068"/>
          <a:stretch>
            <a:fillRect/>
          </a:stretch>
        </p:blipFill>
        <p:spPr bwMode="auto">
          <a:xfrm>
            <a:off x="1730024" y="1978378"/>
            <a:ext cx="69342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436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 cardinality specifies, for one member of the first entity set, the possible number of members it can be related to in a second entity set. 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There are three flavours of cardinality: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1:1		One to one	</a:t>
            </a:r>
            <a:r>
              <a:rPr lang="en-GB" sz="2200" dirty="0">
                <a:solidFill>
                  <a:srgbClr val="000000"/>
                </a:solidFill>
              </a:rPr>
              <a:t>	- e.g.  Head manages school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1:n		One to many</a:t>
            </a:r>
            <a:r>
              <a:rPr lang="en-GB" sz="2200" dirty="0">
                <a:solidFill>
                  <a:srgbClr val="000000"/>
                </a:solidFill>
              </a:rPr>
              <a:t>		- e.g.  School employs teacher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m:n	Many to Many		</a:t>
            </a:r>
            <a:r>
              <a:rPr lang="en-GB" sz="2200" dirty="0">
                <a:solidFill>
                  <a:srgbClr val="000000"/>
                </a:solidFill>
              </a:rPr>
              <a:t>- e.g.  Teacher teaches child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89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 cardinality specifies, for one member of the first entity set, the possible number of members it can be related to in a second entity set. 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There are three flavours of cardinality: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1:1		One to one	</a:t>
            </a:r>
            <a:r>
              <a:rPr lang="en-GB" sz="2200" dirty="0">
                <a:solidFill>
                  <a:srgbClr val="000000"/>
                </a:solidFill>
              </a:rPr>
              <a:t>	- e.g.  Head manages school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1:n		One to many</a:t>
            </a:r>
            <a:r>
              <a:rPr lang="en-GB" sz="2200" dirty="0">
                <a:solidFill>
                  <a:srgbClr val="000000"/>
                </a:solidFill>
              </a:rPr>
              <a:t>		- e.g.  School employs teacher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m:n	Many to Many		</a:t>
            </a:r>
            <a:r>
              <a:rPr lang="en-GB" sz="2200" dirty="0">
                <a:solidFill>
                  <a:srgbClr val="000000"/>
                </a:solidFill>
              </a:rPr>
              <a:t>- e.g.  Teacher teaches child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8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10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Reading An ER Diagram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Interpret the relationship from the point of view of </a:t>
            </a:r>
            <a:r>
              <a:rPr lang="en-GB" sz="2000" u="sng" dirty="0">
                <a:solidFill>
                  <a:srgbClr val="000000"/>
                </a:solidFill>
              </a:rPr>
              <a:t>one</a:t>
            </a:r>
            <a:r>
              <a:rPr lang="en-GB" sz="2000" i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entity – </a:t>
            </a:r>
            <a:r>
              <a:rPr lang="en-GB" sz="2000" b="1" dirty="0">
                <a:solidFill>
                  <a:srgbClr val="000000"/>
                </a:solidFill>
              </a:rPr>
              <a:t>‘</a:t>
            </a:r>
            <a:r>
              <a:rPr lang="en-GB" sz="2000" b="1" i="1" dirty="0">
                <a:solidFill>
                  <a:srgbClr val="000000"/>
                </a:solidFill>
              </a:rPr>
              <a:t>one</a:t>
            </a:r>
            <a:r>
              <a:rPr lang="en-GB" sz="2000" b="1" dirty="0">
                <a:solidFill>
                  <a:srgbClr val="000000"/>
                </a:solidFill>
              </a:rPr>
              <a:t> teacher teaches many children’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b="1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this reason, entities are usually named in singular: teacher, child.</a:t>
            </a: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interpretation of Figure is:</a:t>
            </a:r>
          </a:p>
          <a:p>
            <a:pPr marL="463550" lvl="2" indent="-166688">
              <a:lnSpc>
                <a:spcPct val="93000"/>
              </a:lnSpc>
              <a:buFont typeface="Wingdings" pitchFamily="2" charset="2"/>
              <a:buChar char="§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One head manages only one school and each school has only one head.</a:t>
            </a:r>
          </a:p>
          <a:p>
            <a:pPr marL="463550" lvl="2" indent="-166688">
              <a:lnSpc>
                <a:spcPct val="93000"/>
              </a:lnSpc>
              <a:buFont typeface="Wingdings" pitchFamily="2" charset="2"/>
              <a:buChar char="§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One school employs many teachers but one teacher is only employed by one school.</a:t>
            </a:r>
          </a:p>
          <a:p>
            <a:pPr marL="463550" lvl="2" indent="-166688">
              <a:lnSpc>
                <a:spcPct val="93000"/>
              </a:lnSpc>
              <a:buFont typeface="Wingdings" pitchFamily="2" charset="2"/>
              <a:buChar char="§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One teacher teaches many children and each child is taught by many teachers.</a:t>
            </a: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45044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702</Words>
  <Application>Microsoft Office PowerPoint</Application>
  <PresentationFormat>On-screen Show (16:9)</PresentationFormat>
  <Paragraphs>155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Symbol</vt:lpstr>
      <vt:lpstr>Times New Roman</vt:lpstr>
      <vt:lpstr>Arial</vt:lpstr>
      <vt:lpstr>Dosis</vt:lpstr>
      <vt:lpstr>Roboto</vt:lpstr>
      <vt:lpstr>Wingdings</vt:lpstr>
      <vt:lpstr>William template</vt:lpstr>
      <vt:lpstr>DATABASE AND INFORMATION RETRIEVAL DR. ELIEL KEELSON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ER DIAGRAMS</vt:lpstr>
      <vt:lpstr>Reading An ER Diagram</vt:lpstr>
      <vt:lpstr>Reading An ER Diagram</vt:lpstr>
      <vt:lpstr>Reading An ER Diagram</vt:lpstr>
      <vt:lpstr>ER DIAGRAMS</vt:lpstr>
      <vt:lpstr>ER Diagram: Optionality</vt:lpstr>
      <vt:lpstr>Visualization of Relationships</vt:lpstr>
      <vt:lpstr>ER DIAGRAMS</vt:lpstr>
      <vt:lpstr>ER Diagram: Attributes</vt:lpstr>
      <vt:lpstr>ER Diagram: Attributes</vt:lpstr>
      <vt:lpstr>ER DIAGRAMS</vt:lpstr>
      <vt:lpstr>ER Diagram: Many to Many Relationships</vt:lpstr>
      <vt:lpstr>ER DIAGRAMS</vt:lpstr>
      <vt:lpstr>ER Diagram: Many to Many Relationships</vt:lpstr>
      <vt:lpstr>ER Diagram: Many to Many Relationships</vt:lpstr>
      <vt:lpstr>Conversion of ER to relational model</vt:lpstr>
      <vt:lpstr>Conversion of ER to relational model</vt:lpstr>
      <vt:lpstr>Conversion of ER to relational model</vt:lpstr>
      <vt:lpstr>Conversion of ER to relational model</vt:lpstr>
      <vt:lpstr>Conversion of ER to relational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Ruel</dc:creator>
  <cp:lastModifiedBy>Ruel</cp:lastModifiedBy>
  <cp:revision>34</cp:revision>
  <dcterms:modified xsi:type="dcterms:W3CDTF">2017-02-08T11:21:21Z</dcterms:modified>
</cp:coreProperties>
</file>