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1160" y="-11160"/>
            <a:ext cx="9143640" cy="5143320"/>
          </a:xfrm>
          <a:prstGeom prst="rect">
            <a:avLst/>
          </a:prstGeom>
          <a:solidFill>
            <a:srgbClr val="22222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086440" y="-38160"/>
            <a:ext cx="4114440" cy="5219280"/>
          </a:xfrm>
          <a:custGeom>
            <a:avLst/>
            <a:gdLst/>
            <a:ahLst/>
            <a:rect l="l" t="t" r="r" b="b"/>
            <a:pathLst>
              <a:path w="164592" h="208788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>
            <a:off x="-419040" y="4394520"/>
            <a:ext cx="8172000" cy="74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1028520" y="41662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28520" y="0"/>
            <a:ext cx="5238360" cy="4019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55080" y="-38160"/>
            <a:ext cx="3312360" cy="5214240"/>
          </a:xfrm>
          <a:custGeom>
            <a:avLst/>
            <a:gdLst/>
            <a:ahLst/>
            <a:rect l="l" t="t" r="r" b="b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flipH="1">
            <a:off x="47052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 flipH="1">
            <a:off x="743040" y="272880"/>
            <a:ext cx="7505280" cy="74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 flipH="1">
            <a:off x="7861680" y="27288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7"/>
          <p:cNvSpPr>
            <a:spLocks noGrp="1"/>
          </p:cNvSpPr>
          <p:nvPr>
            <p:ph type="title"/>
          </p:nvPr>
        </p:nvSpPr>
        <p:spPr>
          <a:xfrm>
            <a:off x="1101240" y="272880"/>
            <a:ext cx="7574040" cy="74880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body"/>
          </p:nvPr>
        </p:nvSpPr>
        <p:spPr>
          <a:xfrm>
            <a:off x="1101240" y="1311480"/>
            <a:ext cx="3681720" cy="3537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9"/>
          <p:cNvSpPr>
            <a:spLocks noGrp="1"/>
          </p:cNvSpPr>
          <p:nvPr>
            <p:ph type="body"/>
          </p:nvPr>
        </p:nvSpPr>
        <p:spPr>
          <a:xfrm>
            <a:off x="5005080" y="1311480"/>
            <a:ext cx="3681720" cy="3537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594720" cy="731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A657396-246D-4A00-B3BC-B386975260F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8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86440" y="-38160"/>
            <a:ext cx="4114440" cy="5219280"/>
          </a:xfrm>
          <a:custGeom>
            <a:avLst/>
            <a:gdLst/>
            <a:ahLst/>
            <a:rect l="l" t="t" r="r" b="b"/>
            <a:pathLst>
              <a:path w="164592" h="208788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 flipH="1">
            <a:off x="-419040" y="4394520"/>
            <a:ext cx="8172000" cy="7488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 flipH="1">
            <a:off x="1028520" y="41662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1028520" y="2345400"/>
            <a:ext cx="5219640" cy="11595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-55080" y="-38160"/>
            <a:ext cx="3312360" cy="5214240"/>
          </a:xfrm>
          <a:custGeom>
            <a:avLst/>
            <a:gdLst/>
            <a:ahLst/>
            <a:rect l="l" t="t" r="r" b="b"/>
            <a:pathLst>
              <a:path w="132505" h="208586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-903600" y="-17640"/>
            <a:ext cx="1758960" cy="74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flipH="1">
            <a:off x="470520" y="-9360"/>
            <a:ext cx="518040" cy="74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flipH="1">
            <a:off x="990360" y="4925880"/>
            <a:ext cx="8369280" cy="22752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594720" cy="731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28AE0F5-8C8C-4F3F-8DF3-69C9126FAD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mailto:elielkeelson@gmail.com" TargetMode="External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10920" y="0"/>
            <a:ext cx="5238360" cy="4019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DATABASE AND INFORMATION RETRIEVAL</a:t>
            </a: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
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DR. ELIEL KEELSON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298160" y="4583880"/>
            <a:ext cx="4521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LECTURE 04 – DATABASE NORMALIZATION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1NF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As per First Normal Form, no two Rows of data must contain repeating group of information i.e each set of column must have a unique value, such that multiple columns cannot be used to fetch the same row.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Each table should be organized into rows, and each row should have a primary key that distinguishes it as unique.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14D71975-AA9A-4312-AB5C-3B896D82F3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1NF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For example consider a table which is not in First normal form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68A230B8-253F-40C1-B215-8420BEB5104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7" name="Picture 1" descr=""/>
          <p:cNvPicPr/>
          <p:nvPr/>
        </p:nvPicPr>
        <p:blipFill>
          <a:blip r:embed="rId1"/>
          <a:stretch/>
        </p:blipFill>
        <p:spPr>
          <a:xfrm>
            <a:off x="1332720" y="1669680"/>
            <a:ext cx="7579440" cy="19987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1NF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 First Normal Form, any row must not have a column in which more than one value is saved, like separated with commas.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Rather than that, we must separate such data into multiple rows.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D3EDA961-AE5E-47A4-8227-0BA034EAA97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1237680" y="2449800"/>
            <a:ext cx="7769520" cy="24832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1NF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the First Normal Form, data redundancy increases, as there will be many columns with same data in multiple rows but each row as a whole will be unique.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6512A60F-815C-4684-8C17-DDBA2B3390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2NF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As per the Second Normal Form there must not be any partial dependency of any column on primary key.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It means that for a table that has concatenated primary key, each column in the table that is not part of the primary key must depend upon the entire concatenated key for its existence.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any column depends only on one part of the concatenated key, then the table fails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Second normal form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5123C15-F307-4824-A8CF-58334E62B2F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2NF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 example of First Normal Form there are two rows for Adam, to include multiple subjects that he has opted for.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While this is searchable, and follows First normal form, it is an inefficient use of space.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Also in the above Table in First Normal Form, while the candidate key is {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Student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Subject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},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Age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of Student only depends on Student column, which is incorrect as per Second Normal Form.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EF800AF9-03A9-4694-BE63-7FF7EB3C656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2NF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achieve second normal form, it would be helpful to split out the subjects into an independent table, and match them up using the student names as foreign keys.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C9989E65-CD2F-4D64-B43A-F2CD36124B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4" name="Picture 1" descr=""/>
          <p:cNvPicPr/>
          <p:nvPr/>
        </p:nvPicPr>
        <p:blipFill>
          <a:blip r:embed="rId1"/>
          <a:stretch/>
        </p:blipFill>
        <p:spPr>
          <a:xfrm>
            <a:off x="1101240" y="2487600"/>
            <a:ext cx="8042400" cy="21294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2NF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 Student Table the candidate key will be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Student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column, because all other column i.e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Age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is dependent on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BE364194-C69C-4650-A5D9-CDDA517DC3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1101240" y="2122200"/>
            <a:ext cx="7562880" cy="23644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2NF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 Subject Table the candidate key will be {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Student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Subject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} column.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Now, both the above tables qualifies for Second Normal Form and will never suffer from Update Anomalies.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Although there are a few complex cases in which table in Second Normal Form suffers Update Anomalies, and to handle those scenarios Third Normal Form is there.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9911187F-F8A1-46C3-8679-E4526385D59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3NF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Third Normal form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applies that every non-prime attribute of table must be dependent on primary key, or we can say that, there should not be the case that a non-prime attribute is determined by another non-prime attribute.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 this </a:t>
            </a:r>
            <a:r>
              <a:rPr b="0" i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transitive functional dependency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should be removed from the table and also the table must be in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Second Normal form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4BCF58DB-D8BA-42FB-AF92-B600422F4B3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Database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101240" y="1166400"/>
            <a:ext cx="79182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Database Normalization is a technique of organizing the data in the database.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Normalization is a systematic approach of decomposing tables to eliminate data redundancy and undesirable characteristics like Insertion, Update and Deletion Anomalies.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It is a multi-step process that puts data into tabular form by removing duplicated data from the relation tables.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53D3C37-115B-4E67-90B2-38C9C79C33A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3NF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Picture 1" descr=""/>
          <p:cNvPicPr/>
          <p:nvPr/>
        </p:nvPicPr>
        <p:blipFill>
          <a:blip r:embed="rId1"/>
          <a:stretch/>
        </p:blipFill>
        <p:spPr>
          <a:xfrm>
            <a:off x="1190520" y="1657080"/>
            <a:ext cx="6762240" cy="790200"/>
          </a:xfrm>
          <a:prstGeom prst="rect">
            <a:avLst/>
          </a:prstGeom>
          <a:ln>
            <a:noFill/>
          </a:ln>
        </p:spPr>
      </p:pic>
      <p:sp>
        <p:nvSpPr>
          <p:cNvPr id="227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For example, consider a table with following fields.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 this table Student_id is Primary key, but street, city and state depends upon Zip.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dependency between zip and other fields is called </a:t>
            </a:r>
            <a:r>
              <a:rPr b="1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transitive dependency</a:t>
            </a: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Hence to apply </a:t>
            </a:r>
            <a:r>
              <a:rPr b="1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3NF</a:t>
            </a: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we need to move the street, city and state to new table, with </a:t>
            </a:r>
            <a:r>
              <a:rPr b="1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Zip</a:t>
            </a: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as primary key.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E00F0049-8981-476B-83F9-E08F984DE6B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3NF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0C8BEFA8-10F7-4707-AE73-ADAC8E5310F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2" name="Picture 1" descr=""/>
          <p:cNvPicPr/>
          <p:nvPr/>
        </p:nvPicPr>
        <p:blipFill>
          <a:blip r:embed="rId1"/>
          <a:stretch/>
        </p:blipFill>
        <p:spPr>
          <a:xfrm>
            <a:off x="1195920" y="1758240"/>
            <a:ext cx="7853040" cy="2023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 – 3NF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advantage of removing transitive dependency is,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3804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Amount of data duplication is reduced.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3804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Data integrity achieved.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B3AAF77-EBD9-4948-A205-93B7C678391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52A1C1EC-9E08-4115-B789-FAB446B7055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033200" y="1583280"/>
            <a:ext cx="66722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8700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THANKS!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033200" y="2630520"/>
            <a:ext cx="71845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Any questions?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You can find me at </a:t>
            </a: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elielkeelson@gmail.com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&amp; ekeelson@knust.edu.gh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Database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101240" y="1166400"/>
            <a:ext cx="79182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Normalization is used for mainly two purposes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6368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Eliminating redundant (useless)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6368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Ensuring data dependencies make sense i.e data is logically stored.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C4C0D3BD-9714-43D4-B96A-BD58BC45524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Problems That Occur Without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101240" y="1166400"/>
            <a:ext cx="79182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Without Normalization, it becomes difficult to handle and update the database, without facing data loss.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Insertion, Updating and Deletion Anomalies are very frequent if Database is not Normalized.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understand these anomalies let us take an example of </a:t>
            </a:r>
            <a:r>
              <a:rPr b="1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Student</a:t>
            </a: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table.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CBBD601B-361F-43C0-A34D-93E4CECAE5B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Problems That Occur Without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101240" y="1166400"/>
            <a:ext cx="79182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9ACC28A7-5E20-4D40-B2DC-C3BE8A02EC7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8" name="Picture 1" descr=""/>
          <p:cNvPicPr/>
          <p:nvPr/>
        </p:nvPicPr>
        <p:blipFill>
          <a:blip r:embed="rId1"/>
          <a:stretch/>
        </p:blipFill>
        <p:spPr>
          <a:xfrm>
            <a:off x="1292760" y="1973520"/>
            <a:ext cx="7535160" cy="2073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Problems That Occur Without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1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Updating Anomaly :</a:t>
            </a:r>
            <a:r>
              <a:rPr b="0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To update address of a student who occurs twice or more than twice in a table, we will have to update </a:t>
            </a:r>
            <a:r>
              <a:rPr b="1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S_Address</a:t>
            </a:r>
            <a:r>
              <a:rPr b="0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column in all the rows, else data will become inconsistent.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1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Insertion Anomaly :</a:t>
            </a:r>
            <a:r>
              <a:rPr b="0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Suppose for a new admission, we have a Student id(S_id), name and address of a student but if student has not opted for any subjects yet then we have to insert </a:t>
            </a:r>
            <a:r>
              <a:rPr b="1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NULL</a:t>
            </a:r>
            <a:r>
              <a:rPr b="0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there, leading to Insertion Anomaly.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1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Deletion Anomaly :</a:t>
            </a:r>
            <a:r>
              <a:rPr b="0" lang="en-US" sz="1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 If (S_id) 401 has only one subject and temporarily he drops it, when we delete that row, entire student record will be deleted along with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BD3C5021-E76A-4A14-8B6A-E03E4A4158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28520" y="2345400"/>
            <a:ext cx="5992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
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FOR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028520" y="3449520"/>
            <a:ext cx="5219640" cy="56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E7A4D12F-40FA-4950-9097-23FD58A4FD1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There are basically three steps of normalization.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They are First Normal Form (1NF), Second Normal Form (2NF) and Third Normal Form (3NF).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Each form has its own set of rules/guidelines.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a database conforms to a level, it is considered normalized to that form.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274DFBF5-510B-4D20-A837-D5CDE5D3386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101240" y="272880"/>
            <a:ext cx="7574040" cy="74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Guidelines For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101240" y="1030680"/>
            <a:ext cx="8042400" cy="368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There are other levels of normalization that would not been discussed.  They are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36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Boyce-Codd Normal Form (BCNF)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36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Fourth Normal Form (4NF)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36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Fifth Normal Form (5NF)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36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Strong Join-Protection Normal Form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36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Over-Strong Join-Protection Normal Form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5360" indent="-324000">
              <a:lnSpc>
                <a:spcPct val="100000"/>
              </a:lnSpc>
              <a:buClr>
                <a:srgbClr val="ff8700"/>
              </a:buClr>
              <a:buFont typeface="Roboto"/>
              <a:buChar char="▹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Domain Key Normal Form (DK/NF).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8700"/>
              </a:buClr>
              <a:buFont typeface="Roboto"/>
              <a:buChar char="▸"/>
            </a:pPr>
            <a:r>
              <a:rPr b="0" lang="en-US" sz="21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These forms of normalization may take things further than they need to go. They exist to make a database truly relational. They mostly deal with multiple dependencies and relational keys.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0" y="0"/>
            <a:ext cx="5947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621AD47B-6614-47EF-808C-6156A83446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Ruel</dc:creator>
  <dc:description/>
  <dc:language>en-US</dc:language>
  <cp:lastModifiedBy/>
  <dcterms:modified xsi:type="dcterms:W3CDTF">2018-02-19T11:54:51Z</dcterms:modified>
  <cp:revision>43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