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4"/>
  </p:notesMasterIdLst>
  <p:sldIdLst>
    <p:sldId id="256" r:id="rId2"/>
    <p:sldId id="302" r:id="rId3"/>
    <p:sldId id="425" r:id="rId4"/>
    <p:sldId id="426" r:id="rId5"/>
    <p:sldId id="427" r:id="rId6"/>
    <p:sldId id="428" r:id="rId7"/>
    <p:sldId id="429" r:id="rId8"/>
    <p:sldId id="430" r:id="rId9"/>
    <p:sldId id="431" r:id="rId10"/>
    <p:sldId id="363" r:id="rId11"/>
    <p:sldId id="432" r:id="rId12"/>
    <p:sldId id="433" r:id="rId13"/>
    <p:sldId id="434" r:id="rId14"/>
    <p:sldId id="436" r:id="rId15"/>
    <p:sldId id="404" r:id="rId16"/>
    <p:sldId id="437" r:id="rId17"/>
    <p:sldId id="438" r:id="rId18"/>
    <p:sldId id="439" r:id="rId19"/>
    <p:sldId id="440" r:id="rId20"/>
    <p:sldId id="441" r:id="rId21"/>
    <p:sldId id="442" r:id="rId22"/>
    <p:sldId id="444" r:id="rId23"/>
    <p:sldId id="443" r:id="rId24"/>
    <p:sldId id="445" r:id="rId25"/>
    <p:sldId id="446" r:id="rId26"/>
    <p:sldId id="447" r:id="rId27"/>
    <p:sldId id="448" r:id="rId28"/>
    <p:sldId id="449" r:id="rId29"/>
    <p:sldId id="450" r:id="rId30"/>
    <p:sldId id="451" r:id="rId31"/>
    <p:sldId id="452" r:id="rId32"/>
    <p:sldId id="279" r:id="rId33"/>
  </p:sldIdLst>
  <p:sldSz cx="9144000" cy="5143500" type="screen16x9"/>
  <p:notesSz cx="6858000" cy="9144000"/>
  <p:embeddedFontLst>
    <p:embeddedFont>
      <p:font typeface="Dosis" panose="020B0604020202020204" charset="0"/>
      <p:regular r:id="rId35"/>
      <p:bold r:id="rId36"/>
    </p:embeddedFont>
    <p:embeddedFont>
      <p:font typeface="Robot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1A89D6-17C4-4573-A037-BF1A90AD5806}">
  <a:tblStyle styleId="{AC1A89D6-17C4-4573-A037-BF1A90AD580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85" d="100"/>
          <a:sy n="85"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100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95504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67869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97466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76691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04827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22489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76236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468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23261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63309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62122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4573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1857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20294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1471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86610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02888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98637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37562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013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12889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88180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643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21901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19115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981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10401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17135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59213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1028475" y="0"/>
            <a:ext cx="5238600" cy="40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7" name="Shape 47"/>
          <p:cNvSpPr txBox="1">
            <a:spLocks noGrp="1"/>
          </p:cNvSpPr>
          <p:nvPr>
            <p:ph type="title"/>
          </p:nvPr>
        </p:nvSpPr>
        <p:spPr>
          <a:xfrm>
            <a:off x="1101386" y="272850"/>
            <a:ext cx="7574400" cy="749100"/>
          </a:xfrm>
          <a:prstGeom prst="rect">
            <a:avLst/>
          </a:prstGeom>
        </p:spPr>
        <p:txBody>
          <a:bodyPr lIns="91425" tIns="91425" rIns="91425" bIns="91425" anchor="ctr" anchorCtr="0"/>
          <a:lstStyle>
            <a:lvl1pPr lvl="0">
              <a:spcBef>
                <a:spcPts val="0"/>
              </a:spcBef>
              <a:buSzPct val="100000"/>
              <a:defRPr sz="2400" b="0"/>
            </a:lvl1pPr>
            <a:lvl2pPr lvl="1">
              <a:spcBef>
                <a:spcPts val="0"/>
              </a:spcBef>
              <a:buSzPct val="100000"/>
              <a:defRPr sz="2400" b="0"/>
            </a:lvl2pPr>
            <a:lvl3pPr lvl="2">
              <a:spcBef>
                <a:spcPts val="0"/>
              </a:spcBef>
              <a:buSzPct val="100000"/>
              <a:defRPr sz="2400" b="0"/>
            </a:lvl3pPr>
            <a:lvl4pPr lvl="3">
              <a:spcBef>
                <a:spcPts val="0"/>
              </a:spcBef>
              <a:buSzPct val="100000"/>
              <a:defRPr sz="2400" b="0"/>
            </a:lvl4pPr>
            <a:lvl5pPr lvl="4">
              <a:spcBef>
                <a:spcPts val="0"/>
              </a:spcBef>
              <a:buSzPct val="100000"/>
              <a:defRPr sz="2400" b="0"/>
            </a:lvl5pPr>
            <a:lvl6pPr lvl="5">
              <a:spcBef>
                <a:spcPts val="0"/>
              </a:spcBef>
              <a:buSzPct val="100000"/>
              <a:defRPr sz="2400" b="0"/>
            </a:lvl6pPr>
            <a:lvl7pPr lvl="6">
              <a:spcBef>
                <a:spcPts val="0"/>
              </a:spcBef>
              <a:buSzPct val="100000"/>
              <a:defRPr sz="2400" b="0"/>
            </a:lvl7pPr>
            <a:lvl8pPr lvl="7">
              <a:spcBef>
                <a:spcPts val="0"/>
              </a:spcBef>
              <a:buSzPct val="100000"/>
              <a:defRPr sz="2400" b="0"/>
            </a:lvl8pPr>
            <a:lvl9pPr lvl="8">
              <a:spcBef>
                <a:spcPts val="0"/>
              </a:spcBef>
              <a:buSzPct val="100000"/>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inverted">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flipH="1">
            <a:off x="472133" y="-9525"/>
            <a:ext cx="518400" cy="749100"/>
          </a:xfrm>
          <a:prstGeom prst="parallelogram">
            <a:avLst>
              <a:gd name="adj" fmla="val 75009"/>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100" name="Shape 10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ubtitle">
    <p:bg>
      <p:bgPr>
        <a:solidFill>
          <a:srgbClr val="FF8700"/>
        </a:solidFill>
        <a:effectLst/>
      </p:bgPr>
    </p:bg>
    <p:spTree>
      <p:nvGrpSpPr>
        <p:cNvPr id="1" name="Shape 15"/>
        <p:cNvGrpSpPr/>
        <p:nvPr/>
      </p:nvGrpSpPr>
      <p:grpSpPr>
        <a:xfrm>
          <a:off x="0" y="0"/>
          <a:ext cx="0" cy="0"/>
          <a:chOff x="0" y="0"/>
          <a:chExt cx="0" cy="0"/>
        </a:xfrm>
      </p:grpSpPr>
      <p:sp>
        <p:nvSpPr>
          <p:cNvPr id="16" name="Shape 16"/>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Shape 17"/>
          <p:cNvSpPr/>
          <p:nvPr/>
        </p:nvSpPr>
        <p:spPr>
          <a:xfrm flipH="1">
            <a:off x="-418950" y="4394400"/>
            <a:ext cx="8172300" cy="749100"/>
          </a:xfrm>
          <a:prstGeom prst="parallelogram">
            <a:avLst>
              <a:gd name="adj" fmla="val 51542"/>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434343"/>
              </a:solidFill>
            </a:endParaRPr>
          </a:p>
        </p:txBody>
      </p:sp>
      <p:sp>
        <p:nvSpPr>
          <p:cNvPr id="18" name="Shape 18"/>
          <p:cNvSpPr/>
          <p:nvPr/>
        </p:nvSpPr>
        <p:spPr>
          <a:xfrm flipH="1">
            <a:off x="1028474" y="4166400"/>
            <a:ext cx="8369700" cy="2280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19" name="Shape 19"/>
          <p:cNvSpPr txBox="1">
            <a:spLocks noGrp="1"/>
          </p:cNvSpPr>
          <p:nvPr>
            <p:ph type="ctrTitle"/>
          </p:nvPr>
        </p:nvSpPr>
        <p:spPr>
          <a:xfrm>
            <a:off x="1028475" y="2345350"/>
            <a:ext cx="5220000" cy="11598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20" name="Shape 20"/>
          <p:cNvSpPr txBox="1">
            <a:spLocks noGrp="1"/>
          </p:cNvSpPr>
          <p:nvPr>
            <p:ph type="subTitle" idx="1"/>
          </p:nvPr>
        </p:nvSpPr>
        <p:spPr>
          <a:xfrm>
            <a:off x="1028475" y="3449650"/>
            <a:ext cx="5220000" cy="570000"/>
          </a:xfrm>
          <a:prstGeom prst="rect">
            <a:avLst/>
          </a:prstGeom>
        </p:spPr>
        <p:txBody>
          <a:bodyPr lIns="91425" tIns="91425" rIns="91425" bIns="91425" anchor="t" anchorCtr="0"/>
          <a:lstStyle>
            <a:lvl1pPr lvl="0" rtl="0">
              <a:spcBef>
                <a:spcPts val="0"/>
              </a:spcBef>
              <a:buClr>
                <a:srgbClr val="222222"/>
              </a:buClr>
              <a:buSzPct val="100000"/>
              <a:buNone/>
              <a:defRPr sz="2400"/>
            </a:lvl1pPr>
            <a:lvl2pPr lvl="1" rtl="0">
              <a:spcBef>
                <a:spcPts val="0"/>
              </a:spcBef>
              <a:buClr>
                <a:srgbClr val="222222"/>
              </a:buClr>
              <a:buNone/>
              <a:defRPr/>
            </a:lvl2pPr>
            <a:lvl3pPr lvl="2" rtl="0">
              <a:spcBef>
                <a:spcPts val="0"/>
              </a:spcBef>
              <a:buClr>
                <a:srgbClr val="222222"/>
              </a:buClr>
              <a:buNone/>
              <a:defRPr/>
            </a:lvl3pPr>
            <a:lvl4pPr lvl="3" rtl="0">
              <a:spcBef>
                <a:spcPts val="0"/>
              </a:spcBef>
              <a:buClr>
                <a:srgbClr val="222222"/>
              </a:buClr>
              <a:buSzPct val="100000"/>
              <a:buNone/>
              <a:defRPr sz="2400"/>
            </a:lvl4pPr>
            <a:lvl5pPr lvl="4" rtl="0">
              <a:spcBef>
                <a:spcPts val="0"/>
              </a:spcBef>
              <a:buClr>
                <a:srgbClr val="222222"/>
              </a:buClr>
              <a:buSzPct val="100000"/>
              <a:buNone/>
              <a:defRPr sz="2400"/>
            </a:lvl5pPr>
            <a:lvl6pPr lvl="5" rtl="0">
              <a:spcBef>
                <a:spcPts val="0"/>
              </a:spcBef>
              <a:buClr>
                <a:srgbClr val="222222"/>
              </a:buClr>
              <a:buSzPct val="100000"/>
              <a:buNone/>
              <a:defRPr sz="2400"/>
            </a:lvl6pPr>
            <a:lvl7pPr lvl="6" rtl="0">
              <a:spcBef>
                <a:spcPts val="0"/>
              </a:spcBef>
              <a:buClr>
                <a:srgbClr val="222222"/>
              </a:buClr>
              <a:buSzPct val="100000"/>
              <a:buNone/>
              <a:defRPr sz="2400"/>
            </a:lvl7pPr>
            <a:lvl8pPr lvl="7" rtl="0">
              <a:spcBef>
                <a:spcPts val="0"/>
              </a:spcBef>
              <a:buClr>
                <a:srgbClr val="222222"/>
              </a:buClr>
              <a:buSzPct val="100000"/>
              <a:buNone/>
              <a:defRPr sz="2400"/>
            </a:lvl8pPr>
            <a:lvl9pPr lvl="8" rtl="0">
              <a:spcBef>
                <a:spcPts val="0"/>
              </a:spcBef>
              <a:buClr>
                <a:srgbClr val="222222"/>
              </a:buClr>
              <a:buSzPct val="100000"/>
              <a:buNone/>
              <a:defRPr sz="2400"/>
            </a:lvl9pPr>
          </a:lstStyle>
          <a:p>
            <a:endParaRPr/>
          </a:p>
        </p:txBody>
      </p:sp>
    </p:spTree>
    <p:extLst>
      <p:ext uri="{BB962C8B-B14F-4D97-AF65-F5344CB8AC3E}">
        <p14:creationId xmlns:p14="http://schemas.microsoft.com/office/powerpoint/2010/main" val="42355704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ailto:elielkeelson@gmail.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610783" y="0"/>
            <a:ext cx="5238600" cy="4020000"/>
          </a:xfrm>
          <a:prstGeom prst="rect">
            <a:avLst/>
          </a:prstGeom>
        </p:spPr>
        <p:txBody>
          <a:bodyPr lIns="91425" tIns="91425" rIns="91425" bIns="91425" anchor="b" anchorCtr="0">
            <a:noAutofit/>
          </a:bodyPr>
          <a:lstStyle/>
          <a:p>
            <a:pPr lvl="0" algn="r">
              <a:spcBef>
                <a:spcPts val="0"/>
              </a:spcBef>
              <a:buNone/>
            </a:pPr>
            <a:r>
              <a:rPr lang="en-US" dirty="0"/>
              <a:t>DATABASE AND INFORMATION RETRIEVAL</a:t>
            </a:r>
            <a:br>
              <a:rPr lang="en-US" dirty="0"/>
            </a:br>
            <a:r>
              <a:rPr lang="en-US" sz="2800" dirty="0"/>
              <a:t>DR. ELIEL KEELSON</a:t>
            </a:r>
            <a:endParaRPr lang="en" dirty="0"/>
          </a:p>
        </p:txBody>
      </p:sp>
      <p:sp>
        <p:nvSpPr>
          <p:cNvPr id="3" name="TextBox 2"/>
          <p:cNvSpPr txBox="1"/>
          <p:nvPr/>
        </p:nvSpPr>
        <p:spPr>
          <a:xfrm>
            <a:off x="1298222" y="4583724"/>
            <a:ext cx="4521635" cy="307777"/>
          </a:xfrm>
          <a:prstGeom prst="rect">
            <a:avLst/>
          </a:prstGeom>
          <a:noFill/>
        </p:spPr>
        <p:txBody>
          <a:bodyPr wrap="square" rtlCol="0">
            <a:spAutoFit/>
          </a:bodyPr>
          <a:lstStyle/>
          <a:p>
            <a:pPr algn="r"/>
            <a:r>
              <a:rPr lang="en-US" dirty="0">
                <a:solidFill>
                  <a:schemeClr val="bg1"/>
                </a:solidFill>
              </a:rPr>
              <a:t>LECTURE 05 – PHYSICAL DATABASE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SAMPLE DBMS</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Tree>
    <p:extLst>
      <p:ext uri="{BB962C8B-B14F-4D97-AF65-F5344CB8AC3E}">
        <p14:creationId xmlns:p14="http://schemas.microsoft.com/office/powerpoint/2010/main" val="3171038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cs typeface="Arial" charset="0"/>
              </a:rPr>
              <a:t>MS Access </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Directed at small businesses and advanced end-users</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'Bundled' within the Microsoft Office suite. </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Fully-featured powerful database engine supporting multi-user working with record locking, transactions and constraints including referential integrity. </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User interface provides a graphical 'point and click' style environment for table, form, report and macro design. </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Underlying programming environment based on VBA (Visual Basic for Applications) modules.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Tree>
    <p:extLst>
      <p:ext uri="{BB962C8B-B14F-4D97-AF65-F5344CB8AC3E}">
        <p14:creationId xmlns:p14="http://schemas.microsoft.com/office/powerpoint/2010/main" val="745179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cs typeface="Arial" charset="0"/>
              </a:rPr>
              <a:t>Oracle</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Major player in the large-scale enterprise market</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Originally developed by a company called Relational Software Inc. in 1979.</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Evolved through many versions, each adding to the facilities and the system performance. </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In 1988, introduced procedural language PL/SQL in version 6</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In 1999, object-oriented features added in version 8</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In 2001, the ability to read and write XML.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Tree>
    <p:extLst>
      <p:ext uri="{BB962C8B-B14F-4D97-AF65-F5344CB8AC3E}">
        <p14:creationId xmlns:p14="http://schemas.microsoft.com/office/powerpoint/2010/main" val="2607586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GB" dirty="0">
                <a:cs typeface="Arial" charset="0"/>
              </a:rPr>
              <a:t>MySQL</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Powerful, multi-user DBMS marketed by the Swedish company MySQL AB.</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The first formal release of the product was in 1996.  </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Available as an Open Source product and versions are available free of charge</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Commonly  associated with other Open Source products such as the Linux operating system, Apache web server, the web language PHP and other languages Perl and Python.  </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These products can potentially provide cheaper implementations of database and web systems.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spTree>
    <p:extLst>
      <p:ext uri="{BB962C8B-B14F-4D97-AF65-F5344CB8AC3E}">
        <p14:creationId xmlns:p14="http://schemas.microsoft.com/office/powerpoint/2010/main" val="263510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DESIGN OF TABLES</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r>
              <a:rPr lang="en-US" dirty="0"/>
              <a:t>ATTRIBUTE DESIGN</a:t>
            </a: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Tree>
    <p:extLst>
      <p:ext uri="{BB962C8B-B14F-4D97-AF65-F5344CB8AC3E}">
        <p14:creationId xmlns:p14="http://schemas.microsoft.com/office/powerpoint/2010/main" val="1296744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Attribute Design</a:t>
            </a:r>
            <a:endParaRPr lang="en" dirty="0"/>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buNone/>
            </a:pPr>
            <a:r>
              <a:rPr lang="en-GB" sz="2000" dirty="0">
                <a:solidFill>
                  <a:srgbClr val="000000"/>
                </a:solidFill>
              </a:rPr>
              <a:t>Choosing the data type</a:t>
            </a:r>
          </a:p>
          <a:p>
            <a:endParaRPr lang="en-GB" sz="2000" dirty="0">
              <a:solidFill>
                <a:srgbClr val="000000"/>
              </a:solidFill>
            </a:endParaRPr>
          </a:p>
          <a:p>
            <a:pPr>
              <a:lnSpc>
                <a:spcPct val="81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The data-type assigned to a table column determines four characteristics:</a:t>
            </a:r>
          </a:p>
          <a:p>
            <a:pPr>
              <a:lnSpc>
                <a:spcPct val="81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marL="457200" lvl="1" indent="-457200">
              <a:lnSpc>
                <a:spcPct val="81000"/>
              </a:lnSpc>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dirty="0">
                <a:solidFill>
                  <a:srgbClr val="000000"/>
                </a:solidFill>
              </a:rPr>
              <a:t>the storage mode:</a:t>
            </a:r>
            <a:r>
              <a:rPr lang="en-GB" sz="2000" dirty="0">
                <a:solidFill>
                  <a:srgbClr val="000000"/>
                </a:solidFill>
              </a:rPr>
              <a:t>	the amount of storage space used and the internal representation</a:t>
            </a:r>
          </a:p>
          <a:p>
            <a:pPr marL="457200" lvl="1" indent="-457200">
              <a:lnSpc>
                <a:spcPct val="81000"/>
              </a:lnSpc>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dirty="0">
                <a:solidFill>
                  <a:srgbClr val="000000"/>
                </a:solidFill>
              </a:rPr>
              <a:t>the behaviour of the data item on input:  </a:t>
            </a:r>
            <a:r>
              <a:rPr lang="en-GB" sz="2000" dirty="0">
                <a:solidFill>
                  <a:srgbClr val="000000"/>
                </a:solidFill>
              </a:rPr>
              <a:t>the acceptable formats for entering the data and the interpretation of the data by the database</a:t>
            </a:r>
          </a:p>
          <a:p>
            <a:pPr marL="457200" lvl="1" indent="-457200">
              <a:lnSpc>
                <a:spcPct val="81000"/>
              </a:lnSpc>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dirty="0">
                <a:solidFill>
                  <a:srgbClr val="000000"/>
                </a:solidFill>
              </a:rPr>
              <a:t>the behaviour of the data item on output: </a:t>
            </a:r>
            <a:r>
              <a:rPr lang="en-GB" sz="2000" dirty="0">
                <a:solidFill>
                  <a:srgbClr val="000000"/>
                </a:solidFill>
              </a:rPr>
              <a:t>how the data is displayed on output. </a:t>
            </a:r>
          </a:p>
          <a:p>
            <a:pPr marL="457200" lvl="1" indent="-457200">
              <a:lnSpc>
                <a:spcPct val="81000"/>
              </a:lnSpc>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dirty="0">
                <a:solidFill>
                  <a:srgbClr val="000000"/>
                </a:solidFill>
              </a:rPr>
              <a:t>the permissible processing operations on the data:</a:t>
            </a:r>
            <a:r>
              <a:rPr lang="en-GB" sz="2000" dirty="0">
                <a:solidFill>
                  <a:srgbClr val="000000"/>
                </a:solidFill>
              </a:rPr>
              <a:t> e.g. arithmetic on numerical items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spTree>
    <p:extLst>
      <p:ext uri="{BB962C8B-B14F-4D97-AF65-F5344CB8AC3E}">
        <p14:creationId xmlns:p14="http://schemas.microsoft.com/office/powerpoint/2010/main" val="4095851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Attribute Design: </a:t>
            </a:r>
            <a:r>
              <a:rPr lang="en-GB" dirty="0">
                <a:solidFill>
                  <a:schemeClr val="bg1"/>
                </a:solidFill>
              </a:rPr>
              <a:t>Common Data-types</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buNone/>
            </a:pPr>
            <a:r>
              <a:rPr lang="en-GB" sz="2200" dirty="0">
                <a:solidFill>
                  <a:srgbClr val="000000"/>
                </a:solidFill>
              </a:rPr>
              <a:t>Common data-types</a:t>
            </a:r>
          </a:p>
          <a:p>
            <a:endParaRPr lang="en-GB" sz="2200" dirty="0">
              <a:solidFill>
                <a:srgbClr val="000000"/>
              </a:solidFill>
            </a:endParaRPr>
          </a:p>
          <a:p>
            <a:pPr>
              <a:lnSpc>
                <a:spcPct val="81000"/>
              </a:lnSpc>
              <a:tabLst>
                <a:tab pos="0"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r>
              <a:rPr lang="en-GB" sz="2200" b="1" dirty="0">
                <a:solidFill>
                  <a:srgbClr val="000000"/>
                </a:solidFill>
              </a:rPr>
              <a:t>Text:	</a:t>
            </a:r>
            <a:r>
              <a:rPr lang="en-GB" sz="2200" dirty="0">
                <a:solidFill>
                  <a:srgbClr val="000000"/>
                </a:solidFill>
              </a:rPr>
              <a:t>character data; letters, numerical digits, special symbols, etc. based on standard character sets such as ASCII or Unicode. </a:t>
            </a:r>
          </a:p>
          <a:p>
            <a:pPr>
              <a:lnSpc>
                <a:spcPct val="81000"/>
              </a:lnSpc>
              <a:tabLst>
                <a:tab pos="0"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endParaRPr lang="en-GB" sz="2200" dirty="0">
              <a:solidFill>
                <a:srgbClr val="000000"/>
              </a:solidFill>
            </a:endParaRPr>
          </a:p>
          <a:p>
            <a:pPr>
              <a:lnSpc>
                <a:spcPct val="81000"/>
              </a:lnSpc>
              <a:tabLst>
                <a:tab pos="0"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r>
              <a:rPr lang="en-GB" sz="2200" b="1" dirty="0">
                <a:solidFill>
                  <a:srgbClr val="000000"/>
                </a:solidFill>
              </a:rPr>
              <a:t>Numeric:	</a:t>
            </a:r>
            <a:r>
              <a:rPr lang="en-GB" sz="2200" dirty="0">
                <a:solidFill>
                  <a:srgbClr val="000000"/>
                </a:solidFill>
              </a:rPr>
              <a:t>numerical values, either integer or real (floating point) numbers, with varying size and precision.</a:t>
            </a:r>
          </a:p>
          <a:p>
            <a:pPr>
              <a:lnSpc>
                <a:spcPct val="81000"/>
              </a:lnSpc>
              <a:tabLst>
                <a:tab pos="0"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endParaRPr lang="en-GB" sz="2200" dirty="0">
              <a:solidFill>
                <a:srgbClr val="000000"/>
              </a:solidFill>
            </a:endParaRPr>
          </a:p>
          <a:p>
            <a:pPr>
              <a:lnSpc>
                <a:spcPct val="81000"/>
              </a:lnSpc>
              <a:tabLst>
                <a:tab pos="0"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r>
              <a:rPr lang="en-GB" sz="2200" b="1" dirty="0">
                <a:solidFill>
                  <a:srgbClr val="000000"/>
                </a:solidFill>
              </a:rPr>
              <a:t>Counter:	</a:t>
            </a:r>
            <a:r>
              <a:rPr lang="en-GB" sz="2200" dirty="0">
                <a:solidFill>
                  <a:srgbClr val="000000"/>
                </a:solidFill>
              </a:rPr>
              <a:t>System-generated serial sequence of numbers, often used to create primary key values. </a:t>
            </a:r>
          </a:p>
          <a:p>
            <a:pPr>
              <a:lnSpc>
                <a:spcPct val="81000"/>
              </a:lnSpc>
              <a:tabLst>
                <a:tab pos="0"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endParaRPr lang="en-GB" sz="2200" dirty="0">
              <a:solidFill>
                <a:srgbClr val="000000"/>
              </a:solidFill>
            </a:endParaRPr>
          </a:p>
          <a:p>
            <a:pPr>
              <a:lnSpc>
                <a:spcPct val="81000"/>
              </a:lnSpc>
              <a:tabLst>
                <a:tab pos="0"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r>
              <a:rPr lang="en-GB" sz="2200" b="1" dirty="0">
                <a:solidFill>
                  <a:srgbClr val="000000"/>
                </a:solidFill>
              </a:rPr>
              <a:t>Date/Time:	</a:t>
            </a:r>
            <a:r>
              <a:rPr lang="en-GB" sz="2200" dirty="0">
                <a:solidFill>
                  <a:srgbClr val="000000"/>
                </a:solidFill>
              </a:rPr>
              <a:t>Date and time values.</a:t>
            </a:r>
          </a:p>
          <a:p>
            <a:pPr>
              <a:lnSpc>
                <a:spcPct val="81000"/>
              </a:lnSpc>
              <a:tabLst>
                <a:tab pos="0"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endParaRPr lang="en-GB" sz="22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16</a:t>
            </a:fld>
            <a:endParaRPr lang="en"/>
          </a:p>
        </p:txBody>
      </p:sp>
    </p:spTree>
    <p:extLst>
      <p:ext uri="{BB962C8B-B14F-4D97-AF65-F5344CB8AC3E}">
        <p14:creationId xmlns:p14="http://schemas.microsoft.com/office/powerpoint/2010/main" val="398585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solidFill>
                  <a:schemeClr val="bg1"/>
                </a:solidFill>
              </a:rPr>
              <a:t>Attribute Design: </a:t>
            </a:r>
            <a:r>
              <a:rPr lang="en-GB" dirty="0">
                <a:solidFill>
                  <a:schemeClr val="bg1"/>
                </a:solidFill>
              </a:rPr>
              <a:t>Common Data-types</a:t>
            </a:r>
            <a:endParaRPr lang="en" dirty="0"/>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lnSpc>
                <a:spcPct val="81000"/>
              </a:lnSpc>
              <a:tabLst>
                <a:tab pos="0"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r>
              <a:rPr lang="en-GB" sz="2200" b="1" dirty="0">
                <a:solidFill>
                  <a:srgbClr val="000000"/>
                </a:solidFill>
              </a:rPr>
              <a:t>Boolean:	</a:t>
            </a:r>
            <a:r>
              <a:rPr lang="en-GB" sz="2200" dirty="0">
                <a:solidFill>
                  <a:srgbClr val="000000"/>
                </a:solidFill>
              </a:rPr>
              <a:t>Logical value which can be interpreted as any pair of values, e.g. 	true/false, 1/0, Yes/No.</a:t>
            </a:r>
          </a:p>
          <a:p>
            <a:pPr>
              <a:lnSpc>
                <a:spcPct val="81000"/>
              </a:lnSpc>
              <a:tabLst>
                <a:tab pos="0"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endParaRPr lang="en-GB" sz="2200" dirty="0">
              <a:solidFill>
                <a:srgbClr val="000000"/>
              </a:solidFill>
            </a:endParaRPr>
          </a:p>
          <a:p>
            <a:pPr>
              <a:lnSpc>
                <a:spcPct val="81000"/>
              </a:lnSpc>
              <a:tabLst>
                <a:tab pos="0"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r>
              <a:rPr lang="en-GB" sz="2200" b="1" dirty="0">
                <a:solidFill>
                  <a:srgbClr val="000000"/>
                </a:solidFill>
              </a:rPr>
              <a:t>Binary:	</a:t>
            </a:r>
            <a:r>
              <a:rPr lang="en-GB" sz="2200" dirty="0">
                <a:solidFill>
                  <a:srgbClr val="000000"/>
                </a:solidFill>
              </a:rPr>
              <a:t>Set of binary data, held as an unstructured item. Often used to store multimedia data.</a:t>
            </a:r>
          </a:p>
          <a:p>
            <a:pPr>
              <a:lnSpc>
                <a:spcPct val="81000"/>
              </a:lnSpc>
              <a:tabLst>
                <a:tab pos="0"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endParaRPr lang="en-GB" sz="2200" dirty="0">
              <a:solidFill>
                <a:srgbClr val="000000"/>
              </a:solidFill>
            </a:endParaRPr>
          </a:p>
          <a:p>
            <a:pPr>
              <a:lnSpc>
                <a:spcPct val="81000"/>
              </a:lnSpc>
              <a:tabLst>
                <a:tab pos="0" algn="l"/>
                <a:tab pos="446088" algn="l"/>
                <a:tab pos="895350" algn="l"/>
                <a:tab pos="1344613" algn="l"/>
                <a:tab pos="1793875" algn="l"/>
                <a:tab pos="2243138" algn="l"/>
                <a:tab pos="2692400"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r>
              <a:rPr lang="en-GB" sz="2200" b="1" dirty="0">
                <a:solidFill>
                  <a:srgbClr val="000000"/>
                </a:solidFill>
              </a:rPr>
              <a:t>Object:	</a:t>
            </a:r>
            <a:r>
              <a:rPr lang="en-GB" sz="2200" dirty="0">
                <a:solidFill>
                  <a:srgbClr val="000000"/>
                </a:solidFill>
              </a:rPr>
              <a:t>Binary data in standard object-based format such as OLE (Object Linking and Embedding) or COM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17</a:t>
            </a:fld>
            <a:endParaRPr lang="en"/>
          </a:p>
        </p:txBody>
      </p:sp>
    </p:spTree>
    <p:extLst>
      <p:ext uri="{BB962C8B-B14F-4D97-AF65-F5344CB8AC3E}">
        <p14:creationId xmlns:p14="http://schemas.microsoft.com/office/powerpoint/2010/main" val="258115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Attribute Design: </a:t>
            </a:r>
            <a:r>
              <a:rPr lang="en-GB" dirty="0">
                <a:solidFill>
                  <a:schemeClr val="bg1"/>
                </a:solidFill>
              </a:rPr>
              <a:t>Text Characteristics</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marL="342900" indent="-342900">
              <a:lnSpc>
                <a:spcPct val="81000"/>
              </a:lnSpc>
              <a:tabLst>
                <a:tab pos="177800" algn="l"/>
                <a:tab pos="625475"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Lst>
            </a:pPr>
            <a:r>
              <a:rPr lang="en-GB" sz="2400" dirty="0">
                <a:solidFill>
                  <a:srgbClr val="000000"/>
                </a:solidFill>
              </a:rPr>
              <a:t>A maximum length must be specified based on an understanding of the data</a:t>
            </a:r>
          </a:p>
          <a:p>
            <a:pPr marL="342900" indent="-342900">
              <a:lnSpc>
                <a:spcPct val="81000"/>
              </a:lnSpc>
              <a:tabLst>
                <a:tab pos="177800" algn="l"/>
                <a:tab pos="625475"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Lst>
            </a:pPr>
            <a:endParaRPr lang="en-GB" sz="2400" dirty="0">
              <a:solidFill>
                <a:srgbClr val="000000"/>
              </a:solidFill>
            </a:endParaRPr>
          </a:p>
          <a:p>
            <a:pPr marL="342900" indent="-342900">
              <a:lnSpc>
                <a:spcPct val="81000"/>
              </a:lnSpc>
              <a:tabLst>
                <a:tab pos="177800" algn="l"/>
                <a:tab pos="625475"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Lst>
            </a:pPr>
            <a:r>
              <a:rPr lang="en-GB" sz="2400" dirty="0">
                <a:solidFill>
                  <a:srgbClr val="000000"/>
                </a:solidFill>
              </a:rPr>
              <a:t>Systems usually provide a variable length representation which only stores the actual characters required, e.g. VARCHAR in SQL.</a:t>
            </a:r>
          </a:p>
          <a:p>
            <a:pPr marL="342900" indent="-342900">
              <a:lnSpc>
                <a:spcPct val="81000"/>
              </a:lnSpc>
              <a:tabLst>
                <a:tab pos="177800" algn="l"/>
                <a:tab pos="625475"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Lst>
            </a:pPr>
            <a:endParaRPr lang="en-GB" sz="2400" dirty="0">
              <a:solidFill>
                <a:srgbClr val="000000"/>
              </a:solidFill>
            </a:endParaRPr>
          </a:p>
          <a:p>
            <a:pPr marL="342900" indent="-342900">
              <a:lnSpc>
                <a:spcPct val="81000"/>
              </a:lnSpc>
              <a:tabLst>
                <a:tab pos="177800" algn="l"/>
                <a:tab pos="625475" algn="l"/>
                <a:tab pos="1074738" algn="l"/>
                <a:tab pos="1524000" algn="l"/>
                <a:tab pos="1973263" algn="l"/>
                <a:tab pos="2422525" algn="l"/>
                <a:tab pos="2871788" algn="l"/>
                <a:tab pos="3321050" algn="l"/>
                <a:tab pos="3770313" algn="l"/>
                <a:tab pos="4219575" algn="l"/>
                <a:tab pos="4668838" algn="l"/>
                <a:tab pos="5118100" algn="l"/>
                <a:tab pos="5567363" algn="l"/>
                <a:tab pos="6016625" algn="l"/>
                <a:tab pos="6465888" algn="l"/>
                <a:tab pos="6915150" algn="l"/>
                <a:tab pos="7364413" algn="l"/>
                <a:tab pos="7813675" algn="l"/>
                <a:tab pos="8262938" algn="l"/>
                <a:tab pos="8712200" algn="l"/>
                <a:tab pos="9161463" algn="l"/>
              </a:tabLst>
            </a:pPr>
            <a:r>
              <a:rPr lang="en-GB" sz="2400" dirty="0">
                <a:solidFill>
                  <a:srgbClr val="000000"/>
                </a:solidFill>
              </a:rPr>
              <a:t>Data-types are available for storing large volume text, e.g. CLOB (Character Large Object) in Oracle.</a:t>
            </a:r>
          </a:p>
          <a:p>
            <a:pPr marL="342900" indent="-342900"/>
            <a:endParaRPr lang="en-GB" sz="2400" dirty="0">
              <a:solidFill>
                <a:srgbClr val="000000"/>
              </a:solidFill>
            </a:endParaRPr>
          </a:p>
          <a:p>
            <a:pPr marL="342900" indent="-342900"/>
            <a:endParaRPr lang="en-US" sz="24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18</a:t>
            </a:fld>
            <a:endParaRPr lang="en"/>
          </a:p>
        </p:txBody>
      </p:sp>
    </p:spTree>
    <p:extLst>
      <p:ext uri="{BB962C8B-B14F-4D97-AF65-F5344CB8AC3E}">
        <p14:creationId xmlns:p14="http://schemas.microsoft.com/office/powerpoint/2010/main" val="1808080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Attribute Design: </a:t>
            </a:r>
            <a:r>
              <a:rPr lang="en-GB" dirty="0">
                <a:solidFill>
                  <a:schemeClr val="bg1"/>
                </a:solidFill>
              </a:rPr>
              <a:t>Numerical Types</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lnSpc>
                <a:spcPct val="81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Major division is between integer (whole numbers) and floating point (real numbers)</a:t>
            </a:r>
          </a:p>
          <a:p>
            <a:pPr>
              <a:lnSpc>
                <a:spcPct val="81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a:lnSpc>
                <a:spcPct val="81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Integers are exact but limited in range of values represented.</a:t>
            </a:r>
          </a:p>
          <a:p>
            <a:pPr>
              <a:lnSpc>
                <a:spcPct val="81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a:p>
            <a:pPr>
              <a:lnSpc>
                <a:spcPct val="81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0000"/>
                </a:solidFill>
              </a:rPr>
              <a:t>Floating point values can represent a much larger range of values but with limited precision (i.e. digits of accuracy)</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endParaRPr lang="en"/>
          </a:p>
        </p:txBody>
      </p:sp>
    </p:spTree>
    <p:extLst>
      <p:ext uri="{BB962C8B-B14F-4D97-AF65-F5344CB8AC3E}">
        <p14:creationId xmlns:p14="http://schemas.microsoft.com/office/powerpoint/2010/main" val="179696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Physical Database Design</a:t>
            </a:r>
            <a:endParaRPr lang="en" dirty="0"/>
          </a:p>
        </p:txBody>
      </p:sp>
      <p:sp>
        <p:nvSpPr>
          <p:cNvPr id="111" name="Shape 111"/>
          <p:cNvSpPr txBox="1">
            <a:spLocks noGrp="1"/>
          </p:cNvSpPr>
          <p:nvPr>
            <p:ph type="body" idx="2"/>
          </p:nvPr>
        </p:nvSpPr>
        <p:spPr>
          <a:xfrm>
            <a:off x="1101386" y="1166282"/>
            <a:ext cx="7918436" cy="3687939"/>
          </a:xfrm>
          <a:prstGeom prst="rect">
            <a:avLst/>
          </a:prstGeom>
        </p:spPr>
        <p:txBody>
          <a:bodyPr lIns="91425" tIns="91425" rIns="91425" bIns="91425" anchor="t" anchorCtr="0">
            <a:no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A Database Management System, usually abbreviated to DBMS, is the software system that provides the facilities necessary to design and support a database application. </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A DBMS typically has many components some of which are described below:</a:t>
            </a:r>
          </a:p>
          <a:p>
            <a:pPr marL="338138" lvl="1">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Database Engine</a:t>
            </a:r>
          </a:p>
          <a:p>
            <a:pPr marL="338138" lvl="1">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Query processor</a:t>
            </a:r>
          </a:p>
          <a:p>
            <a:pPr marL="338138" lvl="1">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Schema manager</a:t>
            </a:r>
          </a:p>
          <a:p>
            <a:pPr marL="338138" lvl="1">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Forms manager </a:t>
            </a:r>
          </a:p>
          <a:p>
            <a:pPr marL="338138" lvl="1">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Report generator  </a:t>
            </a:r>
          </a:p>
          <a:p>
            <a:pPr marL="338138" lvl="1">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Data dictionary</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extLst>
      <p:ext uri="{BB962C8B-B14F-4D97-AF65-F5344CB8AC3E}">
        <p14:creationId xmlns:p14="http://schemas.microsoft.com/office/powerpoint/2010/main" val="151727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Attribute Design: </a:t>
            </a:r>
            <a:r>
              <a:rPr lang="en-GB" dirty="0">
                <a:solidFill>
                  <a:schemeClr val="bg1"/>
                </a:solidFill>
              </a:rPr>
              <a:t>Numerical Types</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lnSpc>
                <a:spcPct val="81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20</a:t>
            </a:fld>
            <a:endParaRPr lang="en"/>
          </a:p>
        </p:txBody>
      </p:sp>
      <p:pic>
        <p:nvPicPr>
          <p:cNvPr id="5" name="Picture 4"/>
          <p:cNvPicPr/>
          <p:nvPr/>
        </p:nvPicPr>
        <p:blipFill>
          <a:blip r:embed="rId3" cstate="print"/>
          <a:srcRect r="15084" b="8920"/>
          <a:stretch>
            <a:fillRect/>
          </a:stretch>
        </p:blipFill>
        <p:spPr bwMode="auto">
          <a:xfrm>
            <a:off x="1204286" y="1406255"/>
            <a:ext cx="7368600" cy="2894325"/>
          </a:xfrm>
          <a:prstGeom prst="rect">
            <a:avLst/>
          </a:prstGeom>
          <a:noFill/>
          <a:ln w="9525">
            <a:noFill/>
            <a:round/>
            <a:headEnd/>
            <a:tailEnd/>
          </a:ln>
          <a:effectLst/>
        </p:spPr>
      </p:pic>
    </p:spTree>
    <p:extLst>
      <p:ext uri="{BB962C8B-B14F-4D97-AF65-F5344CB8AC3E}">
        <p14:creationId xmlns:p14="http://schemas.microsoft.com/office/powerpoint/2010/main" val="694705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Attribute Design: </a:t>
            </a:r>
            <a:r>
              <a:rPr lang="en-GB" dirty="0">
                <a:solidFill>
                  <a:schemeClr val="bg1"/>
                </a:solidFill>
              </a:rPr>
              <a:t>Date/Time</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marL="342900" indent="-342900"/>
            <a:r>
              <a:rPr lang="en-GB" sz="2000" dirty="0">
                <a:solidFill>
                  <a:srgbClr val="000000"/>
                </a:solidFill>
              </a:rPr>
              <a:t>Handling of date and time information in databases is quite complex due to wide range of input and output formats.</a:t>
            </a:r>
          </a:p>
          <a:p>
            <a:endParaRPr lang="en-GB" sz="20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Possible date formats for 18</a:t>
            </a:r>
            <a:r>
              <a:rPr lang="en-GB" sz="2000" baseline="33000" dirty="0">
                <a:solidFill>
                  <a:srgbClr val="000000"/>
                </a:solidFill>
              </a:rPr>
              <a:t>th</a:t>
            </a:r>
            <a:r>
              <a:rPr lang="en-GB" sz="2000" dirty="0">
                <a:solidFill>
                  <a:srgbClr val="000000"/>
                </a:solidFill>
              </a:rPr>
              <a:t> January 2007 are:</a:t>
            </a:r>
          </a:p>
          <a:p>
            <a:pPr marL="342900" lvl="2" indent="-3429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18-01-07 and 18/01/07 (Europe), </a:t>
            </a:r>
          </a:p>
          <a:p>
            <a:pPr marL="342900" lvl="2" indent="-3429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01-18-07 and 01/18/07 (US) </a:t>
            </a:r>
          </a:p>
          <a:p>
            <a:pPr marL="342900" lvl="2" indent="-3429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18-Jan-07 (unambiguous)</a:t>
            </a:r>
          </a:p>
          <a:p>
            <a:pPr marL="342900" lvl="2" indent="-3429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06-06-07 (ambiguous)</a:t>
            </a:r>
          </a:p>
          <a:p>
            <a:pPr marL="342900" lvl="2" indent="-3429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marL="342900" indent="-3429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Interpretation of such dates will depend on the international settings of your system.</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21</a:t>
            </a:fld>
            <a:endParaRPr lang="en"/>
          </a:p>
        </p:txBody>
      </p:sp>
    </p:spTree>
    <p:extLst>
      <p:ext uri="{BB962C8B-B14F-4D97-AF65-F5344CB8AC3E}">
        <p14:creationId xmlns:p14="http://schemas.microsoft.com/office/powerpoint/2010/main" val="570537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993214" cy="1159800"/>
          </a:xfrm>
          <a:prstGeom prst="rect">
            <a:avLst/>
          </a:prstGeom>
        </p:spPr>
        <p:txBody>
          <a:bodyPr lIns="91425" tIns="91425" rIns="91425" bIns="91425" anchor="b" anchorCtr="0">
            <a:noAutofit/>
          </a:bodyPr>
          <a:lstStyle/>
          <a:p>
            <a:pPr lvl="0" rtl="0">
              <a:spcBef>
                <a:spcPts val="0"/>
              </a:spcBef>
              <a:buNone/>
            </a:pPr>
            <a:r>
              <a:rPr lang="en-US" dirty="0"/>
              <a:t>INDEXING</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22</a:t>
            </a:fld>
            <a:endParaRPr lang="en"/>
          </a:p>
        </p:txBody>
      </p:sp>
    </p:spTree>
    <p:extLst>
      <p:ext uri="{BB962C8B-B14F-4D97-AF65-F5344CB8AC3E}">
        <p14:creationId xmlns:p14="http://schemas.microsoft.com/office/powerpoint/2010/main" val="361728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Principles of Indexing</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Indexes are used to speed up accessing of database tables.</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They are an implementation requirement of practical systems rather than a theoretical feature.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In effect, an index holds all the values of a specified column or columns of a table, together with the corresponding disk addresses of records with those values.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23</a:t>
            </a:fld>
            <a:endParaRPr lang="en"/>
          </a:p>
        </p:txBody>
      </p:sp>
    </p:spTree>
    <p:extLst>
      <p:ext uri="{BB962C8B-B14F-4D97-AF65-F5344CB8AC3E}">
        <p14:creationId xmlns:p14="http://schemas.microsoft.com/office/powerpoint/2010/main" val="4131024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Principles of Indexing</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The following table is used to illustrate indexes; the 'Record No' is used simply to represent the physical position of the row.</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24</a:t>
            </a:fld>
            <a:endParaRPr lang="en"/>
          </a:p>
        </p:txBody>
      </p:sp>
      <p:pic>
        <p:nvPicPr>
          <p:cNvPr id="5" name="Content Placeholder 3"/>
          <p:cNvPicPr>
            <a:picLocks/>
          </p:cNvPicPr>
          <p:nvPr/>
        </p:nvPicPr>
        <p:blipFill>
          <a:blip r:embed="rId3" cstate="print"/>
          <a:srcRect l="17949" r="14744"/>
          <a:stretch>
            <a:fillRect/>
          </a:stretch>
        </p:blipFill>
        <p:spPr bwMode="auto">
          <a:xfrm>
            <a:off x="2082803" y="1797756"/>
            <a:ext cx="6096000" cy="3250027"/>
          </a:xfrm>
          <a:prstGeom prst="rect">
            <a:avLst/>
          </a:prstGeom>
          <a:noFill/>
          <a:ln w="9525">
            <a:noFill/>
            <a:round/>
            <a:headEnd/>
            <a:tailEnd/>
          </a:ln>
          <a:effectLst/>
        </p:spPr>
      </p:pic>
    </p:spTree>
    <p:extLst>
      <p:ext uri="{BB962C8B-B14F-4D97-AF65-F5344CB8AC3E}">
        <p14:creationId xmlns:p14="http://schemas.microsoft.com/office/powerpoint/2010/main" val="4148403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Principles of Indexing</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tabLst>
                <a:tab pos="-457200" algn="l"/>
                <a:tab pos="723900" algn="l"/>
                <a:tab pos="1447800" algn="l"/>
                <a:tab pos="2171700" algn="l"/>
                <a:tab pos="2895600" algn="l"/>
                <a:tab pos="3619500" algn="l"/>
                <a:tab pos="4343400" algn="l"/>
                <a:tab pos="5067300" algn="l"/>
                <a:tab pos="5791200" algn="l"/>
                <a:tab pos="6515100" algn="l"/>
                <a:tab pos="7239000" algn="l"/>
              </a:tabLst>
            </a:pPr>
            <a:r>
              <a:rPr lang="en-GB" sz="2400" dirty="0">
                <a:solidFill>
                  <a:srgbClr val="000000"/>
                </a:solidFill>
              </a:rPr>
              <a:t>It is possible to build indexes for one or more fields of the file.</a:t>
            </a:r>
          </a:p>
          <a:p>
            <a:pPr>
              <a:tabLst>
                <a:tab pos="-457200" algn="l"/>
                <a:tab pos="723900" algn="l"/>
                <a:tab pos="1447800" algn="l"/>
                <a:tab pos="2171700" algn="l"/>
                <a:tab pos="2895600" algn="l"/>
                <a:tab pos="3619500" algn="l"/>
                <a:tab pos="4343400" algn="l"/>
                <a:tab pos="5067300" algn="l"/>
                <a:tab pos="5791200" algn="l"/>
                <a:tab pos="6515100" algn="l"/>
                <a:tab pos="7239000" algn="l"/>
              </a:tabLst>
            </a:pPr>
            <a:endParaRPr lang="en-GB" sz="2400" dirty="0">
              <a:solidFill>
                <a:srgbClr val="000000"/>
              </a:solidFill>
            </a:endParaRPr>
          </a:p>
          <a:p>
            <a:pPr>
              <a:tabLst>
                <a:tab pos="-457200" algn="l"/>
                <a:tab pos="723900" algn="l"/>
                <a:tab pos="1447800" algn="l"/>
                <a:tab pos="2171700" algn="l"/>
                <a:tab pos="2895600" algn="l"/>
                <a:tab pos="3619500" algn="l"/>
                <a:tab pos="4343400" algn="l"/>
                <a:tab pos="5067300" algn="l"/>
                <a:tab pos="5791200" algn="l"/>
                <a:tab pos="6515100" algn="l"/>
                <a:tab pos="7239000" algn="l"/>
              </a:tabLst>
            </a:pPr>
            <a:r>
              <a:rPr lang="en-GB" sz="2400" dirty="0">
                <a:solidFill>
                  <a:srgbClr val="000000"/>
                </a:solidFill>
              </a:rPr>
              <a:t>This enables fast access to the data based on a known value of the chosen field. </a:t>
            </a:r>
          </a:p>
          <a:p>
            <a:pPr>
              <a:tabLst>
                <a:tab pos="-457200" algn="l"/>
                <a:tab pos="723900" algn="l"/>
                <a:tab pos="1447800" algn="l"/>
                <a:tab pos="2171700" algn="l"/>
                <a:tab pos="2895600" algn="l"/>
                <a:tab pos="3619500" algn="l"/>
                <a:tab pos="4343400" algn="l"/>
                <a:tab pos="5067300" algn="l"/>
                <a:tab pos="5791200" algn="l"/>
                <a:tab pos="6515100" algn="l"/>
                <a:tab pos="7239000" algn="l"/>
              </a:tabLst>
            </a:pPr>
            <a:endParaRPr lang="en-GB" sz="2400" dirty="0">
              <a:solidFill>
                <a:srgbClr val="000000"/>
              </a:solidFill>
            </a:endParaRPr>
          </a:p>
          <a:p>
            <a:pPr>
              <a:tabLst>
                <a:tab pos="-457200" algn="l"/>
                <a:tab pos="723900" algn="l"/>
                <a:tab pos="1447800" algn="l"/>
                <a:tab pos="2171700" algn="l"/>
                <a:tab pos="2895600" algn="l"/>
                <a:tab pos="3619500" algn="l"/>
                <a:tab pos="4343400" algn="l"/>
                <a:tab pos="5067300" algn="l"/>
                <a:tab pos="5791200" algn="l"/>
                <a:tab pos="6515100" algn="l"/>
                <a:tab pos="7239000" algn="l"/>
              </a:tabLst>
            </a:pPr>
            <a:r>
              <a:rPr lang="en-GB" sz="2400" dirty="0">
                <a:solidFill>
                  <a:srgbClr val="000000"/>
                </a:solidFill>
              </a:rPr>
              <a:t>Fields used as indexes are often referred to as </a:t>
            </a:r>
            <a:r>
              <a:rPr lang="en-GB" sz="2400" b="1" dirty="0">
                <a:solidFill>
                  <a:srgbClr val="000000"/>
                </a:solidFill>
              </a:rPr>
              <a:t>index keys</a:t>
            </a:r>
            <a:r>
              <a:rPr lang="en-GB" sz="2400" dirty="0">
                <a:solidFill>
                  <a:srgbClr val="000000"/>
                </a:solidFill>
              </a:rPr>
              <a:t>. For example, a Customer No key would </a:t>
            </a:r>
            <a:r>
              <a:rPr lang="en-GB" sz="2400" i="1" dirty="0">
                <a:solidFill>
                  <a:srgbClr val="000000"/>
                </a:solidFill>
              </a:rPr>
              <a:t>conceptually</a:t>
            </a:r>
            <a:r>
              <a:rPr lang="en-GB" sz="2400" dirty="0">
                <a:solidFill>
                  <a:srgbClr val="000000"/>
                </a:solidFill>
              </a:rPr>
              <a:t> look as shown below:</a:t>
            </a:r>
          </a:p>
          <a:p>
            <a:endParaRPr lang="en-US" sz="24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25</a:t>
            </a:fld>
            <a:endParaRPr lang="en"/>
          </a:p>
        </p:txBody>
      </p:sp>
    </p:spTree>
    <p:extLst>
      <p:ext uri="{BB962C8B-B14F-4D97-AF65-F5344CB8AC3E}">
        <p14:creationId xmlns:p14="http://schemas.microsoft.com/office/powerpoint/2010/main" val="1333056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Principles of Indexing</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The table is shown in dashed lines to avoid confusion with a normal table.</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The key values enable the physical position of the corresponding row to be found by the DBMS.</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a:solidFill>
                  <a:srgbClr val="000000"/>
                </a:solidFill>
              </a:rPr>
              <a:t>In practice, a physical disk address would be used instead of a record number.</a:t>
            </a:r>
          </a:p>
          <a:p>
            <a:endParaRPr lang="en-US" sz="20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26</a:t>
            </a:fld>
            <a:endParaRPr lang="en"/>
          </a:p>
        </p:txBody>
      </p:sp>
      <p:pic>
        <p:nvPicPr>
          <p:cNvPr id="5" name="Picture 4"/>
          <p:cNvPicPr/>
          <p:nvPr/>
        </p:nvPicPr>
        <p:blipFill>
          <a:blip r:embed="rId3" cstate="print"/>
          <a:srcRect l="26269" r="26640" b="10138"/>
          <a:stretch>
            <a:fillRect/>
          </a:stretch>
        </p:blipFill>
        <p:spPr bwMode="auto">
          <a:xfrm>
            <a:off x="2145386" y="1123245"/>
            <a:ext cx="5486400" cy="1857375"/>
          </a:xfrm>
          <a:prstGeom prst="rect">
            <a:avLst/>
          </a:prstGeom>
          <a:noFill/>
          <a:ln w="9525">
            <a:noFill/>
            <a:round/>
            <a:headEnd/>
            <a:tailEnd/>
          </a:ln>
          <a:effectLst/>
        </p:spPr>
      </p:pic>
    </p:spTree>
    <p:extLst>
      <p:ext uri="{BB962C8B-B14F-4D97-AF65-F5344CB8AC3E}">
        <p14:creationId xmlns:p14="http://schemas.microsoft.com/office/powerpoint/2010/main" val="127557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Rationale of Indexing</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tabLst>
                <a:tab pos="-457200" algn="l"/>
                <a:tab pos="723900" algn="l"/>
                <a:tab pos="1447800" algn="l"/>
                <a:tab pos="2171700" algn="l"/>
                <a:tab pos="2895600" algn="l"/>
                <a:tab pos="3619500" algn="l"/>
                <a:tab pos="4343400" algn="l"/>
                <a:tab pos="5067300" algn="l"/>
                <a:tab pos="5791200" algn="l"/>
                <a:tab pos="6515100" algn="l"/>
                <a:tab pos="7239000" algn="l"/>
              </a:tabLst>
            </a:pPr>
            <a:r>
              <a:rPr lang="en-GB" sz="2200" dirty="0">
                <a:solidFill>
                  <a:srgbClr val="000000"/>
                </a:solidFill>
              </a:rPr>
              <a:t>The rationale for using indexes is that the index table would typically be much smaller than the data table, could be held substantially in main memory and hence can be searched more quickly.  </a:t>
            </a:r>
          </a:p>
          <a:p>
            <a:pPr>
              <a:tabLst>
                <a:tab pos="-457200" algn="l"/>
                <a:tab pos="723900" algn="l"/>
                <a:tab pos="1447800" algn="l"/>
                <a:tab pos="2171700" algn="l"/>
                <a:tab pos="2895600" algn="l"/>
                <a:tab pos="3619500" algn="l"/>
                <a:tab pos="4343400" algn="l"/>
                <a:tab pos="5067300" algn="l"/>
                <a:tab pos="5791200" algn="l"/>
                <a:tab pos="6515100" algn="l"/>
                <a:tab pos="7239000" algn="l"/>
              </a:tabLst>
            </a:pPr>
            <a:endParaRPr lang="en-GB" sz="2200" dirty="0">
              <a:solidFill>
                <a:srgbClr val="000000"/>
              </a:solidFill>
            </a:endParaRPr>
          </a:p>
          <a:p>
            <a:pPr>
              <a:tabLst>
                <a:tab pos="-457200" algn="l"/>
                <a:tab pos="723900" algn="l"/>
                <a:tab pos="1447800" algn="l"/>
                <a:tab pos="2171700" algn="l"/>
                <a:tab pos="2895600" algn="l"/>
                <a:tab pos="3619500" algn="l"/>
                <a:tab pos="4343400" algn="l"/>
                <a:tab pos="5067300" algn="l"/>
                <a:tab pos="5791200" algn="l"/>
                <a:tab pos="6515100" algn="l"/>
                <a:tab pos="7239000" algn="l"/>
              </a:tabLst>
            </a:pPr>
            <a:r>
              <a:rPr lang="en-GB" sz="2200" dirty="0">
                <a:solidFill>
                  <a:srgbClr val="000000"/>
                </a:solidFill>
              </a:rPr>
              <a:t>In the absence of an index, a search for a particular column value would necessitate a serial read of the entire data table.  </a:t>
            </a:r>
          </a:p>
          <a:p>
            <a:pPr>
              <a:tabLst>
                <a:tab pos="-457200" algn="l"/>
                <a:tab pos="723900" algn="l"/>
                <a:tab pos="1447800" algn="l"/>
                <a:tab pos="2171700" algn="l"/>
                <a:tab pos="2895600" algn="l"/>
                <a:tab pos="3619500" algn="l"/>
                <a:tab pos="4343400" algn="l"/>
                <a:tab pos="5067300" algn="l"/>
                <a:tab pos="5791200" algn="l"/>
                <a:tab pos="6515100" algn="l"/>
                <a:tab pos="7239000" algn="l"/>
              </a:tabLst>
            </a:pPr>
            <a:endParaRPr lang="en-GB" sz="2200" dirty="0">
              <a:solidFill>
                <a:srgbClr val="000000"/>
              </a:solidFill>
            </a:endParaRPr>
          </a:p>
          <a:p>
            <a:pPr>
              <a:tabLst>
                <a:tab pos="-457200" algn="l"/>
                <a:tab pos="723900" algn="l"/>
                <a:tab pos="1447800" algn="l"/>
                <a:tab pos="2171700" algn="l"/>
                <a:tab pos="2895600" algn="l"/>
                <a:tab pos="3619500" algn="l"/>
                <a:tab pos="4343400" algn="l"/>
                <a:tab pos="5067300" algn="l"/>
                <a:tab pos="5791200" algn="l"/>
                <a:tab pos="6515100" algn="l"/>
                <a:tab pos="7239000" algn="l"/>
              </a:tabLst>
            </a:pPr>
            <a:r>
              <a:rPr lang="en-GB" sz="2200" dirty="0">
                <a:solidFill>
                  <a:srgbClr val="000000"/>
                </a:solidFill>
              </a:rPr>
              <a:t>In fact, in practice, the index is structured in such a way as to further reduce the time to find a particular value.  </a:t>
            </a:r>
          </a:p>
          <a:p>
            <a:pPr>
              <a:tabLst>
                <a:tab pos="-457200" algn="l"/>
                <a:tab pos="723900" algn="l"/>
                <a:tab pos="1447800" algn="l"/>
                <a:tab pos="2171700" algn="l"/>
                <a:tab pos="2895600" algn="l"/>
                <a:tab pos="3619500" algn="l"/>
                <a:tab pos="4343400" algn="l"/>
                <a:tab pos="5067300" algn="l"/>
                <a:tab pos="5791200" algn="l"/>
                <a:tab pos="6515100" algn="l"/>
                <a:tab pos="7239000" algn="l"/>
              </a:tabLst>
            </a:pPr>
            <a:endParaRPr lang="en-GB" sz="2200" dirty="0">
              <a:solidFill>
                <a:srgbClr val="000000"/>
              </a:solidFill>
            </a:endParaRPr>
          </a:p>
          <a:p>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27</a:t>
            </a:fld>
            <a:endParaRPr lang="en"/>
          </a:p>
        </p:txBody>
      </p:sp>
    </p:spTree>
    <p:extLst>
      <p:ext uri="{BB962C8B-B14F-4D97-AF65-F5344CB8AC3E}">
        <p14:creationId xmlns:p14="http://schemas.microsoft.com/office/powerpoint/2010/main" val="1349144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Rationale of Indexing</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tabLst>
                <a:tab pos="-457200" algn="l"/>
                <a:tab pos="723900" algn="l"/>
                <a:tab pos="1447800" algn="l"/>
                <a:tab pos="2171700" algn="l"/>
                <a:tab pos="2895600" algn="l"/>
                <a:tab pos="3619500" algn="l"/>
                <a:tab pos="4343400" algn="l"/>
                <a:tab pos="5067300" algn="l"/>
                <a:tab pos="5791200" algn="l"/>
                <a:tab pos="6515100" algn="l"/>
                <a:tab pos="7239000" algn="l"/>
              </a:tabLst>
            </a:pPr>
            <a:r>
              <a:rPr lang="en-GB" sz="2400" dirty="0">
                <a:solidFill>
                  <a:srgbClr val="000000"/>
                </a:solidFill>
              </a:rPr>
              <a:t>There are two separate ways in which an index helps:</a:t>
            </a:r>
          </a:p>
          <a:p>
            <a:pPr>
              <a:tabLst>
                <a:tab pos="-457200" algn="l"/>
                <a:tab pos="723900" algn="l"/>
                <a:tab pos="1447800" algn="l"/>
                <a:tab pos="2171700" algn="l"/>
                <a:tab pos="2895600" algn="l"/>
                <a:tab pos="3619500" algn="l"/>
                <a:tab pos="4343400" algn="l"/>
                <a:tab pos="5067300" algn="l"/>
                <a:tab pos="5791200" algn="l"/>
                <a:tab pos="6515100" algn="l"/>
                <a:tab pos="7239000" algn="l"/>
              </a:tabLst>
            </a:pPr>
            <a:endParaRPr lang="en-GB" sz="2400" dirty="0">
              <a:solidFill>
                <a:srgbClr val="000000"/>
              </a:solidFill>
            </a:endParaRPr>
          </a:p>
          <a:p>
            <a:pPr hangingPunct="0">
              <a:lnSpc>
                <a:spcPct val="93000"/>
              </a:lnSpc>
              <a:buNone/>
              <a:tabLst>
                <a:tab pos="-457200" algn="l"/>
                <a:tab pos="723900" algn="l"/>
                <a:tab pos="1447800" algn="l"/>
                <a:tab pos="2171700" algn="l"/>
                <a:tab pos="2895600" algn="l"/>
                <a:tab pos="3619500" algn="l"/>
                <a:tab pos="4343400" algn="l"/>
                <a:tab pos="5067300" algn="l"/>
                <a:tab pos="5791200" algn="l"/>
                <a:tab pos="6515100" algn="l"/>
                <a:tab pos="7239000" algn="l"/>
              </a:tabLst>
            </a:pPr>
            <a:r>
              <a:rPr lang="en-GB" sz="2400" dirty="0">
                <a:solidFill>
                  <a:srgbClr val="000000"/>
                </a:solidFill>
                <a:cs typeface="Times New Roman" pitchFamily="18" charset="0"/>
              </a:rPr>
              <a:t>		1.</a:t>
            </a:r>
            <a:r>
              <a:rPr lang="en-GB" sz="1100" dirty="0">
                <a:solidFill>
                  <a:srgbClr val="000000"/>
                </a:solidFill>
                <a:latin typeface="Times New Roman" pitchFamily="18" charset="0"/>
                <a:cs typeface="Times New Roman" pitchFamily="18" charset="0"/>
              </a:rPr>
              <a:t>	</a:t>
            </a:r>
            <a:r>
              <a:rPr lang="en-GB" sz="2400" dirty="0">
                <a:solidFill>
                  <a:srgbClr val="000000"/>
                </a:solidFill>
              </a:rPr>
              <a:t>searching rapidly for a single value</a:t>
            </a:r>
          </a:p>
          <a:p>
            <a:pPr hangingPunct="0">
              <a:lnSpc>
                <a:spcPct val="93000"/>
              </a:lnSpc>
              <a:tabLst>
                <a:tab pos="-457200" algn="l"/>
                <a:tab pos="723900" algn="l"/>
                <a:tab pos="1447800" algn="l"/>
                <a:tab pos="2171700" algn="l"/>
                <a:tab pos="2895600" algn="l"/>
                <a:tab pos="3619500" algn="l"/>
                <a:tab pos="4343400" algn="l"/>
                <a:tab pos="5067300" algn="l"/>
                <a:tab pos="5791200" algn="l"/>
                <a:tab pos="6515100" algn="l"/>
                <a:tab pos="7239000" algn="l"/>
              </a:tabLst>
            </a:pPr>
            <a:endParaRPr lang="en-GB" sz="2400" dirty="0">
              <a:solidFill>
                <a:srgbClr val="000000"/>
              </a:solidFill>
            </a:endParaRPr>
          </a:p>
          <a:p>
            <a:pPr hangingPunct="0">
              <a:lnSpc>
                <a:spcPct val="93000"/>
              </a:lnSpc>
              <a:buNone/>
              <a:tabLst>
                <a:tab pos="-457200" algn="l"/>
                <a:tab pos="723900" algn="l"/>
                <a:tab pos="1447800" algn="l"/>
                <a:tab pos="2171700" algn="l"/>
                <a:tab pos="2895600" algn="l"/>
                <a:tab pos="3619500" algn="l"/>
                <a:tab pos="4343400" algn="l"/>
                <a:tab pos="5067300" algn="l"/>
                <a:tab pos="5791200" algn="l"/>
                <a:tab pos="6515100" algn="l"/>
                <a:tab pos="7239000" algn="l"/>
              </a:tabLst>
            </a:pPr>
            <a:r>
              <a:rPr lang="en-GB" sz="2400" dirty="0">
                <a:solidFill>
                  <a:srgbClr val="000000"/>
                </a:solidFill>
                <a:cs typeface="Times New Roman" pitchFamily="18" charset="0"/>
              </a:rPr>
              <a:t>		2.</a:t>
            </a:r>
            <a:r>
              <a:rPr lang="en-GB" sz="1100" dirty="0">
                <a:solidFill>
                  <a:srgbClr val="000000"/>
                </a:solidFill>
                <a:latin typeface="Times New Roman" pitchFamily="18" charset="0"/>
                <a:cs typeface="Times New Roman" pitchFamily="18" charset="0"/>
              </a:rPr>
              <a:t>	</a:t>
            </a:r>
            <a:r>
              <a:rPr lang="en-GB" sz="2400" dirty="0">
                <a:solidFill>
                  <a:srgbClr val="000000"/>
                </a:solidFill>
              </a:rPr>
              <a:t>presenting the table in a specified order</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28</a:t>
            </a:fld>
            <a:endParaRPr lang="en"/>
          </a:p>
        </p:txBody>
      </p:sp>
    </p:spTree>
    <p:extLst>
      <p:ext uri="{BB962C8B-B14F-4D97-AF65-F5344CB8AC3E}">
        <p14:creationId xmlns:p14="http://schemas.microsoft.com/office/powerpoint/2010/main" val="1330972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Choosing Indexes</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There are overheads associated with maintaining indexes so decisions have to be made about which columns to index.</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The following categories of column should be indexed:</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lvl="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Primary keys</a:t>
            </a:r>
          </a:p>
          <a:p>
            <a:pPr lvl="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Foreign keys</a:t>
            </a:r>
          </a:p>
          <a:p>
            <a:pPr lvl="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Columns involved in GROUP BY or ORDER BY queries</a:t>
            </a:r>
          </a:p>
          <a:p>
            <a:pPr lvl="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Columns referred to in selection criteria of commonly-used queries.</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29</a:t>
            </a:fld>
            <a:endParaRPr lang="en"/>
          </a:p>
        </p:txBody>
      </p:sp>
    </p:spTree>
    <p:extLst>
      <p:ext uri="{BB962C8B-B14F-4D97-AF65-F5344CB8AC3E}">
        <p14:creationId xmlns:p14="http://schemas.microsoft.com/office/powerpoint/2010/main" val="360060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Features of a DBMS</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The </a:t>
            </a:r>
            <a:r>
              <a:rPr lang="en-GB" sz="2200" b="1" dirty="0">
                <a:solidFill>
                  <a:srgbClr val="000000"/>
                </a:solidFill>
              </a:rPr>
              <a:t>database engine </a:t>
            </a:r>
            <a:r>
              <a:rPr lang="en-GB" sz="2200" dirty="0">
                <a:solidFill>
                  <a:srgbClr val="000000"/>
                </a:solidFill>
              </a:rPr>
              <a:t>is the part of the DBMS that does the actual work of storing and accessing application oriented data (i.e. tables, rows etc</a:t>
            </a:r>
            <a:r>
              <a:rPr lang="en-GB" sz="2200" i="1" dirty="0">
                <a:solidFill>
                  <a:srgbClr val="000000"/>
                </a:solidFill>
              </a:rPr>
              <a:t>.</a:t>
            </a:r>
            <a:r>
              <a:rPr lang="en-GB" sz="2200" dirty="0">
                <a:solidFill>
                  <a:srgbClr val="000000"/>
                </a:solidFill>
              </a:rPr>
              <a:t>) from physical storage. </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000000"/>
                </a:solidFill>
              </a:rPr>
              <a:t>The functions performed by the engine are indicated below:</a:t>
            </a:r>
          </a:p>
          <a:p>
            <a:pPr>
              <a:lnSpc>
                <a:spcPct val="87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000000"/>
              </a:solidFill>
            </a:endParaRPr>
          </a:p>
          <a:p>
            <a:pPr marL="169863" lvl="1" indent="-169863">
              <a:lnSpc>
                <a:spcPct val="87000"/>
              </a:lnSpc>
              <a:buFont typeface="+mj-lt"/>
              <a:buAutoNum type="arabicPeriod"/>
              <a:tabLst>
                <a:tab pos="0" algn="l"/>
                <a:tab pos="6889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000000"/>
                </a:solidFill>
              </a:rPr>
              <a:t>Physical data management and accessing including  index management. Indexes are special tables created and maintained by the engine which speed up retrieval of data from the database. </a:t>
            </a:r>
          </a:p>
          <a:p>
            <a:pPr marL="169863" lvl="1" indent="-169863">
              <a:lnSpc>
                <a:spcPct val="87000"/>
              </a:lnSpc>
              <a:buFont typeface="+mj-lt"/>
              <a:buAutoNum type="arabicPeriod"/>
              <a:tabLst>
                <a:tab pos="0" algn="l"/>
                <a:tab pos="6889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000000"/>
              </a:solidFill>
            </a:endParaRPr>
          </a:p>
          <a:p>
            <a:pPr marL="169863" lvl="1" indent="-169863">
              <a:lnSpc>
                <a:spcPct val="87000"/>
              </a:lnSpc>
              <a:buFont typeface="+mj-lt"/>
              <a:buAutoNum type="arabicPeriod"/>
              <a:tabLst>
                <a:tab pos="0" algn="l"/>
                <a:tab pos="6889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000000"/>
                </a:solidFill>
              </a:rPr>
              <a:t>View management.  A view is essentially a ‘virtual table’ generated from a query on normal tables. </a:t>
            </a:r>
          </a:p>
          <a:p>
            <a:pPr marL="169863" lvl="1" indent="-169863">
              <a:lnSpc>
                <a:spcPct val="87000"/>
              </a:lnSpc>
              <a:buFont typeface="+mj-lt"/>
              <a:buAutoNum type="arabicPeriod"/>
              <a:tabLst>
                <a:tab pos="0" algn="l"/>
                <a:tab pos="6889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Tree>
    <p:extLst>
      <p:ext uri="{BB962C8B-B14F-4D97-AF65-F5344CB8AC3E}">
        <p14:creationId xmlns:p14="http://schemas.microsoft.com/office/powerpoint/2010/main" val="2602695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Indexing Overheads</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The DBMS incurs certain overheads in the maintenance of indexes.</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For instance, the addition of a new row to the table will necessitate the update of every index for that table: if three columns are indexed three indexes are updated.</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Hence, the indexes must be chosen carefully to balance the speed of access with the overheads index update.</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30</a:t>
            </a:fld>
            <a:endParaRPr lang="en"/>
          </a:p>
        </p:txBody>
      </p:sp>
    </p:spTree>
    <p:extLst>
      <p:ext uri="{BB962C8B-B14F-4D97-AF65-F5344CB8AC3E}">
        <p14:creationId xmlns:p14="http://schemas.microsoft.com/office/powerpoint/2010/main" val="64235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r>
              <a:rPr lang="en-US" dirty="0">
                <a:solidFill>
                  <a:schemeClr val="bg1"/>
                </a:solidFill>
              </a:rPr>
              <a:t>Indexing Overheads</a:t>
            </a:r>
            <a:endParaRPr lang="en" dirty="0">
              <a:solidFill>
                <a:schemeClr val="bg1"/>
              </a:solidFill>
            </a:endParaRPr>
          </a:p>
        </p:txBody>
      </p:sp>
      <p:sp>
        <p:nvSpPr>
          <p:cNvPr id="111" name="Shape 111"/>
          <p:cNvSpPr txBox="1">
            <a:spLocks noGrp="1"/>
          </p:cNvSpPr>
          <p:nvPr>
            <p:ph type="body" idx="2"/>
          </p:nvPr>
        </p:nvSpPr>
        <p:spPr>
          <a:xfrm>
            <a:off x="1101386" y="996947"/>
            <a:ext cx="7918436" cy="3687939"/>
          </a:xfrm>
          <a:prstGeom prst="rect">
            <a:avLst/>
          </a:prstGeom>
        </p:spPr>
        <p:txBody>
          <a:bodyPr lIns="91425" tIns="91425" rIns="91425" bIns="91425" anchor="t" anchorCtr="0">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The indexes also occupy  storage space which must be considered.</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Note that the updating of indexes is accomplished automatically by the DBMS.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Also the query interpreter (e.g. SQL) will automatically utilise available indexes.</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31</a:t>
            </a:fld>
            <a:endParaRPr lang="en"/>
          </a:p>
        </p:txBody>
      </p:sp>
    </p:spTree>
    <p:extLst>
      <p:ext uri="{BB962C8B-B14F-4D97-AF65-F5344CB8AC3E}">
        <p14:creationId xmlns:p14="http://schemas.microsoft.com/office/powerpoint/2010/main" val="326436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32</a:t>
            </a:fld>
            <a:endParaRPr lang="en"/>
          </a:p>
        </p:txBody>
      </p:sp>
      <p:sp>
        <p:nvSpPr>
          <p:cNvPr id="306" name="Shape 306"/>
          <p:cNvSpPr txBox="1">
            <a:spLocks noGrp="1"/>
          </p:cNvSpPr>
          <p:nvPr>
            <p:ph type="ctrTitle" idx="4294967295"/>
          </p:nvPr>
        </p:nvSpPr>
        <p:spPr>
          <a:xfrm>
            <a:off x="1033300" y="1583350"/>
            <a:ext cx="6672600" cy="1159800"/>
          </a:xfrm>
          <a:prstGeom prst="rect">
            <a:avLst/>
          </a:prstGeom>
        </p:spPr>
        <p:txBody>
          <a:bodyPr lIns="91425" tIns="91425" rIns="91425" bIns="91425" anchor="ctr" anchorCtr="0">
            <a:noAutofit/>
          </a:bodyPr>
          <a:lstStyle/>
          <a:p>
            <a:pPr lvl="0" rtl="0">
              <a:spcBef>
                <a:spcPts val="0"/>
              </a:spcBef>
              <a:buNone/>
            </a:pPr>
            <a:r>
              <a:rPr lang="en" sz="6000">
                <a:solidFill>
                  <a:srgbClr val="FF8700"/>
                </a:solidFill>
              </a:rPr>
              <a:t>THANKS!</a:t>
            </a:r>
          </a:p>
        </p:txBody>
      </p:sp>
      <p:sp>
        <p:nvSpPr>
          <p:cNvPr id="307" name="Shape 307"/>
          <p:cNvSpPr txBox="1">
            <a:spLocks noGrp="1"/>
          </p:cNvSpPr>
          <p:nvPr>
            <p:ph type="subTitle" idx="4294967295"/>
          </p:nvPr>
        </p:nvSpPr>
        <p:spPr>
          <a:xfrm>
            <a:off x="1033300" y="2630575"/>
            <a:ext cx="7185000" cy="1159800"/>
          </a:xfrm>
          <a:prstGeom prst="rect">
            <a:avLst/>
          </a:prstGeom>
        </p:spPr>
        <p:txBody>
          <a:bodyPr lIns="91425" tIns="91425" rIns="91425" bIns="91425" anchor="t" anchorCtr="0">
            <a:noAutofit/>
          </a:bodyPr>
          <a:lstStyle/>
          <a:p>
            <a:pPr lvl="0" rtl="0">
              <a:spcBef>
                <a:spcPts val="0"/>
              </a:spcBef>
              <a:buNone/>
            </a:pPr>
            <a:r>
              <a:rPr lang="en" sz="2400" b="1" dirty="0">
                <a:solidFill>
                  <a:srgbClr val="FFFFFF"/>
                </a:solidFill>
              </a:rPr>
              <a:t>Any questions?</a:t>
            </a:r>
          </a:p>
          <a:p>
            <a:pPr lvl="0" rtl="0">
              <a:spcBef>
                <a:spcPts val="0"/>
              </a:spcBef>
              <a:buClr>
                <a:schemeClr val="dk1"/>
              </a:buClr>
              <a:buSzPct val="45833"/>
              <a:buFont typeface="Arial"/>
              <a:buNone/>
            </a:pPr>
            <a:r>
              <a:rPr lang="en" sz="2400" dirty="0">
                <a:solidFill>
                  <a:srgbClr val="FFFFFF"/>
                </a:solidFill>
              </a:rPr>
              <a:t>You can find me at </a:t>
            </a:r>
            <a:r>
              <a:rPr lang="en-US" sz="2400" dirty="0">
                <a:solidFill>
                  <a:srgbClr val="FFFFFF"/>
                </a:solidFill>
                <a:hlinkClick r:id="rId3"/>
              </a:rPr>
              <a:t>elielkeelson@gmail.com</a:t>
            </a:r>
            <a:r>
              <a:rPr lang="en-US" sz="2400" dirty="0">
                <a:solidFill>
                  <a:srgbClr val="FFFFFF"/>
                </a:solidFill>
              </a:rPr>
              <a:t> </a:t>
            </a:r>
            <a:r>
              <a:rPr lang="en" sz="2400" dirty="0">
                <a:solidFill>
                  <a:srgbClr val="FFFFFF"/>
                </a:solidFill>
              </a:rPr>
              <a:t>&amp; </a:t>
            </a:r>
            <a:r>
              <a:rPr lang="en-US" sz="2400" dirty="0" err="1">
                <a:solidFill>
                  <a:srgbClr val="FFFFFF"/>
                </a:solidFill>
              </a:rPr>
              <a:t>ekeelson</a:t>
            </a:r>
            <a:r>
              <a:rPr lang="en" sz="2400" dirty="0">
                <a:solidFill>
                  <a:srgbClr val="FFFFFF"/>
                </a:solidFill>
              </a:rPr>
              <a:t>@</a:t>
            </a:r>
            <a:r>
              <a:rPr lang="en-US" sz="2400" dirty="0">
                <a:solidFill>
                  <a:srgbClr val="FFFFFF"/>
                </a:solidFill>
              </a:rPr>
              <a:t>knust.edu.gh</a:t>
            </a:r>
            <a:endParaRPr lang="en" sz="24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Features of a DBMS</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pPr marL="169863" lvl="1" indent="-169863">
              <a:lnSpc>
                <a:spcPct val="87000"/>
              </a:lnSpc>
              <a:buFont typeface="+mj-lt"/>
              <a:buAutoNum type="arabicPeriod"/>
              <a:tabLst>
                <a:tab pos="0" algn="l"/>
                <a:tab pos="6889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 dirty="0">
                <a:solidFill>
                  <a:srgbClr val="000000"/>
                </a:solidFill>
              </a:rPr>
              <a:t>.</a:t>
            </a:r>
          </a:p>
          <a:p>
            <a:pPr marL="169863" lvl="1" indent="-169863">
              <a:lnSpc>
                <a:spcPct val="87000"/>
              </a:lnSpc>
              <a:buFont typeface="+mj-lt"/>
              <a:buAutoNum type="arabicPeriod"/>
              <a:tabLst>
                <a:tab pos="0" algn="l"/>
                <a:tab pos="6889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00" dirty="0">
                <a:solidFill>
                  <a:srgbClr val="000000"/>
                </a:solidFill>
              </a:rPr>
              <a:t>.</a:t>
            </a:r>
          </a:p>
          <a:p>
            <a:pPr marL="169863" lvl="1" indent="-169863">
              <a:lnSpc>
                <a:spcPct val="87000"/>
              </a:lnSpc>
              <a:buFont typeface="+mj-lt"/>
              <a:buAutoNum type="arabicPeriod"/>
              <a:tabLst>
                <a:tab pos="0" algn="l"/>
                <a:tab pos="6889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000000"/>
                </a:solidFill>
              </a:rPr>
              <a:t>Accessing of Data Dictionary.  </a:t>
            </a:r>
          </a:p>
          <a:p>
            <a:pPr marL="169863" lvl="1" indent="-169863">
              <a:lnSpc>
                <a:spcPct val="87000"/>
              </a:lnSpc>
              <a:buFont typeface="+mj-lt"/>
              <a:buAutoNum type="arabicPeriod"/>
              <a:tabLst>
                <a:tab pos="0" algn="l"/>
                <a:tab pos="6889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000000"/>
              </a:solidFill>
            </a:endParaRPr>
          </a:p>
          <a:p>
            <a:pPr marL="169863" lvl="1" indent="-169863">
              <a:lnSpc>
                <a:spcPct val="87000"/>
              </a:lnSpc>
              <a:buFont typeface="+mj-lt"/>
              <a:buAutoNum type="arabicPeriod"/>
              <a:tabLst>
                <a:tab pos="0" algn="l"/>
                <a:tab pos="6889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000000"/>
                </a:solidFill>
              </a:rPr>
              <a:t>Transaction control. </a:t>
            </a:r>
          </a:p>
          <a:p>
            <a:pPr marL="169863" lvl="1" indent="-169863">
              <a:lnSpc>
                <a:spcPct val="87000"/>
              </a:lnSpc>
              <a:buFont typeface="+mj-lt"/>
              <a:buAutoNum type="arabicPeriod"/>
              <a:tabLst>
                <a:tab pos="0" algn="l"/>
                <a:tab pos="6889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000000"/>
              </a:solidFill>
            </a:endParaRPr>
          </a:p>
          <a:p>
            <a:pPr marL="169863" lvl="1" indent="-169863">
              <a:lnSpc>
                <a:spcPct val="87000"/>
              </a:lnSpc>
              <a:buFont typeface="+mj-lt"/>
              <a:buAutoNum type="arabicPeriod"/>
              <a:tabLst>
                <a:tab pos="0" algn="l"/>
                <a:tab pos="6889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000000"/>
                </a:solidFill>
              </a:rPr>
              <a:t>Security: access rights.</a:t>
            </a:r>
          </a:p>
          <a:p>
            <a:pPr marL="169863" lvl="1" indent="-169863">
              <a:lnSpc>
                <a:spcPct val="87000"/>
              </a:lnSpc>
              <a:buFont typeface="+mj-lt"/>
              <a:buAutoNum type="arabicPeriod"/>
              <a:tabLst>
                <a:tab pos="0" algn="l"/>
                <a:tab pos="6889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000000"/>
              </a:solidFill>
            </a:endParaRPr>
          </a:p>
          <a:p>
            <a:pPr marL="169863" lvl="1" indent="-169863">
              <a:lnSpc>
                <a:spcPct val="87000"/>
              </a:lnSpc>
              <a:buFont typeface="+mj-lt"/>
              <a:buAutoNum type="arabicPeriod"/>
              <a:tabLst>
                <a:tab pos="0" algn="l"/>
                <a:tab pos="6889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200" dirty="0">
                <a:solidFill>
                  <a:srgbClr val="000000"/>
                </a:solidFill>
              </a:rPr>
              <a:t>Integrity: validation, referential integrity, transactions, recovery.</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Tree>
    <p:extLst>
      <p:ext uri="{BB962C8B-B14F-4D97-AF65-F5344CB8AC3E}">
        <p14:creationId xmlns:p14="http://schemas.microsoft.com/office/powerpoint/2010/main" val="3410410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Features of a DBMS</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r>
              <a:rPr lang="en-GB" sz="2100" b="1" dirty="0">
                <a:solidFill>
                  <a:srgbClr val="000000"/>
                </a:solidFill>
                <a:cs typeface="Arial" charset="0"/>
              </a:rPr>
              <a:t>Query processor: </a:t>
            </a:r>
            <a:r>
              <a:rPr lang="en-GB" sz="2100" dirty="0">
                <a:solidFill>
                  <a:srgbClr val="000000"/>
                </a:solidFill>
              </a:rPr>
              <a:t>The Query Processor is responsible for extracting information from the database based on queries specified by SQL or other query system.</a:t>
            </a:r>
          </a:p>
          <a:p>
            <a:endParaRPr lang="en-GB" sz="2100" dirty="0">
              <a:solidFill>
                <a:srgbClr val="000000"/>
              </a:solidFill>
            </a:endParaRPr>
          </a:p>
          <a:p>
            <a:r>
              <a:rPr lang="en-GB" sz="2100" b="1" dirty="0">
                <a:solidFill>
                  <a:srgbClr val="000000"/>
                </a:solidFill>
                <a:cs typeface="Arial" charset="0"/>
              </a:rPr>
              <a:t>Schema manager </a:t>
            </a:r>
            <a:r>
              <a:rPr lang="en-GB" sz="2100" dirty="0">
                <a:solidFill>
                  <a:srgbClr val="000000"/>
                </a:solidFill>
                <a:cs typeface="Arial" charset="0"/>
              </a:rPr>
              <a:t>: </a:t>
            </a:r>
            <a:r>
              <a:rPr lang="en-GB" sz="2100" dirty="0">
                <a:solidFill>
                  <a:srgbClr val="000000"/>
                </a:solidFill>
              </a:rPr>
              <a:t>The Schema Management facility is responsible for the maintenance of the database's self-describing information.  An essential part of this is the definition of the table designs. </a:t>
            </a:r>
          </a:p>
          <a:p>
            <a:endParaRPr lang="en-GB" sz="21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Tree>
    <p:extLst>
      <p:ext uri="{BB962C8B-B14F-4D97-AF65-F5344CB8AC3E}">
        <p14:creationId xmlns:p14="http://schemas.microsoft.com/office/powerpoint/2010/main" val="332483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Features of a DBMS</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pPr marL="342900" indent="-342900"/>
            <a:r>
              <a:rPr lang="en-GB" sz="2100" b="1" dirty="0">
                <a:solidFill>
                  <a:srgbClr val="000000"/>
                </a:solidFill>
                <a:cs typeface="Arial" charset="0"/>
              </a:rPr>
              <a:t>Forms generator</a:t>
            </a:r>
            <a:r>
              <a:rPr lang="en-GB" sz="2100" dirty="0">
                <a:solidFill>
                  <a:srgbClr val="000000"/>
                </a:solidFill>
                <a:cs typeface="Arial" charset="0"/>
              </a:rPr>
              <a:t>: </a:t>
            </a:r>
            <a:r>
              <a:rPr lang="en-GB" sz="2100" dirty="0">
                <a:solidFill>
                  <a:srgbClr val="000000"/>
                </a:solidFill>
              </a:rPr>
              <a:t>A form provides a user-friendly interface to the database, enabling the display of query results and also the management of input transactions. </a:t>
            </a:r>
          </a:p>
          <a:p>
            <a:pPr marL="342900" indent="-342900"/>
            <a:endParaRPr lang="en-GB" sz="2100" b="1" dirty="0">
              <a:solidFill>
                <a:srgbClr val="000000"/>
              </a:solidFill>
              <a:cs typeface="Arial" charset="0"/>
            </a:endParaRPr>
          </a:p>
          <a:p>
            <a:pPr marL="342900" indent="-342900"/>
            <a:r>
              <a:rPr lang="en-GB" sz="2100" b="1" dirty="0">
                <a:solidFill>
                  <a:srgbClr val="000000"/>
                </a:solidFill>
                <a:cs typeface="Arial" charset="0"/>
              </a:rPr>
              <a:t>Report generator: </a:t>
            </a:r>
            <a:r>
              <a:rPr lang="en-GB" sz="2100" dirty="0">
                <a:solidFill>
                  <a:srgbClr val="000000"/>
                </a:solidFill>
              </a:rPr>
              <a:t>Produces formatted results from the database, usually destined for printed output. </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Tree>
    <p:extLst>
      <p:ext uri="{BB962C8B-B14F-4D97-AF65-F5344CB8AC3E}">
        <p14:creationId xmlns:p14="http://schemas.microsoft.com/office/powerpoint/2010/main" val="89068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Data Dictionary</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A Data Dictionary is a centralised repository used to record all information about a database including the names of all tables, the schemas for each table, the location of tables, view definitions, details about indexes, access rights, etc.</a:t>
            </a: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The data dictionary can be held within the database system itself or may be in separate database tables which are accessible by the database engine and users of the system.</a:t>
            </a:r>
          </a:p>
          <a:p>
            <a:endParaRPr lang="en-US" sz="2200" dirty="0"/>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Tree>
    <p:extLst>
      <p:ext uri="{BB962C8B-B14F-4D97-AF65-F5344CB8AC3E}">
        <p14:creationId xmlns:p14="http://schemas.microsoft.com/office/powerpoint/2010/main" val="169516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Choice of Database </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pPr>
              <a:buNone/>
            </a:pPr>
            <a:r>
              <a:rPr lang="en-GB" sz="2200" dirty="0">
                <a:solidFill>
                  <a:srgbClr val="000000"/>
                </a:solidFill>
              </a:rPr>
              <a:t>A number of factors can be considered in making a choice of database for a new application: </a:t>
            </a:r>
          </a:p>
          <a:p>
            <a:pPr marL="342900" indent="-342900"/>
            <a:endParaRPr lang="en-GB" sz="2200" dirty="0">
              <a:solidFill>
                <a:srgbClr val="000000"/>
              </a:solidFill>
            </a:endParaRPr>
          </a:p>
          <a:p>
            <a:pPr marL="342900" indent="-342900">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Scale:  The maximum number of users, maximum file space, etc. </a:t>
            </a:r>
          </a:p>
          <a:p>
            <a:pPr marL="342900" indent="-342900">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marL="342900" indent="-342900">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Performance: The number of transactions per hour that can be handled.</a:t>
            </a:r>
          </a:p>
          <a:p>
            <a:pPr marL="342900" indent="-342900">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marL="342900" indent="-342900">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Support for data-types: The range of data (text, numerical, graphical etc.) that can be stored and utilised. </a:t>
            </a:r>
          </a:p>
          <a:p>
            <a:pPr marL="342900" indent="-342900">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spTree>
    <p:extLst>
      <p:ext uri="{BB962C8B-B14F-4D97-AF65-F5344CB8AC3E}">
        <p14:creationId xmlns:p14="http://schemas.microsoft.com/office/powerpoint/2010/main" val="376200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US" dirty="0"/>
              <a:t>Choice of Database </a:t>
            </a:r>
            <a:endParaRPr lang="en" dirty="0"/>
          </a:p>
        </p:txBody>
      </p:sp>
      <p:sp>
        <p:nvSpPr>
          <p:cNvPr id="111" name="Shape 111"/>
          <p:cNvSpPr txBox="1">
            <a:spLocks noGrp="1"/>
          </p:cNvSpPr>
          <p:nvPr>
            <p:ph type="body" idx="2"/>
          </p:nvPr>
        </p:nvSpPr>
        <p:spPr>
          <a:xfrm>
            <a:off x="1101386" y="1030814"/>
            <a:ext cx="7918436" cy="3687939"/>
          </a:xfrm>
          <a:prstGeom prst="rect">
            <a:avLst/>
          </a:prstGeom>
        </p:spPr>
        <p:txBody>
          <a:bodyPr lIns="91425" tIns="91425" rIns="91425" bIns="91425" anchor="t" anchorCtr="0">
            <a:noAutofit/>
          </a:bodyPr>
          <a:lstStyle/>
          <a:p>
            <a:pPr marL="342900" indent="-342900">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Connectivity: Support for the accessing of other database or file systems.  </a:t>
            </a:r>
          </a:p>
          <a:p>
            <a:pPr marL="342900" indent="-342900">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200" dirty="0">
              <a:solidFill>
                <a:srgbClr val="000000"/>
              </a:solidFill>
            </a:endParaRPr>
          </a:p>
          <a:p>
            <a:pPr marL="342900" indent="-342900">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Processing complexity:  The nature of the tasks that the system is intended to support.</a:t>
            </a:r>
          </a:p>
        </p:txBody>
      </p:sp>
      <p:sp>
        <p:nvSpPr>
          <p:cNvPr id="115" name="Shape 11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Tree>
    <p:extLst>
      <p:ext uri="{BB962C8B-B14F-4D97-AF65-F5344CB8AC3E}">
        <p14:creationId xmlns:p14="http://schemas.microsoft.com/office/powerpoint/2010/main" val="4163136633"/>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4698</TotalTime>
  <Words>1456</Words>
  <Application>Microsoft Office PowerPoint</Application>
  <PresentationFormat>On-screen Show (16:9)</PresentationFormat>
  <Paragraphs>231</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Dosis</vt:lpstr>
      <vt:lpstr>Roboto</vt:lpstr>
      <vt:lpstr>Times New Roman</vt:lpstr>
      <vt:lpstr>Arial</vt:lpstr>
      <vt:lpstr>William template</vt:lpstr>
      <vt:lpstr>DATABASE AND INFORMATION RETRIEVAL DR. ELIEL KEELSON</vt:lpstr>
      <vt:lpstr>Physical Database Design</vt:lpstr>
      <vt:lpstr>Features of a DBMS</vt:lpstr>
      <vt:lpstr>Features of a DBMS</vt:lpstr>
      <vt:lpstr>Features of a DBMS</vt:lpstr>
      <vt:lpstr>Features of a DBMS</vt:lpstr>
      <vt:lpstr>Data Dictionary</vt:lpstr>
      <vt:lpstr>Choice of Database </vt:lpstr>
      <vt:lpstr>Choice of Database </vt:lpstr>
      <vt:lpstr>SAMPLE DBMS</vt:lpstr>
      <vt:lpstr>MS Access </vt:lpstr>
      <vt:lpstr>Oracle</vt:lpstr>
      <vt:lpstr>MySQL</vt:lpstr>
      <vt:lpstr>DESIGN OF TABLES</vt:lpstr>
      <vt:lpstr>Attribute Design</vt:lpstr>
      <vt:lpstr>Attribute Design: Common Data-types</vt:lpstr>
      <vt:lpstr>Attribute Design: Common Data-types</vt:lpstr>
      <vt:lpstr>Attribute Design: Text Characteristics</vt:lpstr>
      <vt:lpstr>Attribute Design: Numerical Types</vt:lpstr>
      <vt:lpstr>Attribute Design: Numerical Types</vt:lpstr>
      <vt:lpstr>Attribute Design: Date/Time</vt:lpstr>
      <vt:lpstr>INDEXING</vt:lpstr>
      <vt:lpstr>Principles of Indexing</vt:lpstr>
      <vt:lpstr>Principles of Indexing</vt:lpstr>
      <vt:lpstr>Principles of Indexing</vt:lpstr>
      <vt:lpstr>Principles of Indexing</vt:lpstr>
      <vt:lpstr>Rationale of Indexing</vt:lpstr>
      <vt:lpstr>Rationale of Indexing</vt:lpstr>
      <vt:lpstr>Choosing Indexes</vt:lpstr>
      <vt:lpstr>Indexing Overheads</vt:lpstr>
      <vt:lpstr>Indexing Overheads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Ruel</dc:creator>
  <cp:lastModifiedBy>Ruel</cp:lastModifiedBy>
  <cp:revision>47</cp:revision>
  <dcterms:modified xsi:type="dcterms:W3CDTF">2017-02-15T12:07:45Z</dcterms:modified>
</cp:coreProperties>
</file>