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6"/>
  </p:notesMasterIdLst>
  <p:sldIdLst>
    <p:sldId id="256" r:id="rId2"/>
    <p:sldId id="302" r:id="rId3"/>
    <p:sldId id="453" r:id="rId4"/>
    <p:sldId id="425" r:id="rId5"/>
    <p:sldId id="454" r:id="rId6"/>
    <p:sldId id="455" r:id="rId7"/>
    <p:sldId id="363" r:id="rId8"/>
    <p:sldId id="42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82" r:id="rId35"/>
    <p:sldId id="483" r:id="rId36"/>
    <p:sldId id="484" r:id="rId37"/>
    <p:sldId id="485" r:id="rId38"/>
    <p:sldId id="486" r:id="rId39"/>
    <p:sldId id="487" r:id="rId40"/>
    <p:sldId id="488" r:id="rId41"/>
    <p:sldId id="489" r:id="rId42"/>
    <p:sldId id="490" r:id="rId43"/>
    <p:sldId id="491" r:id="rId44"/>
    <p:sldId id="492" r:id="rId45"/>
    <p:sldId id="493" r:id="rId46"/>
    <p:sldId id="494" r:id="rId47"/>
    <p:sldId id="495" r:id="rId48"/>
    <p:sldId id="496" r:id="rId49"/>
    <p:sldId id="497" r:id="rId50"/>
    <p:sldId id="498" r:id="rId51"/>
    <p:sldId id="499" r:id="rId52"/>
    <p:sldId id="500" r:id="rId53"/>
    <p:sldId id="501" r:id="rId54"/>
    <p:sldId id="502" r:id="rId55"/>
    <p:sldId id="503" r:id="rId56"/>
    <p:sldId id="504" r:id="rId57"/>
    <p:sldId id="505" r:id="rId58"/>
    <p:sldId id="506" r:id="rId59"/>
    <p:sldId id="507" r:id="rId60"/>
    <p:sldId id="508" r:id="rId61"/>
    <p:sldId id="509" r:id="rId62"/>
    <p:sldId id="510" r:id="rId63"/>
    <p:sldId id="511" r:id="rId64"/>
    <p:sldId id="512" r:id="rId65"/>
    <p:sldId id="513" r:id="rId66"/>
    <p:sldId id="514" r:id="rId67"/>
    <p:sldId id="516" r:id="rId68"/>
    <p:sldId id="517" r:id="rId69"/>
    <p:sldId id="518" r:id="rId70"/>
    <p:sldId id="519" r:id="rId71"/>
    <p:sldId id="520" r:id="rId72"/>
    <p:sldId id="521" r:id="rId73"/>
    <p:sldId id="522" r:id="rId74"/>
    <p:sldId id="523" r:id="rId75"/>
    <p:sldId id="524" r:id="rId76"/>
    <p:sldId id="525" r:id="rId77"/>
    <p:sldId id="526" r:id="rId78"/>
    <p:sldId id="527" r:id="rId79"/>
    <p:sldId id="528" r:id="rId80"/>
    <p:sldId id="529" r:id="rId81"/>
    <p:sldId id="530" r:id="rId82"/>
    <p:sldId id="531" r:id="rId83"/>
    <p:sldId id="444" r:id="rId84"/>
    <p:sldId id="279" r:id="rId85"/>
  </p:sldIdLst>
  <p:sldSz cx="9144000" cy="5143500" type="screen16x9"/>
  <p:notesSz cx="6858000" cy="9144000"/>
  <p:embeddedFontLst>
    <p:embeddedFont>
      <p:font typeface="Roboto" panose="020B0604020202020204" charset="0"/>
      <p:regular r:id="rId87"/>
      <p:bold r:id="rId88"/>
      <p:italic r:id="rId89"/>
      <p:boldItalic r:id="rId90"/>
    </p:embeddedFont>
    <p:embeddedFont>
      <p:font typeface="Dosis" panose="020B0604020202020204" charset="0"/>
      <p:regular r:id="rId91"/>
      <p:bold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1A89D6-17C4-4573-A037-BF1A90AD5806}">
  <a:tblStyle styleId="{AC1A89D6-17C4-4573-A037-BF1A90AD580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82" d="100"/>
          <a:sy n="82" d="100"/>
        </p:scale>
        <p:origin x="5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4.fntdata"/><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6655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1037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90550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856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91737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92622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1943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63939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9310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5445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63309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5900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9838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995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0802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04909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0505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99724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122038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45660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55748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02969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7904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3452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75829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6043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7949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76500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72830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44509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3130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5819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12889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22229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737305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5555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9671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72529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65183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09066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63473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951658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4195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875082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12362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80023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5558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30661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10948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456888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36576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57258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685938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2662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856379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405268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866456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40460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1429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23206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461300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736226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30542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10174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5582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1003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298179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15693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016208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728865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091907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411791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90339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2676145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237672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9985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219017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1758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85598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667185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18577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66626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7" name="Shape 47"/>
          <p:cNvSpPr txBox="1">
            <a:spLocks noGrp="1"/>
          </p:cNvSpPr>
          <p:nvPr>
            <p:ph type="title"/>
          </p:nvPr>
        </p:nvSpPr>
        <p:spPr>
          <a:xfrm>
            <a:off x="1101386" y="272850"/>
            <a:ext cx="7574400" cy="7491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flipH="1">
            <a:off x="472133" y="-9525"/>
            <a:ext cx="518400" cy="749100"/>
          </a:xfrm>
          <a:prstGeom prst="parallelogram">
            <a:avLst>
              <a:gd name="adj" fmla="val 7500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100" name="Shape 10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ubtitle">
    <p:bg>
      <p:bgPr>
        <a:solidFill>
          <a:srgbClr val="FF8700"/>
        </a:solidFill>
        <a:effectLst/>
      </p:bgPr>
    </p:bg>
    <p:spTree>
      <p:nvGrpSpPr>
        <p:cNvPr id="1" name="Shape 15"/>
        <p:cNvGrpSpPr/>
        <p:nvPr/>
      </p:nvGrpSpPr>
      <p:grpSpPr>
        <a:xfrm>
          <a:off x="0" y="0"/>
          <a:ext cx="0" cy="0"/>
          <a:chOff x="0" y="0"/>
          <a:chExt cx="0" cy="0"/>
        </a:xfrm>
      </p:grpSpPr>
      <p:sp>
        <p:nvSpPr>
          <p:cNvPr id="16" name="Shape 16"/>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Shape 17"/>
          <p:cNvSpPr/>
          <p:nvPr/>
        </p:nvSpPr>
        <p:spPr>
          <a:xfrm flipH="1">
            <a:off x="-418950" y="4394400"/>
            <a:ext cx="8172300" cy="749100"/>
          </a:xfrm>
          <a:prstGeom prst="parallelogram">
            <a:avLst>
              <a:gd name="adj" fmla="val 51542"/>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434343"/>
              </a:solidFill>
            </a:endParaRPr>
          </a:p>
        </p:txBody>
      </p:sp>
      <p:sp>
        <p:nvSpPr>
          <p:cNvPr id="18" name="Shape 18"/>
          <p:cNvSpPr/>
          <p:nvPr/>
        </p:nvSpPr>
        <p:spPr>
          <a:xfrm flipH="1">
            <a:off x="1028474" y="4166400"/>
            <a:ext cx="8369700" cy="2280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19" name="Shape 19"/>
          <p:cNvSpPr txBox="1">
            <a:spLocks noGrp="1"/>
          </p:cNvSpPr>
          <p:nvPr>
            <p:ph type="ctrTitle"/>
          </p:nvPr>
        </p:nvSpPr>
        <p:spPr>
          <a:xfrm>
            <a:off x="1028475" y="2345350"/>
            <a:ext cx="5220000" cy="11598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20" name="Shape 20"/>
          <p:cNvSpPr txBox="1">
            <a:spLocks noGrp="1"/>
          </p:cNvSpPr>
          <p:nvPr>
            <p:ph type="subTitle" idx="1"/>
          </p:nvPr>
        </p:nvSpPr>
        <p:spPr>
          <a:xfrm>
            <a:off x="1028475" y="3449650"/>
            <a:ext cx="5220000" cy="570000"/>
          </a:xfrm>
          <a:prstGeom prst="rect">
            <a:avLst/>
          </a:prstGeom>
        </p:spPr>
        <p:txBody>
          <a:bodyPr lIns="91425" tIns="91425" rIns="91425" bIns="91425" anchor="t" anchorCtr="0"/>
          <a:lstStyle>
            <a:lvl1pPr lvl="0" rtl="0">
              <a:spcBef>
                <a:spcPts val="0"/>
              </a:spcBef>
              <a:buClr>
                <a:srgbClr val="222222"/>
              </a:buClr>
              <a:buSzPct val="100000"/>
              <a:buNone/>
              <a:defRPr sz="2400"/>
            </a:lvl1pPr>
            <a:lvl2pPr lvl="1" rtl="0">
              <a:spcBef>
                <a:spcPts val="0"/>
              </a:spcBef>
              <a:buClr>
                <a:srgbClr val="222222"/>
              </a:buClr>
              <a:buNone/>
              <a:defRPr/>
            </a:lvl2pPr>
            <a:lvl3pPr lvl="2" rtl="0">
              <a:spcBef>
                <a:spcPts val="0"/>
              </a:spcBef>
              <a:buClr>
                <a:srgbClr val="222222"/>
              </a:buClr>
              <a:buNone/>
              <a:defRPr/>
            </a:lvl3pPr>
            <a:lvl4pPr lvl="3" rtl="0">
              <a:spcBef>
                <a:spcPts val="0"/>
              </a:spcBef>
              <a:buClr>
                <a:srgbClr val="222222"/>
              </a:buClr>
              <a:buSzPct val="100000"/>
              <a:buNone/>
              <a:defRPr sz="2400"/>
            </a:lvl4pPr>
            <a:lvl5pPr lvl="4" rtl="0">
              <a:spcBef>
                <a:spcPts val="0"/>
              </a:spcBef>
              <a:buClr>
                <a:srgbClr val="222222"/>
              </a:buClr>
              <a:buSzPct val="100000"/>
              <a:buNone/>
              <a:defRPr sz="2400"/>
            </a:lvl5pPr>
            <a:lvl6pPr lvl="5" rtl="0">
              <a:spcBef>
                <a:spcPts val="0"/>
              </a:spcBef>
              <a:buClr>
                <a:srgbClr val="222222"/>
              </a:buClr>
              <a:buSzPct val="100000"/>
              <a:buNone/>
              <a:defRPr sz="2400"/>
            </a:lvl6pPr>
            <a:lvl7pPr lvl="6" rtl="0">
              <a:spcBef>
                <a:spcPts val="0"/>
              </a:spcBef>
              <a:buClr>
                <a:srgbClr val="222222"/>
              </a:buClr>
              <a:buSzPct val="100000"/>
              <a:buNone/>
              <a:defRPr sz="2400"/>
            </a:lvl7pPr>
            <a:lvl8pPr lvl="7" rtl="0">
              <a:spcBef>
                <a:spcPts val="0"/>
              </a:spcBef>
              <a:buClr>
                <a:srgbClr val="222222"/>
              </a:buClr>
              <a:buSzPct val="100000"/>
              <a:buNone/>
              <a:defRPr sz="2400"/>
            </a:lvl8pPr>
            <a:lvl9pPr lvl="8" rtl="0">
              <a:spcBef>
                <a:spcPts val="0"/>
              </a:spcBef>
              <a:buClr>
                <a:srgbClr val="222222"/>
              </a:buClr>
              <a:buSzPct val="100000"/>
              <a:buNone/>
              <a:defRPr sz="2400"/>
            </a:lvl9pPr>
          </a:lstStyle>
          <a:p>
            <a:endParaRPr/>
          </a:p>
        </p:txBody>
      </p:sp>
    </p:spTree>
    <p:extLst>
      <p:ext uri="{BB962C8B-B14F-4D97-AF65-F5344CB8AC3E}">
        <p14:creationId xmlns:p14="http://schemas.microsoft.com/office/powerpoint/2010/main" val="42355704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hyperlink" Target="mailto:elielkeelson@gmail.com" TargetMode="External"/><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610783" y="0"/>
            <a:ext cx="5238600" cy="4020000"/>
          </a:xfrm>
          <a:prstGeom prst="rect">
            <a:avLst/>
          </a:prstGeom>
        </p:spPr>
        <p:txBody>
          <a:bodyPr lIns="91425" tIns="91425" rIns="91425" bIns="91425" anchor="b" anchorCtr="0">
            <a:noAutofit/>
          </a:bodyPr>
          <a:lstStyle/>
          <a:p>
            <a:pPr lvl="0" algn="r">
              <a:spcBef>
                <a:spcPts val="0"/>
              </a:spcBef>
              <a:buNone/>
            </a:pPr>
            <a:r>
              <a:rPr lang="en-US" dirty="0"/>
              <a:t>DATABASE AND INFORMATION RETRIEVAL</a:t>
            </a:r>
            <a:br>
              <a:rPr lang="en-US" dirty="0"/>
            </a:br>
            <a:r>
              <a:rPr lang="en-US" sz="2800" dirty="0"/>
              <a:t>DR. ELIEL KEELSON</a:t>
            </a:r>
            <a:endParaRPr lang="en" dirty="0"/>
          </a:p>
        </p:txBody>
      </p:sp>
      <p:sp>
        <p:nvSpPr>
          <p:cNvPr id="3" name="TextBox 2"/>
          <p:cNvSpPr txBox="1"/>
          <p:nvPr/>
        </p:nvSpPr>
        <p:spPr>
          <a:xfrm>
            <a:off x="1298222" y="4583724"/>
            <a:ext cx="4521635" cy="307777"/>
          </a:xfrm>
          <a:prstGeom prst="rect">
            <a:avLst/>
          </a:prstGeom>
          <a:noFill/>
        </p:spPr>
        <p:txBody>
          <a:bodyPr wrap="square" rtlCol="0">
            <a:spAutoFit/>
          </a:bodyPr>
          <a:lstStyle/>
          <a:p>
            <a:pPr algn="r"/>
            <a:r>
              <a:rPr lang="en-US" dirty="0">
                <a:solidFill>
                  <a:schemeClr val="bg1"/>
                </a:solidFill>
              </a:rPr>
              <a:t>LECTURE 06 – STRUCTURED QUERY LANGUAGE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t>After having successfully installed a suitable DBMS (e.g. MySQL) and all its dependencies we can proceed further to creating a database.</a:t>
            </a:r>
          </a:p>
          <a:p>
            <a:endParaRPr lang="en-US" sz="2400" dirty="0"/>
          </a:p>
          <a:p>
            <a:r>
              <a:rPr lang="en-US" sz="2400" dirty="0"/>
              <a:t>In these slides we would be using MySQL for all our commands.</a:t>
            </a:r>
          </a:p>
          <a:p>
            <a:endParaRPr lang="en-US" sz="2400" dirty="0"/>
          </a:p>
          <a:p>
            <a:r>
              <a:rPr lang="en-US" sz="2400" dirty="0"/>
              <a:t>To see a list of options provided by </a:t>
            </a:r>
            <a:r>
              <a:rPr lang="en-US" sz="2400" dirty="0" err="1"/>
              <a:t>mysql</a:t>
            </a:r>
            <a:r>
              <a:rPr lang="en-US" sz="2400" dirty="0"/>
              <a:t>, invoke it with the </a:t>
            </a:r>
            <a:r>
              <a:rPr lang="en-US" sz="2400" dirty="0">
                <a:solidFill>
                  <a:srgbClr val="FF0000"/>
                </a:solidFill>
              </a:rPr>
              <a:t>--help</a:t>
            </a:r>
            <a:r>
              <a:rPr lang="en-US" sz="2400" dirty="0"/>
              <a:t> option</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Tree>
    <p:extLst>
      <p:ext uri="{BB962C8B-B14F-4D97-AF65-F5344CB8AC3E}">
        <p14:creationId xmlns:p14="http://schemas.microsoft.com/office/powerpoint/2010/main" val="36792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Connecting to and Disconnecting from the Server</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t>To connect to the server, you will usually need to provide a MySQL user name when you invoke </a:t>
            </a:r>
            <a:r>
              <a:rPr lang="en-US" sz="2400" dirty="0" err="1"/>
              <a:t>mysql</a:t>
            </a:r>
            <a:r>
              <a:rPr lang="en-US" sz="2400" dirty="0"/>
              <a:t> and, most likely, a password. </a:t>
            </a:r>
          </a:p>
          <a:p>
            <a:endParaRPr lang="en-US" sz="2400" dirty="0"/>
          </a:p>
          <a:p>
            <a:r>
              <a:rPr lang="en-US" sz="2400" dirty="0"/>
              <a:t>If the server runs on a machine other than the one where you log in, you will also need to specify a host name.</a:t>
            </a:r>
          </a:p>
          <a:p>
            <a:endParaRPr lang="en-US" sz="2400" dirty="0"/>
          </a:p>
          <a:p>
            <a:pPr>
              <a:buNone/>
            </a:pPr>
            <a:r>
              <a:rPr lang="en-US" sz="2400" dirty="0">
                <a:solidFill>
                  <a:srgbClr val="FF0000"/>
                </a:solidFill>
              </a:rPr>
              <a:t>shell&gt; </a:t>
            </a:r>
            <a:r>
              <a:rPr lang="en-US" sz="2400" dirty="0" err="1">
                <a:solidFill>
                  <a:srgbClr val="FF0000"/>
                </a:solidFill>
              </a:rPr>
              <a:t>mysql</a:t>
            </a:r>
            <a:r>
              <a:rPr lang="en-US" sz="2400" dirty="0">
                <a:solidFill>
                  <a:srgbClr val="FF0000"/>
                </a:solidFill>
              </a:rPr>
              <a:t> -h </a:t>
            </a:r>
            <a:r>
              <a:rPr lang="en-US" sz="2400" i="1" dirty="0">
                <a:solidFill>
                  <a:srgbClr val="FF0000"/>
                </a:solidFill>
              </a:rPr>
              <a:t>host</a:t>
            </a:r>
            <a:r>
              <a:rPr lang="en-US" sz="2400" dirty="0">
                <a:solidFill>
                  <a:srgbClr val="FF0000"/>
                </a:solidFill>
              </a:rPr>
              <a:t> -u user -p </a:t>
            </a:r>
          </a:p>
          <a:p>
            <a:pPr>
              <a:buNone/>
            </a:pPr>
            <a:r>
              <a:rPr lang="en-US" sz="2400" dirty="0">
                <a:solidFill>
                  <a:srgbClr val="FF0000"/>
                </a:solidFill>
              </a:rPr>
              <a:t>Enter password: ********</a:t>
            </a:r>
          </a:p>
          <a:p>
            <a:endParaRPr lang="en-US" sz="24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Tree>
    <p:extLst>
      <p:ext uri="{BB962C8B-B14F-4D97-AF65-F5344CB8AC3E}">
        <p14:creationId xmlns:p14="http://schemas.microsoft.com/office/powerpoint/2010/main" val="547975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Connecting to and Disconnecting from the Server</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i="1" dirty="0">
                <a:solidFill>
                  <a:srgbClr val="FF0000"/>
                </a:solidFill>
              </a:rPr>
              <a:t>host</a:t>
            </a:r>
            <a:r>
              <a:rPr lang="en-US" sz="2400" dirty="0"/>
              <a:t> and </a:t>
            </a:r>
            <a:r>
              <a:rPr lang="en-US" sz="2400" i="1" dirty="0">
                <a:solidFill>
                  <a:srgbClr val="FF0000"/>
                </a:solidFill>
              </a:rPr>
              <a:t>user</a:t>
            </a:r>
            <a:r>
              <a:rPr lang="en-US" sz="2400" dirty="0"/>
              <a:t> represent the host name where your MySQL server is running and the user name of your MySQL account. </a:t>
            </a:r>
          </a:p>
          <a:p>
            <a:endParaRPr lang="en-US" sz="2400" dirty="0"/>
          </a:p>
          <a:p>
            <a:r>
              <a:rPr lang="en-US" sz="2400" dirty="0"/>
              <a:t>Substitute appropriate values for your setup. The </a:t>
            </a:r>
            <a:r>
              <a:rPr lang="en-US" sz="2400" dirty="0">
                <a:solidFill>
                  <a:srgbClr val="FF0000"/>
                </a:solidFill>
              </a:rPr>
              <a:t>********</a:t>
            </a:r>
            <a:r>
              <a:rPr lang="en-US" sz="2400" dirty="0"/>
              <a:t> represents your password; enter it when </a:t>
            </a:r>
            <a:r>
              <a:rPr lang="en-US" sz="2400" dirty="0" err="1"/>
              <a:t>mysql</a:t>
            </a:r>
            <a:r>
              <a:rPr lang="en-US" sz="2400" dirty="0"/>
              <a:t> displays the </a:t>
            </a:r>
            <a:r>
              <a:rPr lang="en-US" sz="2400" dirty="0">
                <a:solidFill>
                  <a:srgbClr val="FF0000"/>
                </a:solidFill>
              </a:rPr>
              <a:t>Enter password:</a:t>
            </a:r>
            <a:r>
              <a:rPr lang="en-US" sz="2400" dirty="0"/>
              <a:t> prompt.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Tree>
    <p:extLst>
      <p:ext uri="{BB962C8B-B14F-4D97-AF65-F5344CB8AC3E}">
        <p14:creationId xmlns:p14="http://schemas.microsoft.com/office/powerpoint/2010/main" val="334977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Connecting to and Disconnecting from the Server</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t>If you are logging in on the same machine that MySQL is running on, you can omit the </a:t>
            </a:r>
            <a:r>
              <a:rPr lang="en-US" sz="2400" i="1" dirty="0">
                <a:solidFill>
                  <a:srgbClr val="FF0000"/>
                </a:solidFill>
              </a:rPr>
              <a:t>host</a:t>
            </a:r>
            <a:r>
              <a:rPr lang="en-US" sz="2400" dirty="0"/>
              <a:t>, and simply use the following:</a:t>
            </a:r>
          </a:p>
          <a:p>
            <a:endParaRPr lang="en-US" sz="2400" dirty="0"/>
          </a:p>
          <a:p>
            <a:pPr>
              <a:buNone/>
            </a:pPr>
            <a:r>
              <a:rPr lang="en-US" sz="2400" dirty="0">
                <a:solidFill>
                  <a:srgbClr val="FF0000"/>
                </a:solidFill>
              </a:rPr>
              <a:t>shell&gt; </a:t>
            </a:r>
            <a:r>
              <a:rPr lang="en-US" sz="2400" dirty="0" err="1">
                <a:solidFill>
                  <a:srgbClr val="FF0000"/>
                </a:solidFill>
              </a:rPr>
              <a:t>mysql</a:t>
            </a:r>
            <a:r>
              <a:rPr lang="en-US" sz="2400" dirty="0">
                <a:solidFill>
                  <a:srgbClr val="FF0000"/>
                </a:solidFill>
              </a:rPr>
              <a:t> -u user –p</a:t>
            </a:r>
          </a:p>
          <a:p>
            <a:pPr>
              <a:buNone/>
            </a:pPr>
            <a:endParaRPr lang="en-US" sz="2400" dirty="0">
              <a:solidFill>
                <a:srgbClr val="FF0000"/>
              </a:solidFill>
            </a:endParaRPr>
          </a:p>
          <a:p>
            <a:pPr marL="169863" indent="-169863"/>
            <a:r>
              <a:rPr lang="en-US" sz="2400" dirty="0">
                <a:solidFill>
                  <a:schemeClr val="tx1"/>
                </a:solidFill>
              </a:rPr>
              <a:t>The </a:t>
            </a:r>
            <a:r>
              <a:rPr lang="en-US" sz="2400" dirty="0" err="1">
                <a:solidFill>
                  <a:schemeClr val="tx1"/>
                </a:solidFill>
              </a:rPr>
              <a:t>mysql</a:t>
            </a:r>
            <a:r>
              <a:rPr lang="en-US" sz="2400" dirty="0">
                <a:solidFill>
                  <a:schemeClr val="tx1"/>
                </a:solidFill>
              </a:rPr>
              <a:t>&gt; prompt tells you that </a:t>
            </a:r>
            <a:r>
              <a:rPr lang="en-US" sz="2400" dirty="0" err="1">
                <a:solidFill>
                  <a:schemeClr val="tx1"/>
                </a:solidFill>
              </a:rPr>
              <a:t>mysql</a:t>
            </a:r>
            <a:r>
              <a:rPr lang="en-US" sz="2400" dirty="0">
                <a:solidFill>
                  <a:schemeClr val="tx1"/>
                </a:solidFill>
              </a:rPr>
              <a:t> is ready for you to enter SQL statements.</a:t>
            </a:r>
          </a:p>
          <a:p>
            <a:pPr>
              <a:buNone/>
            </a:pPr>
            <a:endParaRPr lang="en-US" sz="24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Tree>
    <p:extLst>
      <p:ext uri="{BB962C8B-B14F-4D97-AF65-F5344CB8AC3E}">
        <p14:creationId xmlns:p14="http://schemas.microsoft.com/office/powerpoint/2010/main" val="94594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Connecting to and Disconnecting from the Server</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solidFill>
                  <a:schemeClr val="tx1"/>
                </a:solidFill>
              </a:rPr>
              <a:t>After you have connected successfully, you can disconnect any time by typing QUIT (or \q) at the </a:t>
            </a:r>
            <a:r>
              <a:rPr lang="en-US" sz="2400" dirty="0" err="1">
                <a:solidFill>
                  <a:schemeClr val="tx1"/>
                </a:solidFill>
              </a:rPr>
              <a:t>mysql</a:t>
            </a:r>
            <a:r>
              <a:rPr lang="en-US" sz="2400" dirty="0">
                <a:solidFill>
                  <a:schemeClr val="tx1"/>
                </a:solidFill>
              </a:rPr>
              <a:t>&gt; prompt:</a:t>
            </a:r>
          </a:p>
          <a:p>
            <a:endParaRPr lang="en-US" sz="2400" dirty="0">
              <a:solidFill>
                <a:schemeClr val="tx1"/>
              </a:solidFill>
            </a:endParaRPr>
          </a:p>
          <a:p>
            <a:r>
              <a:rPr lang="en-US" sz="2400" dirty="0">
                <a:solidFill>
                  <a:schemeClr val="tx1"/>
                </a:solidFill>
              </a:rPr>
              <a:t>On Unix, you can also disconnect by pressing </a:t>
            </a:r>
            <a:r>
              <a:rPr lang="en-US" sz="2400" dirty="0" err="1">
                <a:solidFill>
                  <a:srgbClr val="FF0000"/>
                </a:solidFill>
              </a:rPr>
              <a:t>Control+D</a:t>
            </a:r>
            <a:r>
              <a:rPr lang="en-US" sz="2400" dirty="0">
                <a:solidFill>
                  <a:srgbClr val="FF0000"/>
                </a:solidFill>
              </a:rPr>
              <a:t>.</a:t>
            </a:r>
          </a:p>
          <a:p>
            <a:endParaRPr lang="en-US" sz="2400" dirty="0">
              <a:solidFill>
                <a:schemeClr val="tx1"/>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Tree>
    <p:extLst>
      <p:ext uri="{BB962C8B-B14F-4D97-AF65-F5344CB8AC3E}">
        <p14:creationId xmlns:p14="http://schemas.microsoft.com/office/powerpoint/2010/main" val="373540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Creating and Using a Database</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solidFill>
                  <a:schemeClr val="tx1"/>
                </a:solidFill>
              </a:rPr>
              <a:t>Before creating a database it is important to check if the name of the database already exists in previously created databases.</a:t>
            </a:r>
          </a:p>
          <a:p>
            <a:endParaRPr lang="en-US" sz="2400" dirty="0">
              <a:solidFill>
                <a:schemeClr val="tx1"/>
              </a:solidFill>
            </a:endParaRPr>
          </a:p>
          <a:p>
            <a:r>
              <a:rPr lang="en-US" sz="2400" dirty="0">
                <a:solidFill>
                  <a:schemeClr val="tx1"/>
                </a:solidFill>
              </a:rPr>
              <a:t>To show existing databases run the query:</a:t>
            </a:r>
          </a:p>
          <a:p>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SHOW DATABASES;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spTree>
    <p:extLst>
      <p:ext uri="{BB962C8B-B14F-4D97-AF65-F5344CB8AC3E}">
        <p14:creationId xmlns:p14="http://schemas.microsoft.com/office/powerpoint/2010/main" val="376048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Creating and Using a Database</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solidFill>
                  <a:schemeClr val="tx1"/>
                </a:solidFill>
              </a:rPr>
              <a:t>If the database you want to create already exists you can try to access it by using the query:</a:t>
            </a:r>
          </a:p>
          <a:p>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USE </a:t>
            </a:r>
            <a:r>
              <a:rPr lang="en-US" sz="2400" i="1" dirty="0" err="1">
                <a:solidFill>
                  <a:srgbClr val="FF0000"/>
                </a:solidFill>
              </a:rPr>
              <a:t>database_name</a:t>
            </a:r>
            <a:r>
              <a:rPr lang="en-US" sz="2400" dirty="0">
                <a:solidFill>
                  <a:srgbClr val="FF0000"/>
                </a:solidFill>
              </a:rPr>
              <a:t>;</a:t>
            </a:r>
            <a:r>
              <a:rPr lang="en-US" sz="2400" dirty="0">
                <a:solidFill>
                  <a:schemeClr val="tx1"/>
                </a:solidFill>
              </a:rPr>
              <a:t> </a:t>
            </a:r>
          </a:p>
          <a:p>
            <a:pPr>
              <a:buNone/>
            </a:pPr>
            <a:endParaRPr lang="en-US" sz="2400" dirty="0">
              <a:solidFill>
                <a:schemeClr val="tx1"/>
              </a:solidFill>
            </a:endParaRPr>
          </a:p>
          <a:p>
            <a:pPr marL="169863" indent="-169863"/>
            <a:r>
              <a:rPr lang="en-US" sz="2400" dirty="0">
                <a:solidFill>
                  <a:schemeClr val="tx1"/>
                </a:solidFill>
              </a:rPr>
              <a:t> After that you can show all the tables that are in that database</a:t>
            </a:r>
          </a:p>
          <a:p>
            <a:pPr marL="169863" indent="-169863"/>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SHOW TABLES;</a:t>
            </a:r>
            <a:r>
              <a:rPr lang="en-US" sz="2400" dirty="0">
                <a:solidFill>
                  <a:schemeClr val="tx1"/>
                </a:solidFill>
              </a:rPr>
              <a:t> </a:t>
            </a:r>
          </a:p>
          <a:p>
            <a:pPr marL="169863" indent="-169863"/>
            <a:endParaRPr lang="en-US" sz="2400" dirty="0">
              <a:solidFill>
                <a:schemeClr val="tx1"/>
              </a:solidFill>
            </a:endParaRPr>
          </a:p>
          <a:p>
            <a:endParaRPr lang="en-US" sz="2400" dirty="0">
              <a:solidFill>
                <a:schemeClr val="tx1"/>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endParaRPr lang="en"/>
          </a:p>
        </p:txBody>
      </p:sp>
    </p:spTree>
    <p:extLst>
      <p:ext uri="{BB962C8B-B14F-4D97-AF65-F5344CB8AC3E}">
        <p14:creationId xmlns:p14="http://schemas.microsoft.com/office/powerpoint/2010/main" val="127595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Creating and Using a Database</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solidFill>
                  <a:schemeClr val="tx1"/>
                </a:solidFill>
              </a:rPr>
              <a:t>If the database you want to create does </a:t>
            </a:r>
            <a:r>
              <a:rPr lang="en-US" sz="2400" b="1" dirty="0">
                <a:solidFill>
                  <a:schemeClr val="tx1"/>
                </a:solidFill>
              </a:rPr>
              <a:t>not</a:t>
            </a:r>
            <a:r>
              <a:rPr lang="en-US" sz="2400" dirty="0">
                <a:solidFill>
                  <a:schemeClr val="tx1"/>
                </a:solidFill>
              </a:rPr>
              <a:t> exist you can go ahead and create the new database.</a:t>
            </a:r>
          </a:p>
          <a:p>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CREATE DATABASE </a:t>
            </a:r>
            <a:r>
              <a:rPr lang="en-US" sz="2400" i="1" dirty="0" err="1">
                <a:solidFill>
                  <a:srgbClr val="FF0000"/>
                </a:solidFill>
              </a:rPr>
              <a:t>database_name</a:t>
            </a:r>
            <a:r>
              <a:rPr lang="en-US" sz="2400" dirty="0">
                <a:solidFill>
                  <a:srgbClr val="FF0000"/>
                </a:solidFill>
              </a:rPr>
              <a:t>;</a:t>
            </a:r>
          </a:p>
          <a:p>
            <a:endParaRPr lang="en-US" sz="2400" dirty="0">
              <a:solidFill>
                <a:schemeClr val="tx1"/>
              </a:solidFill>
            </a:endParaRPr>
          </a:p>
          <a:p>
            <a:r>
              <a:rPr lang="en-US" sz="2400" dirty="0">
                <a:solidFill>
                  <a:schemeClr val="tx1"/>
                </a:solidFill>
              </a:rPr>
              <a:t>After that you can go ahead and use that database.</a:t>
            </a:r>
          </a:p>
          <a:p>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USE </a:t>
            </a:r>
            <a:r>
              <a:rPr lang="en-US" sz="2400" i="1" dirty="0" err="1">
                <a:solidFill>
                  <a:srgbClr val="FF0000"/>
                </a:solidFill>
              </a:rPr>
              <a:t>database_name</a:t>
            </a:r>
            <a:r>
              <a:rPr lang="en-US" sz="2400" dirty="0">
                <a:solidFill>
                  <a:srgbClr val="FF0000"/>
                </a:solidFill>
              </a:rPr>
              <a:t>;</a:t>
            </a:r>
            <a:r>
              <a:rPr lang="en-US" sz="2400" dirty="0">
                <a:solidFill>
                  <a:schemeClr val="tx1"/>
                </a:solidFill>
              </a:rPr>
              <a:t> </a:t>
            </a:r>
          </a:p>
          <a:p>
            <a:pPr>
              <a:buNone/>
            </a:pPr>
            <a:endParaRPr lang="en-US" sz="2400" dirty="0">
              <a:solidFill>
                <a:schemeClr val="tx1"/>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17</a:t>
            </a:fld>
            <a:endParaRPr lang="en"/>
          </a:p>
        </p:txBody>
      </p:sp>
    </p:spTree>
    <p:extLst>
      <p:ext uri="{BB962C8B-B14F-4D97-AF65-F5344CB8AC3E}">
        <p14:creationId xmlns:p14="http://schemas.microsoft.com/office/powerpoint/2010/main" val="361218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Creating and Using a Database</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solidFill>
                  <a:schemeClr val="tx1"/>
                </a:solidFill>
              </a:rPr>
              <a:t>If the database you want to create does exist and you wish to delete it first and then recreate it.</a:t>
            </a:r>
          </a:p>
          <a:p>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DROP DATABASE IF EXISTS </a:t>
            </a:r>
            <a:r>
              <a:rPr lang="en-US" sz="2400" i="1" dirty="0" err="1">
                <a:solidFill>
                  <a:srgbClr val="FF0000"/>
                </a:solidFill>
              </a:rPr>
              <a:t>database_name</a:t>
            </a:r>
            <a:r>
              <a:rPr lang="en-US" sz="2400" dirty="0">
                <a:solidFill>
                  <a:srgbClr val="FF0000"/>
                </a:solidFill>
              </a:rPr>
              <a:t>;</a:t>
            </a:r>
          </a:p>
          <a:p>
            <a:pPr>
              <a:buNone/>
            </a:pPr>
            <a:r>
              <a:rPr lang="en-US" sz="2400" dirty="0" err="1">
                <a:solidFill>
                  <a:srgbClr val="FF0000"/>
                </a:solidFill>
              </a:rPr>
              <a:t>mysql</a:t>
            </a:r>
            <a:r>
              <a:rPr lang="en-US" sz="2400" dirty="0">
                <a:solidFill>
                  <a:srgbClr val="FF0000"/>
                </a:solidFill>
              </a:rPr>
              <a:t>&gt; CREATE DATABASE </a:t>
            </a:r>
            <a:r>
              <a:rPr lang="en-US" sz="2400" i="1" dirty="0" err="1">
                <a:solidFill>
                  <a:srgbClr val="FF0000"/>
                </a:solidFill>
              </a:rPr>
              <a:t>database_name</a:t>
            </a:r>
            <a:r>
              <a:rPr lang="en-US" sz="2400" dirty="0">
                <a:solidFill>
                  <a:srgbClr val="FF0000"/>
                </a:solidFill>
              </a:rPr>
              <a:t>;</a:t>
            </a:r>
          </a:p>
          <a:p>
            <a:endParaRPr lang="en-US" sz="2400" dirty="0">
              <a:solidFill>
                <a:schemeClr val="tx1"/>
              </a:solidFill>
            </a:endParaRPr>
          </a:p>
          <a:p>
            <a:r>
              <a:rPr lang="en-US" sz="2400" dirty="0">
                <a:solidFill>
                  <a:schemeClr val="tx1"/>
                </a:solidFill>
              </a:rPr>
              <a:t>After that you can go ahead and use that database.</a:t>
            </a:r>
          </a:p>
          <a:p>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USE </a:t>
            </a:r>
            <a:r>
              <a:rPr lang="en-US" sz="2400" i="1" dirty="0" err="1">
                <a:solidFill>
                  <a:srgbClr val="FF0000"/>
                </a:solidFill>
              </a:rPr>
              <a:t>database_name</a:t>
            </a:r>
            <a:r>
              <a:rPr lang="en-US" sz="2400" dirty="0">
                <a:solidFill>
                  <a:srgbClr val="FF0000"/>
                </a:solidFill>
              </a:rPr>
              <a:t>;</a:t>
            </a:r>
            <a:r>
              <a:rPr lang="en-US" sz="2400" dirty="0">
                <a:solidFill>
                  <a:schemeClr val="tx1"/>
                </a:solidFill>
              </a:rPr>
              <a:t> </a:t>
            </a:r>
          </a:p>
          <a:p>
            <a:pPr>
              <a:buNone/>
            </a:pPr>
            <a:endParaRPr lang="en-US" sz="2400" dirty="0">
              <a:solidFill>
                <a:schemeClr val="tx1"/>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spTree>
    <p:extLst>
      <p:ext uri="{BB962C8B-B14F-4D97-AF65-F5344CB8AC3E}">
        <p14:creationId xmlns:p14="http://schemas.microsoft.com/office/powerpoint/2010/main" val="1926146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Creating and Using a Database</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solidFill>
                  <a:schemeClr val="tx1"/>
                </a:solidFill>
              </a:rPr>
              <a:t>If you only want to create the database when it does </a:t>
            </a:r>
            <a:r>
              <a:rPr lang="en-US" sz="2400" b="1" dirty="0">
                <a:solidFill>
                  <a:schemeClr val="tx1"/>
                </a:solidFill>
              </a:rPr>
              <a:t>not </a:t>
            </a:r>
            <a:r>
              <a:rPr lang="en-US" sz="2400" dirty="0">
                <a:solidFill>
                  <a:schemeClr val="tx1"/>
                </a:solidFill>
              </a:rPr>
              <a:t>exists you can run the following query.</a:t>
            </a:r>
          </a:p>
          <a:p>
            <a:endParaRPr lang="en-US" sz="2400" dirty="0">
              <a:solidFill>
                <a:schemeClr val="tx1"/>
              </a:solidFill>
            </a:endParaRPr>
          </a:p>
          <a:p>
            <a:pPr>
              <a:buNone/>
            </a:pPr>
            <a:r>
              <a:rPr lang="en-US" sz="2000" dirty="0" err="1">
                <a:solidFill>
                  <a:srgbClr val="FF0000"/>
                </a:solidFill>
              </a:rPr>
              <a:t>mysql</a:t>
            </a:r>
            <a:r>
              <a:rPr lang="en-US" sz="2000" dirty="0">
                <a:solidFill>
                  <a:srgbClr val="FF0000"/>
                </a:solidFill>
              </a:rPr>
              <a:t>&gt; CREATE DATABASE IF NOT EXISTS </a:t>
            </a:r>
            <a:r>
              <a:rPr lang="en-US" sz="2000" i="1" dirty="0" err="1">
                <a:solidFill>
                  <a:srgbClr val="FF0000"/>
                </a:solidFill>
              </a:rPr>
              <a:t>database_name</a:t>
            </a:r>
            <a:r>
              <a:rPr lang="en-US" sz="2000" dirty="0">
                <a:solidFill>
                  <a:srgbClr val="FF0000"/>
                </a:solidFill>
              </a:rPr>
              <a:t>;</a:t>
            </a:r>
          </a:p>
          <a:p>
            <a:pPr>
              <a:buNone/>
            </a:pPr>
            <a:endParaRPr lang="en-US" sz="2400" dirty="0">
              <a:solidFill>
                <a:schemeClr val="tx1"/>
              </a:solidFill>
            </a:endParaRPr>
          </a:p>
          <a:p>
            <a:r>
              <a:rPr lang="en-US" sz="2400" dirty="0">
                <a:solidFill>
                  <a:schemeClr val="tx1"/>
                </a:solidFill>
              </a:rPr>
              <a:t>After that you can go ahead and use that database.</a:t>
            </a:r>
          </a:p>
          <a:p>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USE </a:t>
            </a:r>
            <a:r>
              <a:rPr lang="en-US" sz="2400" i="1" dirty="0" err="1">
                <a:solidFill>
                  <a:srgbClr val="FF0000"/>
                </a:solidFill>
              </a:rPr>
              <a:t>database_name</a:t>
            </a:r>
            <a:r>
              <a:rPr lang="en-US" sz="2400" dirty="0">
                <a:solidFill>
                  <a:srgbClr val="FF0000"/>
                </a:solidFill>
              </a:rPr>
              <a:t>;</a:t>
            </a:r>
            <a:r>
              <a:rPr lang="en-US" sz="2400" dirty="0">
                <a:solidFill>
                  <a:schemeClr val="tx1"/>
                </a:solidFill>
              </a:rPr>
              <a:t> </a:t>
            </a:r>
          </a:p>
          <a:p>
            <a:pPr>
              <a:buNone/>
            </a:pPr>
            <a:endParaRPr lang="en-US" sz="2400" dirty="0">
              <a:solidFill>
                <a:schemeClr val="tx1"/>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spTree>
    <p:extLst>
      <p:ext uri="{BB962C8B-B14F-4D97-AF65-F5344CB8AC3E}">
        <p14:creationId xmlns:p14="http://schemas.microsoft.com/office/powerpoint/2010/main" val="153187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r>
              <a:rPr lang="en-US" sz="2400" dirty="0"/>
              <a:t>SQL is by far the most important standard within the modern-day relational database market.</a:t>
            </a:r>
          </a:p>
          <a:p>
            <a:endParaRPr lang="en-US" sz="2400" dirty="0"/>
          </a:p>
          <a:p>
            <a:r>
              <a:rPr lang="en-US" sz="2400" dirty="0"/>
              <a:t>SQL is a declarative language that enables you to perform a range of operations on relational tables.</a:t>
            </a:r>
          </a:p>
          <a:p>
            <a:endParaRPr lang="en-US" sz="2400" dirty="0"/>
          </a:p>
          <a:p>
            <a:r>
              <a:rPr lang="en-US" sz="2400" dirty="0"/>
              <a:t>These operations are traditionally divided into three categories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extLst>
      <p:ext uri="{BB962C8B-B14F-4D97-AF65-F5344CB8AC3E}">
        <p14:creationId xmlns:p14="http://schemas.microsoft.com/office/powerpoint/2010/main" val="151727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Creating a Table</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solidFill>
                  <a:schemeClr val="tx1"/>
                </a:solidFill>
              </a:rPr>
              <a:t>Creating the database is the easy part, but at this point it is empty, as </a:t>
            </a:r>
            <a:r>
              <a:rPr lang="en-US" sz="2400" dirty="0">
                <a:solidFill>
                  <a:srgbClr val="FF0000"/>
                </a:solidFill>
              </a:rPr>
              <a:t>SHOW TABLES </a:t>
            </a:r>
            <a:r>
              <a:rPr lang="en-US" sz="2400" dirty="0">
                <a:solidFill>
                  <a:schemeClr val="tx1"/>
                </a:solidFill>
              </a:rPr>
              <a:t>tells you:</a:t>
            </a:r>
          </a:p>
          <a:p>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SHOW TABLES;</a:t>
            </a:r>
          </a:p>
          <a:p>
            <a:endParaRPr lang="en-US" sz="2400" dirty="0">
              <a:solidFill>
                <a:schemeClr val="tx1"/>
              </a:solidFill>
            </a:endParaRPr>
          </a:p>
          <a:p>
            <a:r>
              <a:rPr lang="en-US" sz="2400" dirty="0">
                <a:solidFill>
                  <a:schemeClr val="tx1"/>
                </a:solidFill>
              </a:rPr>
              <a:t>The harder part is deciding what the structure of your database should be: what tables you need and what columns should be in each of them.</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20</a:t>
            </a:fld>
            <a:endParaRPr lang="en"/>
          </a:p>
        </p:txBody>
      </p:sp>
    </p:spTree>
    <p:extLst>
      <p:ext uri="{BB962C8B-B14F-4D97-AF65-F5344CB8AC3E}">
        <p14:creationId xmlns:p14="http://schemas.microsoft.com/office/powerpoint/2010/main" val="2579840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Creating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r>
              <a:rPr lang="en-US" sz="2100" dirty="0">
                <a:solidFill>
                  <a:schemeClr val="tx1"/>
                </a:solidFill>
              </a:rPr>
              <a:t>Use a </a:t>
            </a:r>
            <a:r>
              <a:rPr lang="en-US" sz="2100" dirty="0">
                <a:solidFill>
                  <a:srgbClr val="FF0000"/>
                </a:solidFill>
              </a:rPr>
              <a:t>CREATE TABLE </a:t>
            </a:r>
            <a:r>
              <a:rPr lang="en-US" sz="2100" dirty="0">
                <a:solidFill>
                  <a:schemeClr val="tx1"/>
                </a:solidFill>
              </a:rPr>
              <a:t>statement to specify the layout of your table:</a:t>
            </a:r>
          </a:p>
          <a:p>
            <a:endParaRPr lang="en-US" sz="2100" dirty="0">
              <a:solidFill>
                <a:schemeClr val="tx1"/>
              </a:solidFill>
            </a:endParaRPr>
          </a:p>
          <a:p>
            <a:pPr>
              <a:buNone/>
            </a:pPr>
            <a:r>
              <a:rPr lang="en-US" sz="2100" dirty="0" err="1">
                <a:solidFill>
                  <a:srgbClr val="FF0000"/>
                </a:solidFill>
              </a:rPr>
              <a:t>mysql</a:t>
            </a:r>
            <a:r>
              <a:rPr lang="en-US" sz="2100" dirty="0">
                <a:solidFill>
                  <a:srgbClr val="FF0000"/>
                </a:solidFill>
              </a:rPr>
              <a:t>&gt; CREATE TABLE </a:t>
            </a:r>
            <a:r>
              <a:rPr lang="en-US" sz="2100" dirty="0" err="1">
                <a:solidFill>
                  <a:srgbClr val="FF0000"/>
                </a:solidFill>
              </a:rPr>
              <a:t>tablename</a:t>
            </a:r>
            <a:endParaRPr lang="en-US" sz="2100" dirty="0">
              <a:solidFill>
                <a:srgbClr val="FF0000"/>
              </a:solidFill>
            </a:endParaRPr>
          </a:p>
          <a:p>
            <a:pPr>
              <a:buNone/>
            </a:pPr>
            <a:r>
              <a:rPr lang="en-US" sz="2100" dirty="0">
                <a:solidFill>
                  <a:srgbClr val="FF0000"/>
                </a:solidFill>
              </a:rPr>
              <a:t>	(column-definition-list);</a:t>
            </a:r>
          </a:p>
          <a:p>
            <a:pPr>
              <a:buNone/>
            </a:pPr>
            <a:endParaRPr lang="en-US" sz="2100" dirty="0">
              <a:solidFill>
                <a:srgbClr val="FF0000"/>
              </a:solidFill>
            </a:endParaRPr>
          </a:p>
          <a:p>
            <a:pPr>
              <a:buNone/>
            </a:pPr>
            <a:r>
              <a:rPr lang="en-US" sz="2100" dirty="0"/>
              <a:t>where column-definition-list consists of a comma-separated list of column definition each with the format:</a:t>
            </a:r>
          </a:p>
          <a:p>
            <a:pPr>
              <a:buNone/>
            </a:pPr>
            <a:r>
              <a:rPr lang="en-US" sz="2100" dirty="0">
                <a:solidFill>
                  <a:srgbClr val="FF0000"/>
                </a:solidFill>
              </a:rPr>
              <a:t>column-name type[additional clauses]</a:t>
            </a:r>
          </a:p>
          <a:p>
            <a:pPr>
              <a:buNone/>
            </a:pPr>
            <a:endParaRPr lang="en-US" sz="2100" dirty="0">
              <a:solidFill>
                <a:srgbClr val="FF0000"/>
              </a:solidFill>
            </a:endParaRPr>
          </a:p>
          <a:p>
            <a:pPr marL="176213" indent="-176213"/>
            <a:r>
              <a:rPr lang="en-US" sz="2100" dirty="0"/>
              <a:t>The square brackets indicate optionality.</a:t>
            </a:r>
          </a:p>
          <a:p>
            <a:pPr marL="176213" indent="-176213"/>
            <a:r>
              <a:rPr lang="en-US" sz="2100" dirty="0"/>
              <a:t>The additional clauses are concerned with violation and integrity </a:t>
            </a:r>
          </a:p>
          <a:p>
            <a:pPr marL="176213" indent="-176213"/>
            <a:endParaRPr lang="en-US" sz="2100" dirty="0">
              <a:solidFill>
                <a:srgbClr val="FF0000"/>
              </a:solidFill>
            </a:endParaRPr>
          </a:p>
          <a:p>
            <a:endParaRPr lang="en-US" sz="2100" dirty="0">
              <a:solidFill>
                <a:schemeClr val="tx1"/>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spTree>
    <p:extLst>
      <p:ext uri="{BB962C8B-B14F-4D97-AF65-F5344CB8AC3E}">
        <p14:creationId xmlns:p14="http://schemas.microsoft.com/office/powerpoint/2010/main" val="1821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Creating a Table - Example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100" dirty="0">
                <a:solidFill>
                  <a:schemeClr val="tx1"/>
                </a:solidFill>
              </a:rPr>
              <a:t>Let’s create a dummy table called pet</a:t>
            </a:r>
          </a:p>
          <a:p>
            <a:pPr marL="342900" indent="-342900"/>
            <a:endParaRPr lang="en-US" sz="2100" dirty="0">
              <a:solidFill>
                <a:schemeClr val="tx1"/>
              </a:solidFill>
            </a:endParaRPr>
          </a:p>
          <a:p>
            <a:pPr>
              <a:buNone/>
            </a:pPr>
            <a:r>
              <a:rPr lang="en-US" sz="2100" dirty="0" err="1">
                <a:solidFill>
                  <a:srgbClr val="FF0000"/>
                </a:solidFill>
              </a:rPr>
              <a:t>mysql</a:t>
            </a:r>
            <a:r>
              <a:rPr lang="en-US" sz="2100" dirty="0">
                <a:solidFill>
                  <a:srgbClr val="FF0000"/>
                </a:solidFill>
              </a:rPr>
              <a:t>&gt; CREATE TABLE pet (name VARCHAR(20), owner VARCHAR(20),  species VARCHAR(20), sex CHAR(1), birth DATE, death DATE);</a:t>
            </a:r>
          </a:p>
          <a:p>
            <a:endParaRPr lang="en-US" sz="2100" dirty="0">
              <a:solidFill>
                <a:schemeClr val="tx1"/>
              </a:solidFill>
            </a:endParaRPr>
          </a:p>
          <a:p>
            <a:r>
              <a:rPr lang="en-US" sz="2100" dirty="0">
                <a:solidFill>
                  <a:schemeClr val="tx1"/>
                </a:solidFill>
              </a:rPr>
              <a:t>Once you have created a table, </a:t>
            </a:r>
            <a:r>
              <a:rPr lang="en-US" sz="2100" dirty="0">
                <a:solidFill>
                  <a:srgbClr val="FF0000"/>
                </a:solidFill>
              </a:rPr>
              <a:t>SHOW TABLES </a:t>
            </a:r>
            <a:r>
              <a:rPr lang="en-US" sz="2100" dirty="0">
                <a:solidFill>
                  <a:schemeClr val="tx1"/>
                </a:solidFill>
              </a:rPr>
              <a:t>should produce some output:</a:t>
            </a:r>
          </a:p>
          <a:p>
            <a:endParaRPr lang="en-US" sz="2100" dirty="0">
              <a:solidFill>
                <a:schemeClr val="tx1"/>
              </a:solidFill>
            </a:endParaRPr>
          </a:p>
          <a:p>
            <a:pPr>
              <a:buNone/>
            </a:pPr>
            <a:r>
              <a:rPr lang="en-US" sz="2100" dirty="0" err="1">
                <a:solidFill>
                  <a:srgbClr val="FF0000"/>
                </a:solidFill>
              </a:rPr>
              <a:t>mysql</a:t>
            </a:r>
            <a:r>
              <a:rPr lang="en-US" sz="2100" dirty="0">
                <a:solidFill>
                  <a:srgbClr val="FF0000"/>
                </a:solidFill>
              </a:rPr>
              <a:t>&gt; SHOW TABLES;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22</a:t>
            </a:fld>
            <a:endParaRPr lang="en"/>
          </a:p>
        </p:txBody>
      </p:sp>
    </p:spTree>
    <p:extLst>
      <p:ext uri="{BB962C8B-B14F-4D97-AF65-F5344CB8AC3E}">
        <p14:creationId xmlns:p14="http://schemas.microsoft.com/office/powerpoint/2010/main" val="438939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Creating a Table - Example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100" dirty="0">
                <a:solidFill>
                  <a:schemeClr val="tx1"/>
                </a:solidFill>
              </a:rPr>
              <a:t>To verify that your table was created the way you expected, use a </a:t>
            </a:r>
            <a:r>
              <a:rPr lang="en-US" sz="2100" dirty="0">
                <a:solidFill>
                  <a:srgbClr val="FF0000"/>
                </a:solidFill>
              </a:rPr>
              <a:t>DESCRIBE</a:t>
            </a:r>
            <a:r>
              <a:rPr lang="en-US" sz="2100" dirty="0">
                <a:solidFill>
                  <a:schemeClr val="tx1"/>
                </a:solidFill>
              </a:rPr>
              <a:t> statement:</a:t>
            </a:r>
          </a:p>
          <a:p>
            <a:pPr marL="342900" indent="-342900"/>
            <a:endParaRPr lang="en-US" sz="2100" dirty="0">
              <a:solidFill>
                <a:schemeClr val="tx1"/>
              </a:solidFill>
            </a:endParaRPr>
          </a:p>
          <a:p>
            <a:pPr>
              <a:buNone/>
            </a:pPr>
            <a:r>
              <a:rPr lang="en-US" sz="2100" dirty="0" err="1">
                <a:solidFill>
                  <a:srgbClr val="FF0000"/>
                </a:solidFill>
              </a:rPr>
              <a:t>mysql</a:t>
            </a:r>
            <a:r>
              <a:rPr lang="en-US" sz="2100" dirty="0">
                <a:solidFill>
                  <a:srgbClr val="FF0000"/>
                </a:solidFill>
              </a:rPr>
              <a:t>&gt; DESCRIBE pet; </a:t>
            </a:r>
          </a:p>
          <a:p>
            <a:pPr>
              <a:buNone/>
            </a:pPr>
            <a:endParaRPr lang="en-US" sz="2100" dirty="0">
              <a:solidFill>
                <a:srgbClr val="FF0000"/>
              </a:solidFill>
            </a:endParaRPr>
          </a:p>
          <a:p>
            <a:pPr marL="342900" indent="-342900"/>
            <a:r>
              <a:rPr lang="en-US" sz="2100" dirty="0">
                <a:solidFill>
                  <a:schemeClr val="tx1"/>
                </a:solidFill>
              </a:rPr>
              <a:t>You can use </a:t>
            </a:r>
            <a:r>
              <a:rPr lang="en-US" sz="2100" dirty="0">
                <a:solidFill>
                  <a:srgbClr val="FF0000"/>
                </a:solidFill>
              </a:rPr>
              <a:t>DESCRIBE</a:t>
            </a:r>
            <a:r>
              <a:rPr lang="en-US" sz="2100" dirty="0">
                <a:solidFill>
                  <a:schemeClr val="tx1"/>
                </a:solidFill>
              </a:rPr>
              <a:t> any time, for example, if you forget the names of the columns in your table or what types they have.</a:t>
            </a:r>
          </a:p>
          <a:p>
            <a:pPr>
              <a:buNone/>
            </a:pPr>
            <a:endParaRPr lang="en-US" sz="21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23</a:t>
            </a:fld>
            <a:endParaRPr lang="en"/>
          </a:p>
        </p:txBody>
      </p:sp>
    </p:spTree>
    <p:extLst>
      <p:ext uri="{BB962C8B-B14F-4D97-AF65-F5344CB8AC3E}">
        <p14:creationId xmlns:p14="http://schemas.microsoft.com/office/powerpoint/2010/main" val="3080957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Loading Data into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After creating your table, you need to populate it. The </a:t>
            </a:r>
            <a:r>
              <a:rPr lang="en-US" sz="2400" dirty="0">
                <a:solidFill>
                  <a:srgbClr val="FF0000"/>
                </a:solidFill>
              </a:rPr>
              <a:t>LOAD DATA</a:t>
            </a:r>
            <a:r>
              <a:rPr lang="en-US" sz="2400" dirty="0">
                <a:solidFill>
                  <a:schemeClr val="tx1"/>
                </a:solidFill>
              </a:rPr>
              <a:t> and </a:t>
            </a:r>
            <a:r>
              <a:rPr lang="en-US" sz="2400" dirty="0">
                <a:solidFill>
                  <a:srgbClr val="FF0000"/>
                </a:solidFill>
              </a:rPr>
              <a:t>INSERT</a:t>
            </a:r>
            <a:r>
              <a:rPr lang="en-US" sz="2400" dirty="0">
                <a:solidFill>
                  <a:schemeClr val="tx1"/>
                </a:solidFill>
              </a:rPr>
              <a:t> statements are useful for this.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24</a:t>
            </a:fld>
            <a:endParaRPr lang="en"/>
          </a:p>
        </p:txBody>
      </p:sp>
    </p:spTree>
    <p:extLst>
      <p:ext uri="{BB962C8B-B14F-4D97-AF65-F5344CB8AC3E}">
        <p14:creationId xmlns:p14="http://schemas.microsoft.com/office/powerpoint/2010/main" val="2825249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Loading Data into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Suppose that your pet records can be described as shown below. (Observe that MySQL expects dates in '</a:t>
            </a:r>
            <a:r>
              <a:rPr lang="en-US" sz="2400" dirty="0">
                <a:solidFill>
                  <a:srgbClr val="FF0000"/>
                </a:solidFill>
              </a:rPr>
              <a:t>YYYY-MM-DD</a:t>
            </a:r>
            <a:r>
              <a:rPr lang="en-US" sz="2400" dirty="0">
                <a:solidFill>
                  <a:schemeClr val="tx1"/>
                </a:solidFill>
              </a:rPr>
              <a:t>' format; this may be different from what you are used to.)</a:t>
            </a:r>
          </a:p>
          <a:p>
            <a:pPr marL="342900" indent="-342900"/>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INSERT INTO pet VALUES ('Puffball','Diane','hamster','f','1999-03-30',NULL);</a:t>
            </a:r>
          </a:p>
          <a:p>
            <a:pPr>
              <a:buNone/>
            </a:pPr>
            <a:endParaRPr lang="en-US" sz="2400" dirty="0">
              <a:solidFill>
                <a:srgbClr val="FF0000"/>
              </a:solidFill>
            </a:endParaRPr>
          </a:p>
          <a:p>
            <a:pPr>
              <a:buNone/>
            </a:pPr>
            <a:endParaRPr lang="en-US" sz="24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25</a:t>
            </a:fld>
            <a:endParaRPr lang="en"/>
          </a:p>
        </p:txBody>
      </p:sp>
    </p:spTree>
    <p:extLst>
      <p:ext uri="{BB962C8B-B14F-4D97-AF65-F5344CB8AC3E}">
        <p14:creationId xmlns:p14="http://schemas.microsoft.com/office/powerpoint/2010/main" val="1670406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Loading Data into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To see the data in the table you can run the query:</a:t>
            </a:r>
          </a:p>
          <a:p>
            <a:pPr>
              <a:buNone/>
            </a:pPr>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&gt;SELECT * FROM pet;</a:t>
            </a:r>
          </a:p>
          <a:p>
            <a:pPr>
              <a:buNone/>
            </a:pPr>
            <a:endParaRPr lang="en-US" sz="2400" dirty="0">
              <a:solidFill>
                <a:srgbClr val="FF0000"/>
              </a:solidFill>
            </a:endParaRPr>
          </a:p>
          <a:p>
            <a:pPr>
              <a:buNone/>
            </a:pPr>
            <a:r>
              <a:rPr lang="en-US" sz="2400" dirty="0">
                <a:solidFill>
                  <a:schemeClr val="tx1"/>
                </a:solidFill>
              </a:rPr>
              <a:t>(We would look at Select commands in detail later)</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26</a:t>
            </a:fld>
            <a:endParaRPr lang="en"/>
          </a:p>
        </p:txBody>
      </p:sp>
    </p:spTree>
    <p:extLst>
      <p:ext uri="{BB962C8B-B14F-4D97-AF65-F5344CB8AC3E}">
        <p14:creationId xmlns:p14="http://schemas.microsoft.com/office/powerpoint/2010/main" val="3471102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Loading Data into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You could create a text file </a:t>
            </a:r>
            <a:r>
              <a:rPr lang="en-US" sz="2200" dirty="0">
                <a:solidFill>
                  <a:srgbClr val="FF0000"/>
                </a:solidFill>
              </a:rPr>
              <a:t>dummy_data.txt </a:t>
            </a:r>
            <a:r>
              <a:rPr lang="en-US" sz="2200" dirty="0">
                <a:solidFill>
                  <a:schemeClr val="tx1"/>
                </a:solidFill>
              </a:rPr>
              <a:t>containing one record per line, with values separated by tabs, and given in the order in which the columns were listed in the </a:t>
            </a:r>
            <a:r>
              <a:rPr lang="en-US" sz="2200" dirty="0">
                <a:solidFill>
                  <a:srgbClr val="FF0000"/>
                </a:solidFill>
              </a:rPr>
              <a:t>CREATE TABLE </a:t>
            </a:r>
            <a:r>
              <a:rPr lang="en-US" sz="2200" dirty="0">
                <a:solidFill>
                  <a:schemeClr val="tx1"/>
                </a:solidFill>
              </a:rPr>
              <a:t>statement. </a:t>
            </a:r>
          </a:p>
          <a:p>
            <a:pPr marL="342900" indent="-342900"/>
            <a:endParaRPr lang="en-US" sz="2200" dirty="0">
              <a:solidFill>
                <a:schemeClr val="tx1"/>
              </a:solidFill>
            </a:endParaRPr>
          </a:p>
          <a:p>
            <a:pPr marL="342900" indent="-342900"/>
            <a:r>
              <a:rPr lang="en-US" sz="2200" dirty="0">
                <a:solidFill>
                  <a:schemeClr val="tx1"/>
                </a:solidFill>
              </a:rPr>
              <a:t>For missing values (such as unknown sexes or death dates for animals that are still living), you can use NULL values. </a:t>
            </a:r>
          </a:p>
          <a:p>
            <a:pPr marL="342900" indent="-342900"/>
            <a:endParaRPr lang="en-US" sz="2200" dirty="0">
              <a:solidFill>
                <a:schemeClr val="tx1"/>
              </a:solidFill>
            </a:endParaRPr>
          </a:p>
          <a:p>
            <a:pPr marL="342900" indent="-342900"/>
            <a:r>
              <a:rPr lang="en-US" sz="2200" dirty="0">
                <a:solidFill>
                  <a:schemeClr val="tx1"/>
                </a:solidFill>
              </a:rPr>
              <a:t>To represent these in your text file, use \N (backslash, capital-N).</a:t>
            </a:r>
          </a:p>
          <a:p>
            <a:pPr>
              <a:buNone/>
            </a:pPr>
            <a:r>
              <a:rPr lang="de-DE" sz="2200" dirty="0">
                <a:solidFill>
                  <a:srgbClr val="FF0000"/>
                </a:solidFill>
              </a:rPr>
              <a:t>Whistler        Gwen    bird    \N      1997-12-09      \N</a:t>
            </a:r>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27</a:t>
            </a:fld>
            <a:endParaRPr lang="en"/>
          </a:p>
        </p:txBody>
      </p:sp>
    </p:spTree>
    <p:extLst>
      <p:ext uri="{BB962C8B-B14F-4D97-AF65-F5344CB8AC3E}">
        <p14:creationId xmlns:p14="http://schemas.microsoft.com/office/powerpoint/2010/main" val="4229519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Loading Data into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To load the text file dummy_data.txt into the pet table, use this statement:</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LOAD DATA LOCAL INFILE '/path/dummy_data.txt' INTO TABLE pet;</a:t>
            </a:r>
          </a:p>
          <a:p>
            <a:pPr>
              <a:buNone/>
            </a:pPr>
            <a:endParaRPr lang="en-US" sz="2200" dirty="0">
              <a:solidFill>
                <a:srgbClr val="FF0000"/>
              </a:solidFill>
            </a:endParaRPr>
          </a:p>
          <a:p>
            <a:pPr marL="342900" indent="-342900"/>
            <a:r>
              <a:rPr lang="en-US" sz="2200" dirty="0">
                <a:solidFill>
                  <a:schemeClr val="tx1"/>
                </a:solidFill>
              </a:rPr>
              <a:t>Note that the path is the same as the location of where the file is stored. Also note that it contains forward slashes and not back slashes.</a:t>
            </a:r>
          </a:p>
          <a:p>
            <a:pPr>
              <a:buNone/>
            </a:pPr>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28</a:t>
            </a:fld>
            <a:endParaRPr lang="en"/>
          </a:p>
        </p:txBody>
      </p:sp>
    </p:spTree>
    <p:extLst>
      <p:ext uri="{BB962C8B-B14F-4D97-AF65-F5344CB8AC3E}">
        <p14:creationId xmlns:p14="http://schemas.microsoft.com/office/powerpoint/2010/main" val="223643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Loading Data into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To see the all the data in the table you can run the </a:t>
            </a:r>
            <a:r>
              <a:rPr lang="en-US" sz="2400" dirty="0">
                <a:solidFill>
                  <a:srgbClr val="FF0000"/>
                </a:solidFill>
              </a:rPr>
              <a:t>SELECT</a:t>
            </a:r>
            <a:r>
              <a:rPr lang="en-US" sz="2400" dirty="0">
                <a:solidFill>
                  <a:schemeClr val="tx1"/>
                </a:solidFill>
              </a:rPr>
              <a:t> query again:</a:t>
            </a:r>
          </a:p>
          <a:p>
            <a:pPr>
              <a:buNone/>
            </a:pPr>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&gt;SELECT * FROM pet;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29</a:t>
            </a:fld>
            <a:endParaRPr lang="en"/>
          </a:p>
        </p:txBody>
      </p:sp>
    </p:spTree>
    <p:extLst>
      <p:ext uri="{BB962C8B-B14F-4D97-AF65-F5344CB8AC3E}">
        <p14:creationId xmlns:p14="http://schemas.microsoft.com/office/powerpoint/2010/main" val="349474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buNone/>
            </a:pPr>
            <a:r>
              <a:rPr lang="en-US" sz="2400" dirty="0"/>
              <a:t>The 3 categories of SQL are</a:t>
            </a:r>
          </a:p>
          <a:p>
            <a:pPr>
              <a:buNone/>
            </a:pPr>
            <a:endParaRPr lang="en-US" sz="2400" dirty="0"/>
          </a:p>
          <a:p>
            <a:pPr marL="457200" indent="-457200">
              <a:buFont typeface="+mj-lt"/>
              <a:buAutoNum type="arabicPeriod"/>
            </a:pPr>
            <a:r>
              <a:rPr lang="en-US" sz="2400" dirty="0"/>
              <a:t>Data Definition Language (DDL)</a:t>
            </a:r>
          </a:p>
          <a:p>
            <a:pPr marL="457200" indent="-457200">
              <a:buFont typeface="+mj-lt"/>
              <a:buAutoNum type="arabicPeriod"/>
            </a:pPr>
            <a:r>
              <a:rPr lang="en-US" sz="2400" dirty="0"/>
              <a:t>Data Manipulation Language (DML)</a:t>
            </a:r>
          </a:p>
          <a:p>
            <a:pPr marL="457200" indent="-457200">
              <a:buFont typeface="+mj-lt"/>
              <a:buAutoNum type="arabicPeriod"/>
            </a:pPr>
            <a:r>
              <a:rPr lang="en-US" sz="2400" dirty="0"/>
              <a:t>Data Control Language (DCL)</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extLst>
      <p:ext uri="{BB962C8B-B14F-4D97-AF65-F5344CB8AC3E}">
        <p14:creationId xmlns:p14="http://schemas.microsoft.com/office/powerpoint/2010/main" val="211194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Retrieving Information from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The </a:t>
            </a:r>
            <a:r>
              <a:rPr lang="en-US" sz="2400" dirty="0">
                <a:solidFill>
                  <a:srgbClr val="FF0000"/>
                </a:solidFill>
              </a:rPr>
              <a:t>SELECT</a:t>
            </a:r>
            <a:r>
              <a:rPr lang="en-US" sz="2400" dirty="0">
                <a:solidFill>
                  <a:schemeClr val="tx1"/>
                </a:solidFill>
              </a:rPr>
              <a:t> statement is used to pull information from a table. </a:t>
            </a:r>
          </a:p>
          <a:p>
            <a:pPr marL="342900" indent="-342900"/>
            <a:endParaRPr lang="en-US" sz="2400" dirty="0">
              <a:solidFill>
                <a:schemeClr val="tx1"/>
              </a:solidFill>
            </a:endParaRPr>
          </a:p>
          <a:p>
            <a:pPr marL="342900" indent="-342900"/>
            <a:r>
              <a:rPr lang="en-US" sz="2400" dirty="0">
                <a:solidFill>
                  <a:schemeClr val="tx1"/>
                </a:solidFill>
              </a:rPr>
              <a:t>The general form of the statement is:</a:t>
            </a:r>
          </a:p>
          <a:p>
            <a:pPr marL="342900" indent="-342900"/>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&gt;SELECT </a:t>
            </a:r>
            <a:r>
              <a:rPr lang="en-US" sz="2400" dirty="0" err="1">
                <a:solidFill>
                  <a:srgbClr val="FF0000"/>
                </a:solidFill>
              </a:rPr>
              <a:t>what_to_select</a:t>
            </a:r>
            <a:r>
              <a:rPr lang="en-US" sz="2400" dirty="0">
                <a:solidFill>
                  <a:srgbClr val="FF0000"/>
                </a:solidFill>
              </a:rPr>
              <a:t> </a:t>
            </a:r>
          </a:p>
          <a:p>
            <a:pPr>
              <a:buNone/>
            </a:pPr>
            <a:r>
              <a:rPr lang="en-US" sz="2400" dirty="0">
                <a:solidFill>
                  <a:srgbClr val="FF0000"/>
                </a:solidFill>
              </a:rPr>
              <a:t>	 FROM </a:t>
            </a:r>
            <a:r>
              <a:rPr lang="en-US" sz="2400" dirty="0" err="1">
                <a:solidFill>
                  <a:srgbClr val="FF0000"/>
                </a:solidFill>
              </a:rPr>
              <a:t>which_table</a:t>
            </a:r>
            <a:r>
              <a:rPr lang="en-US" sz="2400" dirty="0">
                <a:solidFill>
                  <a:srgbClr val="FF0000"/>
                </a:solidFill>
              </a:rPr>
              <a:t> </a:t>
            </a:r>
          </a:p>
          <a:p>
            <a:pPr>
              <a:buNone/>
            </a:pPr>
            <a:r>
              <a:rPr lang="en-US" sz="2400" dirty="0">
                <a:solidFill>
                  <a:srgbClr val="FF0000"/>
                </a:solidFill>
              </a:rPr>
              <a:t>	 WHERE </a:t>
            </a:r>
            <a:r>
              <a:rPr lang="en-US" sz="2400" dirty="0" err="1">
                <a:solidFill>
                  <a:srgbClr val="FF0000"/>
                </a:solidFill>
              </a:rPr>
              <a:t>conditions_to_satisfy</a:t>
            </a:r>
            <a:r>
              <a:rPr lang="en-US" sz="2400" dirty="0">
                <a:solidFill>
                  <a:srgbClr val="FF0000"/>
                </a:solidFill>
              </a:rPr>
              <a: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30</a:t>
            </a:fld>
            <a:endParaRPr lang="en"/>
          </a:p>
        </p:txBody>
      </p:sp>
    </p:spTree>
    <p:extLst>
      <p:ext uri="{BB962C8B-B14F-4D97-AF65-F5344CB8AC3E}">
        <p14:creationId xmlns:p14="http://schemas.microsoft.com/office/powerpoint/2010/main" val="3078118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Retrieving Information from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err="1">
                <a:solidFill>
                  <a:srgbClr val="FF0000"/>
                </a:solidFill>
              </a:rPr>
              <a:t>what_to_select</a:t>
            </a:r>
            <a:r>
              <a:rPr lang="en-US" sz="2400" dirty="0">
                <a:solidFill>
                  <a:srgbClr val="FF0000"/>
                </a:solidFill>
              </a:rPr>
              <a:t> </a:t>
            </a:r>
            <a:r>
              <a:rPr lang="en-US" sz="2400" dirty="0">
                <a:solidFill>
                  <a:schemeClr val="tx1"/>
                </a:solidFill>
              </a:rPr>
              <a:t>indicates what you want to see. This can be a list of columns, or * to indicate “all columns.”</a:t>
            </a:r>
          </a:p>
          <a:p>
            <a:pPr marL="342900" indent="-342900"/>
            <a:endParaRPr lang="en-US" sz="2400" dirty="0">
              <a:solidFill>
                <a:schemeClr val="tx1"/>
              </a:solidFill>
            </a:endParaRPr>
          </a:p>
          <a:p>
            <a:pPr marL="342900" indent="-342900"/>
            <a:r>
              <a:rPr lang="en-US" sz="2400" dirty="0" err="1">
                <a:solidFill>
                  <a:srgbClr val="FF0000"/>
                </a:solidFill>
              </a:rPr>
              <a:t>which_table</a:t>
            </a:r>
            <a:r>
              <a:rPr lang="en-US" sz="2400" dirty="0">
                <a:solidFill>
                  <a:srgbClr val="FF0000"/>
                </a:solidFill>
              </a:rPr>
              <a:t> </a:t>
            </a:r>
            <a:r>
              <a:rPr lang="en-US" sz="2400" dirty="0">
                <a:solidFill>
                  <a:schemeClr val="tx1"/>
                </a:solidFill>
              </a:rPr>
              <a:t>indicates the table from which you want to retrieve data. </a:t>
            </a:r>
          </a:p>
          <a:p>
            <a:pPr marL="342900" indent="-342900"/>
            <a:endParaRPr lang="en-US" sz="2400" dirty="0">
              <a:solidFill>
                <a:schemeClr val="tx1"/>
              </a:solidFill>
            </a:endParaRPr>
          </a:p>
          <a:p>
            <a:pPr marL="342900" indent="-342900"/>
            <a:r>
              <a:rPr lang="en-US" sz="2400" dirty="0">
                <a:solidFill>
                  <a:schemeClr val="tx1"/>
                </a:solidFill>
              </a:rPr>
              <a:t>The </a:t>
            </a:r>
            <a:r>
              <a:rPr lang="en-US" sz="2400" dirty="0">
                <a:solidFill>
                  <a:srgbClr val="FF0000"/>
                </a:solidFill>
              </a:rPr>
              <a:t>WHERE</a:t>
            </a:r>
            <a:r>
              <a:rPr lang="en-US" sz="2400" dirty="0">
                <a:solidFill>
                  <a:schemeClr val="tx1"/>
                </a:solidFill>
              </a:rPr>
              <a:t> clause is optional. If it is present, </a:t>
            </a:r>
            <a:r>
              <a:rPr lang="en-US" sz="2400" dirty="0" err="1">
                <a:solidFill>
                  <a:srgbClr val="FF0000"/>
                </a:solidFill>
              </a:rPr>
              <a:t>conditions_to_satisfy</a:t>
            </a:r>
            <a:r>
              <a:rPr lang="en-US" sz="2400" dirty="0">
                <a:solidFill>
                  <a:srgbClr val="FF0000"/>
                </a:solidFill>
              </a:rPr>
              <a:t> </a:t>
            </a:r>
            <a:r>
              <a:rPr lang="en-US" sz="2400" dirty="0">
                <a:solidFill>
                  <a:schemeClr val="tx1"/>
                </a:solidFill>
              </a:rPr>
              <a:t>specifies one or more conditions that rows must satisfy to qualify for retrieval.</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31</a:t>
            </a:fld>
            <a:endParaRPr lang="en"/>
          </a:p>
        </p:txBody>
      </p:sp>
    </p:spTree>
    <p:extLst>
      <p:ext uri="{BB962C8B-B14F-4D97-AF65-F5344CB8AC3E}">
        <p14:creationId xmlns:p14="http://schemas.microsoft.com/office/powerpoint/2010/main" val="3103992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Retrieving Information from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The simplest form of </a:t>
            </a:r>
            <a:r>
              <a:rPr lang="en-US" sz="2400" dirty="0">
                <a:solidFill>
                  <a:srgbClr val="FF0000"/>
                </a:solidFill>
              </a:rPr>
              <a:t>SELECT</a:t>
            </a:r>
            <a:r>
              <a:rPr lang="en-US" sz="2400" dirty="0">
                <a:solidFill>
                  <a:schemeClr val="tx1"/>
                </a:solidFill>
              </a:rPr>
              <a:t> retrieves everything from a table:</a:t>
            </a:r>
          </a:p>
          <a:p>
            <a:pPr marL="342900" indent="-342900"/>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SELECT * FROM pet; </a:t>
            </a:r>
          </a:p>
          <a:p>
            <a:pPr>
              <a:buNone/>
            </a:pPr>
            <a:endParaRPr lang="en-US" sz="2400" dirty="0">
              <a:solidFill>
                <a:srgbClr val="FF0000"/>
              </a:solidFill>
            </a:endParaRPr>
          </a:p>
          <a:p>
            <a:pPr marL="342900" indent="-342900"/>
            <a:r>
              <a:rPr lang="en-US" sz="2400" dirty="0">
                <a:solidFill>
                  <a:schemeClr val="tx1"/>
                </a:solidFill>
              </a:rPr>
              <a:t>This form of </a:t>
            </a:r>
            <a:r>
              <a:rPr lang="en-US" sz="2400" dirty="0">
                <a:solidFill>
                  <a:srgbClr val="FF0000"/>
                </a:solidFill>
              </a:rPr>
              <a:t>SELECT</a:t>
            </a:r>
            <a:r>
              <a:rPr lang="en-US" sz="2400" dirty="0">
                <a:solidFill>
                  <a:schemeClr val="tx1"/>
                </a:solidFill>
              </a:rPr>
              <a:t> is useful if you want to review your entire table, for example, after you've just loaded it with your initial data set.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32</a:t>
            </a:fld>
            <a:endParaRPr lang="en"/>
          </a:p>
        </p:txBody>
      </p:sp>
    </p:spTree>
    <p:extLst>
      <p:ext uri="{BB962C8B-B14F-4D97-AF65-F5344CB8AC3E}">
        <p14:creationId xmlns:p14="http://schemas.microsoft.com/office/powerpoint/2010/main" val="19804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Editing Information in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After viewing all records in the Pet Table you may happen to think that the birth date for Buffy doesn't seem quite right. </a:t>
            </a:r>
          </a:p>
          <a:p>
            <a:pPr marL="342900" indent="-342900"/>
            <a:endParaRPr lang="en-US" sz="2400" dirty="0">
              <a:solidFill>
                <a:schemeClr val="tx1"/>
              </a:solidFill>
            </a:endParaRPr>
          </a:p>
          <a:p>
            <a:pPr marL="342900" indent="-342900"/>
            <a:r>
              <a:rPr lang="en-US" sz="2400" dirty="0">
                <a:solidFill>
                  <a:schemeClr val="tx1"/>
                </a:solidFill>
              </a:rPr>
              <a:t>Consulting your original pedigree papers, you find that the correct birth year should be 2001, not 2000.</a:t>
            </a:r>
          </a:p>
          <a:p>
            <a:pPr marL="342900" indent="-342900"/>
            <a:endParaRPr lang="en-US" sz="2400" dirty="0">
              <a:solidFill>
                <a:schemeClr val="tx1"/>
              </a:solidFill>
            </a:endParaRPr>
          </a:p>
          <a:p>
            <a:pPr marL="342900" indent="-342900"/>
            <a:r>
              <a:rPr lang="en-US" sz="2400" dirty="0">
                <a:solidFill>
                  <a:schemeClr val="tx1"/>
                </a:solidFill>
              </a:rPr>
              <a:t>You can edit this in two ways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33</a:t>
            </a:fld>
            <a:endParaRPr lang="en"/>
          </a:p>
        </p:txBody>
      </p:sp>
    </p:spTree>
    <p:extLst>
      <p:ext uri="{BB962C8B-B14F-4D97-AF65-F5344CB8AC3E}">
        <p14:creationId xmlns:p14="http://schemas.microsoft.com/office/powerpoint/2010/main" val="3944604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Editing Information in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One way is to delete all records and then edit the dummy_data.txt file and re-upload it.</a:t>
            </a:r>
          </a:p>
          <a:p>
            <a:pPr marL="342900" indent="-342900"/>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DELETE FROM pet; </a:t>
            </a:r>
          </a:p>
          <a:p>
            <a:pPr>
              <a:buNone/>
            </a:pPr>
            <a:r>
              <a:rPr lang="en-US" sz="2400" dirty="0" err="1">
                <a:solidFill>
                  <a:srgbClr val="FF0000"/>
                </a:solidFill>
              </a:rPr>
              <a:t>mysql</a:t>
            </a:r>
            <a:r>
              <a:rPr lang="en-US" sz="2400" dirty="0">
                <a:solidFill>
                  <a:srgbClr val="FF0000"/>
                </a:solidFill>
              </a:rPr>
              <a:t>&gt; LOAD DATA LOCAL INFILE '/path/pet.txt' INTO TABLE pet;</a:t>
            </a:r>
          </a:p>
          <a:p>
            <a:pPr marL="342900" indent="-342900"/>
            <a:endParaRPr lang="en-US" sz="2400" dirty="0">
              <a:solidFill>
                <a:schemeClr val="tx1"/>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34</a:t>
            </a:fld>
            <a:endParaRPr lang="en"/>
          </a:p>
        </p:txBody>
      </p:sp>
    </p:spTree>
    <p:extLst>
      <p:ext uri="{BB962C8B-B14F-4D97-AF65-F5344CB8AC3E}">
        <p14:creationId xmlns:p14="http://schemas.microsoft.com/office/powerpoint/2010/main" val="2407995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Editing Information in a Table</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Another way is to fix only the erroneous record with an </a:t>
            </a:r>
            <a:r>
              <a:rPr lang="en-US" sz="2400" dirty="0">
                <a:solidFill>
                  <a:srgbClr val="FF0000"/>
                </a:solidFill>
              </a:rPr>
              <a:t>UPDATE</a:t>
            </a:r>
            <a:r>
              <a:rPr lang="en-US" sz="2400" dirty="0">
                <a:solidFill>
                  <a:schemeClr val="tx1"/>
                </a:solidFill>
              </a:rPr>
              <a:t> statement:</a:t>
            </a:r>
          </a:p>
          <a:p>
            <a:pPr marL="342900" indent="-342900"/>
            <a:endParaRPr lang="en-US" sz="2400" dirty="0">
              <a:solidFill>
                <a:schemeClr val="tx1"/>
              </a:solidFill>
            </a:endParaRPr>
          </a:p>
          <a:p>
            <a:pPr marL="342900" indent="-342900"/>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UPDATE pet SET birth = ‘2000-08-08' WHERE name = 'Buffy';</a:t>
            </a:r>
          </a:p>
          <a:p>
            <a:pPr>
              <a:buNone/>
            </a:pPr>
            <a:endParaRPr lang="en-US" sz="2400" dirty="0">
              <a:solidFill>
                <a:srgbClr val="FF0000"/>
              </a:solidFill>
            </a:endParaRPr>
          </a:p>
          <a:p>
            <a:pPr marL="342900" indent="-342900"/>
            <a:r>
              <a:rPr lang="en-US" sz="2400" dirty="0">
                <a:solidFill>
                  <a:schemeClr val="tx1"/>
                </a:solidFill>
              </a:rPr>
              <a:t>The UPDATE changes only the record in question and does not require you to reload the table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35</a:t>
            </a:fld>
            <a:endParaRPr lang="en"/>
          </a:p>
        </p:txBody>
      </p:sp>
    </p:spTree>
    <p:extLst>
      <p:ext uri="{BB962C8B-B14F-4D97-AF65-F5344CB8AC3E}">
        <p14:creationId xmlns:p14="http://schemas.microsoft.com/office/powerpoint/2010/main" val="3685857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Selecting Particular Rows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As shown in the preceding examples, it is easy to retrieve an entire table by just omitting the </a:t>
            </a:r>
            <a:r>
              <a:rPr lang="en-US" sz="2400" dirty="0">
                <a:solidFill>
                  <a:srgbClr val="FF0000"/>
                </a:solidFill>
              </a:rPr>
              <a:t>WHERE</a:t>
            </a:r>
            <a:r>
              <a:rPr lang="en-US" sz="2400" dirty="0">
                <a:solidFill>
                  <a:schemeClr val="tx1"/>
                </a:solidFill>
              </a:rPr>
              <a:t> clause from the </a:t>
            </a:r>
            <a:r>
              <a:rPr lang="en-US" sz="2400" dirty="0">
                <a:solidFill>
                  <a:srgbClr val="FF0000"/>
                </a:solidFill>
              </a:rPr>
              <a:t>SELECT</a:t>
            </a:r>
            <a:r>
              <a:rPr lang="en-US" sz="2400" dirty="0">
                <a:solidFill>
                  <a:schemeClr val="tx1"/>
                </a:solidFill>
              </a:rPr>
              <a:t> statement. </a:t>
            </a:r>
          </a:p>
          <a:p>
            <a:pPr marL="342900" indent="-342900"/>
            <a:endParaRPr lang="en-US" sz="2400" dirty="0">
              <a:solidFill>
                <a:schemeClr val="tx1"/>
              </a:solidFill>
            </a:endParaRPr>
          </a:p>
          <a:p>
            <a:pPr marL="342900" indent="-342900"/>
            <a:r>
              <a:rPr lang="en-US" sz="2400" dirty="0">
                <a:solidFill>
                  <a:schemeClr val="tx1"/>
                </a:solidFill>
              </a:rPr>
              <a:t>But typically you don't want to see the entire table, particularly when it becomes large. </a:t>
            </a:r>
          </a:p>
          <a:p>
            <a:pPr marL="342900" indent="-342900"/>
            <a:endParaRPr lang="en-US" sz="2400" dirty="0">
              <a:solidFill>
                <a:schemeClr val="tx1"/>
              </a:solidFill>
            </a:endParaRPr>
          </a:p>
          <a:p>
            <a:pPr marL="342900" indent="-342900"/>
            <a:r>
              <a:rPr lang="en-US" sz="2400" dirty="0">
                <a:solidFill>
                  <a:schemeClr val="tx1"/>
                </a:solidFill>
              </a:rPr>
              <a:t>Instead, you're usually more interested in answering a particular question, in which case you specify some constraints on the information you want.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36</a:t>
            </a:fld>
            <a:endParaRPr lang="en"/>
          </a:p>
        </p:txBody>
      </p:sp>
    </p:spTree>
    <p:extLst>
      <p:ext uri="{BB962C8B-B14F-4D97-AF65-F5344CB8AC3E}">
        <p14:creationId xmlns:p14="http://schemas.microsoft.com/office/powerpoint/2010/main" val="551344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Selecting Particular Rows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You can select only particular rows from your table. </a:t>
            </a:r>
          </a:p>
          <a:p>
            <a:pPr marL="342900" indent="-342900"/>
            <a:endParaRPr lang="en-US" sz="2400" dirty="0">
              <a:solidFill>
                <a:schemeClr val="tx1"/>
              </a:solidFill>
            </a:endParaRPr>
          </a:p>
          <a:p>
            <a:pPr marL="342900" indent="-342900"/>
            <a:r>
              <a:rPr lang="en-US" sz="2400" dirty="0">
                <a:solidFill>
                  <a:schemeClr val="tx1"/>
                </a:solidFill>
              </a:rPr>
              <a:t>For example, if you want to verify the change that you made to Buffy's birth date, select Buffy’s record like this:</a:t>
            </a:r>
          </a:p>
          <a:p>
            <a:pPr marL="342900" indent="-342900"/>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SELECT * FROM pet WHERE name = 'Buffy';</a:t>
            </a:r>
          </a:p>
          <a:p>
            <a:pPr>
              <a:buNone/>
            </a:pPr>
            <a:endParaRPr lang="en-US" sz="2400" dirty="0">
              <a:solidFill>
                <a:srgbClr val="FF0000"/>
              </a:solidFill>
            </a:endParaRPr>
          </a:p>
          <a:p>
            <a:pPr marL="342900" indent="-342900"/>
            <a:r>
              <a:rPr lang="en-US" sz="2400" dirty="0">
                <a:solidFill>
                  <a:schemeClr val="tx1"/>
                </a:solidFill>
              </a:rPr>
              <a:t>The output confirms that the year is correctly recorded as 2000, not 2001.</a:t>
            </a:r>
          </a:p>
          <a:p>
            <a:pPr>
              <a:buNone/>
            </a:pPr>
            <a:endParaRPr lang="en-US" sz="24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37</a:t>
            </a:fld>
            <a:endParaRPr lang="en"/>
          </a:p>
        </p:txBody>
      </p:sp>
    </p:spTree>
    <p:extLst>
      <p:ext uri="{BB962C8B-B14F-4D97-AF65-F5344CB8AC3E}">
        <p14:creationId xmlns:p14="http://schemas.microsoft.com/office/powerpoint/2010/main" val="448539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Selecting Particular Rows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String comparisons normally are case-insensitive, so you can specify the name as 'buffy', 'BUFFY', and so forth. The query result would still be the same.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38</a:t>
            </a:fld>
            <a:endParaRPr lang="en"/>
          </a:p>
        </p:txBody>
      </p:sp>
    </p:spTree>
    <p:extLst>
      <p:ext uri="{BB962C8B-B14F-4D97-AF65-F5344CB8AC3E}">
        <p14:creationId xmlns:p14="http://schemas.microsoft.com/office/powerpoint/2010/main" val="3023499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Selecting Particular Rows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You can specify conditions on any column, not just name. </a:t>
            </a:r>
          </a:p>
          <a:p>
            <a:pPr marL="342900" indent="-342900"/>
            <a:endParaRPr lang="en-US" sz="2400" dirty="0">
              <a:solidFill>
                <a:schemeClr val="tx1"/>
              </a:solidFill>
            </a:endParaRPr>
          </a:p>
          <a:p>
            <a:pPr marL="342900" indent="-342900"/>
            <a:r>
              <a:rPr lang="en-US" sz="2400" dirty="0">
                <a:solidFill>
                  <a:schemeClr val="tx1"/>
                </a:solidFill>
              </a:rPr>
              <a:t>For example, if you want to know which animals were born during or after 2003, test the birth column:</a:t>
            </a:r>
          </a:p>
          <a:p>
            <a:pPr marL="342900" indent="-342900"/>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SELECT * FROM pet WHERE birth &gt;= '2003-01-01';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39</a:t>
            </a:fld>
            <a:endParaRPr lang="en"/>
          </a:p>
        </p:txBody>
      </p:sp>
    </p:spTree>
    <p:extLst>
      <p:ext uri="{BB962C8B-B14F-4D97-AF65-F5344CB8AC3E}">
        <p14:creationId xmlns:p14="http://schemas.microsoft.com/office/powerpoint/2010/main" val="80340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Data Definition Language (DDL)</a:t>
            </a:r>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These are a set of SQL commands used to define (create, alter and drop) database schema as well as perform the following operations</a:t>
            </a:r>
          </a:p>
          <a:p>
            <a:pPr>
              <a:lnSpc>
                <a:spcPct val="87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marL="457200" indent="-457200">
              <a:buFont typeface="+mj-lt"/>
              <a:buAutoNum type="arabicPeriod"/>
            </a:pPr>
            <a:r>
              <a:rPr lang="en-US" sz="2200" dirty="0"/>
              <a:t>Create a database</a:t>
            </a:r>
          </a:p>
          <a:p>
            <a:pPr marL="457200" indent="-457200">
              <a:buFont typeface="+mj-lt"/>
              <a:buAutoNum type="arabicPeriod"/>
            </a:pPr>
            <a:r>
              <a:rPr lang="en-US" sz="2200" dirty="0"/>
              <a:t>Drop a database</a:t>
            </a:r>
          </a:p>
          <a:p>
            <a:pPr marL="457200" indent="-457200">
              <a:buFont typeface="+mj-lt"/>
              <a:buAutoNum type="arabicPeriod"/>
            </a:pPr>
            <a:r>
              <a:rPr lang="en-US" sz="2200" dirty="0"/>
              <a:t>Create a table</a:t>
            </a:r>
          </a:p>
          <a:p>
            <a:pPr marL="457200" indent="-457200">
              <a:buFont typeface="+mj-lt"/>
              <a:buAutoNum type="arabicPeriod"/>
            </a:pPr>
            <a:r>
              <a:rPr lang="en-US" sz="2200" dirty="0"/>
              <a:t>Alter a table</a:t>
            </a:r>
          </a:p>
          <a:p>
            <a:pPr marL="457200" indent="-457200">
              <a:buFont typeface="+mj-lt"/>
              <a:buAutoNum type="arabicPeriod"/>
            </a:pPr>
            <a:r>
              <a:rPr lang="en-US" sz="2200" dirty="0"/>
              <a:t>Specify integrity checks</a:t>
            </a:r>
          </a:p>
          <a:p>
            <a:pPr marL="457200" indent="-457200">
              <a:buFont typeface="+mj-lt"/>
              <a:buAutoNum type="arabicPeriod"/>
            </a:pPr>
            <a:r>
              <a:rPr lang="en-US" sz="2200" dirty="0"/>
              <a:t>Delete a table</a:t>
            </a:r>
          </a:p>
          <a:p>
            <a:pPr marL="457200" indent="-457200">
              <a:buFont typeface="+mj-lt"/>
              <a:buAutoNum type="arabicPeriod"/>
            </a:pPr>
            <a:r>
              <a:rPr lang="en-US" sz="2200" dirty="0"/>
              <a:t>Build an index for a table</a:t>
            </a:r>
          </a:p>
          <a:p>
            <a:pPr marL="457200" indent="-457200">
              <a:buFont typeface="+mj-lt"/>
              <a:buAutoNum type="arabicPeriod"/>
            </a:pPr>
            <a:r>
              <a:rPr lang="en-US" sz="2200" dirty="0"/>
              <a:t>Define a virtual table (view)</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Tree>
    <p:extLst>
      <p:ext uri="{BB962C8B-B14F-4D97-AF65-F5344CB8AC3E}">
        <p14:creationId xmlns:p14="http://schemas.microsoft.com/office/powerpoint/2010/main" val="2602695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Selecting Particular Rows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You can combine conditions, for example, to locate female dogs:</a:t>
            </a:r>
          </a:p>
          <a:p>
            <a:pPr marL="342900" indent="-342900"/>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SELECT * FROM pet WHERE species = 'dog' AND sex = 'f';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40</a:t>
            </a:fld>
            <a:endParaRPr lang="en"/>
          </a:p>
        </p:txBody>
      </p:sp>
    </p:spTree>
    <p:extLst>
      <p:ext uri="{BB962C8B-B14F-4D97-AF65-F5344CB8AC3E}">
        <p14:creationId xmlns:p14="http://schemas.microsoft.com/office/powerpoint/2010/main" val="137370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Selecting Particular Rows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The preceding query uses the </a:t>
            </a:r>
            <a:r>
              <a:rPr lang="en-US" sz="2400" dirty="0">
                <a:solidFill>
                  <a:srgbClr val="FF0000"/>
                </a:solidFill>
              </a:rPr>
              <a:t>AND</a:t>
            </a:r>
            <a:r>
              <a:rPr lang="en-US" sz="2400" dirty="0">
                <a:solidFill>
                  <a:schemeClr val="tx1"/>
                </a:solidFill>
              </a:rPr>
              <a:t> logical operator. There is also an </a:t>
            </a:r>
            <a:r>
              <a:rPr lang="en-US" sz="2400" dirty="0">
                <a:solidFill>
                  <a:srgbClr val="FF0000"/>
                </a:solidFill>
              </a:rPr>
              <a:t>OR</a:t>
            </a:r>
            <a:r>
              <a:rPr lang="en-US" sz="2400" dirty="0">
                <a:solidFill>
                  <a:schemeClr val="tx1"/>
                </a:solidFill>
              </a:rPr>
              <a:t> operator:</a:t>
            </a:r>
          </a:p>
          <a:p>
            <a:pPr marL="342900" indent="-342900"/>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SELECT * FROM pet WHERE species = 'hamster' OR species = 'bird';</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41</a:t>
            </a:fld>
            <a:endParaRPr lang="en"/>
          </a:p>
        </p:txBody>
      </p:sp>
    </p:spTree>
    <p:extLst>
      <p:ext uri="{BB962C8B-B14F-4D97-AF65-F5344CB8AC3E}">
        <p14:creationId xmlns:p14="http://schemas.microsoft.com/office/powerpoint/2010/main" val="1522299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Selecting Particular Rows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rgbClr val="FF0000"/>
                </a:solidFill>
              </a:rPr>
              <a:t>AND</a:t>
            </a:r>
            <a:r>
              <a:rPr lang="en-US" sz="2400" dirty="0">
                <a:solidFill>
                  <a:schemeClr val="tx1"/>
                </a:solidFill>
              </a:rPr>
              <a:t> </a:t>
            </a:r>
            <a:r>
              <a:rPr lang="en-US" sz="2400" dirty="0" err="1">
                <a:solidFill>
                  <a:schemeClr val="tx1"/>
                </a:solidFill>
              </a:rPr>
              <a:t>and</a:t>
            </a:r>
            <a:r>
              <a:rPr lang="en-US" sz="2400" dirty="0">
                <a:solidFill>
                  <a:schemeClr val="tx1"/>
                </a:solidFill>
              </a:rPr>
              <a:t> </a:t>
            </a:r>
            <a:r>
              <a:rPr lang="en-US" sz="2400" dirty="0">
                <a:solidFill>
                  <a:srgbClr val="FF0000"/>
                </a:solidFill>
              </a:rPr>
              <a:t>OR</a:t>
            </a:r>
            <a:r>
              <a:rPr lang="en-US" sz="2400" dirty="0">
                <a:solidFill>
                  <a:schemeClr val="tx1"/>
                </a:solidFill>
              </a:rPr>
              <a:t> may be intermixed, although </a:t>
            </a:r>
            <a:r>
              <a:rPr lang="en-US" sz="2400" dirty="0">
                <a:solidFill>
                  <a:srgbClr val="FF0000"/>
                </a:solidFill>
              </a:rPr>
              <a:t>AND</a:t>
            </a:r>
            <a:r>
              <a:rPr lang="en-US" sz="2400" dirty="0">
                <a:solidFill>
                  <a:schemeClr val="tx1"/>
                </a:solidFill>
              </a:rPr>
              <a:t> has higher precedence than </a:t>
            </a:r>
            <a:r>
              <a:rPr lang="en-US" sz="2400" dirty="0">
                <a:solidFill>
                  <a:srgbClr val="FF0000"/>
                </a:solidFill>
              </a:rPr>
              <a:t>OR</a:t>
            </a:r>
            <a:r>
              <a:rPr lang="en-US" sz="2400" dirty="0">
                <a:solidFill>
                  <a:schemeClr val="tx1"/>
                </a:solidFill>
              </a:rPr>
              <a:t>. </a:t>
            </a:r>
          </a:p>
          <a:p>
            <a:pPr marL="342900" indent="-342900"/>
            <a:endParaRPr lang="en-US" sz="2400" dirty="0">
              <a:solidFill>
                <a:schemeClr val="tx1"/>
              </a:solidFill>
            </a:endParaRPr>
          </a:p>
          <a:p>
            <a:pPr marL="342900" indent="-342900"/>
            <a:r>
              <a:rPr lang="en-US" sz="2400" dirty="0">
                <a:solidFill>
                  <a:schemeClr val="tx1"/>
                </a:solidFill>
              </a:rPr>
              <a:t>If you use both operators, it is a good idea to use parentheses to indicate explicitly how conditions should be grouped:</a:t>
            </a:r>
          </a:p>
          <a:p>
            <a:pPr marL="342900" indent="-342900"/>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SELECT * FROM pet WHERE (species = 'cat' AND sex = 'm') OR (species = 'dog' AND sex = 'f');</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42</a:t>
            </a:fld>
            <a:endParaRPr lang="en"/>
          </a:p>
        </p:txBody>
      </p:sp>
    </p:spTree>
    <p:extLst>
      <p:ext uri="{BB962C8B-B14F-4D97-AF65-F5344CB8AC3E}">
        <p14:creationId xmlns:p14="http://schemas.microsoft.com/office/powerpoint/2010/main" val="2856726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Selecting Particular Columns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400" dirty="0">
                <a:solidFill>
                  <a:schemeClr val="tx1"/>
                </a:solidFill>
              </a:rPr>
              <a:t>If you do not want to see entire columns from your table, just name the columns in which you are interested, separated by commas. </a:t>
            </a:r>
          </a:p>
          <a:p>
            <a:pPr marL="342900" indent="-342900"/>
            <a:endParaRPr lang="en-US" sz="2400" dirty="0">
              <a:solidFill>
                <a:schemeClr val="tx1"/>
              </a:solidFill>
            </a:endParaRPr>
          </a:p>
          <a:p>
            <a:pPr marL="342900" indent="-342900"/>
            <a:r>
              <a:rPr lang="en-US" sz="2400" dirty="0">
                <a:solidFill>
                  <a:schemeClr val="tx1"/>
                </a:solidFill>
              </a:rPr>
              <a:t>For example, if you want to know when your animals were born, select the name and birth columns:</a:t>
            </a:r>
          </a:p>
          <a:p>
            <a:pPr marL="342900" indent="-342900"/>
            <a:endParaRPr lang="en-US" sz="2400" dirty="0">
              <a:solidFill>
                <a:schemeClr val="tx1"/>
              </a:solidFill>
            </a:endParaRPr>
          </a:p>
          <a:p>
            <a:pPr>
              <a:buNone/>
            </a:pPr>
            <a:r>
              <a:rPr lang="en-US" sz="2400" dirty="0" err="1">
                <a:solidFill>
                  <a:srgbClr val="FF0000"/>
                </a:solidFill>
              </a:rPr>
              <a:t>mysql</a:t>
            </a:r>
            <a:r>
              <a:rPr lang="en-US" sz="2400" dirty="0">
                <a:solidFill>
                  <a:srgbClr val="FF0000"/>
                </a:solidFill>
              </a:rPr>
              <a:t>&gt; SELECT name, birth FROM pet;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43</a:t>
            </a:fld>
            <a:endParaRPr lang="en"/>
          </a:p>
        </p:txBody>
      </p:sp>
    </p:spTree>
    <p:extLst>
      <p:ext uri="{BB962C8B-B14F-4D97-AF65-F5344CB8AC3E}">
        <p14:creationId xmlns:p14="http://schemas.microsoft.com/office/powerpoint/2010/main" val="1108463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Selecting Particular Columns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To find out who owns the pets, use this query:</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owner FROM pet;</a:t>
            </a:r>
          </a:p>
          <a:p>
            <a:pPr>
              <a:buNone/>
            </a:pPr>
            <a:endParaRPr lang="en-US" sz="2200" dirty="0">
              <a:solidFill>
                <a:srgbClr val="FF0000"/>
              </a:solidFill>
            </a:endParaRPr>
          </a:p>
          <a:p>
            <a:pPr marL="342900" indent="-342900"/>
            <a:r>
              <a:rPr lang="en-US" sz="2200" dirty="0">
                <a:solidFill>
                  <a:schemeClr val="tx1"/>
                </a:solidFill>
              </a:rPr>
              <a:t>Notice that the query simply retrieves the owner column from each record, and some of them appear more than once. </a:t>
            </a:r>
          </a:p>
          <a:p>
            <a:pPr marL="342900" indent="-342900"/>
            <a:endParaRPr lang="en-US" sz="2200" dirty="0">
              <a:solidFill>
                <a:schemeClr val="tx1"/>
              </a:solidFill>
            </a:endParaRPr>
          </a:p>
          <a:p>
            <a:pPr marL="342900" indent="-342900"/>
            <a:r>
              <a:rPr lang="en-US" sz="2200" dirty="0">
                <a:solidFill>
                  <a:schemeClr val="tx1"/>
                </a:solidFill>
              </a:rPr>
              <a:t>To minimize the output, retrieve each unique output record just once by adding the keyword DISTINCT:</a:t>
            </a:r>
          </a:p>
          <a:p>
            <a:pPr>
              <a:buNone/>
            </a:pPr>
            <a:r>
              <a:rPr lang="en-US" sz="2200" dirty="0" err="1">
                <a:solidFill>
                  <a:srgbClr val="FF0000"/>
                </a:solidFill>
              </a:rPr>
              <a:t>mysql</a:t>
            </a:r>
            <a:r>
              <a:rPr lang="en-US" sz="2200" dirty="0">
                <a:solidFill>
                  <a:srgbClr val="FF0000"/>
                </a:solidFill>
              </a:rPr>
              <a:t>&gt; SELECT DISTINCT owner FROM pet;</a:t>
            </a:r>
          </a:p>
          <a:p>
            <a:pPr>
              <a:buNone/>
            </a:pPr>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44</a:t>
            </a:fld>
            <a:endParaRPr lang="en"/>
          </a:p>
        </p:txBody>
      </p:sp>
    </p:spTree>
    <p:extLst>
      <p:ext uri="{BB962C8B-B14F-4D97-AF65-F5344CB8AC3E}">
        <p14:creationId xmlns:p14="http://schemas.microsoft.com/office/powerpoint/2010/main" val="5600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Selecting Particular Columns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You can use a </a:t>
            </a:r>
            <a:r>
              <a:rPr lang="en-US" sz="2200" dirty="0">
                <a:solidFill>
                  <a:srgbClr val="FF0000"/>
                </a:solidFill>
              </a:rPr>
              <a:t>WHERE</a:t>
            </a:r>
            <a:r>
              <a:rPr lang="en-US" sz="2200" dirty="0">
                <a:solidFill>
                  <a:schemeClr val="tx1"/>
                </a:solidFill>
              </a:rPr>
              <a:t> clause to combine row selection with column selection. </a:t>
            </a:r>
          </a:p>
          <a:p>
            <a:pPr marL="342900" indent="-342900"/>
            <a:endParaRPr lang="en-US" sz="2200" dirty="0">
              <a:solidFill>
                <a:schemeClr val="tx1"/>
              </a:solidFill>
            </a:endParaRPr>
          </a:p>
          <a:p>
            <a:pPr marL="342900" indent="-342900"/>
            <a:r>
              <a:rPr lang="en-US" sz="2200" dirty="0">
                <a:solidFill>
                  <a:schemeClr val="tx1"/>
                </a:solidFill>
              </a:rPr>
              <a:t>For example, to get birth dates for dogs and cats only, use this query:</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name, species, birth FROM pet WHERE </a:t>
            </a:r>
          </a:p>
          <a:p>
            <a:pPr>
              <a:buNone/>
            </a:pPr>
            <a:r>
              <a:rPr lang="en-US" sz="2200" dirty="0">
                <a:solidFill>
                  <a:srgbClr val="FF0000"/>
                </a:solidFill>
              </a:rPr>
              <a:t>species = 'dog' OR species = 'cat';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45</a:t>
            </a:fld>
            <a:endParaRPr lang="en"/>
          </a:p>
        </p:txBody>
      </p:sp>
    </p:spTree>
    <p:extLst>
      <p:ext uri="{BB962C8B-B14F-4D97-AF65-F5344CB8AC3E}">
        <p14:creationId xmlns:p14="http://schemas.microsoft.com/office/powerpoint/2010/main" val="2989943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Sorting Rows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You may have noticed in the preceding examples that the result rows are displayed in no particular order. </a:t>
            </a:r>
          </a:p>
          <a:p>
            <a:pPr marL="342900" indent="-342900"/>
            <a:endParaRPr lang="en-US" sz="2200" dirty="0">
              <a:solidFill>
                <a:schemeClr val="tx1"/>
              </a:solidFill>
            </a:endParaRPr>
          </a:p>
          <a:p>
            <a:pPr marL="342900" indent="-342900"/>
            <a:r>
              <a:rPr lang="en-US" sz="2200" dirty="0">
                <a:solidFill>
                  <a:schemeClr val="tx1"/>
                </a:solidFill>
              </a:rPr>
              <a:t>It is often easier to examine query output when the rows are sorted in some meaningful way. </a:t>
            </a:r>
          </a:p>
          <a:p>
            <a:pPr marL="342900" indent="-342900"/>
            <a:endParaRPr lang="en-US" sz="2200" dirty="0">
              <a:solidFill>
                <a:schemeClr val="tx1"/>
              </a:solidFill>
            </a:endParaRPr>
          </a:p>
          <a:p>
            <a:pPr marL="342900" indent="-342900"/>
            <a:r>
              <a:rPr lang="en-US" sz="2200" dirty="0">
                <a:solidFill>
                  <a:schemeClr val="tx1"/>
                </a:solidFill>
              </a:rPr>
              <a:t>To sort a result, use an </a:t>
            </a:r>
            <a:r>
              <a:rPr lang="en-US" sz="2200" dirty="0">
                <a:solidFill>
                  <a:srgbClr val="FF0000"/>
                </a:solidFill>
              </a:rPr>
              <a:t>ORDER BY</a:t>
            </a:r>
            <a:r>
              <a:rPr lang="en-US" sz="2200" dirty="0">
                <a:solidFill>
                  <a:schemeClr val="tx1"/>
                </a:solidFill>
              </a:rPr>
              <a:t> clause.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46</a:t>
            </a:fld>
            <a:endParaRPr lang="en"/>
          </a:p>
        </p:txBody>
      </p:sp>
    </p:spTree>
    <p:extLst>
      <p:ext uri="{BB962C8B-B14F-4D97-AF65-F5344CB8AC3E}">
        <p14:creationId xmlns:p14="http://schemas.microsoft.com/office/powerpoint/2010/main" val="3656785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Sorting Rows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To sort the animal birthdays by date you can run the query:</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name, birth FROM pet ORDER BY birth; </a:t>
            </a:r>
          </a:p>
          <a:p>
            <a:pPr>
              <a:buNone/>
            </a:pPr>
            <a:endParaRPr lang="en-US" sz="2200" dirty="0">
              <a:solidFill>
                <a:srgbClr val="FF0000"/>
              </a:solidFill>
            </a:endParaRPr>
          </a:p>
          <a:p>
            <a:pPr>
              <a:buNone/>
            </a:pPr>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47</a:t>
            </a:fld>
            <a:endParaRPr lang="en"/>
          </a:p>
        </p:txBody>
      </p:sp>
    </p:spTree>
    <p:extLst>
      <p:ext uri="{BB962C8B-B14F-4D97-AF65-F5344CB8AC3E}">
        <p14:creationId xmlns:p14="http://schemas.microsoft.com/office/powerpoint/2010/main" val="2552405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Sorting Rows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On character type columns, sorting—like all other comparison operations—is normally performed in a case-insensitive fashion. </a:t>
            </a:r>
          </a:p>
          <a:p>
            <a:pPr marL="342900" indent="-342900"/>
            <a:endParaRPr lang="en-US" sz="2200" dirty="0">
              <a:solidFill>
                <a:schemeClr val="tx1"/>
              </a:solidFill>
            </a:endParaRPr>
          </a:p>
          <a:p>
            <a:pPr marL="342900" indent="-342900"/>
            <a:r>
              <a:rPr lang="en-US" sz="2200" dirty="0">
                <a:solidFill>
                  <a:schemeClr val="tx1"/>
                </a:solidFill>
              </a:rPr>
              <a:t>This means that the order is undefined for columns that are identical except for their case. </a:t>
            </a:r>
          </a:p>
          <a:p>
            <a:pPr marL="342900" indent="-342900"/>
            <a:endParaRPr lang="en-US" sz="2200" dirty="0">
              <a:solidFill>
                <a:schemeClr val="tx1"/>
              </a:solidFill>
            </a:endParaRPr>
          </a:p>
          <a:p>
            <a:pPr marL="342900" indent="-342900"/>
            <a:r>
              <a:rPr lang="en-US" sz="2200" dirty="0">
                <a:solidFill>
                  <a:schemeClr val="tx1"/>
                </a:solidFill>
              </a:rPr>
              <a:t>You can force a case-sensitive sort for a column by using </a:t>
            </a:r>
            <a:r>
              <a:rPr lang="en-US" sz="2200" dirty="0">
                <a:solidFill>
                  <a:srgbClr val="FF0000"/>
                </a:solidFill>
              </a:rPr>
              <a:t>BINARY</a:t>
            </a:r>
            <a:r>
              <a:rPr lang="en-US" sz="2200" dirty="0">
                <a:solidFill>
                  <a:schemeClr val="tx1"/>
                </a:solidFill>
              </a:rPr>
              <a:t> like so: </a:t>
            </a:r>
            <a:r>
              <a:rPr lang="en-US" sz="2200" dirty="0">
                <a:solidFill>
                  <a:srgbClr val="FF0000"/>
                </a:solidFill>
              </a:rPr>
              <a:t>ORDER BY BINARY </a:t>
            </a:r>
            <a:r>
              <a:rPr lang="en-US" sz="2200" dirty="0" err="1">
                <a:solidFill>
                  <a:srgbClr val="FF0000"/>
                </a:solidFill>
              </a:rPr>
              <a:t>col_name</a:t>
            </a:r>
            <a:r>
              <a:rPr lang="en-US" sz="2200" dirty="0">
                <a:solidFill>
                  <a:schemeClr val="tx1"/>
                </a:solidFill>
              </a:rPr>
              <a: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48</a:t>
            </a:fld>
            <a:endParaRPr lang="en"/>
          </a:p>
        </p:txBody>
      </p:sp>
    </p:spTree>
    <p:extLst>
      <p:ext uri="{BB962C8B-B14F-4D97-AF65-F5344CB8AC3E}">
        <p14:creationId xmlns:p14="http://schemas.microsoft.com/office/powerpoint/2010/main" val="368178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Sorting Rows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The default sort order is ascending, with smallest values first. </a:t>
            </a:r>
          </a:p>
          <a:p>
            <a:pPr marL="342900" indent="-342900"/>
            <a:endParaRPr lang="en-US" sz="2200" dirty="0">
              <a:solidFill>
                <a:schemeClr val="tx1"/>
              </a:solidFill>
            </a:endParaRPr>
          </a:p>
          <a:p>
            <a:pPr marL="342900" indent="-342900"/>
            <a:r>
              <a:rPr lang="en-US" sz="2200" dirty="0">
                <a:solidFill>
                  <a:schemeClr val="tx1"/>
                </a:solidFill>
              </a:rPr>
              <a:t>To sort in reverse (descending) order, add the </a:t>
            </a:r>
            <a:r>
              <a:rPr lang="en-US" sz="2200" dirty="0">
                <a:solidFill>
                  <a:srgbClr val="FF0000"/>
                </a:solidFill>
              </a:rPr>
              <a:t>DESC</a:t>
            </a:r>
            <a:r>
              <a:rPr lang="en-US" sz="2200" dirty="0">
                <a:solidFill>
                  <a:schemeClr val="tx1"/>
                </a:solidFill>
              </a:rPr>
              <a:t> keyword to the name of the column you are sorting by:</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name, birth FROM pet ORDER BY birth DESC;</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49</a:t>
            </a:fld>
            <a:endParaRPr lang="en"/>
          </a:p>
        </p:txBody>
      </p:sp>
    </p:spTree>
    <p:extLst>
      <p:ext uri="{BB962C8B-B14F-4D97-AF65-F5344CB8AC3E}">
        <p14:creationId xmlns:p14="http://schemas.microsoft.com/office/powerpoint/2010/main" val="36401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Data Manipulation Language (DML)</a:t>
            </a:r>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DML modifies the database instance by inserting, updating, and deleting its data. </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DML is responsible for all forms data modification in a database. </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a:lnSpc>
                <a:spcPct val="87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These manipulations include the following operations:</a:t>
            </a:r>
          </a:p>
          <a:p>
            <a:pPr>
              <a:lnSpc>
                <a:spcPct val="87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marL="457200" indent="-457200">
              <a:buFont typeface="+mj-lt"/>
              <a:buAutoNum type="arabicPeriod"/>
            </a:pPr>
            <a:r>
              <a:rPr lang="en-US" sz="2400" dirty="0"/>
              <a:t>Query the database to show selected records</a:t>
            </a:r>
          </a:p>
          <a:p>
            <a:pPr marL="457200" indent="-457200">
              <a:buFont typeface="+mj-lt"/>
              <a:buAutoNum type="arabicPeriod"/>
            </a:pPr>
            <a:r>
              <a:rPr lang="en-US" sz="2400" dirty="0"/>
              <a:t>Insert, delete and update rows of the table</a:t>
            </a:r>
          </a:p>
          <a:p>
            <a:pPr marL="457200" indent="-457200">
              <a:buFont typeface="+mj-lt"/>
              <a:buAutoNum type="arabicPeriod"/>
            </a:pPr>
            <a:r>
              <a:rPr lang="en-US" sz="2400" dirty="0"/>
              <a:t>Control transactions when updating a database</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extLst>
      <p:ext uri="{BB962C8B-B14F-4D97-AF65-F5344CB8AC3E}">
        <p14:creationId xmlns:p14="http://schemas.microsoft.com/office/powerpoint/2010/main" val="1590128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Sorting Rows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You can sort on multiple columns, and you can sort different columns in different directions. </a:t>
            </a:r>
          </a:p>
          <a:p>
            <a:pPr marL="342900" indent="-342900"/>
            <a:endParaRPr lang="en-US" sz="2200" dirty="0">
              <a:solidFill>
                <a:schemeClr val="tx1"/>
              </a:solidFill>
            </a:endParaRPr>
          </a:p>
          <a:p>
            <a:pPr marL="342900" indent="-342900"/>
            <a:r>
              <a:rPr lang="en-US" sz="2200" dirty="0">
                <a:solidFill>
                  <a:schemeClr val="tx1"/>
                </a:solidFill>
              </a:rPr>
              <a:t>For example, to sort by type of animal in ascending order, then by birth date within animal type in descending order (youngest animals first), use the following query:</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name, species, birth FROM pet ORDER BY species, birth DESC;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50</a:t>
            </a:fld>
            <a:endParaRPr lang="en"/>
          </a:p>
        </p:txBody>
      </p:sp>
    </p:spTree>
    <p:extLst>
      <p:ext uri="{BB962C8B-B14F-4D97-AF65-F5344CB8AC3E}">
        <p14:creationId xmlns:p14="http://schemas.microsoft.com/office/powerpoint/2010/main" val="3255491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Date Calculations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MySQL provides several functions that you can use to perform calculations on dates, for example, to calculate ages or extract parts of dates.</a:t>
            </a:r>
          </a:p>
          <a:p>
            <a:pPr marL="342900" indent="-342900"/>
            <a:endParaRPr lang="en-US" sz="2200" dirty="0">
              <a:solidFill>
                <a:schemeClr val="tx1"/>
              </a:solidFill>
            </a:endParaRPr>
          </a:p>
          <a:p>
            <a:pPr marL="342900" indent="-342900"/>
            <a:r>
              <a:rPr lang="en-US" sz="2200" dirty="0">
                <a:solidFill>
                  <a:schemeClr val="tx1"/>
                </a:solidFill>
              </a:rPr>
              <a:t>To determine how many years old each of your pets is, use the </a:t>
            </a:r>
            <a:r>
              <a:rPr lang="en-US" sz="2200" dirty="0">
                <a:solidFill>
                  <a:srgbClr val="FF0000"/>
                </a:solidFill>
              </a:rPr>
              <a:t>TIMESTAMPDIFF() </a:t>
            </a:r>
            <a:r>
              <a:rPr lang="en-US" sz="2200" dirty="0">
                <a:solidFill>
                  <a:schemeClr val="tx1"/>
                </a:solidFill>
              </a:rPr>
              <a:t>function. </a:t>
            </a:r>
          </a:p>
          <a:p>
            <a:pPr marL="342900" indent="-342900"/>
            <a:endParaRPr lang="en-US" sz="2200" dirty="0">
              <a:solidFill>
                <a:schemeClr val="tx1"/>
              </a:solidFill>
            </a:endParaRPr>
          </a:p>
          <a:p>
            <a:pPr marL="342900" indent="-342900"/>
            <a:r>
              <a:rPr lang="en-US" sz="2200" dirty="0">
                <a:solidFill>
                  <a:schemeClr val="tx1"/>
                </a:solidFill>
              </a:rPr>
              <a:t>Its arguments are the unit in which you want the result expressed, and the two date for which to take the difference.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51</a:t>
            </a:fld>
            <a:endParaRPr lang="en"/>
          </a:p>
        </p:txBody>
      </p:sp>
    </p:spTree>
    <p:extLst>
      <p:ext uri="{BB962C8B-B14F-4D97-AF65-F5344CB8AC3E}">
        <p14:creationId xmlns:p14="http://schemas.microsoft.com/office/powerpoint/2010/main" val="2988355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Date Calculations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The following query shows, for each pet, the birth date, the current date, and the age in years. </a:t>
            </a:r>
          </a:p>
          <a:p>
            <a:pPr marL="342900" indent="-342900"/>
            <a:endParaRPr lang="en-US" sz="2200" dirty="0">
              <a:solidFill>
                <a:schemeClr val="tx1"/>
              </a:solidFill>
            </a:endParaRPr>
          </a:p>
          <a:p>
            <a:pPr marL="342900" indent="-342900"/>
            <a:r>
              <a:rPr lang="en-US" sz="2200" dirty="0">
                <a:solidFill>
                  <a:schemeClr val="tx1"/>
                </a:solidFill>
              </a:rPr>
              <a:t>An </a:t>
            </a:r>
            <a:r>
              <a:rPr lang="en-US" sz="2200" i="1" dirty="0">
                <a:solidFill>
                  <a:schemeClr val="tx1"/>
                </a:solidFill>
              </a:rPr>
              <a:t>alias</a:t>
            </a:r>
            <a:r>
              <a:rPr lang="en-US" sz="2200" dirty="0">
                <a:solidFill>
                  <a:schemeClr val="tx1"/>
                </a:solidFill>
              </a:rPr>
              <a:t> (</a:t>
            </a:r>
            <a:r>
              <a:rPr lang="en-US" sz="2200" dirty="0">
                <a:solidFill>
                  <a:srgbClr val="FF0000"/>
                </a:solidFill>
              </a:rPr>
              <a:t>age</a:t>
            </a:r>
            <a:r>
              <a:rPr lang="en-US" sz="2200" dirty="0">
                <a:solidFill>
                  <a:schemeClr val="tx1"/>
                </a:solidFill>
              </a:rPr>
              <a:t>) is used to make the final output column label more meaningful.</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name, birth, CURDATE(), </a:t>
            </a:r>
            <a:r>
              <a:rPr lang="en-US" sz="2200" dirty="0">
                <a:solidFill>
                  <a:srgbClr val="FF0000"/>
                </a:solidFill>
              </a:rPr>
              <a:t> TIMESTA</a:t>
            </a:r>
            <a:r>
              <a:rPr lang="en-US" sz="2200" dirty="0">
                <a:solidFill>
                  <a:srgbClr val="FF0000"/>
                </a:solidFill>
              </a:rPr>
              <a:t>MPDIFF(</a:t>
            </a:r>
            <a:r>
              <a:rPr lang="en-US" sz="2200" dirty="0" err="1">
                <a:solidFill>
                  <a:srgbClr val="FF0000"/>
                </a:solidFill>
              </a:rPr>
              <a:t>YEAR,birth,CURDATE</a:t>
            </a:r>
            <a:r>
              <a:rPr lang="en-US" sz="2200" dirty="0">
                <a:solidFill>
                  <a:srgbClr val="FF0000"/>
                </a:solidFill>
              </a:rPr>
              <a:t>()) AS age FROM pet;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52</a:t>
            </a:fld>
            <a:endParaRPr lang="en"/>
          </a:p>
        </p:txBody>
      </p:sp>
    </p:spTree>
    <p:extLst>
      <p:ext uri="{BB962C8B-B14F-4D97-AF65-F5344CB8AC3E}">
        <p14:creationId xmlns:p14="http://schemas.microsoft.com/office/powerpoint/2010/main" val="1857241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Date Calculations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The query works, but the result could be scanned more easily if the rows were presented in some order. </a:t>
            </a:r>
          </a:p>
          <a:p>
            <a:pPr marL="342900" indent="-342900"/>
            <a:endParaRPr lang="en-US" sz="2200" dirty="0">
              <a:solidFill>
                <a:schemeClr val="tx1"/>
              </a:solidFill>
            </a:endParaRPr>
          </a:p>
          <a:p>
            <a:pPr marL="342900" indent="-342900"/>
            <a:r>
              <a:rPr lang="en-US" sz="2200" dirty="0">
                <a:solidFill>
                  <a:schemeClr val="tx1"/>
                </a:solidFill>
              </a:rPr>
              <a:t>This can be done by adding an </a:t>
            </a:r>
            <a:r>
              <a:rPr lang="en-US" sz="2200" dirty="0">
                <a:solidFill>
                  <a:srgbClr val="FF0000"/>
                </a:solidFill>
              </a:rPr>
              <a:t>ORDER BY</a:t>
            </a:r>
            <a:r>
              <a:rPr lang="en-US" sz="2200" dirty="0">
                <a:solidFill>
                  <a:schemeClr val="tx1"/>
                </a:solidFill>
              </a:rPr>
              <a:t> name clause to sort the output by name:</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name, birth, CURDATE(), TIMESTAMPDIFF(</a:t>
            </a:r>
            <a:r>
              <a:rPr lang="en-US" sz="2200" dirty="0" err="1">
                <a:solidFill>
                  <a:srgbClr val="FF0000"/>
                </a:solidFill>
              </a:rPr>
              <a:t>YEAR,birth,CURDATE</a:t>
            </a:r>
            <a:r>
              <a:rPr lang="en-US" sz="2200" dirty="0">
                <a:solidFill>
                  <a:srgbClr val="FF0000"/>
                </a:solidFill>
              </a:rPr>
              <a:t>()) AS age FROM pet ORDER BY name;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53</a:t>
            </a:fld>
            <a:endParaRPr lang="en"/>
          </a:p>
        </p:txBody>
      </p:sp>
    </p:spTree>
    <p:extLst>
      <p:ext uri="{BB962C8B-B14F-4D97-AF65-F5344CB8AC3E}">
        <p14:creationId xmlns:p14="http://schemas.microsoft.com/office/powerpoint/2010/main" val="699693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Date Calculations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To sort the output by age rather than name, just use a different </a:t>
            </a:r>
            <a:r>
              <a:rPr lang="en-US" sz="2200" dirty="0">
                <a:solidFill>
                  <a:srgbClr val="FF0000"/>
                </a:solidFill>
              </a:rPr>
              <a:t>ORDER BY </a:t>
            </a:r>
            <a:r>
              <a:rPr lang="en-US" sz="2200" dirty="0">
                <a:solidFill>
                  <a:schemeClr val="tx1"/>
                </a:solidFill>
              </a:rPr>
              <a:t>clause:</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name, birth, CURDATE(), TIMESTAMPDIFF(</a:t>
            </a:r>
            <a:r>
              <a:rPr lang="en-US" sz="2200" dirty="0" err="1">
                <a:solidFill>
                  <a:srgbClr val="FF0000"/>
                </a:solidFill>
              </a:rPr>
              <a:t>YEAR,birth,CURDATE</a:t>
            </a:r>
            <a:r>
              <a:rPr lang="en-US" sz="2200" dirty="0">
                <a:solidFill>
                  <a:srgbClr val="FF0000"/>
                </a:solidFill>
              </a:rPr>
              <a:t>()) AS age FROM pet ORDER BY age;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54</a:t>
            </a:fld>
            <a:endParaRPr lang="en"/>
          </a:p>
        </p:txBody>
      </p:sp>
    </p:spTree>
    <p:extLst>
      <p:ext uri="{BB962C8B-B14F-4D97-AF65-F5344CB8AC3E}">
        <p14:creationId xmlns:p14="http://schemas.microsoft.com/office/powerpoint/2010/main" val="1056555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Date Calculations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A similar query can be used to determine age at death for animals that have died. </a:t>
            </a:r>
          </a:p>
          <a:p>
            <a:pPr marL="342900" indent="-342900"/>
            <a:endParaRPr lang="en-US" sz="2200" dirty="0">
              <a:solidFill>
                <a:schemeClr val="tx1"/>
              </a:solidFill>
            </a:endParaRPr>
          </a:p>
          <a:p>
            <a:pPr marL="342900" indent="-342900"/>
            <a:r>
              <a:rPr lang="en-US" sz="2200" dirty="0">
                <a:solidFill>
                  <a:schemeClr val="tx1"/>
                </a:solidFill>
              </a:rPr>
              <a:t>You determine which animals these are by checking whether the death value is NULL. </a:t>
            </a:r>
          </a:p>
          <a:p>
            <a:pPr marL="342900" indent="-342900"/>
            <a:endParaRPr lang="en-US" sz="2200" dirty="0">
              <a:solidFill>
                <a:schemeClr val="tx1"/>
              </a:solidFill>
            </a:endParaRPr>
          </a:p>
          <a:p>
            <a:pPr marL="342900" indent="-342900"/>
            <a:r>
              <a:rPr lang="en-US" sz="2200" dirty="0">
                <a:solidFill>
                  <a:schemeClr val="tx1"/>
                </a:solidFill>
              </a:rPr>
              <a:t>Then, for those with non-NULL values, compute the difference between the death and birth values:</a:t>
            </a:r>
            <a:endParaRPr lang="en-US" sz="2000" dirty="0">
              <a:solidFill>
                <a:srgbClr val="FF0000"/>
              </a:solidFill>
            </a:endParaRPr>
          </a:p>
          <a:p>
            <a:pPr marL="339725">
              <a:buNone/>
            </a:pPr>
            <a:r>
              <a:rPr lang="en-US" sz="2200" dirty="0" err="1">
                <a:solidFill>
                  <a:srgbClr val="FF0000"/>
                </a:solidFill>
              </a:rPr>
              <a:t>mysql</a:t>
            </a:r>
            <a:r>
              <a:rPr lang="en-US" sz="2200" dirty="0">
                <a:solidFill>
                  <a:srgbClr val="FF0000"/>
                </a:solidFill>
              </a:rPr>
              <a:t>&gt; SELECT name, birth, death, TIMESTAMPDIFF(</a:t>
            </a:r>
            <a:r>
              <a:rPr lang="en-US" sz="2200" dirty="0" err="1">
                <a:solidFill>
                  <a:srgbClr val="FF0000"/>
                </a:solidFill>
              </a:rPr>
              <a:t>YEAR,birth,death</a:t>
            </a:r>
            <a:r>
              <a:rPr lang="en-US" sz="2200" dirty="0">
                <a:solidFill>
                  <a:srgbClr val="FF0000"/>
                </a:solidFill>
              </a:rPr>
              <a:t>) AS age FROM pet WHERE death IS NOT NULL ORDER BY age;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55</a:t>
            </a:fld>
            <a:endParaRPr lang="en"/>
          </a:p>
        </p:txBody>
      </p:sp>
    </p:spTree>
    <p:extLst>
      <p:ext uri="{BB962C8B-B14F-4D97-AF65-F5344CB8AC3E}">
        <p14:creationId xmlns:p14="http://schemas.microsoft.com/office/powerpoint/2010/main" val="30010758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Date Calculations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The previous query, used </a:t>
            </a:r>
            <a:r>
              <a:rPr lang="en-US" sz="2200" dirty="0">
                <a:solidFill>
                  <a:srgbClr val="FF0000"/>
                </a:solidFill>
              </a:rPr>
              <a:t>death IS NOT NULL </a:t>
            </a:r>
            <a:r>
              <a:rPr lang="en-US" sz="2200" dirty="0">
                <a:solidFill>
                  <a:schemeClr val="tx1"/>
                </a:solidFill>
              </a:rPr>
              <a:t>rather than </a:t>
            </a:r>
            <a:r>
              <a:rPr lang="en-US" sz="2200" dirty="0">
                <a:solidFill>
                  <a:srgbClr val="FF0000"/>
                </a:solidFill>
              </a:rPr>
              <a:t>death &lt;&gt; NULL </a:t>
            </a:r>
            <a:r>
              <a:rPr lang="en-US" sz="2200" dirty="0">
                <a:solidFill>
                  <a:schemeClr val="tx1"/>
                </a:solidFill>
              </a:rPr>
              <a:t>because </a:t>
            </a:r>
            <a:r>
              <a:rPr lang="en-US" sz="2200" dirty="0">
                <a:solidFill>
                  <a:srgbClr val="FF0000"/>
                </a:solidFill>
              </a:rPr>
              <a:t>NULL</a:t>
            </a:r>
            <a:r>
              <a:rPr lang="en-US" sz="2200" dirty="0">
                <a:solidFill>
                  <a:schemeClr val="tx1"/>
                </a:solidFill>
              </a:rPr>
              <a:t> is a special value that cannot be compared using the usual comparison operators. This is discussed later.</a:t>
            </a:r>
          </a:p>
          <a:p>
            <a:pPr marL="342900" indent="-342900"/>
            <a:endParaRPr lang="en-US" sz="2200" dirty="0">
              <a:solidFill>
                <a:schemeClr val="tx1"/>
              </a:solidFill>
            </a:endParaRPr>
          </a:p>
          <a:p>
            <a:pPr marL="342900" indent="-342900"/>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56</a:t>
            </a:fld>
            <a:endParaRPr lang="en"/>
          </a:p>
        </p:txBody>
      </p:sp>
    </p:spTree>
    <p:extLst>
      <p:ext uri="{BB962C8B-B14F-4D97-AF65-F5344CB8AC3E}">
        <p14:creationId xmlns:p14="http://schemas.microsoft.com/office/powerpoint/2010/main" val="4170788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Date Calculations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What if you want to know which animals have birthdays next month? </a:t>
            </a:r>
          </a:p>
          <a:p>
            <a:pPr marL="342900" indent="-342900"/>
            <a:endParaRPr lang="en-US" sz="2200" dirty="0">
              <a:solidFill>
                <a:schemeClr val="tx1"/>
              </a:solidFill>
            </a:endParaRPr>
          </a:p>
          <a:p>
            <a:pPr marL="342900" indent="-342900"/>
            <a:r>
              <a:rPr lang="en-US" sz="2200" dirty="0">
                <a:solidFill>
                  <a:schemeClr val="tx1"/>
                </a:solidFill>
              </a:rPr>
              <a:t>For this type of calculation, year and day are irrelevant; you simply want to extract the month part of the birth column.</a:t>
            </a:r>
          </a:p>
          <a:p>
            <a:pPr marL="342900" indent="-342900"/>
            <a:endParaRPr lang="en-US" sz="2200" dirty="0">
              <a:solidFill>
                <a:schemeClr val="tx1"/>
              </a:solidFill>
            </a:endParaRPr>
          </a:p>
          <a:p>
            <a:pPr marL="342900" indent="-342900"/>
            <a:r>
              <a:rPr lang="en-US" sz="2200" dirty="0">
                <a:solidFill>
                  <a:schemeClr val="tx1"/>
                </a:solidFill>
              </a:rPr>
              <a:t>MySQL provides several functions for extracting parts of dates, such as </a:t>
            </a:r>
            <a:r>
              <a:rPr lang="en-US" sz="2200" dirty="0">
                <a:solidFill>
                  <a:srgbClr val="FF0000"/>
                </a:solidFill>
              </a:rPr>
              <a:t>YEAR()</a:t>
            </a:r>
            <a:r>
              <a:rPr lang="en-US" sz="2200" dirty="0">
                <a:solidFill>
                  <a:schemeClr val="tx1"/>
                </a:solidFill>
              </a:rPr>
              <a:t>, </a:t>
            </a:r>
            <a:r>
              <a:rPr lang="en-US" sz="2200" dirty="0">
                <a:solidFill>
                  <a:srgbClr val="FF0000"/>
                </a:solidFill>
              </a:rPr>
              <a:t>MONTH()</a:t>
            </a:r>
            <a:r>
              <a:rPr lang="en-US" sz="2200" dirty="0">
                <a:solidFill>
                  <a:schemeClr val="tx1"/>
                </a:solidFill>
              </a:rPr>
              <a:t>, and </a:t>
            </a:r>
            <a:r>
              <a:rPr lang="en-US" sz="2200" dirty="0">
                <a:solidFill>
                  <a:srgbClr val="FF0000"/>
                </a:solidFill>
              </a:rPr>
              <a:t>DAYOFMONTH()</a:t>
            </a:r>
            <a:r>
              <a:rPr lang="en-US" sz="2200" dirty="0">
                <a:solidFill>
                  <a:schemeClr val="tx1"/>
                </a:solidFill>
              </a:rPr>
              <a:t>.</a:t>
            </a:r>
          </a:p>
          <a:p>
            <a:pPr marL="342900" indent="-342900"/>
            <a:endParaRPr lang="en-US" sz="2200" dirty="0">
              <a:solidFill>
                <a:schemeClr val="tx1"/>
              </a:solidFill>
            </a:endParaRPr>
          </a:p>
          <a:p>
            <a:pPr marL="342900" indent="-342900"/>
            <a:r>
              <a:rPr lang="en-US" sz="2200" dirty="0">
                <a:solidFill>
                  <a:srgbClr val="FF0000"/>
                </a:solidFill>
              </a:rPr>
              <a:t>MONTH() </a:t>
            </a:r>
            <a:r>
              <a:rPr lang="en-US" sz="2200" dirty="0">
                <a:solidFill>
                  <a:schemeClr val="tx1"/>
                </a:solidFill>
              </a:rPr>
              <a:t>is the appropriate function here.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57</a:t>
            </a:fld>
            <a:endParaRPr lang="en"/>
          </a:p>
        </p:txBody>
      </p:sp>
    </p:spTree>
    <p:extLst>
      <p:ext uri="{BB962C8B-B14F-4D97-AF65-F5344CB8AC3E}">
        <p14:creationId xmlns:p14="http://schemas.microsoft.com/office/powerpoint/2010/main" val="10764696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Date Calculations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To see how it works, run a simple query that displays the value of both birth and </a:t>
            </a:r>
            <a:r>
              <a:rPr lang="en-US" sz="2200" dirty="0">
                <a:solidFill>
                  <a:srgbClr val="FF0000"/>
                </a:solidFill>
              </a:rPr>
              <a:t>MONTH(birth)</a:t>
            </a:r>
            <a:r>
              <a:rPr lang="en-US" sz="2200" dirty="0">
                <a:solidFill>
                  <a:schemeClr val="tx1"/>
                </a:solidFill>
              </a:rPr>
              <a:t>:</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name, birth, MONTH(birth) FROM pet;</a:t>
            </a:r>
          </a:p>
          <a:p>
            <a:pPr>
              <a:buNone/>
            </a:pPr>
            <a:endParaRPr lang="en-US" sz="2200" dirty="0">
              <a:solidFill>
                <a:srgbClr val="FF0000"/>
              </a:solidFill>
            </a:endParaRPr>
          </a:p>
          <a:p>
            <a:pPr marL="342900" indent="-342900"/>
            <a:r>
              <a:rPr lang="en-US" sz="2200" dirty="0">
                <a:solidFill>
                  <a:schemeClr val="tx1"/>
                </a:solidFill>
              </a:rPr>
              <a:t>Finding animals with birthdays in the upcoming month is also simple. Suppose that the current month is July. Then the month value is 7 and you can look for animals born in August (month 8) like this:</a:t>
            </a:r>
          </a:p>
          <a:p>
            <a:pPr marL="342900" indent="-342900"/>
            <a:endParaRPr lang="en-US" sz="2200" dirty="0">
              <a:solidFill>
                <a:schemeClr val="tx1"/>
              </a:solidFill>
            </a:endParaRPr>
          </a:p>
          <a:p>
            <a:pPr>
              <a:buNone/>
            </a:pPr>
            <a:r>
              <a:rPr lang="en-US" sz="2100" dirty="0" err="1">
                <a:solidFill>
                  <a:srgbClr val="FF0000"/>
                </a:solidFill>
              </a:rPr>
              <a:t>mysql</a:t>
            </a:r>
            <a:r>
              <a:rPr lang="en-US" sz="2100" dirty="0">
                <a:solidFill>
                  <a:srgbClr val="FF0000"/>
                </a:solidFill>
              </a:rPr>
              <a:t>&gt; SELECT name, birth FROM pet WHERE MONTH(birth)</a:t>
            </a:r>
            <a:r>
              <a:rPr lang="en-US" sz="2100" dirty="0">
                <a:solidFill>
                  <a:srgbClr val="FF0000"/>
                </a:solidFill>
              </a:rPr>
              <a:t> </a:t>
            </a:r>
            <a:r>
              <a:rPr lang="en-US" sz="2100" dirty="0">
                <a:solidFill>
                  <a:srgbClr val="FF0000"/>
                </a:solidFill>
              </a:rPr>
              <a:t>=</a:t>
            </a:r>
            <a:r>
              <a:rPr lang="en-US" sz="2100" dirty="0">
                <a:solidFill>
                  <a:srgbClr val="FF0000"/>
                </a:solidFill>
              </a:rPr>
              <a:t> </a:t>
            </a:r>
            <a:r>
              <a:rPr lang="en-US" sz="2100" dirty="0">
                <a:solidFill>
                  <a:srgbClr val="FF0000"/>
                </a:solidFill>
              </a:rPr>
              <a:t>8;</a:t>
            </a:r>
          </a:p>
          <a:p>
            <a:pPr>
              <a:buNone/>
            </a:pPr>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58</a:t>
            </a:fld>
            <a:endParaRPr lang="en"/>
          </a:p>
        </p:txBody>
      </p:sp>
    </p:spTree>
    <p:extLst>
      <p:ext uri="{BB962C8B-B14F-4D97-AF65-F5344CB8AC3E}">
        <p14:creationId xmlns:p14="http://schemas.microsoft.com/office/powerpoint/2010/main" val="3793298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Date Calculations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There is a small complication if the current month is December. You cannot merely add one to the month number (12) and look for animals born in month 13, because there is no such month. </a:t>
            </a:r>
          </a:p>
          <a:p>
            <a:pPr marL="342900" indent="-342900"/>
            <a:endParaRPr lang="en-US" sz="2200" dirty="0">
              <a:solidFill>
                <a:schemeClr val="tx1"/>
              </a:solidFill>
            </a:endParaRPr>
          </a:p>
          <a:p>
            <a:pPr marL="342900" indent="-342900"/>
            <a:r>
              <a:rPr lang="en-US" sz="2200" dirty="0">
                <a:solidFill>
                  <a:schemeClr val="tx1"/>
                </a:solidFill>
              </a:rPr>
              <a:t>Instead, you look for animals born in January (month 1).</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59</a:t>
            </a:fld>
            <a:endParaRPr lang="en"/>
          </a:p>
        </p:txBody>
      </p:sp>
    </p:spTree>
    <p:extLst>
      <p:ext uri="{BB962C8B-B14F-4D97-AF65-F5344CB8AC3E}">
        <p14:creationId xmlns:p14="http://schemas.microsoft.com/office/powerpoint/2010/main" val="359897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t>Data Control Language (DCL)</a:t>
            </a:r>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t>These set of SQL commands control access rights to parts of the database.</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Tree>
    <p:extLst>
      <p:ext uri="{BB962C8B-B14F-4D97-AF65-F5344CB8AC3E}">
        <p14:creationId xmlns:p14="http://schemas.microsoft.com/office/powerpoint/2010/main" val="24009817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Date Calculations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You can write the query so that it works no matter what the current month is, so that you do not have to use the number for a particular month. </a:t>
            </a:r>
          </a:p>
          <a:p>
            <a:pPr marL="342900" indent="-342900"/>
            <a:endParaRPr lang="en-US" sz="2200" dirty="0">
              <a:solidFill>
                <a:schemeClr val="tx1"/>
              </a:solidFill>
            </a:endParaRPr>
          </a:p>
          <a:p>
            <a:pPr marL="342900" indent="-342900"/>
            <a:r>
              <a:rPr lang="en-US" sz="2200" dirty="0">
                <a:solidFill>
                  <a:srgbClr val="FF0000"/>
                </a:solidFill>
              </a:rPr>
              <a:t>DATE_ADD() </a:t>
            </a:r>
            <a:r>
              <a:rPr lang="en-US" sz="2200" dirty="0">
                <a:solidFill>
                  <a:schemeClr val="tx1"/>
                </a:solidFill>
              </a:rPr>
              <a:t>enables you to add a time interval to a given date. If you add a month to the value of </a:t>
            </a:r>
            <a:r>
              <a:rPr lang="en-US" sz="2200" dirty="0">
                <a:solidFill>
                  <a:srgbClr val="FF0000"/>
                </a:solidFill>
              </a:rPr>
              <a:t>CURDATE()</a:t>
            </a:r>
            <a:r>
              <a:rPr lang="en-US" sz="2200" dirty="0">
                <a:solidFill>
                  <a:schemeClr val="tx1"/>
                </a:solidFill>
              </a:rPr>
              <a:t>, then extract the month part with </a:t>
            </a:r>
            <a:r>
              <a:rPr lang="en-US" sz="2200" dirty="0">
                <a:solidFill>
                  <a:srgbClr val="FF0000"/>
                </a:solidFill>
              </a:rPr>
              <a:t>MONTH()</a:t>
            </a:r>
            <a:r>
              <a:rPr lang="en-US" sz="2200" dirty="0">
                <a:solidFill>
                  <a:schemeClr val="tx1"/>
                </a:solidFill>
              </a:rPr>
              <a:t>, the result produces the month in which to look for birthdays:</a:t>
            </a:r>
          </a:p>
          <a:p>
            <a:pPr>
              <a:buNone/>
            </a:pPr>
            <a:r>
              <a:rPr lang="en-US" sz="2200" dirty="0" err="1">
                <a:solidFill>
                  <a:srgbClr val="FF0000"/>
                </a:solidFill>
              </a:rPr>
              <a:t>mysql</a:t>
            </a:r>
            <a:r>
              <a:rPr lang="en-US" sz="2200" dirty="0">
                <a:solidFill>
                  <a:srgbClr val="FF0000"/>
                </a:solidFill>
              </a:rPr>
              <a:t>&gt; SELECT name, birth FROM pet WHERE MONTH(birth) = MONTH(DATE_ADD(CURDATE(),INTERVAL 1 MONTH));</a:t>
            </a:r>
          </a:p>
          <a:p>
            <a:pPr marL="342900" indent="-342900"/>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60</a:t>
            </a:fld>
            <a:endParaRPr lang="en"/>
          </a:p>
        </p:txBody>
      </p:sp>
    </p:spTree>
    <p:extLst>
      <p:ext uri="{BB962C8B-B14F-4D97-AF65-F5344CB8AC3E}">
        <p14:creationId xmlns:p14="http://schemas.microsoft.com/office/powerpoint/2010/main" val="24043390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Date Calculations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A different way to accomplish the same task is to add 1 to get the next month after the current one after using the modulo function (</a:t>
            </a:r>
            <a:r>
              <a:rPr lang="en-US" sz="2200" dirty="0">
                <a:solidFill>
                  <a:srgbClr val="FF0000"/>
                </a:solidFill>
              </a:rPr>
              <a:t>MOD</a:t>
            </a:r>
            <a:r>
              <a:rPr lang="en-US" sz="2200" dirty="0">
                <a:solidFill>
                  <a:schemeClr val="tx1"/>
                </a:solidFill>
              </a:rPr>
              <a:t>) to wrap the month value to 0 if it is currently 12:</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name, birth FROM pet WHERE MONTH(birth) = MOD(MONTH(CURDATE()), 12) + 1;</a:t>
            </a:r>
          </a:p>
          <a:p>
            <a:pPr marL="342900" indent="-342900"/>
            <a:endParaRPr lang="en-US" sz="2200" dirty="0">
              <a:solidFill>
                <a:schemeClr val="tx1"/>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61</a:t>
            </a:fld>
            <a:endParaRPr lang="en"/>
          </a:p>
        </p:txBody>
      </p:sp>
    </p:spTree>
    <p:extLst>
      <p:ext uri="{BB962C8B-B14F-4D97-AF65-F5344CB8AC3E}">
        <p14:creationId xmlns:p14="http://schemas.microsoft.com/office/powerpoint/2010/main" val="5744320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Date Calculations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In the last query </a:t>
            </a:r>
            <a:r>
              <a:rPr lang="en-US" sz="2200" dirty="0">
                <a:solidFill>
                  <a:srgbClr val="FF0000"/>
                </a:solidFill>
              </a:rPr>
              <a:t>MONTH() </a:t>
            </a:r>
            <a:r>
              <a:rPr lang="en-US" sz="2200" dirty="0">
                <a:solidFill>
                  <a:schemeClr val="tx1"/>
                </a:solidFill>
              </a:rPr>
              <a:t>returns a number between 1 and 12. And </a:t>
            </a:r>
            <a:r>
              <a:rPr lang="en-US" sz="2200" dirty="0">
                <a:solidFill>
                  <a:srgbClr val="FF0000"/>
                </a:solidFill>
              </a:rPr>
              <a:t>MOD(</a:t>
            </a:r>
            <a:r>
              <a:rPr lang="en-US" sz="2200" i="1" dirty="0">
                <a:solidFill>
                  <a:srgbClr val="FF0000"/>
                </a:solidFill>
              </a:rPr>
              <a:t>something</a:t>
            </a:r>
            <a:r>
              <a:rPr lang="en-US" sz="2200" dirty="0">
                <a:solidFill>
                  <a:srgbClr val="FF0000"/>
                </a:solidFill>
              </a:rPr>
              <a:t>,12) </a:t>
            </a:r>
            <a:r>
              <a:rPr lang="en-US" sz="2200" dirty="0">
                <a:solidFill>
                  <a:schemeClr val="tx1"/>
                </a:solidFill>
              </a:rPr>
              <a:t>returns a number between 0 and 11. </a:t>
            </a:r>
          </a:p>
          <a:p>
            <a:pPr marL="342900" indent="-342900"/>
            <a:endParaRPr lang="en-US" sz="2200" dirty="0">
              <a:solidFill>
                <a:schemeClr val="tx1"/>
              </a:solidFill>
            </a:endParaRPr>
          </a:p>
          <a:p>
            <a:pPr marL="342900" indent="-342900"/>
            <a:r>
              <a:rPr lang="en-US" sz="2200" dirty="0">
                <a:solidFill>
                  <a:schemeClr val="tx1"/>
                </a:solidFill>
              </a:rPr>
              <a:t>So the addition has to be after the </a:t>
            </a:r>
            <a:r>
              <a:rPr lang="en-US" sz="2200" dirty="0">
                <a:solidFill>
                  <a:srgbClr val="FF0000"/>
                </a:solidFill>
              </a:rPr>
              <a:t>MOD()</a:t>
            </a:r>
            <a:r>
              <a:rPr lang="en-US" sz="2200" dirty="0">
                <a:solidFill>
                  <a:schemeClr val="tx1"/>
                </a:solidFill>
              </a:rPr>
              <a:t>, otherwise we would go from November (11) to January (1).</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62</a:t>
            </a:fld>
            <a:endParaRPr lang="en"/>
          </a:p>
        </p:txBody>
      </p:sp>
    </p:spTree>
    <p:extLst>
      <p:ext uri="{BB962C8B-B14F-4D97-AF65-F5344CB8AC3E}">
        <p14:creationId xmlns:p14="http://schemas.microsoft.com/office/powerpoint/2010/main" val="1010067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Working with NULL Values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The NULL value can be surprising until you get used to it. Conceptually, NULL means “a missing unknown value” and it is treated somewhat differently from other values.</a:t>
            </a:r>
          </a:p>
          <a:p>
            <a:pPr marL="342900" indent="-342900"/>
            <a:endParaRPr lang="en-US" sz="2200" dirty="0">
              <a:solidFill>
                <a:schemeClr val="tx1"/>
              </a:solidFill>
            </a:endParaRPr>
          </a:p>
          <a:p>
            <a:pPr marL="342900" indent="-342900"/>
            <a:r>
              <a:rPr lang="en-US" sz="2200" dirty="0">
                <a:solidFill>
                  <a:schemeClr val="tx1"/>
                </a:solidFill>
              </a:rPr>
              <a:t>To test for NULL, use the IS NULL and IS NOT NULL operators, as shown here:</a:t>
            </a:r>
          </a:p>
          <a:p>
            <a:pPr marL="342900" indent="-342900"/>
            <a:endParaRPr lang="en-US" sz="2200" dirty="0">
              <a:solidFill>
                <a:schemeClr val="tx1"/>
              </a:solidFill>
            </a:endParaRPr>
          </a:p>
          <a:p>
            <a:pPr>
              <a:buNone/>
            </a:pPr>
            <a:r>
              <a:rPr lang="en-US" sz="2200" dirty="0">
                <a:solidFill>
                  <a:srgbClr val="FF0000"/>
                </a:solidFill>
              </a:rPr>
              <a:t> </a:t>
            </a:r>
            <a:r>
              <a:rPr lang="en-US" sz="2200" dirty="0" err="1">
                <a:solidFill>
                  <a:srgbClr val="FF0000"/>
                </a:solidFill>
              </a:rPr>
              <a:t>mysql</a:t>
            </a:r>
            <a:r>
              <a:rPr lang="en-US" sz="2200" dirty="0">
                <a:solidFill>
                  <a:srgbClr val="FF0000"/>
                </a:solidFill>
              </a:rPr>
              <a:t>&gt; SELECT 1 IS NULL, 1 IS NOT NULL;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63</a:t>
            </a:fld>
            <a:endParaRPr lang="en"/>
          </a:p>
        </p:txBody>
      </p:sp>
    </p:spTree>
    <p:extLst>
      <p:ext uri="{BB962C8B-B14F-4D97-AF65-F5344CB8AC3E}">
        <p14:creationId xmlns:p14="http://schemas.microsoft.com/office/powerpoint/2010/main" val="2801656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Working with NULL Values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You cannot use arithmetic comparison operators such as </a:t>
            </a:r>
            <a:r>
              <a:rPr lang="en-US" sz="2200" dirty="0">
                <a:solidFill>
                  <a:srgbClr val="FF0000"/>
                </a:solidFill>
              </a:rPr>
              <a:t>=</a:t>
            </a:r>
            <a:r>
              <a:rPr lang="en-US" sz="2200" dirty="0">
                <a:solidFill>
                  <a:schemeClr val="tx1"/>
                </a:solidFill>
              </a:rPr>
              <a:t>, </a:t>
            </a:r>
            <a:r>
              <a:rPr lang="en-US" sz="2200" dirty="0">
                <a:solidFill>
                  <a:srgbClr val="FF0000"/>
                </a:solidFill>
              </a:rPr>
              <a:t>&lt;</a:t>
            </a:r>
            <a:r>
              <a:rPr lang="en-US" sz="2200" dirty="0">
                <a:solidFill>
                  <a:schemeClr val="tx1"/>
                </a:solidFill>
              </a:rPr>
              <a:t>, or </a:t>
            </a:r>
            <a:r>
              <a:rPr lang="en-US" sz="2200" dirty="0">
                <a:solidFill>
                  <a:srgbClr val="FF0000"/>
                </a:solidFill>
              </a:rPr>
              <a:t>&lt;&gt;</a:t>
            </a:r>
            <a:r>
              <a:rPr lang="en-US" sz="2200" dirty="0">
                <a:solidFill>
                  <a:schemeClr val="tx1"/>
                </a:solidFill>
              </a:rPr>
              <a:t> to test for </a:t>
            </a:r>
            <a:r>
              <a:rPr lang="en-US" sz="2200" dirty="0">
                <a:solidFill>
                  <a:srgbClr val="FF0000"/>
                </a:solidFill>
              </a:rPr>
              <a:t>NULL</a:t>
            </a:r>
            <a:r>
              <a:rPr lang="en-US" sz="2200" dirty="0">
                <a:solidFill>
                  <a:schemeClr val="tx1"/>
                </a:solidFill>
              </a:rPr>
              <a:t>. </a:t>
            </a:r>
          </a:p>
          <a:p>
            <a:pPr marL="342900" indent="-342900"/>
            <a:endParaRPr lang="en-US" sz="2200" dirty="0">
              <a:solidFill>
                <a:schemeClr val="tx1"/>
              </a:solidFill>
            </a:endParaRPr>
          </a:p>
          <a:p>
            <a:pPr marL="342900" indent="-342900"/>
            <a:r>
              <a:rPr lang="en-US" sz="2200" dirty="0">
                <a:solidFill>
                  <a:schemeClr val="tx1"/>
                </a:solidFill>
              </a:rPr>
              <a:t>To demonstrate this for yourself, try the following query:</a:t>
            </a:r>
          </a:p>
          <a:p>
            <a:pPr marL="342900" indent="-342900"/>
            <a:endParaRPr lang="en-US" sz="2200" dirty="0">
              <a:solidFill>
                <a:schemeClr val="tx1"/>
              </a:solidFill>
            </a:endParaRPr>
          </a:p>
          <a:p>
            <a:pPr>
              <a:buNone/>
            </a:pPr>
            <a:r>
              <a:rPr lang="it-IT" sz="2200" dirty="0">
                <a:solidFill>
                  <a:srgbClr val="FF0000"/>
                </a:solidFill>
              </a:rPr>
              <a:t>mysql&gt; SELECT 1 = NULL, 1 &lt;&gt; NULL, 1 &lt; NULL, 1 &gt; NULL;</a:t>
            </a:r>
          </a:p>
          <a:p>
            <a:pPr>
              <a:buNone/>
            </a:pPr>
            <a:endParaRPr lang="it-IT" sz="2200" dirty="0">
              <a:solidFill>
                <a:srgbClr val="FF0000"/>
              </a:solidFill>
            </a:endParaRPr>
          </a:p>
          <a:p>
            <a:pPr marL="342900" indent="-342900"/>
            <a:r>
              <a:rPr lang="en-US" sz="2200" dirty="0">
                <a:solidFill>
                  <a:schemeClr val="tx1"/>
                </a:solidFill>
              </a:rPr>
              <a:t>Because the result of any arithmetic comparison with NULL is also NULL, you cannot obtain any meaningful results from such comparisons.</a:t>
            </a:r>
          </a:p>
          <a:p>
            <a:pPr>
              <a:buNone/>
            </a:pPr>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64</a:t>
            </a:fld>
            <a:endParaRPr lang="en"/>
          </a:p>
        </p:txBody>
      </p:sp>
    </p:spTree>
    <p:extLst>
      <p:ext uri="{BB962C8B-B14F-4D97-AF65-F5344CB8AC3E}">
        <p14:creationId xmlns:p14="http://schemas.microsoft.com/office/powerpoint/2010/main" val="33255005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Working with NULL Values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In MySQL, </a:t>
            </a:r>
            <a:r>
              <a:rPr lang="en-US" sz="2200" dirty="0">
                <a:solidFill>
                  <a:srgbClr val="FF0000"/>
                </a:solidFill>
              </a:rPr>
              <a:t>0</a:t>
            </a:r>
            <a:r>
              <a:rPr lang="en-US" sz="2200" dirty="0">
                <a:solidFill>
                  <a:schemeClr val="tx1"/>
                </a:solidFill>
              </a:rPr>
              <a:t> or </a:t>
            </a:r>
            <a:r>
              <a:rPr lang="en-US" sz="2200" dirty="0">
                <a:solidFill>
                  <a:srgbClr val="FF0000"/>
                </a:solidFill>
              </a:rPr>
              <a:t>NULL</a:t>
            </a:r>
            <a:r>
              <a:rPr lang="en-US" sz="2200" dirty="0">
                <a:solidFill>
                  <a:schemeClr val="tx1"/>
                </a:solidFill>
              </a:rPr>
              <a:t> means false and anything else means true. </a:t>
            </a:r>
          </a:p>
          <a:p>
            <a:pPr marL="342900" indent="-342900"/>
            <a:endParaRPr lang="en-US" sz="2200" dirty="0">
              <a:solidFill>
                <a:schemeClr val="tx1"/>
              </a:solidFill>
            </a:endParaRPr>
          </a:p>
          <a:p>
            <a:pPr marL="342900" indent="-342900"/>
            <a:r>
              <a:rPr lang="en-US" sz="2200" dirty="0">
                <a:solidFill>
                  <a:schemeClr val="tx1"/>
                </a:solidFill>
              </a:rPr>
              <a:t>The default truth value from a </a:t>
            </a:r>
            <a:r>
              <a:rPr lang="en-US" sz="2200" dirty="0" err="1">
                <a:solidFill>
                  <a:schemeClr val="tx1"/>
                </a:solidFill>
              </a:rPr>
              <a:t>boolean</a:t>
            </a:r>
            <a:r>
              <a:rPr lang="en-US" sz="2200" dirty="0">
                <a:solidFill>
                  <a:schemeClr val="tx1"/>
                </a:solidFill>
              </a:rPr>
              <a:t> operation is </a:t>
            </a:r>
            <a:r>
              <a:rPr lang="en-US" sz="2200" dirty="0">
                <a:solidFill>
                  <a:srgbClr val="FF0000"/>
                </a:solidFill>
              </a:rPr>
              <a:t>1</a:t>
            </a:r>
            <a:r>
              <a:rPr lang="en-US" sz="2200" dirty="0">
                <a:solidFill>
                  <a:schemeClr val="tx1"/>
                </a:solidFill>
              </a:rPr>
              <a:t>.</a:t>
            </a:r>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65</a:t>
            </a:fld>
            <a:endParaRPr lang="en"/>
          </a:p>
        </p:txBody>
      </p:sp>
    </p:spTree>
    <p:extLst>
      <p:ext uri="{BB962C8B-B14F-4D97-AF65-F5344CB8AC3E}">
        <p14:creationId xmlns:p14="http://schemas.microsoft.com/office/powerpoint/2010/main" val="1928609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Working with NULL Values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This special treatment of </a:t>
            </a:r>
            <a:r>
              <a:rPr lang="en-US" sz="2200" dirty="0">
                <a:solidFill>
                  <a:srgbClr val="FF0000"/>
                </a:solidFill>
              </a:rPr>
              <a:t>NULL</a:t>
            </a:r>
            <a:r>
              <a:rPr lang="en-US" sz="2200" dirty="0">
                <a:solidFill>
                  <a:schemeClr val="tx1"/>
                </a:solidFill>
              </a:rPr>
              <a:t> is why, in the previous section, it was necessary to determine which animals are no longer alive using </a:t>
            </a:r>
            <a:r>
              <a:rPr lang="en-US" sz="2200" dirty="0">
                <a:solidFill>
                  <a:srgbClr val="FF0000"/>
                </a:solidFill>
              </a:rPr>
              <a:t>death</a:t>
            </a:r>
            <a:r>
              <a:rPr lang="en-US" sz="2200" dirty="0">
                <a:solidFill>
                  <a:schemeClr val="tx1"/>
                </a:solidFill>
              </a:rPr>
              <a:t> </a:t>
            </a:r>
            <a:r>
              <a:rPr lang="en-US" sz="2200" dirty="0">
                <a:solidFill>
                  <a:srgbClr val="FF0000"/>
                </a:solidFill>
              </a:rPr>
              <a:t>IS NOT NULL </a:t>
            </a:r>
            <a:r>
              <a:rPr lang="en-US" sz="2200" dirty="0">
                <a:solidFill>
                  <a:schemeClr val="tx1"/>
                </a:solidFill>
              </a:rPr>
              <a:t>instead of </a:t>
            </a:r>
            <a:r>
              <a:rPr lang="en-US" sz="2200" dirty="0">
                <a:solidFill>
                  <a:srgbClr val="FF0000"/>
                </a:solidFill>
              </a:rPr>
              <a:t>death &lt;&gt; NULL</a:t>
            </a:r>
            <a:r>
              <a:rPr lang="en-US" sz="2200" dirty="0">
                <a:solidFill>
                  <a:schemeClr val="tx1"/>
                </a:solidFill>
              </a:rPr>
              <a:t>.</a:t>
            </a:r>
          </a:p>
          <a:p>
            <a:pPr marL="342900" indent="-342900"/>
            <a:endParaRPr lang="en-US" sz="2200" dirty="0">
              <a:solidFill>
                <a:schemeClr val="tx1"/>
              </a:solidFill>
            </a:endParaRPr>
          </a:p>
          <a:p>
            <a:pPr marL="342900" indent="-342900"/>
            <a:r>
              <a:rPr lang="en-US" sz="2200" dirty="0">
                <a:solidFill>
                  <a:schemeClr val="tx1"/>
                </a:solidFill>
              </a:rPr>
              <a:t>Two </a:t>
            </a:r>
            <a:r>
              <a:rPr lang="en-US" sz="2200" dirty="0">
                <a:solidFill>
                  <a:srgbClr val="FF0000"/>
                </a:solidFill>
              </a:rPr>
              <a:t>NULL</a:t>
            </a:r>
            <a:r>
              <a:rPr lang="en-US" sz="2200" dirty="0">
                <a:solidFill>
                  <a:schemeClr val="tx1"/>
                </a:solidFill>
              </a:rPr>
              <a:t> values are regarded as equal in a </a:t>
            </a:r>
            <a:r>
              <a:rPr lang="en-US" sz="2200" dirty="0">
                <a:solidFill>
                  <a:srgbClr val="FF0000"/>
                </a:solidFill>
              </a:rPr>
              <a:t>GROUP BY</a:t>
            </a:r>
            <a:r>
              <a:rPr lang="en-US" sz="2200" dirty="0">
                <a:solidFill>
                  <a:schemeClr val="tx1"/>
                </a:solidFill>
              </a:rPr>
              <a:t> (to be discussed later)</a:t>
            </a:r>
          </a:p>
          <a:p>
            <a:pPr marL="342900" indent="-342900"/>
            <a:endParaRPr lang="en-US" sz="2200" dirty="0">
              <a:solidFill>
                <a:schemeClr val="tx1"/>
              </a:solidFill>
            </a:endParaRPr>
          </a:p>
          <a:p>
            <a:pPr marL="342900" indent="-342900"/>
            <a:r>
              <a:rPr lang="en-US" sz="2200" dirty="0">
                <a:solidFill>
                  <a:schemeClr val="tx1"/>
                </a:solidFill>
              </a:rPr>
              <a:t>When doing an </a:t>
            </a:r>
            <a:r>
              <a:rPr lang="en-US" sz="2200" dirty="0">
                <a:solidFill>
                  <a:srgbClr val="FF0000"/>
                </a:solidFill>
              </a:rPr>
              <a:t>ORDER BY</a:t>
            </a:r>
            <a:r>
              <a:rPr lang="en-US" sz="2200" dirty="0">
                <a:solidFill>
                  <a:schemeClr val="tx1"/>
                </a:solidFill>
              </a:rPr>
              <a:t>, </a:t>
            </a:r>
            <a:r>
              <a:rPr lang="en-US" sz="2200" dirty="0">
                <a:solidFill>
                  <a:srgbClr val="FF0000"/>
                </a:solidFill>
              </a:rPr>
              <a:t>NULL</a:t>
            </a:r>
            <a:r>
              <a:rPr lang="en-US" sz="2200" dirty="0">
                <a:solidFill>
                  <a:schemeClr val="tx1"/>
                </a:solidFill>
              </a:rPr>
              <a:t> values are presented first if you do </a:t>
            </a:r>
            <a:r>
              <a:rPr lang="en-US" sz="2200" dirty="0">
                <a:solidFill>
                  <a:srgbClr val="FF0000"/>
                </a:solidFill>
              </a:rPr>
              <a:t>ORDER BY ... ASC </a:t>
            </a:r>
            <a:r>
              <a:rPr lang="en-US" sz="2200" dirty="0">
                <a:solidFill>
                  <a:schemeClr val="tx1"/>
                </a:solidFill>
              </a:rPr>
              <a:t>and last if you do </a:t>
            </a:r>
            <a:r>
              <a:rPr lang="en-US" sz="2200" dirty="0">
                <a:solidFill>
                  <a:srgbClr val="FF0000"/>
                </a:solidFill>
              </a:rPr>
              <a:t>ORDER BY ... DESC</a:t>
            </a:r>
            <a:r>
              <a:rPr lang="en-US" sz="2200" dirty="0">
                <a:solidFill>
                  <a:schemeClr val="tx1"/>
                </a:solidFill>
              </a:rPr>
              <a: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66</a:t>
            </a:fld>
            <a:endParaRPr lang="en"/>
          </a:p>
        </p:txBody>
      </p:sp>
    </p:spTree>
    <p:extLst>
      <p:ext uri="{BB962C8B-B14F-4D97-AF65-F5344CB8AC3E}">
        <p14:creationId xmlns:p14="http://schemas.microsoft.com/office/powerpoint/2010/main" val="30909467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  Working with NULL Values</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A common error when working with </a:t>
            </a:r>
            <a:r>
              <a:rPr lang="en-US" sz="2200" dirty="0">
                <a:solidFill>
                  <a:srgbClr val="FF0000"/>
                </a:solidFill>
              </a:rPr>
              <a:t>NULL</a:t>
            </a:r>
            <a:r>
              <a:rPr lang="en-US" sz="2200" dirty="0">
                <a:solidFill>
                  <a:schemeClr val="tx1"/>
                </a:solidFill>
              </a:rPr>
              <a:t> is to assume that it is not possible to insert a zero or an empty string into a column defined as </a:t>
            </a:r>
            <a:r>
              <a:rPr lang="en-US" sz="2200" dirty="0">
                <a:solidFill>
                  <a:srgbClr val="FF0000"/>
                </a:solidFill>
              </a:rPr>
              <a:t>NOT NULL</a:t>
            </a:r>
            <a:r>
              <a:rPr lang="en-US" sz="2200" dirty="0">
                <a:solidFill>
                  <a:schemeClr val="tx1"/>
                </a:solidFill>
              </a:rPr>
              <a:t>, but this is not the case. </a:t>
            </a:r>
          </a:p>
          <a:p>
            <a:pPr marL="342900" indent="-342900"/>
            <a:endParaRPr lang="en-US" sz="2200" dirty="0">
              <a:solidFill>
                <a:schemeClr val="tx1"/>
              </a:solidFill>
            </a:endParaRPr>
          </a:p>
          <a:p>
            <a:pPr marL="342900" indent="-342900"/>
            <a:r>
              <a:rPr lang="en-US" sz="2200" dirty="0">
                <a:solidFill>
                  <a:schemeClr val="tx1"/>
                </a:solidFill>
              </a:rPr>
              <a:t>These are in fact values, whereas </a:t>
            </a:r>
            <a:r>
              <a:rPr lang="en-US" sz="2200" dirty="0">
                <a:solidFill>
                  <a:srgbClr val="FF0000"/>
                </a:solidFill>
              </a:rPr>
              <a:t>NULL</a:t>
            </a:r>
            <a:r>
              <a:rPr lang="en-US" sz="2200" dirty="0">
                <a:solidFill>
                  <a:schemeClr val="tx1"/>
                </a:solidFill>
              </a:rPr>
              <a:t> means “not having a value.” You can test this easily enough by using </a:t>
            </a:r>
            <a:r>
              <a:rPr lang="en-US" sz="2200" dirty="0">
                <a:solidFill>
                  <a:srgbClr val="FF0000"/>
                </a:solidFill>
              </a:rPr>
              <a:t>IS [NOT] NULL </a:t>
            </a:r>
            <a:r>
              <a:rPr lang="en-US" sz="2200" dirty="0">
                <a:solidFill>
                  <a:schemeClr val="tx1"/>
                </a:solidFill>
              </a:rPr>
              <a:t>as shown:</a:t>
            </a:r>
          </a:p>
          <a:p>
            <a:pPr>
              <a:buNone/>
            </a:pPr>
            <a:r>
              <a:rPr lang="en-US" sz="2000" dirty="0" err="1">
                <a:solidFill>
                  <a:srgbClr val="FF0000"/>
                </a:solidFill>
              </a:rPr>
              <a:t>mysql</a:t>
            </a:r>
            <a:r>
              <a:rPr lang="en-US" sz="2000" dirty="0">
                <a:solidFill>
                  <a:srgbClr val="FF0000"/>
                </a:solidFill>
              </a:rPr>
              <a:t>&gt; SELECT 0 IS NULL, 0 IS NOT NULL, ' ' IS NULL, ' ' IS NOT NULL;</a:t>
            </a:r>
          </a:p>
          <a:p>
            <a:pPr>
              <a:buNone/>
            </a:pPr>
            <a:r>
              <a:rPr lang="en-US" sz="2000" dirty="0">
                <a:solidFill>
                  <a:srgbClr val="FF0000"/>
                </a:solidFill>
              </a:rPr>
              <a:t> </a:t>
            </a:r>
          </a:p>
          <a:p>
            <a:pPr marL="342900" indent="-342900"/>
            <a:r>
              <a:rPr lang="en-US" sz="2200" dirty="0">
                <a:solidFill>
                  <a:schemeClr val="tx1"/>
                </a:solidFill>
              </a:rPr>
              <a:t>Thus it is entirely possible to insert a zero or empty string into a NOT NULL column, as these are in fact NOT NULL.</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67</a:t>
            </a:fld>
            <a:endParaRPr lang="en"/>
          </a:p>
        </p:txBody>
      </p:sp>
    </p:spTree>
    <p:extLst>
      <p:ext uri="{BB962C8B-B14F-4D97-AF65-F5344CB8AC3E}">
        <p14:creationId xmlns:p14="http://schemas.microsoft.com/office/powerpoint/2010/main" val="27837080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MySQL provides standard SQL pattern matching as well as a form of pattern matching based on extended regular expressions similar to those used by Unix utilities. </a:t>
            </a:r>
          </a:p>
          <a:p>
            <a:pPr marL="342900" indent="-342900"/>
            <a:endParaRPr lang="en-US" sz="2200" dirty="0">
              <a:solidFill>
                <a:schemeClr val="tx1"/>
              </a:solidFill>
            </a:endParaRPr>
          </a:p>
          <a:p>
            <a:pPr marL="342900" indent="-342900"/>
            <a:r>
              <a:rPr lang="en-US" sz="2200" dirty="0">
                <a:solidFill>
                  <a:schemeClr val="tx1"/>
                </a:solidFill>
              </a:rPr>
              <a:t>SQL pattern matching enables you to use </a:t>
            </a:r>
            <a:r>
              <a:rPr lang="en-US" sz="2200" dirty="0">
                <a:solidFill>
                  <a:srgbClr val="FF0000"/>
                </a:solidFill>
              </a:rPr>
              <a:t>_</a:t>
            </a:r>
            <a:r>
              <a:rPr lang="en-US" sz="2200" dirty="0">
                <a:solidFill>
                  <a:schemeClr val="tx1"/>
                </a:solidFill>
              </a:rPr>
              <a:t> to match any single character and </a:t>
            </a:r>
            <a:r>
              <a:rPr lang="en-US" sz="2200" dirty="0">
                <a:solidFill>
                  <a:srgbClr val="FF0000"/>
                </a:solidFill>
              </a:rPr>
              <a:t>%</a:t>
            </a:r>
            <a:r>
              <a:rPr lang="en-US" sz="2200" dirty="0">
                <a:solidFill>
                  <a:schemeClr val="tx1"/>
                </a:solidFill>
              </a:rPr>
              <a:t> to match an arbitrary number of characters (including zero characters). </a:t>
            </a:r>
          </a:p>
          <a:p>
            <a:pPr marL="342900" indent="-342900"/>
            <a:endParaRPr lang="en-US" sz="2200" dirty="0">
              <a:solidFill>
                <a:schemeClr val="tx1"/>
              </a:solidFill>
            </a:endParaRPr>
          </a:p>
          <a:p>
            <a:pPr marL="342900" indent="-342900"/>
            <a:r>
              <a:rPr lang="en-US" sz="2200" dirty="0">
                <a:solidFill>
                  <a:schemeClr val="tx1"/>
                </a:solidFill>
              </a:rPr>
              <a:t>In MySQL, SQL patterns are case-insensitive by default.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68</a:t>
            </a:fld>
            <a:endParaRPr lang="en"/>
          </a:p>
        </p:txBody>
      </p:sp>
    </p:spTree>
    <p:extLst>
      <p:ext uri="{BB962C8B-B14F-4D97-AF65-F5344CB8AC3E}">
        <p14:creationId xmlns:p14="http://schemas.microsoft.com/office/powerpoint/2010/main" val="4623120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Some examples are shown here. </a:t>
            </a:r>
          </a:p>
          <a:p>
            <a:pPr marL="342900" indent="-342900"/>
            <a:endParaRPr lang="en-US" sz="2200" dirty="0">
              <a:solidFill>
                <a:schemeClr val="tx1"/>
              </a:solidFill>
            </a:endParaRPr>
          </a:p>
          <a:p>
            <a:pPr marL="342900" indent="-342900"/>
            <a:r>
              <a:rPr lang="en-US" sz="2200" dirty="0">
                <a:solidFill>
                  <a:schemeClr val="tx1"/>
                </a:solidFill>
              </a:rPr>
              <a:t>You do not use </a:t>
            </a:r>
            <a:r>
              <a:rPr lang="en-US" sz="2200" dirty="0">
                <a:solidFill>
                  <a:srgbClr val="FF0000"/>
                </a:solidFill>
              </a:rPr>
              <a:t>=</a:t>
            </a:r>
            <a:r>
              <a:rPr lang="en-US" sz="2200" dirty="0">
                <a:solidFill>
                  <a:schemeClr val="tx1"/>
                </a:solidFill>
              </a:rPr>
              <a:t> or </a:t>
            </a:r>
            <a:r>
              <a:rPr lang="en-US" sz="2200" dirty="0">
                <a:solidFill>
                  <a:srgbClr val="FF0000"/>
                </a:solidFill>
              </a:rPr>
              <a:t>&lt;&gt;</a:t>
            </a:r>
            <a:r>
              <a:rPr lang="en-US" sz="2200" dirty="0">
                <a:solidFill>
                  <a:schemeClr val="tx1"/>
                </a:solidFill>
              </a:rPr>
              <a:t> when you use SQL patterns; use the </a:t>
            </a:r>
            <a:r>
              <a:rPr lang="en-US" sz="2200" dirty="0">
                <a:solidFill>
                  <a:srgbClr val="FF0000"/>
                </a:solidFill>
              </a:rPr>
              <a:t>LIKE</a:t>
            </a:r>
            <a:r>
              <a:rPr lang="en-US" sz="2200" dirty="0">
                <a:solidFill>
                  <a:schemeClr val="tx1"/>
                </a:solidFill>
              </a:rPr>
              <a:t> or </a:t>
            </a:r>
            <a:r>
              <a:rPr lang="en-US" sz="2200" dirty="0">
                <a:solidFill>
                  <a:srgbClr val="FF0000"/>
                </a:solidFill>
              </a:rPr>
              <a:t>NOT LIKE </a:t>
            </a:r>
            <a:r>
              <a:rPr lang="en-US" sz="2200" dirty="0">
                <a:solidFill>
                  <a:schemeClr val="tx1"/>
                </a:solidFill>
              </a:rPr>
              <a:t>comparison operators instead.</a:t>
            </a:r>
          </a:p>
          <a:p>
            <a:pPr marL="342900" indent="-342900"/>
            <a:endParaRPr lang="en-US" sz="2200" dirty="0">
              <a:solidFill>
                <a:schemeClr val="tx1"/>
              </a:solidFill>
            </a:endParaRPr>
          </a:p>
          <a:p>
            <a:pPr marL="342900" indent="-342900"/>
            <a:r>
              <a:rPr lang="en-US" sz="2200" dirty="0">
                <a:solidFill>
                  <a:schemeClr val="tx1"/>
                </a:solidFill>
              </a:rPr>
              <a:t>To find names beginning with b:</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 FROM pet WHERE name LIKE 'b%';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69</a:t>
            </a:fld>
            <a:endParaRPr lang="en"/>
          </a:p>
        </p:txBody>
      </p:sp>
    </p:spTree>
    <p:extLst>
      <p:ext uri="{BB962C8B-B14F-4D97-AF65-F5344CB8AC3E}">
        <p14:creationId xmlns:p14="http://schemas.microsoft.com/office/powerpoint/2010/main" val="400263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SQL</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Tree>
    <p:extLst>
      <p:ext uri="{BB962C8B-B14F-4D97-AF65-F5344CB8AC3E}">
        <p14:creationId xmlns:p14="http://schemas.microsoft.com/office/powerpoint/2010/main" val="31710388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To find names ending with </a:t>
            </a:r>
            <a:r>
              <a:rPr lang="en-US" sz="2200" dirty="0" err="1">
                <a:solidFill>
                  <a:schemeClr val="tx1"/>
                </a:solidFill>
              </a:rPr>
              <a:t>fy</a:t>
            </a:r>
            <a:endParaRPr lang="en-US" sz="2200" dirty="0">
              <a:solidFill>
                <a:schemeClr val="tx1"/>
              </a:solidFill>
            </a:endParaRP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 FROM pet WHERE name LIKE '%</a:t>
            </a:r>
            <a:r>
              <a:rPr lang="en-US" sz="2200" dirty="0" err="1">
                <a:solidFill>
                  <a:srgbClr val="FF0000"/>
                </a:solidFill>
              </a:rPr>
              <a:t>fy</a:t>
            </a:r>
            <a:r>
              <a:rPr lang="en-US" sz="2200">
                <a:solidFill>
                  <a:srgbClr val="FF0000"/>
                </a:solidFill>
              </a:rPr>
              <a:t>‘;</a:t>
            </a:r>
            <a:endParaRPr lang="en-US" sz="2200" dirty="0">
              <a:solidFill>
                <a:srgbClr val="FF0000"/>
              </a:solidFill>
            </a:endParaRPr>
          </a:p>
          <a:p>
            <a:pPr>
              <a:buNone/>
            </a:pPr>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70</a:t>
            </a:fld>
            <a:endParaRPr lang="en"/>
          </a:p>
        </p:txBody>
      </p:sp>
    </p:spTree>
    <p:extLst>
      <p:ext uri="{BB962C8B-B14F-4D97-AF65-F5344CB8AC3E}">
        <p14:creationId xmlns:p14="http://schemas.microsoft.com/office/powerpoint/2010/main" val="20496994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To find names containing a w:</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 FROM pet WHERE name LIKE '%w%';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71</a:t>
            </a:fld>
            <a:endParaRPr lang="en"/>
          </a:p>
        </p:txBody>
      </p:sp>
    </p:spTree>
    <p:extLst>
      <p:ext uri="{BB962C8B-B14F-4D97-AF65-F5344CB8AC3E}">
        <p14:creationId xmlns:p14="http://schemas.microsoft.com/office/powerpoint/2010/main" val="14644653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To find names containing exactly five characters, use five instances of the _ pattern character:</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 FROM pet WHERE name LIKE '_____';</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72</a:t>
            </a:fld>
            <a:endParaRPr lang="en"/>
          </a:p>
        </p:txBody>
      </p:sp>
    </p:spTree>
    <p:extLst>
      <p:ext uri="{BB962C8B-B14F-4D97-AF65-F5344CB8AC3E}">
        <p14:creationId xmlns:p14="http://schemas.microsoft.com/office/powerpoint/2010/main" val="11386524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The other type of pattern matching provided by MySQL uses extended regular expressions. </a:t>
            </a:r>
          </a:p>
          <a:p>
            <a:pPr marL="342900" indent="-342900"/>
            <a:endParaRPr lang="en-US" sz="2200" dirty="0">
              <a:solidFill>
                <a:schemeClr val="tx1"/>
              </a:solidFill>
            </a:endParaRPr>
          </a:p>
          <a:p>
            <a:pPr marL="342900" indent="-342900"/>
            <a:r>
              <a:rPr lang="en-US" sz="2200" dirty="0">
                <a:solidFill>
                  <a:schemeClr val="tx1"/>
                </a:solidFill>
              </a:rPr>
              <a:t>When you test for a match for this type of pattern, use the </a:t>
            </a:r>
            <a:r>
              <a:rPr lang="en-US" sz="2200" dirty="0">
                <a:solidFill>
                  <a:srgbClr val="FF0000"/>
                </a:solidFill>
              </a:rPr>
              <a:t>REGEXP</a:t>
            </a:r>
            <a:r>
              <a:rPr lang="en-US" sz="2200" dirty="0">
                <a:solidFill>
                  <a:schemeClr val="tx1"/>
                </a:solidFill>
              </a:rPr>
              <a:t> and </a:t>
            </a:r>
            <a:r>
              <a:rPr lang="en-US" sz="2200" dirty="0">
                <a:solidFill>
                  <a:srgbClr val="FF0000"/>
                </a:solidFill>
              </a:rPr>
              <a:t>NOT REGEXP</a:t>
            </a:r>
            <a:r>
              <a:rPr lang="en-US" sz="2200" dirty="0">
                <a:solidFill>
                  <a:schemeClr val="tx1"/>
                </a:solidFill>
              </a:rPr>
              <a:t> operators (or </a:t>
            </a:r>
            <a:r>
              <a:rPr lang="en-US" sz="2200" dirty="0">
                <a:solidFill>
                  <a:srgbClr val="FF0000"/>
                </a:solidFill>
              </a:rPr>
              <a:t>RLIKE</a:t>
            </a:r>
            <a:r>
              <a:rPr lang="en-US" sz="2200" dirty="0">
                <a:solidFill>
                  <a:schemeClr val="tx1"/>
                </a:solidFill>
              </a:rPr>
              <a:t> and </a:t>
            </a:r>
            <a:r>
              <a:rPr lang="en-US" sz="2200" dirty="0">
                <a:solidFill>
                  <a:srgbClr val="FF0000"/>
                </a:solidFill>
              </a:rPr>
              <a:t>NOT RLIKE</a:t>
            </a:r>
            <a:r>
              <a:rPr lang="en-US" sz="2200" dirty="0">
                <a:solidFill>
                  <a:schemeClr val="tx1"/>
                </a:solidFill>
              </a:rPr>
              <a:t>, which are synonyms).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73</a:t>
            </a:fld>
            <a:endParaRPr lang="en"/>
          </a:p>
        </p:txBody>
      </p:sp>
    </p:spTree>
    <p:extLst>
      <p:ext uri="{BB962C8B-B14F-4D97-AF65-F5344CB8AC3E}">
        <p14:creationId xmlns:p14="http://schemas.microsoft.com/office/powerpoint/2010/main" val="28293676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a:buNone/>
            </a:pPr>
            <a:r>
              <a:rPr lang="en-US" sz="2200" dirty="0">
                <a:solidFill>
                  <a:schemeClr val="tx1"/>
                </a:solidFill>
              </a:rPr>
              <a:t>The following list describes some characteristics of extended regular expressions:</a:t>
            </a:r>
          </a:p>
          <a:p>
            <a:pPr marL="342900" indent="-342900"/>
            <a:r>
              <a:rPr lang="en-US" sz="2200" dirty="0">
                <a:solidFill>
                  <a:srgbClr val="FF0000"/>
                </a:solidFill>
              </a:rPr>
              <a:t>.</a:t>
            </a:r>
            <a:r>
              <a:rPr lang="en-US" sz="2200" dirty="0">
                <a:solidFill>
                  <a:schemeClr val="tx1"/>
                </a:solidFill>
              </a:rPr>
              <a:t> matches any single character.</a:t>
            </a:r>
          </a:p>
          <a:p>
            <a:pPr marL="342900" indent="-342900"/>
            <a:endParaRPr lang="en-US" sz="2200" dirty="0">
              <a:solidFill>
                <a:schemeClr val="tx1"/>
              </a:solidFill>
            </a:endParaRPr>
          </a:p>
          <a:p>
            <a:pPr marL="342900" indent="-342900"/>
            <a:r>
              <a:rPr lang="en-US" sz="2200" dirty="0">
                <a:solidFill>
                  <a:schemeClr val="tx1"/>
                </a:solidFill>
              </a:rPr>
              <a:t>A character class </a:t>
            </a:r>
            <a:r>
              <a:rPr lang="en-US" sz="2200" dirty="0">
                <a:solidFill>
                  <a:srgbClr val="FF0000"/>
                </a:solidFill>
              </a:rPr>
              <a:t>[...]</a:t>
            </a:r>
            <a:r>
              <a:rPr lang="en-US" sz="2200" dirty="0">
                <a:solidFill>
                  <a:schemeClr val="tx1"/>
                </a:solidFill>
              </a:rPr>
              <a:t> matches any character within the brackets. For example, </a:t>
            </a:r>
            <a:r>
              <a:rPr lang="en-US" sz="2200" dirty="0">
                <a:solidFill>
                  <a:srgbClr val="FF0000"/>
                </a:solidFill>
              </a:rPr>
              <a:t>[</a:t>
            </a:r>
            <a:r>
              <a:rPr lang="en-US" sz="2200" dirty="0" err="1">
                <a:solidFill>
                  <a:srgbClr val="FF0000"/>
                </a:solidFill>
              </a:rPr>
              <a:t>abc</a:t>
            </a:r>
            <a:r>
              <a:rPr lang="en-US" sz="2200" dirty="0">
                <a:solidFill>
                  <a:srgbClr val="FF0000"/>
                </a:solidFill>
              </a:rPr>
              <a:t>] </a:t>
            </a:r>
            <a:r>
              <a:rPr lang="en-US" sz="2200" dirty="0">
                <a:solidFill>
                  <a:schemeClr val="tx1"/>
                </a:solidFill>
              </a:rPr>
              <a:t>matches a, b, or c. To name a range of characters, use a dash. </a:t>
            </a:r>
            <a:r>
              <a:rPr lang="en-US" sz="2200" dirty="0">
                <a:solidFill>
                  <a:srgbClr val="FF0000"/>
                </a:solidFill>
              </a:rPr>
              <a:t>[a-z] </a:t>
            </a:r>
            <a:r>
              <a:rPr lang="en-US" sz="2200" dirty="0">
                <a:solidFill>
                  <a:schemeClr val="tx1"/>
                </a:solidFill>
              </a:rPr>
              <a:t>matches any letter, whereas </a:t>
            </a:r>
            <a:r>
              <a:rPr lang="en-US" sz="2200" dirty="0">
                <a:solidFill>
                  <a:srgbClr val="FF0000"/>
                </a:solidFill>
              </a:rPr>
              <a:t>[0-9] </a:t>
            </a:r>
            <a:r>
              <a:rPr lang="en-US" sz="2200" dirty="0">
                <a:solidFill>
                  <a:schemeClr val="tx1"/>
                </a:solidFill>
              </a:rPr>
              <a:t>matches any digit.</a:t>
            </a:r>
          </a:p>
          <a:p>
            <a:pPr marL="342900" indent="-342900"/>
            <a:endParaRPr lang="en-US" sz="2200" dirty="0">
              <a:solidFill>
                <a:schemeClr val="tx1"/>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74</a:t>
            </a:fld>
            <a:endParaRPr lang="en"/>
          </a:p>
        </p:txBody>
      </p:sp>
    </p:spTree>
    <p:extLst>
      <p:ext uri="{BB962C8B-B14F-4D97-AF65-F5344CB8AC3E}">
        <p14:creationId xmlns:p14="http://schemas.microsoft.com/office/powerpoint/2010/main" val="23624360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a:buNone/>
            </a:pPr>
            <a:r>
              <a:rPr lang="en-US" sz="2200" dirty="0">
                <a:solidFill>
                  <a:schemeClr val="tx1"/>
                </a:solidFill>
              </a:rPr>
              <a:t>The list continues…..:</a:t>
            </a:r>
          </a:p>
          <a:p>
            <a:pPr marL="342900" indent="-342900"/>
            <a:r>
              <a:rPr lang="en-US" sz="2200" dirty="0">
                <a:solidFill>
                  <a:srgbClr val="FF0000"/>
                </a:solidFill>
              </a:rPr>
              <a:t>*</a:t>
            </a:r>
            <a:r>
              <a:rPr lang="en-US" sz="2200" dirty="0">
                <a:solidFill>
                  <a:schemeClr val="tx1"/>
                </a:solidFill>
              </a:rPr>
              <a:t> matches zero or more instances of the thing preceding it. For example, </a:t>
            </a:r>
            <a:r>
              <a:rPr lang="en-US" sz="2200" dirty="0">
                <a:solidFill>
                  <a:srgbClr val="FF0000"/>
                </a:solidFill>
              </a:rPr>
              <a:t>x*</a:t>
            </a:r>
            <a:r>
              <a:rPr lang="en-US" sz="2200" dirty="0">
                <a:solidFill>
                  <a:schemeClr val="tx1"/>
                </a:solidFill>
              </a:rPr>
              <a:t> matches any number of x characters, </a:t>
            </a:r>
            <a:r>
              <a:rPr lang="en-US" sz="2200" dirty="0">
                <a:solidFill>
                  <a:srgbClr val="FF0000"/>
                </a:solidFill>
              </a:rPr>
              <a:t>[0-9]*</a:t>
            </a:r>
            <a:r>
              <a:rPr lang="en-US" sz="2200" dirty="0">
                <a:solidFill>
                  <a:schemeClr val="tx1"/>
                </a:solidFill>
              </a:rPr>
              <a:t> matches any number of digits, and .</a:t>
            </a:r>
            <a:r>
              <a:rPr lang="en-US" sz="2200" dirty="0">
                <a:solidFill>
                  <a:srgbClr val="FF0000"/>
                </a:solidFill>
              </a:rPr>
              <a:t>*</a:t>
            </a:r>
            <a:r>
              <a:rPr lang="en-US" sz="2200" dirty="0">
                <a:solidFill>
                  <a:schemeClr val="tx1"/>
                </a:solidFill>
              </a:rPr>
              <a:t> matches any number of anything.</a:t>
            </a:r>
          </a:p>
          <a:p>
            <a:pPr marL="342900" indent="-342900"/>
            <a:endParaRPr lang="en-US" sz="2200" dirty="0">
              <a:solidFill>
                <a:schemeClr val="tx1"/>
              </a:solidFill>
            </a:endParaRPr>
          </a:p>
          <a:p>
            <a:pPr marL="342900" indent="-342900"/>
            <a:r>
              <a:rPr lang="en-US" sz="2200" dirty="0">
                <a:solidFill>
                  <a:schemeClr val="tx1"/>
                </a:solidFill>
              </a:rPr>
              <a:t>A </a:t>
            </a:r>
            <a:r>
              <a:rPr lang="en-US" sz="2200" dirty="0">
                <a:solidFill>
                  <a:srgbClr val="FF0000"/>
                </a:solidFill>
              </a:rPr>
              <a:t>REGEXP</a:t>
            </a:r>
            <a:r>
              <a:rPr lang="en-US" sz="2200" dirty="0">
                <a:solidFill>
                  <a:schemeClr val="tx1"/>
                </a:solidFill>
              </a:rPr>
              <a:t> pattern match succeeds if the pattern matches anywhere in the value being tested. (This differs from a </a:t>
            </a:r>
            <a:r>
              <a:rPr lang="en-US" sz="2200" dirty="0">
                <a:solidFill>
                  <a:srgbClr val="FF0000"/>
                </a:solidFill>
              </a:rPr>
              <a:t>LIKE</a:t>
            </a:r>
            <a:r>
              <a:rPr lang="en-US" sz="2200" dirty="0">
                <a:solidFill>
                  <a:schemeClr val="tx1"/>
                </a:solidFill>
              </a:rPr>
              <a:t> pattern match, which succeeds only if the pattern matches the entire value.)</a:t>
            </a:r>
          </a:p>
          <a:p>
            <a:pPr marL="342900" indent="-342900"/>
            <a:endParaRPr lang="en-US" sz="2200" dirty="0">
              <a:solidFill>
                <a:schemeClr val="tx1"/>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75</a:t>
            </a:fld>
            <a:endParaRPr lang="en"/>
          </a:p>
        </p:txBody>
      </p:sp>
    </p:spTree>
    <p:extLst>
      <p:ext uri="{BB962C8B-B14F-4D97-AF65-F5344CB8AC3E}">
        <p14:creationId xmlns:p14="http://schemas.microsoft.com/office/powerpoint/2010/main" val="36629360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a:buNone/>
            </a:pPr>
            <a:r>
              <a:rPr lang="en-US" sz="2200" dirty="0">
                <a:solidFill>
                  <a:schemeClr val="tx1"/>
                </a:solidFill>
              </a:rPr>
              <a:t>The list continues…..:</a:t>
            </a:r>
          </a:p>
          <a:p>
            <a:pPr marL="342900" indent="-342900"/>
            <a:r>
              <a:rPr lang="en-US" sz="2200" dirty="0">
                <a:solidFill>
                  <a:schemeClr val="tx1"/>
                </a:solidFill>
              </a:rPr>
              <a:t>To anchor a pattern so that it must match the beginning or end of the value being tested, use </a:t>
            </a:r>
            <a:r>
              <a:rPr lang="en-US" sz="2200" dirty="0">
                <a:solidFill>
                  <a:srgbClr val="FF0000"/>
                </a:solidFill>
              </a:rPr>
              <a:t>^</a:t>
            </a:r>
            <a:r>
              <a:rPr lang="en-US" sz="2200" dirty="0">
                <a:solidFill>
                  <a:schemeClr val="tx1"/>
                </a:solidFill>
              </a:rPr>
              <a:t> at the beginning or </a:t>
            </a:r>
            <a:r>
              <a:rPr lang="en-US" sz="2200" dirty="0">
                <a:solidFill>
                  <a:srgbClr val="FF0000"/>
                </a:solidFill>
              </a:rPr>
              <a:t>$ </a:t>
            </a:r>
            <a:r>
              <a:rPr lang="en-US" sz="2200" dirty="0">
                <a:solidFill>
                  <a:schemeClr val="tx1"/>
                </a:solidFill>
              </a:rPr>
              <a:t>at the end of the pattern.</a:t>
            </a:r>
          </a:p>
          <a:p>
            <a:pPr marL="342900" indent="-342900"/>
            <a:endParaRPr lang="en-US" sz="2200" dirty="0">
              <a:solidFill>
                <a:schemeClr val="tx1"/>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76</a:t>
            </a:fld>
            <a:endParaRPr lang="en"/>
          </a:p>
        </p:txBody>
      </p:sp>
    </p:spTree>
    <p:extLst>
      <p:ext uri="{BB962C8B-B14F-4D97-AF65-F5344CB8AC3E}">
        <p14:creationId xmlns:p14="http://schemas.microsoft.com/office/powerpoint/2010/main" val="16947491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To demonstrate how extended regular expressions work, the </a:t>
            </a:r>
            <a:r>
              <a:rPr lang="en-US" sz="2200" dirty="0">
                <a:solidFill>
                  <a:srgbClr val="FF0000"/>
                </a:solidFill>
              </a:rPr>
              <a:t>LIKE</a:t>
            </a:r>
            <a:r>
              <a:rPr lang="en-US" sz="2200" dirty="0">
                <a:solidFill>
                  <a:schemeClr val="tx1"/>
                </a:solidFill>
              </a:rPr>
              <a:t> queries shown previously are rewritten here to use </a:t>
            </a:r>
            <a:r>
              <a:rPr lang="en-US" sz="2200" dirty="0">
                <a:solidFill>
                  <a:srgbClr val="FF0000"/>
                </a:solidFill>
              </a:rPr>
              <a:t>REGEXP</a:t>
            </a:r>
            <a:r>
              <a:rPr lang="en-US" sz="2200" dirty="0">
                <a:solidFill>
                  <a:schemeClr val="tx1"/>
                </a:solidFill>
              </a:rPr>
              <a:t>.</a:t>
            </a:r>
          </a:p>
          <a:p>
            <a:pPr marL="342900" indent="-342900"/>
            <a:endParaRPr lang="en-US" sz="2200" dirty="0">
              <a:solidFill>
                <a:schemeClr val="tx1"/>
              </a:solidFill>
            </a:endParaRPr>
          </a:p>
          <a:p>
            <a:pPr marL="342900" indent="-342900"/>
            <a:r>
              <a:rPr lang="en-US" sz="2200" dirty="0">
                <a:solidFill>
                  <a:schemeClr val="tx1"/>
                </a:solidFill>
              </a:rPr>
              <a:t>To find names beginning with </a:t>
            </a:r>
            <a:r>
              <a:rPr lang="en-US" sz="2200" dirty="0">
                <a:solidFill>
                  <a:srgbClr val="FF0000"/>
                </a:solidFill>
              </a:rPr>
              <a:t>b</a:t>
            </a:r>
            <a:r>
              <a:rPr lang="en-US" sz="2200" dirty="0">
                <a:solidFill>
                  <a:schemeClr val="tx1"/>
                </a:solidFill>
              </a:rPr>
              <a:t>, use </a:t>
            </a:r>
            <a:r>
              <a:rPr lang="en-US" sz="2200" dirty="0">
                <a:solidFill>
                  <a:srgbClr val="FF0000"/>
                </a:solidFill>
              </a:rPr>
              <a:t>^</a:t>
            </a:r>
            <a:r>
              <a:rPr lang="en-US" sz="2200" dirty="0">
                <a:solidFill>
                  <a:schemeClr val="tx1"/>
                </a:solidFill>
              </a:rPr>
              <a:t> to match the beginning of the name:</a:t>
            </a:r>
          </a:p>
          <a:p>
            <a:pPr>
              <a:buNone/>
            </a:pPr>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 FROM pet WHERE name REGEXP '^b';</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77</a:t>
            </a:fld>
            <a:endParaRPr lang="en"/>
          </a:p>
        </p:txBody>
      </p:sp>
    </p:spTree>
    <p:extLst>
      <p:ext uri="{BB962C8B-B14F-4D97-AF65-F5344CB8AC3E}">
        <p14:creationId xmlns:p14="http://schemas.microsoft.com/office/powerpoint/2010/main" val="36119163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If you really want to force a </a:t>
            </a:r>
            <a:r>
              <a:rPr lang="en-US" sz="2200" dirty="0">
                <a:solidFill>
                  <a:srgbClr val="FF0000"/>
                </a:solidFill>
              </a:rPr>
              <a:t>REGEXP</a:t>
            </a:r>
            <a:r>
              <a:rPr lang="en-US" sz="2200" dirty="0">
                <a:solidFill>
                  <a:schemeClr val="tx1"/>
                </a:solidFill>
              </a:rPr>
              <a:t> comparison to be case sensitive, use the </a:t>
            </a:r>
            <a:r>
              <a:rPr lang="en-US" sz="2200" dirty="0">
                <a:solidFill>
                  <a:srgbClr val="FF0000"/>
                </a:solidFill>
              </a:rPr>
              <a:t>BINARY </a:t>
            </a:r>
            <a:r>
              <a:rPr lang="en-US" sz="2200" dirty="0">
                <a:solidFill>
                  <a:schemeClr val="tx1"/>
                </a:solidFill>
              </a:rPr>
              <a:t>keyword to make one of the strings a binary string. </a:t>
            </a:r>
          </a:p>
          <a:p>
            <a:pPr marL="342900" indent="-342900"/>
            <a:endParaRPr lang="en-US" sz="2200" dirty="0">
              <a:solidFill>
                <a:schemeClr val="tx1"/>
              </a:solidFill>
            </a:endParaRPr>
          </a:p>
          <a:p>
            <a:pPr marL="342900" indent="-342900"/>
            <a:r>
              <a:rPr lang="en-US" sz="2200" dirty="0">
                <a:solidFill>
                  <a:schemeClr val="tx1"/>
                </a:solidFill>
              </a:rPr>
              <a:t>This query matches only lowercase </a:t>
            </a:r>
            <a:r>
              <a:rPr lang="en-US" sz="2200" dirty="0">
                <a:solidFill>
                  <a:srgbClr val="FF0000"/>
                </a:solidFill>
              </a:rPr>
              <a:t>b</a:t>
            </a:r>
            <a:r>
              <a:rPr lang="en-US" sz="2200" dirty="0">
                <a:solidFill>
                  <a:schemeClr val="tx1"/>
                </a:solidFill>
              </a:rPr>
              <a:t> at the beginning of a name:</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 FROM pet WHERE name REGEXP BINARY '^b';</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78</a:t>
            </a:fld>
            <a:endParaRPr lang="en"/>
          </a:p>
        </p:txBody>
      </p:sp>
    </p:spTree>
    <p:extLst>
      <p:ext uri="{BB962C8B-B14F-4D97-AF65-F5344CB8AC3E}">
        <p14:creationId xmlns:p14="http://schemas.microsoft.com/office/powerpoint/2010/main" val="3651836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To find names ending with </a:t>
            </a:r>
            <a:r>
              <a:rPr lang="en-US" sz="2200" dirty="0" err="1">
                <a:solidFill>
                  <a:srgbClr val="FF0000"/>
                </a:solidFill>
              </a:rPr>
              <a:t>fy</a:t>
            </a:r>
            <a:r>
              <a:rPr lang="en-US" sz="2200" dirty="0">
                <a:solidFill>
                  <a:schemeClr val="tx1"/>
                </a:solidFill>
              </a:rPr>
              <a:t>, use </a:t>
            </a:r>
            <a:r>
              <a:rPr lang="en-US" sz="2200" dirty="0">
                <a:solidFill>
                  <a:srgbClr val="FF0000"/>
                </a:solidFill>
              </a:rPr>
              <a:t>$</a:t>
            </a:r>
            <a:r>
              <a:rPr lang="en-US" sz="2200" dirty="0">
                <a:solidFill>
                  <a:schemeClr val="tx1"/>
                </a:solidFill>
              </a:rPr>
              <a:t> to match the end of the name:</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 FROM pet WHERE name REGEXP '</a:t>
            </a:r>
            <a:r>
              <a:rPr lang="en-US" sz="2200" dirty="0" err="1">
                <a:solidFill>
                  <a:srgbClr val="FF0000"/>
                </a:solidFill>
              </a:rPr>
              <a:t>fy</a:t>
            </a:r>
            <a:r>
              <a:rPr lang="en-US" sz="2200" dirty="0">
                <a:solidFill>
                  <a:srgbClr val="FF0000"/>
                </a:solidFill>
              </a:rPr>
              <a:t>$';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79</a:t>
            </a:fld>
            <a:endParaRPr lang="en"/>
          </a:p>
        </p:txBody>
      </p:sp>
    </p:spTree>
    <p:extLst>
      <p:ext uri="{BB962C8B-B14F-4D97-AF65-F5344CB8AC3E}">
        <p14:creationId xmlns:p14="http://schemas.microsoft.com/office/powerpoint/2010/main" val="205195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t>Creating a database table requires that you assign a name to a database as well as the tables it contains and that you define the names and datatypes of each of the columns of each table.</a:t>
            </a:r>
          </a:p>
          <a:p>
            <a:pPr>
              <a:buNone/>
            </a:pPr>
            <a:endParaRPr lang="en-US" sz="2400" dirty="0"/>
          </a:p>
          <a:p>
            <a:r>
              <a:rPr lang="en-US" sz="2400" dirty="0"/>
              <a:t>Each column description may include other supplementary clauses concerned with violation and integrity.</a:t>
            </a:r>
          </a:p>
          <a:p>
            <a:endParaRPr lang="en-US" sz="2400" dirty="0"/>
          </a:p>
          <a:p>
            <a:r>
              <a:rPr lang="en-US" sz="2400" dirty="0"/>
              <a:t>Views and indexes may also be manually created.</a:t>
            </a:r>
          </a:p>
          <a:p>
            <a:endParaRPr lang="en-US" sz="24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Tree>
    <p:extLst>
      <p:ext uri="{BB962C8B-B14F-4D97-AF65-F5344CB8AC3E}">
        <p14:creationId xmlns:p14="http://schemas.microsoft.com/office/powerpoint/2010/main" val="34104102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To find names containing a </a:t>
            </a:r>
            <a:r>
              <a:rPr lang="en-US" sz="2200" dirty="0">
                <a:solidFill>
                  <a:srgbClr val="FF0000"/>
                </a:solidFill>
              </a:rPr>
              <a:t>w</a:t>
            </a:r>
            <a:r>
              <a:rPr lang="en-US" sz="2200" dirty="0">
                <a:solidFill>
                  <a:schemeClr val="tx1"/>
                </a:solidFill>
              </a:rPr>
              <a:t>, use this query:</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 FROM pet WHERE name REGEXP 'w'; </a:t>
            </a:r>
          </a:p>
          <a:p>
            <a:pPr>
              <a:buNone/>
            </a:pPr>
            <a:endParaRPr lang="en-US" sz="2200" dirty="0">
              <a:solidFill>
                <a:srgbClr val="FF0000"/>
              </a:solidFill>
            </a:endParaRPr>
          </a:p>
          <a:p>
            <a:pPr marL="342900" indent="-342900"/>
            <a:r>
              <a:rPr lang="en-US" sz="2200" dirty="0">
                <a:solidFill>
                  <a:schemeClr val="tx1"/>
                </a:solidFill>
              </a:rPr>
              <a:t>Because a regular expression pattern matches if it occurs anywhere in the value, it is not necessary in the previous query to put a wildcard on either side of the pattern to get it to match the entire value like it would be if you used an SQL pattern.</a:t>
            </a:r>
          </a:p>
          <a:p>
            <a:pPr>
              <a:buNone/>
            </a:pPr>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80</a:t>
            </a:fld>
            <a:endParaRPr lang="en"/>
          </a:p>
        </p:txBody>
      </p:sp>
    </p:spTree>
    <p:extLst>
      <p:ext uri="{BB962C8B-B14F-4D97-AF65-F5344CB8AC3E}">
        <p14:creationId xmlns:p14="http://schemas.microsoft.com/office/powerpoint/2010/main" val="41905859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To find names containing exactly five characters, use </a:t>
            </a:r>
            <a:r>
              <a:rPr lang="en-US" sz="2200" dirty="0">
                <a:solidFill>
                  <a:srgbClr val="FF0000"/>
                </a:solidFill>
              </a:rPr>
              <a:t>^</a:t>
            </a:r>
            <a:r>
              <a:rPr lang="en-US" sz="2200" dirty="0">
                <a:solidFill>
                  <a:schemeClr val="tx1"/>
                </a:solidFill>
              </a:rPr>
              <a:t> and </a:t>
            </a:r>
            <a:r>
              <a:rPr lang="en-US" sz="2200" dirty="0">
                <a:solidFill>
                  <a:srgbClr val="FF0000"/>
                </a:solidFill>
              </a:rPr>
              <a:t>$</a:t>
            </a:r>
            <a:r>
              <a:rPr lang="en-US" sz="2200" dirty="0">
                <a:solidFill>
                  <a:schemeClr val="tx1"/>
                </a:solidFill>
              </a:rPr>
              <a:t> to match the beginning and end of the name, and five instances of </a:t>
            </a:r>
            <a:r>
              <a:rPr lang="en-US" sz="2200" dirty="0">
                <a:solidFill>
                  <a:srgbClr val="FF0000"/>
                </a:solidFill>
              </a:rPr>
              <a:t>.</a:t>
            </a:r>
            <a:r>
              <a:rPr lang="en-US" sz="2200" dirty="0">
                <a:solidFill>
                  <a:schemeClr val="tx1"/>
                </a:solidFill>
              </a:rPr>
              <a:t> in between:</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 FROM pet WHERE name REGEXP '^.....$'; </a:t>
            </a:r>
          </a:p>
          <a:p>
            <a:pPr>
              <a:buNone/>
            </a:pPr>
            <a:endParaRPr lang="en-US" sz="2200" dirty="0">
              <a:solidFill>
                <a:srgbClr val="FF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81</a:t>
            </a:fld>
            <a:endParaRPr lang="en"/>
          </a:p>
        </p:txBody>
      </p:sp>
    </p:spTree>
    <p:extLst>
      <p:ext uri="{BB962C8B-B14F-4D97-AF65-F5344CB8AC3E}">
        <p14:creationId xmlns:p14="http://schemas.microsoft.com/office/powerpoint/2010/main" val="7763654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 - </a:t>
            </a:r>
            <a:r>
              <a:rPr lang="en-US" dirty="0"/>
              <a:t>Pattern Matching</a:t>
            </a:r>
            <a:endParaRPr lang="en" dirty="0"/>
          </a:p>
        </p:txBody>
      </p:sp>
      <p:sp>
        <p:nvSpPr>
          <p:cNvPr id="111" name="Shape 111"/>
          <p:cNvSpPr txBox="1">
            <a:spLocks noGrp="1"/>
          </p:cNvSpPr>
          <p:nvPr>
            <p:ph type="body" idx="2"/>
          </p:nvPr>
        </p:nvSpPr>
        <p:spPr>
          <a:xfrm>
            <a:off x="1101386" y="1030814"/>
            <a:ext cx="8042614" cy="3687939"/>
          </a:xfrm>
          <a:prstGeom prst="rect">
            <a:avLst/>
          </a:prstGeom>
        </p:spPr>
        <p:txBody>
          <a:bodyPr lIns="91425" tIns="91425" rIns="91425" bIns="91425" anchor="t" anchorCtr="0">
            <a:noAutofit/>
          </a:bodyPr>
          <a:lstStyle/>
          <a:p>
            <a:pPr marL="342900" indent="-342900"/>
            <a:r>
              <a:rPr lang="en-US" sz="2200" dirty="0">
                <a:solidFill>
                  <a:schemeClr val="tx1"/>
                </a:solidFill>
              </a:rPr>
              <a:t>You could also write the previous query using the </a:t>
            </a:r>
            <a:r>
              <a:rPr lang="en-US" sz="2200" dirty="0">
                <a:solidFill>
                  <a:srgbClr val="FF0000"/>
                </a:solidFill>
              </a:rPr>
              <a:t>{n}</a:t>
            </a:r>
            <a:r>
              <a:rPr lang="en-US" sz="2200" dirty="0">
                <a:solidFill>
                  <a:schemeClr val="tx1"/>
                </a:solidFill>
              </a:rPr>
              <a:t> (“repeat-n-times”) operator:</a:t>
            </a:r>
          </a:p>
          <a:p>
            <a:pPr marL="342900" indent="-342900"/>
            <a:endParaRPr lang="en-US" sz="2200" dirty="0">
              <a:solidFill>
                <a:schemeClr val="tx1"/>
              </a:solidFill>
            </a:endParaRPr>
          </a:p>
          <a:p>
            <a:pPr>
              <a:buNone/>
            </a:pPr>
            <a:r>
              <a:rPr lang="en-US" sz="2200" dirty="0" err="1">
                <a:solidFill>
                  <a:srgbClr val="FF0000"/>
                </a:solidFill>
              </a:rPr>
              <a:t>mysql</a:t>
            </a:r>
            <a:r>
              <a:rPr lang="en-US" sz="2200" dirty="0">
                <a:solidFill>
                  <a:srgbClr val="FF0000"/>
                </a:solidFill>
              </a:rPr>
              <a:t>&gt; SELECT * FROM pet WHERE name REGEXP '^.{5}$';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82</a:t>
            </a:fld>
            <a:endParaRPr lang="en"/>
          </a:p>
        </p:txBody>
      </p:sp>
    </p:spTree>
    <p:extLst>
      <p:ext uri="{BB962C8B-B14F-4D97-AF65-F5344CB8AC3E}">
        <p14:creationId xmlns:p14="http://schemas.microsoft.com/office/powerpoint/2010/main" val="37218110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END</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83</a:t>
            </a:fld>
            <a:endParaRPr lang="en"/>
          </a:p>
        </p:txBody>
      </p:sp>
    </p:spTree>
    <p:extLst>
      <p:ext uri="{BB962C8B-B14F-4D97-AF65-F5344CB8AC3E}">
        <p14:creationId xmlns:p14="http://schemas.microsoft.com/office/powerpoint/2010/main" val="3617287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84</a:t>
            </a:fld>
            <a:endParaRPr lang="en"/>
          </a:p>
        </p:txBody>
      </p:sp>
      <p:sp>
        <p:nvSpPr>
          <p:cNvPr id="306" name="Shape 306"/>
          <p:cNvSpPr txBox="1">
            <a:spLocks noGrp="1"/>
          </p:cNvSpPr>
          <p:nvPr>
            <p:ph type="ctrTitle" idx="4294967295"/>
          </p:nvPr>
        </p:nvSpPr>
        <p:spPr>
          <a:xfrm>
            <a:off x="1033300" y="1583350"/>
            <a:ext cx="6672600" cy="1159800"/>
          </a:xfrm>
          <a:prstGeom prst="rect">
            <a:avLst/>
          </a:prstGeom>
        </p:spPr>
        <p:txBody>
          <a:bodyPr lIns="91425" tIns="91425" rIns="91425" bIns="91425" anchor="ctr" anchorCtr="0">
            <a:noAutofit/>
          </a:bodyPr>
          <a:lstStyle/>
          <a:p>
            <a:pPr lvl="0" rtl="0">
              <a:spcBef>
                <a:spcPts val="0"/>
              </a:spcBef>
              <a:buNone/>
            </a:pPr>
            <a:r>
              <a:rPr lang="en" sz="6000">
                <a:solidFill>
                  <a:srgbClr val="FF8700"/>
                </a:solidFill>
              </a:rPr>
              <a:t>THANKS!</a:t>
            </a:r>
          </a:p>
        </p:txBody>
      </p:sp>
      <p:sp>
        <p:nvSpPr>
          <p:cNvPr id="307" name="Shape 307"/>
          <p:cNvSpPr txBox="1">
            <a:spLocks noGrp="1"/>
          </p:cNvSpPr>
          <p:nvPr>
            <p:ph type="subTitle" idx="4294967295"/>
          </p:nvPr>
        </p:nvSpPr>
        <p:spPr>
          <a:xfrm>
            <a:off x="1033300" y="2630575"/>
            <a:ext cx="7185000" cy="1159800"/>
          </a:xfrm>
          <a:prstGeom prst="rect">
            <a:avLst/>
          </a:prstGeom>
        </p:spPr>
        <p:txBody>
          <a:bodyPr lIns="91425" tIns="91425" rIns="91425" bIns="91425" anchor="t" anchorCtr="0">
            <a:noAutofit/>
          </a:bodyPr>
          <a:lstStyle/>
          <a:p>
            <a:pPr lvl="0" rtl="0">
              <a:spcBef>
                <a:spcPts val="0"/>
              </a:spcBef>
              <a:buNone/>
            </a:pPr>
            <a:r>
              <a:rPr lang="en" sz="2400" b="1" dirty="0">
                <a:solidFill>
                  <a:srgbClr val="FFFFFF"/>
                </a:solidFill>
              </a:rPr>
              <a:t>Any questions?</a:t>
            </a:r>
          </a:p>
          <a:p>
            <a:pPr lvl="0" rtl="0">
              <a:spcBef>
                <a:spcPts val="0"/>
              </a:spcBef>
              <a:buClr>
                <a:schemeClr val="dk1"/>
              </a:buClr>
              <a:buSzPct val="45833"/>
              <a:buFont typeface="Arial"/>
              <a:buNone/>
            </a:pPr>
            <a:r>
              <a:rPr lang="en" sz="2400" dirty="0">
                <a:solidFill>
                  <a:srgbClr val="FFFFFF"/>
                </a:solidFill>
              </a:rPr>
              <a:t>You can find me at </a:t>
            </a:r>
            <a:r>
              <a:rPr lang="en-US" sz="2400" dirty="0">
                <a:solidFill>
                  <a:srgbClr val="FFFFFF"/>
                </a:solidFill>
                <a:hlinkClick r:id="rId3"/>
              </a:rPr>
              <a:t>elielkeelson@gmail.com</a:t>
            </a:r>
            <a:r>
              <a:rPr lang="en-US" sz="2400" dirty="0">
                <a:solidFill>
                  <a:srgbClr val="FFFFFF"/>
                </a:solidFill>
              </a:rPr>
              <a:t> </a:t>
            </a:r>
            <a:r>
              <a:rPr lang="en" sz="2400" dirty="0">
                <a:solidFill>
                  <a:srgbClr val="FFFFFF"/>
                </a:solidFill>
              </a:rPr>
              <a:t>&amp; </a:t>
            </a:r>
            <a:r>
              <a:rPr lang="en-US" sz="2400" dirty="0" err="1">
                <a:solidFill>
                  <a:srgbClr val="FFFFFF"/>
                </a:solidFill>
              </a:rPr>
              <a:t>ekeelson</a:t>
            </a:r>
            <a:r>
              <a:rPr lang="en" sz="2400" dirty="0">
                <a:solidFill>
                  <a:srgbClr val="FFFFFF"/>
                </a:solidFill>
              </a:rPr>
              <a:t>@</a:t>
            </a:r>
            <a:r>
              <a:rPr lang="en-US" sz="2400" dirty="0">
                <a:solidFill>
                  <a:srgbClr val="FFFFFF"/>
                </a:solidFill>
              </a:rPr>
              <a:t>knust.edu.gh</a:t>
            </a:r>
            <a:endParaRPr lang="en" sz="2400"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SQL</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US" sz="2400" dirty="0"/>
              <a:t>After having successfully installed a suitable DBMS (e.g. MySQL) and all its dependencies we can proceed further to creating a database.</a:t>
            </a:r>
          </a:p>
          <a:p>
            <a:endParaRPr lang="en-US" sz="2400" dirty="0"/>
          </a:p>
          <a:p>
            <a:r>
              <a:rPr lang="en-US" sz="2400" dirty="0"/>
              <a:t>In these slides we would be using MySQL for all our commands.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Tree>
    <p:extLst>
      <p:ext uri="{BB962C8B-B14F-4D97-AF65-F5344CB8AC3E}">
        <p14:creationId xmlns:p14="http://schemas.microsoft.com/office/powerpoint/2010/main" val="3692346821"/>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13474</TotalTime>
  <Words>4648</Words>
  <Application>Microsoft Office PowerPoint</Application>
  <PresentationFormat>On-screen Show (16:9)</PresentationFormat>
  <Paragraphs>553</Paragraphs>
  <Slides>84</Slides>
  <Notes>84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84</vt:i4>
      </vt:variant>
    </vt:vector>
  </HeadingPairs>
  <TitlesOfParts>
    <vt:vector size="88" baseType="lpstr">
      <vt:lpstr>Roboto</vt:lpstr>
      <vt:lpstr>Dosis</vt:lpstr>
      <vt:lpstr>Arial</vt:lpstr>
      <vt:lpstr>William template</vt:lpstr>
      <vt:lpstr>DATABASE AND INFORMATION RETRIEVAL DR. ELIEL KEELSON</vt:lpstr>
      <vt:lpstr>SQL</vt:lpstr>
      <vt:lpstr>SQL</vt:lpstr>
      <vt:lpstr>Data Definition Language (DDL)</vt:lpstr>
      <vt:lpstr>Data Manipulation Language (DML)</vt:lpstr>
      <vt:lpstr>Data Control Language (DCL)</vt:lpstr>
      <vt:lpstr>SQL</vt:lpstr>
      <vt:lpstr>SQL</vt:lpstr>
      <vt:lpstr>SQL</vt:lpstr>
      <vt:lpstr>SQL</vt:lpstr>
      <vt:lpstr>SQL -  Connecting to and Disconnecting from the Server</vt:lpstr>
      <vt:lpstr>SQL -  Connecting to and Disconnecting from the Server</vt:lpstr>
      <vt:lpstr>SQL -  Connecting to and Disconnecting from the Server</vt:lpstr>
      <vt:lpstr>SQL -  Connecting to and Disconnecting from the Server</vt:lpstr>
      <vt:lpstr>SQL -  Creating and Using a Database</vt:lpstr>
      <vt:lpstr>SQL -  Creating and Using a Database</vt:lpstr>
      <vt:lpstr>SQL -  Creating and Using a Database</vt:lpstr>
      <vt:lpstr>SQL -  Creating and Using a Database</vt:lpstr>
      <vt:lpstr>SQL -  Creating and Using a Database</vt:lpstr>
      <vt:lpstr>SQL - Creating a Table</vt:lpstr>
      <vt:lpstr>SQL - Creating a Table</vt:lpstr>
      <vt:lpstr>SQL - Creating a Table - Example</vt:lpstr>
      <vt:lpstr>SQL - Creating a Table - Example</vt:lpstr>
      <vt:lpstr>SQL -  Loading Data into a Table</vt:lpstr>
      <vt:lpstr>SQL -  Loading Data into a Table</vt:lpstr>
      <vt:lpstr>SQL -  Loading Data into a Table</vt:lpstr>
      <vt:lpstr>SQL -  Loading Data into a Table</vt:lpstr>
      <vt:lpstr>SQL -  Loading Data into a Table</vt:lpstr>
      <vt:lpstr>SQL -  Loading Data into a Table</vt:lpstr>
      <vt:lpstr>SQL -  Retrieving Information from a Table</vt:lpstr>
      <vt:lpstr>SQL -  Retrieving Information from a Table</vt:lpstr>
      <vt:lpstr>SQL -  Retrieving Information from a Table</vt:lpstr>
      <vt:lpstr>SQL -  Editing Information in a Table</vt:lpstr>
      <vt:lpstr>SQL -  Editing Information in a Table</vt:lpstr>
      <vt:lpstr>SQL -  Editing Information in a Table</vt:lpstr>
      <vt:lpstr>SQL -  Selecting Particular Rows</vt:lpstr>
      <vt:lpstr>SQL -  Selecting Particular Rows</vt:lpstr>
      <vt:lpstr>SQL -  Selecting Particular Rows</vt:lpstr>
      <vt:lpstr>SQL -  Selecting Particular Rows</vt:lpstr>
      <vt:lpstr>SQL -  Selecting Particular Rows</vt:lpstr>
      <vt:lpstr>SQL -  Selecting Particular Rows</vt:lpstr>
      <vt:lpstr>SQL -  Selecting Particular Rows</vt:lpstr>
      <vt:lpstr>SQL -  Selecting Particular Columns</vt:lpstr>
      <vt:lpstr>SQL -  Selecting Particular Columns</vt:lpstr>
      <vt:lpstr>SQL -  Selecting Particular Columns</vt:lpstr>
      <vt:lpstr>SQL -  Sorting Rows</vt:lpstr>
      <vt:lpstr>SQL -  Sorting Rows</vt:lpstr>
      <vt:lpstr>SQL -  Sorting Rows</vt:lpstr>
      <vt:lpstr>SQL -  Sorting Rows</vt:lpstr>
      <vt:lpstr>SQL -  Sorting Rows</vt:lpstr>
      <vt:lpstr>SQL -   Date Calculations</vt:lpstr>
      <vt:lpstr>SQL -   Date Calculations</vt:lpstr>
      <vt:lpstr>SQL -   Date Calculations</vt:lpstr>
      <vt:lpstr>SQL -   Date Calculations</vt:lpstr>
      <vt:lpstr>SQL -   Date Calculations</vt:lpstr>
      <vt:lpstr>SQL -   Date Calculations</vt:lpstr>
      <vt:lpstr>SQL -   Date Calculations</vt:lpstr>
      <vt:lpstr>SQL -   Date Calculations</vt:lpstr>
      <vt:lpstr>SQL -   Date Calculations</vt:lpstr>
      <vt:lpstr>SQL -   Date Calculations</vt:lpstr>
      <vt:lpstr>SQL -   Date Calculations</vt:lpstr>
      <vt:lpstr>SQL -   Date Calculations</vt:lpstr>
      <vt:lpstr>SQL -    Working with NULL Values</vt:lpstr>
      <vt:lpstr>SQL -    Working with NULL Values</vt:lpstr>
      <vt:lpstr>SQL -    Working with NULL Values</vt:lpstr>
      <vt:lpstr>SQL -    Working with NULL Values</vt:lpstr>
      <vt:lpstr>SQL -    Working with NULL Values</vt:lpstr>
      <vt:lpstr>SQL - Pattern Matching</vt:lpstr>
      <vt:lpstr>SQL - Pattern Matching</vt:lpstr>
      <vt:lpstr>SQL - Pattern Matching</vt:lpstr>
      <vt:lpstr>SQL - Pattern Matching</vt:lpstr>
      <vt:lpstr>SQL - Pattern Matching</vt:lpstr>
      <vt:lpstr>SQL - Pattern Matching</vt:lpstr>
      <vt:lpstr>SQL - Pattern Matching</vt:lpstr>
      <vt:lpstr>SQL - Pattern Matching</vt:lpstr>
      <vt:lpstr>SQL - Pattern Matching</vt:lpstr>
      <vt:lpstr>SQL - Pattern Matching</vt:lpstr>
      <vt:lpstr>SQL - Pattern Matching</vt:lpstr>
      <vt:lpstr>SQL - Pattern Matching</vt:lpstr>
      <vt:lpstr>SQL - Pattern Matching</vt:lpstr>
      <vt:lpstr>SQL - Pattern Matching</vt:lpstr>
      <vt:lpstr>SQL - Pattern Matching</vt:lpstr>
      <vt:lpstr>END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Ruel</dc:creator>
  <cp:lastModifiedBy>Ruel</cp:lastModifiedBy>
  <cp:revision>79</cp:revision>
  <dcterms:modified xsi:type="dcterms:W3CDTF">2017-03-01T13:20:48Z</dcterms:modified>
</cp:coreProperties>
</file>