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2"/>
  </p:notesMasterIdLst>
  <p:sldIdLst>
    <p:sldId id="256" r:id="rId2"/>
    <p:sldId id="302" r:id="rId3"/>
    <p:sldId id="546" r:id="rId4"/>
    <p:sldId id="547" r:id="rId5"/>
    <p:sldId id="548" r:id="rId6"/>
    <p:sldId id="549" r:id="rId7"/>
    <p:sldId id="550" r:id="rId8"/>
    <p:sldId id="551" r:id="rId9"/>
    <p:sldId id="552" r:id="rId10"/>
    <p:sldId id="553" r:id="rId11"/>
    <p:sldId id="554" r:id="rId12"/>
    <p:sldId id="555" r:id="rId13"/>
    <p:sldId id="557" r:id="rId14"/>
    <p:sldId id="558" r:id="rId15"/>
    <p:sldId id="559" r:id="rId16"/>
    <p:sldId id="560" r:id="rId17"/>
    <p:sldId id="561" r:id="rId18"/>
    <p:sldId id="562" r:id="rId19"/>
    <p:sldId id="563" r:id="rId20"/>
    <p:sldId id="564" r:id="rId21"/>
    <p:sldId id="565" r:id="rId22"/>
    <p:sldId id="566" r:id="rId23"/>
    <p:sldId id="567" r:id="rId24"/>
    <p:sldId id="568" r:id="rId25"/>
    <p:sldId id="569" r:id="rId26"/>
    <p:sldId id="570" r:id="rId27"/>
    <p:sldId id="571" r:id="rId28"/>
    <p:sldId id="572" r:id="rId29"/>
    <p:sldId id="444" r:id="rId30"/>
    <p:sldId id="573" r:id="rId31"/>
    <p:sldId id="576" r:id="rId32"/>
    <p:sldId id="577" r:id="rId33"/>
    <p:sldId id="578" r:id="rId34"/>
    <p:sldId id="579" r:id="rId35"/>
    <p:sldId id="575" r:id="rId36"/>
    <p:sldId id="580" r:id="rId37"/>
    <p:sldId id="581" r:id="rId38"/>
    <p:sldId id="582" r:id="rId39"/>
    <p:sldId id="574" r:id="rId40"/>
    <p:sldId id="583" r:id="rId41"/>
    <p:sldId id="585" r:id="rId42"/>
    <p:sldId id="587" r:id="rId43"/>
    <p:sldId id="588" r:id="rId44"/>
    <p:sldId id="589" r:id="rId45"/>
    <p:sldId id="590" r:id="rId46"/>
    <p:sldId id="598" r:id="rId47"/>
    <p:sldId id="599" r:id="rId48"/>
    <p:sldId id="600" r:id="rId49"/>
    <p:sldId id="601" r:id="rId50"/>
    <p:sldId id="584" r:id="rId51"/>
    <p:sldId id="602" r:id="rId52"/>
    <p:sldId id="604" r:id="rId53"/>
    <p:sldId id="605" r:id="rId54"/>
    <p:sldId id="606" r:id="rId55"/>
    <p:sldId id="607" r:id="rId56"/>
    <p:sldId id="608" r:id="rId57"/>
    <p:sldId id="609" r:id="rId58"/>
    <p:sldId id="610" r:id="rId59"/>
    <p:sldId id="611" r:id="rId60"/>
    <p:sldId id="612" r:id="rId61"/>
    <p:sldId id="613" r:id="rId62"/>
    <p:sldId id="614" r:id="rId63"/>
    <p:sldId id="615" r:id="rId64"/>
    <p:sldId id="616" r:id="rId65"/>
    <p:sldId id="617" r:id="rId66"/>
    <p:sldId id="618" r:id="rId67"/>
    <p:sldId id="619" r:id="rId68"/>
    <p:sldId id="620" r:id="rId69"/>
    <p:sldId id="603" r:id="rId70"/>
    <p:sldId id="279" r:id="rId71"/>
  </p:sldIdLst>
  <p:sldSz cx="9144000" cy="5143500" type="screen16x9"/>
  <p:notesSz cx="6858000" cy="9144000"/>
  <p:embeddedFontLst>
    <p:embeddedFont>
      <p:font typeface="Dosis" panose="020B0604020202020204" charset="0"/>
      <p:regular r:id="rId73"/>
      <p:bold r:id="rId74"/>
    </p:embeddedFont>
    <p:embeddedFont>
      <p:font typeface="Roboto" panose="020B0604020202020204"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1A89D6-17C4-4573-A037-BF1A90AD5806}">
  <a:tblStyle styleId="{AC1A89D6-17C4-4573-A037-BF1A90AD580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88" d="100"/>
          <a:sy n="88" d="100"/>
        </p:scale>
        <p:origin x="1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13340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77884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2014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09188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34152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47060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50043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70746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6894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946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63309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5260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9944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56326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87686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7610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40701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24560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42955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96085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1857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67990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42317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8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087022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841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66127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234882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771267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1615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419357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9276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0940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13" name="Shape 13"/>
          <p:cNvSpPr/>
          <p:nvPr/>
        </p:nvSpPr>
        <p:spPr>
          <a:xfrm flipH="1">
            <a:off x="1028474" y="4166400"/>
            <a:ext cx="8369700" cy="228000"/>
          </a:xfrm>
          <a:prstGeom prst="parallelogram">
            <a:avLst>
              <a:gd name="adj" fmla="val 5154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1028475" y="0"/>
            <a:ext cx="5238600" cy="4020000"/>
          </a:xfrm>
          <a:prstGeom prst="rect">
            <a:avLst/>
          </a:prstGeom>
        </p:spPr>
        <p:txBody>
          <a:bodyPr lIns="91425" tIns="91425" rIns="91425" bIns="91425" anchor="b" anchorCtr="0"/>
          <a:lstStyle>
            <a:lvl1pPr lvl="0">
              <a:spcBef>
                <a:spcPts val="0"/>
              </a:spcBef>
              <a:buSzPct val="100000"/>
              <a:defRPr sz="5200"/>
            </a:lvl1pPr>
            <a:lvl2pPr lvl="1">
              <a:spcBef>
                <a:spcPts val="0"/>
              </a:spcBef>
              <a:buSzPct val="100000"/>
              <a:defRPr sz="5200"/>
            </a:lvl2pPr>
            <a:lvl3pPr lvl="2">
              <a:spcBef>
                <a:spcPts val="0"/>
              </a:spcBef>
              <a:buSzPct val="100000"/>
              <a:defRPr sz="5200"/>
            </a:lvl3pPr>
            <a:lvl4pPr lvl="3">
              <a:spcBef>
                <a:spcPts val="0"/>
              </a:spcBef>
              <a:buSzPct val="100000"/>
              <a:defRPr sz="5200"/>
            </a:lvl4pPr>
            <a:lvl5pPr lvl="4">
              <a:spcBef>
                <a:spcPts val="0"/>
              </a:spcBef>
              <a:buSzPct val="100000"/>
              <a:defRPr sz="5200"/>
            </a:lvl5pPr>
            <a:lvl6pPr lvl="5">
              <a:spcBef>
                <a:spcPts val="0"/>
              </a:spcBef>
              <a:buSzPct val="100000"/>
              <a:defRPr sz="5200"/>
            </a:lvl6pPr>
            <a:lvl7pPr lvl="6">
              <a:spcBef>
                <a:spcPts val="0"/>
              </a:spcBef>
              <a:buSzPct val="100000"/>
              <a:defRPr sz="5200"/>
            </a:lvl7pPr>
            <a:lvl8pPr lvl="7">
              <a:spcBef>
                <a:spcPts val="0"/>
              </a:spcBef>
              <a:buSzPct val="100000"/>
              <a:defRPr sz="5200"/>
            </a:lvl8pPr>
            <a:lvl9pPr lvl="8">
              <a:spcBef>
                <a:spcPts val="0"/>
              </a:spcBef>
              <a:buSzPct val="100000"/>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Shape 4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7" name="Shape 47"/>
          <p:cNvSpPr txBox="1">
            <a:spLocks noGrp="1"/>
          </p:cNvSpPr>
          <p:nvPr>
            <p:ph type="title"/>
          </p:nvPr>
        </p:nvSpPr>
        <p:spPr>
          <a:xfrm>
            <a:off x="1101386" y="272850"/>
            <a:ext cx="7574400" cy="749100"/>
          </a:xfrm>
          <a:prstGeom prst="rect">
            <a:avLst/>
          </a:prstGeom>
        </p:spPr>
        <p:txBody>
          <a:bodyPr lIns="91425" tIns="91425" rIns="91425" bIns="91425" anchor="ctr" anchorCtr="0"/>
          <a:lstStyle>
            <a:lvl1pPr lvl="0">
              <a:spcBef>
                <a:spcPts val="0"/>
              </a:spcBef>
              <a:buSzPct val="100000"/>
              <a:defRPr sz="2400" b="0"/>
            </a:lvl1pPr>
            <a:lvl2pPr lvl="1">
              <a:spcBef>
                <a:spcPts val="0"/>
              </a:spcBef>
              <a:buSzPct val="100000"/>
              <a:defRPr sz="2400" b="0"/>
            </a:lvl2pPr>
            <a:lvl3pPr lvl="2">
              <a:spcBef>
                <a:spcPts val="0"/>
              </a:spcBef>
              <a:buSzPct val="100000"/>
              <a:defRPr sz="2400" b="0"/>
            </a:lvl3pPr>
            <a:lvl4pPr lvl="3">
              <a:spcBef>
                <a:spcPts val="0"/>
              </a:spcBef>
              <a:buSzPct val="100000"/>
              <a:defRPr sz="2400" b="0"/>
            </a:lvl4pPr>
            <a:lvl5pPr lvl="4">
              <a:spcBef>
                <a:spcPts val="0"/>
              </a:spcBef>
              <a:buSzPct val="100000"/>
              <a:defRPr sz="2400" b="0"/>
            </a:lvl5pPr>
            <a:lvl6pPr lvl="5">
              <a:spcBef>
                <a:spcPts val="0"/>
              </a:spcBef>
              <a:buSzPct val="100000"/>
              <a:defRPr sz="2400" b="0"/>
            </a:lvl6pPr>
            <a:lvl7pPr lvl="6">
              <a:spcBef>
                <a:spcPts val="0"/>
              </a:spcBef>
              <a:buSzPct val="100000"/>
              <a:defRPr sz="2400" b="0"/>
            </a:lvl7pPr>
            <a:lvl8pPr lvl="7">
              <a:spcBef>
                <a:spcPts val="0"/>
              </a:spcBef>
              <a:buSzPct val="100000"/>
              <a:defRPr sz="2400" b="0"/>
            </a:lvl8pPr>
            <a:lvl9pPr lvl="8">
              <a:spcBef>
                <a:spcPts val="0"/>
              </a:spcBef>
              <a:buSzPct val="100000"/>
              <a:defRPr sz="2400" b="0"/>
            </a:lvl9pPr>
          </a:lstStyle>
          <a:p>
            <a:endParaRPr/>
          </a:p>
        </p:txBody>
      </p:sp>
      <p:sp>
        <p:nvSpPr>
          <p:cNvPr id="48" name="Shape 48"/>
          <p:cNvSpPr txBox="1">
            <a:spLocks noGrp="1"/>
          </p:cNvSpPr>
          <p:nvPr>
            <p:ph type="body" idx="1"/>
          </p:nvPr>
        </p:nvSpPr>
        <p:spPr>
          <a:xfrm>
            <a:off x="1101375"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9" name="Shape 49"/>
          <p:cNvSpPr txBox="1">
            <a:spLocks noGrp="1"/>
          </p:cNvSpPr>
          <p:nvPr>
            <p:ph type="body" idx="2"/>
          </p:nvPr>
        </p:nvSpPr>
        <p:spPr>
          <a:xfrm>
            <a:off x="5004949"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50" name="Shape 5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inverted">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903537" y="-17561"/>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flipH="1">
            <a:off x="472133" y="-9525"/>
            <a:ext cx="518400" cy="749100"/>
          </a:xfrm>
          <a:prstGeom prst="parallelogram">
            <a:avLst>
              <a:gd name="adj" fmla="val 75009"/>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100" name="Shape 10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ubtitle">
    <p:bg>
      <p:bgPr>
        <a:solidFill>
          <a:srgbClr val="FF8700"/>
        </a:solidFill>
        <a:effectLst/>
      </p:bgPr>
    </p:bg>
    <p:spTree>
      <p:nvGrpSpPr>
        <p:cNvPr id="1" name="Shape 15"/>
        <p:cNvGrpSpPr/>
        <p:nvPr/>
      </p:nvGrpSpPr>
      <p:grpSpPr>
        <a:xfrm>
          <a:off x="0" y="0"/>
          <a:ext cx="0" cy="0"/>
          <a:chOff x="0" y="0"/>
          <a:chExt cx="0" cy="0"/>
        </a:xfrm>
      </p:grpSpPr>
      <p:sp>
        <p:nvSpPr>
          <p:cNvPr id="16" name="Shape 16"/>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Shape 17"/>
          <p:cNvSpPr/>
          <p:nvPr/>
        </p:nvSpPr>
        <p:spPr>
          <a:xfrm flipH="1">
            <a:off x="-418950" y="4394400"/>
            <a:ext cx="8172300" cy="749100"/>
          </a:xfrm>
          <a:prstGeom prst="parallelogram">
            <a:avLst>
              <a:gd name="adj" fmla="val 51542"/>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434343"/>
              </a:solidFill>
            </a:endParaRPr>
          </a:p>
        </p:txBody>
      </p:sp>
      <p:sp>
        <p:nvSpPr>
          <p:cNvPr id="18" name="Shape 18"/>
          <p:cNvSpPr/>
          <p:nvPr/>
        </p:nvSpPr>
        <p:spPr>
          <a:xfrm flipH="1">
            <a:off x="1028474" y="4166400"/>
            <a:ext cx="8369700" cy="2280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19" name="Shape 19"/>
          <p:cNvSpPr txBox="1">
            <a:spLocks noGrp="1"/>
          </p:cNvSpPr>
          <p:nvPr>
            <p:ph type="ctrTitle"/>
          </p:nvPr>
        </p:nvSpPr>
        <p:spPr>
          <a:xfrm>
            <a:off x="1028475" y="2345350"/>
            <a:ext cx="5220000" cy="11598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20" name="Shape 20"/>
          <p:cNvSpPr txBox="1">
            <a:spLocks noGrp="1"/>
          </p:cNvSpPr>
          <p:nvPr>
            <p:ph type="subTitle" idx="1"/>
          </p:nvPr>
        </p:nvSpPr>
        <p:spPr>
          <a:xfrm>
            <a:off x="1028475" y="3449650"/>
            <a:ext cx="5220000" cy="570000"/>
          </a:xfrm>
          <a:prstGeom prst="rect">
            <a:avLst/>
          </a:prstGeom>
        </p:spPr>
        <p:txBody>
          <a:bodyPr lIns="91425" tIns="91425" rIns="91425" bIns="91425" anchor="t" anchorCtr="0"/>
          <a:lstStyle>
            <a:lvl1pPr lvl="0" rtl="0">
              <a:spcBef>
                <a:spcPts val="0"/>
              </a:spcBef>
              <a:buClr>
                <a:srgbClr val="222222"/>
              </a:buClr>
              <a:buSzPct val="100000"/>
              <a:buNone/>
              <a:defRPr sz="2400"/>
            </a:lvl1pPr>
            <a:lvl2pPr lvl="1" rtl="0">
              <a:spcBef>
                <a:spcPts val="0"/>
              </a:spcBef>
              <a:buClr>
                <a:srgbClr val="222222"/>
              </a:buClr>
              <a:buNone/>
              <a:defRPr/>
            </a:lvl2pPr>
            <a:lvl3pPr lvl="2" rtl="0">
              <a:spcBef>
                <a:spcPts val="0"/>
              </a:spcBef>
              <a:buClr>
                <a:srgbClr val="222222"/>
              </a:buClr>
              <a:buNone/>
              <a:defRPr/>
            </a:lvl3pPr>
            <a:lvl4pPr lvl="3" rtl="0">
              <a:spcBef>
                <a:spcPts val="0"/>
              </a:spcBef>
              <a:buClr>
                <a:srgbClr val="222222"/>
              </a:buClr>
              <a:buSzPct val="100000"/>
              <a:buNone/>
              <a:defRPr sz="2400"/>
            </a:lvl4pPr>
            <a:lvl5pPr lvl="4" rtl="0">
              <a:spcBef>
                <a:spcPts val="0"/>
              </a:spcBef>
              <a:buClr>
                <a:srgbClr val="222222"/>
              </a:buClr>
              <a:buSzPct val="100000"/>
              <a:buNone/>
              <a:defRPr sz="2400"/>
            </a:lvl5pPr>
            <a:lvl6pPr lvl="5" rtl="0">
              <a:spcBef>
                <a:spcPts val="0"/>
              </a:spcBef>
              <a:buClr>
                <a:srgbClr val="222222"/>
              </a:buClr>
              <a:buSzPct val="100000"/>
              <a:buNone/>
              <a:defRPr sz="2400"/>
            </a:lvl6pPr>
            <a:lvl7pPr lvl="6" rtl="0">
              <a:spcBef>
                <a:spcPts val="0"/>
              </a:spcBef>
              <a:buClr>
                <a:srgbClr val="222222"/>
              </a:buClr>
              <a:buSzPct val="100000"/>
              <a:buNone/>
              <a:defRPr sz="2400"/>
            </a:lvl7pPr>
            <a:lvl8pPr lvl="7" rtl="0">
              <a:spcBef>
                <a:spcPts val="0"/>
              </a:spcBef>
              <a:buClr>
                <a:srgbClr val="222222"/>
              </a:buClr>
              <a:buSzPct val="100000"/>
              <a:buNone/>
              <a:defRPr sz="2400"/>
            </a:lvl8pPr>
            <a:lvl9pPr lvl="8" rtl="0">
              <a:spcBef>
                <a:spcPts val="0"/>
              </a:spcBef>
              <a:buClr>
                <a:srgbClr val="222222"/>
              </a:buClr>
              <a:buSzPct val="100000"/>
              <a:buNone/>
              <a:defRPr sz="2400"/>
            </a:lvl9pPr>
          </a:lstStyle>
          <a:p>
            <a:endParaRPr/>
          </a:p>
        </p:txBody>
      </p:sp>
    </p:spTree>
    <p:extLst>
      <p:ext uri="{BB962C8B-B14F-4D97-AF65-F5344CB8AC3E}">
        <p14:creationId xmlns:p14="http://schemas.microsoft.com/office/powerpoint/2010/main" val="42355704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lIns="91425" tIns="91425" rIns="91425" bIns="91425" anchor="ctr" anchorCtr="0"/>
          <a:lstStyle>
            <a:lvl1pPr lvl="0">
              <a:spcBef>
                <a:spcPts val="0"/>
              </a:spcBef>
              <a:buClr>
                <a:srgbClr val="FFFFFF"/>
              </a:buClr>
              <a:buSzPct val="100000"/>
              <a:buFont typeface="Dosis"/>
              <a:buNone/>
              <a:defRPr sz="2400">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lIns="91425" tIns="91425" rIns="91425" bIns="91425" anchor="t" anchorCtr="0"/>
          <a:lstStyle>
            <a:lvl1pPr lvl="0">
              <a:spcBef>
                <a:spcPts val="600"/>
              </a:spcBef>
              <a:buClr>
                <a:srgbClr val="FF8700"/>
              </a:buClr>
              <a:buSzPct val="100000"/>
              <a:buFont typeface="Roboto"/>
              <a:buChar char="▸"/>
              <a:defRPr sz="3000">
                <a:solidFill>
                  <a:srgbClr val="222222"/>
                </a:solidFill>
                <a:latin typeface="Roboto"/>
                <a:ea typeface="Roboto"/>
                <a:cs typeface="Roboto"/>
                <a:sym typeface="Roboto"/>
              </a:defRPr>
            </a:lvl1pPr>
            <a:lvl2pPr lvl="1">
              <a:spcBef>
                <a:spcPts val="480"/>
              </a:spcBef>
              <a:buClr>
                <a:srgbClr val="FF8700"/>
              </a:buClr>
              <a:buSzPct val="100000"/>
              <a:buFont typeface="Roboto"/>
              <a:buChar char="▹"/>
              <a:defRPr sz="2400">
                <a:solidFill>
                  <a:srgbClr val="222222"/>
                </a:solidFill>
                <a:latin typeface="Roboto"/>
                <a:ea typeface="Roboto"/>
                <a:cs typeface="Roboto"/>
                <a:sym typeface="Roboto"/>
              </a:defRPr>
            </a:lvl2pPr>
            <a:lvl3pPr lvl="2">
              <a:spcBef>
                <a:spcPts val="480"/>
              </a:spcBef>
              <a:buClr>
                <a:srgbClr val="FF8700"/>
              </a:buClr>
              <a:buSzPct val="100000"/>
              <a:buFont typeface="Roboto"/>
              <a:buChar char="▹"/>
              <a:defRPr sz="2400">
                <a:solidFill>
                  <a:srgbClr val="222222"/>
                </a:solidFill>
                <a:latin typeface="Roboto"/>
                <a:ea typeface="Roboto"/>
                <a:cs typeface="Roboto"/>
                <a:sym typeface="Roboto"/>
              </a:defRPr>
            </a:lvl3pPr>
            <a:lvl4pPr lvl="3">
              <a:spcBef>
                <a:spcPts val="360"/>
              </a:spcBef>
              <a:buClr>
                <a:srgbClr val="FF8700"/>
              </a:buClr>
              <a:buSzPct val="100000"/>
              <a:buFont typeface="Roboto"/>
              <a:buChar char="▹"/>
              <a:defRPr sz="1800">
                <a:solidFill>
                  <a:srgbClr val="222222"/>
                </a:solidFill>
                <a:latin typeface="Roboto"/>
                <a:ea typeface="Roboto"/>
                <a:cs typeface="Roboto"/>
                <a:sym typeface="Roboto"/>
              </a:defRPr>
            </a:lvl4pPr>
            <a:lvl5pPr lvl="4">
              <a:spcBef>
                <a:spcPts val="360"/>
              </a:spcBef>
              <a:buClr>
                <a:srgbClr val="FF8700"/>
              </a:buClr>
              <a:buSzPct val="100000"/>
              <a:buFont typeface="Roboto"/>
              <a:buChar char="▹"/>
              <a:defRPr sz="1800">
                <a:solidFill>
                  <a:srgbClr val="222222"/>
                </a:solidFill>
                <a:latin typeface="Roboto"/>
                <a:ea typeface="Roboto"/>
                <a:cs typeface="Roboto"/>
                <a:sym typeface="Roboto"/>
              </a:defRPr>
            </a:lvl5pPr>
            <a:lvl6pPr lvl="5">
              <a:spcBef>
                <a:spcPts val="360"/>
              </a:spcBef>
              <a:buClr>
                <a:srgbClr val="FF8700"/>
              </a:buClr>
              <a:buSzPct val="100000"/>
              <a:buFont typeface="Roboto"/>
              <a:buChar char="▹"/>
              <a:defRPr sz="1800">
                <a:solidFill>
                  <a:srgbClr val="222222"/>
                </a:solidFill>
                <a:latin typeface="Roboto"/>
                <a:ea typeface="Roboto"/>
                <a:cs typeface="Roboto"/>
                <a:sym typeface="Roboto"/>
              </a:defRPr>
            </a:lvl6pPr>
            <a:lvl7pPr lvl="6">
              <a:spcBef>
                <a:spcPts val="360"/>
              </a:spcBef>
              <a:buClr>
                <a:srgbClr val="FF8700"/>
              </a:buClr>
              <a:buSzPct val="100000"/>
              <a:buFont typeface="Roboto"/>
              <a:buChar char="▹"/>
              <a:defRPr sz="1800">
                <a:solidFill>
                  <a:srgbClr val="222222"/>
                </a:solidFill>
                <a:latin typeface="Roboto"/>
                <a:ea typeface="Roboto"/>
                <a:cs typeface="Roboto"/>
                <a:sym typeface="Roboto"/>
              </a:defRPr>
            </a:lvl7pPr>
            <a:lvl8pPr lvl="7">
              <a:spcBef>
                <a:spcPts val="360"/>
              </a:spcBef>
              <a:buClr>
                <a:srgbClr val="FF8700"/>
              </a:buClr>
              <a:buSzPct val="100000"/>
              <a:buFont typeface="Roboto"/>
              <a:buChar char="▹"/>
              <a:defRPr sz="1800">
                <a:solidFill>
                  <a:srgbClr val="222222"/>
                </a:solidFill>
                <a:latin typeface="Roboto"/>
                <a:ea typeface="Roboto"/>
                <a:cs typeface="Roboto"/>
                <a:sym typeface="Roboto"/>
              </a:defRPr>
            </a:lvl8pPr>
            <a:lvl9pPr lvl="8">
              <a:spcBef>
                <a:spcPts val="360"/>
              </a:spcBef>
              <a:buClr>
                <a:srgbClr val="FF8700"/>
              </a:buClr>
              <a:buSzPct val="1000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lIns="91425" tIns="91425" rIns="91425" bIns="91425" anchor="ctr" anchorCtr="0">
            <a:noAutofit/>
          </a:bodyPr>
          <a:lstStyle/>
          <a:p>
            <a:pPr lvl="0" algn="ctr">
              <a:spcBef>
                <a:spcPts val="0"/>
              </a:spcBef>
              <a:buNone/>
            </a:pPr>
            <a:fld id="{00000000-1234-1234-1234-123412341234}" type="slidenum">
              <a:rPr lang="en" sz="1300" b="1">
                <a:solidFill>
                  <a:srgbClr val="FFFFFF"/>
                </a:solidFill>
                <a:latin typeface="Roboto"/>
                <a:ea typeface="Roboto"/>
                <a:cs typeface="Roboto"/>
                <a:sym typeface="Roboto"/>
              </a:rPr>
              <a:t>‹#›</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mailto:elielkeelson@gmail.com" TargetMode="External"/><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610783" y="0"/>
            <a:ext cx="5238600" cy="4020000"/>
          </a:xfrm>
          <a:prstGeom prst="rect">
            <a:avLst/>
          </a:prstGeom>
        </p:spPr>
        <p:txBody>
          <a:bodyPr lIns="91425" tIns="91425" rIns="91425" bIns="91425" anchor="b" anchorCtr="0">
            <a:noAutofit/>
          </a:bodyPr>
          <a:lstStyle/>
          <a:p>
            <a:pPr lvl="0" algn="r">
              <a:spcBef>
                <a:spcPts val="0"/>
              </a:spcBef>
              <a:buNone/>
            </a:pPr>
            <a:r>
              <a:rPr lang="en-US" dirty="0"/>
              <a:t>DATABASE AND INFORMATION RETRIEVAL</a:t>
            </a:r>
            <a:br>
              <a:rPr lang="en-US" dirty="0"/>
            </a:br>
            <a:r>
              <a:rPr lang="en-US" sz="2800" dirty="0"/>
              <a:t>DR. ELIEL KEELSON</a:t>
            </a:r>
            <a:endParaRPr lang="en" dirty="0"/>
          </a:p>
        </p:txBody>
      </p:sp>
      <p:sp>
        <p:nvSpPr>
          <p:cNvPr id="3" name="TextBox 2"/>
          <p:cNvSpPr txBox="1"/>
          <p:nvPr/>
        </p:nvSpPr>
        <p:spPr>
          <a:xfrm>
            <a:off x="1298222" y="4583724"/>
            <a:ext cx="4521635" cy="307777"/>
          </a:xfrm>
          <a:prstGeom prst="rect">
            <a:avLst/>
          </a:prstGeom>
          <a:noFill/>
        </p:spPr>
        <p:txBody>
          <a:bodyPr wrap="square" rtlCol="0">
            <a:spAutoFit/>
          </a:bodyPr>
          <a:lstStyle/>
          <a:p>
            <a:pPr algn="r"/>
            <a:r>
              <a:rPr lang="en-US" dirty="0">
                <a:solidFill>
                  <a:schemeClr val="bg1"/>
                </a:solidFill>
              </a:rPr>
              <a:t>LECTURE 07 – INTEGRITY AND SECURITY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t>Data Validation</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There is a range of techniques that can be used:</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lvl="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Type checking – data-types provide a general defence against errors</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lvl="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Validation checks – refers to checks for correctness defined by the database designer and applied at various stages of database use.</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lvl="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Assertions and Triggers - An </a:t>
            </a:r>
            <a:r>
              <a:rPr lang="en-GB" sz="2000" b="1" dirty="0">
                <a:solidFill>
                  <a:srgbClr val="000000"/>
                </a:solidFill>
              </a:rPr>
              <a:t>assertion </a:t>
            </a:r>
            <a:r>
              <a:rPr lang="en-GB" sz="2000" dirty="0">
                <a:solidFill>
                  <a:srgbClr val="000000"/>
                </a:solidFill>
              </a:rPr>
              <a:t>is a term used to describe methods that impose general controls on the content of a database.  A </a:t>
            </a:r>
            <a:r>
              <a:rPr lang="en-GB" sz="2000" b="1" dirty="0">
                <a:solidFill>
                  <a:srgbClr val="000000"/>
                </a:solidFill>
              </a:rPr>
              <a:t>trigger </a:t>
            </a:r>
            <a:r>
              <a:rPr lang="en-GB" sz="2000" dirty="0">
                <a:solidFill>
                  <a:srgbClr val="000000"/>
                </a:solidFill>
              </a:rPr>
              <a:t>is a term used in many systems for event-handling routines.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spTree>
    <p:extLst>
      <p:ext uri="{BB962C8B-B14F-4D97-AF65-F5344CB8AC3E}">
        <p14:creationId xmlns:p14="http://schemas.microsoft.com/office/powerpoint/2010/main" val="8666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t>Data Validation</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SQL provides some features for data validation:</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lvl="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NOT NULL clause in a CREATE command;  forces a non-null entry in the field.</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lvl="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Primary Key constraint:  defines a column as a primary key.</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lvl="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Foreign Key constraint: defines the column as a foreign key and references corresponding primary key. Enforces referential integrity.</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lvl="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CHECK specification:  provides a general validation specification within a CREATE table definition</a:t>
            </a:r>
            <a:endParaRPr lang="en-US" sz="20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spTree>
    <p:extLst>
      <p:ext uri="{BB962C8B-B14F-4D97-AF65-F5344CB8AC3E}">
        <p14:creationId xmlns:p14="http://schemas.microsoft.com/office/powerpoint/2010/main" val="3409242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t>Data Validation - Assertion</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marL="342900" indent="-3429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a:solidFill>
                  <a:srgbClr val="000000"/>
                </a:solidFill>
              </a:rPr>
              <a:t>An assertion is a named constraint that may relate to the content of individual rows of a table, to the entire contents of a table, or to a state required to exist among a number of tables.</a:t>
            </a:r>
          </a:p>
          <a:p>
            <a:pPr marL="342900" indent="-3429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200" dirty="0">
              <a:solidFill>
                <a:srgbClr val="000000"/>
              </a:solidFill>
            </a:endParaRPr>
          </a:p>
          <a:p>
            <a:pPr marL="342900" indent="-3429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a:t>Assertions are similar to </a:t>
            </a:r>
            <a:r>
              <a:rPr lang="en-US" sz="2200" b="1" dirty="0">
                <a:solidFill>
                  <a:srgbClr val="FF0000"/>
                </a:solidFill>
              </a:rPr>
              <a:t>CHECK</a:t>
            </a:r>
            <a:r>
              <a:rPr lang="en-US" sz="2200" dirty="0"/>
              <a:t> constraints, but unlike </a:t>
            </a:r>
            <a:r>
              <a:rPr lang="en-US" sz="2400" b="1" dirty="0">
                <a:solidFill>
                  <a:srgbClr val="FF0000"/>
                </a:solidFill>
              </a:rPr>
              <a:t>CHECK</a:t>
            </a:r>
            <a:r>
              <a:rPr lang="en-US" sz="2200" dirty="0"/>
              <a:t> constraints they are not defined on table or column level but are defined on schema level. (i.e., assertions are database objects of their own right and are not defined within a create table or alter table statement.)</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Tree>
    <p:extLst>
      <p:ext uri="{BB962C8B-B14F-4D97-AF65-F5344CB8AC3E}">
        <p14:creationId xmlns:p14="http://schemas.microsoft.com/office/powerpoint/2010/main" val="1198277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t>Data Validation - Assertion</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marL="342900" indent="-3429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a:solidFill>
                  <a:srgbClr val="000000"/>
                </a:solidFill>
              </a:rPr>
              <a:t>The SQL syntax for create assertion is:</a:t>
            </a:r>
          </a:p>
          <a:p>
            <a:pPr marL="342900" indent="-3429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200" dirty="0">
              <a:solidFill>
                <a:srgbClr val="000000"/>
              </a:solidFill>
            </a:endParaRP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a:solidFill>
                  <a:srgbClr val="FF0000"/>
                </a:solidFill>
              </a:rPr>
              <a:t>CREATE ASSERTION &lt;constraint name&gt; CHECK (&lt;search condition&gt;)</a:t>
            </a: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200" dirty="0">
              <a:solidFill>
                <a:srgbClr val="FF0000"/>
              </a:solidFill>
            </a:endParaRPr>
          </a:p>
          <a:p>
            <a:pPr marL="342900" indent="-3429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 For Example: </a:t>
            </a: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FF0000"/>
                </a:solidFill>
              </a:rPr>
              <a:t>CREATE ASSERTION  </a:t>
            </a:r>
            <a:r>
              <a:rPr lang="en-GB" sz="2200" dirty="0" err="1">
                <a:solidFill>
                  <a:srgbClr val="FF0000"/>
                </a:solidFill>
              </a:rPr>
              <a:t>AverageSal</a:t>
            </a:r>
            <a:r>
              <a:rPr lang="en-GB" sz="2200" dirty="0">
                <a:solidFill>
                  <a:srgbClr val="FF0000"/>
                </a:solidFill>
              </a:rPr>
              <a:t> </a:t>
            </a: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FF0000"/>
                </a:solidFill>
              </a:rPr>
              <a:t>	CHECK  (( SELECT  AVG(Salary) FROM Employee) &lt; 2000 ) ;</a:t>
            </a: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This forces the system to verify that the given condition persists as the database is updated.</a:t>
            </a: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2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endParaRPr lang="en"/>
          </a:p>
        </p:txBody>
      </p:sp>
    </p:spTree>
    <p:extLst>
      <p:ext uri="{BB962C8B-B14F-4D97-AF65-F5344CB8AC3E}">
        <p14:creationId xmlns:p14="http://schemas.microsoft.com/office/powerpoint/2010/main" val="315285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t>Data Validation - Triggers</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A </a:t>
            </a:r>
            <a:r>
              <a:rPr lang="en-GB" sz="2400" b="1" dirty="0">
                <a:solidFill>
                  <a:srgbClr val="000000"/>
                </a:solidFill>
              </a:rPr>
              <a:t>trigger </a:t>
            </a:r>
            <a:r>
              <a:rPr lang="en-GB" sz="2400" dirty="0">
                <a:solidFill>
                  <a:srgbClr val="000000"/>
                </a:solidFill>
              </a:rPr>
              <a:t>is a term used in many systems (including Oracle) for event-handling routines.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Events are associated with tables, fields, forms etc. and cause execution of code routines such as PL/SQL in various DBMS’.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spTree>
    <p:extLst>
      <p:ext uri="{BB962C8B-B14F-4D97-AF65-F5344CB8AC3E}">
        <p14:creationId xmlns:p14="http://schemas.microsoft.com/office/powerpoint/2010/main" val="620278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t>Data Validation - Triggers</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Triggers can be defined in SQL as: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		</a:t>
            </a:r>
            <a:r>
              <a:rPr lang="en-GB" sz="2000" dirty="0">
                <a:solidFill>
                  <a:srgbClr val="FF0000"/>
                </a:solidFill>
              </a:rPr>
              <a:t>CREATE TRIGGER Trig1</a:t>
            </a: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FF0000"/>
                </a:solidFill>
              </a:rPr>
              <a:t>				BEFORE</a:t>
            </a: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FF0000"/>
                </a:solidFill>
              </a:rPr>
              <a:t>					INSERT or UPDATE</a:t>
            </a: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FF0000"/>
                </a:solidFill>
              </a:rPr>
              <a:t>					ON Employee</a:t>
            </a: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FF0000"/>
                </a:solidFill>
              </a:rPr>
              <a:t>				 BEGIN</a:t>
            </a: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FF0000"/>
                </a:solidFill>
              </a:rPr>
              <a:t>					… </a:t>
            </a: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FF0000"/>
                </a:solidFill>
              </a:rPr>
              <a:t>				   END;</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This trigger would 'fire' before any row inserts or update on the Employee table</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15</a:t>
            </a:fld>
            <a:endParaRPr lang="en"/>
          </a:p>
        </p:txBody>
      </p:sp>
    </p:spTree>
    <p:extLst>
      <p:ext uri="{BB962C8B-B14F-4D97-AF65-F5344CB8AC3E}">
        <p14:creationId xmlns:p14="http://schemas.microsoft.com/office/powerpoint/2010/main" val="6253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t>Backups and Recovery</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Backing up is the most fundamental way of protecting the data against a wide range of failures and involves taking copies of the data at intervals.</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The database can be re-built in the event of loss of data.</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a:p>
            <a:endParaRPr lang="en-US" sz="28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16</a:t>
            </a:fld>
            <a:endParaRPr lang="en"/>
          </a:p>
        </p:txBody>
      </p:sp>
    </p:spTree>
    <p:extLst>
      <p:ext uri="{BB962C8B-B14F-4D97-AF65-F5344CB8AC3E}">
        <p14:creationId xmlns:p14="http://schemas.microsoft.com/office/powerpoint/2010/main" val="544679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t>Backups and Recovery</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The frequency of taking backups is dictated by a number of factors including:</a:t>
            </a:r>
          </a:p>
          <a:p>
            <a:pPr marL="1033463" lvl="1" indent="-457200">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the rate of transactions applied to the database, </a:t>
            </a:r>
          </a:p>
          <a:p>
            <a:pPr marL="1033463" lvl="1" indent="-457200" hangingPunct="0">
              <a:lnSpc>
                <a:spcPct val="93000"/>
              </a:lnSpc>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the level of availability of service demanded by the application.</a:t>
            </a:r>
          </a:p>
          <a:p>
            <a:pPr marL="1033463" lvl="1" indent="-457200" hangingPunct="0">
              <a:lnSpc>
                <a:spcPct val="93000"/>
              </a:lnSpc>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the balance of time required to perform the backup compared with the potential delay in recovering.</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17</a:t>
            </a:fld>
            <a:endParaRPr lang="en"/>
          </a:p>
        </p:txBody>
      </p:sp>
    </p:spTree>
    <p:extLst>
      <p:ext uri="{BB962C8B-B14F-4D97-AF65-F5344CB8AC3E}">
        <p14:creationId xmlns:p14="http://schemas.microsoft.com/office/powerpoint/2010/main" val="248798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Transaction Log</a:t>
            </a:r>
            <a:endParaRPr lang="en" dirty="0">
              <a:solidFill>
                <a:schemeClr val="bg1"/>
              </a:solidFill>
            </a:endParaRPr>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A transaction log or journal is used to record the effect of all changes made to the database by transactions generated by application systems.</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New rows added to the database are recorded in the log;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Deleted rows are recorded as at the time of deletion</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a:p>
            <a:endParaRPr lang="en-US" sz="24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18</a:t>
            </a:fld>
            <a:endParaRPr lang="en"/>
          </a:p>
        </p:txBody>
      </p:sp>
    </p:spTree>
    <p:extLst>
      <p:ext uri="{BB962C8B-B14F-4D97-AF65-F5344CB8AC3E}">
        <p14:creationId xmlns:p14="http://schemas.microsoft.com/office/powerpoint/2010/main" val="3019772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Transaction Log</a:t>
            </a:r>
            <a:endParaRPr lang="en" dirty="0">
              <a:solidFill>
                <a:schemeClr val="bg1"/>
              </a:solidFill>
            </a:endParaRPr>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Values of amended rows are recorded </a:t>
            </a:r>
            <a:r>
              <a:rPr lang="en-GB" sz="2400" i="1" dirty="0">
                <a:solidFill>
                  <a:srgbClr val="000000"/>
                </a:solidFill>
              </a:rPr>
              <a:t>before</a:t>
            </a:r>
            <a:r>
              <a:rPr lang="en-GB" sz="2400" dirty="0">
                <a:solidFill>
                  <a:srgbClr val="000000"/>
                </a:solidFill>
              </a:rPr>
              <a:t> and </a:t>
            </a:r>
            <a:r>
              <a:rPr lang="en-GB" sz="2400" i="1" dirty="0">
                <a:solidFill>
                  <a:srgbClr val="000000"/>
                </a:solidFill>
              </a:rPr>
              <a:t>after</a:t>
            </a:r>
            <a:r>
              <a:rPr lang="en-GB" sz="2400" dirty="0">
                <a:solidFill>
                  <a:srgbClr val="000000"/>
                </a:solidFill>
              </a:rPr>
              <a:t> the update (called the before and after images).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In the event of a system failure, it is possible to recover the database by restoring the most recent backup and then automatically re-executing the transactions recorded in the transaction log.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19</a:t>
            </a:fld>
            <a:endParaRPr lang="en"/>
          </a:p>
        </p:txBody>
      </p:sp>
    </p:spTree>
    <p:extLst>
      <p:ext uri="{BB962C8B-B14F-4D97-AF65-F5344CB8AC3E}">
        <p14:creationId xmlns:p14="http://schemas.microsoft.com/office/powerpoint/2010/main" val="315783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Integrity And Security</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A database is intended to hold data that accurately represents values in the application domain of the system.</a:t>
            </a:r>
          </a:p>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The term 'constraint' is used to refer to a set of rules and restrictions that define the admissible content of the database.  </a:t>
            </a:r>
          </a:p>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Some constraints are based on the domain of the data values and other natural limitations, for instance, an employee's name cannot be a numeric value or their age a negative value.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extLst>
      <p:ext uri="{BB962C8B-B14F-4D97-AF65-F5344CB8AC3E}">
        <p14:creationId xmlns:p14="http://schemas.microsoft.com/office/powerpoint/2010/main" val="151727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Checkpoints</a:t>
            </a:r>
            <a:endParaRPr lang="en" dirty="0">
              <a:solidFill>
                <a:schemeClr val="bg1"/>
              </a:solidFill>
            </a:endParaRPr>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Checkpoints are transaction status records taken at intervals during normal processing of transactions.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Typically, a checkpoint would be taken at frequent intervals.  At the checkpoint time, the following actions take place:</a:t>
            </a:r>
          </a:p>
          <a:p>
            <a:pPr marL="795338" lvl="1" indent="-457200">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initiation of new transactions is temporarily suspended.</a:t>
            </a:r>
          </a:p>
          <a:p>
            <a:pPr marL="795338" lvl="1" indent="-457200">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all memory buffers are flushed to disk. This ensures that all committed   transactions have indeed been actioned on the physical database.</a:t>
            </a:r>
          </a:p>
          <a:p>
            <a:pPr marL="795338" lvl="1" indent="-457200" hangingPunct="0">
              <a:lnSpc>
                <a:spcPct val="93000"/>
              </a:lnSpc>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all currently active transactions are noted and recorded in the transaction log.</a:t>
            </a:r>
          </a:p>
          <a:p>
            <a:pPr hangingPunct="0">
              <a:lnSpc>
                <a:spcPct val="93000"/>
              </a:lnSpc>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20</a:t>
            </a:fld>
            <a:endParaRPr lang="en"/>
          </a:p>
        </p:txBody>
      </p:sp>
    </p:spTree>
    <p:extLst>
      <p:ext uri="{BB962C8B-B14F-4D97-AF65-F5344CB8AC3E}">
        <p14:creationId xmlns:p14="http://schemas.microsoft.com/office/powerpoint/2010/main" val="2358587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Checkpoints</a:t>
            </a:r>
            <a:endParaRPr lang="en" dirty="0">
              <a:solidFill>
                <a:schemeClr val="bg1"/>
              </a:solidFill>
            </a:endParaRPr>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r>
              <a:rPr lang="en-GB" sz="2200" dirty="0">
                <a:solidFill>
                  <a:srgbClr val="000000"/>
                </a:solidFill>
              </a:rPr>
              <a:t>This enables faster recovery from a database failure since the database state can be corrected by application of the transactions since the checkpoint.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21</a:t>
            </a:fld>
            <a:endParaRPr lang="en"/>
          </a:p>
        </p:txBody>
      </p:sp>
    </p:spTree>
    <p:extLst>
      <p:ext uri="{BB962C8B-B14F-4D97-AF65-F5344CB8AC3E}">
        <p14:creationId xmlns:p14="http://schemas.microsoft.com/office/powerpoint/2010/main" val="1410952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Checkpoints</a:t>
            </a:r>
            <a:endParaRPr lang="en" dirty="0">
              <a:solidFill>
                <a:schemeClr val="bg1"/>
              </a:solidFill>
            </a:endParaRPr>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endParaRPr lang="en-GB" sz="22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22</a:t>
            </a:fld>
            <a:endParaRPr lang="en"/>
          </a:p>
        </p:txBody>
      </p:sp>
      <p:pic>
        <p:nvPicPr>
          <p:cNvPr id="3" name="Picture 2"/>
          <p:cNvPicPr>
            <a:picLocks noChangeAspect="1"/>
          </p:cNvPicPr>
          <p:nvPr/>
        </p:nvPicPr>
        <p:blipFill>
          <a:blip r:embed="rId3"/>
          <a:stretch>
            <a:fillRect/>
          </a:stretch>
        </p:blipFill>
        <p:spPr>
          <a:xfrm>
            <a:off x="2440319" y="1971881"/>
            <a:ext cx="4896533" cy="2076740"/>
          </a:xfrm>
          <a:prstGeom prst="rect">
            <a:avLst/>
          </a:prstGeom>
        </p:spPr>
      </p:pic>
    </p:spTree>
    <p:extLst>
      <p:ext uri="{BB962C8B-B14F-4D97-AF65-F5344CB8AC3E}">
        <p14:creationId xmlns:p14="http://schemas.microsoft.com/office/powerpoint/2010/main" val="1298114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Checkpoints</a:t>
            </a:r>
            <a:endParaRPr lang="en" dirty="0">
              <a:solidFill>
                <a:schemeClr val="bg1"/>
              </a:solidFill>
            </a:endParaRPr>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r>
              <a:rPr lang="en-GB" sz="2200" dirty="0">
                <a:solidFill>
                  <a:srgbClr val="000000"/>
                </a:solidFill>
              </a:rPr>
              <a:t>Transaction t1 begins and ends before the checkpoint (it will not appear on the checkpoint record) and hence will be correctly implemented on the database. </a:t>
            </a:r>
          </a:p>
          <a:p>
            <a:endParaRPr lang="en-GB" sz="2200" dirty="0">
              <a:solidFill>
                <a:srgbClr val="000000"/>
              </a:solidFill>
            </a:endParaRPr>
          </a:p>
          <a:p>
            <a:r>
              <a:rPr lang="en-GB" sz="2200" dirty="0">
                <a:solidFill>
                  <a:srgbClr val="000000"/>
                </a:solidFill>
              </a:rPr>
              <a:t>Transaction t2 started before the checkpoint and would be flagged as a current transaction by the checkpoint.  Although the transaction log would show that it had committed, there would be an element of doubt as to whether the in-memory buffers were written to disk. To be certain, the ‘after-image’ from the transaction log would be written to disk.  A similar argument applies to T4.</a:t>
            </a:r>
          </a:p>
          <a:p>
            <a:endParaRPr lang="en-GB" sz="2200" dirty="0">
              <a:solidFill>
                <a:srgbClr val="000000"/>
              </a:solidFill>
            </a:endParaRPr>
          </a:p>
          <a:p>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23</a:t>
            </a:fld>
            <a:endParaRPr lang="en"/>
          </a:p>
        </p:txBody>
      </p:sp>
    </p:spTree>
    <p:extLst>
      <p:ext uri="{BB962C8B-B14F-4D97-AF65-F5344CB8AC3E}">
        <p14:creationId xmlns:p14="http://schemas.microsoft.com/office/powerpoint/2010/main" val="1624271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Checkpoints</a:t>
            </a:r>
            <a:endParaRPr lang="en" dirty="0">
              <a:solidFill>
                <a:schemeClr val="bg1"/>
              </a:solidFill>
            </a:endParaRPr>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r>
              <a:rPr lang="en-GB" sz="2200" dirty="0">
                <a:solidFill>
                  <a:srgbClr val="000000"/>
                </a:solidFill>
              </a:rPr>
              <a:t>Transactions T3 and T5 were incomplete at the time of failure and hence may be partially written to disk. To restore the database to a known consistent condition, the before images from the transaction log would be applied. These transactions would then need to be re-executed.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24</a:t>
            </a:fld>
            <a:endParaRPr lang="en"/>
          </a:p>
        </p:txBody>
      </p:sp>
    </p:spTree>
    <p:extLst>
      <p:ext uri="{BB962C8B-B14F-4D97-AF65-F5344CB8AC3E}">
        <p14:creationId xmlns:p14="http://schemas.microsoft.com/office/powerpoint/2010/main" val="3541556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Privileges and Permissions</a:t>
            </a:r>
            <a:endParaRPr lang="en" dirty="0">
              <a:solidFill>
                <a:schemeClr val="bg1"/>
              </a:solidFill>
            </a:endParaRPr>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In multi-user database systems, it is necessary to control the data that is accessible and/or modifiable by each user and class of user.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This is necessary to ensure that data can only be read or changed by users who are entitled to do so.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Additionally, it is necessary to control who has system permissions such as the right to create, alter or drop a table, to grant privileges to others, etc.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25</a:t>
            </a:fld>
            <a:endParaRPr lang="en"/>
          </a:p>
        </p:txBody>
      </p:sp>
    </p:spTree>
    <p:extLst>
      <p:ext uri="{BB962C8B-B14F-4D97-AF65-F5344CB8AC3E}">
        <p14:creationId xmlns:p14="http://schemas.microsoft.com/office/powerpoint/2010/main" val="259810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Privileges and Permissions</a:t>
            </a:r>
            <a:endParaRPr lang="en" dirty="0">
              <a:solidFill>
                <a:schemeClr val="bg1"/>
              </a:solidFill>
            </a:endParaRPr>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Rather than identify the access permissions of each individual user it is more convenient to classify users into workgroups and to assign rights to these groups.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Systems will vary in the way access rights are specified and in the granularity of ‘objects’ that can be controlled. </a:t>
            </a:r>
            <a:endParaRPr lang="en-US" sz="24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26</a:t>
            </a:fld>
            <a:endParaRPr lang="en"/>
          </a:p>
        </p:txBody>
      </p:sp>
    </p:spTree>
    <p:extLst>
      <p:ext uri="{BB962C8B-B14F-4D97-AF65-F5344CB8AC3E}">
        <p14:creationId xmlns:p14="http://schemas.microsoft.com/office/powerpoint/2010/main" val="1167945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Privileges and Permissions</a:t>
            </a:r>
            <a:endParaRPr lang="en" dirty="0">
              <a:solidFill>
                <a:schemeClr val="bg1"/>
              </a:solidFill>
            </a:endParaRPr>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Access rights are specified in SQL by the GRANT and REVOKE commands.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000" dirty="0">
                <a:solidFill>
                  <a:srgbClr val="FF0000"/>
                </a:solidFill>
              </a:rPr>
              <a:t>GRANT &lt;privilege list&gt; ON &lt;object&gt; TO &lt;grantee list&gt; [WITH GRANT OPTION];</a:t>
            </a: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sz="2000" dirty="0">
              <a:solidFill>
                <a:srgbClr val="FF0000"/>
              </a:solidFill>
            </a:endParaRP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000" dirty="0">
                <a:solidFill>
                  <a:srgbClr val="FF0000"/>
                </a:solidFill>
              </a:rPr>
              <a:t>REVOKE &lt;privilege list&gt; ON &lt;object&gt; FROM &lt;grantee list&gt;;</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27</a:t>
            </a:fld>
            <a:endParaRPr lang="en"/>
          </a:p>
        </p:txBody>
      </p:sp>
    </p:spTree>
    <p:extLst>
      <p:ext uri="{BB962C8B-B14F-4D97-AF65-F5344CB8AC3E}">
        <p14:creationId xmlns:p14="http://schemas.microsoft.com/office/powerpoint/2010/main" val="1924151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Privileges and Permissions</a:t>
            </a:r>
            <a:endParaRPr lang="en" dirty="0">
              <a:solidFill>
                <a:schemeClr val="bg1"/>
              </a:solidFill>
            </a:endParaRPr>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The GRANT command shown below gives the users Joe and Mary the right to view and update data in a table called Orders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			</a:t>
            </a:r>
            <a:r>
              <a:rPr lang="en-GB" sz="2000" dirty="0">
                <a:solidFill>
                  <a:srgbClr val="FF0000"/>
                </a:solidFill>
              </a:rPr>
              <a:t>GRANT select, update ON Orders TO joe, </a:t>
            </a:r>
            <a:r>
              <a:rPr lang="en-GB" sz="2000" dirty="0" err="1">
                <a:solidFill>
                  <a:srgbClr val="FF0000"/>
                </a:solidFill>
              </a:rPr>
              <a:t>mary</a:t>
            </a:r>
            <a:r>
              <a:rPr lang="en-GB" sz="2000" dirty="0">
                <a:solidFill>
                  <a:srgbClr val="FF0000"/>
                </a:solidFill>
              </a:rPr>
              <a:t>;</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The following REVOKE command removes Joe's right to update the table:</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FF0000"/>
                </a:solidFill>
              </a:rPr>
              <a:t>			REVOKE update ON Orders TO joe;</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28</a:t>
            </a:fld>
            <a:endParaRPr lang="en"/>
          </a:p>
        </p:txBody>
      </p:sp>
    </p:spTree>
    <p:extLst>
      <p:ext uri="{BB962C8B-B14F-4D97-AF65-F5344CB8AC3E}">
        <p14:creationId xmlns:p14="http://schemas.microsoft.com/office/powerpoint/2010/main" val="1504376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993214" cy="1159800"/>
          </a:xfrm>
          <a:prstGeom prst="rect">
            <a:avLst/>
          </a:prstGeom>
        </p:spPr>
        <p:txBody>
          <a:bodyPr lIns="91425" tIns="91425" rIns="91425" bIns="91425" anchor="b" anchorCtr="0">
            <a:noAutofit/>
          </a:bodyPr>
          <a:lstStyle/>
          <a:p>
            <a:pPr lvl="0" rtl="0">
              <a:spcBef>
                <a:spcPts val="0"/>
              </a:spcBef>
              <a:buNone/>
            </a:pPr>
            <a:r>
              <a:rPr lang="en-US" dirty="0"/>
              <a:t>TRANSACTION</a:t>
            </a:r>
            <a:br>
              <a:rPr lang="en-US" dirty="0"/>
            </a:br>
            <a:r>
              <a:rPr lang="en-US" dirty="0"/>
              <a:t>MANAGEMENT</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29</a:t>
            </a:fld>
            <a:endParaRPr lang="en"/>
          </a:p>
        </p:txBody>
      </p:sp>
    </p:spTree>
    <p:extLst>
      <p:ext uri="{BB962C8B-B14F-4D97-AF65-F5344CB8AC3E}">
        <p14:creationId xmlns:p14="http://schemas.microsoft.com/office/powerpoint/2010/main" val="36172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Integrity And Security</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Some constraints are determined by the application system designers as being rules and restrictions to which the application system and the database must conform. </a:t>
            </a:r>
          </a:p>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Such constraints are often called </a:t>
            </a:r>
            <a:r>
              <a:rPr lang="en-GB" sz="2200" b="1" dirty="0">
                <a:solidFill>
                  <a:srgbClr val="000000"/>
                </a:solidFill>
              </a:rPr>
              <a:t>business </a:t>
            </a:r>
            <a:r>
              <a:rPr lang="en-GB" sz="2200" dirty="0">
                <a:solidFill>
                  <a:srgbClr val="000000"/>
                </a:solidFill>
              </a:rPr>
              <a:t>or </a:t>
            </a:r>
            <a:r>
              <a:rPr lang="en-GB" sz="2200" b="1" dirty="0">
                <a:solidFill>
                  <a:srgbClr val="000000"/>
                </a:solidFill>
              </a:rPr>
              <a:t>enterprise</a:t>
            </a:r>
            <a:r>
              <a:rPr lang="en-GB" sz="2200" dirty="0">
                <a:solidFill>
                  <a:srgbClr val="000000"/>
                </a:solidFill>
              </a:rPr>
              <a:t> </a:t>
            </a:r>
            <a:r>
              <a:rPr lang="en-GB" sz="2200" b="1" dirty="0">
                <a:solidFill>
                  <a:srgbClr val="000000"/>
                </a:solidFill>
              </a:rPr>
              <a:t>rules</a:t>
            </a:r>
            <a:r>
              <a:rPr lang="en-GB" sz="2200" dirty="0">
                <a:solidFill>
                  <a:srgbClr val="000000"/>
                </a:solidFill>
              </a:rPr>
              <a:t>.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Tree>
    <p:extLst>
      <p:ext uri="{BB962C8B-B14F-4D97-AF65-F5344CB8AC3E}">
        <p14:creationId xmlns:p14="http://schemas.microsoft.com/office/powerpoint/2010/main" val="257915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Transaction Management</a:t>
            </a:r>
            <a:endParaRPr lang="en" dirty="0">
              <a:solidFill>
                <a:schemeClr val="bg1"/>
              </a:solidFill>
            </a:endParaRP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eaLnBrk="1" hangingPunct="1">
              <a:buFont typeface="Wingdings" panose="05000000000000000000" pitchFamily="2" charset="2"/>
              <a:buChar char="v"/>
            </a:pPr>
            <a:r>
              <a:rPr lang="en-US" altLang="en-US" sz="2300" dirty="0"/>
              <a:t>A transaction is a discrete series of actions that must be either completely processed or not processed at all.</a:t>
            </a:r>
          </a:p>
          <a:p>
            <a:pPr marL="342900" indent="-342900" eaLnBrk="1" hangingPunct="1">
              <a:buFont typeface="Wingdings" panose="05000000000000000000" pitchFamily="2" charset="2"/>
              <a:buChar char="v"/>
            </a:pPr>
            <a:endParaRPr lang="en-US" altLang="en-US" sz="2300" dirty="0"/>
          </a:p>
          <a:p>
            <a:pPr marL="342900" indent="-342900" eaLnBrk="1" hangingPunct="1">
              <a:buFont typeface="Wingdings" panose="05000000000000000000" pitchFamily="2" charset="2"/>
              <a:buChar char="v"/>
            </a:pPr>
            <a:r>
              <a:rPr lang="en-US" altLang="en-US" sz="2300" dirty="0"/>
              <a:t>Even though transactions are a group of SQL statements they are to be seen as one logical atomic unit. </a:t>
            </a:r>
          </a:p>
          <a:p>
            <a:pPr marL="342900" indent="-342900" eaLnBrk="1" hangingPunct="1">
              <a:buFont typeface="Wingdings" panose="05000000000000000000" pitchFamily="2" charset="2"/>
              <a:buChar char="v"/>
            </a:pPr>
            <a:endParaRPr lang="en-US" altLang="en-US" sz="2300" dirty="0"/>
          </a:p>
          <a:p>
            <a:pPr marL="342900" indent="-342900" eaLnBrk="1" hangingPunct="1">
              <a:buFont typeface="Wingdings" panose="05000000000000000000" pitchFamily="2" charset="2"/>
              <a:buChar char="v"/>
            </a:pPr>
            <a:r>
              <a:rPr lang="en-US" sz="2300" dirty="0"/>
              <a:t>The effects of all the SQL statements in a transaction can be either all </a:t>
            </a:r>
            <a:r>
              <a:rPr lang="en-US" sz="2300" b="1" dirty="0"/>
              <a:t>committed</a:t>
            </a:r>
            <a:r>
              <a:rPr lang="en-US" sz="2300" dirty="0"/>
              <a:t> (applied to the database) or all </a:t>
            </a:r>
            <a:r>
              <a:rPr lang="en-US" sz="2300" b="1" dirty="0"/>
              <a:t>rolled back</a:t>
            </a:r>
            <a:r>
              <a:rPr lang="en-US" sz="2300" dirty="0"/>
              <a:t> (undone from the database).</a:t>
            </a:r>
            <a:endParaRPr lang="en-US" altLang="en-US" sz="2300" dirty="0"/>
          </a:p>
          <a:p>
            <a:pPr marL="342900" indent="-342900" eaLnBrk="1" hangingPunct="1">
              <a:buFont typeface="Wingdings" panose="05000000000000000000" pitchFamily="2" charset="2"/>
              <a:buChar char="v"/>
            </a:pPr>
            <a:endParaRPr lang="en-US" altLang="en-US" sz="2300" dirty="0"/>
          </a:p>
          <a:p>
            <a:pPr marL="342900" indent="-342900" eaLnBrk="1" hangingPunct="1">
              <a:buFont typeface="Wingdings" panose="05000000000000000000" pitchFamily="2" charset="2"/>
              <a:buChar char="v"/>
            </a:pPr>
            <a:endParaRPr lang="en-US" altLang="en-US" sz="23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30</a:t>
            </a:fld>
            <a:endParaRPr lang="en"/>
          </a:p>
        </p:txBody>
      </p:sp>
    </p:spTree>
    <p:extLst>
      <p:ext uri="{BB962C8B-B14F-4D97-AF65-F5344CB8AC3E}">
        <p14:creationId xmlns:p14="http://schemas.microsoft.com/office/powerpoint/2010/main" val="1893824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Transaction Management</a:t>
            </a:r>
            <a:endParaRPr lang="en" dirty="0">
              <a:solidFill>
                <a:schemeClr val="bg1"/>
              </a:solidFill>
            </a:endParaRP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457200" indent="-457200">
              <a:buFont typeface="Wingdings" panose="05000000000000000000" pitchFamily="2" charset="2"/>
              <a:buChar char="v"/>
            </a:pPr>
            <a:r>
              <a:rPr lang="en-US" sz="2300" dirty="0"/>
              <a:t>To illustrate the concept of a transaction, consider a banking database. When a bank customer transfers money from a savings account to a checking account, the transaction can consist of three separate operations:</a:t>
            </a:r>
          </a:p>
          <a:p>
            <a:pPr>
              <a:buNone/>
            </a:pPr>
            <a:endParaRPr lang="en-US" sz="2300" dirty="0"/>
          </a:p>
          <a:p>
            <a:pPr marL="457200" lvl="1" indent="6350">
              <a:buFont typeface="Wingdings" panose="05000000000000000000" pitchFamily="2" charset="2"/>
              <a:buChar char="v"/>
            </a:pPr>
            <a:r>
              <a:rPr lang="en-US" sz="2300" dirty="0"/>
              <a:t>Decrement the savings account</a:t>
            </a:r>
          </a:p>
          <a:p>
            <a:pPr marL="457200" lvl="1" indent="6350">
              <a:buFont typeface="Wingdings" panose="05000000000000000000" pitchFamily="2" charset="2"/>
              <a:buChar char="v"/>
            </a:pPr>
            <a:r>
              <a:rPr lang="en-US" sz="2300" dirty="0"/>
              <a:t>Increment the checking account</a:t>
            </a:r>
          </a:p>
          <a:p>
            <a:pPr marL="457200" lvl="1" indent="6350">
              <a:buFont typeface="Wingdings" panose="05000000000000000000" pitchFamily="2" charset="2"/>
              <a:buChar char="v"/>
            </a:pPr>
            <a:r>
              <a:rPr lang="en-US" sz="2300" dirty="0"/>
              <a:t>Record the transaction in the transaction journal</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31</a:t>
            </a:fld>
            <a:endParaRPr lang="en"/>
          </a:p>
        </p:txBody>
      </p:sp>
    </p:spTree>
    <p:extLst>
      <p:ext uri="{BB962C8B-B14F-4D97-AF65-F5344CB8AC3E}">
        <p14:creationId xmlns:p14="http://schemas.microsoft.com/office/powerpoint/2010/main" val="1130625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Transaction Management</a:t>
            </a:r>
            <a:endParaRPr lang="en" dirty="0">
              <a:solidFill>
                <a:schemeClr val="bg1"/>
              </a:solidFill>
            </a:endParaRP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r>
              <a:rPr lang="en-US" sz="2200" dirty="0"/>
              <a:t>The DBMS in use must allow for two situations. </a:t>
            </a:r>
          </a:p>
          <a:p>
            <a:pPr marL="342900" indent="-342900">
              <a:buFont typeface="Wingdings" panose="05000000000000000000" pitchFamily="2" charset="2"/>
              <a:buChar char="v"/>
            </a:pPr>
            <a:endParaRPr lang="en-US" sz="2200" dirty="0"/>
          </a:p>
          <a:p>
            <a:pPr marL="514350" indent="-514350">
              <a:buFont typeface="+mj-lt"/>
              <a:buAutoNum type="arabicPeriod"/>
            </a:pPr>
            <a:r>
              <a:rPr lang="en-US" sz="2200" dirty="0"/>
              <a:t>If all three SQL statements can be performed to maintain the accounts in proper balance, the effects of the transaction can be applied to the database. </a:t>
            </a:r>
          </a:p>
          <a:p>
            <a:pPr marL="514350" indent="-514350">
              <a:buFont typeface="+mj-lt"/>
              <a:buAutoNum type="arabicPeriod"/>
            </a:pPr>
            <a:endParaRPr lang="en-US" sz="2200" dirty="0"/>
          </a:p>
          <a:p>
            <a:pPr marL="514350" indent="-514350">
              <a:buFont typeface="+mj-lt"/>
              <a:buAutoNum type="arabicPeriod"/>
            </a:pPr>
            <a:r>
              <a:rPr lang="en-US" sz="2200" dirty="0"/>
              <a:t>However, if a problem such as insufficient funds, invalid account number, or a hardware failure prevents one or two of the statements in the transaction from completing, the entire transaction must be rolled back so that the balance of all accounts is correct.</a:t>
            </a:r>
            <a:endParaRPr lang="en-US" alt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32</a:t>
            </a:fld>
            <a:endParaRPr lang="en"/>
          </a:p>
        </p:txBody>
      </p:sp>
    </p:spTree>
    <p:extLst>
      <p:ext uri="{BB962C8B-B14F-4D97-AF65-F5344CB8AC3E}">
        <p14:creationId xmlns:p14="http://schemas.microsoft.com/office/powerpoint/2010/main" val="327129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Transaction Management</a:t>
            </a:r>
            <a:endParaRPr lang="en" dirty="0">
              <a:solidFill>
                <a:schemeClr val="bg1"/>
              </a:solidFill>
            </a:endParaRP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endParaRPr lang="en-US" alt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33</a:t>
            </a:fld>
            <a:endParaRPr lang="en"/>
          </a:p>
        </p:txBody>
      </p:sp>
      <p:pic>
        <p:nvPicPr>
          <p:cNvPr id="3" name="Picture 2"/>
          <p:cNvPicPr>
            <a:picLocks noChangeAspect="1"/>
          </p:cNvPicPr>
          <p:nvPr/>
        </p:nvPicPr>
        <p:blipFill>
          <a:blip r:embed="rId3"/>
          <a:stretch>
            <a:fillRect/>
          </a:stretch>
        </p:blipFill>
        <p:spPr>
          <a:xfrm>
            <a:off x="3160889" y="1149998"/>
            <a:ext cx="3814557" cy="3697306"/>
          </a:xfrm>
          <a:prstGeom prst="rect">
            <a:avLst/>
          </a:prstGeom>
        </p:spPr>
      </p:pic>
    </p:spTree>
    <p:extLst>
      <p:ext uri="{BB962C8B-B14F-4D97-AF65-F5344CB8AC3E}">
        <p14:creationId xmlns:p14="http://schemas.microsoft.com/office/powerpoint/2010/main" val="1560173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Transaction Management –ACID Properties</a:t>
            </a:r>
            <a:endParaRPr lang="en" dirty="0">
              <a:solidFill>
                <a:schemeClr val="bg1"/>
              </a:solidFill>
            </a:endParaRP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r>
              <a:rPr lang="en-US" sz="2400" dirty="0"/>
              <a:t>A transaction is a very small unit of a program and it may contain several low level tasks. </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A transaction in a database system must maintain </a:t>
            </a:r>
            <a:r>
              <a:rPr lang="en-US" sz="2400" b="1" dirty="0"/>
              <a:t>A</a:t>
            </a:r>
            <a:r>
              <a:rPr lang="en-US" sz="2400" dirty="0"/>
              <a:t>tomicity, </a:t>
            </a:r>
            <a:r>
              <a:rPr lang="en-US" sz="2400" b="1" dirty="0"/>
              <a:t>C</a:t>
            </a:r>
            <a:r>
              <a:rPr lang="en-US" sz="2400" dirty="0"/>
              <a:t>onsistency, </a:t>
            </a:r>
            <a:r>
              <a:rPr lang="en-US" sz="2400" b="1" dirty="0"/>
              <a:t>I</a:t>
            </a:r>
            <a:r>
              <a:rPr lang="en-US" sz="2400" dirty="0"/>
              <a:t>solation, and </a:t>
            </a:r>
            <a:r>
              <a:rPr lang="en-US" sz="2400" b="1" dirty="0"/>
              <a:t>D</a:t>
            </a:r>
            <a:r>
              <a:rPr lang="en-US" sz="2400" dirty="0"/>
              <a:t>urability. These together are commonly known as </a:t>
            </a:r>
            <a:r>
              <a:rPr lang="en-US" sz="2400" b="1" dirty="0"/>
              <a:t>ACID</a:t>
            </a:r>
            <a:r>
              <a:rPr lang="en-US" sz="2400" dirty="0"/>
              <a:t> properties. </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They are implemented in order to ensure accuracy, completeness, and data integrity.</a:t>
            </a:r>
            <a:endParaRPr lang="en-US" altLang="en-US" sz="20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34</a:t>
            </a:fld>
            <a:endParaRPr lang="en"/>
          </a:p>
        </p:txBody>
      </p:sp>
    </p:spTree>
    <p:extLst>
      <p:ext uri="{BB962C8B-B14F-4D97-AF65-F5344CB8AC3E}">
        <p14:creationId xmlns:p14="http://schemas.microsoft.com/office/powerpoint/2010/main" val="1809685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Transaction Management - Atomicity</a:t>
            </a:r>
            <a:endParaRPr lang="en" dirty="0">
              <a:solidFill>
                <a:schemeClr val="bg1"/>
              </a:solidFill>
            </a:endParaRP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eaLnBrk="1" hangingPunct="1">
              <a:lnSpc>
                <a:spcPct val="80000"/>
              </a:lnSpc>
              <a:buFont typeface="Wingdings" panose="05000000000000000000" pitchFamily="2" charset="2"/>
              <a:buChar char="v"/>
            </a:pPr>
            <a:r>
              <a:rPr lang="en-US" sz="2100" dirty="0"/>
              <a:t>This property states that a transaction must be treated as an atomic unit, that is, either all of its operations are executed or none. </a:t>
            </a:r>
          </a:p>
          <a:p>
            <a:pPr marL="342900" indent="-342900" eaLnBrk="1" hangingPunct="1">
              <a:lnSpc>
                <a:spcPct val="80000"/>
              </a:lnSpc>
              <a:buFont typeface="Wingdings" panose="05000000000000000000" pitchFamily="2" charset="2"/>
              <a:buChar char="v"/>
            </a:pPr>
            <a:endParaRPr lang="en-US" altLang="en-US" sz="2100" dirty="0"/>
          </a:p>
          <a:p>
            <a:pPr marL="342900" indent="-342900" eaLnBrk="1" hangingPunct="1">
              <a:lnSpc>
                <a:spcPct val="80000"/>
              </a:lnSpc>
              <a:buFont typeface="Wingdings" panose="05000000000000000000" pitchFamily="2" charset="2"/>
              <a:buChar char="v"/>
            </a:pPr>
            <a:r>
              <a:rPr lang="en-US" altLang="en-US" sz="2100" dirty="0"/>
              <a:t>It must remain whole. That is, it must completely succeed or completely fail. </a:t>
            </a:r>
          </a:p>
          <a:p>
            <a:pPr marL="342900" indent="-342900" eaLnBrk="1" hangingPunct="1">
              <a:lnSpc>
                <a:spcPct val="80000"/>
              </a:lnSpc>
              <a:buFont typeface="Wingdings" panose="05000000000000000000" pitchFamily="2" charset="2"/>
              <a:buChar char="v"/>
            </a:pPr>
            <a:endParaRPr lang="en-US" altLang="en-US" sz="2100" dirty="0"/>
          </a:p>
          <a:p>
            <a:pPr marL="342900" indent="-342900" eaLnBrk="1" hangingPunct="1">
              <a:lnSpc>
                <a:spcPct val="80000"/>
              </a:lnSpc>
              <a:buFont typeface="Wingdings" panose="05000000000000000000" pitchFamily="2" charset="2"/>
              <a:buChar char="v"/>
            </a:pPr>
            <a:r>
              <a:rPr lang="en-US" sz="2100" dirty="0"/>
              <a:t>There must be no state in a database where a transaction is left partially completed.</a:t>
            </a:r>
          </a:p>
          <a:p>
            <a:pPr marL="342900" indent="-342900" eaLnBrk="1" hangingPunct="1">
              <a:lnSpc>
                <a:spcPct val="80000"/>
              </a:lnSpc>
              <a:buFont typeface="Wingdings" panose="05000000000000000000" pitchFamily="2" charset="2"/>
              <a:buChar char="v"/>
            </a:pPr>
            <a:endParaRPr lang="en-US" altLang="en-US" sz="2100" dirty="0"/>
          </a:p>
          <a:p>
            <a:pPr marL="342900" indent="-342900" eaLnBrk="1" hangingPunct="1">
              <a:lnSpc>
                <a:spcPct val="80000"/>
              </a:lnSpc>
              <a:buFont typeface="Wingdings" panose="05000000000000000000" pitchFamily="2" charset="2"/>
              <a:buChar char="v"/>
            </a:pPr>
            <a:r>
              <a:rPr lang="en-US" altLang="en-US" sz="2100" dirty="0"/>
              <a:t>When it succeeds, all changes that were made by the transaction must be preserved by the system. </a:t>
            </a:r>
          </a:p>
          <a:p>
            <a:pPr marL="342900" indent="-342900" eaLnBrk="1" hangingPunct="1">
              <a:lnSpc>
                <a:spcPct val="80000"/>
              </a:lnSpc>
              <a:buFont typeface="Wingdings" panose="05000000000000000000" pitchFamily="2" charset="2"/>
              <a:buChar char="v"/>
            </a:pPr>
            <a:endParaRPr lang="en-US" altLang="en-US" sz="2100" dirty="0"/>
          </a:p>
          <a:p>
            <a:pPr marL="342900" indent="-342900" eaLnBrk="1" hangingPunct="1">
              <a:lnSpc>
                <a:spcPct val="80000"/>
              </a:lnSpc>
              <a:buFont typeface="Wingdings" panose="05000000000000000000" pitchFamily="2" charset="2"/>
              <a:buChar char="v"/>
            </a:pPr>
            <a:r>
              <a:rPr lang="en-US" altLang="en-US" sz="2100" dirty="0"/>
              <a:t>Should a transaction fail or be aborted, all changes that were made by it must be completely undone. </a:t>
            </a:r>
          </a:p>
          <a:p>
            <a:pPr marL="342900" indent="-342900" eaLnBrk="1" hangingPunct="1">
              <a:lnSpc>
                <a:spcPct val="80000"/>
              </a:lnSpc>
              <a:buFont typeface="Wingdings" panose="05000000000000000000" pitchFamily="2" charset="2"/>
              <a:buChar char="v"/>
            </a:pPr>
            <a:endParaRPr lang="en-US" altLang="en-US" sz="21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35</a:t>
            </a:fld>
            <a:endParaRPr lang="en"/>
          </a:p>
        </p:txBody>
      </p:sp>
    </p:spTree>
    <p:extLst>
      <p:ext uri="{BB962C8B-B14F-4D97-AF65-F5344CB8AC3E}">
        <p14:creationId xmlns:p14="http://schemas.microsoft.com/office/powerpoint/2010/main" val="3996673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Transaction Management - Consistency</a:t>
            </a:r>
            <a:endParaRPr lang="en" dirty="0">
              <a:solidFill>
                <a:schemeClr val="bg1"/>
              </a:solidFill>
            </a:endParaRP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eaLnBrk="1" hangingPunct="1">
              <a:lnSpc>
                <a:spcPct val="80000"/>
              </a:lnSpc>
              <a:buFont typeface="Wingdings" panose="05000000000000000000" pitchFamily="2" charset="2"/>
              <a:buChar char="v"/>
            </a:pPr>
            <a:r>
              <a:rPr lang="en-US" altLang="en-US" sz="2200" dirty="0"/>
              <a:t>A transaction should transform the database from one consistent state to another. </a:t>
            </a:r>
          </a:p>
          <a:p>
            <a:pPr marL="342900" indent="-342900" eaLnBrk="1" hangingPunct="1">
              <a:lnSpc>
                <a:spcPct val="80000"/>
              </a:lnSpc>
              <a:buFont typeface="Wingdings" panose="05000000000000000000" pitchFamily="2" charset="2"/>
              <a:buChar char="v"/>
            </a:pPr>
            <a:endParaRPr lang="en-US" altLang="en-US" sz="2200" dirty="0"/>
          </a:p>
          <a:p>
            <a:pPr marL="342900" indent="-342900" eaLnBrk="1" hangingPunct="1">
              <a:lnSpc>
                <a:spcPct val="80000"/>
              </a:lnSpc>
              <a:buFont typeface="Wingdings" panose="05000000000000000000" pitchFamily="2" charset="2"/>
              <a:buChar char="v"/>
            </a:pPr>
            <a:r>
              <a:rPr lang="en-US" sz="2200" dirty="0"/>
              <a:t>The database must remain in a consistent state after any transaction. </a:t>
            </a:r>
          </a:p>
          <a:p>
            <a:pPr marL="342900" indent="-342900" eaLnBrk="1" hangingPunct="1">
              <a:lnSpc>
                <a:spcPct val="80000"/>
              </a:lnSpc>
              <a:buFont typeface="Wingdings" panose="05000000000000000000" pitchFamily="2" charset="2"/>
              <a:buChar char="v"/>
            </a:pPr>
            <a:endParaRPr lang="en-US" sz="2200" dirty="0"/>
          </a:p>
          <a:p>
            <a:pPr marL="342900" indent="-342900" eaLnBrk="1" hangingPunct="1">
              <a:lnSpc>
                <a:spcPct val="80000"/>
              </a:lnSpc>
              <a:buFont typeface="Wingdings" panose="05000000000000000000" pitchFamily="2" charset="2"/>
              <a:buChar char="v"/>
            </a:pPr>
            <a:r>
              <a:rPr lang="en-US" sz="2200" dirty="0"/>
              <a:t>No transaction should have any adverse effect on the data residing in the database. </a:t>
            </a:r>
          </a:p>
          <a:p>
            <a:pPr marL="342900" indent="-342900" eaLnBrk="1" hangingPunct="1">
              <a:lnSpc>
                <a:spcPct val="80000"/>
              </a:lnSpc>
              <a:buFont typeface="Wingdings" panose="05000000000000000000" pitchFamily="2" charset="2"/>
              <a:buChar char="v"/>
            </a:pPr>
            <a:endParaRPr lang="en-US" sz="2200" dirty="0"/>
          </a:p>
          <a:p>
            <a:pPr marL="342900" indent="-342900" eaLnBrk="1" hangingPunct="1">
              <a:lnSpc>
                <a:spcPct val="80000"/>
              </a:lnSpc>
              <a:buFont typeface="Wingdings" panose="05000000000000000000" pitchFamily="2" charset="2"/>
              <a:buChar char="v"/>
            </a:pPr>
            <a:r>
              <a:rPr lang="en-US" sz="2200" dirty="0"/>
              <a:t>If the database was in a consistent state before the execution of a transaction, it must remain consistent after the execution of the transaction as well.</a:t>
            </a:r>
            <a:endParaRPr lang="en-US" alt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36</a:t>
            </a:fld>
            <a:endParaRPr lang="en"/>
          </a:p>
        </p:txBody>
      </p:sp>
    </p:spTree>
    <p:extLst>
      <p:ext uri="{BB962C8B-B14F-4D97-AF65-F5344CB8AC3E}">
        <p14:creationId xmlns:p14="http://schemas.microsoft.com/office/powerpoint/2010/main" val="1731851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Transaction Management - Isolation</a:t>
            </a:r>
            <a:endParaRPr lang="en" dirty="0">
              <a:solidFill>
                <a:schemeClr val="bg1"/>
              </a:solidFill>
            </a:endParaRP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eaLnBrk="1" hangingPunct="1">
              <a:lnSpc>
                <a:spcPct val="80000"/>
              </a:lnSpc>
              <a:buFont typeface="Wingdings" panose="05000000000000000000" pitchFamily="2" charset="2"/>
              <a:buChar char="v"/>
            </a:pPr>
            <a:r>
              <a:rPr lang="en-US" sz="2200" dirty="0"/>
              <a:t>In a database system where more than one transaction are being executed simultaneously and in parallel, the property of isolation states that all the transactions will be carried out and executed as if it is the only transaction in the system.</a:t>
            </a:r>
          </a:p>
          <a:p>
            <a:pPr marL="342900" indent="-342900" eaLnBrk="1" hangingPunct="1">
              <a:lnSpc>
                <a:spcPct val="80000"/>
              </a:lnSpc>
              <a:buFont typeface="Wingdings" panose="05000000000000000000" pitchFamily="2" charset="2"/>
              <a:buChar char="v"/>
            </a:pPr>
            <a:endParaRPr lang="en-US" altLang="en-US" sz="2200" dirty="0"/>
          </a:p>
          <a:p>
            <a:pPr marL="342900" indent="-342900" eaLnBrk="1" hangingPunct="1">
              <a:lnSpc>
                <a:spcPct val="80000"/>
              </a:lnSpc>
              <a:buFont typeface="Wingdings" panose="05000000000000000000" pitchFamily="2" charset="2"/>
              <a:buChar char="v"/>
            </a:pPr>
            <a:r>
              <a:rPr lang="en-US" altLang="en-US" sz="2200" dirty="0"/>
              <a:t>Each transaction should carry out its work independent of any other transaction that might occur at the same time.</a:t>
            </a:r>
          </a:p>
          <a:p>
            <a:pPr marL="342900" indent="-342900" eaLnBrk="1" hangingPunct="1">
              <a:lnSpc>
                <a:spcPct val="80000"/>
              </a:lnSpc>
              <a:buFont typeface="Wingdings" panose="05000000000000000000" pitchFamily="2" charset="2"/>
              <a:buChar char="v"/>
            </a:pPr>
            <a:endParaRPr lang="en-US" altLang="en-US" sz="2200" dirty="0"/>
          </a:p>
          <a:p>
            <a:pPr marL="342900" indent="-342900" eaLnBrk="1" hangingPunct="1">
              <a:lnSpc>
                <a:spcPct val="80000"/>
              </a:lnSpc>
              <a:buFont typeface="Wingdings" panose="05000000000000000000" pitchFamily="2" charset="2"/>
              <a:buChar char="v"/>
            </a:pPr>
            <a:r>
              <a:rPr lang="en-US" sz="2200" dirty="0"/>
              <a:t>No transaction will affect the existence of any other transaction.</a:t>
            </a:r>
            <a:endParaRPr lang="en-US" altLang="en-US" sz="2200" dirty="0"/>
          </a:p>
          <a:p>
            <a:pPr marL="342900" indent="-342900" eaLnBrk="1" hangingPunct="1">
              <a:lnSpc>
                <a:spcPct val="80000"/>
              </a:lnSpc>
              <a:buFont typeface="Wingdings" panose="05000000000000000000" pitchFamily="2" charset="2"/>
              <a:buChar char="v"/>
            </a:pPr>
            <a:endParaRPr lang="en-US" alt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37</a:t>
            </a:fld>
            <a:endParaRPr lang="en"/>
          </a:p>
        </p:txBody>
      </p:sp>
    </p:spTree>
    <p:extLst>
      <p:ext uri="{BB962C8B-B14F-4D97-AF65-F5344CB8AC3E}">
        <p14:creationId xmlns:p14="http://schemas.microsoft.com/office/powerpoint/2010/main" val="579937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solidFill>
                  <a:schemeClr val="bg1"/>
                </a:solidFill>
              </a:rPr>
              <a:t>Transaction Management - Durability</a:t>
            </a:r>
            <a:endParaRPr lang="en" dirty="0">
              <a:solidFill>
                <a:schemeClr val="bg1"/>
              </a:solidFill>
            </a:endParaRP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eaLnBrk="1" hangingPunct="1">
              <a:lnSpc>
                <a:spcPct val="80000"/>
              </a:lnSpc>
              <a:buFont typeface="Wingdings" panose="05000000000000000000" pitchFamily="2" charset="2"/>
              <a:buChar char="v"/>
            </a:pPr>
            <a:r>
              <a:rPr lang="en-US" altLang="en-US" sz="2200" dirty="0"/>
              <a:t>Changes made by completed transactions should remain permanent, even after a subsequent shutdown or failure of the database or other critical system component. </a:t>
            </a:r>
          </a:p>
          <a:p>
            <a:pPr marL="342900" indent="-342900" eaLnBrk="1" hangingPunct="1">
              <a:lnSpc>
                <a:spcPct val="80000"/>
              </a:lnSpc>
              <a:buFont typeface="Wingdings" panose="05000000000000000000" pitchFamily="2" charset="2"/>
              <a:buChar char="v"/>
            </a:pPr>
            <a:endParaRPr lang="en-US" altLang="en-US" sz="2200" dirty="0"/>
          </a:p>
          <a:p>
            <a:pPr marL="342900" indent="-342900" eaLnBrk="1" hangingPunct="1">
              <a:lnSpc>
                <a:spcPct val="80000"/>
              </a:lnSpc>
              <a:buFont typeface="Wingdings" panose="05000000000000000000" pitchFamily="2" charset="2"/>
              <a:buChar char="v"/>
            </a:pPr>
            <a:r>
              <a:rPr lang="en-US" sz="2200" dirty="0"/>
              <a:t>In other words, the database should be durable enough to hold all its latest updates even if the system fails or restarts. </a:t>
            </a:r>
          </a:p>
          <a:p>
            <a:pPr marL="342900" indent="-342900" eaLnBrk="1" hangingPunct="1">
              <a:lnSpc>
                <a:spcPct val="80000"/>
              </a:lnSpc>
              <a:buFont typeface="Wingdings" panose="05000000000000000000" pitchFamily="2" charset="2"/>
              <a:buChar char="v"/>
            </a:pPr>
            <a:endParaRPr lang="en-US" sz="2200" dirty="0"/>
          </a:p>
          <a:p>
            <a:pPr marL="342900" indent="-342900" eaLnBrk="1" hangingPunct="1">
              <a:lnSpc>
                <a:spcPct val="80000"/>
              </a:lnSpc>
              <a:buFont typeface="Wingdings" panose="05000000000000000000" pitchFamily="2" charset="2"/>
              <a:buChar char="v"/>
            </a:pPr>
            <a:r>
              <a:rPr lang="en-US" sz="2200" dirty="0"/>
              <a:t>If a transaction updates a chunk of data in a database and commits, then the database will hold the modified data. </a:t>
            </a:r>
          </a:p>
          <a:p>
            <a:pPr marL="342900" indent="-342900" eaLnBrk="1" hangingPunct="1">
              <a:lnSpc>
                <a:spcPct val="80000"/>
              </a:lnSpc>
              <a:buFont typeface="Wingdings" panose="05000000000000000000" pitchFamily="2" charset="2"/>
              <a:buChar char="v"/>
            </a:pPr>
            <a:endParaRPr lang="en-US" sz="2200" dirty="0"/>
          </a:p>
          <a:p>
            <a:pPr marL="342900" indent="-342900" eaLnBrk="1" hangingPunct="1">
              <a:lnSpc>
                <a:spcPct val="80000"/>
              </a:lnSpc>
              <a:buFont typeface="Wingdings" panose="05000000000000000000" pitchFamily="2" charset="2"/>
              <a:buChar char="v"/>
            </a:pPr>
            <a:r>
              <a:rPr lang="en-US" sz="2200" dirty="0"/>
              <a:t>If a transaction commits but the system fails before the data could be written on to the disk, then that data will be updated once the system springs back into action.</a:t>
            </a:r>
            <a:endParaRPr lang="en-US" alt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38</a:t>
            </a:fld>
            <a:endParaRPr lang="en"/>
          </a:p>
        </p:txBody>
      </p:sp>
    </p:spTree>
    <p:extLst>
      <p:ext uri="{BB962C8B-B14F-4D97-AF65-F5344CB8AC3E}">
        <p14:creationId xmlns:p14="http://schemas.microsoft.com/office/powerpoint/2010/main" val="20310841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993214" cy="1159800"/>
          </a:xfrm>
          <a:prstGeom prst="rect">
            <a:avLst/>
          </a:prstGeom>
        </p:spPr>
        <p:txBody>
          <a:bodyPr lIns="91425" tIns="91425" rIns="91425" bIns="91425" anchor="b" anchorCtr="0">
            <a:noAutofit/>
          </a:bodyPr>
          <a:lstStyle/>
          <a:p>
            <a:pPr lvl="0" rtl="0">
              <a:spcBef>
                <a:spcPts val="0"/>
              </a:spcBef>
              <a:buNone/>
            </a:pPr>
            <a:r>
              <a:rPr lang="en-US" dirty="0"/>
              <a:t>SERIALIZABILITY</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39</a:t>
            </a:fld>
            <a:endParaRPr lang="en"/>
          </a:p>
        </p:txBody>
      </p:sp>
    </p:spTree>
    <p:extLst>
      <p:ext uri="{BB962C8B-B14F-4D97-AF65-F5344CB8AC3E}">
        <p14:creationId xmlns:p14="http://schemas.microsoft.com/office/powerpoint/2010/main" val="2249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Threats to the Database</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User Errors : The database users can accidentally (or otherwise) enter erroneous values, amend data incorrectly or delete valid data.  </a:t>
            </a:r>
          </a:p>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Software Errors: Programming errors in the database or in the application system software.</a:t>
            </a:r>
          </a:p>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Hardware Failure: Breakdown of computer equipment, physical damage such as flooding, loss of power, etc.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Tree>
    <p:extLst>
      <p:ext uri="{BB962C8B-B14F-4D97-AF65-F5344CB8AC3E}">
        <p14:creationId xmlns:p14="http://schemas.microsoft.com/office/powerpoint/2010/main" val="2293598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Serializability – Serial Schedule</a:t>
            </a:r>
            <a:endParaRPr lang="en" dirty="0">
              <a:solidFill>
                <a:schemeClr val="bg1"/>
              </a:solidFill>
            </a:endParaRP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eaLnBrk="1" hangingPunct="1">
              <a:lnSpc>
                <a:spcPct val="80000"/>
              </a:lnSpc>
              <a:buFont typeface="Wingdings" panose="05000000000000000000" pitchFamily="2" charset="2"/>
              <a:buChar char="v"/>
            </a:pPr>
            <a:r>
              <a:rPr lang="en-US" sz="2200" dirty="0"/>
              <a:t>A </a:t>
            </a:r>
            <a:r>
              <a:rPr lang="en-US" sz="2200" b="1" dirty="0"/>
              <a:t>Schedule</a:t>
            </a:r>
            <a:r>
              <a:rPr lang="en-US" sz="2200" dirty="0"/>
              <a:t> can be defined as a chronological execution sequence of a transaction. </a:t>
            </a:r>
          </a:p>
          <a:p>
            <a:pPr marL="342900" indent="-342900" eaLnBrk="1" hangingPunct="1">
              <a:lnSpc>
                <a:spcPct val="80000"/>
              </a:lnSpc>
              <a:buFont typeface="Wingdings" panose="05000000000000000000" pitchFamily="2" charset="2"/>
              <a:buChar char="v"/>
            </a:pPr>
            <a:endParaRPr lang="en-US" sz="2200" dirty="0"/>
          </a:p>
          <a:p>
            <a:pPr marL="342900" indent="-342900" eaLnBrk="1" hangingPunct="1">
              <a:lnSpc>
                <a:spcPct val="80000"/>
              </a:lnSpc>
              <a:buFont typeface="Wingdings" panose="05000000000000000000" pitchFamily="2" charset="2"/>
              <a:buChar char="v"/>
            </a:pPr>
            <a:r>
              <a:rPr lang="en-US" sz="2200" dirty="0"/>
              <a:t>A </a:t>
            </a:r>
            <a:r>
              <a:rPr lang="en-US" sz="2200" b="1" dirty="0"/>
              <a:t>schedule</a:t>
            </a:r>
            <a:r>
              <a:rPr lang="en-US" sz="2200" dirty="0"/>
              <a:t> can have many transactions in it, each comprising of a number of instructions/tasks.</a:t>
            </a:r>
          </a:p>
          <a:p>
            <a:pPr marL="342900" indent="-342900" eaLnBrk="1" hangingPunct="1">
              <a:lnSpc>
                <a:spcPct val="80000"/>
              </a:lnSpc>
              <a:buFont typeface="Wingdings" panose="05000000000000000000" pitchFamily="2" charset="2"/>
              <a:buChar char="v"/>
            </a:pPr>
            <a:endParaRPr lang="en-US" sz="2200" dirty="0"/>
          </a:p>
          <a:p>
            <a:pPr marL="342900" indent="-342900" eaLnBrk="1" hangingPunct="1">
              <a:lnSpc>
                <a:spcPct val="80000"/>
              </a:lnSpc>
              <a:buFont typeface="Wingdings" panose="05000000000000000000" pitchFamily="2" charset="2"/>
              <a:buChar char="v"/>
            </a:pPr>
            <a:r>
              <a:rPr lang="en-US" sz="2200" dirty="0"/>
              <a:t>A </a:t>
            </a:r>
            <a:r>
              <a:rPr lang="en-US" sz="2200" b="1" dirty="0"/>
              <a:t>Serial Schedule </a:t>
            </a:r>
            <a:r>
              <a:rPr lang="en-US" sz="2200" dirty="0"/>
              <a:t>is a schedule in which transactions are aligned in such a way that one transaction is executed first. When the first transaction completes its cycle, then the next transaction is executed. They are executed in a serial manner. </a:t>
            </a:r>
          </a:p>
          <a:p>
            <a:pPr marL="342900" indent="-342900" eaLnBrk="1" hangingPunct="1">
              <a:lnSpc>
                <a:spcPct val="80000"/>
              </a:lnSpc>
              <a:buFont typeface="Wingdings" panose="05000000000000000000" pitchFamily="2" charset="2"/>
              <a:buChar char="v"/>
            </a:pPr>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40</a:t>
            </a:fld>
            <a:endParaRPr lang="en"/>
          </a:p>
        </p:txBody>
      </p:sp>
    </p:spTree>
    <p:extLst>
      <p:ext uri="{BB962C8B-B14F-4D97-AF65-F5344CB8AC3E}">
        <p14:creationId xmlns:p14="http://schemas.microsoft.com/office/powerpoint/2010/main" val="1940447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Serializability</a:t>
            </a:r>
            <a:endParaRPr lang="en" dirty="0">
              <a:solidFill>
                <a:schemeClr val="bg1"/>
              </a:solidFill>
            </a:endParaRP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eaLnBrk="1" hangingPunct="1">
              <a:lnSpc>
                <a:spcPct val="80000"/>
              </a:lnSpc>
              <a:buFont typeface="Wingdings" panose="05000000000000000000" pitchFamily="2" charset="2"/>
              <a:buChar char="v"/>
            </a:pPr>
            <a:r>
              <a:rPr lang="en-US" sz="2200" dirty="0"/>
              <a:t>When multiple transactions are being executed by the operating system in a multiprogramming environment, there are possibilities that instructions of one transactions are interleave/interspersed with some other transactions.</a:t>
            </a:r>
          </a:p>
          <a:p>
            <a:pPr marL="342900" indent="-342900" eaLnBrk="1" hangingPunct="1">
              <a:lnSpc>
                <a:spcPct val="80000"/>
              </a:lnSpc>
              <a:buFont typeface="Wingdings" panose="05000000000000000000" pitchFamily="2" charset="2"/>
              <a:buChar char="v"/>
            </a:pPr>
            <a:endParaRPr lang="en-US" sz="2200" dirty="0"/>
          </a:p>
          <a:p>
            <a:pPr marL="342900" indent="-342900" eaLnBrk="1" hangingPunct="1">
              <a:lnSpc>
                <a:spcPct val="80000"/>
              </a:lnSpc>
              <a:buFont typeface="Wingdings" panose="05000000000000000000" pitchFamily="2" charset="2"/>
              <a:buChar char="v"/>
            </a:pPr>
            <a:r>
              <a:rPr lang="en-US" sz="2200" dirty="0"/>
              <a:t>In a multi-transaction environment, serial schedules are considered as a benchmark. </a:t>
            </a:r>
          </a:p>
          <a:p>
            <a:pPr marL="342900" indent="-342900" eaLnBrk="1" hangingPunct="1">
              <a:lnSpc>
                <a:spcPct val="80000"/>
              </a:lnSpc>
              <a:buFont typeface="Wingdings" panose="05000000000000000000" pitchFamily="2" charset="2"/>
              <a:buChar char="v"/>
            </a:pPr>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41</a:t>
            </a:fld>
            <a:endParaRPr lang="en"/>
          </a:p>
        </p:txBody>
      </p:sp>
    </p:spTree>
    <p:extLst>
      <p:ext uri="{BB962C8B-B14F-4D97-AF65-F5344CB8AC3E}">
        <p14:creationId xmlns:p14="http://schemas.microsoft.com/office/powerpoint/2010/main" val="4078047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Serializability</a:t>
            </a:r>
            <a:endParaRPr lang="en" dirty="0">
              <a:solidFill>
                <a:schemeClr val="bg1"/>
              </a:solidFill>
            </a:endParaRP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eaLnBrk="1" hangingPunct="1">
              <a:lnSpc>
                <a:spcPct val="80000"/>
              </a:lnSpc>
              <a:buFont typeface="Wingdings" panose="05000000000000000000" pitchFamily="2" charset="2"/>
              <a:buChar char="v"/>
            </a:pPr>
            <a:r>
              <a:rPr lang="en-US" sz="2100" dirty="0"/>
              <a:t>The execution sequence of an instruction in a transaction cannot be changed, but two transactions can have their instructions executed in a random fashion. </a:t>
            </a:r>
          </a:p>
          <a:p>
            <a:pPr marL="342900" indent="-342900" eaLnBrk="1" hangingPunct="1">
              <a:lnSpc>
                <a:spcPct val="80000"/>
              </a:lnSpc>
              <a:buFont typeface="Wingdings" panose="05000000000000000000" pitchFamily="2" charset="2"/>
              <a:buChar char="v"/>
            </a:pPr>
            <a:endParaRPr lang="en-US" sz="2100" dirty="0"/>
          </a:p>
          <a:p>
            <a:pPr marL="342900" indent="-342900" eaLnBrk="1" hangingPunct="1">
              <a:lnSpc>
                <a:spcPct val="80000"/>
              </a:lnSpc>
              <a:buFont typeface="Wingdings" panose="05000000000000000000" pitchFamily="2" charset="2"/>
              <a:buChar char="v"/>
            </a:pPr>
            <a:r>
              <a:rPr lang="en-US" sz="2100" dirty="0"/>
              <a:t>This execution does no harm if two transactions are </a:t>
            </a:r>
            <a:r>
              <a:rPr lang="en-US" sz="2100" b="1" dirty="0"/>
              <a:t>mutually independent </a:t>
            </a:r>
            <a:r>
              <a:rPr lang="en-US" sz="2100" dirty="0"/>
              <a:t>and working on different segments of data; but in case these two transactions are working on the same data, then the results may vary.</a:t>
            </a:r>
          </a:p>
          <a:p>
            <a:pPr marL="342900" indent="-342900" eaLnBrk="1" hangingPunct="1">
              <a:lnSpc>
                <a:spcPct val="80000"/>
              </a:lnSpc>
              <a:buFont typeface="Wingdings" panose="05000000000000000000" pitchFamily="2" charset="2"/>
              <a:buChar char="v"/>
            </a:pPr>
            <a:endParaRPr lang="en-US" sz="2100" dirty="0"/>
          </a:p>
          <a:p>
            <a:pPr marL="342900" indent="-342900" eaLnBrk="1" hangingPunct="1">
              <a:lnSpc>
                <a:spcPct val="80000"/>
              </a:lnSpc>
              <a:buFont typeface="Wingdings" panose="05000000000000000000" pitchFamily="2" charset="2"/>
              <a:buChar char="v"/>
            </a:pPr>
            <a:r>
              <a:rPr lang="en-US" sz="2100" dirty="0"/>
              <a:t>This ever-varying result may bring the database to an inconsistent state.</a:t>
            </a:r>
          </a:p>
          <a:p>
            <a:pPr marL="342900" indent="-342900" eaLnBrk="1" hangingPunct="1">
              <a:lnSpc>
                <a:spcPct val="80000"/>
              </a:lnSpc>
              <a:buFont typeface="Wingdings" panose="05000000000000000000" pitchFamily="2" charset="2"/>
              <a:buChar char="v"/>
            </a:pPr>
            <a:endParaRPr lang="en-US" sz="2100" dirty="0"/>
          </a:p>
          <a:p>
            <a:pPr marL="342900" indent="-342900" eaLnBrk="1" hangingPunct="1">
              <a:lnSpc>
                <a:spcPct val="80000"/>
              </a:lnSpc>
              <a:buFont typeface="Wingdings" panose="05000000000000000000" pitchFamily="2" charset="2"/>
              <a:buChar char="v"/>
            </a:pPr>
            <a:r>
              <a:rPr lang="en-US" sz="2100" dirty="0"/>
              <a:t>To resolve this problem, we allow parallel execution of a transaction schedule, if its transactions are either </a:t>
            </a:r>
            <a:r>
              <a:rPr lang="en-US" sz="2100" b="1" dirty="0"/>
              <a:t>serializable</a:t>
            </a:r>
            <a:r>
              <a:rPr lang="en-US" sz="2100" dirty="0"/>
              <a:t> or have some equivalence relation among them.</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42</a:t>
            </a:fld>
            <a:endParaRPr lang="en"/>
          </a:p>
        </p:txBody>
      </p:sp>
    </p:spTree>
    <p:extLst>
      <p:ext uri="{BB962C8B-B14F-4D97-AF65-F5344CB8AC3E}">
        <p14:creationId xmlns:p14="http://schemas.microsoft.com/office/powerpoint/2010/main" val="1196411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Serializability</a:t>
            </a:r>
            <a:endParaRPr lang="en" dirty="0">
              <a:solidFill>
                <a:schemeClr val="bg1"/>
              </a:solidFill>
            </a:endParaRP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eaLnBrk="1" hangingPunct="1">
              <a:lnSpc>
                <a:spcPct val="80000"/>
              </a:lnSpc>
              <a:buFont typeface="Wingdings" panose="05000000000000000000" pitchFamily="2" charset="2"/>
              <a:buChar char="v"/>
            </a:pPr>
            <a:r>
              <a:rPr lang="en-US" sz="2200" b="1" dirty="0"/>
              <a:t>Serializability</a:t>
            </a:r>
            <a:r>
              <a:rPr lang="en-US" sz="2200" dirty="0"/>
              <a:t> is the often described as a classical concurrency scheme. </a:t>
            </a:r>
          </a:p>
          <a:p>
            <a:pPr marL="342900" indent="-342900" eaLnBrk="1" hangingPunct="1">
              <a:lnSpc>
                <a:spcPct val="80000"/>
              </a:lnSpc>
              <a:buFont typeface="Wingdings" panose="05000000000000000000" pitchFamily="2" charset="2"/>
              <a:buChar char="v"/>
            </a:pPr>
            <a:endParaRPr lang="en-US" sz="2200" dirty="0"/>
          </a:p>
          <a:p>
            <a:pPr marL="342900" indent="-342900" eaLnBrk="1" hangingPunct="1">
              <a:lnSpc>
                <a:spcPct val="80000"/>
              </a:lnSpc>
              <a:buFont typeface="Wingdings" panose="05000000000000000000" pitchFamily="2" charset="2"/>
              <a:buChar char="v"/>
            </a:pPr>
            <a:r>
              <a:rPr lang="en-US" sz="2200" dirty="0"/>
              <a:t>It ensures that a schedule for executing concurrent transactions is equivalent to one that executes the transactions serially in some order. </a:t>
            </a:r>
          </a:p>
          <a:p>
            <a:pPr marL="342900" indent="-342900" eaLnBrk="1" hangingPunct="1">
              <a:lnSpc>
                <a:spcPct val="80000"/>
              </a:lnSpc>
              <a:buFont typeface="Wingdings" panose="05000000000000000000" pitchFamily="2" charset="2"/>
              <a:buChar char="v"/>
            </a:pPr>
            <a:endParaRPr lang="en-US" sz="2200" dirty="0"/>
          </a:p>
          <a:p>
            <a:pPr marL="342900" indent="-342900" eaLnBrk="1" hangingPunct="1">
              <a:lnSpc>
                <a:spcPct val="80000"/>
              </a:lnSpc>
              <a:buFont typeface="Wingdings" panose="05000000000000000000" pitchFamily="2" charset="2"/>
              <a:buChar char="v"/>
            </a:pPr>
            <a:r>
              <a:rPr lang="en-US" sz="2200" dirty="0"/>
              <a:t>It assumes that all accesses to the database are done using read and write operations.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43</a:t>
            </a:fld>
            <a:endParaRPr lang="en"/>
          </a:p>
        </p:txBody>
      </p:sp>
    </p:spTree>
    <p:extLst>
      <p:ext uri="{BB962C8B-B14F-4D97-AF65-F5344CB8AC3E}">
        <p14:creationId xmlns:p14="http://schemas.microsoft.com/office/powerpoint/2010/main" val="2927391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Serializability</a:t>
            </a:r>
            <a:endParaRPr lang="en" dirty="0">
              <a:solidFill>
                <a:schemeClr val="bg1"/>
              </a:solidFill>
            </a:endParaRP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eaLnBrk="1" hangingPunct="1">
              <a:lnSpc>
                <a:spcPct val="80000"/>
              </a:lnSpc>
              <a:buFont typeface="Wingdings" panose="05000000000000000000" pitchFamily="2" charset="2"/>
              <a:buChar char="v"/>
            </a:pPr>
            <a:r>
              <a:rPr lang="en-US" sz="2200" dirty="0"/>
              <a:t>A schedule is called ``correct'' if we can find a serial schedule that is ``equivalent'' to it.</a:t>
            </a:r>
          </a:p>
          <a:p>
            <a:pPr marL="342900" indent="-342900" eaLnBrk="1" hangingPunct="1">
              <a:lnSpc>
                <a:spcPct val="80000"/>
              </a:lnSpc>
              <a:buFont typeface="Wingdings" panose="05000000000000000000" pitchFamily="2" charset="2"/>
              <a:buChar char="v"/>
            </a:pPr>
            <a:endParaRPr lang="en-US" sz="2200" dirty="0"/>
          </a:p>
          <a:p>
            <a:pPr marL="342900" indent="-342900" eaLnBrk="1" hangingPunct="1">
              <a:lnSpc>
                <a:spcPct val="80000"/>
              </a:lnSpc>
              <a:buFont typeface="Wingdings" panose="05000000000000000000" pitchFamily="2" charset="2"/>
              <a:buChar char="v"/>
            </a:pPr>
            <a:r>
              <a:rPr lang="en-US" sz="2200" dirty="0"/>
              <a:t>Given a set of transactions T1...</a:t>
            </a:r>
            <a:r>
              <a:rPr lang="en-US" sz="2200" dirty="0" err="1"/>
              <a:t>Tn</a:t>
            </a:r>
            <a:r>
              <a:rPr lang="en-US" sz="2200" dirty="0"/>
              <a:t>, two schedules S1 and S2 of these transactions are equivalent if the following conditions are satisfied:</a:t>
            </a:r>
          </a:p>
          <a:p>
            <a:pPr marL="338138" indent="-338138" eaLnBrk="1" hangingPunct="1">
              <a:lnSpc>
                <a:spcPct val="80000"/>
              </a:lnSpc>
              <a:buFont typeface="+mj-lt"/>
              <a:buAutoNum type="arabicPeriod"/>
            </a:pPr>
            <a:endParaRPr lang="en-US" sz="2200" dirty="0"/>
          </a:p>
          <a:p>
            <a:pPr marL="338138" indent="-338138">
              <a:buFont typeface="+mj-lt"/>
              <a:buAutoNum type="arabicPeriod"/>
            </a:pPr>
            <a:r>
              <a:rPr lang="en-US" sz="2200" b="1" i="1" dirty="0"/>
              <a:t>Read-Write Synchronization</a:t>
            </a:r>
            <a:r>
              <a:rPr lang="en-US" sz="2200" b="1" dirty="0"/>
              <a:t>: </a:t>
            </a:r>
            <a:r>
              <a:rPr lang="en-US" sz="2200" dirty="0"/>
              <a:t>If a transaction reads a value written by another transaction in one schedule, then it also does so in the other schedule.</a:t>
            </a:r>
          </a:p>
          <a:p>
            <a:pPr marL="338138" indent="-338138">
              <a:buFont typeface="+mj-lt"/>
              <a:buAutoNum type="arabicPeriod"/>
            </a:pPr>
            <a:r>
              <a:rPr lang="en-US" sz="2200" b="1" i="1" dirty="0"/>
              <a:t>Write-Write Synchronization</a:t>
            </a:r>
            <a:r>
              <a:rPr lang="en-US" sz="2200" b="1" dirty="0"/>
              <a:t>: </a:t>
            </a:r>
            <a:r>
              <a:rPr lang="en-US" sz="2200" dirty="0"/>
              <a:t>If a transaction overwrites the value of another transaction in one schedule, it also does so in the other schedule.</a:t>
            </a:r>
          </a:p>
          <a:p>
            <a:pPr marL="342900" indent="-342900" eaLnBrk="1" hangingPunct="1">
              <a:lnSpc>
                <a:spcPct val="80000"/>
              </a:lnSpc>
              <a:buFont typeface="Wingdings" panose="05000000000000000000" pitchFamily="2" charset="2"/>
              <a:buChar char="v"/>
            </a:pPr>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44</a:t>
            </a:fld>
            <a:endParaRPr lang="en"/>
          </a:p>
        </p:txBody>
      </p:sp>
    </p:spTree>
    <p:extLst>
      <p:ext uri="{BB962C8B-B14F-4D97-AF65-F5344CB8AC3E}">
        <p14:creationId xmlns:p14="http://schemas.microsoft.com/office/powerpoint/2010/main" val="3806535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Serializability</a:t>
            </a:r>
            <a:endParaRPr lang="en" dirty="0">
              <a:solidFill>
                <a:schemeClr val="bg1"/>
              </a:solidFill>
            </a:endParaRP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eaLnBrk="1" hangingPunct="1">
              <a:lnSpc>
                <a:spcPct val="80000"/>
              </a:lnSpc>
              <a:buFont typeface="Wingdings" panose="05000000000000000000" pitchFamily="2" charset="2"/>
              <a:buChar char="v"/>
            </a:pPr>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45</a:t>
            </a:fld>
            <a:endParaRPr lang="en"/>
          </a:p>
        </p:txBody>
      </p:sp>
      <p:pic>
        <p:nvPicPr>
          <p:cNvPr id="3" name="Picture 2"/>
          <p:cNvPicPr>
            <a:picLocks noChangeAspect="1"/>
          </p:cNvPicPr>
          <p:nvPr/>
        </p:nvPicPr>
        <p:blipFill>
          <a:blip r:embed="rId3"/>
          <a:stretch>
            <a:fillRect/>
          </a:stretch>
        </p:blipFill>
        <p:spPr>
          <a:xfrm>
            <a:off x="3062331" y="1087071"/>
            <a:ext cx="1583090" cy="3557697"/>
          </a:xfrm>
          <a:prstGeom prst="rect">
            <a:avLst/>
          </a:prstGeom>
        </p:spPr>
      </p:pic>
      <p:pic>
        <p:nvPicPr>
          <p:cNvPr id="5" name="Picture 4"/>
          <p:cNvPicPr>
            <a:picLocks noChangeAspect="1"/>
          </p:cNvPicPr>
          <p:nvPr/>
        </p:nvPicPr>
        <p:blipFill>
          <a:blip r:embed="rId4"/>
          <a:stretch>
            <a:fillRect/>
          </a:stretch>
        </p:blipFill>
        <p:spPr>
          <a:xfrm>
            <a:off x="5401110" y="1087071"/>
            <a:ext cx="1549081" cy="3557697"/>
          </a:xfrm>
          <a:prstGeom prst="rect">
            <a:avLst/>
          </a:prstGeom>
        </p:spPr>
      </p:pic>
    </p:spTree>
    <p:extLst>
      <p:ext uri="{BB962C8B-B14F-4D97-AF65-F5344CB8AC3E}">
        <p14:creationId xmlns:p14="http://schemas.microsoft.com/office/powerpoint/2010/main" val="3744469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States of Transactions</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a:buNone/>
            </a:pPr>
            <a:r>
              <a:rPr lang="en-US" dirty="0"/>
              <a:t>A transaction in a database can be in one of the following states </a:t>
            </a:r>
          </a:p>
          <a:p>
            <a:pPr>
              <a:buNone/>
            </a:pPr>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46</a:t>
            </a:fld>
            <a:endParaRPr lang="en"/>
          </a:p>
        </p:txBody>
      </p:sp>
      <p:pic>
        <p:nvPicPr>
          <p:cNvPr id="3" name="Picture 2"/>
          <p:cNvPicPr>
            <a:picLocks noChangeAspect="1"/>
          </p:cNvPicPr>
          <p:nvPr/>
        </p:nvPicPr>
        <p:blipFill>
          <a:blip r:embed="rId3"/>
          <a:stretch>
            <a:fillRect/>
          </a:stretch>
        </p:blipFill>
        <p:spPr>
          <a:xfrm>
            <a:off x="3135640" y="1915731"/>
            <a:ext cx="5401429" cy="2915057"/>
          </a:xfrm>
          <a:prstGeom prst="rect">
            <a:avLst/>
          </a:prstGeom>
        </p:spPr>
      </p:pic>
    </p:spTree>
    <p:extLst>
      <p:ext uri="{BB962C8B-B14F-4D97-AF65-F5344CB8AC3E}">
        <p14:creationId xmlns:p14="http://schemas.microsoft.com/office/powerpoint/2010/main" val="3316340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States of Transactions</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r>
              <a:rPr lang="en-US" sz="2200" b="1" dirty="0"/>
              <a:t>Active</a:t>
            </a:r>
            <a:r>
              <a:rPr lang="en-US" sz="2200" dirty="0"/>
              <a:t> − In this state, the transaction is being executed. This is the initial state of every transaction.</a:t>
            </a:r>
          </a:p>
          <a:p>
            <a:pPr marL="342900" indent="-342900">
              <a:buFont typeface="Wingdings" panose="05000000000000000000" pitchFamily="2" charset="2"/>
              <a:buChar char="v"/>
            </a:pPr>
            <a:endParaRPr lang="en-US" sz="2200" dirty="0"/>
          </a:p>
          <a:p>
            <a:pPr marL="342900" indent="-342900">
              <a:buFont typeface="Wingdings" panose="05000000000000000000" pitchFamily="2" charset="2"/>
              <a:buChar char="v"/>
            </a:pPr>
            <a:r>
              <a:rPr lang="en-US" sz="2200" b="1" dirty="0"/>
              <a:t>Partially Committed</a:t>
            </a:r>
            <a:r>
              <a:rPr lang="en-US" sz="2200" dirty="0"/>
              <a:t> − When a transaction executes its final operation, it is said to be in a partially committed state.</a:t>
            </a:r>
          </a:p>
          <a:p>
            <a:pPr marL="342900" indent="-342900">
              <a:buFont typeface="Wingdings" panose="05000000000000000000" pitchFamily="2" charset="2"/>
              <a:buChar char="v"/>
            </a:pPr>
            <a:endParaRPr lang="en-US" sz="2200" dirty="0"/>
          </a:p>
          <a:p>
            <a:pPr marL="342900" indent="-342900">
              <a:buFont typeface="Wingdings" panose="05000000000000000000" pitchFamily="2" charset="2"/>
              <a:buChar char="v"/>
            </a:pPr>
            <a:r>
              <a:rPr lang="en-US" sz="2200" b="1" dirty="0"/>
              <a:t>Failed</a:t>
            </a:r>
            <a:r>
              <a:rPr lang="en-US" sz="2200" dirty="0"/>
              <a:t> − A transaction is said to be in a failed state if any of the checks made by the database recovery system fails. A failed transaction can no longer proceed further.</a:t>
            </a:r>
          </a:p>
          <a:p>
            <a:pPr marL="342900" indent="-342900">
              <a:buFont typeface="Wingdings" panose="05000000000000000000" pitchFamily="2" charset="2"/>
              <a:buChar char="v"/>
            </a:pPr>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47</a:t>
            </a:fld>
            <a:endParaRPr lang="en"/>
          </a:p>
        </p:txBody>
      </p:sp>
    </p:spTree>
    <p:extLst>
      <p:ext uri="{BB962C8B-B14F-4D97-AF65-F5344CB8AC3E}">
        <p14:creationId xmlns:p14="http://schemas.microsoft.com/office/powerpoint/2010/main" val="11942361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States of Transactions</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r>
              <a:rPr lang="en-US" sz="2200" b="1" dirty="0"/>
              <a:t>Aborted</a:t>
            </a:r>
            <a:r>
              <a:rPr lang="en-US" sz="2200" dirty="0"/>
              <a:t> − If any of the checks fails and the transaction has reached a failed state, then the recovery manager rolls back all its write operations on the database to bring the database back to its original state where it was prior to the execution of the transaction. </a:t>
            </a:r>
          </a:p>
          <a:p>
            <a:pPr marL="342900" indent="-342900">
              <a:buFont typeface="Wingdings" panose="05000000000000000000" pitchFamily="2" charset="2"/>
              <a:buChar char="v"/>
            </a:pPr>
            <a:endParaRPr lang="en-US" sz="2200" dirty="0"/>
          </a:p>
          <a:p>
            <a:pPr marL="342900" indent="-342900">
              <a:buFont typeface="Wingdings" panose="05000000000000000000" pitchFamily="2" charset="2"/>
              <a:buChar char="v"/>
            </a:pPr>
            <a:r>
              <a:rPr lang="en-US" sz="2200" dirty="0"/>
              <a:t>Transactions in this state are called aborted. The database recovery module can select one of the two operations after a transaction aborts −</a:t>
            </a:r>
          </a:p>
          <a:p>
            <a:pPr marL="801688" lvl="1" indent="-463550">
              <a:buFont typeface="+mj-lt"/>
              <a:buAutoNum type="arabicPeriod"/>
            </a:pPr>
            <a:r>
              <a:rPr lang="en-US" sz="2200" dirty="0"/>
              <a:t>Re-start the transaction</a:t>
            </a:r>
          </a:p>
          <a:p>
            <a:pPr marL="801688" lvl="1" indent="-463550">
              <a:buFont typeface="+mj-lt"/>
              <a:buAutoNum type="arabicPeriod"/>
            </a:pPr>
            <a:r>
              <a:rPr lang="en-US" sz="2200" dirty="0"/>
              <a:t>Kill the transaction</a:t>
            </a:r>
          </a:p>
          <a:p>
            <a:pPr marL="342900" indent="-342900">
              <a:buFont typeface="Wingdings" panose="05000000000000000000" pitchFamily="2" charset="2"/>
              <a:buChar char="v"/>
            </a:pPr>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48</a:t>
            </a:fld>
            <a:endParaRPr lang="en"/>
          </a:p>
        </p:txBody>
      </p:sp>
    </p:spTree>
    <p:extLst>
      <p:ext uri="{BB962C8B-B14F-4D97-AF65-F5344CB8AC3E}">
        <p14:creationId xmlns:p14="http://schemas.microsoft.com/office/powerpoint/2010/main" val="1783134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States of Transactions</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r>
              <a:rPr lang="en-US" sz="2200" b="1" dirty="0"/>
              <a:t>Committed</a:t>
            </a:r>
            <a:r>
              <a:rPr lang="en-US" sz="2200" dirty="0"/>
              <a:t> − If a transaction executes all its operations successfully, it is said to be committed. All its effects are now permanently established on the database system.</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49</a:t>
            </a:fld>
            <a:endParaRPr lang="en"/>
          </a:p>
        </p:txBody>
      </p:sp>
    </p:spTree>
    <p:extLst>
      <p:ext uri="{BB962C8B-B14F-4D97-AF65-F5344CB8AC3E}">
        <p14:creationId xmlns:p14="http://schemas.microsoft.com/office/powerpoint/2010/main" val="217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Threats to the Database</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Malicious damage: A database could be corrupted by authorised or unauthorised users.  </a:t>
            </a:r>
          </a:p>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Breach of confidentiality: Unauthorised persons may get access to the database. </a:t>
            </a:r>
          </a:p>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Concurrency errors </a:t>
            </a:r>
            <a:endParaRPr lang="en-US" sz="24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Tree>
    <p:extLst>
      <p:ext uri="{BB962C8B-B14F-4D97-AF65-F5344CB8AC3E}">
        <p14:creationId xmlns:p14="http://schemas.microsoft.com/office/powerpoint/2010/main" val="20059096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993214" cy="1159800"/>
          </a:xfrm>
          <a:prstGeom prst="rect">
            <a:avLst/>
          </a:prstGeom>
        </p:spPr>
        <p:txBody>
          <a:bodyPr lIns="91425" tIns="91425" rIns="91425" bIns="91425" anchor="b" anchorCtr="0">
            <a:noAutofit/>
          </a:bodyPr>
          <a:lstStyle/>
          <a:p>
            <a:r>
              <a:rPr lang="en-US" dirty="0"/>
              <a:t>CONCURRENCY CONTROL</a:t>
            </a:r>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50</a:t>
            </a:fld>
            <a:endParaRPr lang="en"/>
          </a:p>
        </p:txBody>
      </p:sp>
    </p:spTree>
    <p:extLst>
      <p:ext uri="{BB962C8B-B14F-4D97-AF65-F5344CB8AC3E}">
        <p14:creationId xmlns:p14="http://schemas.microsoft.com/office/powerpoint/2010/main" val="1366113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Concurrency Control</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457200" indent="-457200">
              <a:buFont typeface="Wingdings" panose="05000000000000000000" pitchFamily="2" charset="2"/>
              <a:buChar char="v"/>
            </a:pPr>
            <a:r>
              <a:rPr lang="en-US" sz="2100" dirty="0"/>
              <a:t>In a multiprogramming environment where multiple transactions can be executed simultaneously, it is highly important to control the concurrency of transactions. </a:t>
            </a:r>
          </a:p>
          <a:p>
            <a:pPr marL="457200" indent="-457200">
              <a:buFont typeface="Wingdings" panose="05000000000000000000" pitchFamily="2" charset="2"/>
              <a:buChar char="v"/>
            </a:pPr>
            <a:endParaRPr lang="en-US" sz="2100" dirty="0"/>
          </a:p>
          <a:p>
            <a:pPr marL="457200" indent="-457200">
              <a:buFont typeface="Wingdings" panose="05000000000000000000" pitchFamily="2" charset="2"/>
              <a:buChar char="v"/>
            </a:pPr>
            <a:r>
              <a:rPr lang="en-US" sz="2100" dirty="0"/>
              <a:t>We have concurrency control protocols to ensure atomicity, isolation, and serializability of concurrent transactions. </a:t>
            </a:r>
          </a:p>
          <a:p>
            <a:pPr marL="457200" indent="-457200">
              <a:buFont typeface="Wingdings" panose="05000000000000000000" pitchFamily="2" charset="2"/>
              <a:buChar char="v"/>
            </a:pPr>
            <a:endParaRPr lang="en-US" sz="2100" dirty="0"/>
          </a:p>
          <a:p>
            <a:pPr marL="457200" indent="-457200">
              <a:buFont typeface="Wingdings" panose="05000000000000000000" pitchFamily="2" charset="2"/>
              <a:buChar char="v"/>
            </a:pPr>
            <a:r>
              <a:rPr lang="en-US" sz="2100" dirty="0"/>
              <a:t>Concurrency control protocols can be broadly divided into two categories </a:t>
            </a:r>
          </a:p>
          <a:p>
            <a:pPr marL="457200" indent="-457200">
              <a:buFont typeface="+mj-lt"/>
              <a:buAutoNum type="arabicPeriod"/>
            </a:pPr>
            <a:r>
              <a:rPr lang="en-US" sz="2100" dirty="0"/>
              <a:t>Lock based protocols</a:t>
            </a:r>
          </a:p>
          <a:p>
            <a:pPr marL="457200" indent="-457200">
              <a:buFont typeface="+mj-lt"/>
              <a:buAutoNum type="arabicPeriod"/>
            </a:pPr>
            <a:r>
              <a:rPr lang="en-US" sz="2100" dirty="0"/>
              <a:t>Time stamp based protocols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51</a:t>
            </a:fld>
            <a:endParaRPr lang="en"/>
          </a:p>
        </p:txBody>
      </p:sp>
    </p:spTree>
    <p:extLst>
      <p:ext uri="{BB962C8B-B14F-4D97-AF65-F5344CB8AC3E}">
        <p14:creationId xmlns:p14="http://schemas.microsoft.com/office/powerpoint/2010/main" val="19913712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Concurrency Control - Lock-based Protocols</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r>
              <a:rPr lang="en-US" sz="2200" dirty="0"/>
              <a:t>Database systems equipped with lock-based protocols use a mechanism by which any transaction cannot read or write data until it acquires an appropriate lock on it. Locks are of two kinds −</a:t>
            </a:r>
          </a:p>
          <a:p>
            <a:pPr marL="457200" indent="-457200">
              <a:buFont typeface="+mj-lt"/>
              <a:buAutoNum type="arabicPeriod"/>
            </a:pPr>
            <a:r>
              <a:rPr lang="en-US" sz="2200" dirty="0"/>
              <a:t>Binary Locks</a:t>
            </a:r>
          </a:p>
          <a:p>
            <a:pPr marL="457200" indent="-457200">
              <a:buFont typeface="+mj-lt"/>
              <a:buAutoNum type="arabicPeriod"/>
            </a:pPr>
            <a:r>
              <a:rPr lang="en-US" sz="2200" dirty="0"/>
              <a:t>Shared/Exclusive Locks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52</a:t>
            </a:fld>
            <a:endParaRPr lang="en"/>
          </a:p>
        </p:txBody>
      </p:sp>
    </p:spTree>
    <p:extLst>
      <p:ext uri="{BB962C8B-B14F-4D97-AF65-F5344CB8AC3E}">
        <p14:creationId xmlns:p14="http://schemas.microsoft.com/office/powerpoint/2010/main" val="39792440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Concurrency Control - Lock-based Protocols</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r>
              <a:rPr lang="en-US" sz="2200" b="1" dirty="0"/>
              <a:t>Binary Locks</a:t>
            </a:r>
            <a:r>
              <a:rPr lang="en-US" sz="2200" dirty="0"/>
              <a:t> − A lock on a data item can be in two states; it is either locked or unlocked.</a:t>
            </a:r>
          </a:p>
          <a:p>
            <a:endParaRPr lang="en-US" sz="2200" dirty="0"/>
          </a:p>
          <a:p>
            <a:r>
              <a:rPr lang="en-US" sz="2200" b="1" dirty="0"/>
              <a:t>Shared/exclusive</a:t>
            </a:r>
            <a:r>
              <a:rPr lang="en-US" sz="2200" dirty="0"/>
              <a:t> − This type of locking mechanism differentiates the locks based on their uses. If a lock is acquired on a data item to perform a write operation, it is an exclusive lock. Allowing more than one transaction to write on the same data item would lead the database into an inconsistent state. Read locks are shared because no data value is being changed.</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53</a:t>
            </a:fld>
            <a:endParaRPr lang="en"/>
          </a:p>
        </p:txBody>
      </p:sp>
    </p:spTree>
    <p:extLst>
      <p:ext uri="{BB962C8B-B14F-4D97-AF65-F5344CB8AC3E}">
        <p14:creationId xmlns:p14="http://schemas.microsoft.com/office/powerpoint/2010/main" val="264018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Concurrency Control - Lock-based Protocols</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457200" indent="-457200">
              <a:buFont typeface="Wingdings" panose="05000000000000000000" pitchFamily="2" charset="2"/>
              <a:buChar char="v"/>
            </a:pPr>
            <a:r>
              <a:rPr lang="en-US" dirty="0"/>
              <a:t>There are four types of lock protocols available −</a:t>
            </a:r>
          </a:p>
          <a:p>
            <a:pPr marL="514350" indent="-514350">
              <a:buFont typeface="+mj-lt"/>
              <a:buAutoNum type="arabicPeriod"/>
            </a:pPr>
            <a:r>
              <a:rPr lang="en-US" dirty="0"/>
              <a:t>Simplistic Lock Protocol</a:t>
            </a:r>
          </a:p>
          <a:p>
            <a:pPr marL="514350" indent="-514350">
              <a:buFont typeface="+mj-lt"/>
              <a:buAutoNum type="arabicPeriod"/>
            </a:pPr>
            <a:r>
              <a:rPr lang="en-US" dirty="0"/>
              <a:t>Pre-claiming Lock Protocol</a:t>
            </a:r>
          </a:p>
          <a:p>
            <a:pPr marL="514350" indent="-514350">
              <a:buFont typeface="+mj-lt"/>
              <a:buAutoNum type="arabicPeriod"/>
            </a:pPr>
            <a:r>
              <a:rPr lang="en-US" dirty="0"/>
              <a:t>Two-Phase Locking 2PL</a:t>
            </a:r>
          </a:p>
          <a:p>
            <a:pPr marL="514350" indent="-514350">
              <a:buFont typeface="+mj-lt"/>
              <a:buAutoNum type="arabicPeriod"/>
            </a:pPr>
            <a:r>
              <a:rPr lang="en-US" dirty="0"/>
              <a:t>Strict Two-Phase Locking</a:t>
            </a:r>
          </a:p>
          <a:p>
            <a:pPr>
              <a:buNone/>
            </a:pPr>
            <a:endParaRPr lang="en-US" dirty="0"/>
          </a:p>
          <a:p>
            <a:pPr marL="514350" indent="-514350">
              <a:buFont typeface="+mj-lt"/>
              <a:buAutoNum type="arabicPeriod"/>
            </a:pPr>
            <a:endParaRPr lang="en-US" dirty="0"/>
          </a:p>
          <a:p>
            <a:pPr>
              <a:buNone/>
            </a:pPr>
            <a:endParaRPr lang="en-US"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54</a:t>
            </a:fld>
            <a:endParaRPr lang="en"/>
          </a:p>
        </p:txBody>
      </p:sp>
    </p:spTree>
    <p:extLst>
      <p:ext uri="{BB962C8B-B14F-4D97-AF65-F5344CB8AC3E}">
        <p14:creationId xmlns:p14="http://schemas.microsoft.com/office/powerpoint/2010/main" val="2755594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Lock-based Protocols - Simplistic Lock Protocol</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457200" indent="-457200">
              <a:buFont typeface="Wingdings" panose="05000000000000000000" pitchFamily="2" charset="2"/>
              <a:buChar char="v"/>
            </a:pPr>
            <a:r>
              <a:rPr lang="en-US" sz="2300" dirty="0"/>
              <a:t>Simplistic lock-based protocols allow transactions to obtain a lock on every object before a 'write' operation is performed. </a:t>
            </a:r>
          </a:p>
          <a:p>
            <a:pPr marL="457200" indent="-457200">
              <a:buFont typeface="Wingdings" panose="05000000000000000000" pitchFamily="2" charset="2"/>
              <a:buChar char="v"/>
            </a:pPr>
            <a:endParaRPr lang="en-US" sz="2300" dirty="0"/>
          </a:p>
          <a:p>
            <a:pPr marL="457200" indent="-457200">
              <a:buFont typeface="Wingdings" panose="05000000000000000000" pitchFamily="2" charset="2"/>
              <a:buChar char="v"/>
            </a:pPr>
            <a:r>
              <a:rPr lang="en-US" sz="2300" dirty="0"/>
              <a:t>Transactions may unlock the data item after completing the ‘write’ operation.</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55</a:t>
            </a:fld>
            <a:endParaRPr lang="en"/>
          </a:p>
        </p:txBody>
      </p:sp>
    </p:spTree>
    <p:extLst>
      <p:ext uri="{BB962C8B-B14F-4D97-AF65-F5344CB8AC3E}">
        <p14:creationId xmlns:p14="http://schemas.microsoft.com/office/powerpoint/2010/main" val="19051835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Lock-based Protocols - Pre-claiming Lock Protocol</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457200" indent="-457200">
              <a:buFont typeface="Wingdings" panose="05000000000000000000" pitchFamily="2" charset="2"/>
              <a:buChar char="v"/>
            </a:pPr>
            <a:r>
              <a:rPr lang="en-US" sz="2200" dirty="0"/>
              <a:t>Pre-claiming protocols evaluate their operations and create a list of data items on which they need locks. </a:t>
            </a:r>
          </a:p>
          <a:p>
            <a:pPr marL="457200" indent="-457200">
              <a:buFont typeface="Wingdings" panose="05000000000000000000" pitchFamily="2" charset="2"/>
              <a:buChar char="v"/>
            </a:pPr>
            <a:endParaRPr lang="en-US" sz="2200" dirty="0"/>
          </a:p>
          <a:p>
            <a:pPr marL="457200" indent="-457200">
              <a:buFont typeface="Wingdings" panose="05000000000000000000" pitchFamily="2" charset="2"/>
              <a:buChar char="v"/>
            </a:pPr>
            <a:r>
              <a:rPr lang="en-US" sz="2200" dirty="0"/>
              <a:t>Before initiating an execution, the transaction requests the system for all the locks it needs beforehand. </a:t>
            </a:r>
          </a:p>
          <a:p>
            <a:pPr marL="457200" indent="-457200">
              <a:buFont typeface="Wingdings" panose="05000000000000000000" pitchFamily="2" charset="2"/>
              <a:buChar char="v"/>
            </a:pPr>
            <a:endParaRPr lang="en-US" sz="2200" dirty="0"/>
          </a:p>
          <a:p>
            <a:pPr marL="457200" indent="-457200">
              <a:buFont typeface="Wingdings" panose="05000000000000000000" pitchFamily="2" charset="2"/>
              <a:buChar char="v"/>
            </a:pPr>
            <a:r>
              <a:rPr lang="en-US" sz="2200" dirty="0"/>
              <a:t>If all the locks are granted, the transaction executes and releases all the locks when all its operations are over. </a:t>
            </a:r>
          </a:p>
          <a:p>
            <a:pPr marL="457200" indent="-457200">
              <a:buFont typeface="Wingdings" panose="05000000000000000000" pitchFamily="2" charset="2"/>
              <a:buChar char="v"/>
            </a:pPr>
            <a:endParaRPr lang="en-US" sz="2200" dirty="0"/>
          </a:p>
          <a:p>
            <a:pPr marL="457200" indent="-457200">
              <a:buFont typeface="Wingdings" panose="05000000000000000000" pitchFamily="2" charset="2"/>
              <a:buChar char="v"/>
            </a:pPr>
            <a:r>
              <a:rPr lang="en-US" sz="2200" dirty="0"/>
              <a:t>If all the locks are not granted, the transaction rolls back and waits until all the locks are granted.</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56</a:t>
            </a:fld>
            <a:endParaRPr lang="en"/>
          </a:p>
        </p:txBody>
      </p:sp>
    </p:spTree>
    <p:extLst>
      <p:ext uri="{BB962C8B-B14F-4D97-AF65-F5344CB8AC3E}">
        <p14:creationId xmlns:p14="http://schemas.microsoft.com/office/powerpoint/2010/main" val="31741833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Lock-based Protocols - Pre-claiming Lock Protocol</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457200" indent="-457200">
              <a:buFont typeface="Wingdings" panose="05000000000000000000" pitchFamily="2" charset="2"/>
              <a:buChar char="v"/>
            </a:pPr>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57</a:t>
            </a:fld>
            <a:endParaRPr lang="en"/>
          </a:p>
        </p:txBody>
      </p:sp>
      <p:pic>
        <p:nvPicPr>
          <p:cNvPr id="3" name="Picture 2"/>
          <p:cNvPicPr>
            <a:picLocks noChangeAspect="1"/>
          </p:cNvPicPr>
          <p:nvPr/>
        </p:nvPicPr>
        <p:blipFill>
          <a:blip r:embed="rId3"/>
          <a:stretch>
            <a:fillRect/>
          </a:stretch>
        </p:blipFill>
        <p:spPr>
          <a:xfrm>
            <a:off x="2733596" y="1659698"/>
            <a:ext cx="4684361" cy="2054346"/>
          </a:xfrm>
          <a:prstGeom prst="rect">
            <a:avLst/>
          </a:prstGeom>
        </p:spPr>
      </p:pic>
    </p:spTree>
    <p:extLst>
      <p:ext uri="{BB962C8B-B14F-4D97-AF65-F5344CB8AC3E}">
        <p14:creationId xmlns:p14="http://schemas.microsoft.com/office/powerpoint/2010/main" val="12367325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Lock-based Protocols - Two-Phase Locking (2PL)</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457200" indent="-457200">
              <a:buFont typeface="Wingdings" panose="05000000000000000000" pitchFamily="2" charset="2"/>
              <a:buChar char="v"/>
            </a:pPr>
            <a:r>
              <a:rPr lang="en-US" sz="2100" dirty="0"/>
              <a:t>This locking protocol divides the execution phase of a transaction into three parts. </a:t>
            </a:r>
          </a:p>
          <a:p>
            <a:pPr marL="457200" indent="-457200">
              <a:buFont typeface="Wingdings" panose="05000000000000000000" pitchFamily="2" charset="2"/>
              <a:buChar char="v"/>
            </a:pPr>
            <a:endParaRPr lang="en-US" sz="2100" dirty="0"/>
          </a:p>
          <a:p>
            <a:pPr marL="457200" indent="-457200">
              <a:buFont typeface="Wingdings" panose="05000000000000000000" pitchFamily="2" charset="2"/>
              <a:buChar char="v"/>
            </a:pPr>
            <a:r>
              <a:rPr lang="en-US" sz="2100" dirty="0"/>
              <a:t>In the first part, when the transaction starts executing, it seeks permission for the locks it requires. </a:t>
            </a:r>
          </a:p>
          <a:p>
            <a:pPr marL="457200" indent="-457200">
              <a:buFont typeface="Wingdings" panose="05000000000000000000" pitchFamily="2" charset="2"/>
              <a:buChar char="v"/>
            </a:pPr>
            <a:endParaRPr lang="en-US" sz="2100" dirty="0"/>
          </a:p>
          <a:p>
            <a:pPr marL="457200" indent="-457200">
              <a:buFont typeface="Wingdings" panose="05000000000000000000" pitchFamily="2" charset="2"/>
              <a:buChar char="v"/>
            </a:pPr>
            <a:r>
              <a:rPr lang="en-US" sz="2100" dirty="0"/>
              <a:t>The second part is where the transaction acquires all the locks. </a:t>
            </a:r>
          </a:p>
          <a:p>
            <a:pPr marL="457200" indent="-457200">
              <a:buFont typeface="Wingdings" panose="05000000000000000000" pitchFamily="2" charset="2"/>
              <a:buChar char="v"/>
            </a:pPr>
            <a:endParaRPr lang="en-US" sz="2100" dirty="0"/>
          </a:p>
          <a:p>
            <a:pPr marL="457200" indent="-457200">
              <a:buFont typeface="Wingdings" panose="05000000000000000000" pitchFamily="2" charset="2"/>
              <a:buChar char="v"/>
            </a:pPr>
            <a:r>
              <a:rPr lang="en-US" sz="2100" dirty="0"/>
              <a:t>As soon as the transaction releases its first lock, the third phase starts. In this phase, the transaction cannot demand any new locks; it only releases the acquired locks.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58</a:t>
            </a:fld>
            <a:endParaRPr lang="en"/>
          </a:p>
        </p:txBody>
      </p:sp>
    </p:spTree>
    <p:extLst>
      <p:ext uri="{BB962C8B-B14F-4D97-AF65-F5344CB8AC3E}">
        <p14:creationId xmlns:p14="http://schemas.microsoft.com/office/powerpoint/2010/main" val="34250096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Lock-based Protocols - Two-Phase Locking (2PL)</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r>
              <a:rPr lang="en-US" sz="2100" dirty="0"/>
              <a:t>Two-phase locking has two phases, one is </a:t>
            </a:r>
            <a:r>
              <a:rPr lang="en-US" sz="2100" b="1" dirty="0"/>
              <a:t>growing</a:t>
            </a:r>
            <a:r>
              <a:rPr lang="en-US" sz="2100" dirty="0"/>
              <a:t>, where all the locks are being acquired by the transaction; and the second phase is shrinking, where the locks held by the transaction are being released.</a:t>
            </a:r>
          </a:p>
          <a:p>
            <a:pPr marL="342900" indent="-342900">
              <a:buFont typeface="Wingdings" panose="05000000000000000000" pitchFamily="2" charset="2"/>
              <a:buChar char="v"/>
            </a:pPr>
            <a:r>
              <a:rPr lang="en-US" sz="2100" dirty="0"/>
              <a:t>To claim an exclusive (write) lock, a transaction must first acquire a shared (read) lock and then upgrade it to an exclusive lock.</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59</a:t>
            </a:fld>
            <a:endParaRPr lang="en"/>
          </a:p>
        </p:txBody>
      </p:sp>
      <p:pic>
        <p:nvPicPr>
          <p:cNvPr id="3" name="Picture 2"/>
          <p:cNvPicPr>
            <a:picLocks noChangeAspect="1"/>
          </p:cNvPicPr>
          <p:nvPr/>
        </p:nvPicPr>
        <p:blipFill>
          <a:blip r:embed="rId3"/>
          <a:stretch>
            <a:fillRect/>
          </a:stretch>
        </p:blipFill>
        <p:spPr>
          <a:xfrm>
            <a:off x="3776906" y="3052308"/>
            <a:ext cx="4096322" cy="1657581"/>
          </a:xfrm>
          <a:prstGeom prst="rect">
            <a:avLst/>
          </a:prstGeom>
        </p:spPr>
      </p:pic>
    </p:spTree>
    <p:extLst>
      <p:ext uri="{BB962C8B-B14F-4D97-AF65-F5344CB8AC3E}">
        <p14:creationId xmlns:p14="http://schemas.microsoft.com/office/powerpoint/2010/main" val="116140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Database Integrity</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i="1" dirty="0">
                <a:solidFill>
                  <a:srgbClr val="000000"/>
                </a:solidFill>
              </a:rPr>
              <a:t>Consistency</a:t>
            </a:r>
            <a:r>
              <a:rPr lang="en-GB" sz="2200" b="1" i="1" dirty="0">
                <a:solidFill>
                  <a:srgbClr val="000000"/>
                </a:solidFill>
              </a:rPr>
              <a:t> </a:t>
            </a:r>
            <a:r>
              <a:rPr lang="en-GB" sz="2200" dirty="0">
                <a:solidFill>
                  <a:srgbClr val="000000"/>
                </a:solidFill>
              </a:rPr>
              <a:t>implies that the data held in the various tables of the database is consistent with the concept of the relational model.  </a:t>
            </a:r>
          </a:p>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marL="342900" indent="-342900">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Consistency is expressed in terms of two characteristics:</a:t>
            </a:r>
          </a:p>
          <a:p>
            <a:pPr marL="1139825" lvl="1" indent="-225425">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Entity Integrity </a:t>
            </a:r>
          </a:p>
          <a:p>
            <a:pPr marL="1139825" lvl="1" indent="-225425">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Referential Integrity</a:t>
            </a:r>
          </a:p>
          <a:p>
            <a:pPr>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spTree>
    <p:extLst>
      <p:ext uri="{BB962C8B-B14F-4D97-AF65-F5344CB8AC3E}">
        <p14:creationId xmlns:p14="http://schemas.microsoft.com/office/powerpoint/2010/main" val="24757312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Lock-based Protocols –Strict Two-Phase Locking</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r>
              <a:rPr lang="en-US" sz="2100" dirty="0"/>
              <a:t>The first phase of Strict-2PL is same as 2PL. After acquiring all the locks in the first phase, the transaction continues to execute normally. </a:t>
            </a:r>
          </a:p>
          <a:p>
            <a:pPr marL="342900" indent="-342900">
              <a:buFont typeface="Wingdings" panose="05000000000000000000" pitchFamily="2" charset="2"/>
              <a:buChar char="v"/>
            </a:pPr>
            <a:r>
              <a:rPr lang="en-US" sz="2100" dirty="0"/>
              <a:t>But in contrast to 2PL, Strict-2PL does not release a lock after using it. Strict-2PL holds all the locks until the commit point and releases all the locks at a time. Thus Strict-2PL does not have cascading abort as 2PL does.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60</a:t>
            </a:fld>
            <a:endParaRPr lang="en"/>
          </a:p>
        </p:txBody>
      </p:sp>
      <p:pic>
        <p:nvPicPr>
          <p:cNvPr id="4" name="Picture 3"/>
          <p:cNvPicPr>
            <a:picLocks noChangeAspect="1"/>
          </p:cNvPicPr>
          <p:nvPr/>
        </p:nvPicPr>
        <p:blipFill>
          <a:blip r:embed="rId3"/>
          <a:stretch>
            <a:fillRect/>
          </a:stretch>
        </p:blipFill>
        <p:spPr>
          <a:xfrm>
            <a:off x="5244838" y="3405427"/>
            <a:ext cx="3312139" cy="1444836"/>
          </a:xfrm>
          <a:prstGeom prst="rect">
            <a:avLst/>
          </a:prstGeom>
        </p:spPr>
      </p:pic>
    </p:spTree>
    <p:extLst>
      <p:ext uri="{BB962C8B-B14F-4D97-AF65-F5344CB8AC3E}">
        <p14:creationId xmlns:p14="http://schemas.microsoft.com/office/powerpoint/2010/main" val="616047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Concurrency Control - Timestamp-based Protocols</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r>
              <a:rPr lang="en-US" sz="2400" dirty="0"/>
              <a:t>The most commonly used concurrency protocol is the timestamp based protocol. </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This protocol uses either system time or logical counter as a timestamp.</a:t>
            </a:r>
          </a:p>
          <a:p>
            <a:pPr marL="342900" indent="-342900">
              <a:buFont typeface="Wingdings" panose="05000000000000000000" pitchFamily="2" charset="2"/>
              <a:buChar char="v"/>
            </a:pPr>
            <a:endParaRPr lang="en-US" sz="24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61</a:t>
            </a:fld>
            <a:endParaRPr lang="en"/>
          </a:p>
        </p:txBody>
      </p:sp>
    </p:spTree>
    <p:extLst>
      <p:ext uri="{BB962C8B-B14F-4D97-AF65-F5344CB8AC3E}">
        <p14:creationId xmlns:p14="http://schemas.microsoft.com/office/powerpoint/2010/main" val="10603017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Concurrency Control - Timestamp-based Protocols</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r>
              <a:rPr lang="en-US" sz="2100" dirty="0"/>
              <a:t>Lock-based protocols manage the order between the conflicting pairs among transactions at the time of execution, whereas timestamp-based protocols start working as soon as a transaction is created.</a:t>
            </a:r>
          </a:p>
          <a:p>
            <a:pPr marL="342900" indent="-342900">
              <a:buFont typeface="Wingdings" panose="05000000000000000000" pitchFamily="2" charset="2"/>
              <a:buChar char="v"/>
            </a:pPr>
            <a:endParaRPr lang="en-US" sz="2100" dirty="0"/>
          </a:p>
          <a:p>
            <a:pPr marL="342900" indent="-342900">
              <a:buFont typeface="Wingdings" panose="05000000000000000000" pitchFamily="2" charset="2"/>
              <a:buChar char="v"/>
            </a:pPr>
            <a:r>
              <a:rPr lang="en-US" sz="2100" dirty="0"/>
              <a:t>Every transaction has a timestamp associated with it, and the ordering is determined by the age of the transaction. A transaction created at 0002 clock time would be older than all other transactions that come after it. For example, any transaction 'y' entering the system at 0004 is two seconds younger and the priority would be given to the older one.</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62</a:t>
            </a:fld>
            <a:endParaRPr lang="en"/>
          </a:p>
        </p:txBody>
      </p:sp>
    </p:spTree>
    <p:extLst>
      <p:ext uri="{BB962C8B-B14F-4D97-AF65-F5344CB8AC3E}">
        <p14:creationId xmlns:p14="http://schemas.microsoft.com/office/powerpoint/2010/main" val="3792507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Concurrency Control - Timestamp-based Protocols</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r>
              <a:rPr lang="en-US" dirty="0"/>
              <a:t>In addition, every data item is given the latest read and write-timestamp. This lets the system know when the last ‘read and write’ operation was performed on the data item.</a:t>
            </a:r>
            <a:endParaRPr lang="en-US" sz="21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63</a:t>
            </a:fld>
            <a:endParaRPr lang="en"/>
          </a:p>
        </p:txBody>
      </p:sp>
    </p:spTree>
    <p:extLst>
      <p:ext uri="{BB962C8B-B14F-4D97-AF65-F5344CB8AC3E}">
        <p14:creationId xmlns:p14="http://schemas.microsoft.com/office/powerpoint/2010/main" val="2970544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Concurrency Control - Timestamp Ordering Protocol</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r>
              <a:rPr lang="en-US" dirty="0"/>
              <a:t>The timestamp-ordering protocol ensures serializability among transactions in their conflicting read and write operations. </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r>
              <a:rPr lang="en-US" dirty="0"/>
              <a:t>This is the responsibility of the protocol system that the conflicting pair of tasks should be executed according to the timestamp values of the transactions.</a:t>
            </a:r>
            <a:endParaRPr lang="en-US" sz="21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64</a:t>
            </a:fld>
            <a:endParaRPr lang="en"/>
          </a:p>
        </p:txBody>
      </p:sp>
    </p:spTree>
    <p:extLst>
      <p:ext uri="{BB962C8B-B14F-4D97-AF65-F5344CB8AC3E}">
        <p14:creationId xmlns:p14="http://schemas.microsoft.com/office/powerpoint/2010/main" val="21341848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Concurrency Control - Timestamp Ordering Protocol</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r>
              <a:rPr lang="en-US" sz="2400" dirty="0"/>
              <a:t>In the following slide we would use the notation described below:</a:t>
            </a:r>
          </a:p>
          <a:p>
            <a:pPr marL="342900" indent="-342900">
              <a:buFont typeface="Wingdings" panose="05000000000000000000" pitchFamily="2" charset="2"/>
              <a:buChar char="v"/>
            </a:pPr>
            <a:endParaRPr lang="en-US" sz="2400" dirty="0"/>
          </a:p>
          <a:p>
            <a:pPr marL="457200" indent="-457200">
              <a:buFont typeface="+mj-lt"/>
              <a:buAutoNum type="arabicPeriod"/>
            </a:pPr>
            <a:r>
              <a:rPr lang="en-US" sz="2400" dirty="0"/>
              <a:t>The timestamp of transaction </a:t>
            </a:r>
            <a:r>
              <a:rPr lang="en-US" sz="2400" dirty="0" err="1"/>
              <a:t>Ti</a:t>
            </a:r>
            <a:r>
              <a:rPr lang="en-US" sz="2400" dirty="0"/>
              <a:t> is denoted as TS(</a:t>
            </a:r>
            <a:r>
              <a:rPr lang="en-US" sz="2400" dirty="0" err="1"/>
              <a:t>T</a:t>
            </a:r>
            <a:r>
              <a:rPr lang="en-US" sz="2400" baseline="-25000" dirty="0" err="1"/>
              <a:t>i</a:t>
            </a:r>
            <a:r>
              <a:rPr lang="en-US" sz="2400" dirty="0"/>
              <a:t>).</a:t>
            </a:r>
          </a:p>
          <a:p>
            <a:pPr marL="457200" indent="-457200">
              <a:buFont typeface="+mj-lt"/>
              <a:buAutoNum type="arabicPeriod"/>
            </a:pPr>
            <a:endParaRPr lang="en-US" sz="2400" dirty="0"/>
          </a:p>
          <a:p>
            <a:pPr marL="457200" indent="-457200">
              <a:buFont typeface="+mj-lt"/>
              <a:buAutoNum type="arabicPeriod"/>
            </a:pPr>
            <a:r>
              <a:rPr lang="en-US" sz="2400" dirty="0"/>
              <a:t>Read time-stamp of data-item X is denoted by R-timestamp(X).</a:t>
            </a:r>
          </a:p>
          <a:p>
            <a:pPr marL="457200" indent="-457200">
              <a:buFont typeface="+mj-lt"/>
              <a:buAutoNum type="arabicPeriod"/>
            </a:pPr>
            <a:endParaRPr lang="en-US" sz="2400" dirty="0"/>
          </a:p>
          <a:p>
            <a:pPr marL="457200" indent="-457200">
              <a:buFont typeface="+mj-lt"/>
              <a:buAutoNum type="arabicPeriod"/>
            </a:pPr>
            <a:r>
              <a:rPr lang="en-US" sz="2400" dirty="0"/>
              <a:t>Write time-stamp of data-item X is denoted by W-timestamp(X).</a:t>
            </a:r>
            <a:endParaRPr lang="en-US" sz="20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65</a:t>
            </a:fld>
            <a:endParaRPr lang="en"/>
          </a:p>
        </p:txBody>
      </p:sp>
    </p:spTree>
    <p:extLst>
      <p:ext uri="{BB962C8B-B14F-4D97-AF65-F5344CB8AC3E}">
        <p14:creationId xmlns:p14="http://schemas.microsoft.com/office/powerpoint/2010/main" val="32933179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Concurrency Control - Timestamp Ordering Protocol</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r>
              <a:rPr lang="en-US" sz="2400" dirty="0"/>
              <a:t>Timestamp ordering protocol works as follows:</a:t>
            </a:r>
          </a:p>
          <a:p>
            <a:pPr marL="342900" indent="-342900">
              <a:buFont typeface="Wingdings" panose="05000000000000000000" pitchFamily="2" charset="2"/>
              <a:buChar char="v"/>
            </a:pPr>
            <a:endParaRPr lang="en-US" sz="2400" dirty="0"/>
          </a:p>
          <a:p>
            <a:pPr>
              <a:buNone/>
            </a:pPr>
            <a:r>
              <a:rPr lang="en-US" sz="2400" dirty="0"/>
              <a:t>If a transaction </a:t>
            </a:r>
            <a:r>
              <a:rPr lang="en-US" sz="2400" dirty="0" err="1"/>
              <a:t>T</a:t>
            </a:r>
            <a:r>
              <a:rPr lang="en-US" sz="2400" baseline="-25000" dirty="0" err="1"/>
              <a:t>i</a:t>
            </a:r>
            <a:r>
              <a:rPr lang="en-US" sz="2400" dirty="0"/>
              <a:t> issues a read(X</a:t>
            </a:r>
            <a:r>
              <a:rPr lang="en-US" sz="2400"/>
              <a:t>) operation</a:t>
            </a:r>
            <a:endParaRPr lang="en-US" sz="2400" dirty="0"/>
          </a:p>
          <a:p>
            <a:pPr marL="342900" indent="-342900">
              <a:buFont typeface="Wingdings" panose="05000000000000000000" pitchFamily="2" charset="2"/>
              <a:buChar char="v"/>
            </a:pPr>
            <a:endParaRPr lang="en-US" sz="2400" dirty="0"/>
          </a:p>
          <a:p>
            <a:pPr marL="342900" indent="-342900">
              <a:buFont typeface="Arial" panose="020B0604020202020204" pitchFamily="34" charset="0"/>
              <a:buChar char="•"/>
            </a:pPr>
            <a:r>
              <a:rPr lang="en-US" sz="2400" dirty="0"/>
              <a:t>If TS(</a:t>
            </a:r>
            <a:r>
              <a:rPr lang="en-US" sz="2400" dirty="0" err="1"/>
              <a:t>T</a:t>
            </a:r>
            <a:r>
              <a:rPr lang="en-US" sz="2400" baseline="-25000" dirty="0" err="1"/>
              <a:t>i</a:t>
            </a:r>
            <a:r>
              <a:rPr lang="en-US" sz="2400" dirty="0"/>
              <a:t>) &lt; W-timestamp(X)</a:t>
            </a:r>
          </a:p>
          <a:p>
            <a:pPr>
              <a:buNone/>
            </a:pPr>
            <a:r>
              <a:rPr lang="en-US" sz="2400" dirty="0"/>
              <a:t>	Operation rejected.</a:t>
            </a:r>
          </a:p>
          <a:p>
            <a:pPr marL="342900" indent="-342900">
              <a:buFont typeface="Arial" panose="020B0604020202020204" pitchFamily="34" charset="0"/>
              <a:buChar char="•"/>
            </a:pPr>
            <a:r>
              <a:rPr lang="en-US" sz="2400" dirty="0"/>
              <a:t>If TS(</a:t>
            </a:r>
            <a:r>
              <a:rPr lang="en-US" sz="2400" dirty="0" err="1"/>
              <a:t>T</a:t>
            </a:r>
            <a:r>
              <a:rPr lang="en-US" sz="2400" baseline="-25000" dirty="0" err="1"/>
              <a:t>i</a:t>
            </a:r>
            <a:r>
              <a:rPr lang="en-US" sz="2400" dirty="0"/>
              <a:t>) &gt;= W-timestamp(X)</a:t>
            </a:r>
          </a:p>
          <a:p>
            <a:pPr>
              <a:buNone/>
            </a:pPr>
            <a:r>
              <a:rPr lang="en-US" sz="2400" dirty="0"/>
              <a:t>	Operation executed.</a:t>
            </a:r>
          </a:p>
          <a:p>
            <a:pPr marL="342900" indent="-342900">
              <a:buFont typeface="Arial" panose="020B0604020202020204" pitchFamily="34" charset="0"/>
              <a:buChar char="•"/>
            </a:pPr>
            <a:r>
              <a:rPr lang="en-US" sz="2400" dirty="0"/>
              <a:t>All data-item timestamps updated.</a:t>
            </a:r>
            <a:endParaRPr lang="en-US" sz="20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66</a:t>
            </a:fld>
            <a:endParaRPr lang="en"/>
          </a:p>
        </p:txBody>
      </p:sp>
    </p:spTree>
    <p:extLst>
      <p:ext uri="{BB962C8B-B14F-4D97-AF65-F5344CB8AC3E}">
        <p14:creationId xmlns:p14="http://schemas.microsoft.com/office/powerpoint/2010/main" val="15174834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Concurrency Control - Timestamp Ordering Protocol</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r>
              <a:rPr lang="en-US" sz="2400" dirty="0"/>
              <a:t>Timestamp ordering protocol works as follows:</a:t>
            </a:r>
          </a:p>
          <a:p>
            <a:pPr marL="342900" indent="-342900">
              <a:buFont typeface="Wingdings" panose="05000000000000000000" pitchFamily="2" charset="2"/>
              <a:buChar char="v"/>
            </a:pPr>
            <a:endParaRPr lang="en-US" sz="2400" dirty="0"/>
          </a:p>
          <a:p>
            <a:pPr>
              <a:buNone/>
            </a:pPr>
            <a:r>
              <a:rPr lang="en-US" sz="2400" dirty="0"/>
              <a:t>If a transaction </a:t>
            </a:r>
            <a:r>
              <a:rPr lang="en-US" sz="2400" dirty="0" err="1"/>
              <a:t>T</a:t>
            </a:r>
            <a:r>
              <a:rPr lang="en-US" sz="2400" baseline="-25000" dirty="0" err="1"/>
              <a:t>i</a:t>
            </a:r>
            <a:r>
              <a:rPr lang="en-US" sz="2400" dirty="0"/>
              <a:t> issues a write(X) operation −</a:t>
            </a:r>
          </a:p>
          <a:p>
            <a:pPr>
              <a:buNone/>
            </a:pPr>
            <a:endParaRPr lang="en-US" sz="2400" dirty="0"/>
          </a:p>
          <a:p>
            <a:pPr marL="342900" indent="-342900">
              <a:buFont typeface="Arial" panose="020B0604020202020204" pitchFamily="34" charset="0"/>
              <a:buChar char="•"/>
            </a:pPr>
            <a:r>
              <a:rPr lang="en-US" sz="2400" dirty="0"/>
              <a:t>If TS(</a:t>
            </a:r>
            <a:r>
              <a:rPr lang="en-US" sz="2400" dirty="0" err="1"/>
              <a:t>T</a:t>
            </a:r>
            <a:r>
              <a:rPr lang="en-US" sz="2400" baseline="-25000" dirty="0" err="1"/>
              <a:t>i</a:t>
            </a:r>
            <a:r>
              <a:rPr lang="en-US" sz="2400" dirty="0"/>
              <a:t>) &lt; R-timestamp(X)</a:t>
            </a:r>
          </a:p>
          <a:p>
            <a:pPr>
              <a:buNone/>
            </a:pPr>
            <a:r>
              <a:rPr lang="en-US" sz="2400" dirty="0"/>
              <a:t>	Operation rejected.</a:t>
            </a:r>
          </a:p>
          <a:p>
            <a:pPr marL="342900" indent="-342900">
              <a:buFont typeface="Arial" panose="020B0604020202020204" pitchFamily="34" charset="0"/>
              <a:buChar char="•"/>
            </a:pPr>
            <a:r>
              <a:rPr lang="en-US" sz="2400" dirty="0"/>
              <a:t>If TS(</a:t>
            </a:r>
            <a:r>
              <a:rPr lang="en-US" sz="2400" dirty="0" err="1"/>
              <a:t>T</a:t>
            </a:r>
            <a:r>
              <a:rPr lang="en-US" sz="2400" baseline="-25000" dirty="0" err="1"/>
              <a:t>i</a:t>
            </a:r>
            <a:r>
              <a:rPr lang="en-US" sz="2400" dirty="0"/>
              <a:t>) &lt; W-timestamp(X)</a:t>
            </a:r>
          </a:p>
          <a:p>
            <a:pPr>
              <a:buNone/>
            </a:pPr>
            <a:r>
              <a:rPr lang="en-US" sz="2400" dirty="0"/>
              <a:t>	Operation rejected and </a:t>
            </a:r>
            <a:r>
              <a:rPr lang="en-US" sz="2400" dirty="0" err="1"/>
              <a:t>T</a:t>
            </a:r>
            <a:r>
              <a:rPr lang="en-US" sz="2400" baseline="-25000" dirty="0" err="1"/>
              <a:t>i</a:t>
            </a:r>
            <a:r>
              <a:rPr lang="en-US" sz="2400" dirty="0"/>
              <a:t> rolled back.</a:t>
            </a:r>
          </a:p>
          <a:p>
            <a:pPr marL="342900" indent="-342900">
              <a:buFont typeface="Arial" panose="020B0604020202020204" pitchFamily="34" charset="0"/>
              <a:buChar char="•"/>
            </a:pPr>
            <a:r>
              <a:rPr lang="en-US" sz="2400" dirty="0"/>
              <a:t>Otherwise, operation executed.</a:t>
            </a:r>
            <a:endParaRPr lang="en-US" sz="20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67</a:t>
            </a:fld>
            <a:endParaRPr lang="en"/>
          </a:p>
        </p:txBody>
      </p:sp>
    </p:spTree>
    <p:extLst>
      <p:ext uri="{BB962C8B-B14F-4D97-AF65-F5344CB8AC3E}">
        <p14:creationId xmlns:p14="http://schemas.microsoft.com/office/powerpoint/2010/main" val="7481788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Concurrency Control – Thomas’ Write Rule</a:t>
            </a:r>
          </a:p>
        </p:txBody>
      </p:sp>
      <p:sp>
        <p:nvSpPr>
          <p:cNvPr id="111" name="Shape 111"/>
          <p:cNvSpPr txBox="1">
            <a:spLocks noGrp="1"/>
          </p:cNvSpPr>
          <p:nvPr>
            <p:ph type="body" idx="2"/>
          </p:nvPr>
        </p:nvSpPr>
        <p:spPr>
          <a:xfrm>
            <a:off x="1101386" y="1021950"/>
            <a:ext cx="7918436" cy="3687939"/>
          </a:xfrm>
          <a:prstGeom prst="rect">
            <a:avLst/>
          </a:prstGeom>
        </p:spPr>
        <p:txBody>
          <a:bodyPr lIns="91425" tIns="91425" rIns="91425" bIns="91425" anchor="t" anchorCtr="0">
            <a:noAutofit/>
          </a:bodyPr>
          <a:lstStyle/>
          <a:p>
            <a:pPr marL="342900" indent="-342900">
              <a:buFont typeface="Wingdings" panose="05000000000000000000" pitchFamily="2" charset="2"/>
              <a:buChar char="v"/>
            </a:pPr>
            <a:r>
              <a:rPr lang="en-US" sz="2400" dirty="0"/>
              <a:t>This rule states if TS(</a:t>
            </a:r>
            <a:r>
              <a:rPr lang="en-US" sz="2400" dirty="0" err="1"/>
              <a:t>T</a:t>
            </a:r>
            <a:r>
              <a:rPr lang="en-US" sz="2400" baseline="-25000" dirty="0" err="1"/>
              <a:t>i</a:t>
            </a:r>
            <a:r>
              <a:rPr lang="en-US" sz="2400" dirty="0"/>
              <a:t>) &lt; W-timestamp(X), then the operation is rejected and </a:t>
            </a:r>
            <a:r>
              <a:rPr lang="en-US" sz="2400" dirty="0" err="1"/>
              <a:t>T</a:t>
            </a:r>
            <a:r>
              <a:rPr lang="en-US" sz="2400" baseline="-25000" dirty="0" err="1"/>
              <a:t>i</a:t>
            </a:r>
            <a:r>
              <a:rPr lang="en-US" sz="2400" dirty="0"/>
              <a:t> is rolled back.</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Time-stamp ordering rules can be modified to make the schedule view serializable.</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Instead of making </a:t>
            </a:r>
            <a:r>
              <a:rPr lang="en-US" sz="2400" dirty="0" err="1"/>
              <a:t>T</a:t>
            </a:r>
            <a:r>
              <a:rPr lang="en-US" sz="2400" baseline="-25000" dirty="0" err="1"/>
              <a:t>i</a:t>
            </a:r>
            <a:r>
              <a:rPr lang="en-US" sz="2400" dirty="0"/>
              <a:t> rolled back, the 'write' operation itself is ignored.</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68</a:t>
            </a:fld>
            <a:endParaRPr lang="en"/>
          </a:p>
        </p:txBody>
      </p:sp>
    </p:spTree>
    <p:extLst>
      <p:ext uri="{BB962C8B-B14F-4D97-AF65-F5344CB8AC3E}">
        <p14:creationId xmlns:p14="http://schemas.microsoft.com/office/powerpoint/2010/main" val="9473648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993214" cy="1159800"/>
          </a:xfrm>
          <a:prstGeom prst="rect">
            <a:avLst/>
          </a:prstGeom>
        </p:spPr>
        <p:txBody>
          <a:bodyPr lIns="91425" tIns="91425" rIns="91425" bIns="91425" anchor="b" anchorCtr="0">
            <a:noAutofit/>
          </a:bodyPr>
          <a:lstStyle/>
          <a:p>
            <a:pPr lvl="0" rtl="0">
              <a:spcBef>
                <a:spcPts val="0"/>
              </a:spcBef>
              <a:buNone/>
            </a:pPr>
            <a:r>
              <a:rPr lang="en-US" dirty="0"/>
              <a:t>END</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69</a:t>
            </a:fld>
            <a:endParaRPr lang="en"/>
          </a:p>
        </p:txBody>
      </p:sp>
    </p:spTree>
    <p:extLst>
      <p:ext uri="{BB962C8B-B14F-4D97-AF65-F5344CB8AC3E}">
        <p14:creationId xmlns:p14="http://schemas.microsoft.com/office/powerpoint/2010/main" val="172467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Database Integrity</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marL="342900" lvl="1" indent="-342900" hangingPunct="0">
              <a:lnSpc>
                <a:spcPct val="93000"/>
              </a:lnSpc>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Entity integrity is concerned with ensuring that each row of a table has a unique and non-null primary key value.  This is the same as saying that each row in a table represents a single instance of the entity type modelled by the table. </a:t>
            </a:r>
          </a:p>
          <a:p>
            <a:pPr marL="342900" indent="-342900" hangingPunct="0">
              <a:lnSpc>
                <a:spcPct val="93000"/>
              </a:lnSpc>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marL="342900" lvl="1" indent="-342900" hangingPunct="0">
              <a:lnSpc>
                <a:spcPct val="93000"/>
              </a:lnSpc>
              <a:buFont typeface="Roboto" panose="020B060402020202020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Referential integrity is concerned with the relationships </a:t>
            </a:r>
            <a:r>
              <a:rPr lang="en-GB" sz="2200" i="1" dirty="0">
                <a:solidFill>
                  <a:srgbClr val="000000"/>
                </a:solidFill>
              </a:rPr>
              <a:t>between</a:t>
            </a:r>
            <a:r>
              <a:rPr lang="en-GB" sz="2200" dirty="0">
                <a:solidFill>
                  <a:srgbClr val="000000"/>
                </a:solidFill>
              </a:rPr>
              <a:t> the tables of a database; i.e. that the data of one table does not contradict the data of another table.</a:t>
            </a:r>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Tree>
    <p:extLst>
      <p:ext uri="{BB962C8B-B14F-4D97-AF65-F5344CB8AC3E}">
        <p14:creationId xmlns:p14="http://schemas.microsoft.com/office/powerpoint/2010/main" val="32292523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70</a:t>
            </a:fld>
            <a:endParaRPr lang="en"/>
          </a:p>
        </p:txBody>
      </p:sp>
      <p:sp>
        <p:nvSpPr>
          <p:cNvPr id="306" name="Shape 306"/>
          <p:cNvSpPr txBox="1">
            <a:spLocks noGrp="1"/>
          </p:cNvSpPr>
          <p:nvPr>
            <p:ph type="ctrTitle" idx="4294967295"/>
          </p:nvPr>
        </p:nvSpPr>
        <p:spPr>
          <a:xfrm>
            <a:off x="1033300" y="1583350"/>
            <a:ext cx="6672600" cy="1159800"/>
          </a:xfrm>
          <a:prstGeom prst="rect">
            <a:avLst/>
          </a:prstGeom>
        </p:spPr>
        <p:txBody>
          <a:bodyPr lIns="91425" tIns="91425" rIns="91425" bIns="91425" anchor="ctr" anchorCtr="0">
            <a:noAutofit/>
          </a:bodyPr>
          <a:lstStyle/>
          <a:p>
            <a:pPr lvl="0" rtl="0">
              <a:spcBef>
                <a:spcPts val="0"/>
              </a:spcBef>
              <a:buNone/>
            </a:pPr>
            <a:r>
              <a:rPr lang="en" sz="6000">
                <a:solidFill>
                  <a:srgbClr val="FF8700"/>
                </a:solidFill>
              </a:rPr>
              <a:t>THANKS!</a:t>
            </a:r>
          </a:p>
        </p:txBody>
      </p:sp>
      <p:sp>
        <p:nvSpPr>
          <p:cNvPr id="307" name="Shape 307"/>
          <p:cNvSpPr txBox="1">
            <a:spLocks noGrp="1"/>
          </p:cNvSpPr>
          <p:nvPr>
            <p:ph type="subTitle" idx="4294967295"/>
          </p:nvPr>
        </p:nvSpPr>
        <p:spPr>
          <a:xfrm>
            <a:off x="1033300" y="2630575"/>
            <a:ext cx="7185000" cy="1159800"/>
          </a:xfrm>
          <a:prstGeom prst="rect">
            <a:avLst/>
          </a:prstGeom>
        </p:spPr>
        <p:txBody>
          <a:bodyPr lIns="91425" tIns="91425" rIns="91425" bIns="91425" anchor="t" anchorCtr="0">
            <a:noAutofit/>
          </a:bodyPr>
          <a:lstStyle/>
          <a:p>
            <a:pPr lvl="0" rtl="0">
              <a:spcBef>
                <a:spcPts val="0"/>
              </a:spcBef>
              <a:buNone/>
            </a:pPr>
            <a:r>
              <a:rPr lang="en" sz="2400" b="1" dirty="0">
                <a:solidFill>
                  <a:srgbClr val="FFFFFF"/>
                </a:solidFill>
              </a:rPr>
              <a:t>Any questions?</a:t>
            </a:r>
          </a:p>
          <a:p>
            <a:pPr lvl="0" rtl="0">
              <a:spcBef>
                <a:spcPts val="0"/>
              </a:spcBef>
              <a:buClr>
                <a:schemeClr val="dk1"/>
              </a:buClr>
              <a:buSzPct val="45833"/>
              <a:buFont typeface="Arial"/>
              <a:buNone/>
            </a:pPr>
            <a:r>
              <a:rPr lang="en" sz="2400" dirty="0">
                <a:solidFill>
                  <a:srgbClr val="FFFFFF"/>
                </a:solidFill>
              </a:rPr>
              <a:t>You can find me at </a:t>
            </a:r>
            <a:r>
              <a:rPr lang="en-US" sz="2400" dirty="0">
                <a:solidFill>
                  <a:srgbClr val="FFFFFF"/>
                </a:solidFill>
                <a:hlinkClick r:id="rId3"/>
              </a:rPr>
              <a:t>elielkeelson@gmail.com</a:t>
            </a:r>
            <a:r>
              <a:rPr lang="en-US" sz="2400" dirty="0">
                <a:solidFill>
                  <a:srgbClr val="FFFFFF"/>
                </a:solidFill>
              </a:rPr>
              <a:t> </a:t>
            </a:r>
            <a:r>
              <a:rPr lang="en" sz="2400" dirty="0">
                <a:solidFill>
                  <a:srgbClr val="FFFFFF"/>
                </a:solidFill>
              </a:rPr>
              <a:t>&amp; </a:t>
            </a:r>
            <a:r>
              <a:rPr lang="en-US" sz="2400" dirty="0" err="1">
                <a:solidFill>
                  <a:srgbClr val="FFFFFF"/>
                </a:solidFill>
              </a:rPr>
              <a:t>ekeelson</a:t>
            </a:r>
            <a:r>
              <a:rPr lang="en" sz="2400" dirty="0">
                <a:solidFill>
                  <a:srgbClr val="FFFFFF"/>
                </a:solidFill>
              </a:rPr>
              <a:t>@</a:t>
            </a:r>
            <a:r>
              <a:rPr lang="en-US" sz="2400" dirty="0">
                <a:solidFill>
                  <a:srgbClr val="FFFFFF"/>
                </a:solidFill>
              </a:rPr>
              <a:t>knust.edu.gh</a:t>
            </a:r>
            <a:endParaRPr lang="en" sz="2400"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Database Integrity</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i="1" dirty="0">
                <a:solidFill>
                  <a:srgbClr val="000000"/>
                </a:solidFill>
              </a:rPr>
              <a:t>Correctness</a:t>
            </a:r>
            <a:r>
              <a:rPr lang="en-GB" sz="2000" dirty="0">
                <a:solidFill>
                  <a:srgbClr val="000000"/>
                </a:solidFill>
              </a:rPr>
              <a:t> implies that data captured for entry into the computer does in fact correctly represent the ‘the real world’ data that it is supposed to.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This involves taking care with the capturing and handling of data at all stages prior to and during data entry to the database.</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Common forms of error in data entry are transposition of numerical digits, misspelling of names, repetition of  characters, etc</a:t>
            </a:r>
            <a:r>
              <a:rPr lang="en-GB" sz="2000" i="1" dirty="0">
                <a:solidFill>
                  <a:srgbClr val="000000"/>
                </a:solidFill>
              </a:rPr>
              <a:t>.</a:t>
            </a:r>
            <a:r>
              <a:rPr lang="en-GB" sz="2000" dirty="0">
                <a:solidFill>
                  <a:srgbClr val="000000"/>
                </a:solidFill>
              </a:rPr>
              <a:t>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The primary defence against invalid data is data input validation</a:t>
            </a:r>
          </a:p>
          <a:p>
            <a:endParaRPr lang="en-US" sz="20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spTree>
    <p:extLst>
      <p:ext uri="{BB962C8B-B14F-4D97-AF65-F5344CB8AC3E}">
        <p14:creationId xmlns:p14="http://schemas.microsoft.com/office/powerpoint/2010/main" val="177469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t>Data Validation</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Data validation refers to the process of checking data entering the database to ensure that the data is sensible and meaningful to the database application system, as far as this can be accomplished.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spTree>
    <p:extLst>
      <p:ext uri="{BB962C8B-B14F-4D97-AF65-F5344CB8AC3E}">
        <p14:creationId xmlns:p14="http://schemas.microsoft.com/office/powerpoint/2010/main" val="1198082973"/>
      </p:ext>
    </p:extLst>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19985</TotalTime>
  <Words>3342</Words>
  <Application>Microsoft Office PowerPoint</Application>
  <PresentationFormat>On-screen Show (16:9)</PresentationFormat>
  <Paragraphs>430</Paragraphs>
  <Slides>70</Slides>
  <Notes>70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Wingdings</vt:lpstr>
      <vt:lpstr>Dosis</vt:lpstr>
      <vt:lpstr>Arial</vt:lpstr>
      <vt:lpstr>Roboto</vt:lpstr>
      <vt:lpstr>William template</vt:lpstr>
      <vt:lpstr>DATABASE AND INFORMATION RETRIEVAL DR. ELIEL KEELSON</vt:lpstr>
      <vt:lpstr>Integrity And Security</vt:lpstr>
      <vt:lpstr>Integrity And Security</vt:lpstr>
      <vt:lpstr>Threats to the Database</vt:lpstr>
      <vt:lpstr>Threats to the Database</vt:lpstr>
      <vt:lpstr>Database Integrity</vt:lpstr>
      <vt:lpstr>Database Integrity</vt:lpstr>
      <vt:lpstr>Database Integrity</vt:lpstr>
      <vt:lpstr>Data Validation</vt:lpstr>
      <vt:lpstr>Data Validation</vt:lpstr>
      <vt:lpstr>Data Validation</vt:lpstr>
      <vt:lpstr>Data Validation - Assertion</vt:lpstr>
      <vt:lpstr>Data Validation - Assertion</vt:lpstr>
      <vt:lpstr>Data Validation - Triggers</vt:lpstr>
      <vt:lpstr>Data Validation - Triggers</vt:lpstr>
      <vt:lpstr>Backups and Recovery</vt:lpstr>
      <vt:lpstr>Backups and Recovery</vt:lpstr>
      <vt:lpstr>Transaction Log</vt:lpstr>
      <vt:lpstr>Transaction Log</vt:lpstr>
      <vt:lpstr>Checkpoints</vt:lpstr>
      <vt:lpstr>Checkpoints</vt:lpstr>
      <vt:lpstr>Checkpoints</vt:lpstr>
      <vt:lpstr>Checkpoints</vt:lpstr>
      <vt:lpstr>Checkpoints</vt:lpstr>
      <vt:lpstr>Privileges and Permissions</vt:lpstr>
      <vt:lpstr>Privileges and Permissions</vt:lpstr>
      <vt:lpstr>Privileges and Permissions</vt:lpstr>
      <vt:lpstr>Privileges and Permissions</vt:lpstr>
      <vt:lpstr>TRANSACTION MANAGEMENT</vt:lpstr>
      <vt:lpstr>Transaction Management</vt:lpstr>
      <vt:lpstr>Transaction Management</vt:lpstr>
      <vt:lpstr>Transaction Management</vt:lpstr>
      <vt:lpstr>Transaction Management</vt:lpstr>
      <vt:lpstr>Transaction Management –ACID Properties</vt:lpstr>
      <vt:lpstr>Transaction Management - Atomicity</vt:lpstr>
      <vt:lpstr>Transaction Management - Consistency</vt:lpstr>
      <vt:lpstr>Transaction Management - Isolation</vt:lpstr>
      <vt:lpstr>Transaction Management - Durability</vt:lpstr>
      <vt:lpstr>SERIALIZABILITY</vt:lpstr>
      <vt:lpstr>Serializability – Serial Schedule</vt:lpstr>
      <vt:lpstr>Serializability</vt:lpstr>
      <vt:lpstr>Serializability</vt:lpstr>
      <vt:lpstr>Serializability</vt:lpstr>
      <vt:lpstr>Serializability</vt:lpstr>
      <vt:lpstr>Serializability</vt:lpstr>
      <vt:lpstr>States of Transactions</vt:lpstr>
      <vt:lpstr>States of Transactions</vt:lpstr>
      <vt:lpstr>States of Transactions</vt:lpstr>
      <vt:lpstr>States of Transactions</vt:lpstr>
      <vt:lpstr>CONCURRENCY CONTROL</vt:lpstr>
      <vt:lpstr>Concurrency Control</vt:lpstr>
      <vt:lpstr>Concurrency Control - Lock-based Protocols</vt:lpstr>
      <vt:lpstr>Concurrency Control - Lock-based Protocols</vt:lpstr>
      <vt:lpstr>Concurrency Control - Lock-based Protocols</vt:lpstr>
      <vt:lpstr>Lock-based Protocols - Simplistic Lock Protocol</vt:lpstr>
      <vt:lpstr>Lock-based Protocols - Pre-claiming Lock Protocol</vt:lpstr>
      <vt:lpstr>Lock-based Protocols - Pre-claiming Lock Protocol</vt:lpstr>
      <vt:lpstr>Lock-based Protocols - Two-Phase Locking (2PL)</vt:lpstr>
      <vt:lpstr>Lock-based Protocols - Two-Phase Locking (2PL)</vt:lpstr>
      <vt:lpstr>Lock-based Protocols –Strict Two-Phase Locking</vt:lpstr>
      <vt:lpstr>Concurrency Control - Timestamp-based Protocols</vt:lpstr>
      <vt:lpstr>Concurrency Control - Timestamp-based Protocols</vt:lpstr>
      <vt:lpstr>Concurrency Control - Timestamp-based Protocols</vt:lpstr>
      <vt:lpstr>Concurrency Control - Timestamp Ordering Protocol</vt:lpstr>
      <vt:lpstr>Concurrency Control - Timestamp Ordering Protocol</vt:lpstr>
      <vt:lpstr>Concurrency Control - Timestamp Ordering Protocol</vt:lpstr>
      <vt:lpstr>Concurrency Control - Timestamp Ordering Protocol</vt:lpstr>
      <vt:lpstr>Concurrency Control – Thomas’ Write Rule</vt:lpstr>
      <vt:lpstr>END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Ruel</dc:creator>
  <cp:lastModifiedBy>Ruel</cp:lastModifiedBy>
  <cp:revision>109</cp:revision>
  <dcterms:modified xsi:type="dcterms:W3CDTF">2017-04-03T21:57:00Z</dcterms:modified>
</cp:coreProperties>
</file>