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56" r:id="rId2"/>
    <p:sldId id="302" r:id="rId3"/>
    <p:sldId id="303" r:id="rId4"/>
    <p:sldId id="304" r:id="rId5"/>
    <p:sldId id="305" r:id="rId6"/>
    <p:sldId id="306" r:id="rId7"/>
    <p:sldId id="307" r:id="rId8"/>
    <p:sldId id="327" r:id="rId9"/>
    <p:sldId id="308" r:id="rId10"/>
    <p:sldId id="309" r:id="rId11"/>
    <p:sldId id="330" r:id="rId12"/>
    <p:sldId id="310" r:id="rId13"/>
    <p:sldId id="319" r:id="rId14"/>
    <p:sldId id="320" r:id="rId15"/>
    <p:sldId id="321" r:id="rId16"/>
    <p:sldId id="311" r:id="rId17"/>
    <p:sldId id="322" r:id="rId18"/>
    <p:sldId id="312" r:id="rId19"/>
    <p:sldId id="313" r:id="rId20"/>
    <p:sldId id="329" r:id="rId21"/>
    <p:sldId id="314" r:id="rId22"/>
    <p:sldId id="323" r:id="rId23"/>
    <p:sldId id="324" r:id="rId24"/>
    <p:sldId id="325" r:id="rId25"/>
    <p:sldId id="328" r:id="rId26"/>
    <p:sldId id="326" r:id="rId27"/>
    <p:sldId id="331" r:id="rId28"/>
    <p:sldId id="332" r:id="rId29"/>
    <p:sldId id="333" r:id="rId30"/>
    <p:sldId id="335" r:id="rId31"/>
    <p:sldId id="336" r:id="rId32"/>
    <p:sldId id="337" r:id="rId33"/>
    <p:sldId id="338" r:id="rId34"/>
    <p:sldId id="315" r:id="rId35"/>
    <p:sldId id="316" r:id="rId36"/>
    <p:sldId id="317" r:id="rId37"/>
    <p:sldId id="339" r:id="rId38"/>
    <p:sldId id="340" r:id="rId39"/>
    <p:sldId id="342" r:id="rId40"/>
    <p:sldId id="341" r:id="rId41"/>
    <p:sldId id="343" r:id="rId42"/>
    <p:sldId id="344" r:id="rId43"/>
    <p:sldId id="279" r:id="rId44"/>
  </p:sldIdLst>
  <p:sldSz cx="9144000" cy="5143500" type="screen16x9"/>
  <p:notesSz cx="6858000" cy="9144000"/>
  <p:embeddedFontLst>
    <p:embeddedFont>
      <p:font typeface="Dosis" panose="020B0604020202020204" charset="0"/>
      <p:regular r:id="rId46"/>
      <p:bold r:id="rId47"/>
    </p:embeddedFont>
    <p:embeddedFont>
      <p:font typeface="Robot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A89D6-17C4-4573-A037-BF1A90AD5806}">
  <a:tblStyle styleId="{AC1A89D6-17C4-4573-A037-BF1A90AD580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5" d="100"/>
          <a:sy n="85"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3807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143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0791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7912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626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2129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54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5649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294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6105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330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39206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40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918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5796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51594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9475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5331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37317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9617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251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500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60277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4351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8888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9128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9808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4620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22331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0532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3210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83716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7820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3445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7699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422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06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487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983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978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096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extLst>
      <p:ext uri="{BB962C8B-B14F-4D97-AF65-F5344CB8AC3E}">
        <p14:creationId xmlns:p14="http://schemas.microsoft.com/office/powerpoint/2010/main" val="4235570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elielkeelson@gmail.com"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610783" y="0"/>
            <a:ext cx="5238600" cy="4020000"/>
          </a:xfrm>
          <a:prstGeom prst="rect">
            <a:avLst/>
          </a:prstGeom>
        </p:spPr>
        <p:txBody>
          <a:bodyPr lIns="91425" tIns="91425" rIns="91425" bIns="91425" anchor="b" anchorCtr="0">
            <a:noAutofit/>
          </a:bodyPr>
          <a:lstStyle/>
          <a:p>
            <a:pPr lvl="0" algn="r">
              <a:spcBef>
                <a:spcPts val="0"/>
              </a:spcBef>
              <a:buNone/>
            </a:pPr>
            <a:r>
              <a:rPr lang="en-US" dirty="0"/>
              <a:t>DATABASE AND INFORMATION RETRIEVAL</a:t>
            </a:r>
            <a:br>
              <a:rPr lang="en-US" dirty="0"/>
            </a:br>
            <a:r>
              <a:rPr lang="en-US" sz="2800" dirty="0"/>
              <a:t>DR. ELIEL KEELSON</a:t>
            </a:r>
            <a:endParaRPr lang="en" dirty="0"/>
          </a:p>
        </p:txBody>
      </p:sp>
      <p:sp>
        <p:nvSpPr>
          <p:cNvPr id="3" name="TextBox 2"/>
          <p:cNvSpPr txBox="1"/>
          <p:nvPr/>
        </p:nvSpPr>
        <p:spPr>
          <a:xfrm>
            <a:off x="2724964" y="4583724"/>
            <a:ext cx="3094893" cy="307777"/>
          </a:xfrm>
          <a:prstGeom prst="rect">
            <a:avLst/>
          </a:prstGeom>
          <a:noFill/>
        </p:spPr>
        <p:txBody>
          <a:bodyPr wrap="square" rtlCol="0">
            <a:spAutoFit/>
          </a:bodyPr>
          <a:lstStyle/>
          <a:p>
            <a:pPr algn="r"/>
            <a:r>
              <a:rPr lang="en-US" dirty="0">
                <a:solidFill>
                  <a:schemeClr val="bg1"/>
                </a:solidFill>
              </a:rPr>
              <a:t>LECTURE 01 –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Motivation for Database Systems Application Programs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pPr>
              <a:lnSpc>
                <a:spcPct val="80000"/>
              </a:lnSpc>
            </a:pPr>
            <a:r>
              <a:rPr lang="en-US" sz="2200" dirty="0"/>
              <a:t>Data Sharing: User’s share the same data</a:t>
            </a:r>
          </a:p>
          <a:p>
            <a:pPr>
              <a:lnSpc>
                <a:spcPct val="80000"/>
              </a:lnSpc>
            </a:pPr>
            <a:endParaRPr lang="en-US" sz="2200" dirty="0"/>
          </a:p>
          <a:p>
            <a:pPr>
              <a:lnSpc>
                <a:spcPct val="80000"/>
              </a:lnSpc>
            </a:pPr>
            <a:r>
              <a:rPr lang="en-US" sz="2200" dirty="0"/>
              <a:t>Concurrent Access: Users’ actions do not interfere with each other</a:t>
            </a:r>
          </a:p>
          <a:p>
            <a:pPr>
              <a:lnSpc>
                <a:spcPct val="80000"/>
              </a:lnSpc>
            </a:pPr>
            <a:endParaRPr lang="en-US" sz="2200" dirty="0"/>
          </a:p>
          <a:p>
            <a:pPr>
              <a:lnSpc>
                <a:spcPct val="80000"/>
              </a:lnSpc>
            </a:pPr>
            <a:r>
              <a:rPr lang="en-US" sz="2200" dirty="0"/>
              <a:t>Data Integrity: The DBMS keeps data consistent and accurate</a:t>
            </a:r>
          </a:p>
          <a:p>
            <a:pPr>
              <a:lnSpc>
                <a:spcPct val="80000"/>
              </a:lnSpc>
            </a:pPr>
            <a:endParaRPr lang="en-US" sz="2200" dirty="0"/>
          </a:p>
          <a:p>
            <a:pPr>
              <a:lnSpc>
                <a:spcPct val="80000"/>
              </a:lnSpc>
            </a:pPr>
            <a:r>
              <a:rPr lang="en-US" sz="2200" dirty="0"/>
              <a:t>Program-data Independence : Data structures can change without affecting applications</a:t>
            </a:r>
          </a:p>
          <a:p>
            <a:pPr>
              <a:lnSpc>
                <a:spcPct val="80000"/>
              </a:lnSpc>
            </a:pPr>
            <a:endParaRPr lang="en-US" sz="2200" dirty="0"/>
          </a:p>
          <a:p>
            <a:pPr>
              <a:lnSpc>
                <a:spcPct val="80000"/>
              </a:lnSpc>
            </a:pPr>
            <a:r>
              <a:rPr lang="en-US" sz="2200" dirty="0"/>
              <a:t>Flexible querying: The DBMS can easily deal with new queries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366063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BASIC </a:t>
            </a:r>
            <a:br>
              <a:rPr lang="en-US" dirty="0"/>
            </a:br>
            <a:r>
              <a:rPr lang="en-US" dirty="0"/>
              <a:t>DB TERMS</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r>
              <a:rPr lang="en-US" dirty="0"/>
              <a:t>Intro to the Database Vocabulary</a:t>
            </a: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73941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 - Database</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A Database is a collection of data, though not just any collection counts as a database. </a:t>
            </a:r>
          </a:p>
          <a:p>
            <a:endParaRPr lang="en-US" sz="2200" dirty="0"/>
          </a:p>
          <a:p>
            <a:r>
              <a:rPr lang="en-US" sz="2200" dirty="0"/>
              <a:t>It is a persistent, self-describing, structured collection of related items of data.</a:t>
            </a:r>
          </a:p>
          <a:p>
            <a:endParaRPr lang="en-US" sz="2200" dirty="0"/>
          </a:p>
          <a:p>
            <a:r>
              <a:rPr lang="en-US" sz="2200" dirty="0"/>
              <a:t>It can also be described as a collection of information organized to provide efficient retrieval.</a:t>
            </a:r>
          </a:p>
          <a:p>
            <a:endParaRPr lang="en-US" sz="2200" dirty="0"/>
          </a:p>
          <a:p>
            <a:endParaRPr lang="en-US" sz="2200" dirty="0"/>
          </a:p>
          <a:p>
            <a:endParaRPr lang="en-US" sz="2200" dirty="0"/>
          </a:p>
          <a:p>
            <a:endParaRPr lang="en-US" sz="2200" dirty="0"/>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extLst>
      <p:ext uri="{BB962C8B-B14F-4D97-AF65-F5344CB8AC3E}">
        <p14:creationId xmlns:p14="http://schemas.microsoft.com/office/powerpoint/2010/main" val="4564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 - DBMS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pPr>
              <a:lnSpc>
                <a:spcPct val="90000"/>
              </a:lnSpc>
            </a:pPr>
            <a:r>
              <a:rPr lang="en-US" sz="2200" dirty="0"/>
              <a:t>A Database Management System (DBMS</a:t>
            </a:r>
            <a:r>
              <a:rPr lang="en-US" sz="2200" u="sng" dirty="0"/>
              <a:t>)</a:t>
            </a:r>
            <a:r>
              <a:rPr lang="en-US" sz="2200" dirty="0"/>
              <a:t> is system software for creating and managing databases. </a:t>
            </a:r>
          </a:p>
          <a:p>
            <a:pPr>
              <a:lnSpc>
                <a:spcPct val="90000"/>
              </a:lnSpc>
            </a:pPr>
            <a:endParaRPr lang="en-US" sz="2200" dirty="0"/>
          </a:p>
          <a:p>
            <a:pPr>
              <a:lnSpc>
                <a:spcPct val="90000"/>
              </a:lnSpc>
            </a:pPr>
            <a:r>
              <a:rPr lang="en-US" sz="2200" dirty="0"/>
              <a:t>It provides users and programmers with a systematic way to create, retrieve, update and manage data.  </a:t>
            </a:r>
          </a:p>
          <a:p>
            <a:pPr>
              <a:lnSpc>
                <a:spcPct val="90000"/>
              </a:lnSpc>
            </a:pPr>
            <a:endParaRPr lang="en-US" sz="2200" dirty="0"/>
          </a:p>
          <a:p>
            <a:pPr>
              <a:lnSpc>
                <a:spcPct val="90000"/>
              </a:lnSpc>
            </a:pPr>
            <a:r>
              <a:rPr lang="en-US" sz="2200" dirty="0"/>
              <a:t>It stores data in such a way that makes it easier to retrieve, manipulate, and produce information. </a:t>
            </a:r>
          </a:p>
          <a:p>
            <a:pPr>
              <a:lnSpc>
                <a:spcPct val="90000"/>
              </a:lnSpc>
            </a:pPr>
            <a:endParaRPr lang="en-US" sz="2200" dirty="0"/>
          </a:p>
          <a:p>
            <a:pPr>
              <a:lnSpc>
                <a:spcPct val="90000"/>
              </a:lnSpc>
            </a:pPr>
            <a:r>
              <a:rPr lang="en-US" sz="2200" dirty="0"/>
              <a:t>Examples of DBMS are MySQL, PostgreSQL, Microsoft Access, SQL Server, FileMaker, Oracle, RDBMS, </a:t>
            </a:r>
            <a:r>
              <a:rPr lang="en-US" sz="2200" dirty="0" err="1"/>
              <a:t>dBASE</a:t>
            </a:r>
            <a:r>
              <a:rPr lang="en-US" sz="2200" dirty="0"/>
              <a:t>, Clipper, and FoxPro</a:t>
            </a:r>
          </a:p>
          <a:p>
            <a:endParaRPr lang="en-US" sz="2200" dirty="0"/>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extLst>
      <p:ext uri="{BB962C8B-B14F-4D97-AF65-F5344CB8AC3E}">
        <p14:creationId xmlns:p14="http://schemas.microsoft.com/office/powerpoint/2010/main" val="46053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 - DBMS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pPr>
              <a:lnSpc>
                <a:spcPct val="90000"/>
              </a:lnSpc>
            </a:pPr>
            <a:r>
              <a:rPr lang="en-US" sz="2200" dirty="0"/>
              <a:t>Since there are so many database management systems available, it is important for there to be a way for them to communicate with each other. </a:t>
            </a:r>
          </a:p>
          <a:p>
            <a:pPr>
              <a:lnSpc>
                <a:spcPct val="90000"/>
              </a:lnSpc>
            </a:pPr>
            <a:endParaRPr lang="en-US" sz="2200" dirty="0"/>
          </a:p>
          <a:p>
            <a:pPr>
              <a:lnSpc>
                <a:spcPct val="90000"/>
              </a:lnSpc>
            </a:pPr>
            <a:r>
              <a:rPr lang="en-US" sz="2200" dirty="0"/>
              <a:t>For this reason, most database software comes with an Open Database Connectivity (ODBC) driver that allows the database to integrate with other databases. </a:t>
            </a:r>
          </a:p>
          <a:p>
            <a:pPr>
              <a:lnSpc>
                <a:spcPct val="90000"/>
              </a:lnSpc>
            </a:pPr>
            <a:endParaRPr lang="en-US" sz="2200" dirty="0"/>
          </a:p>
          <a:p>
            <a:pPr>
              <a:lnSpc>
                <a:spcPct val="90000"/>
              </a:lnSpc>
            </a:pPr>
            <a:r>
              <a:rPr lang="en-US" sz="2200" dirty="0"/>
              <a:t>For example, common SQL statements such as SELECT and INSERT are translated from a program's proprietary syntax into a syntax other databases can understand.</a:t>
            </a: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extLst>
      <p:ext uri="{BB962C8B-B14F-4D97-AF65-F5344CB8AC3E}">
        <p14:creationId xmlns:p14="http://schemas.microsoft.com/office/powerpoint/2010/main" val="370339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 - Metadata</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Metadata is the description of data stored in the database.</a:t>
            </a:r>
          </a:p>
          <a:p>
            <a:endParaRPr lang="en-US" sz="2200" u="sng" dirty="0"/>
          </a:p>
          <a:p>
            <a:r>
              <a:rPr lang="en-US" sz="2200" dirty="0"/>
              <a:t>It summarizes basic information about data, which can make finding and working with particular instances of data easier.</a:t>
            </a:r>
          </a:p>
          <a:p>
            <a:endParaRPr lang="en-US" sz="2200" dirty="0"/>
          </a:p>
          <a:p>
            <a:r>
              <a:rPr lang="en-US" sz="2200" dirty="0"/>
              <a:t> For example, </a:t>
            </a:r>
            <a:r>
              <a:rPr lang="en-US" sz="2200" i="1" dirty="0">
                <a:solidFill>
                  <a:srgbClr val="FF0000"/>
                </a:solidFill>
              </a:rPr>
              <a:t>author</a:t>
            </a:r>
            <a:r>
              <a:rPr lang="en-US" sz="2200" dirty="0"/>
              <a:t>, </a:t>
            </a:r>
            <a:r>
              <a:rPr lang="en-US" sz="2200" i="1" dirty="0">
                <a:solidFill>
                  <a:srgbClr val="FF0000"/>
                </a:solidFill>
              </a:rPr>
              <a:t>date</a:t>
            </a:r>
            <a:r>
              <a:rPr lang="en-US" sz="2200" dirty="0">
                <a:solidFill>
                  <a:srgbClr val="FF0000"/>
                </a:solidFill>
              </a:rPr>
              <a:t> </a:t>
            </a:r>
            <a:r>
              <a:rPr lang="en-US" sz="2200" i="1" dirty="0">
                <a:solidFill>
                  <a:srgbClr val="FF0000"/>
                </a:solidFill>
              </a:rPr>
              <a:t>created</a:t>
            </a:r>
            <a:r>
              <a:rPr lang="en-US" sz="2200" dirty="0"/>
              <a:t> and </a:t>
            </a:r>
            <a:r>
              <a:rPr lang="en-US" sz="2200" i="1" dirty="0">
                <a:solidFill>
                  <a:srgbClr val="FF0000"/>
                </a:solidFill>
              </a:rPr>
              <a:t>date modified</a:t>
            </a:r>
            <a:r>
              <a:rPr lang="en-US" sz="2200" dirty="0"/>
              <a:t> are examples of very basic document metadata.  </a:t>
            </a:r>
          </a:p>
          <a:p>
            <a:endParaRPr lang="en-US" sz="2200" dirty="0"/>
          </a:p>
          <a:p>
            <a:r>
              <a:rPr lang="en-US" sz="2200" dirty="0"/>
              <a:t>Having the ability to filter through that metadata makes it much easier for someone to locate a specific document.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extLst>
      <p:ext uri="{BB962C8B-B14F-4D97-AF65-F5344CB8AC3E}">
        <p14:creationId xmlns:p14="http://schemas.microsoft.com/office/powerpoint/2010/main" val="270168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 – Database Schema</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Database Schema is the skeletal structure that represents the logical view of the entire database. </a:t>
            </a:r>
          </a:p>
          <a:p>
            <a:endParaRPr lang="en-US" sz="2200" dirty="0"/>
          </a:p>
          <a:p>
            <a:r>
              <a:rPr lang="en-US" sz="2200" dirty="0"/>
              <a:t>It  defines how the data is organized and how the relations among them are associated. </a:t>
            </a:r>
          </a:p>
          <a:p>
            <a:endParaRPr lang="en-US" sz="2200" dirty="0"/>
          </a:p>
          <a:p>
            <a:r>
              <a:rPr lang="en-US" sz="2200" dirty="0"/>
              <a:t>It gives an idea of all the constraints that are to be applied on the data.</a:t>
            </a:r>
          </a:p>
          <a:p>
            <a:endParaRPr lang="en-US" sz="2200" dirty="0"/>
          </a:p>
          <a:p>
            <a:r>
              <a:rPr lang="en-US" sz="2200" dirty="0"/>
              <a:t>The schematic diagram of the database is often drawn to aid implementers to design the database.</a:t>
            </a:r>
          </a:p>
          <a:p>
            <a:endParaRPr lang="en-US" sz="2200" dirty="0"/>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Tree>
    <p:extLst>
      <p:ext uri="{BB962C8B-B14F-4D97-AF65-F5344CB8AC3E}">
        <p14:creationId xmlns:p14="http://schemas.microsoft.com/office/powerpoint/2010/main" val="5722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 – Database Instance</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A Database Instance is a collection of information stored in the database at a particular moment.</a:t>
            </a:r>
          </a:p>
          <a:p>
            <a:endParaRPr lang="en-US" sz="2200" dirty="0"/>
          </a:p>
          <a:p>
            <a:r>
              <a:rPr lang="en-US" sz="2200" dirty="0"/>
              <a:t>It contains a snapshot of the database. </a:t>
            </a:r>
          </a:p>
          <a:p>
            <a:endParaRPr lang="en-US" sz="2200" dirty="0"/>
          </a:p>
          <a:p>
            <a:r>
              <a:rPr lang="en-US" sz="2200" dirty="0"/>
              <a:t>Database instances tend to change with time. </a:t>
            </a:r>
          </a:p>
          <a:p>
            <a:endParaRPr lang="en-US" sz="2200" dirty="0"/>
          </a:p>
          <a:p>
            <a:r>
              <a:rPr lang="en-US" sz="2200" dirty="0"/>
              <a:t>A DBMS ensures that its every instance (state) is in a valid state, by diligently following all the validations, constraints, and conditions that the database designers have imposed</a:t>
            </a: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spTree>
    <p:extLst>
      <p:ext uri="{BB962C8B-B14F-4D97-AF65-F5344CB8AC3E}">
        <p14:creationId xmlns:p14="http://schemas.microsoft.com/office/powerpoint/2010/main" val="382294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Access to the database application data and to the schemas or ‘meta-data’ (i.e. the stored specification data that describes application data formats) is vested entirely in the DBMS.</a:t>
            </a:r>
          </a:p>
          <a:p>
            <a:endParaRPr lang="en-US" sz="2200" dirty="0"/>
          </a:p>
          <a:p>
            <a:r>
              <a:rPr lang="en-US" sz="2200" dirty="0"/>
              <a:t>The schemas are stored within the database itself, so the database effectively contains its own description.</a:t>
            </a:r>
          </a:p>
          <a:p>
            <a:pPr>
              <a:buNone/>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extLst>
      <p:ext uri="{BB962C8B-B14F-4D97-AF65-F5344CB8AC3E}">
        <p14:creationId xmlns:p14="http://schemas.microsoft.com/office/powerpoint/2010/main" val="523721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Basic Definitions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Different modes of access to the DBMS are possible:</a:t>
            </a:r>
          </a:p>
          <a:p>
            <a:pPr marL="576263" lvl="1"/>
            <a:r>
              <a:rPr lang="en-US" sz="2200" dirty="0"/>
              <a:t>We can write a program in a high-level language that ‘talks’ to the DBMS to provide the required services, or</a:t>
            </a:r>
          </a:p>
          <a:p>
            <a:pPr marL="576263" lvl="1"/>
            <a:r>
              <a:rPr lang="en-US" sz="2200" dirty="0"/>
              <a:t>We can use interactive facilities provided by the user interface of the DBMS</a:t>
            </a:r>
          </a:p>
          <a:p>
            <a:endParaRPr lang="en-US" sz="2200" dirty="0"/>
          </a:p>
          <a:p>
            <a:r>
              <a:rPr lang="en-US" sz="2200" dirty="0"/>
              <a:t>Additional services can be provided by specially written maintenance and utility programs.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extLst>
      <p:ext uri="{BB962C8B-B14F-4D97-AF65-F5344CB8AC3E}">
        <p14:creationId xmlns:p14="http://schemas.microsoft.com/office/powerpoint/2010/main" val="316678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Introduction and Background</a:t>
            </a:r>
            <a:endParaRPr lang="en" dirty="0"/>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Most computer applications require a means of holding persistent data </a:t>
            </a:r>
            <a:r>
              <a:rPr lang="en-US" sz="2200" dirty="0" err="1"/>
              <a:t>i.e</a:t>
            </a:r>
            <a:r>
              <a:rPr lang="en-US" sz="2200" dirty="0"/>
              <a:t>, data that preserves its value between successive invocations of the software that produces it and between successive switch-</a:t>
            </a:r>
            <a:r>
              <a:rPr lang="en-US" sz="2200" dirty="0" err="1"/>
              <a:t>ons</a:t>
            </a:r>
            <a:r>
              <a:rPr lang="en-US" sz="2200" dirty="0"/>
              <a:t> of the computer itself.</a:t>
            </a:r>
          </a:p>
          <a:p>
            <a:endParaRPr lang="en-US" sz="2200" dirty="0"/>
          </a:p>
          <a:p>
            <a:r>
              <a:rPr lang="en-US" sz="2200" dirty="0"/>
              <a:t>The need for persistent storage has traditionally been met by the use of magnetic storage devices such as tape and disk.</a:t>
            </a:r>
          </a:p>
          <a:p>
            <a:endParaRPr lang="en-US" sz="2200" dirty="0"/>
          </a:p>
          <a:p>
            <a:r>
              <a:rPr lang="en-US" sz="2200" dirty="0"/>
              <a:t>The storage space on disks is generally controlled by ‘file management’ software, which can be part of the OS, a layer of software above the OS, or both.</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extLst>
      <p:ext uri="{BB962C8B-B14F-4D97-AF65-F5344CB8AC3E}">
        <p14:creationId xmlns:p14="http://schemas.microsoft.com/office/powerpoint/2010/main" val="151727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DATABASE </a:t>
            </a:r>
            <a:br>
              <a:rPr lang="en-US" dirty="0"/>
            </a:br>
            <a:r>
              <a:rPr lang="en-US" dirty="0"/>
              <a:t>USERS</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extLst>
      <p:ext uri="{BB962C8B-B14F-4D97-AF65-F5344CB8AC3E}">
        <p14:creationId xmlns:p14="http://schemas.microsoft.com/office/powerpoint/2010/main" val="3067613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Category of Users Who Use Databases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A typical DBMS has users with different rights and permissions who use it for different purposes. Some users retrieve data and some back it up. The users of a DBMS can be broadly categorized as follows: </a:t>
            </a:r>
          </a:p>
          <a:p>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pic>
        <p:nvPicPr>
          <p:cNvPr id="2" name="Picture 1"/>
          <p:cNvPicPr>
            <a:picLocks noChangeAspect="1"/>
          </p:cNvPicPr>
          <p:nvPr/>
        </p:nvPicPr>
        <p:blipFill>
          <a:blip r:embed="rId3"/>
          <a:stretch>
            <a:fillRect/>
          </a:stretch>
        </p:blipFill>
        <p:spPr>
          <a:xfrm>
            <a:off x="3036259" y="2835505"/>
            <a:ext cx="4048690" cy="1752845"/>
          </a:xfrm>
          <a:prstGeom prst="rect">
            <a:avLst/>
          </a:prstGeom>
        </p:spPr>
      </p:pic>
    </p:spTree>
    <p:extLst>
      <p:ext uri="{BB962C8B-B14F-4D97-AF65-F5344CB8AC3E}">
        <p14:creationId xmlns:p14="http://schemas.microsoft.com/office/powerpoint/2010/main" val="367619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Category of Users Who Use Databases	- Administrators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 Administrators maintain the DBMS and are responsible for administrating the database. </a:t>
            </a:r>
          </a:p>
          <a:p>
            <a:endParaRPr lang="en-US" sz="2200" dirty="0"/>
          </a:p>
          <a:p>
            <a:r>
              <a:rPr lang="en-US" sz="2200" dirty="0"/>
              <a:t>They are responsible to look after its usage and by whom it should be used. They create access profiles for users and apply limitations to maintain isolation and force security. </a:t>
            </a:r>
          </a:p>
          <a:p>
            <a:endParaRPr lang="en-US" sz="2200" dirty="0"/>
          </a:p>
          <a:p>
            <a:r>
              <a:rPr lang="en-US" sz="2200" dirty="0"/>
              <a:t>Administrators also look after DBMS resources like system license, required tools, and other software and hardware related maintenance.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Tree>
    <p:extLst>
      <p:ext uri="{BB962C8B-B14F-4D97-AF65-F5344CB8AC3E}">
        <p14:creationId xmlns:p14="http://schemas.microsoft.com/office/powerpoint/2010/main" val="286993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Category of Users Who Use Databases	- Designers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Designers are the group of people who actually work on the designing part of the database. </a:t>
            </a:r>
          </a:p>
          <a:p>
            <a:endParaRPr lang="en-US" sz="2200" dirty="0"/>
          </a:p>
          <a:p>
            <a:r>
              <a:rPr lang="en-US" sz="2200" dirty="0"/>
              <a:t>They keep a close watch on what data should be kept and in what format. </a:t>
            </a:r>
          </a:p>
          <a:p>
            <a:endParaRPr lang="en-US" sz="2200" dirty="0"/>
          </a:p>
          <a:p>
            <a:r>
              <a:rPr lang="en-US" sz="2200" dirty="0"/>
              <a:t>They identify and design the whole set of entities, relations, constraints, and views.</a:t>
            </a: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101503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Category of Users Who Use Databases	- End Users</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 End users are those who actually reap the benefits of having a DBMS. </a:t>
            </a:r>
          </a:p>
          <a:p>
            <a:endParaRPr lang="en-US" sz="2200" dirty="0"/>
          </a:p>
          <a:p>
            <a:r>
              <a:rPr lang="en-US" sz="2200" dirty="0"/>
              <a:t>End users can range from simple viewers who pay attention to the logs or market rates to sophisticated users such as business analysts.</a:t>
            </a:r>
          </a:p>
          <a:p>
            <a:endParaRPr lang="en-US" sz="2200" dirty="0"/>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extLst>
      <p:ext uri="{BB962C8B-B14F-4D97-AF65-F5344CB8AC3E}">
        <p14:creationId xmlns:p14="http://schemas.microsoft.com/office/powerpoint/2010/main" val="1736540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DATABASE ARCHITECTURE</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extLst>
      <p:ext uri="{BB962C8B-B14F-4D97-AF65-F5344CB8AC3E}">
        <p14:creationId xmlns:p14="http://schemas.microsoft.com/office/powerpoint/2010/main" val="2860614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The Database Architecture</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design of a DBMS depends on its architecture. </a:t>
            </a:r>
          </a:p>
          <a:p>
            <a:endParaRPr lang="en-US" sz="2200" dirty="0"/>
          </a:p>
          <a:p>
            <a:r>
              <a:rPr lang="en-US" sz="2200" dirty="0"/>
              <a:t>The architecture of a DBMS can be seen as either single tier or multi-tier. </a:t>
            </a:r>
          </a:p>
          <a:p>
            <a:endParaRPr lang="en-US" sz="2200" dirty="0"/>
          </a:p>
          <a:p>
            <a:r>
              <a:rPr lang="en-US" sz="2200" dirty="0"/>
              <a:t>An n-tier architecture divides the whole system into related but independent </a:t>
            </a:r>
            <a:r>
              <a:rPr lang="en-US" sz="2200" b="1" i="1" dirty="0">
                <a:solidFill>
                  <a:srgbClr val="FF0000"/>
                </a:solidFill>
              </a:rPr>
              <a:t>n</a:t>
            </a:r>
            <a:r>
              <a:rPr lang="en-US" sz="2200" dirty="0"/>
              <a:t> modules, which can be independently modified, altered, changed, or replaced.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Tree>
    <p:extLst>
      <p:ext uri="{BB962C8B-B14F-4D97-AF65-F5344CB8AC3E}">
        <p14:creationId xmlns:p14="http://schemas.microsoft.com/office/powerpoint/2010/main" val="1417721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The Database Architecture – 1 Tier</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In 1-tier architecture, the DBMS is the only entity where the user directly sits on the DBMS and uses it. </a:t>
            </a:r>
          </a:p>
          <a:p>
            <a:endParaRPr lang="en-US" sz="2200" dirty="0"/>
          </a:p>
          <a:p>
            <a:r>
              <a:rPr lang="en-US" sz="2200" dirty="0"/>
              <a:t>Any changes done here will directly be done on the DBMS itself. </a:t>
            </a:r>
          </a:p>
          <a:p>
            <a:endParaRPr lang="en-US" sz="2200" dirty="0"/>
          </a:p>
          <a:p>
            <a:r>
              <a:rPr lang="en-US" sz="2200" dirty="0"/>
              <a:t>It does not provide handy tools for end-users. Database designers and programmers normally prefer to use single-tier architecture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extLst>
      <p:ext uri="{BB962C8B-B14F-4D97-AF65-F5344CB8AC3E}">
        <p14:creationId xmlns:p14="http://schemas.microsoft.com/office/powerpoint/2010/main" val="226064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The Database Architecture – 2 Tier</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If the architecture of DBMS is 2-tier, then it must have an application through which the DBMS can be accessed.</a:t>
            </a:r>
          </a:p>
          <a:p>
            <a:endParaRPr lang="en-US" sz="2200" dirty="0"/>
          </a:p>
          <a:p>
            <a:r>
              <a:rPr lang="en-US" sz="2200" dirty="0"/>
              <a:t> Programmers use 2-tier architecture where they access the DBMS by means of an application. </a:t>
            </a:r>
          </a:p>
          <a:p>
            <a:endParaRPr lang="en-US" sz="2200" dirty="0"/>
          </a:p>
          <a:p>
            <a:r>
              <a:rPr lang="en-US" sz="2200" dirty="0"/>
              <a:t>Here the application tier is entirely independent of the database in terms of operation, design, and programming.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spTree>
    <p:extLst>
      <p:ext uri="{BB962C8B-B14F-4D97-AF65-F5344CB8AC3E}">
        <p14:creationId xmlns:p14="http://schemas.microsoft.com/office/powerpoint/2010/main" val="1392580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The Database Architecture – 3 Tier</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A 3-tier architecture separates its tiers from each other based on the complexity of the users and how they use the data present in the database. It is the most widely used architecture to design a DBMS. </a:t>
            </a: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29</a:t>
            </a:fld>
            <a:endParaRPr lang="en"/>
          </a:p>
        </p:txBody>
      </p:sp>
      <p:pic>
        <p:nvPicPr>
          <p:cNvPr id="2" name="Picture 1"/>
          <p:cNvPicPr>
            <a:picLocks noChangeAspect="1"/>
          </p:cNvPicPr>
          <p:nvPr/>
        </p:nvPicPr>
        <p:blipFill>
          <a:blip r:embed="rId3"/>
          <a:stretch>
            <a:fillRect/>
          </a:stretch>
        </p:blipFill>
        <p:spPr>
          <a:xfrm>
            <a:off x="5209107" y="2301902"/>
            <a:ext cx="2614094" cy="2586186"/>
          </a:xfrm>
          <a:prstGeom prst="rect">
            <a:avLst/>
          </a:prstGeom>
        </p:spPr>
      </p:pic>
    </p:spTree>
    <p:extLst>
      <p:ext uri="{BB962C8B-B14F-4D97-AF65-F5344CB8AC3E}">
        <p14:creationId xmlns:p14="http://schemas.microsoft.com/office/powerpoint/2010/main" val="129826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Data Storage In Computers</a:t>
            </a:r>
            <a:endParaRPr lang="en" dirty="0"/>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basic tool provided is the ‘file’ abstraction.</a:t>
            </a:r>
          </a:p>
          <a:p>
            <a:endParaRPr lang="en-US" sz="2200" dirty="0"/>
          </a:p>
          <a:p>
            <a:r>
              <a:rPr lang="en-US" sz="2200" dirty="0"/>
              <a:t>A file is a group of binary digits of arbitrary length, recorded on the disk surface, which the OS treats as a unit of storage.</a:t>
            </a:r>
          </a:p>
          <a:p>
            <a:endParaRPr lang="en-US" sz="2200" dirty="0"/>
          </a:p>
          <a:p>
            <a:r>
              <a:rPr lang="en-US" sz="2200" dirty="0"/>
              <a:t>To support the use of files as a storage medium, the system also provides a naming and </a:t>
            </a:r>
            <a:r>
              <a:rPr lang="en-US" sz="2200" dirty="0" err="1"/>
              <a:t>categorisation</a:t>
            </a:r>
            <a:r>
              <a:rPr lang="en-US" sz="2200" dirty="0"/>
              <a:t>  mechanism and reading, writing and positioning facilities.</a:t>
            </a: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extLst>
      <p:ext uri="{BB962C8B-B14F-4D97-AF65-F5344CB8AC3E}">
        <p14:creationId xmlns:p14="http://schemas.microsoft.com/office/powerpoint/2010/main" val="2048242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The Database Architecture – 3 Tier – Database Tier</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At this tier, the database resides along with its query processing languages. </a:t>
            </a:r>
          </a:p>
          <a:p>
            <a:endParaRPr lang="en-US" sz="2200" dirty="0"/>
          </a:p>
          <a:p>
            <a:r>
              <a:rPr lang="en-US" sz="2200" dirty="0"/>
              <a:t>We also have the relations that define the data and their constraints at this level.</a:t>
            </a:r>
          </a:p>
          <a:p>
            <a:endParaRPr lang="en-US" sz="2200" dirty="0"/>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202251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The Database Architecture – 3 Tier – Application Tier</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This tier resides the application server and the programs that access the database. </a:t>
            </a:r>
          </a:p>
          <a:p>
            <a:endParaRPr lang="en-US" sz="2200" dirty="0"/>
          </a:p>
          <a:p>
            <a:r>
              <a:rPr lang="en-US" sz="2200" dirty="0"/>
              <a:t>For a user, this application tier presents an abstracted view of the database. End-users are unaware of any existence of the database (structure) beyond the application.  </a:t>
            </a:r>
          </a:p>
          <a:p>
            <a:endParaRPr lang="en-US" sz="2200" dirty="0"/>
          </a:p>
          <a:p>
            <a:r>
              <a:rPr lang="en-US" sz="2200" dirty="0"/>
              <a:t>At the other end, the database tier is not aware of any other user beyond the application tier. Hence, the application layer sits in the middle and acts as a mediator between the end-user and the database.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31</a:t>
            </a:fld>
            <a:endParaRPr lang="en"/>
          </a:p>
        </p:txBody>
      </p:sp>
    </p:spTree>
    <p:extLst>
      <p:ext uri="{BB962C8B-B14F-4D97-AF65-F5344CB8AC3E}">
        <p14:creationId xmlns:p14="http://schemas.microsoft.com/office/powerpoint/2010/main" val="26358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The Database Architecture – 3 Tier – Presentation Tier</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End-users operate on this tier and they know nothing about any existence of the database beyond this layer. </a:t>
            </a:r>
          </a:p>
          <a:p>
            <a:endParaRPr lang="en-US" sz="2200" dirty="0"/>
          </a:p>
          <a:p>
            <a:r>
              <a:rPr lang="en-US" sz="2200" dirty="0"/>
              <a:t>At this layer, multiple views of the database can be provided by the application. </a:t>
            </a:r>
          </a:p>
          <a:p>
            <a:endParaRPr lang="en-US" sz="2200" dirty="0"/>
          </a:p>
          <a:p>
            <a:r>
              <a:rPr lang="en-US" sz="2200" dirty="0"/>
              <a:t>All views are generated by applications that reside in the application tier.</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32</a:t>
            </a:fld>
            <a:endParaRPr lang="en"/>
          </a:p>
        </p:txBody>
      </p:sp>
    </p:spTree>
    <p:extLst>
      <p:ext uri="{BB962C8B-B14F-4D97-AF65-F5344CB8AC3E}">
        <p14:creationId xmlns:p14="http://schemas.microsoft.com/office/powerpoint/2010/main" val="3600678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DATA </a:t>
            </a:r>
            <a:br>
              <a:rPr lang="en-US" dirty="0"/>
            </a:br>
            <a:r>
              <a:rPr lang="en-US" dirty="0"/>
              <a:t>MODELLING</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r>
              <a:rPr lang="en-US" dirty="0"/>
              <a:t>Introduction to Data Models</a:t>
            </a: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33</a:t>
            </a:fld>
            <a:endParaRPr lang="en"/>
          </a:p>
        </p:txBody>
      </p:sp>
    </p:spTree>
    <p:extLst>
      <p:ext uri="{BB962C8B-B14F-4D97-AF65-F5344CB8AC3E}">
        <p14:creationId xmlns:p14="http://schemas.microsoft.com/office/powerpoint/2010/main" val="1161403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Data Modelling</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In general usage, a model of some ‘real’ system is another representation that shares certain relevant features with the real system.</a:t>
            </a:r>
          </a:p>
          <a:p>
            <a:endParaRPr lang="en-US" sz="2200" dirty="0"/>
          </a:p>
          <a:p>
            <a:r>
              <a:rPr lang="en-US" sz="2200" dirty="0"/>
              <a:t>A model can be a set of equations, an actual physical scale model, a computer program, etc.</a:t>
            </a:r>
          </a:p>
          <a:p>
            <a:endParaRPr lang="en-US" sz="2200" dirty="0"/>
          </a:p>
          <a:p>
            <a:r>
              <a:rPr lang="en-US" sz="2200" dirty="0"/>
              <a:t>Models are useful in that the characteristics of the real system can be </a:t>
            </a:r>
            <a:r>
              <a:rPr lang="en-US" sz="2200" dirty="0" err="1"/>
              <a:t>analysed</a:t>
            </a:r>
            <a:r>
              <a:rPr lang="en-US" sz="2200" dirty="0"/>
              <a:t> by studying the nature and </a:t>
            </a:r>
            <a:r>
              <a:rPr lang="en-US" sz="2200" dirty="0" err="1"/>
              <a:t>behaviour</a:t>
            </a:r>
            <a:r>
              <a:rPr lang="en-US" sz="2200" dirty="0"/>
              <a:t> of the model.</a:t>
            </a:r>
          </a:p>
          <a:p>
            <a:pPr>
              <a:buNone/>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34</a:t>
            </a:fld>
            <a:endParaRPr lang="en"/>
          </a:p>
        </p:txBody>
      </p:sp>
    </p:spTree>
    <p:extLst>
      <p:ext uri="{BB962C8B-B14F-4D97-AF65-F5344CB8AC3E}">
        <p14:creationId xmlns:p14="http://schemas.microsoft.com/office/powerpoint/2010/main" val="57392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Data Modelling</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In the study of databases, the interest is in data modelling.</a:t>
            </a:r>
          </a:p>
          <a:p>
            <a:endParaRPr lang="en-US" sz="2200" dirty="0"/>
          </a:p>
          <a:p>
            <a:r>
              <a:rPr lang="en-US" sz="2200" dirty="0"/>
              <a:t>The role of data modelling is to provide techniques that allow us to represent, by graphical and other formal methods, the nature of data in real-world computer applications.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1771576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Data Modelling</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pPr>
              <a:buNone/>
            </a:pPr>
            <a:r>
              <a:rPr lang="en-US" sz="2200" dirty="0"/>
              <a:t>The data models that are of interest are:</a:t>
            </a:r>
          </a:p>
          <a:p>
            <a:pPr>
              <a:buNone/>
            </a:pPr>
            <a:endParaRPr lang="en-US" sz="2200" dirty="0"/>
          </a:p>
          <a:p>
            <a:r>
              <a:rPr lang="en-US" sz="2200" dirty="0"/>
              <a:t>The Hierarchical Model</a:t>
            </a:r>
          </a:p>
          <a:p>
            <a:endParaRPr lang="en-US" sz="2200" dirty="0"/>
          </a:p>
          <a:p>
            <a:r>
              <a:rPr lang="en-US" sz="2200" dirty="0"/>
              <a:t>The Network Model</a:t>
            </a:r>
          </a:p>
          <a:p>
            <a:endParaRPr lang="en-US" sz="2200" dirty="0"/>
          </a:p>
          <a:p>
            <a:r>
              <a:rPr lang="en-US" sz="2200" dirty="0"/>
              <a:t>The Relational Model</a:t>
            </a:r>
          </a:p>
          <a:p>
            <a:endParaRPr lang="en-US" sz="2200" dirty="0"/>
          </a:p>
          <a:p>
            <a:r>
              <a:rPr lang="en-US" sz="2200" dirty="0"/>
              <a:t>The Object-Oriented Model</a:t>
            </a:r>
          </a:p>
          <a:p>
            <a:endParaRPr lang="en-US" sz="2200" dirty="0"/>
          </a:p>
          <a:p>
            <a:r>
              <a:rPr lang="en-US" sz="2200" dirty="0"/>
              <a:t>The Entity-Relationship (ER) Model</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36</a:t>
            </a:fld>
            <a:endParaRPr lang="en"/>
          </a:p>
        </p:txBody>
      </p:sp>
    </p:spTree>
    <p:extLst>
      <p:ext uri="{BB962C8B-B14F-4D97-AF65-F5344CB8AC3E}">
        <p14:creationId xmlns:p14="http://schemas.microsoft.com/office/powerpoint/2010/main" val="426058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Data Modelling</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Hierarchical Model formed the basis of the earliest databases and, as the name implies, </a:t>
            </a:r>
            <a:r>
              <a:rPr lang="en-US" sz="2200" dirty="0" err="1"/>
              <a:t>organised</a:t>
            </a:r>
            <a:r>
              <a:rPr lang="en-US" sz="2200" dirty="0"/>
              <a:t> data in a hierarchical structure.</a:t>
            </a:r>
          </a:p>
          <a:p>
            <a:endParaRPr lang="en-US" sz="2200" dirty="0"/>
          </a:p>
          <a:p>
            <a:r>
              <a:rPr lang="en-US" sz="2200" dirty="0"/>
              <a:t>The Network Model followed the hierarchical model and solved some of the problems of that model.</a:t>
            </a:r>
          </a:p>
          <a:p>
            <a:endParaRPr lang="en-US" sz="2200" dirty="0"/>
          </a:p>
          <a:p>
            <a:r>
              <a:rPr lang="en-US" sz="2200" dirty="0"/>
              <a:t>The Relational Model (RM) was first introduced by Codd in 1970 and forms the basis of most current database management systems.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37</a:t>
            </a:fld>
            <a:endParaRPr lang="en"/>
          </a:p>
        </p:txBody>
      </p:sp>
    </p:spTree>
    <p:extLst>
      <p:ext uri="{BB962C8B-B14F-4D97-AF65-F5344CB8AC3E}">
        <p14:creationId xmlns:p14="http://schemas.microsoft.com/office/powerpoint/2010/main" val="2007277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Data Modelling</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Object-Oriented (OO) model has become more prominent in recent years, particularly in the field of programming and systems development.</a:t>
            </a:r>
          </a:p>
          <a:p>
            <a:endParaRPr lang="en-US" sz="2200" dirty="0"/>
          </a:p>
          <a:p>
            <a:r>
              <a:rPr lang="en-US" sz="2200" dirty="0"/>
              <a:t>The Entity-Relationship (ER) model was devised by Chen in 1976. It is a diagrammatic technique that provides a </a:t>
            </a:r>
            <a:r>
              <a:rPr lang="en-US" sz="2200" dirty="0" err="1"/>
              <a:t>generalised</a:t>
            </a:r>
            <a:r>
              <a:rPr lang="en-US" sz="2200" dirty="0"/>
              <a:t> approach to the representation of data and which is particularly suitable and helpful in the design of relational database systems.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38</a:t>
            </a:fld>
            <a:endParaRPr lang="en"/>
          </a:p>
        </p:txBody>
      </p:sp>
    </p:spTree>
    <p:extLst>
      <p:ext uri="{BB962C8B-B14F-4D97-AF65-F5344CB8AC3E}">
        <p14:creationId xmlns:p14="http://schemas.microsoft.com/office/powerpoint/2010/main" val="2486032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DATABASE</a:t>
            </a:r>
            <a:br>
              <a:rPr lang="en-US" dirty="0"/>
            </a:br>
            <a:r>
              <a:rPr lang="en-US" dirty="0"/>
              <a:t>APPLICATIONS</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r>
              <a:rPr lang="en-US" dirty="0"/>
              <a:t>Places Where DB’s Are Needed</a:t>
            </a: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39</a:t>
            </a:fld>
            <a:endParaRPr lang="en"/>
          </a:p>
        </p:txBody>
      </p:sp>
    </p:spTree>
    <p:extLst>
      <p:ext uri="{BB962C8B-B14F-4D97-AF65-F5344CB8AC3E}">
        <p14:creationId xmlns:p14="http://schemas.microsoft.com/office/powerpoint/2010/main" val="348094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Data Storage In Computers</a:t>
            </a:r>
            <a:endParaRPr lang="en" dirty="0"/>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file can have an arbitrary complex internal structure, but this is generally </a:t>
            </a:r>
            <a:r>
              <a:rPr lang="en-US" sz="2200" dirty="0" err="1"/>
              <a:t>recognised</a:t>
            </a:r>
            <a:r>
              <a:rPr lang="en-US" sz="2200" dirty="0"/>
              <a:t> by the application software and is not visible to the OS.</a:t>
            </a:r>
          </a:p>
          <a:p>
            <a:endParaRPr lang="en-US" sz="2200" dirty="0"/>
          </a:p>
          <a:p>
            <a:r>
              <a:rPr lang="en-US" sz="2200" dirty="0"/>
              <a:t>For instance, the file may consist of purely text characters, it may be a binary image of a graphical picture.</a:t>
            </a:r>
          </a:p>
          <a:p>
            <a:endParaRPr lang="en-US" sz="2200" dirty="0"/>
          </a:p>
          <a:p>
            <a:r>
              <a:rPr lang="en-US" sz="2200" dirty="0"/>
              <a:t>The OS views this as a series of bits and is not aware of the interpretation placed on these bits by the application software.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extLst>
      <p:ext uri="{BB962C8B-B14F-4D97-AF65-F5344CB8AC3E}">
        <p14:creationId xmlns:p14="http://schemas.microsoft.com/office/powerpoint/2010/main" val="1341435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Areas of Application</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pPr marL="225425" indent="-225425">
              <a:lnSpc>
                <a:spcPct val="80000"/>
              </a:lnSpc>
            </a:pPr>
            <a:r>
              <a:rPr lang="en-US" sz="2200" dirty="0">
                <a:latin typeface="Roboto" panose="020B0604020202020204" charset="0"/>
                <a:ea typeface="Roboto" panose="020B0604020202020204" charset="0"/>
                <a:cs typeface="Roboto" panose="020B0604020202020204" charset="0"/>
              </a:rPr>
              <a:t>Databases today are essential to every business. Here are some representative applications:</a:t>
            </a:r>
          </a:p>
          <a:p>
            <a:pPr>
              <a:lnSpc>
                <a:spcPct val="80000"/>
              </a:lnSpc>
              <a:buFont typeface="Wingdings" pitchFamily="2" charset="2"/>
              <a:buNone/>
            </a:pPr>
            <a:endParaRPr lang="en-US" sz="2200" dirty="0">
              <a:latin typeface="Roboto" panose="020B0604020202020204" charset="0"/>
              <a:ea typeface="Roboto" panose="020B0604020202020204" charset="0"/>
              <a:cs typeface="Roboto" panose="020B0604020202020204" charset="0"/>
            </a:endParaRPr>
          </a:p>
          <a:p>
            <a:pPr>
              <a:lnSpc>
                <a:spcPct val="80000"/>
              </a:lnSpc>
            </a:pPr>
            <a:r>
              <a:rPr lang="en-US" sz="2200" dirty="0">
                <a:latin typeface="Roboto" panose="020B0604020202020204" charset="0"/>
                <a:ea typeface="Roboto" panose="020B0604020202020204" charset="0"/>
                <a:cs typeface="Roboto" panose="020B0604020202020204" charset="0"/>
              </a:rPr>
              <a:t> </a:t>
            </a:r>
            <a:r>
              <a:rPr lang="en-US" sz="2200" b="1" dirty="0">
                <a:latin typeface="Roboto" panose="020B0604020202020204" charset="0"/>
                <a:ea typeface="Roboto" panose="020B0604020202020204" charset="0"/>
                <a:cs typeface="Roboto" panose="020B0604020202020204" charset="0"/>
              </a:rPr>
              <a:t>Banking: </a:t>
            </a:r>
            <a:r>
              <a:rPr lang="en-US" sz="2200" dirty="0">
                <a:latin typeface="Roboto" panose="020B0604020202020204" charset="0"/>
                <a:ea typeface="Roboto" panose="020B0604020202020204" charset="0"/>
                <a:cs typeface="Roboto" panose="020B0604020202020204" charset="0"/>
              </a:rPr>
              <a:t>For customer information, accounts, and loans, and banking transactions.</a:t>
            </a:r>
          </a:p>
          <a:p>
            <a:pPr>
              <a:lnSpc>
                <a:spcPct val="80000"/>
              </a:lnSpc>
              <a:buFont typeface="Wingdings" pitchFamily="2" charset="2"/>
              <a:buNone/>
            </a:pPr>
            <a:endParaRPr lang="en-US" sz="2200" dirty="0">
              <a:latin typeface="Roboto" panose="020B0604020202020204" charset="0"/>
              <a:ea typeface="Roboto" panose="020B0604020202020204" charset="0"/>
              <a:cs typeface="Roboto" panose="020B0604020202020204" charset="0"/>
            </a:endParaRPr>
          </a:p>
          <a:p>
            <a:pPr>
              <a:lnSpc>
                <a:spcPct val="80000"/>
              </a:lnSpc>
            </a:pPr>
            <a:r>
              <a:rPr lang="en-US" sz="2200" dirty="0">
                <a:latin typeface="Roboto" panose="020B0604020202020204" charset="0"/>
                <a:ea typeface="Roboto" panose="020B0604020202020204" charset="0"/>
                <a:cs typeface="Roboto" panose="020B0604020202020204" charset="0"/>
              </a:rPr>
              <a:t> </a:t>
            </a:r>
            <a:r>
              <a:rPr lang="en-US" sz="2200" b="1" dirty="0">
                <a:latin typeface="Roboto" panose="020B0604020202020204" charset="0"/>
                <a:ea typeface="Roboto" panose="020B0604020202020204" charset="0"/>
                <a:cs typeface="Roboto" panose="020B0604020202020204" charset="0"/>
              </a:rPr>
              <a:t>Airlines: </a:t>
            </a:r>
            <a:r>
              <a:rPr lang="en-US" sz="2200" dirty="0">
                <a:latin typeface="Roboto" panose="020B0604020202020204" charset="0"/>
                <a:ea typeface="Roboto" panose="020B0604020202020204" charset="0"/>
                <a:cs typeface="Roboto" panose="020B0604020202020204" charset="0"/>
              </a:rPr>
              <a:t>For reservations and schedule information. Airlines were among the first to use databases in a geographically distributed manner—terminals situated around the world accessed the central database system through phone lines and other data networks.</a:t>
            </a:r>
          </a:p>
          <a:p>
            <a:pPr>
              <a:lnSpc>
                <a:spcPct val="80000"/>
              </a:lnSpc>
              <a:buFont typeface="Wingdings" pitchFamily="2" charset="2"/>
              <a:buNone/>
            </a:pPr>
            <a:endParaRPr lang="en-US" sz="2200" dirty="0">
              <a:latin typeface="Roboto" panose="020B0604020202020204" charset="0"/>
              <a:ea typeface="Roboto" panose="020B0604020202020204" charset="0"/>
              <a:cs typeface="Roboto" panose="020B0604020202020204" charset="0"/>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40</a:t>
            </a:fld>
            <a:endParaRPr lang="en"/>
          </a:p>
        </p:txBody>
      </p:sp>
    </p:spTree>
    <p:extLst>
      <p:ext uri="{BB962C8B-B14F-4D97-AF65-F5344CB8AC3E}">
        <p14:creationId xmlns:p14="http://schemas.microsoft.com/office/powerpoint/2010/main" val="235040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Areas of Application</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pPr>
              <a:lnSpc>
                <a:spcPct val="80000"/>
              </a:lnSpc>
            </a:pPr>
            <a:r>
              <a:rPr lang="en-US" sz="2200" b="1" dirty="0">
                <a:latin typeface="Roboto" panose="020B0604020202020204" charset="0"/>
                <a:ea typeface="Roboto" panose="020B0604020202020204" charset="0"/>
                <a:cs typeface="Roboto" panose="020B0604020202020204" charset="0"/>
              </a:rPr>
              <a:t> Universities: </a:t>
            </a:r>
            <a:r>
              <a:rPr lang="en-US" sz="2200" dirty="0">
                <a:latin typeface="Roboto" panose="020B0604020202020204" charset="0"/>
                <a:ea typeface="Roboto" panose="020B0604020202020204" charset="0"/>
                <a:cs typeface="Roboto" panose="020B0604020202020204" charset="0"/>
              </a:rPr>
              <a:t>For student information, course registrations, and grades.</a:t>
            </a:r>
          </a:p>
          <a:p>
            <a:pPr>
              <a:lnSpc>
                <a:spcPct val="80000"/>
              </a:lnSpc>
              <a:buFont typeface="Wingdings" pitchFamily="2" charset="2"/>
              <a:buNone/>
            </a:pPr>
            <a:endParaRPr lang="en-US" sz="2200" dirty="0">
              <a:latin typeface="Roboto" panose="020B0604020202020204" charset="0"/>
              <a:ea typeface="Roboto" panose="020B0604020202020204" charset="0"/>
              <a:cs typeface="Roboto" panose="020B0604020202020204" charset="0"/>
            </a:endParaRPr>
          </a:p>
          <a:p>
            <a:pPr>
              <a:lnSpc>
                <a:spcPct val="80000"/>
              </a:lnSpc>
            </a:pPr>
            <a:r>
              <a:rPr lang="en-US" sz="2200" b="1" dirty="0">
                <a:latin typeface="Roboto" panose="020B0604020202020204" charset="0"/>
                <a:ea typeface="Roboto" panose="020B0604020202020204" charset="0"/>
                <a:cs typeface="Roboto" panose="020B0604020202020204" charset="0"/>
              </a:rPr>
              <a:t> Credit Card Transactions:</a:t>
            </a:r>
            <a:r>
              <a:rPr lang="en-US" sz="2200" dirty="0">
                <a:latin typeface="Roboto" panose="020B0604020202020204" charset="0"/>
                <a:ea typeface="Roboto" panose="020B0604020202020204" charset="0"/>
                <a:cs typeface="Roboto" panose="020B0604020202020204" charset="0"/>
              </a:rPr>
              <a:t> For purchases on credit cards and generation of monthly statements.</a:t>
            </a:r>
          </a:p>
          <a:p>
            <a:pPr>
              <a:lnSpc>
                <a:spcPct val="80000"/>
              </a:lnSpc>
            </a:pPr>
            <a:endParaRPr lang="en-US" sz="2200" dirty="0">
              <a:latin typeface="Roboto" panose="020B0604020202020204" charset="0"/>
              <a:ea typeface="Roboto" panose="020B0604020202020204" charset="0"/>
              <a:cs typeface="Roboto" panose="020B0604020202020204" charset="0"/>
            </a:endParaRPr>
          </a:p>
          <a:p>
            <a:pPr>
              <a:lnSpc>
                <a:spcPct val="80000"/>
              </a:lnSpc>
            </a:pPr>
            <a:r>
              <a:rPr lang="en-US" sz="2200" b="1" dirty="0">
                <a:latin typeface="Roboto" panose="020B0604020202020204" charset="0"/>
                <a:ea typeface="Roboto" panose="020B0604020202020204" charset="0"/>
                <a:cs typeface="Roboto" panose="020B0604020202020204" charset="0"/>
              </a:rPr>
              <a:t> Finance: </a:t>
            </a:r>
            <a:r>
              <a:rPr lang="en-US" sz="2200" dirty="0">
                <a:latin typeface="Roboto" panose="020B0604020202020204" charset="0"/>
                <a:ea typeface="Roboto" panose="020B0604020202020204" charset="0"/>
                <a:cs typeface="Roboto" panose="020B0604020202020204" charset="0"/>
              </a:rPr>
              <a:t>For storing information about holdings, sales, and purchases of financial instruments such as stocks and bonds.</a:t>
            </a:r>
          </a:p>
          <a:p>
            <a:pPr>
              <a:lnSpc>
                <a:spcPct val="80000"/>
              </a:lnSpc>
            </a:pPr>
            <a:endParaRPr lang="en-US" sz="2200" dirty="0">
              <a:latin typeface="Roboto" panose="020B0604020202020204" charset="0"/>
              <a:ea typeface="Roboto" panose="020B0604020202020204" charset="0"/>
              <a:cs typeface="Roboto" panose="020B0604020202020204" charset="0"/>
            </a:endParaRPr>
          </a:p>
          <a:p>
            <a:pPr>
              <a:lnSpc>
                <a:spcPct val="80000"/>
              </a:lnSpc>
            </a:pPr>
            <a:r>
              <a:rPr lang="en-US" sz="2200" dirty="0">
                <a:latin typeface="Roboto" panose="020B0604020202020204" charset="0"/>
                <a:ea typeface="Roboto" panose="020B0604020202020204" charset="0"/>
                <a:cs typeface="Roboto" panose="020B0604020202020204" charset="0"/>
              </a:rPr>
              <a:t> </a:t>
            </a:r>
            <a:r>
              <a:rPr lang="en-US" sz="2200" b="1" dirty="0">
                <a:latin typeface="Roboto" panose="020B0604020202020204" charset="0"/>
                <a:ea typeface="Roboto" panose="020B0604020202020204" charset="0"/>
                <a:cs typeface="Roboto" panose="020B0604020202020204" charset="0"/>
              </a:rPr>
              <a:t>Telecommunication:</a:t>
            </a:r>
            <a:r>
              <a:rPr lang="en-US" sz="2200" dirty="0">
                <a:latin typeface="Roboto" panose="020B0604020202020204" charset="0"/>
                <a:ea typeface="Roboto" panose="020B0604020202020204" charset="0"/>
                <a:cs typeface="Roboto" panose="020B0604020202020204" charset="0"/>
              </a:rPr>
              <a:t> For keeping records of calls made, generating monthly bills, maintaining balances on prepaid calling cards, and storing information about the communication networks.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41</a:t>
            </a:fld>
            <a:endParaRPr lang="en"/>
          </a:p>
        </p:txBody>
      </p:sp>
    </p:spTree>
    <p:extLst>
      <p:ext uri="{BB962C8B-B14F-4D97-AF65-F5344CB8AC3E}">
        <p14:creationId xmlns:p14="http://schemas.microsoft.com/office/powerpoint/2010/main" val="3703445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a:lnSpc>
                <a:spcPct val="80000"/>
              </a:lnSpc>
            </a:pPr>
            <a:r>
              <a:rPr lang="en-US" dirty="0"/>
              <a:t>Areas of Application</a:t>
            </a:r>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pPr>
              <a:lnSpc>
                <a:spcPct val="80000"/>
              </a:lnSpc>
            </a:pPr>
            <a:r>
              <a:rPr lang="en-US" sz="2200" b="1" dirty="0">
                <a:latin typeface="Roboto" panose="020B0604020202020204" charset="0"/>
                <a:ea typeface="Roboto" panose="020B0604020202020204" charset="0"/>
                <a:cs typeface="Roboto" panose="020B0604020202020204" charset="0"/>
              </a:rPr>
              <a:t>Sales:</a:t>
            </a:r>
            <a:r>
              <a:rPr lang="en-US" sz="2200" dirty="0">
                <a:latin typeface="Roboto" panose="020B0604020202020204" charset="0"/>
                <a:ea typeface="Roboto" panose="020B0604020202020204" charset="0"/>
                <a:cs typeface="Roboto" panose="020B0604020202020204" charset="0"/>
              </a:rPr>
              <a:t> For customer, product, and purchase information.</a:t>
            </a:r>
          </a:p>
          <a:p>
            <a:pPr>
              <a:lnSpc>
                <a:spcPct val="80000"/>
              </a:lnSpc>
            </a:pPr>
            <a:endParaRPr lang="en-US" sz="2200" dirty="0">
              <a:latin typeface="Roboto" panose="020B0604020202020204" charset="0"/>
              <a:ea typeface="Roboto" panose="020B0604020202020204" charset="0"/>
              <a:cs typeface="Roboto" panose="020B0604020202020204" charset="0"/>
            </a:endParaRPr>
          </a:p>
          <a:p>
            <a:pPr>
              <a:lnSpc>
                <a:spcPct val="80000"/>
              </a:lnSpc>
            </a:pPr>
            <a:r>
              <a:rPr lang="en-US" sz="2200" b="1" dirty="0">
                <a:latin typeface="Roboto" panose="020B0604020202020204" charset="0"/>
                <a:ea typeface="Roboto" panose="020B0604020202020204" charset="0"/>
                <a:cs typeface="Roboto" panose="020B0604020202020204" charset="0"/>
              </a:rPr>
              <a:t>Manufacturing:</a:t>
            </a:r>
            <a:r>
              <a:rPr lang="en-US" sz="2200" dirty="0">
                <a:latin typeface="Roboto" panose="020B0604020202020204" charset="0"/>
                <a:ea typeface="Roboto" panose="020B0604020202020204" charset="0"/>
                <a:cs typeface="Roboto" panose="020B0604020202020204" charset="0"/>
              </a:rPr>
              <a:t> For management of supply chain and for tracking production of items in factories, inventories of items in warehouses/stores, and orders for items.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42</a:t>
            </a:fld>
            <a:endParaRPr lang="en"/>
          </a:p>
        </p:txBody>
      </p:sp>
    </p:spTree>
    <p:extLst>
      <p:ext uri="{BB962C8B-B14F-4D97-AF65-F5344CB8AC3E}">
        <p14:creationId xmlns:p14="http://schemas.microsoft.com/office/powerpoint/2010/main" val="64451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43</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a:solidFill>
                  <a:srgbClr val="FF8700"/>
                </a:solidFill>
              </a:rPr>
              <a:t>THANKS!</a:t>
            </a: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a:solidFill>
                  <a:srgbClr val="FFFFFF"/>
                </a:solidFill>
              </a:rPr>
              <a:t>Any questions?</a:t>
            </a:r>
          </a:p>
          <a:p>
            <a:pPr lvl="0" rtl="0">
              <a:spcBef>
                <a:spcPts val="0"/>
              </a:spcBef>
              <a:buClr>
                <a:schemeClr val="dk1"/>
              </a:buClr>
              <a:buSzPct val="45833"/>
              <a:buFont typeface="Arial"/>
              <a:buNone/>
            </a:pPr>
            <a:r>
              <a:rPr lang="en" sz="2400" dirty="0">
                <a:solidFill>
                  <a:srgbClr val="FFFFFF"/>
                </a:solidFill>
              </a:rPr>
              <a:t>You can find me at </a:t>
            </a:r>
            <a:r>
              <a:rPr lang="en-US" sz="2400" dirty="0">
                <a:solidFill>
                  <a:srgbClr val="FFFFFF"/>
                </a:solidFill>
                <a:hlinkClick r:id="rId3"/>
              </a:rPr>
              <a:t>elielkeelson@gmail.com</a:t>
            </a:r>
            <a:r>
              <a:rPr lang="en-US" sz="2400" dirty="0">
                <a:solidFill>
                  <a:srgbClr val="FFFFFF"/>
                </a:solidFill>
              </a:rPr>
              <a:t> </a:t>
            </a:r>
            <a:r>
              <a:rPr lang="en" sz="2400" dirty="0">
                <a:solidFill>
                  <a:srgbClr val="FFFFFF"/>
                </a:solidFill>
              </a:rPr>
              <a:t>&amp; </a:t>
            </a:r>
            <a:r>
              <a:rPr lang="en-US" sz="2400" dirty="0" err="1">
                <a:solidFill>
                  <a:srgbClr val="FFFFFF"/>
                </a:solidFill>
              </a:rPr>
              <a:t>ekeelson</a:t>
            </a:r>
            <a:r>
              <a:rPr lang="en" sz="2400" dirty="0">
                <a:solidFill>
                  <a:srgbClr val="FFFFFF"/>
                </a:solidFill>
              </a:rPr>
              <a:t>@</a:t>
            </a:r>
            <a:r>
              <a:rPr lang="en-US" sz="2400" dirty="0">
                <a:solidFill>
                  <a:srgbClr val="FFFFFF"/>
                </a:solidFill>
              </a:rPr>
              <a:t>knust.edu.gh</a:t>
            </a:r>
            <a:endParaRPr lang="en" sz="24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Data Storage In Computers</a:t>
            </a:r>
            <a:endParaRPr lang="en" dirty="0"/>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file system provides the user with the means to store programs and associated data and as such is an indispensable part of the computer.</a:t>
            </a:r>
          </a:p>
          <a:p>
            <a:endParaRPr lang="en-US" sz="2200" dirty="0"/>
          </a:p>
          <a:p>
            <a:r>
              <a:rPr lang="en-US" sz="2200" dirty="0"/>
              <a:t>End-user applications such as word processing, graphic design and spreadsheets extensively </a:t>
            </a:r>
            <a:r>
              <a:rPr lang="en-US" sz="2200" dirty="0" err="1"/>
              <a:t>utilise</a:t>
            </a:r>
            <a:r>
              <a:rPr lang="en-US" sz="2200" dirty="0"/>
              <a:t>  the file system for storage of documents, designs, etc.</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349394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The Problem With File Systems</a:t>
            </a:r>
            <a:endParaRPr lang="en" dirty="0"/>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000" dirty="0"/>
              <a:t>The structure of records is defined in the application program. This produced two consequences:</a:t>
            </a:r>
          </a:p>
          <a:p>
            <a:pPr marL="519113" lvl="8"/>
            <a:r>
              <a:rPr lang="en-US" sz="2000" dirty="0"/>
              <a:t>In order to change a file format, every program using the file had to be modified.</a:t>
            </a:r>
          </a:p>
          <a:p>
            <a:pPr marL="519113" lvl="3"/>
            <a:r>
              <a:rPr lang="en-US" sz="2000" dirty="0"/>
              <a:t>At the same time, the file had to be rebuilt in the new format using ‘one-off’ conversion programs</a:t>
            </a:r>
          </a:p>
          <a:p>
            <a:pPr marL="519113" lvl="3"/>
            <a:endParaRPr lang="en-US" sz="2000" dirty="0"/>
          </a:p>
          <a:p>
            <a:r>
              <a:rPr lang="en-US" sz="2000" dirty="0"/>
              <a:t>The files were designed to suit the application currently being developed. When attempts were made to integrate different applications, the files were found to be incompatible</a:t>
            </a:r>
          </a:p>
          <a:p>
            <a:pPr marL="519113" lvl="3"/>
            <a:endParaRPr lang="en-US" sz="18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20759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The Problem With File Systems</a:t>
            </a:r>
            <a:endParaRPr lang="en" dirty="0"/>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Because files were created to meet the requirements of each separate application, the same data were duplicated.</a:t>
            </a:r>
          </a:p>
          <a:p>
            <a:endParaRPr lang="en-US" sz="2200" dirty="0"/>
          </a:p>
          <a:p>
            <a:r>
              <a:rPr lang="en-US" sz="2200" dirty="0"/>
              <a:t>The ability to create files of arbitrary complexity made it difficult to provide </a:t>
            </a:r>
            <a:r>
              <a:rPr lang="en-US" sz="2200" dirty="0" err="1"/>
              <a:t>generalised</a:t>
            </a:r>
            <a:r>
              <a:rPr lang="en-US" sz="2200" dirty="0"/>
              <a:t> querying and maintenance facilities.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151722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THE DB </a:t>
            </a:r>
            <a:br>
              <a:rPr lang="en-US" dirty="0"/>
            </a:br>
            <a:r>
              <a:rPr lang="en-US" dirty="0"/>
              <a:t>CONCEPT</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r>
              <a:rPr lang="en-US" dirty="0"/>
              <a:t>Why Databases</a:t>
            </a: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extLst>
      <p:ext uri="{BB962C8B-B14F-4D97-AF65-F5344CB8AC3E}">
        <p14:creationId xmlns:p14="http://schemas.microsoft.com/office/powerpoint/2010/main" val="384500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The Database Concept</a:t>
            </a:r>
            <a:endParaRPr lang="en" dirty="0"/>
          </a:p>
        </p:txBody>
      </p:sp>
      <p:sp>
        <p:nvSpPr>
          <p:cNvPr id="111" name="Shape 111"/>
          <p:cNvSpPr txBox="1">
            <a:spLocks noGrp="1"/>
          </p:cNvSpPr>
          <p:nvPr>
            <p:ph type="body" idx="2"/>
          </p:nvPr>
        </p:nvSpPr>
        <p:spPr>
          <a:xfrm>
            <a:off x="1101386" y="1200149"/>
            <a:ext cx="7918436" cy="3687939"/>
          </a:xfrm>
          <a:prstGeom prst="rect">
            <a:avLst/>
          </a:prstGeom>
        </p:spPr>
        <p:txBody>
          <a:bodyPr lIns="91425" tIns="91425" rIns="91425" bIns="91425" anchor="t" anchorCtr="0">
            <a:noAutofit/>
          </a:bodyPr>
          <a:lstStyle/>
          <a:p>
            <a:r>
              <a:rPr lang="en-US" sz="2200" dirty="0"/>
              <a:t>The database concept arose as an attempt to solve these problems.</a:t>
            </a:r>
          </a:p>
          <a:p>
            <a:endParaRPr lang="en-US" sz="2200" dirty="0"/>
          </a:p>
          <a:p>
            <a:r>
              <a:rPr lang="en-US" sz="2200" dirty="0"/>
              <a:t>Typically file-based systems concentrated on the functionality of the programs, with files being constructed to serve the persistent storage needs of these problems.</a:t>
            </a:r>
          </a:p>
          <a:p>
            <a:endParaRPr lang="en-US" sz="2200" dirty="0"/>
          </a:p>
          <a:p>
            <a:r>
              <a:rPr lang="en-US" sz="2200" dirty="0"/>
              <a:t>The alternative approach- the database approach – is to look first at the design of the application’s data and then write programs to process it.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extLst>
      <p:ext uri="{BB962C8B-B14F-4D97-AF65-F5344CB8AC3E}">
        <p14:creationId xmlns:p14="http://schemas.microsoft.com/office/powerpoint/2010/main" val="2691085012"/>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2222</Words>
  <Application>Microsoft Office PowerPoint</Application>
  <PresentationFormat>On-screen Show (16:9)</PresentationFormat>
  <Paragraphs>266</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Dosis</vt:lpstr>
      <vt:lpstr>Wingdings</vt:lpstr>
      <vt:lpstr>Roboto</vt:lpstr>
      <vt:lpstr>William template</vt:lpstr>
      <vt:lpstr>DATABASE AND INFORMATION RETRIEVAL DR. ELIEL KEELSON</vt:lpstr>
      <vt:lpstr>Introduction and Background</vt:lpstr>
      <vt:lpstr>Data Storage In Computers</vt:lpstr>
      <vt:lpstr>Data Storage In Computers</vt:lpstr>
      <vt:lpstr>Data Storage In Computers</vt:lpstr>
      <vt:lpstr>The Problem With File Systems</vt:lpstr>
      <vt:lpstr>The Problem With File Systems</vt:lpstr>
      <vt:lpstr>THE DB  CONCEPT</vt:lpstr>
      <vt:lpstr>The Database Concept</vt:lpstr>
      <vt:lpstr>Motivation for Database Systems Application Programs</vt:lpstr>
      <vt:lpstr>BASIC  DB TERMS</vt:lpstr>
      <vt:lpstr>Basic Definitions - Database</vt:lpstr>
      <vt:lpstr>Basic Definitions - DBMS</vt:lpstr>
      <vt:lpstr>Basic Definitions - DBMS</vt:lpstr>
      <vt:lpstr>Basic Definitions - Metadata</vt:lpstr>
      <vt:lpstr>Basic Definitions – Database Schema</vt:lpstr>
      <vt:lpstr>Basic Definitions – Database Instance</vt:lpstr>
      <vt:lpstr>Basic Definitions</vt:lpstr>
      <vt:lpstr>Basic Definitions</vt:lpstr>
      <vt:lpstr>DATABASE  USERS</vt:lpstr>
      <vt:lpstr>Category of Users Who Use Databases</vt:lpstr>
      <vt:lpstr>Category of Users Who Use Databases - Administrators</vt:lpstr>
      <vt:lpstr>Category of Users Who Use Databases - Designers</vt:lpstr>
      <vt:lpstr>Category of Users Who Use Databases - End Users</vt:lpstr>
      <vt:lpstr>DATABASE ARCHITECTURE</vt:lpstr>
      <vt:lpstr>The Database Architecture</vt:lpstr>
      <vt:lpstr>The Database Architecture – 1 Tier</vt:lpstr>
      <vt:lpstr>The Database Architecture – 2 Tier</vt:lpstr>
      <vt:lpstr>The Database Architecture – 3 Tier</vt:lpstr>
      <vt:lpstr>The Database Architecture – 3 Tier – Database Tier</vt:lpstr>
      <vt:lpstr>The Database Architecture – 3 Tier – Application Tier</vt:lpstr>
      <vt:lpstr>The Database Architecture – 3 Tier – Presentation Tier</vt:lpstr>
      <vt:lpstr>DATA  MODELLING</vt:lpstr>
      <vt:lpstr>Data Modelling</vt:lpstr>
      <vt:lpstr>Data Modelling</vt:lpstr>
      <vt:lpstr>Data Modelling</vt:lpstr>
      <vt:lpstr>Data Modelling</vt:lpstr>
      <vt:lpstr>Data Modelling</vt:lpstr>
      <vt:lpstr>DATABASE APPLICATIONS</vt:lpstr>
      <vt:lpstr>Areas of Application</vt:lpstr>
      <vt:lpstr>Areas of Application</vt:lpstr>
      <vt:lpstr>Areas of Application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Ruel</dc:creator>
  <cp:lastModifiedBy>Ruel</cp:lastModifiedBy>
  <cp:revision>22</cp:revision>
  <dcterms:modified xsi:type="dcterms:W3CDTF">2017-01-26T14:45:23Z</dcterms:modified>
</cp:coreProperties>
</file>