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48D1-E814-49D1-BA87-AF5740B797C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AAB7C-3F94-4086-AD74-2034166B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AAB7C-3F94-4086-AD74-2034166B3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5B2-72F1-4144-BBF8-BD843F6C346B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F3E-AFC6-4DD2-A2EC-43908F429679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BE1-5D20-4A15-812C-F28BEB71AAF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1CC3-FFD8-46A6-8B77-69A18301EFD5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2D0F-FA40-4A14-8E75-D557D00D3A1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7B9C-B03A-4A59-B6D6-BB32929778F6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0479-EFF6-461A-A0E8-1944E854E506}" type="datetime5">
              <a:rPr lang="en-GB" smtClean="0"/>
              <a:t>11-Feb-19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0AFF-4050-4473-9C66-C2D665278E83}" type="datetime5">
              <a:rPr lang="en-GB" smtClean="0"/>
              <a:t>11-Feb-19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FC6D-95DA-4ECC-8C07-722731A9E320}" type="datetime5">
              <a:rPr lang="en-GB" smtClean="0"/>
              <a:t>11-Feb-19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9774-DE0B-44C4-9118-514F4FD5D748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8758-CB95-4E08-9DCD-1E7443E5F667}" type="datetime5">
              <a:rPr lang="en-GB" smtClean="0"/>
              <a:t>11-Feb-19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4901-842E-4309-BF9A-46F5EB0EDACE}" type="datetime5">
              <a:rPr lang="en-GB" smtClean="0"/>
              <a:t>11-Feb-19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H. Nunoo-Mensah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4E58-112C-4E43-B0F2-44B6AA46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Abstraction Levels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1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5934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GB" dirty="0" smtClean="0"/>
              <a:t>Transistor Level</a:t>
            </a:r>
          </a:p>
          <a:p>
            <a:pPr lvl="1">
              <a:defRPr/>
            </a:pPr>
            <a:r>
              <a:rPr lang="en-GB" dirty="0" smtClean="0"/>
              <a:t>Connecting transistors together to form circuit</a:t>
            </a:r>
          </a:p>
          <a:p>
            <a:pPr lvl="1">
              <a:defRPr/>
            </a:pPr>
            <a:r>
              <a:rPr lang="en-GB" dirty="0" smtClean="0"/>
              <a:t>The lowest level of design abstraction</a:t>
            </a:r>
          </a:p>
          <a:p>
            <a:pPr>
              <a:defRPr/>
            </a:pPr>
            <a:r>
              <a:rPr lang="en-GB" dirty="0" smtClean="0"/>
              <a:t>Gate Level</a:t>
            </a:r>
          </a:p>
          <a:p>
            <a:pPr lvl="1">
              <a:defRPr/>
            </a:pPr>
            <a:r>
              <a:rPr lang="en-GB" dirty="0" smtClean="0"/>
              <a:t>Building circuits with logic gates</a:t>
            </a:r>
          </a:p>
          <a:p>
            <a:pPr lvl="1">
              <a:defRPr/>
            </a:pPr>
            <a:r>
              <a:rPr lang="en-GB" dirty="0" smtClean="0"/>
              <a:t>Use of truth tables and </a:t>
            </a:r>
            <a:r>
              <a:rPr lang="en-GB" dirty="0"/>
              <a:t>B</a:t>
            </a:r>
            <a:r>
              <a:rPr lang="en-GB" dirty="0" smtClean="0"/>
              <a:t>oolean equations</a:t>
            </a:r>
          </a:p>
          <a:p>
            <a:pPr lvl="1">
              <a:defRPr/>
            </a:pPr>
            <a:r>
              <a:rPr lang="en-GB" dirty="0" smtClean="0"/>
              <a:t>Creating standard combinational and sequential components</a:t>
            </a:r>
          </a:p>
          <a:p>
            <a:pPr>
              <a:defRPr/>
            </a:pPr>
            <a:r>
              <a:rPr lang="en-GB" dirty="0" smtClean="0"/>
              <a:t>Register Transfer Level (RTL)</a:t>
            </a:r>
          </a:p>
          <a:p>
            <a:pPr lvl="1">
              <a:defRPr/>
            </a:pPr>
            <a:r>
              <a:rPr lang="en-GB" dirty="0" smtClean="0"/>
              <a:t>Concerns with how data is transferred among registers and functional units</a:t>
            </a:r>
          </a:p>
          <a:p>
            <a:pPr lvl="1">
              <a:defRPr/>
            </a:pPr>
            <a:r>
              <a:rPr lang="en-GB" dirty="0" smtClean="0"/>
              <a:t>Building larger circuits from standard components</a:t>
            </a:r>
          </a:p>
          <a:p>
            <a:pPr lvl="1">
              <a:defRPr/>
            </a:pPr>
            <a:r>
              <a:rPr lang="en-GB" dirty="0" smtClean="0"/>
              <a:t>HDL can be used</a:t>
            </a:r>
          </a:p>
          <a:p>
            <a:pPr lvl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99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38200" y="1051560"/>
            <a:ext cx="10515600" cy="6391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Example: 2-to-1 Multiplexer</a:t>
            </a:r>
          </a:p>
        </p:txBody>
      </p:sp>
      <p:pic>
        <p:nvPicPr>
          <p:cNvPr id="409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500" y="2071688"/>
            <a:ext cx="2751138" cy="2138362"/>
          </a:xfrm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10125" y="4572001"/>
            <a:ext cx="2052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latin typeface="Calibri" panose="020F0502020204030204" pitchFamily="34" charset="0"/>
              </a:rPr>
              <a:t>Logic symbol</a:t>
            </a:r>
          </a:p>
        </p:txBody>
      </p:sp>
    </p:spTree>
    <p:extLst>
      <p:ext uri="{BB962C8B-B14F-4D97-AF65-F5344CB8AC3E}">
        <p14:creationId xmlns:p14="http://schemas.microsoft.com/office/powerpoint/2010/main" val="62932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/>
              <a:t>Example: Behavioral Level (RTL) (1)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051561" y="2246314"/>
            <a:ext cx="103022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i="1">
                <a:latin typeface="+mn-lt"/>
              </a:rPr>
              <a:t>Describing operation using the same names as in the logic symbol:</a:t>
            </a:r>
          </a:p>
          <a:p>
            <a:pPr eaLnBrk="1" hangingPunct="1"/>
            <a:endParaRPr lang="en-GB" altLang="en-US" sz="2400" i="1">
              <a:latin typeface="+mn-lt"/>
            </a:endParaRPr>
          </a:p>
          <a:p>
            <a:pPr eaLnBrk="1" hangingPunct="1"/>
            <a:r>
              <a:rPr lang="en-GB" altLang="en-US" sz="2400" i="1">
                <a:latin typeface="+mn-lt"/>
              </a:rPr>
              <a:t>d</a:t>
            </a:r>
            <a:r>
              <a:rPr lang="en-GB" altLang="en-US" sz="2400">
                <a:latin typeface="+mn-lt"/>
              </a:rPr>
              <a:t>0 passes to </a:t>
            </a:r>
            <a:r>
              <a:rPr lang="en-GB" altLang="en-US" sz="2400" i="1">
                <a:latin typeface="+mn-lt"/>
              </a:rPr>
              <a:t>y </a:t>
            </a:r>
            <a:r>
              <a:rPr lang="en-GB" altLang="en-US" sz="2400">
                <a:latin typeface="+mn-lt"/>
              </a:rPr>
              <a:t>when </a:t>
            </a:r>
            <a:r>
              <a:rPr lang="en-GB" altLang="en-US" sz="2400" i="1">
                <a:latin typeface="+mn-lt"/>
              </a:rPr>
              <a:t>s </a:t>
            </a:r>
            <a:r>
              <a:rPr lang="en-GB" altLang="en-US" sz="2400">
                <a:latin typeface="+mn-lt"/>
              </a:rPr>
              <a:t>= 0, and</a:t>
            </a:r>
          </a:p>
          <a:p>
            <a:pPr eaLnBrk="1" hangingPunct="1"/>
            <a:r>
              <a:rPr lang="en-GB" altLang="en-US" sz="2400" i="1">
                <a:latin typeface="+mn-lt"/>
              </a:rPr>
              <a:t>d</a:t>
            </a:r>
            <a:r>
              <a:rPr lang="en-GB" altLang="en-US" sz="2400">
                <a:latin typeface="+mn-lt"/>
              </a:rPr>
              <a:t>1 passes to </a:t>
            </a:r>
            <a:r>
              <a:rPr lang="en-GB" altLang="en-US" sz="2400" i="1">
                <a:latin typeface="+mn-lt"/>
              </a:rPr>
              <a:t>y </a:t>
            </a:r>
            <a:r>
              <a:rPr lang="en-GB" altLang="en-US" sz="2400">
                <a:latin typeface="+mn-lt"/>
              </a:rPr>
              <a:t>when </a:t>
            </a:r>
            <a:r>
              <a:rPr lang="en-GB" altLang="en-US" sz="2400" i="1">
                <a:latin typeface="+mn-lt"/>
              </a:rPr>
              <a:t>s </a:t>
            </a:r>
            <a:r>
              <a:rPr lang="en-GB" altLang="en-US" sz="2400">
                <a:latin typeface="+mn-lt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324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Example: Behavioural Level (RTL) (2)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173183" y="1802469"/>
            <a:ext cx="9490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+mj-lt"/>
              </a:rPr>
              <a:t>The same description using HDL (VHDL) with the correct syntax 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83" y="2437470"/>
            <a:ext cx="9570195" cy="362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8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/>
              <a:t>Example: Gate Level (1)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1" y="1786890"/>
            <a:ext cx="9037319" cy="30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772602" y="4951065"/>
            <a:ext cx="97488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+mn-lt"/>
              </a:rPr>
              <a:t>Gate level circuit diagram for the 2-to-1 multiplexer: </a:t>
            </a:r>
          </a:p>
          <a:p>
            <a:pPr eaLnBrk="1" hangingPunct="1"/>
            <a:r>
              <a:rPr lang="en-GB" altLang="en-US" sz="2800" dirty="0">
                <a:latin typeface="+mn-lt"/>
              </a:rPr>
              <a:t>(a) circuit using eight gates; (b) circuit using four gates</a:t>
            </a:r>
          </a:p>
          <a:p>
            <a:pPr eaLnBrk="1" hangingPunct="1"/>
            <a:endParaRPr lang="en-GB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7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Example: Gate Level (2)</a:t>
            </a: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845468" y="1690688"/>
            <a:ext cx="8501063" cy="3500437"/>
            <a:chOff x="2214546" y="2357430"/>
            <a:chExt cx="4260850" cy="1550994"/>
          </a:xfrm>
        </p:grpSpPr>
        <p:pic>
          <p:nvPicPr>
            <p:cNvPr id="81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46" y="2357430"/>
              <a:ext cx="4260850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46" y="3214686"/>
              <a:ext cx="3421063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1809751" y="5157788"/>
            <a:ext cx="83170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+mj-lt"/>
              </a:rPr>
              <a:t>Gate level description of the 2-to-1 multiplexer: </a:t>
            </a:r>
          </a:p>
          <a:p>
            <a:pPr eaLnBrk="1" hangingPunct="1"/>
            <a:r>
              <a:rPr lang="en-GB" altLang="en-US" sz="3200" dirty="0">
                <a:latin typeface="+mj-lt"/>
              </a:rPr>
              <a:t>(a) using a truth table; (b) using a Boolean equation</a:t>
            </a:r>
          </a:p>
        </p:txBody>
      </p:sp>
    </p:spTree>
    <p:extLst>
      <p:ext uri="{BB962C8B-B14F-4D97-AF65-F5344CB8AC3E}">
        <p14:creationId xmlns:p14="http://schemas.microsoft.com/office/powerpoint/2010/main" val="343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074420"/>
            <a:ext cx="10515600" cy="93726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Example: Transistor Level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95" y="1690688"/>
            <a:ext cx="3500438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1267301" y="5441951"/>
            <a:ext cx="91916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3200" dirty="0">
                <a:latin typeface="+mj-lt"/>
              </a:rPr>
              <a:t>Transistor circuit for the 2-to-1 multiplexer using an inverter and two transmission gates</a:t>
            </a:r>
          </a:p>
        </p:txBody>
      </p:sp>
    </p:spTree>
    <p:extLst>
      <p:ext uri="{BB962C8B-B14F-4D97-AF65-F5344CB8AC3E}">
        <p14:creationId xmlns:p14="http://schemas.microsoft.com/office/powerpoint/2010/main" val="2431543540"/>
      </p:ext>
    </p:extLst>
  </p:cSld>
  <p:clrMapOvr>
    <a:masterClrMapping/>
  </p:clrMapOvr>
</p:sld>
</file>

<file path=ppt/theme/theme1.xml><?xml version="1.0" encoding="utf-8"?>
<a:theme xmlns:a="http://schemas.openxmlformats.org/drawingml/2006/main" name="KN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UST" id="{7DE1CE34-469C-437C-B76B-FE749BD7340C}" vid="{AD39929C-B917-4C27-AB1F-8883314D0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KNUST</Template>
  <TotalTime>42</TotalTime>
  <Words>216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KNUST</vt:lpstr>
      <vt:lpstr>Digital Computer Design</vt:lpstr>
      <vt:lpstr>Levels of Abstraction</vt:lpstr>
      <vt:lpstr>Example: 2-to-1 Multiplexer</vt:lpstr>
      <vt:lpstr>Example: Behavioral Level (RTL) (1)</vt:lpstr>
      <vt:lpstr>Example: Behavioural Level (RTL) (2)</vt:lpstr>
      <vt:lpstr>Example: Gate Level (1)</vt:lpstr>
      <vt:lpstr>Example: Gate Level (2)</vt:lpstr>
      <vt:lpstr>Example: Transistor Level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basestation</dc:creator>
  <cp:lastModifiedBy>Basestation</cp:lastModifiedBy>
  <cp:revision>9</cp:revision>
  <dcterms:created xsi:type="dcterms:W3CDTF">2016-01-17T14:19:58Z</dcterms:created>
  <dcterms:modified xsi:type="dcterms:W3CDTF">2019-02-11T07:20:39Z</dcterms:modified>
</cp:coreProperties>
</file>