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Dedicated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4D5EF-6230-2C41-B7C2-4908719CED3F}"/>
              </a:ext>
            </a:extLst>
          </p:cNvPr>
          <p:cNvSpPr txBox="1"/>
          <p:nvPr/>
        </p:nvSpPr>
        <p:spPr>
          <a:xfrm>
            <a:off x="3591339" y="21866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1097279"/>
            <a:ext cx="10515600" cy="883921"/>
          </a:xfrm>
        </p:spPr>
        <p:txBody>
          <a:bodyPr>
            <a:normAutofit/>
          </a:bodyPr>
          <a:lstStyle/>
          <a:p>
            <a:r>
              <a:rPr lang="en-US" altLang="en-US" dirty="0"/>
              <a:t>Using HDL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981201"/>
            <a:ext cx="10515600" cy="4213859"/>
          </a:xfrm>
        </p:spPr>
        <p:txBody>
          <a:bodyPr>
            <a:noAutofit/>
          </a:bodyPr>
          <a:lstStyle/>
          <a:p>
            <a:r>
              <a:rPr lang="en-GB" altLang="en-US" sz="3600" dirty="0"/>
              <a:t>The third method: </a:t>
            </a:r>
          </a:p>
          <a:p>
            <a:pPr marL="971550" lvl="1" indent="-514350">
              <a:buFont typeface="Calibri" panose="020F0502020204030204" pitchFamily="34" charset="0"/>
              <a:buAutoNum type="arabicPeriod" startAt="3"/>
            </a:pPr>
            <a:r>
              <a:rPr lang="en-GB" altLang="en-US" sz="3200"/>
              <a:t>Behavioural </a:t>
            </a:r>
            <a:r>
              <a:rPr lang="en-GB" altLang="en-US" sz="3200" dirty="0"/>
              <a:t>Model (Figure 112)</a:t>
            </a:r>
          </a:p>
          <a:p>
            <a:pPr lvl="2"/>
            <a:r>
              <a:rPr lang="en-GB" altLang="en-US" sz="2800" dirty="0"/>
              <a:t>Algorithmic description of the behaviour of the complete microprocessor</a:t>
            </a:r>
          </a:p>
          <a:p>
            <a:pPr lvl="2"/>
            <a:r>
              <a:rPr lang="en-GB" altLang="en-US" sz="2800" dirty="0"/>
              <a:t>Similar to writing programs using high-level languages</a:t>
            </a:r>
          </a:p>
          <a:p>
            <a:pPr lvl="2"/>
            <a:r>
              <a:rPr lang="en-GB" altLang="en-US" sz="2800" dirty="0" err="1"/>
              <a:t>Datapath</a:t>
            </a:r>
            <a:r>
              <a:rPr lang="en-GB" altLang="en-US" sz="2800" dirty="0"/>
              <a:t> and FSM are synthesized automatically</a:t>
            </a:r>
          </a:p>
          <a:p>
            <a:pPr lvl="2"/>
            <a:r>
              <a:rPr lang="en-GB" altLang="en-US" sz="2800" dirty="0"/>
              <a:t>No designer control over choice of components</a:t>
            </a:r>
          </a:p>
          <a:p>
            <a:pPr lvl="2"/>
            <a:r>
              <a:rPr lang="en-GB" altLang="en-US" sz="2800" dirty="0"/>
              <a:t>No designer control over what control words are executed in what state of the FSM</a:t>
            </a:r>
          </a:p>
          <a:p>
            <a:pPr lvl="2"/>
            <a:r>
              <a:rPr lang="en-GB" altLang="en-US" sz="2800" dirty="0"/>
              <a:t>Recommended in the case where timing is not an issue</a:t>
            </a:r>
          </a:p>
          <a:p>
            <a:endParaRPr lang="en-US" altLang="en-US" sz="3600" b="1" dirty="0"/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5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Manual Construction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981201"/>
            <a:ext cx="10774680" cy="4305299"/>
          </a:xfrm>
        </p:spPr>
        <p:txBody>
          <a:bodyPr/>
          <a:lstStyle/>
          <a:p>
            <a:r>
              <a:rPr lang="en-GB" altLang="en-US" dirty="0"/>
              <a:t>This method is referred to as FSM+D</a:t>
            </a:r>
          </a:p>
          <a:p>
            <a:pPr lvl="1"/>
            <a:r>
              <a:rPr lang="en-GB" altLang="en-US" dirty="0"/>
              <a:t>FSM + </a:t>
            </a:r>
            <a:r>
              <a:rPr lang="en-GB" altLang="en-US" dirty="0" err="1"/>
              <a:t>Datapath</a:t>
            </a:r>
            <a:r>
              <a:rPr lang="en-GB" altLang="en-US" dirty="0"/>
              <a:t> </a:t>
            </a:r>
          </a:p>
          <a:p>
            <a:r>
              <a:rPr lang="en-GB" altLang="en-US" dirty="0"/>
              <a:t>FSM and </a:t>
            </a:r>
            <a:r>
              <a:rPr lang="en-GB" altLang="en-US" dirty="0" err="1"/>
              <a:t>Datapath</a:t>
            </a:r>
            <a:r>
              <a:rPr lang="en-GB" altLang="en-US" dirty="0"/>
              <a:t> constructed separately</a:t>
            </a:r>
          </a:p>
          <a:p>
            <a:r>
              <a:rPr lang="en-GB" altLang="en-US" dirty="0"/>
              <a:t>They are then joined together using signals</a:t>
            </a:r>
          </a:p>
          <a:p>
            <a:pPr lvl="1"/>
            <a:r>
              <a:rPr lang="en-GB" altLang="en-US" dirty="0"/>
              <a:t>Control and Status signals are used</a:t>
            </a:r>
          </a:p>
          <a:p>
            <a:endParaRPr lang="en-US" altLang="en-US" b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6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1403980" y="3339480"/>
            <a:ext cx="5170180" cy="70866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600" dirty="0"/>
              <a:t>Generating the status (n</a:t>
            </a:r>
            <a:r>
              <a:rPr lang="en-GB" sz="3600" dirty="0">
                <a:sym typeface="Symbol"/>
              </a:rPr>
              <a:t>0</a:t>
            </a:r>
            <a:r>
              <a:rPr lang="en-GB" sz="3600" dirty="0"/>
              <a:t>)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50072"/>
            <a:ext cx="3977640" cy="52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 rot="5400000">
            <a:off x="-213360" y="3139440"/>
            <a:ext cx="5227320" cy="1143000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Control Unit Design (1)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9" y="1212708"/>
            <a:ext cx="6217921" cy="49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779360" y="6125633"/>
            <a:ext cx="5817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000" dirty="0">
                <a:latin typeface="+mj-lt"/>
              </a:rPr>
              <a:t>State diagram, next-state table, and implementation table</a:t>
            </a:r>
          </a:p>
        </p:txBody>
      </p:sp>
    </p:spTree>
    <p:extLst>
      <p:ext uri="{BB962C8B-B14F-4D97-AF65-F5344CB8AC3E}">
        <p14:creationId xmlns:p14="http://schemas.microsoft.com/office/powerpoint/2010/main" val="426426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 rot="5400000">
            <a:off x="-228600" y="3200400"/>
            <a:ext cx="5257800" cy="11430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Control Unit Design (2)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822032" y="6030912"/>
            <a:ext cx="323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/>
              <a:t>K-maps and excitation equations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7132357" cy="276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75" y="3909060"/>
            <a:ext cx="2584608" cy="200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2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 rot="5400000">
            <a:off x="-674385" y="3211815"/>
            <a:ext cx="5234970" cy="11430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Control Unit Design (3)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4175760" y="6130554"/>
            <a:ext cx="3284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>
                <a:latin typeface="+mj-lt"/>
              </a:rPr>
              <a:t>Output table and output equations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65830"/>
            <a:ext cx="859247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34" y="3756630"/>
            <a:ext cx="7169626" cy="237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42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 rot="5400000">
            <a:off x="-463551" y="3194049"/>
            <a:ext cx="5270502" cy="11430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Control Unit Design (4)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4450081" y="6030912"/>
            <a:ext cx="28712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000" dirty="0">
                <a:latin typeface="+mj-lt"/>
              </a:rPr>
              <a:t>Implemented Control Unit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0298"/>
            <a:ext cx="7025640" cy="488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 rot="5400000">
            <a:off x="-445770" y="3211830"/>
            <a:ext cx="5234940" cy="1143000"/>
          </a:xfrm>
        </p:spPr>
        <p:txBody>
          <a:bodyPr/>
          <a:lstStyle/>
          <a:p>
            <a:r>
              <a:rPr lang="en-GB" altLang="en-US" dirty="0"/>
              <a:t>Complete μ-P Circuit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165859"/>
            <a:ext cx="7886699" cy="512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4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952502"/>
          </a:xfrm>
        </p:spPr>
        <p:txBody>
          <a:bodyPr>
            <a:normAutofit/>
          </a:bodyPr>
          <a:lstStyle/>
          <a:p>
            <a:r>
              <a:rPr lang="en-US" altLang="en-US" dirty="0"/>
              <a:t>Using HDL (1)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981201"/>
            <a:ext cx="10515600" cy="4076699"/>
          </a:xfrm>
        </p:spPr>
        <p:txBody>
          <a:bodyPr>
            <a:noAutofit/>
          </a:bodyPr>
          <a:lstStyle/>
          <a:p>
            <a:r>
              <a:rPr lang="en-GB" altLang="en-US" sz="3200" dirty="0"/>
              <a:t>Three methods: 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GB" altLang="en-US" sz="2800" dirty="0"/>
              <a:t>FSM+D</a:t>
            </a:r>
          </a:p>
          <a:p>
            <a:pPr lvl="2"/>
            <a:r>
              <a:rPr lang="en-GB" altLang="en-US" sz="2400" dirty="0"/>
              <a:t>Manual construction of </a:t>
            </a:r>
            <a:r>
              <a:rPr lang="en-GB" altLang="en-US" sz="2400" dirty="0" err="1"/>
              <a:t>Datapath</a:t>
            </a:r>
            <a:r>
              <a:rPr lang="en-GB" altLang="en-US" sz="2400" dirty="0"/>
              <a:t> (Figure 105(a))</a:t>
            </a:r>
          </a:p>
          <a:p>
            <a:pPr lvl="2"/>
            <a:r>
              <a:rPr lang="en-GB" altLang="en-US" sz="2400" dirty="0"/>
              <a:t>Description of FSM using HDL (Figures 106 &amp; 107)</a:t>
            </a:r>
          </a:p>
          <a:p>
            <a:pPr lvl="2"/>
            <a:r>
              <a:rPr lang="en-GB" altLang="en-US" sz="2400" dirty="0"/>
              <a:t>Description of the combination using HDL (Figure 108)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GB" altLang="en-US" sz="2800" dirty="0"/>
              <a:t>FSMD</a:t>
            </a:r>
          </a:p>
          <a:p>
            <a:pPr lvl="2"/>
            <a:r>
              <a:rPr lang="en-GB" altLang="en-US" sz="2400" dirty="0"/>
              <a:t>Description of FSM using HDL</a:t>
            </a:r>
          </a:p>
          <a:p>
            <a:pPr lvl="2"/>
            <a:r>
              <a:rPr lang="en-GB" altLang="en-US" sz="2400" dirty="0" err="1"/>
              <a:t>Datapath</a:t>
            </a:r>
            <a:r>
              <a:rPr lang="en-GB" altLang="en-US" sz="2400" dirty="0"/>
              <a:t> operations are embedded in FSM description (using built-in HDL operators) to give a description of the entire microprocessor (Figure 110)</a:t>
            </a:r>
          </a:p>
          <a:p>
            <a:endParaRPr lang="en-US" altLang="en-US" sz="3200" b="1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0125438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116</TotalTime>
  <Words>236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KNUST</vt:lpstr>
      <vt:lpstr>Digital Computer Design</vt:lpstr>
      <vt:lpstr>Manual Construction</vt:lpstr>
      <vt:lpstr>Generating the status (n0)</vt:lpstr>
      <vt:lpstr>Control Unit Design (1)</vt:lpstr>
      <vt:lpstr>Control Unit Design (2)</vt:lpstr>
      <vt:lpstr>Control Unit Design (3)</vt:lpstr>
      <vt:lpstr>Control Unit Design (4)</vt:lpstr>
      <vt:lpstr>Complete μ-P Circuit</vt:lpstr>
      <vt:lpstr>Using HDL (1)</vt:lpstr>
      <vt:lpstr>Using HDL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Microsoft Office User</cp:lastModifiedBy>
  <cp:revision>13</cp:revision>
  <dcterms:created xsi:type="dcterms:W3CDTF">2016-01-17T14:19:58Z</dcterms:created>
  <dcterms:modified xsi:type="dcterms:W3CDTF">2019-05-03T10:54:59Z</dcterms:modified>
</cp:coreProperties>
</file>