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2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362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63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64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355" r:id="rId95"/>
    <p:sldId id="356" r:id="rId96"/>
    <p:sldId id="357" r:id="rId97"/>
    <p:sldId id="358" r:id="rId98"/>
    <p:sldId id="359" r:id="rId99"/>
    <p:sldId id="360" r:id="rId100"/>
    <p:sldId id="361" r:id="rId10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99" d="100"/>
          <a:sy n="99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48D1-E814-49D1-BA87-AF5740B797CF}" type="datetimeFigureOut">
              <a:rPr lang="en-US" smtClean="0"/>
              <a:t>1/19/20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AAB7C-3F94-4086-AD74-2034166B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AAB7C-3F94-4086-AD74-2034166B3F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95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2D21E0D-5E37-403A-AFDD-158DEFCC0324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33362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F6FEF84-A19B-4719-A786-29C4A908AB7F}" type="slidenum">
              <a:rPr lang="en-US" altLang="en-US" sz="1200"/>
              <a:pPr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590139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0D4520F-8C01-4FF9-BE7F-84015A3AFFBA}" type="slidenum">
              <a:rPr lang="en-US" altLang="en-US" sz="1200"/>
              <a:pPr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73663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0B4199B-DD43-4C5D-9F60-8BC275668AC1}" type="slidenum">
              <a:rPr lang="en-US" altLang="en-US" sz="1200"/>
              <a:pPr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51702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97D7F16-40C0-42FC-AC7B-BBB17D341780}" type="slidenum">
              <a:rPr lang="en-US" altLang="en-US" sz="1200"/>
              <a:pPr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97533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4930B22-5DCB-4E6C-A119-627DA9280350}" type="slidenum">
              <a:rPr lang="en-US" altLang="en-US" sz="1200"/>
              <a:pPr/>
              <a:t>15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233820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F589AA-915D-470F-AF90-193B48509EEB}" type="slidenum">
              <a:rPr lang="en-US" altLang="en-US" sz="1200"/>
              <a:pPr/>
              <a:t>16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32847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482D662-689A-4052-895F-BDE5B4A084EF}" type="slidenum">
              <a:rPr lang="en-US" altLang="en-US" sz="1200"/>
              <a:pPr/>
              <a:t>17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754314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565326D-0024-4DDA-B8A9-D54DDED772DA}" type="slidenum">
              <a:rPr lang="en-US" altLang="en-US" sz="1200"/>
              <a:pPr/>
              <a:t>18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64916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1FBEF4-5CD8-452B-B9E9-6DC3026DF3E2}" type="slidenum">
              <a:rPr lang="en-US" altLang="en-US" sz="1200"/>
              <a:pPr/>
              <a:t>19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90847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E3F22FE-93F2-44B4-83C1-CE676BF6DD34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90976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E71C4A6-9FC4-40A9-8853-F675B1BBC8C9}" type="slidenum">
              <a:rPr lang="en-US" altLang="en-US" sz="1200"/>
              <a:pPr/>
              <a:t>20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293748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7E7798-A501-469D-AA8E-00A9C27EAAE5}" type="slidenum">
              <a:rPr lang="en-US" altLang="en-US" sz="1200"/>
              <a:pPr/>
              <a:t>21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843833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68688AE-7A6D-4BE4-8130-7DFD6DC7A9B3}" type="slidenum">
              <a:rPr lang="en-US" altLang="en-US" sz="1200"/>
              <a:pPr/>
              <a:t>22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2232591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DACC885-86C9-4C40-BE68-DAE73465A777}" type="slidenum">
              <a:rPr lang="en-US" altLang="en-US" sz="1200"/>
              <a:pPr/>
              <a:t>24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738685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A363D66-C094-4F44-B501-D5C55231D7B3}" type="slidenum">
              <a:rPr lang="en-US" altLang="en-US" sz="1200"/>
              <a:pPr/>
              <a:t>25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807113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4927C5E-2C9A-493F-9DF8-37CB8BE4F06F}" type="slidenum">
              <a:rPr lang="en-US" altLang="en-US" sz="1200"/>
              <a:pPr/>
              <a:t>26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6857677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9E9EBAC-859C-4733-A9DD-30E81C685F20}" type="slidenum">
              <a:rPr lang="en-US" altLang="en-US" sz="1200"/>
              <a:pPr/>
              <a:t>27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4359325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7A74A00-028E-44DF-9546-F64261BE340D}" type="slidenum">
              <a:rPr lang="en-US" altLang="en-US" sz="1200"/>
              <a:pPr/>
              <a:t>28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836857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4EF88AC-D282-4E67-BCE1-D73E440E3FF0}" type="slidenum">
              <a:rPr lang="en-US" altLang="en-US" sz="1200"/>
              <a:pPr/>
              <a:t>29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767581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96593E6-276C-4388-8430-D58CED5346A4}" type="slidenum">
              <a:rPr lang="en-US" altLang="en-US" sz="1200"/>
              <a:pPr/>
              <a:t>30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797505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BD9FFB1-2B8E-4E22-B57F-113AA74C49E0}" type="slidenum">
              <a:rPr lang="en-US" altLang="en-US" sz="1200"/>
              <a:pPr/>
              <a:t>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4561229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B46CCF7-B29A-4E8A-9304-FCFA90074B99}" type="slidenum">
              <a:rPr lang="en-US" altLang="en-US" sz="1200"/>
              <a:pPr/>
              <a:t>31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3445447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015FBA3-92C8-4C68-93C4-747278A30833}" type="slidenum">
              <a:rPr lang="en-US" altLang="en-US" sz="1200"/>
              <a:pPr/>
              <a:t>32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824356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143739A-27DE-4875-A33D-5C81F8882482}" type="slidenum">
              <a:rPr lang="en-US" altLang="en-US" sz="1200"/>
              <a:pPr/>
              <a:t>33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30039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9306F39-ACA5-4261-A960-4669F22D43F7}" type="slidenum">
              <a:rPr lang="en-US" altLang="en-US" sz="1200"/>
              <a:pPr/>
              <a:t>34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2396760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0880744-959F-4D54-9A1C-4FD0A6D2F5A0}" type="slidenum">
              <a:rPr lang="en-US" altLang="en-US" sz="1200"/>
              <a:pPr/>
              <a:t>35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8448082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FF0A1F-D4CB-41D9-8AB8-8DF56402C7A7}" type="slidenum">
              <a:rPr lang="en-US" altLang="en-US" sz="1200"/>
              <a:pPr/>
              <a:t>36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009311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2407E8-01D8-4129-930E-D356C041A2CF}" type="slidenum">
              <a:rPr lang="en-US" altLang="en-US" sz="1200"/>
              <a:pPr/>
              <a:t>37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6581394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CBC10E1-0A33-4D57-8CC7-D7C3A4223DA6}" type="slidenum">
              <a:rPr lang="en-US" altLang="en-US" sz="1200"/>
              <a:pPr/>
              <a:t>38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3235073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12C471-9CFD-4841-8893-11471EBCE6B7}" type="slidenum">
              <a:rPr lang="en-US" altLang="en-US" sz="1200"/>
              <a:pPr/>
              <a:t>39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3326043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166E9F8-5CF1-400B-898C-01175516514E}" type="slidenum">
              <a:rPr lang="en-US" altLang="en-US" sz="1200"/>
              <a:pPr/>
              <a:t>40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54331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F5A7780-7DAD-4A8C-AE64-C3D80310971D}" type="slidenum">
              <a:rPr lang="en-US" altLang="en-US" sz="1200"/>
              <a:pPr/>
              <a:t>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0532193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F131D5-02E0-4C99-892F-4CDAFAEA5212}" type="slidenum">
              <a:rPr lang="en-US" altLang="en-US" sz="1200"/>
              <a:pPr/>
              <a:t>41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04794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F82BFA7-E710-4A26-BDD7-B410D75A45FB}" type="slidenum">
              <a:rPr lang="en-US" altLang="en-US" sz="1200"/>
              <a:pPr/>
              <a:t>42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8659686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C6F8281-5770-4078-9394-70328714A064}" type="slidenum">
              <a:rPr lang="en-US" altLang="en-US" sz="1200"/>
              <a:pPr/>
              <a:t>43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1632969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51C75D9-F808-4173-9FB2-A37266503889}" type="slidenum">
              <a:rPr lang="en-US" altLang="en-US" sz="1200"/>
              <a:pPr/>
              <a:t>44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846502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B3F4B60-A306-4E0C-A0CE-D48A5EFECE4B}" type="slidenum">
              <a:rPr lang="en-US" altLang="en-US" sz="1200"/>
              <a:pPr/>
              <a:t>46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9324268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421ACAE-FE24-4CAC-90BE-976140783C06}" type="slidenum">
              <a:rPr lang="en-US" altLang="en-US" sz="1200"/>
              <a:pPr/>
              <a:t>47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9317411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927C138-89AE-4749-B7C3-B69D077EF06B}" type="slidenum">
              <a:rPr lang="en-US" altLang="en-US" sz="1200"/>
              <a:pPr/>
              <a:t>48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483166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4449B6-2789-4245-8A12-EA9DAD0B8E6E}" type="slidenum">
              <a:rPr lang="en-US" altLang="en-US" sz="1200"/>
              <a:pPr/>
              <a:t>49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768370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3A48DDF-831C-405B-82E1-F40AC2945374}" type="slidenum">
              <a:rPr lang="en-US" altLang="en-US" sz="1200"/>
              <a:pPr/>
              <a:t>50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6750210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A83CD5-B884-48B7-9EA9-AEDF01F80372}" type="slidenum">
              <a:rPr lang="en-US" altLang="en-US" sz="1200"/>
              <a:pPr/>
              <a:t>51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641490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414A42-0721-4572-89F8-371E58713DE3}" type="slidenum">
              <a:rPr lang="en-US" altLang="en-US" sz="1200"/>
              <a:pPr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826984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AAA00B-C39B-4438-A93D-56B4CF489CEF}" type="slidenum">
              <a:rPr lang="en-US" altLang="en-US" sz="1200"/>
              <a:pPr/>
              <a:t>52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0304955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C30D8C0-23EB-474C-B212-ED71871DBD5C}" type="slidenum">
              <a:rPr lang="en-US" altLang="en-US" sz="1200"/>
              <a:pPr/>
              <a:t>53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13054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E00BB32-6C8B-4633-ADF2-A2D6A7C62776}" type="slidenum">
              <a:rPr lang="en-US" altLang="en-US" sz="1200"/>
              <a:pPr/>
              <a:t>54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2007252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C49247-E377-4386-829A-1DB07BF08AB4}" type="slidenum">
              <a:rPr lang="en-US" altLang="en-US" sz="1200"/>
              <a:pPr/>
              <a:t>55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34418954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EC7F7D-42BE-486C-9FBE-3B9A059D99F0}" type="slidenum">
              <a:rPr lang="en-US" altLang="en-US" sz="1200"/>
              <a:pPr/>
              <a:t>56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78567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7951333-DBFB-46BD-B862-B4EF4AB73C65}" type="slidenum">
              <a:rPr lang="en-US" altLang="en-US" sz="1200"/>
              <a:pPr/>
              <a:t>57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5761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BDE3DB9-26DD-4745-B4E1-08897E5901B1}" type="slidenum">
              <a:rPr lang="en-US" altLang="en-US" sz="1200"/>
              <a:pPr/>
              <a:t>58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778818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F2B0C95-8526-45D1-A54C-CA45EEB21664}" type="slidenum">
              <a:rPr lang="en-US" altLang="en-US" sz="1200"/>
              <a:pPr/>
              <a:t>59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683639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7E69807-61FF-45FA-8BD4-77B03900BC5E}" type="slidenum">
              <a:rPr lang="en-US" altLang="en-US" sz="1200"/>
              <a:pPr/>
              <a:t>60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3657717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9FED98B-A0E3-4F1A-B9E6-C56908180EB7}" type="slidenum">
              <a:rPr lang="en-US" altLang="en-US" sz="1200"/>
              <a:pPr/>
              <a:t>61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758080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CFE01A9-F672-4442-9B1D-39E2E146B383}" type="slidenum">
              <a:rPr lang="en-US" altLang="en-US" sz="1200"/>
              <a:pPr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31945601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2497AC-C4E2-4513-897F-C03918326FC2}" type="slidenum">
              <a:rPr lang="en-US" altLang="en-US" sz="1200"/>
              <a:pPr/>
              <a:t>62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1042101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21D4AC-B685-46D2-9770-8A801E696981}" type="slidenum">
              <a:rPr lang="en-US" altLang="en-US" sz="1200"/>
              <a:pPr/>
              <a:t>63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88662165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F7E8EC-38C4-46F3-AD2B-3412011DD6AA}" type="slidenum">
              <a:rPr lang="en-US" altLang="en-US" sz="1200"/>
              <a:pPr/>
              <a:t>64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7698484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53B4C5-CB73-49B8-9123-7F10DAE0564C}" type="slidenum">
              <a:rPr lang="en-US" altLang="en-US" sz="1200"/>
              <a:pPr/>
              <a:t>65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9551098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117BBA2-FF62-4793-9345-BA1DB880A497}" type="slidenum">
              <a:rPr lang="en-US" altLang="en-US" sz="1200"/>
              <a:pPr/>
              <a:t>66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6036099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C7B189F-D574-44B7-AD7F-CE38A2D7CEDB}" type="slidenum">
              <a:rPr lang="en-US" altLang="en-US" sz="1200"/>
              <a:pPr/>
              <a:t>67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2297415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45F7DB-29A6-4175-A230-70DD33272E53}" type="slidenum">
              <a:rPr lang="en-US" altLang="en-US" sz="1200"/>
              <a:pPr/>
              <a:t>68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98849157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1EEFED3-A9AB-459D-A867-7714CEF27818}" type="slidenum">
              <a:rPr lang="en-US" altLang="en-US" sz="1200"/>
              <a:pPr/>
              <a:t>69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172297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C37000C-F624-48F9-9ABD-735B1AE0F63B}" type="slidenum">
              <a:rPr lang="en-US" altLang="en-US" sz="1200"/>
              <a:pPr/>
              <a:t>70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2547351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C1E0B4-88C0-49D7-8E52-265280FFFEC0}" type="slidenum">
              <a:rPr lang="en-US" altLang="en-US" sz="1200"/>
              <a:pPr/>
              <a:t>71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0702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6513A4-7B47-4B8F-A0DD-D68F9A77DCC5}" type="slidenum">
              <a:rPr lang="en-US" altLang="en-US" sz="1200"/>
              <a:pPr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5599420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6018BE7-2A05-4F9B-8839-8682FB2DB8AB}" type="slidenum">
              <a:rPr lang="en-US" altLang="en-US" sz="1200"/>
              <a:pPr/>
              <a:t>72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5007238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8BA3CC-1830-4660-9DDC-7E96D9E91DEB}" type="slidenum">
              <a:rPr lang="en-US" altLang="en-US" sz="1200"/>
              <a:pPr/>
              <a:t>73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9015741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4AF0F85-931A-4B41-B95E-F085F24CABAE}" type="slidenum">
              <a:rPr lang="en-US" altLang="en-US" sz="1200"/>
              <a:pPr/>
              <a:t>74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9198200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5D9F7CB-D42D-4DAE-9C24-B146C87C641E}" type="slidenum">
              <a:rPr lang="en-US" altLang="en-US" sz="1200"/>
              <a:pPr/>
              <a:t>76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5313389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3616412-3F48-4581-BC8D-F6FE8CF35095}" type="slidenum">
              <a:rPr lang="en-US" altLang="en-US" sz="1200"/>
              <a:pPr/>
              <a:t>77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26148726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4EAEC25-AFE4-4462-B9BF-65916A55B277}" type="slidenum">
              <a:rPr lang="en-US" altLang="en-US" sz="1200"/>
              <a:pPr/>
              <a:t>78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27301658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32832B0-DA8E-4C31-A3AA-C9818B74379E}" type="slidenum">
              <a:rPr lang="en-US" altLang="en-US" sz="1200"/>
              <a:pPr/>
              <a:t>79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3357392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CBB70D9-E21C-4B0F-8148-3F1249ED8B4C}" type="slidenum">
              <a:rPr lang="en-US" altLang="en-US" sz="1200"/>
              <a:pPr/>
              <a:t>80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63722114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11B3B52-44C9-4C48-A4E5-28C466CAAC9B}" type="slidenum">
              <a:rPr lang="en-US" altLang="en-US" sz="1200"/>
              <a:pPr/>
              <a:t>81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7908279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FACE1B-FE35-443E-8B9A-01FCAFECBDD2}" type="slidenum">
              <a:rPr lang="en-US" altLang="en-US" sz="1200"/>
              <a:pPr/>
              <a:t>82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636095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71C7FD3-FFDF-4A56-A91C-7A087E7623B9}" type="slidenum">
              <a:rPr lang="en-US" altLang="en-US" sz="1200"/>
              <a:pPr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3502452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623717-3B73-43AD-80C2-E836B21430FD}" type="slidenum">
              <a:rPr lang="en-US" altLang="en-US" sz="1200"/>
              <a:pPr/>
              <a:t>83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58044382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D93F5E2-5237-4867-9603-28B938DE8856}" type="slidenum">
              <a:rPr lang="en-US" altLang="en-US" sz="1200"/>
              <a:pPr/>
              <a:t>84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5423083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1436714-B046-4021-90CB-82544F09FF31}" type="slidenum">
              <a:rPr lang="en-US" altLang="en-US" sz="1200"/>
              <a:pPr/>
              <a:t>85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6562998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A88499F-D126-4E83-BC42-07C8AF4636AA}" type="slidenum">
              <a:rPr lang="en-US" altLang="en-US" sz="1200"/>
              <a:pPr/>
              <a:t>86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41863643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3AF3E14-1BDE-4ACE-AFE1-90EBA53628A0}" type="slidenum">
              <a:rPr lang="en-US" altLang="en-US" sz="1200"/>
              <a:pPr/>
              <a:t>87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7025876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76EE0E-3D06-43AC-B33D-547B0F487307}" type="slidenum">
              <a:rPr lang="en-US" altLang="en-US" sz="1200"/>
              <a:pPr/>
              <a:t>88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6262382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29BEDF4-C621-4C44-A1D5-0DA9AEC69D03}" type="slidenum">
              <a:rPr lang="en-US" altLang="en-US" sz="1200"/>
              <a:pPr/>
              <a:t>89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31189197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5EAF314-E390-4103-BABE-A1A5671C6C5D}" type="slidenum">
              <a:rPr lang="en-US" altLang="en-US" sz="1200"/>
              <a:pPr/>
              <a:t>90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38703097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1BFC225-A9F8-4250-A441-DD62A2B71975}" type="slidenum">
              <a:rPr lang="en-US" altLang="en-US" sz="1200"/>
              <a:pPr/>
              <a:t>91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45107778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2E3604B-599F-4F47-A594-2F4D8ACC00B3}" type="slidenum">
              <a:rPr lang="en-US" altLang="en-US" sz="1200"/>
              <a:pPr/>
              <a:t>92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59440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2058A8D-99EB-4FD9-A16B-869DE0C0A80D}" type="slidenum">
              <a:rPr lang="en-US" altLang="en-US" sz="1200"/>
              <a:pPr/>
              <a:t>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6377348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1AFEAA-7532-47F5-8067-2BB04DF36706}" type="slidenum">
              <a:rPr lang="en-US" altLang="en-US" sz="1200"/>
              <a:pPr/>
              <a:t>93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4954147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71E73AC-C255-4DB9-B83A-1550CB1C9646}" type="slidenum">
              <a:rPr lang="en-US" altLang="en-US" sz="1200"/>
              <a:pPr/>
              <a:t>94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65037764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4470AA8-090D-40C5-AFAE-B94F6F992508}" type="slidenum">
              <a:rPr lang="en-US" altLang="en-US" sz="1200"/>
              <a:pPr/>
              <a:t>95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66122329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C7FC345-22C9-4726-863E-88D470C1596D}" type="slidenum">
              <a:rPr lang="en-US" altLang="en-US" sz="1200"/>
              <a:pPr/>
              <a:t>96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11072680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52633B6-4EBE-4A77-89D5-5E2D45B4A380}" type="slidenum">
              <a:rPr lang="en-US" altLang="en-US" sz="1200"/>
              <a:pPr/>
              <a:t>97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28669149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9894D42-9172-4C1D-91E0-C51A88F496DA}" type="slidenum">
              <a:rPr lang="en-US" altLang="en-US" sz="1200"/>
              <a:pPr/>
              <a:t>98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4616528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99E6FF1-3842-49B4-A9DB-A38303E1D3BE}" type="slidenum">
              <a:rPr lang="en-US" altLang="en-US" sz="1200"/>
              <a:pPr/>
              <a:t>99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006374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4DFE967-84E5-467A-935E-337DFC42F98E}" type="slidenum">
              <a:rPr lang="en-US" altLang="en-US" sz="1200"/>
              <a:pPr/>
              <a:t>100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059384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EF12-5485-459E-BA06-F52A6EF2A577}" type="datetime1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5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0C7F-E495-4208-BA3D-404F587D853A}" type="datetime1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6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1BAD-8AF5-447C-A754-F11E6B97A28A}" type="datetime1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9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8700"/>
            <a:ext cx="10515600" cy="6619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D127-2038-421B-BD19-F093AC495A41}" type="datetime1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2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0B78-9E2E-496F-9125-06555CE7B0DD}" type="datetime1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1FD2-6F67-4C7A-A368-083F1ACF432F}" type="datetime1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8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4A50-23BB-45F8-8EFE-1FC1132B91CE}" type="datetime1">
              <a:rPr lang="en-US" smtClean="0"/>
              <a:t>1/19/20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5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6892-CCE6-432F-A188-6EB8F26BB61D}" type="datetime1">
              <a:rPr lang="en-US" smtClean="0"/>
              <a:t>1/19/20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9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F2CC-5790-4C59-9648-C8459A542A2F}" type="datetime1">
              <a:rPr lang="en-US" smtClean="0"/>
              <a:t>1/19/20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4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8A50-63A3-4534-874B-DEECC0452976}" type="datetime1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0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D68C-7FED-4186-BB87-A81BE240528A}" type="datetime1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H. Nunoo-Mensah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95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63DD2-A3B8-4B03-9BDD-35CE37C1C93B}" type="datetime1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H. Nunoo-Mensah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1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Digital Computer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VHDL (A First Look)</a:t>
            </a:r>
          </a:p>
        </p:txBody>
      </p:sp>
    </p:spTree>
    <p:extLst>
      <p:ext uri="{BB962C8B-B14F-4D97-AF65-F5344CB8AC3E}">
        <p14:creationId xmlns:p14="http://schemas.microsoft.com/office/powerpoint/2010/main" val="1735111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51559"/>
            <a:ext cx="10515600" cy="774065"/>
          </a:xfrm>
        </p:spPr>
        <p:txBody>
          <a:bodyPr>
            <a:normAutofit/>
          </a:bodyPr>
          <a:lstStyle/>
          <a:p>
            <a:r>
              <a:rPr lang="en-US" altLang="en-US" sz="4800" dirty="0"/>
              <a:t>Port Definitions (cont.)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The port statement has the form of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800" dirty="0"/>
              <a:t>PORT (     signal definition clause(s)     );</a:t>
            </a:r>
          </a:p>
          <a:p>
            <a:pPr lvl="1"/>
            <a:r>
              <a:rPr lang="en-US" altLang="en-US" sz="2800" dirty="0"/>
              <a:t>where the I/O signal definitions are enclosed by parenthesis and followed by a semicolon</a:t>
            </a:r>
          </a:p>
          <a:p>
            <a:pPr lvl="1"/>
            <a:r>
              <a:rPr lang="en-US" altLang="en-US" sz="2800" dirty="0"/>
              <a:t>Multiple signal definitions are allowed</a:t>
            </a:r>
          </a:p>
          <a:p>
            <a:pPr lvl="2"/>
            <a:r>
              <a:rPr lang="en-US" altLang="en-US" sz="2400" dirty="0"/>
              <a:t>Definitions are separated by a semicolon</a:t>
            </a:r>
          </a:p>
          <a:p>
            <a:pPr lvl="2"/>
            <a:r>
              <a:rPr lang="en-US" altLang="en-US" sz="2400" dirty="0"/>
              <a:t>There is no semicolon after the last definition</a:t>
            </a:r>
          </a:p>
          <a:p>
            <a:pPr lvl="2"/>
            <a:endParaRPr lang="en-US" altLang="en-US" sz="2400" dirty="0"/>
          </a:p>
          <a:p>
            <a:r>
              <a:rPr lang="en-US" altLang="en-US" sz="3200" dirty="0"/>
              <a:t>The port statement can span many lines</a:t>
            </a:r>
          </a:p>
          <a:p>
            <a:pPr lvl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0556776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20139"/>
            <a:ext cx="10515600" cy="705485"/>
          </a:xfrm>
        </p:spPr>
        <p:txBody>
          <a:bodyPr>
            <a:normAutofit/>
          </a:bodyPr>
          <a:lstStyle/>
          <a:p>
            <a:r>
              <a:rPr lang="en-US" altLang="en-US" dirty="0"/>
              <a:t>Library Clauses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A library clause declares the name of a library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800" dirty="0"/>
              <a:t>E.G.    </a:t>
            </a:r>
            <a:r>
              <a:rPr lang="en-US" altLang="en-US" sz="2800" b="1" dirty="0"/>
              <a:t>Library </a:t>
            </a:r>
            <a:r>
              <a:rPr lang="en-US" altLang="en-US" sz="2800" dirty="0"/>
              <a:t>WORK, STD;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800" dirty="0"/>
              <a:t>          </a:t>
            </a:r>
            <a:r>
              <a:rPr lang="en-US" altLang="en-US" sz="2800" b="1" dirty="0"/>
              <a:t>Use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STD.STANDARD.</a:t>
            </a:r>
            <a:r>
              <a:rPr lang="en-US" altLang="en-US" sz="2800" b="1" dirty="0" err="1"/>
              <a:t>All</a:t>
            </a:r>
            <a:r>
              <a:rPr lang="en-US" altLang="en-US" sz="2800" dirty="0"/>
              <a:t>;</a:t>
            </a:r>
          </a:p>
          <a:p>
            <a:r>
              <a:rPr lang="en-US" altLang="en-US" sz="3200" dirty="0"/>
              <a:t>Predefined libraries are WORK and STD</a:t>
            </a:r>
          </a:p>
          <a:p>
            <a:pPr lvl="1"/>
            <a:r>
              <a:rPr lang="en-US" altLang="en-US" sz="2800" dirty="0"/>
              <a:t>Above declarations are part of all design units</a:t>
            </a:r>
          </a:p>
          <a:p>
            <a:r>
              <a:rPr lang="en-US" altLang="en-US" sz="3200" dirty="0"/>
              <a:t>User-defined libraries or development tool libraries </a:t>
            </a:r>
            <a:r>
              <a:rPr lang="en-US" altLang="en-US" sz="3200" u="sng" dirty="0"/>
              <a:t>MUST</a:t>
            </a:r>
            <a:r>
              <a:rPr lang="en-US" altLang="en-US" sz="3200" dirty="0"/>
              <a:t> be declared</a:t>
            </a:r>
          </a:p>
          <a:p>
            <a:pPr lvl="1"/>
            <a:r>
              <a:rPr lang="en-US" altLang="en-US" sz="2800" dirty="0"/>
              <a:t>A package may include library declarations</a:t>
            </a:r>
          </a:p>
        </p:txBody>
      </p:sp>
    </p:spTree>
    <p:extLst>
      <p:ext uri="{BB962C8B-B14F-4D97-AF65-F5344CB8AC3E}">
        <p14:creationId xmlns:p14="http://schemas.microsoft.com/office/powerpoint/2010/main" val="446761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74737"/>
            <a:ext cx="10515600" cy="615951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The Body</a:t>
            </a:r>
          </a:p>
        </p:txBody>
      </p:sp>
      <p:grpSp>
        <p:nvGrpSpPr>
          <p:cNvPr id="2054" name="Group 15"/>
          <p:cNvGrpSpPr>
            <a:grpSpLocks/>
          </p:cNvGrpSpPr>
          <p:nvPr/>
        </p:nvGrpSpPr>
        <p:grpSpPr bwMode="auto">
          <a:xfrm>
            <a:off x="2286000" y="1905000"/>
            <a:ext cx="3505200" cy="3581400"/>
            <a:chOff x="1728" y="1200"/>
            <a:chExt cx="2208" cy="2256"/>
          </a:xfrm>
        </p:grpSpPr>
        <p:grpSp>
          <p:nvGrpSpPr>
            <p:cNvPr id="2057" name="Group 16"/>
            <p:cNvGrpSpPr>
              <a:grpSpLocks/>
            </p:cNvGrpSpPr>
            <p:nvPr/>
          </p:nvGrpSpPr>
          <p:grpSpPr bwMode="auto">
            <a:xfrm>
              <a:off x="1728" y="1200"/>
              <a:ext cx="2208" cy="2256"/>
              <a:chOff x="1728" y="1152"/>
              <a:chExt cx="2208" cy="2256"/>
            </a:xfrm>
          </p:grpSpPr>
          <p:sp>
            <p:nvSpPr>
              <p:cNvPr id="2059" name="AutoShape 17"/>
              <p:cNvSpPr>
                <a:spLocks noChangeArrowheads="1"/>
              </p:cNvSpPr>
              <p:nvPr/>
            </p:nvSpPr>
            <p:spPr bwMode="auto">
              <a:xfrm>
                <a:off x="1728" y="2832"/>
                <a:ext cx="2208" cy="576"/>
              </a:xfrm>
              <a:prstGeom prst="parallelogram">
                <a:avLst>
                  <a:gd name="adj" fmla="val 10000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60" name="Rectangle 18"/>
              <p:cNvSpPr>
                <a:spLocks noChangeArrowheads="1"/>
              </p:cNvSpPr>
              <p:nvPr/>
            </p:nvSpPr>
            <p:spPr bwMode="auto">
              <a:xfrm>
                <a:off x="2304" y="1152"/>
                <a:ext cx="1632" cy="16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61" name="AutoShape 19"/>
              <p:cNvSpPr>
                <a:spLocks noChangeArrowheads="1"/>
              </p:cNvSpPr>
              <p:nvPr/>
            </p:nvSpPr>
            <p:spPr bwMode="auto">
              <a:xfrm rot="5400000" flipH="1">
                <a:off x="888" y="1992"/>
                <a:ext cx="2256" cy="576"/>
              </a:xfrm>
              <a:prstGeom prst="parallelogram">
                <a:avLst>
                  <a:gd name="adj" fmla="val 10085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graphicFrame>
            <p:nvGraphicFramePr>
              <p:cNvPr id="2050" name="Object 20"/>
              <p:cNvGraphicFramePr>
                <a:graphicFrameLocks noChangeAspect="1"/>
              </p:cNvGraphicFramePr>
              <p:nvPr/>
            </p:nvGraphicFramePr>
            <p:xfrm>
              <a:off x="2016" y="1584"/>
              <a:ext cx="1432" cy="17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1" name="Clip" r:id="rId4" imgW="2826720" imgH="3497040" progId="MS_ClipArt_Gallery.2">
                      <p:embed/>
                    </p:oleObj>
                  </mc:Choice>
                  <mc:Fallback>
                    <p:oleObj name="Clip" r:id="rId4" imgW="2826720" imgH="349704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6" y="1584"/>
                            <a:ext cx="1432" cy="17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62" name="AutoShape 21"/>
              <p:cNvSpPr>
                <a:spLocks noChangeArrowheads="1"/>
              </p:cNvSpPr>
              <p:nvPr/>
            </p:nvSpPr>
            <p:spPr bwMode="auto">
              <a:xfrm>
                <a:off x="1728" y="1152"/>
                <a:ext cx="2208" cy="576"/>
              </a:xfrm>
              <a:prstGeom prst="parallelogram">
                <a:avLst>
                  <a:gd name="adj" fmla="val 10000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63" name="AutoShape 22"/>
              <p:cNvSpPr>
                <a:spLocks noChangeArrowheads="1"/>
              </p:cNvSpPr>
              <p:nvPr/>
            </p:nvSpPr>
            <p:spPr bwMode="auto">
              <a:xfrm rot="5400000" flipH="1">
                <a:off x="2520" y="1992"/>
                <a:ext cx="2256" cy="576"/>
              </a:xfrm>
              <a:prstGeom prst="parallelogram">
                <a:avLst>
                  <a:gd name="adj" fmla="val 99132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64" name="Text Box 23"/>
              <p:cNvSpPr txBox="1">
                <a:spLocks noChangeArrowheads="1"/>
              </p:cNvSpPr>
              <p:nvPr/>
            </p:nvSpPr>
            <p:spPr bwMode="auto">
              <a:xfrm>
                <a:off x="2592" y="1200"/>
                <a:ext cx="677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b="1"/>
                  <a:t>Design</a:t>
                </a:r>
              </a:p>
              <a:p>
                <a:r>
                  <a:rPr lang="en-US" altLang="en-US" b="1"/>
                  <a:t>Entity</a:t>
                </a:r>
              </a:p>
            </p:txBody>
          </p:sp>
        </p:grpSp>
        <p:sp>
          <p:nvSpPr>
            <p:cNvPr id="2058" name="WordArt 24"/>
            <p:cNvSpPr>
              <a:spLocks noChangeArrowheads="1" noChangeShapeType="1" noTextEdit="1"/>
            </p:cNvSpPr>
            <p:nvPr/>
          </p:nvSpPr>
          <p:spPr bwMode="auto">
            <a:xfrm>
              <a:off x="2064" y="1824"/>
              <a:ext cx="1248" cy="1452"/>
            </a:xfrm>
            <a:prstGeom prst="rect">
              <a:avLst/>
            </a:prstGeom>
          </p:spPr>
          <p:txBody>
            <a:bodyPr wrap="none" fromWordArt="1">
              <a:prstTxWarp prst="textSlantUp">
                <a:avLst>
                  <a:gd name="adj" fmla="val 62880"/>
                </a:avLst>
              </a:prstTxWarp>
            </a:bodyPr>
            <a:lstStyle/>
            <a:p>
              <a:pPr algn="ctr"/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CC00"/>
                  </a:solidFill>
                  <a:latin typeface="Arial Black" panose="020B0A04020102020204" pitchFamily="34" charset="0"/>
                </a:rPr>
                <a:t>BODY</a:t>
              </a:r>
            </a:p>
          </p:txBody>
        </p:sp>
      </p:grpSp>
      <p:sp>
        <p:nvSpPr>
          <p:cNvPr id="2055" name="Text Box 26"/>
          <p:cNvSpPr txBox="1">
            <a:spLocks noChangeArrowheads="1"/>
          </p:cNvSpPr>
          <p:nvPr/>
        </p:nvSpPr>
        <p:spPr bwMode="auto">
          <a:xfrm>
            <a:off x="6172200" y="1828800"/>
            <a:ext cx="452278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architecture</a:t>
            </a:r>
            <a:r>
              <a:rPr lang="en-US" altLang="en-US"/>
              <a:t> EXD </a:t>
            </a:r>
            <a:r>
              <a:rPr lang="en-US" altLang="en-US" b="1"/>
              <a:t>of </a:t>
            </a:r>
            <a:r>
              <a:rPr lang="en-US" altLang="en-US"/>
              <a:t>XOR2_OP </a:t>
            </a:r>
            <a:r>
              <a:rPr lang="en-US" altLang="en-US" b="1"/>
              <a:t>is</a:t>
            </a:r>
          </a:p>
          <a:p>
            <a:endParaRPr lang="en-US" altLang="en-US" b="1"/>
          </a:p>
          <a:p>
            <a:r>
              <a:rPr lang="en-US" altLang="en-US"/>
              <a:t>    -- declarations go before begin</a:t>
            </a:r>
          </a:p>
          <a:p>
            <a:endParaRPr lang="en-US" altLang="en-US" b="1"/>
          </a:p>
          <a:p>
            <a:r>
              <a:rPr lang="en-US" altLang="en-US" b="1"/>
              <a:t>begin</a:t>
            </a:r>
          </a:p>
          <a:p>
            <a:endParaRPr lang="en-US" altLang="en-US"/>
          </a:p>
          <a:p>
            <a:r>
              <a:rPr lang="en-US" altLang="en-US"/>
              <a:t>    Z &lt;= A </a:t>
            </a:r>
            <a:r>
              <a:rPr lang="en-US" altLang="en-US" b="1"/>
              <a:t>xor</a:t>
            </a:r>
            <a:r>
              <a:rPr lang="en-US" altLang="en-US"/>
              <a:t> B;</a:t>
            </a:r>
          </a:p>
          <a:p>
            <a:endParaRPr lang="en-US" altLang="en-US"/>
          </a:p>
          <a:p>
            <a:r>
              <a:rPr lang="en-US" altLang="en-US" b="1"/>
              <a:t>end </a:t>
            </a:r>
            <a:r>
              <a:rPr lang="en-US" altLang="en-US"/>
              <a:t>EXD;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4135222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51559"/>
            <a:ext cx="10515600" cy="774065"/>
          </a:xfrm>
        </p:spPr>
        <p:txBody>
          <a:bodyPr>
            <a:normAutofit/>
          </a:bodyPr>
          <a:lstStyle/>
          <a:p>
            <a:r>
              <a:rPr lang="en-US" altLang="en-US" sz="4800" dirty="0"/>
              <a:t>The Body (cont.)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57399"/>
            <a:ext cx="10515600" cy="4119563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The VHDL model body describes how the model works</a:t>
            </a:r>
          </a:p>
          <a:p>
            <a:pPr lvl="1"/>
            <a:r>
              <a:rPr lang="en-US" altLang="en-US" sz="3200" dirty="0"/>
              <a:t>Separate from interface to allow for alternate implementations</a:t>
            </a:r>
          </a:p>
          <a:p>
            <a:pPr lvl="1"/>
            <a:r>
              <a:rPr lang="en-US" altLang="en-US" sz="3200" dirty="0"/>
              <a:t>header begins with keyword </a:t>
            </a:r>
            <a:r>
              <a:rPr lang="en-US" altLang="en-US" sz="3200" b="1" dirty="0"/>
              <a:t>‘architecture’</a:t>
            </a:r>
          </a:p>
          <a:p>
            <a:pPr lvl="2"/>
            <a:r>
              <a:rPr lang="en-US" altLang="en-US" sz="2800" dirty="0"/>
              <a:t>header identifier names the body</a:t>
            </a:r>
          </a:p>
          <a:p>
            <a:pPr lvl="2"/>
            <a:r>
              <a:rPr lang="en-US" altLang="en-US" sz="2800" dirty="0"/>
              <a:t>also identifies the associated design entity interface</a:t>
            </a:r>
          </a:p>
          <a:p>
            <a:pPr lvl="1"/>
            <a:r>
              <a:rPr lang="en-US" altLang="en-US" sz="3200" dirty="0"/>
              <a:t>Two distinct parts of body follow header</a:t>
            </a:r>
          </a:p>
          <a:p>
            <a:pPr lvl="2"/>
            <a:r>
              <a:rPr lang="en-US" altLang="en-US" sz="2800" dirty="0"/>
              <a:t>Declarative part - variables, etc. defined</a:t>
            </a:r>
          </a:p>
          <a:p>
            <a:pPr lvl="2"/>
            <a:r>
              <a:rPr lang="en-US" altLang="en-US" sz="2800" dirty="0"/>
              <a:t>Statement part - contains operational statements</a:t>
            </a:r>
          </a:p>
          <a:p>
            <a:pPr lvl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37676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1089660" y="975528"/>
            <a:ext cx="10515600" cy="754479"/>
          </a:xfrm>
        </p:spPr>
        <p:txBody>
          <a:bodyPr>
            <a:normAutofit fontScale="90000"/>
          </a:bodyPr>
          <a:lstStyle/>
          <a:p>
            <a:r>
              <a:rPr lang="en-US" altLang="en-US" sz="4800" dirty="0"/>
              <a:t>Body Structure</a:t>
            </a:r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3368041" y="2545188"/>
            <a:ext cx="540067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latin typeface="+mn-lt"/>
              </a:rPr>
              <a:t>Architecture </a:t>
            </a:r>
            <a:r>
              <a:rPr lang="en-US" altLang="en-US">
                <a:latin typeface="+mn-lt"/>
              </a:rPr>
              <a:t>EXD </a:t>
            </a:r>
            <a:r>
              <a:rPr lang="en-US" altLang="en-US" b="1">
                <a:latin typeface="+mn-lt"/>
              </a:rPr>
              <a:t>of </a:t>
            </a:r>
            <a:r>
              <a:rPr lang="en-US" altLang="en-US">
                <a:latin typeface="+mn-lt"/>
              </a:rPr>
              <a:t>XOR2_OP </a:t>
            </a:r>
            <a:r>
              <a:rPr lang="en-US" altLang="en-US" b="1">
                <a:latin typeface="+mn-lt"/>
              </a:rPr>
              <a:t>is</a:t>
            </a:r>
          </a:p>
          <a:p>
            <a:endParaRPr lang="en-US" altLang="en-US" b="1">
              <a:latin typeface="+mn-lt"/>
            </a:endParaRPr>
          </a:p>
          <a:p>
            <a:r>
              <a:rPr lang="en-US" altLang="en-US" b="1">
                <a:latin typeface="+mn-lt"/>
              </a:rPr>
              <a:t>  </a:t>
            </a:r>
            <a:r>
              <a:rPr lang="en-US" altLang="en-US">
                <a:latin typeface="+mn-lt"/>
              </a:rPr>
              <a:t>--Make any declarations before the begin</a:t>
            </a:r>
          </a:p>
          <a:p>
            <a:r>
              <a:rPr lang="en-US" altLang="en-US">
                <a:latin typeface="+mn-lt"/>
              </a:rPr>
              <a:t>  -- Objects must be declared before use</a:t>
            </a:r>
            <a:endParaRPr lang="en-US" altLang="en-US" b="1">
              <a:latin typeface="+mn-lt"/>
            </a:endParaRPr>
          </a:p>
          <a:p>
            <a:endParaRPr lang="en-US" altLang="en-US" b="1">
              <a:latin typeface="+mn-lt"/>
            </a:endParaRPr>
          </a:p>
          <a:p>
            <a:r>
              <a:rPr lang="en-US" altLang="en-US" b="1">
                <a:latin typeface="+mn-lt"/>
              </a:rPr>
              <a:t>begin</a:t>
            </a:r>
          </a:p>
          <a:p>
            <a:endParaRPr lang="en-US" altLang="en-US">
              <a:latin typeface="+mn-lt"/>
            </a:endParaRPr>
          </a:p>
          <a:p>
            <a:r>
              <a:rPr lang="en-US" altLang="en-US">
                <a:latin typeface="+mn-lt"/>
              </a:rPr>
              <a:t>  -- Put the operational statements here</a:t>
            </a:r>
          </a:p>
          <a:p>
            <a:endParaRPr lang="en-US" altLang="en-US">
              <a:latin typeface="+mn-lt"/>
            </a:endParaRPr>
          </a:p>
          <a:p>
            <a:r>
              <a:rPr lang="en-US" altLang="en-US" b="1">
                <a:latin typeface="+mn-lt"/>
              </a:rPr>
              <a:t>end </a:t>
            </a:r>
            <a:r>
              <a:rPr lang="en-US" altLang="en-US">
                <a:latin typeface="+mn-lt"/>
              </a:rPr>
              <a:t>EXD;</a:t>
            </a:r>
            <a:endParaRPr lang="en-US" altLang="en-US" b="1">
              <a:latin typeface="+mn-lt"/>
            </a:endParaRPr>
          </a:p>
        </p:txBody>
      </p:sp>
      <p:sp>
        <p:nvSpPr>
          <p:cNvPr id="14342" name="Oval 4"/>
          <p:cNvSpPr>
            <a:spLocks noChangeArrowheads="1"/>
          </p:cNvSpPr>
          <p:nvPr/>
        </p:nvSpPr>
        <p:spPr bwMode="auto">
          <a:xfrm>
            <a:off x="5120640" y="2392788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latin typeface="+mn-lt"/>
            </a:endParaRPr>
          </a:p>
        </p:txBody>
      </p:sp>
      <p:sp>
        <p:nvSpPr>
          <p:cNvPr id="14343" name="Oval 5"/>
          <p:cNvSpPr>
            <a:spLocks noChangeArrowheads="1"/>
          </p:cNvSpPr>
          <p:nvPr/>
        </p:nvSpPr>
        <p:spPr bwMode="auto">
          <a:xfrm>
            <a:off x="3901440" y="5669388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latin typeface="+mn-lt"/>
            </a:endParaRPr>
          </a:p>
        </p:txBody>
      </p:sp>
      <p:sp>
        <p:nvSpPr>
          <p:cNvPr id="14344" name="Line 6"/>
          <p:cNvSpPr>
            <a:spLocks noChangeShapeType="1"/>
          </p:cNvSpPr>
          <p:nvPr/>
        </p:nvSpPr>
        <p:spPr bwMode="auto">
          <a:xfrm>
            <a:off x="3368040" y="2240388"/>
            <a:ext cx="1752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45" name="Line 7"/>
          <p:cNvSpPr>
            <a:spLocks noChangeShapeType="1"/>
          </p:cNvSpPr>
          <p:nvPr/>
        </p:nvSpPr>
        <p:spPr bwMode="auto">
          <a:xfrm>
            <a:off x="3368040" y="2240388"/>
            <a:ext cx="60960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46" name="Oval 8"/>
          <p:cNvSpPr>
            <a:spLocks noChangeArrowheads="1"/>
          </p:cNvSpPr>
          <p:nvPr/>
        </p:nvSpPr>
        <p:spPr bwMode="auto">
          <a:xfrm>
            <a:off x="6111240" y="2392788"/>
            <a:ext cx="13716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latin typeface="+mn-lt"/>
            </a:endParaRPr>
          </a:p>
        </p:txBody>
      </p:sp>
      <p:sp>
        <p:nvSpPr>
          <p:cNvPr id="14347" name="Text Box 9"/>
          <p:cNvSpPr txBox="1">
            <a:spLocks noChangeArrowheads="1"/>
          </p:cNvSpPr>
          <p:nvPr/>
        </p:nvSpPr>
        <p:spPr bwMode="auto">
          <a:xfrm>
            <a:off x="1804559" y="1760358"/>
            <a:ext cx="177892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latin typeface="+mn-lt"/>
              </a:rPr>
              <a:t>Same identifier;</a:t>
            </a:r>
          </a:p>
          <a:p>
            <a:r>
              <a:rPr lang="en-US" altLang="en-US" dirty="0">
                <a:latin typeface="+mn-lt"/>
              </a:rPr>
              <a:t>names the architecture</a:t>
            </a:r>
          </a:p>
        </p:txBody>
      </p:sp>
      <p:sp>
        <p:nvSpPr>
          <p:cNvPr id="14348" name="Text Box 10"/>
          <p:cNvSpPr txBox="1">
            <a:spLocks noChangeArrowheads="1"/>
          </p:cNvSpPr>
          <p:nvPr/>
        </p:nvSpPr>
        <p:spPr bwMode="auto">
          <a:xfrm>
            <a:off x="8168641" y="1478389"/>
            <a:ext cx="17972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+mn-lt"/>
              </a:rPr>
              <a:t>Identifies the</a:t>
            </a:r>
          </a:p>
          <a:p>
            <a:r>
              <a:rPr lang="en-US" altLang="en-US">
                <a:latin typeface="+mn-lt"/>
              </a:rPr>
              <a:t>associated</a:t>
            </a:r>
          </a:p>
          <a:p>
            <a:r>
              <a:rPr lang="en-US" altLang="en-US">
                <a:latin typeface="+mn-lt"/>
              </a:rPr>
              <a:t>interface</a:t>
            </a:r>
          </a:p>
        </p:txBody>
      </p:sp>
      <p:sp>
        <p:nvSpPr>
          <p:cNvPr id="14349" name="Line 11"/>
          <p:cNvSpPr>
            <a:spLocks noChangeShapeType="1"/>
          </p:cNvSpPr>
          <p:nvPr/>
        </p:nvSpPr>
        <p:spPr bwMode="auto">
          <a:xfrm flipH="1">
            <a:off x="7330440" y="2011788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890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51560"/>
            <a:ext cx="10515600" cy="687962"/>
          </a:xfrm>
        </p:spPr>
        <p:txBody>
          <a:bodyPr>
            <a:noAutofit/>
          </a:bodyPr>
          <a:lstStyle/>
          <a:p>
            <a:r>
              <a:rPr lang="en-US" altLang="en-US" dirty="0">
                <a:latin typeface="+mn-lt"/>
              </a:rPr>
              <a:t>Logic Operators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42251"/>
            <a:ext cx="10515600" cy="102362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VHDL provides the following predefined basic logic operators:</a:t>
            </a: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3108325" y="2733675"/>
            <a:ext cx="133504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latin typeface="+mn-lt"/>
              </a:rPr>
              <a:t>Keyword</a:t>
            </a:r>
          </a:p>
          <a:p>
            <a:r>
              <a:rPr lang="en-US" altLang="en-US" b="1">
                <a:latin typeface="+mn-lt"/>
              </a:rPr>
              <a:t>and</a:t>
            </a:r>
          </a:p>
          <a:p>
            <a:r>
              <a:rPr lang="en-US" altLang="en-US" b="1">
                <a:latin typeface="+mn-lt"/>
              </a:rPr>
              <a:t>or</a:t>
            </a:r>
          </a:p>
          <a:p>
            <a:r>
              <a:rPr lang="en-US" altLang="en-US" b="1">
                <a:latin typeface="+mn-lt"/>
              </a:rPr>
              <a:t>xor</a:t>
            </a:r>
          </a:p>
          <a:p>
            <a:r>
              <a:rPr lang="en-US" altLang="en-US" b="1">
                <a:latin typeface="+mn-lt"/>
              </a:rPr>
              <a:t>xnor</a:t>
            </a:r>
            <a:r>
              <a:rPr lang="en-US" altLang="en-US" b="1" baseline="30000">
                <a:latin typeface="+mn-lt"/>
              </a:rPr>
              <a:t>*</a:t>
            </a:r>
            <a:endParaRPr lang="en-US" altLang="en-US" b="1">
              <a:latin typeface="+mn-lt"/>
            </a:endParaRPr>
          </a:p>
          <a:p>
            <a:r>
              <a:rPr lang="en-US" altLang="en-US" b="1">
                <a:latin typeface="+mn-lt"/>
              </a:rPr>
              <a:t>nand</a:t>
            </a:r>
          </a:p>
          <a:p>
            <a:r>
              <a:rPr lang="en-US" altLang="en-US" b="1">
                <a:latin typeface="+mn-lt"/>
              </a:rPr>
              <a:t>nor</a:t>
            </a:r>
          </a:p>
          <a:p>
            <a:r>
              <a:rPr lang="en-US" altLang="en-US" b="1">
                <a:latin typeface="+mn-lt"/>
              </a:rPr>
              <a:t>not</a:t>
            </a:r>
            <a:endParaRPr lang="en-US" altLang="en-US">
              <a:latin typeface="+mn-lt"/>
            </a:endParaRPr>
          </a:p>
        </p:txBody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4876801" y="2768600"/>
            <a:ext cx="3273653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latin typeface="+mn-lt"/>
              </a:rPr>
              <a:t>Definition</a:t>
            </a:r>
            <a:endParaRPr lang="en-US" altLang="en-US">
              <a:latin typeface="+mn-lt"/>
            </a:endParaRPr>
          </a:p>
          <a:p>
            <a:r>
              <a:rPr lang="en-US" altLang="en-US">
                <a:latin typeface="+mn-lt"/>
              </a:rPr>
              <a:t>conjunction</a:t>
            </a:r>
          </a:p>
          <a:p>
            <a:r>
              <a:rPr lang="en-US" altLang="en-US">
                <a:latin typeface="+mn-lt"/>
              </a:rPr>
              <a:t>inclusive or</a:t>
            </a:r>
          </a:p>
          <a:p>
            <a:r>
              <a:rPr lang="en-US" altLang="en-US">
                <a:latin typeface="+mn-lt"/>
              </a:rPr>
              <a:t>exclusive or</a:t>
            </a:r>
          </a:p>
          <a:p>
            <a:r>
              <a:rPr lang="en-US" altLang="en-US">
                <a:latin typeface="+mn-lt"/>
              </a:rPr>
              <a:t>complement exclusive or</a:t>
            </a:r>
          </a:p>
          <a:p>
            <a:r>
              <a:rPr lang="en-US" altLang="en-US">
                <a:latin typeface="+mn-lt"/>
              </a:rPr>
              <a:t>complement conjunction</a:t>
            </a:r>
          </a:p>
          <a:p>
            <a:r>
              <a:rPr lang="en-US" altLang="en-US">
                <a:latin typeface="+mn-lt"/>
              </a:rPr>
              <a:t>complement inclusive or</a:t>
            </a:r>
          </a:p>
          <a:p>
            <a:r>
              <a:rPr lang="en-US" altLang="en-US">
                <a:latin typeface="+mn-lt"/>
              </a:rPr>
              <a:t>complement</a:t>
            </a:r>
          </a:p>
        </p:txBody>
      </p:sp>
      <p:sp>
        <p:nvSpPr>
          <p:cNvPr id="15368" name="Line 6"/>
          <p:cNvSpPr>
            <a:spLocks noChangeShapeType="1"/>
          </p:cNvSpPr>
          <p:nvPr/>
        </p:nvSpPr>
        <p:spPr bwMode="auto">
          <a:xfrm>
            <a:off x="3124200" y="3149600"/>
            <a:ext cx="601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69" name="Text Box 7"/>
          <p:cNvSpPr txBox="1">
            <a:spLocks noChangeArrowheads="1"/>
          </p:cNvSpPr>
          <p:nvPr/>
        </p:nvSpPr>
        <p:spPr bwMode="auto">
          <a:xfrm>
            <a:off x="3048000" y="5892800"/>
            <a:ext cx="3975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+mn-lt"/>
              </a:rPr>
              <a:t>* only predefined in VHDL-93</a:t>
            </a:r>
          </a:p>
        </p:txBody>
      </p:sp>
    </p:spTree>
    <p:extLst>
      <p:ext uri="{BB962C8B-B14F-4D97-AF65-F5344CB8AC3E}">
        <p14:creationId xmlns:p14="http://schemas.microsoft.com/office/powerpoint/2010/main" val="2207548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20140"/>
            <a:ext cx="10515600" cy="570548"/>
          </a:xfrm>
        </p:spPr>
        <p:txBody>
          <a:bodyPr>
            <a:noAutofit/>
          </a:bodyPr>
          <a:lstStyle/>
          <a:p>
            <a:r>
              <a:rPr lang="en-US" altLang="en-US" sz="4800" dirty="0"/>
              <a:t>Logic Operators (cont.)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74520"/>
            <a:ext cx="10515600" cy="4221480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Predefined operators are all binary except for </a:t>
            </a:r>
            <a:r>
              <a:rPr lang="en-US" altLang="en-US" sz="3600" b="1" dirty="0"/>
              <a:t>‘not’</a:t>
            </a:r>
          </a:p>
          <a:p>
            <a:r>
              <a:rPr lang="en-US" altLang="en-US" sz="3600" dirty="0"/>
              <a:t>Multi-input operators formed from series of binary operators</a:t>
            </a:r>
          </a:p>
          <a:p>
            <a:pPr lvl="1"/>
            <a:r>
              <a:rPr lang="en-US" altLang="en-US" sz="3200" dirty="0"/>
              <a:t>AND-3:	A </a:t>
            </a:r>
            <a:r>
              <a:rPr lang="en-US" altLang="en-US" sz="3200" b="1" dirty="0"/>
              <a:t>and</a:t>
            </a:r>
            <a:r>
              <a:rPr lang="en-US" altLang="en-US" sz="3200" dirty="0"/>
              <a:t> B </a:t>
            </a:r>
            <a:r>
              <a:rPr lang="en-US" altLang="en-US" sz="3200" b="1" dirty="0"/>
              <a:t>and</a:t>
            </a:r>
            <a:r>
              <a:rPr lang="en-US" altLang="en-US" sz="3200" dirty="0"/>
              <a:t> C</a:t>
            </a:r>
          </a:p>
          <a:p>
            <a:r>
              <a:rPr lang="en-US" altLang="en-US" sz="3600" dirty="0"/>
              <a:t>Expression evaluation differs from switching algebra</a:t>
            </a:r>
          </a:p>
          <a:p>
            <a:pPr lvl="1"/>
            <a:r>
              <a:rPr lang="en-US" altLang="en-US" sz="3200" b="1" dirty="0"/>
              <a:t>and, or, </a:t>
            </a:r>
            <a:r>
              <a:rPr lang="en-US" altLang="en-US" sz="3200" b="1" dirty="0" err="1"/>
              <a:t>nand</a:t>
            </a:r>
            <a:r>
              <a:rPr lang="en-US" altLang="en-US" sz="3200" b="1" dirty="0"/>
              <a:t>, nor</a:t>
            </a:r>
            <a:r>
              <a:rPr lang="en-US" altLang="en-US" sz="3200" dirty="0"/>
              <a:t> are ‘short-circuit’ operators</a:t>
            </a:r>
          </a:p>
          <a:p>
            <a:pPr lvl="1"/>
            <a:r>
              <a:rPr lang="en-US" altLang="en-US" sz="3200" dirty="0"/>
              <a:t>right operand not evaluated if left operand determines result</a:t>
            </a:r>
          </a:p>
        </p:txBody>
      </p:sp>
    </p:spTree>
    <p:extLst>
      <p:ext uri="{BB962C8B-B14F-4D97-AF65-F5344CB8AC3E}">
        <p14:creationId xmlns:p14="http://schemas.microsoft.com/office/powerpoint/2010/main" val="4125256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51559"/>
            <a:ext cx="10515600" cy="774065"/>
          </a:xfrm>
        </p:spPr>
        <p:txBody>
          <a:bodyPr>
            <a:normAutofit/>
          </a:bodyPr>
          <a:lstStyle/>
          <a:p>
            <a:r>
              <a:rPr lang="en-US" altLang="en-US" sz="4800" dirty="0"/>
              <a:t>Operator Precedence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3600" dirty="0"/>
              <a:t>Unary ‘not’ has a higher precedence than any binary operator</a:t>
            </a:r>
          </a:p>
          <a:p>
            <a:r>
              <a:rPr lang="en-US" altLang="en-US" sz="3600" dirty="0"/>
              <a:t>ALL binary operators have the SAME precedence</a:t>
            </a:r>
          </a:p>
          <a:p>
            <a:r>
              <a:rPr lang="en-US" altLang="en-US" sz="3600" dirty="0"/>
              <a:t>Operators with the same precedence are evaluated left-to-right</a:t>
            </a:r>
          </a:p>
          <a:p>
            <a:r>
              <a:rPr lang="en-US" altLang="en-US" sz="3600" dirty="0"/>
              <a:t>Operators in parentheses are evaluated first; innermost to outermost order</a:t>
            </a:r>
          </a:p>
          <a:p>
            <a:pPr lvl="1"/>
            <a:r>
              <a:rPr lang="en-US" altLang="en-US" sz="3200" dirty="0"/>
              <a:t>Must be used for proper AND - OR evaluation</a:t>
            </a:r>
          </a:p>
        </p:txBody>
      </p:sp>
    </p:spTree>
    <p:extLst>
      <p:ext uri="{BB962C8B-B14F-4D97-AF65-F5344CB8AC3E}">
        <p14:creationId xmlns:p14="http://schemas.microsoft.com/office/powerpoint/2010/main" val="1078053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97280"/>
            <a:ext cx="10515600" cy="59340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Body Signal Declarations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90687"/>
            <a:ext cx="10515600" cy="3186113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Similar to interface </a:t>
            </a:r>
            <a:r>
              <a:rPr lang="en-US" altLang="en-US" sz="3200" b="1" dirty="0"/>
              <a:t>‘port’</a:t>
            </a:r>
            <a:r>
              <a:rPr lang="en-US" altLang="en-US" sz="3200" dirty="0"/>
              <a:t> declaration</a:t>
            </a:r>
          </a:p>
          <a:p>
            <a:pPr lvl="1"/>
            <a:r>
              <a:rPr lang="en-US" altLang="en-US" sz="2800" dirty="0"/>
              <a:t>must define identifier, type</a:t>
            </a:r>
          </a:p>
          <a:p>
            <a:pPr lvl="1"/>
            <a:r>
              <a:rPr lang="en-US" altLang="en-US" sz="2800" dirty="0"/>
              <a:t>signals are internal to body; direction not needed</a:t>
            </a:r>
          </a:p>
          <a:p>
            <a:r>
              <a:rPr lang="en-US" altLang="en-US" sz="3200" dirty="0"/>
              <a:t>Keyword is </a:t>
            </a:r>
            <a:r>
              <a:rPr lang="en-US" altLang="en-US" sz="3200" b="1" dirty="0"/>
              <a:t>‘signal’</a:t>
            </a:r>
            <a:r>
              <a:rPr lang="en-US" altLang="en-US" sz="3200" dirty="0"/>
              <a:t>; declared in declarations part of body</a:t>
            </a:r>
          </a:p>
          <a:p>
            <a:r>
              <a:rPr lang="en-US" altLang="en-US" sz="3200" dirty="0"/>
              <a:t>Equivalent to defining intermediate circuit signals for symbolic analysis</a:t>
            </a:r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2926080" y="4876800"/>
            <a:ext cx="683514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dirty="0"/>
              <a:t>E.G.</a:t>
            </a:r>
          </a:p>
          <a:p>
            <a:endParaRPr lang="en-US" altLang="en-US" sz="2800" dirty="0"/>
          </a:p>
          <a:p>
            <a:r>
              <a:rPr lang="en-US" altLang="en-US" sz="2800" b="1" dirty="0"/>
              <a:t>signal</a:t>
            </a:r>
            <a:r>
              <a:rPr lang="en-US" altLang="en-US" sz="2800" dirty="0"/>
              <a:t>    INT1, INT2:   BIT;</a:t>
            </a:r>
          </a:p>
        </p:txBody>
      </p:sp>
    </p:spTree>
    <p:extLst>
      <p:ext uri="{BB962C8B-B14F-4D97-AF65-F5344CB8AC3E}">
        <p14:creationId xmlns:p14="http://schemas.microsoft.com/office/powerpoint/2010/main" val="3701644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51560"/>
            <a:ext cx="10515600" cy="63912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Concurrency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Software source code statements execute in page order (i.e. sequential order)</a:t>
            </a:r>
          </a:p>
          <a:p>
            <a:r>
              <a:rPr lang="en-US" altLang="en-US" sz="3600" dirty="0"/>
              <a:t>VHDL concurrent signal assignments execute only when associated signal change value (i.e. concurrent order)</a:t>
            </a:r>
          </a:p>
          <a:p>
            <a:pPr lvl="1"/>
            <a:r>
              <a:rPr lang="en-US" altLang="en-US" sz="3200" dirty="0"/>
              <a:t>page sequence has nothing to do with execution</a:t>
            </a:r>
          </a:p>
          <a:p>
            <a:pPr lvl="1"/>
            <a:r>
              <a:rPr lang="en-US" altLang="en-US" sz="3200" dirty="0"/>
              <a:t>assignments are on a nonprocedural stimulus/ response basis </a:t>
            </a:r>
          </a:p>
          <a:p>
            <a:pPr lvl="1"/>
            <a:r>
              <a:rPr lang="en-US" altLang="en-US" sz="3200" dirty="0"/>
              <a:t>signal assignments may trigger other concurrent assignments</a:t>
            </a:r>
          </a:p>
        </p:txBody>
      </p:sp>
    </p:spTree>
    <p:extLst>
      <p:ext uri="{BB962C8B-B14F-4D97-AF65-F5344CB8AC3E}">
        <p14:creationId xmlns:p14="http://schemas.microsoft.com/office/powerpoint/2010/main" val="1688839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05840"/>
            <a:ext cx="10515600" cy="68484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Concurrent Operation Example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3261360" y="1563688"/>
            <a:ext cx="64008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/>
              <a:t>entity</a:t>
            </a:r>
            <a:r>
              <a:rPr lang="en-US" altLang="en-US" dirty="0"/>
              <a:t> XOR2_OP</a:t>
            </a:r>
            <a:r>
              <a:rPr lang="en-US" altLang="en-US" b="1" dirty="0"/>
              <a:t> is</a:t>
            </a:r>
            <a:endParaRPr lang="en-US" altLang="en-US" dirty="0"/>
          </a:p>
          <a:p>
            <a:r>
              <a:rPr lang="en-US" altLang="en-US" dirty="0"/>
              <a:t>    </a:t>
            </a:r>
            <a:r>
              <a:rPr lang="en-US" altLang="en-US" b="1" dirty="0"/>
              <a:t>port</a:t>
            </a:r>
            <a:endParaRPr lang="en-US" altLang="en-US" dirty="0"/>
          </a:p>
          <a:p>
            <a:r>
              <a:rPr lang="en-US" altLang="en-US" dirty="0"/>
              <a:t>        (A, B : in BIT;</a:t>
            </a:r>
          </a:p>
          <a:p>
            <a:r>
              <a:rPr lang="en-US" altLang="en-US" dirty="0"/>
              <a:t>          Z      : out BIT);</a:t>
            </a:r>
          </a:p>
          <a:p>
            <a:r>
              <a:rPr lang="en-US" altLang="en-US" b="1" dirty="0"/>
              <a:t>end</a:t>
            </a:r>
            <a:r>
              <a:rPr lang="en-US" altLang="en-US" dirty="0"/>
              <a:t> XOR2_OP;</a:t>
            </a:r>
          </a:p>
          <a:p>
            <a:endParaRPr lang="en-US" altLang="en-US" dirty="0"/>
          </a:p>
          <a:p>
            <a:r>
              <a:rPr lang="en-US" altLang="en-US" b="1" dirty="0"/>
              <a:t>architecture</a:t>
            </a:r>
            <a:r>
              <a:rPr lang="en-US" altLang="en-US" dirty="0"/>
              <a:t> AND_OR_CONC </a:t>
            </a:r>
            <a:r>
              <a:rPr lang="en-US" altLang="en-US" b="1" dirty="0"/>
              <a:t>of</a:t>
            </a:r>
            <a:r>
              <a:rPr lang="en-US" altLang="en-US" dirty="0"/>
              <a:t> XOR2_OP </a:t>
            </a:r>
            <a:r>
              <a:rPr lang="en-US" altLang="en-US" b="1" dirty="0"/>
              <a:t>is </a:t>
            </a:r>
          </a:p>
          <a:p>
            <a:r>
              <a:rPr lang="en-US" altLang="en-US" b="1" dirty="0"/>
              <a:t>    signal</a:t>
            </a:r>
            <a:r>
              <a:rPr lang="en-US" altLang="en-US" dirty="0"/>
              <a:t> INT1, INT2:  BIT;</a:t>
            </a:r>
          </a:p>
          <a:p>
            <a:r>
              <a:rPr lang="en-US" altLang="en-US" b="1" dirty="0"/>
              <a:t>begin</a:t>
            </a:r>
            <a:endParaRPr lang="en-US" altLang="en-US" dirty="0"/>
          </a:p>
          <a:p>
            <a:r>
              <a:rPr lang="en-US" altLang="en-US" dirty="0"/>
              <a:t>    Z &lt;= INT1 </a:t>
            </a:r>
            <a:r>
              <a:rPr lang="en-US" altLang="en-US" b="1" dirty="0"/>
              <a:t>or</a:t>
            </a:r>
            <a:r>
              <a:rPr lang="en-US" altLang="en-US" dirty="0"/>
              <a:t> INT2;</a:t>
            </a:r>
          </a:p>
          <a:p>
            <a:r>
              <a:rPr lang="en-US" altLang="en-US" dirty="0"/>
              <a:t>    INT2 &lt;= </a:t>
            </a:r>
            <a:r>
              <a:rPr lang="en-US" altLang="en-US" b="1" dirty="0"/>
              <a:t>not</a:t>
            </a:r>
            <a:r>
              <a:rPr lang="en-US" altLang="en-US" dirty="0"/>
              <a:t> A </a:t>
            </a:r>
            <a:r>
              <a:rPr lang="en-US" altLang="en-US" b="1" dirty="0"/>
              <a:t>and</a:t>
            </a:r>
            <a:r>
              <a:rPr lang="en-US" altLang="en-US" dirty="0"/>
              <a:t> B;</a:t>
            </a:r>
          </a:p>
          <a:p>
            <a:r>
              <a:rPr lang="en-US" altLang="en-US" dirty="0"/>
              <a:t>    INT1 &lt;= A </a:t>
            </a:r>
            <a:r>
              <a:rPr lang="en-US" altLang="en-US" b="1" dirty="0"/>
              <a:t>and not</a:t>
            </a:r>
            <a:r>
              <a:rPr lang="en-US" altLang="en-US" dirty="0"/>
              <a:t> B;</a:t>
            </a:r>
          </a:p>
          <a:p>
            <a:r>
              <a:rPr lang="en-US" altLang="en-US" b="1" dirty="0"/>
              <a:t>end</a:t>
            </a:r>
            <a:r>
              <a:rPr lang="en-US" altLang="en-US" dirty="0"/>
              <a:t> AND_OR_CONC ;</a:t>
            </a:r>
          </a:p>
        </p:txBody>
      </p:sp>
    </p:spTree>
    <p:extLst>
      <p:ext uri="{BB962C8B-B14F-4D97-AF65-F5344CB8AC3E}">
        <p14:creationId xmlns:p14="http://schemas.microsoft.com/office/powerpoint/2010/main" val="289065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28700"/>
            <a:ext cx="10515600" cy="66198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  <a:p>
            <a:r>
              <a:rPr lang="en-US" altLang="en-US"/>
              <a:t>Basic Language Organization</a:t>
            </a:r>
          </a:p>
          <a:p>
            <a:r>
              <a:rPr lang="en-US" altLang="en-US"/>
              <a:t>Interface</a:t>
            </a:r>
          </a:p>
          <a:p>
            <a:r>
              <a:rPr lang="en-US" altLang="en-US"/>
              <a:t>Architecture Body</a:t>
            </a:r>
          </a:p>
          <a:p>
            <a:r>
              <a:rPr lang="en-US" altLang="en-US"/>
              <a:t>Logic Operators</a:t>
            </a:r>
          </a:p>
          <a:p>
            <a:r>
              <a:rPr lang="en-US" altLang="en-US"/>
              <a:t>Concurrency</a:t>
            </a:r>
          </a:p>
          <a:p>
            <a:r>
              <a:rPr lang="en-US" altLang="en-US"/>
              <a:t>Design Units and Libraries</a:t>
            </a:r>
          </a:p>
        </p:txBody>
      </p:sp>
    </p:spTree>
    <p:extLst>
      <p:ext uri="{BB962C8B-B14F-4D97-AF65-F5344CB8AC3E}">
        <p14:creationId xmlns:p14="http://schemas.microsoft.com/office/powerpoint/2010/main" val="1732538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28700"/>
            <a:ext cx="10515600" cy="66198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Design Units and Libraries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10843260" cy="1182052"/>
          </a:xfrm>
        </p:spPr>
        <p:txBody>
          <a:bodyPr>
            <a:normAutofit/>
          </a:bodyPr>
          <a:lstStyle/>
          <a:p>
            <a:r>
              <a:rPr lang="en-US" altLang="en-US" sz="3600"/>
              <a:t>VHDL is defined such that more complex pieces are built from simpler pieces</a:t>
            </a:r>
          </a:p>
        </p:txBody>
      </p:sp>
      <p:grpSp>
        <p:nvGrpSpPr>
          <p:cNvPr id="21510" name="Group 16"/>
          <p:cNvGrpSpPr>
            <a:grpSpLocks/>
          </p:cNvGrpSpPr>
          <p:nvPr/>
        </p:nvGrpSpPr>
        <p:grpSpPr bwMode="auto">
          <a:xfrm>
            <a:off x="4038600" y="2514600"/>
            <a:ext cx="4114800" cy="3276600"/>
            <a:chOff x="1584" y="1680"/>
            <a:chExt cx="2592" cy="2064"/>
          </a:xfrm>
        </p:grpSpPr>
        <p:sp>
          <p:nvSpPr>
            <p:cNvPr id="21512" name="AutoShape 4"/>
            <p:cNvSpPr>
              <a:spLocks noChangeArrowheads="1"/>
            </p:cNvSpPr>
            <p:nvPr/>
          </p:nvSpPr>
          <p:spPr bwMode="auto">
            <a:xfrm>
              <a:off x="1584" y="1680"/>
              <a:ext cx="2592" cy="206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13" name="Line 5"/>
            <p:cNvSpPr>
              <a:spLocks noChangeShapeType="1"/>
            </p:cNvSpPr>
            <p:nvPr/>
          </p:nvSpPr>
          <p:spPr bwMode="auto">
            <a:xfrm>
              <a:off x="1776" y="3456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14" name="Line 6"/>
            <p:cNvSpPr>
              <a:spLocks noChangeShapeType="1"/>
            </p:cNvSpPr>
            <p:nvPr/>
          </p:nvSpPr>
          <p:spPr bwMode="auto">
            <a:xfrm>
              <a:off x="1968" y="3168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15" name="Line 7"/>
            <p:cNvSpPr>
              <a:spLocks noChangeShapeType="1"/>
            </p:cNvSpPr>
            <p:nvPr/>
          </p:nvSpPr>
          <p:spPr bwMode="auto">
            <a:xfrm>
              <a:off x="2112" y="288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16" name="Line 8"/>
            <p:cNvSpPr>
              <a:spLocks noChangeShapeType="1"/>
            </p:cNvSpPr>
            <p:nvPr/>
          </p:nvSpPr>
          <p:spPr bwMode="auto">
            <a:xfrm>
              <a:off x="2304" y="259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17" name="Line 9"/>
            <p:cNvSpPr>
              <a:spLocks noChangeShapeType="1"/>
            </p:cNvSpPr>
            <p:nvPr/>
          </p:nvSpPr>
          <p:spPr bwMode="auto">
            <a:xfrm>
              <a:off x="2496" y="230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18" name="Text Box 10"/>
            <p:cNvSpPr txBox="1">
              <a:spLocks noChangeArrowheads="1"/>
            </p:cNvSpPr>
            <p:nvPr/>
          </p:nvSpPr>
          <p:spPr bwMode="auto">
            <a:xfrm>
              <a:off x="2592" y="2064"/>
              <a:ext cx="6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/>
                <a:t>Libraries</a:t>
              </a:r>
            </a:p>
          </p:txBody>
        </p:sp>
        <p:sp>
          <p:nvSpPr>
            <p:cNvPr id="21519" name="Text Box 11"/>
            <p:cNvSpPr txBox="1">
              <a:spLocks noChangeArrowheads="1"/>
            </p:cNvSpPr>
            <p:nvPr/>
          </p:nvSpPr>
          <p:spPr bwMode="auto">
            <a:xfrm>
              <a:off x="2448" y="2352"/>
              <a:ext cx="8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/>
                <a:t>Design Units</a:t>
              </a:r>
            </a:p>
          </p:txBody>
        </p:sp>
        <p:sp>
          <p:nvSpPr>
            <p:cNvPr id="21520" name="Text Box 12"/>
            <p:cNvSpPr txBox="1">
              <a:spLocks noChangeArrowheads="1"/>
            </p:cNvSpPr>
            <p:nvPr/>
          </p:nvSpPr>
          <p:spPr bwMode="auto">
            <a:xfrm>
              <a:off x="2496" y="2640"/>
              <a:ext cx="7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/>
                <a:t>Statements</a:t>
              </a:r>
            </a:p>
          </p:txBody>
        </p:sp>
        <p:sp>
          <p:nvSpPr>
            <p:cNvPr id="21521" name="Text Box 13"/>
            <p:cNvSpPr txBox="1">
              <a:spLocks noChangeArrowheads="1"/>
            </p:cNvSpPr>
            <p:nvPr/>
          </p:nvSpPr>
          <p:spPr bwMode="auto">
            <a:xfrm>
              <a:off x="2496" y="2928"/>
              <a:ext cx="8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/>
                <a:t>Expressions</a:t>
              </a:r>
            </a:p>
          </p:txBody>
        </p:sp>
        <p:sp>
          <p:nvSpPr>
            <p:cNvPr id="21522" name="Text Box 14"/>
            <p:cNvSpPr txBox="1">
              <a:spLocks noChangeArrowheads="1"/>
            </p:cNvSpPr>
            <p:nvPr/>
          </p:nvSpPr>
          <p:spPr bwMode="auto">
            <a:xfrm>
              <a:off x="2640" y="3216"/>
              <a:ext cx="5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/>
                <a:t>Objects</a:t>
              </a:r>
            </a:p>
          </p:txBody>
        </p:sp>
        <p:sp>
          <p:nvSpPr>
            <p:cNvPr id="21523" name="Text Box 15"/>
            <p:cNvSpPr txBox="1">
              <a:spLocks noChangeArrowheads="1"/>
            </p:cNvSpPr>
            <p:nvPr/>
          </p:nvSpPr>
          <p:spPr bwMode="auto">
            <a:xfrm>
              <a:off x="2688" y="3504"/>
              <a:ext cx="4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/>
                <a:t>Types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1540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51560"/>
            <a:ext cx="10515600" cy="639128"/>
          </a:xfrm>
        </p:spPr>
        <p:txBody>
          <a:bodyPr>
            <a:noAutofit/>
          </a:bodyPr>
          <a:lstStyle/>
          <a:p>
            <a:r>
              <a:rPr lang="en-US" altLang="en-US" dirty="0"/>
              <a:t>Design Units and Libraries (cont.)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VHDL model part that can be independently analyzed (error checked) is a design unit</a:t>
            </a:r>
          </a:p>
          <a:p>
            <a:pPr lvl="1"/>
            <a:r>
              <a:rPr lang="en-US" altLang="en-US" sz="2800" dirty="0"/>
              <a:t>Primary Design Units</a:t>
            </a:r>
          </a:p>
          <a:p>
            <a:pPr lvl="2"/>
            <a:r>
              <a:rPr lang="en-US" altLang="en-US" sz="2400" dirty="0"/>
              <a:t>Entity Declaration</a:t>
            </a:r>
          </a:p>
          <a:p>
            <a:pPr lvl="2"/>
            <a:r>
              <a:rPr lang="en-US" altLang="en-US" sz="2400" dirty="0"/>
              <a:t>Package Declaration</a:t>
            </a:r>
          </a:p>
          <a:p>
            <a:pPr lvl="2"/>
            <a:r>
              <a:rPr lang="en-US" altLang="en-US" sz="2400" dirty="0"/>
              <a:t>Configuration Declaration</a:t>
            </a:r>
          </a:p>
          <a:p>
            <a:pPr lvl="1"/>
            <a:r>
              <a:rPr lang="en-US" altLang="en-US" sz="2800" dirty="0"/>
              <a:t>Secondary Design Units</a:t>
            </a:r>
          </a:p>
          <a:p>
            <a:pPr lvl="2"/>
            <a:r>
              <a:rPr lang="en-US" altLang="en-US" sz="2400" dirty="0"/>
              <a:t>Architectural Body</a:t>
            </a:r>
          </a:p>
          <a:p>
            <a:pPr lvl="2"/>
            <a:r>
              <a:rPr lang="en-US" altLang="en-US" sz="2400" dirty="0"/>
              <a:t>Package Body</a:t>
            </a:r>
          </a:p>
          <a:p>
            <a:pPr lvl="1"/>
            <a:r>
              <a:rPr lang="en-US" altLang="en-US" sz="2800" dirty="0"/>
              <a:t>Primary units analyzed before secondary units</a:t>
            </a:r>
          </a:p>
        </p:txBody>
      </p:sp>
    </p:spTree>
    <p:extLst>
      <p:ext uri="{BB962C8B-B14F-4D97-AF65-F5344CB8AC3E}">
        <p14:creationId xmlns:p14="http://schemas.microsoft.com/office/powerpoint/2010/main" val="1395838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74420"/>
            <a:ext cx="10515600" cy="616268"/>
          </a:xfrm>
        </p:spPr>
        <p:txBody>
          <a:bodyPr>
            <a:noAutofit/>
          </a:bodyPr>
          <a:lstStyle/>
          <a:p>
            <a:r>
              <a:rPr lang="en-US" altLang="en-US" dirty="0"/>
              <a:t>Design Units and Libraries (cont.)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51659"/>
            <a:ext cx="10515600" cy="4188143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Two predefined libraries in VHDL</a:t>
            </a:r>
          </a:p>
          <a:p>
            <a:pPr lvl="1"/>
            <a:r>
              <a:rPr lang="en-US" altLang="en-US" sz="2800" dirty="0"/>
              <a:t>STD - contains predefined VHDL constructs such as types, objects, etc.</a:t>
            </a:r>
          </a:p>
          <a:p>
            <a:pPr lvl="1"/>
            <a:r>
              <a:rPr lang="en-US" altLang="en-US" sz="2800" dirty="0"/>
              <a:t>WORK - the working library</a:t>
            </a:r>
          </a:p>
          <a:p>
            <a:r>
              <a:rPr lang="en-US" altLang="en-US" sz="3200" dirty="0"/>
              <a:t>Many other libraries may exist as part of development environment</a:t>
            </a:r>
          </a:p>
          <a:p>
            <a:pPr lvl="1"/>
            <a:r>
              <a:rPr lang="en-US" altLang="en-US" sz="2800" dirty="0"/>
              <a:t>IEEE library - standard types and operators needed for simulation and implementation </a:t>
            </a:r>
          </a:p>
          <a:p>
            <a:pPr lvl="1"/>
            <a:r>
              <a:rPr lang="en-US" altLang="en-US" sz="2800" dirty="0"/>
              <a:t>User-defined libraries - designs for reuse</a:t>
            </a:r>
          </a:p>
          <a:p>
            <a:pPr lvl="1"/>
            <a:r>
              <a:rPr lang="en-US" altLang="en-US" sz="2800" dirty="0"/>
              <a:t>Implementation specific libraries - logic families</a:t>
            </a:r>
          </a:p>
        </p:txBody>
      </p:sp>
    </p:spTree>
    <p:extLst>
      <p:ext uri="{BB962C8B-B14F-4D97-AF65-F5344CB8AC3E}">
        <p14:creationId xmlns:p14="http://schemas.microsoft.com/office/powerpoint/2010/main" val="39529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BCDA-4359-6948-BB25-D3EA9A11D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Dataflow VHDL</a:t>
            </a:r>
            <a:endParaRPr lang="en-G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8C59F-5705-3D46-833C-BE459F5070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(Bit Vector Operations and Conditional Concurrent Signal Assignments)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3721123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97280"/>
            <a:ext cx="10515600" cy="59340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Outline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Vector types and declarations</a:t>
            </a:r>
          </a:p>
          <a:p>
            <a:r>
              <a:rPr lang="en-US" altLang="en-US"/>
              <a:t>Vector literal values</a:t>
            </a:r>
          </a:p>
          <a:p>
            <a:r>
              <a:rPr lang="en-US" altLang="en-US"/>
              <a:t>Vector operations</a:t>
            </a:r>
          </a:p>
          <a:p>
            <a:r>
              <a:rPr lang="en-US" altLang="en-US"/>
              <a:t>Slice reference and assignment</a:t>
            </a:r>
          </a:p>
          <a:p>
            <a:r>
              <a:rPr lang="en-US" altLang="en-US"/>
              <a:t>Conditional concurrent assignment</a:t>
            </a:r>
          </a:p>
          <a:p>
            <a:r>
              <a:rPr lang="en-US" altLang="en-US"/>
              <a:t>Relational operators</a:t>
            </a:r>
          </a:p>
          <a:p>
            <a:r>
              <a:rPr lang="en-US" altLang="en-US"/>
              <a:t>Selected assignment</a:t>
            </a:r>
          </a:p>
          <a:p>
            <a:r>
              <a:rPr lang="en-US" altLang="en-US"/>
              <a:t>Vector attributes</a:t>
            </a:r>
          </a:p>
        </p:txBody>
      </p:sp>
    </p:spTree>
    <p:extLst>
      <p:ext uri="{BB962C8B-B14F-4D97-AF65-F5344CB8AC3E}">
        <p14:creationId xmlns:p14="http://schemas.microsoft.com/office/powerpoint/2010/main" val="3673489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74420"/>
            <a:ext cx="10515600" cy="616268"/>
          </a:xfrm>
        </p:spPr>
        <p:txBody>
          <a:bodyPr>
            <a:noAutofit/>
          </a:bodyPr>
          <a:lstStyle/>
          <a:p>
            <a:r>
              <a:rPr lang="en-US" altLang="en-US" dirty="0"/>
              <a:t>Bit Vectors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Signals can be more than one bit (a vector)</a:t>
            </a:r>
          </a:p>
          <a:p>
            <a:pPr lvl="1"/>
            <a:r>
              <a:rPr lang="en-US" altLang="en-US" dirty="0"/>
              <a:t>Represent </a:t>
            </a:r>
            <a:r>
              <a:rPr lang="en-US" altLang="en-US" dirty="0">
                <a:sym typeface="Symbol" panose="05050102010706020507" pitchFamily="18" charset="2"/>
              </a:rPr>
              <a:t></a:t>
            </a:r>
            <a:r>
              <a:rPr lang="en-US" altLang="en-US" dirty="0"/>
              <a:t>P address and data, function selection, etc.</a:t>
            </a:r>
          </a:p>
          <a:p>
            <a:r>
              <a:rPr lang="en-US" altLang="en-US" dirty="0"/>
              <a:t>Declaration is similar to single bit signals</a:t>
            </a:r>
          </a:p>
          <a:p>
            <a:pPr lvl="1"/>
            <a:r>
              <a:rPr lang="en-US" altLang="en-US" dirty="0"/>
              <a:t>Type is </a:t>
            </a:r>
            <a:r>
              <a:rPr lang="en-US" altLang="en-US" dirty="0" err="1"/>
              <a:t>bit_vector</a:t>
            </a:r>
            <a:r>
              <a:rPr lang="en-US" altLang="en-US" dirty="0"/>
              <a:t> or </a:t>
            </a:r>
            <a:r>
              <a:rPr lang="en-US" altLang="en-US" dirty="0" err="1"/>
              <a:t>std_logic_vector</a:t>
            </a:r>
            <a:endParaRPr lang="en-US" altLang="en-US" dirty="0"/>
          </a:p>
          <a:p>
            <a:r>
              <a:rPr lang="en-US" altLang="en-US" dirty="0"/>
              <a:t>We also must specify vector index range and direction</a:t>
            </a:r>
          </a:p>
          <a:p>
            <a:pPr lvl="1"/>
            <a:r>
              <a:rPr lang="en-US" altLang="en-US" dirty="0"/>
              <a:t>little endian: 	(low </a:t>
            </a:r>
            <a:r>
              <a:rPr lang="en-US" altLang="en-US" u="sng" dirty="0"/>
              <a:t>to</a:t>
            </a:r>
            <a:r>
              <a:rPr lang="en-US" altLang="en-US" dirty="0"/>
              <a:t> high)</a:t>
            </a:r>
          </a:p>
          <a:p>
            <a:pPr lvl="1"/>
            <a:r>
              <a:rPr lang="en-US" altLang="en-US" dirty="0"/>
              <a:t>big endian:	(high </a:t>
            </a:r>
            <a:r>
              <a:rPr lang="en-US" altLang="en-US" u="sng" dirty="0" err="1"/>
              <a:t>downto</a:t>
            </a:r>
            <a:r>
              <a:rPr lang="en-US" altLang="en-US" dirty="0"/>
              <a:t> low)</a:t>
            </a:r>
          </a:p>
        </p:txBody>
      </p:sp>
    </p:spTree>
    <p:extLst>
      <p:ext uri="{BB962C8B-B14F-4D97-AF65-F5344CB8AC3E}">
        <p14:creationId xmlns:p14="http://schemas.microsoft.com/office/powerpoint/2010/main" val="3102590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58484"/>
            <a:ext cx="10515600" cy="681416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Vector Declarations</a:t>
            </a:r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2750820" y="1612900"/>
            <a:ext cx="589135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400"/>
              <a:t>port (</a:t>
            </a:r>
          </a:p>
          <a:p>
            <a:pPr algn="l"/>
            <a:r>
              <a:rPr lang="en-US" altLang="en-US" sz="2400"/>
              <a:t>	A, B: in std_logic_vector(7 downto 0);</a:t>
            </a:r>
          </a:p>
          <a:p>
            <a:pPr algn="l"/>
            <a:r>
              <a:rPr lang="en-US" altLang="en-US" sz="2400"/>
              <a:t>	Z: out std_logic_vector(1 to 16)</a:t>
            </a:r>
          </a:p>
          <a:p>
            <a:pPr algn="l"/>
            <a:r>
              <a:rPr lang="en-US" altLang="en-US" sz="2400"/>
              <a:t>);</a:t>
            </a: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2734946" y="3863976"/>
            <a:ext cx="127855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400"/>
              <a:t>A and B:</a:t>
            </a:r>
          </a:p>
          <a:p>
            <a:pPr algn="l"/>
            <a:endParaRPr lang="en-US" altLang="en-US" sz="2400"/>
          </a:p>
          <a:p>
            <a:pPr algn="l"/>
            <a:r>
              <a:rPr lang="en-US" altLang="en-US" sz="2400"/>
              <a:t>Z:</a:t>
            </a:r>
          </a:p>
        </p:txBody>
      </p:sp>
      <p:sp>
        <p:nvSpPr>
          <p:cNvPr id="6151" name="Rectangle 9"/>
          <p:cNvSpPr>
            <a:spLocks noChangeArrowheads="1"/>
          </p:cNvSpPr>
          <p:nvPr/>
        </p:nvSpPr>
        <p:spPr bwMode="auto">
          <a:xfrm>
            <a:off x="3208020" y="46609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1</a:t>
            </a:r>
          </a:p>
        </p:txBody>
      </p:sp>
      <p:sp>
        <p:nvSpPr>
          <p:cNvPr id="6152" name="Rectangle 10"/>
          <p:cNvSpPr>
            <a:spLocks noChangeArrowheads="1"/>
          </p:cNvSpPr>
          <p:nvPr/>
        </p:nvSpPr>
        <p:spPr bwMode="auto">
          <a:xfrm>
            <a:off x="3589020" y="46609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2</a:t>
            </a:r>
          </a:p>
        </p:txBody>
      </p:sp>
      <p:sp>
        <p:nvSpPr>
          <p:cNvPr id="6153" name="Rectangle 11"/>
          <p:cNvSpPr>
            <a:spLocks noChangeArrowheads="1"/>
          </p:cNvSpPr>
          <p:nvPr/>
        </p:nvSpPr>
        <p:spPr bwMode="auto">
          <a:xfrm>
            <a:off x="3970020" y="46609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3</a:t>
            </a:r>
          </a:p>
        </p:txBody>
      </p:sp>
      <p:sp>
        <p:nvSpPr>
          <p:cNvPr id="6154" name="Rectangle 12"/>
          <p:cNvSpPr>
            <a:spLocks noChangeArrowheads="1"/>
          </p:cNvSpPr>
          <p:nvPr/>
        </p:nvSpPr>
        <p:spPr bwMode="auto">
          <a:xfrm>
            <a:off x="4351020" y="46609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4</a:t>
            </a:r>
          </a:p>
        </p:txBody>
      </p:sp>
      <p:sp>
        <p:nvSpPr>
          <p:cNvPr id="6155" name="Rectangle 13"/>
          <p:cNvSpPr>
            <a:spLocks noChangeArrowheads="1"/>
          </p:cNvSpPr>
          <p:nvPr/>
        </p:nvSpPr>
        <p:spPr bwMode="auto">
          <a:xfrm>
            <a:off x="4732020" y="46609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5</a:t>
            </a:r>
          </a:p>
        </p:txBody>
      </p:sp>
      <p:sp>
        <p:nvSpPr>
          <p:cNvPr id="6156" name="Rectangle 14"/>
          <p:cNvSpPr>
            <a:spLocks noChangeArrowheads="1"/>
          </p:cNvSpPr>
          <p:nvPr/>
        </p:nvSpPr>
        <p:spPr bwMode="auto">
          <a:xfrm>
            <a:off x="5113020" y="46609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6</a:t>
            </a:r>
          </a:p>
        </p:txBody>
      </p:sp>
      <p:sp>
        <p:nvSpPr>
          <p:cNvPr id="6157" name="Rectangle 15"/>
          <p:cNvSpPr>
            <a:spLocks noChangeArrowheads="1"/>
          </p:cNvSpPr>
          <p:nvPr/>
        </p:nvSpPr>
        <p:spPr bwMode="auto">
          <a:xfrm>
            <a:off x="5494020" y="46609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7</a:t>
            </a:r>
          </a:p>
        </p:txBody>
      </p:sp>
      <p:sp>
        <p:nvSpPr>
          <p:cNvPr id="6158" name="Rectangle 16"/>
          <p:cNvSpPr>
            <a:spLocks noChangeArrowheads="1"/>
          </p:cNvSpPr>
          <p:nvPr/>
        </p:nvSpPr>
        <p:spPr bwMode="auto">
          <a:xfrm>
            <a:off x="5875020" y="46609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8</a:t>
            </a:r>
          </a:p>
        </p:txBody>
      </p:sp>
      <p:sp>
        <p:nvSpPr>
          <p:cNvPr id="6159" name="Rectangle 17"/>
          <p:cNvSpPr>
            <a:spLocks noChangeArrowheads="1"/>
          </p:cNvSpPr>
          <p:nvPr/>
        </p:nvSpPr>
        <p:spPr bwMode="auto">
          <a:xfrm>
            <a:off x="6256020" y="46609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9</a:t>
            </a:r>
          </a:p>
        </p:txBody>
      </p:sp>
      <p:sp>
        <p:nvSpPr>
          <p:cNvPr id="6160" name="Rectangle 18"/>
          <p:cNvSpPr>
            <a:spLocks noChangeArrowheads="1"/>
          </p:cNvSpPr>
          <p:nvPr/>
        </p:nvSpPr>
        <p:spPr bwMode="auto">
          <a:xfrm>
            <a:off x="4046220" y="38989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7</a:t>
            </a:r>
          </a:p>
        </p:txBody>
      </p:sp>
      <p:sp>
        <p:nvSpPr>
          <p:cNvPr id="6161" name="Rectangle 19"/>
          <p:cNvSpPr>
            <a:spLocks noChangeArrowheads="1"/>
          </p:cNvSpPr>
          <p:nvPr/>
        </p:nvSpPr>
        <p:spPr bwMode="auto">
          <a:xfrm>
            <a:off x="4427220" y="38989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6</a:t>
            </a:r>
          </a:p>
        </p:txBody>
      </p:sp>
      <p:sp>
        <p:nvSpPr>
          <p:cNvPr id="6162" name="Rectangle 20"/>
          <p:cNvSpPr>
            <a:spLocks noChangeArrowheads="1"/>
          </p:cNvSpPr>
          <p:nvPr/>
        </p:nvSpPr>
        <p:spPr bwMode="auto">
          <a:xfrm>
            <a:off x="4808220" y="38989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5</a:t>
            </a:r>
          </a:p>
        </p:txBody>
      </p:sp>
      <p:sp>
        <p:nvSpPr>
          <p:cNvPr id="6163" name="Rectangle 21"/>
          <p:cNvSpPr>
            <a:spLocks noChangeArrowheads="1"/>
          </p:cNvSpPr>
          <p:nvPr/>
        </p:nvSpPr>
        <p:spPr bwMode="auto">
          <a:xfrm>
            <a:off x="5189220" y="38989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4</a:t>
            </a:r>
          </a:p>
        </p:txBody>
      </p:sp>
      <p:sp>
        <p:nvSpPr>
          <p:cNvPr id="6164" name="Rectangle 22"/>
          <p:cNvSpPr>
            <a:spLocks noChangeArrowheads="1"/>
          </p:cNvSpPr>
          <p:nvPr/>
        </p:nvSpPr>
        <p:spPr bwMode="auto">
          <a:xfrm>
            <a:off x="5570220" y="38989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3</a:t>
            </a:r>
          </a:p>
        </p:txBody>
      </p:sp>
      <p:sp>
        <p:nvSpPr>
          <p:cNvPr id="6165" name="Rectangle 23"/>
          <p:cNvSpPr>
            <a:spLocks noChangeArrowheads="1"/>
          </p:cNvSpPr>
          <p:nvPr/>
        </p:nvSpPr>
        <p:spPr bwMode="auto">
          <a:xfrm>
            <a:off x="5951220" y="38989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2</a:t>
            </a:r>
          </a:p>
        </p:txBody>
      </p:sp>
      <p:sp>
        <p:nvSpPr>
          <p:cNvPr id="6166" name="Rectangle 24"/>
          <p:cNvSpPr>
            <a:spLocks noChangeArrowheads="1"/>
          </p:cNvSpPr>
          <p:nvPr/>
        </p:nvSpPr>
        <p:spPr bwMode="auto">
          <a:xfrm>
            <a:off x="6332220" y="38989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1</a:t>
            </a:r>
          </a:p>
        </p:txBody>
      </p:sp>
      <p:sp>
        <p:nvSpPr>
          <p:cNvPr id="6167" name="Rectangle 25"/>
          <p:cNvSpPr>
            <a:spLocks noChangeArrowheads="1"/>
          </p:cNvSpPr>
          <p:nvPr/>
        </p:nvSpPr>
        <p:spPr bwMode="auto">
          <a:xfrm>
            <a:off x="6713220" y="38989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0</a:t>
            </a:r>
          </a:p>
        </p:txBody>
      </p:sp>
      <p:sp>
        <p:nvSpPr>
          <p:cNvPr id="6168" name="Rectangle 26"/>
          <p:cNvSpPr>
            <a:spLocks noChangeArrowheads="1"/>
          </p:cNvSpPr>
          <p:nvPr/>
        </p:nvSpPr>
        <p:spPr bwMode="auto">
          <a:xfrm>
            <a:off x="6637020" y="46609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10</a:t>
            </a:r>
          </a:p>
        </p:txBody>
      </p:sp>
      <p:sp>
        <p:nvSpPr>
          <p:cNvPr id="6169" name="Rectangle 27"/>
          <p:cNvSpPr>
            <a:spLocks noChangeArrowheads="1"/>
          </p:cNvSpPr>
          <p:nvPr/>
        </p:nvSpPr>
        <p:spPr bwMode="auto">
          <a:xfrm>
            <a:off x="7018020" y="46609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11</a:t>
            </a:r>
          </a:p>
        </p:txBody>
      </p:sp>
      <p:sp>
        <p:nvSpPr>
          <p:cNvPr id="6170" name="Rectangle 28"/>
          <p:cNvSpPr>
            <a:spLocks noChangeArrowheads="1"/>
          </p:cNvSpPr>
          <p:nvPr/>
        </p:nvSpPr>
        <p:spPr bwMode="auto">
          <a:xfrm>
            <a:off x="7399020" y="46609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12</a:t>
            </a:r>
          </a:p>
        </p:txBody>
      </p:sp>
      <p:sp>
        <p:nvSpPr>
          <p:cNvPr id="6171" name="Rectangle 29"/>
          <p:cNvSpPr>
            <a:spLocks noChangeArrowheads="1"/>
          </p:cNvSpPr>
          <p:nvPr/>
        </p:nvSpPr>
        <p:spPr bwMode="auto">
          <a:xfrm>
            <a:off x="7780020" y="46609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13</a:t>
            </a:r>
          </a:p>
        </p:txBody>
      </p:sp>
      <p:sp>
        <p:nvSpPr>
          <p:cNvPr id="6172" name="Rectangle 30"/>
          <p:cNvSpPr>
            <a:spLocks noChangeArrowheads="1"/>
          </p:cNvSpPr>
          <p:nvPr/>
        </p:nvSpPr>
        <p:spPr bwMode="auto">
          <a:xfrm>
            <a:off x="8161020" y="46609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14</a:t>
            </a:r>
          </a:p>
        </p:txBody>
      </p:sp>
      <p:sp>
        <p:nvSpPr>
          <p:cNvPr id="6173" name="Rectangle 31"/>
          <p:cNvSpPr>
            <a:spLocks noChangeArrowheads="1"/>
          </p:cNvSpPr>
          <p:nvPr/>
        </p:nvSpPr>
        <p:spPr bwMode="auto">
          <a:xfrm>
            <a:off x="8542020" y="46609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15</a:t>
            </a:r>
          </a:p>
        </p:txBody>
      </p:sp>
      <p:sp>
        <p:nvSpPr>
          <p:cNvPr id="6174" name="Rectangle 32"/>
          <p:cNvSpPr>
            <a:spLocks noChangeArrowheads="1"/>
          </p:cNvSpPr>
          <p:nvPr/>
        </p:nvSpPr>
        <p:spPr bwMode="auto">
          <a:xfrm>
            <a:off x="8923020" y="46609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16</a:t>
            </a:r>
          </a:p>
        </p:txBody>
      </p:sp>
      <p:sp>
        <p:nvSpPr>
          <p:cNvPr id="6175" name="Text Box 34"/>
          <p:cNvSpPr txBox="1">
            <a:spLocks noChangeArrowheads="1"/>
          </p:cNvSpPr>
          <p:nvPr/>
        </p:nvSpPr>
        <p:spPr bwMode="auto">
          <a:xfrm>
            <a:off x="2141221" y="5422900"/>
            <a:ext cx="7650163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FF"/>
                </a:solidFill>
              </a:rPr>
              <a:t>Note! The first bit and last bit index numbers define the number of bits in the vector (i.e. max - min + 1)</a:t>
            </a:r>
          </a:p>
        </p:txBody>
      </p:sp>
    </p:spTree>
    <p:extLst>
      <p:ext uri="{BB962C8B-B14F-4D97-AF65-F5344CB8AC3E}">
        <p14:creationId xmlns:p14="http://schemas.microsoft.com/office/powerpoint/2010/main" val="1241599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74420"/>
            <a:ext cx="10515600" cy="61626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Vector Literals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Single bit binary literals are </a:t>
            </a:r>
            <a:r>
              <a:rPr lang="en-US" altLang="en-US" sz="3200" dirty="0">
                <a:solidFill>
                  <a:srgbClr val="FF3300"/>
                </a:solidFill>
              </a:rPr>
              <a:t>‘</a:t>
            </a:r>
            <a:r>
              <a:rPr lang="en-US" altLang="en-US" sz="3200" dirty="0"/>
              <a:t>0</a:t>
            </a:r>
            <a:r>
              <a:rPr lang="en-US" altLang="en-US" sz="3200" dirty="0">
                <a:solidFill>
                  <a:srgbClr val="FF3300"/>
                </a:solidFill>
              </a:rPr>
              <a:t>’</a:t>
            </a:r>
            <a:r>
              <a:rPr lang="en-US" altLang="en-US" sz="3200" dirty="0"/>
              <a:t> and </a:t>
            </a:r>
            <a:r>
              <a:rPr lang="en-US" altLang="en-US" sz="3200" dirty="0">
                <a:solidFill>
                  <a:srgbClr val="FF3300"/>
                </a:solidFill>
              </a:rPr>
              <a:t>‘</a:t>
            </a:r>
            <a:r>
              <a:rPr lang="en-US" altLang="en-US" sz="3200" dirty="0"/>
              <a:t>1</a:t>
            </a:r>
            <a:r>
              <a:rPr lang="en-US" altLang="en-US" sz="3200" dirty="0">
                <a:solidFill>
                  <a:srgbClr val="FF3300"/>
                </a:solidFill>
              </a:rPr>
              <a:t>’</a:t>
            </a:r>
            <a:endParaRPr lang="en-US" altLang="en-US" sz="3200" dirty="0"/>
          </a:p>
          <a:p>
            <a:r>
              <a:rPr lang="en-US" altLang="en-US" sz="3200" dirty="0"/>
              <a:t>Vector binary literals are </a:t>
            </a:r>
            <a:r>
              <a:rPr lang="en-US" altLang="en-US" sz="3200" dirty="0">
                <a:solidFill>
                  <a:srgbClr val="FF3300"/>
                </a:solidFill>
              </a:rPr>
              <a:t>“</a:t>
            </a:r>
            <a:r>
              <a:rPr lang="en-US" altLang="en-US" sz="3200" dirty="0"/>
              <a:t>0101</a:t>
            </a:r>
            <a:r>
              <a:rPr lang="en-US" altLang="en-US" sz="3200" dirty="0">
                <a:solidFill>
                  <a:srgbClr val="FF3300"/>
                </a:solidFill>
              </a:rPr>
              <a:t>”</a:t>
            </a:r>
            <a:r>
              <a:rPr lang="en-US" altLang="en-US" sz="3200" dirty="0"/>
              <a:t>, </a:t>
            </a:r>
            <a:r>
              <a:rPr lang="en-US" altLang="en-US" sz="3200" dirty="0">
                <a:solidFill>
                  <a:srgbClr val="FF3300"/>
                </a:solidFill>
              </a:rPr>
              <a:t>“</a:t>
            </a:r>
            <a:r>
              <a:rPr lang="en-US" altLang="en-US" sz="3200" dirty="0"/>
              <a:t>10_01</a:t>
            </a:r>
            <a:r>
              <a:rPr lang="en-US" altLang="en-US" sz="3200" dirty="0">
                <a:solidFill>
                  <a:srgbClr val="FF3300"/>
                </a:solidFill>
              </a:rPr>
              <a:t>”</a:t>
            </a:r>
            <a:endParaRPr lang="en-US" altLang="en-US" sz="3200" dirty="0"/>
          </a:p>
          <a:p>
            <a:pPr lvl="1"/>
            <a:r>
              <a:rPr lang="en-US" altLang="en-US" sz="2800" dirty="0"/>
              <a:t>literal values may have an underscore embedded to improve readability</a:t>
            </a:r>
          </a:p>
          <a:p>
            <a:r>
              <a:rPr lang="en-US" altLang="en-US" sz="3200" dirty="0"/>
              <a:t>For </a:t>
            </a:r>
            <a:r>
              <a:rPr lang="en-US" altLang="en-US" sz="3200" dirty="0" err="1"/>
              <a:t>bit_vectors</a:t>
            </a:r>
            <a:r>
              <a:rPr lang="en-US" altLang="en-US" sz="3200" dirty="0"/>
              <a:t> we can also specify values using octal, decimal, or hexadecimal.</a:t>
            </a:r>
          </a:p>
          <a:p>
            <a:pPr lvl="1"/>
            <a:r>
              <a:rPr lang="en-US" altLang="en-US" sz="2800" dirty="0"/>
              <a:t>O”1234”	D”1999”	X”ABCD”</a:t>
            </a:r>
          </a:p>
          <a:p>
            <a:pPr lvl="1"/>
            <a:r>
              <a:rPr lang="en-US" altLang="en-US" sz="2800" b="1" u="sng" dirty="0">
                <a:solidFill>
                  <a:srgbClr val="FF3300"/>
                </a:solidFill>
              </a:rPr>
              <a:t>NOTE:</a:t>
            </a:r>
            <a:r>
              <a:rPr lang="en-US" altLang="en-US" sz="2800" dirty="0"/>
              <a:t> This doesn’t work for </a:t>
            </a:r>
            <a:r>
              <a:rPr lang="en-US" altLang="en-US" sz="2800" dirty="0" err="1"/>
              <a:t>std_logic_vectors</a:t>
            </a:r>
            <a:r>
              <a:rPr lang="en-US" altLang="en-US" sz="2800" dirty="0"/>
              <a:t> and the Xilinx tools (use function “</a:t>
            </a:r>
            <a:r>
              <a:rPr lang="en-US" altLang="en-US" sz="2800" dirty="0" err="1"/>
              <a:t>to_std_logic_vector</a:t>
            </a:r>
            <a:r>
              <a:rPr lang="en-US" altLang="en-US" sz="2800" dirty="0"/>
              <a:t>” to translate)</a:t>
            </a:r>
          </a:p>
        </p:txBody>
      </p:sp>
    </p:spTree>
    <p:extLst>
      <p:ext uri="{BB962C8B-B14F-4D97-AF65-F5344CB8AC3E}">
        <p14:creationId xmlns:p14="http://schemas.microsoft.com/office/powerpoint/2010/main" val="3984122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74420"/>
            <a:ext cx="10515600" cy="616268"/>
          </a:xfrm>
        </p:spPr>
        <p:txBody>
          <a:bodyPr>
            <a:noAutofit/>
          </a:bodyPr>
          <a:lstStyle/>
          <a:p>
            <a:r>
              <a:rPr lang="en-US" altLang="en-US" dirty="0"/>
              <a:t>Vector Logical Operations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Single bit logical operations also apply to vectors</a:t>
            </a:r>
          </a:p>
          <a:p>
            <a:pPr lvl="1"/>
            <a:r>
              <a:rPr lang="en-US" altLang="en-US" sz="3200" dirty="0"/>
              <a:t>Operands </a:t>
            </a:r>
            <a:r>
              <a:rPr lang="en-US" altLang="en-US" sz="3200" b="1" u="sng" dirty="0"/>
              <a:t>MUST</a:t>
            </a:r>
            <a:r>
              <a:rPr lang="en-US" altLang="en-US" sz="3200" dirty="0"/>
              <a:t> be the same size (generally applies to all vector operations)</a:t>
            </a:r>
          </a:p>
          <a:p>
            <a:pPr lvl="1"/>
            <a:r>
              <a:rPr lang="en-US" altLang="en-US" sz="3200" dirty="0"/>
              <a:t>Assignment target must also have the same number of bits as the result</a:t>
            </a:r>
          </a:p>
          <a:p>
            <a:pPr lvl="1"/>
            <a:r>
              <a:rPr lang="en-US" altLang="en-US" sz="3200" dirty="0"/>
              <a:t>Operations are applied bitwise to operands to produce the vector result</a:t>
            </a:r>
          </a:p>
        </p:txBody>
      </p:sp>
    </p:spTree>
    <p:extLst>
      <p:ext uri="{BB962C8B-B14F-4D97-AF65-F5344CB8AC3E}">
        <p14:creationId xmlns:p14="http://schemas.microsoft.com/office/powerpoint/2010/main" val="3580070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28700"/>
            <a:ext cx="10515600" cy="66198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Vector Operations</a:t>
            </a:r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1280160" y="1487021"/>
            <a:ext cx="1091184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/>
              <a:t>Given:</a:t>
            </a:r>
          </a:p>
          <a:p>
            <a:pPr algn="l"/>
            <a:endParaRPr lang="en-US" altLang="en-US"/>
          </a:p>
          <a:p>
            <a:pPr algn="l"/>
            <a:r>
              <a:rPr lang="en-US" altLang="en-US"/>
              <a:t>	Signal A, B, Z: std_logic_vector(7 downto 0);</a:t>
            </a:r>
          </a:p>
          <a:p>
            <a:pPr algn="l"/>
            <a:endParaRPr lang="en-US" altLang="en-US"/>
          </a:p>
          <a:p>
            <a:pPr algn="l"/>
            <a:r>
              <a:rPr lang="en-US" altLang="en-US"/>
              <a:t>Then the following logical operation and assignment</a:t>
            </a:r>
          </a:p>
          <a:p>
            <a:pPr algn="l"/>
            <a:endParaRPr lang="en-US" altLang="en-US"/>
          </a:p>
          <a:p>
            <a:pPr algn="l"/>
            <a:r>
              <a:rPr lang="en-US" altLang="en-US"/>
              <a:t>	Z &lt;= A and B;</a:t>
            </a:r>
          </a:p>
          <a:p>
            <a:pPr algn="l"/>
            <a:endParaRPr lang="en-US" altLang="en-US"/>
          </a:p>
          <a:p>
            <a:pPr algn="l"/>
            <a:r>
              <a:rPr lang="en-US" altLang="en-US"/>
              <a:t>Is equivalent to: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3552828" y="5288280"/>
          <a:ext cx="3538658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4" imgW="1143000" imgH="431640" progId="Equation.3">
                  <p:embed/>
                </p:oleObj>
              </mc:Choice>
              <mc:Fallback>
                <p:oleObj name="Equation" r:id="rId4" imgW="1143000" imgH="431640" progId="Equation.3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828" y="5288280"/>
                        <a:ext cx="3538658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234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20140"/>
            <a:ext cx="10515600" cy="57054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How We Approach VHDL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We’re interested in how to use VHDL</a:t>
            </a:r>
          </a:p>
          <a:p>
            <a:pPr lvl="1"/>
            <a:r>
              <a:rPr lang="en-US" altLang="en-US" sz="2800" dirty="0"/>
              <a:t>Not so much concerned about the theory</a:t>
            </a:r>
          </a:p>
          <a:p>
            <a:pPr lvl="1"/>
            <a:r>
              <a:rPr lang="en-US" altLang="en-US" sz="2800" dirty="0"/>
              <a:t>Examples are used to explain details</a:t>
            </a:r>
          </a:p>
          <a:p>
            <a:pPr lvl="1"/>
            <a:r>
              <a:rPr lang="en-US" altLang="en-US" sz="2800" dirty="0"/>
              <a:t>Constructs presented in order of applicability</a:t>
            </a:r>
          </a:p>
          <a:p>
            <a:r>
              <a:rPr lang="en-US" altLang="en-US" sz="3200" dirty="0"/>
              <a:t>We need to learn the rules and practices</a:t>
            </a:r>
          </a:p>
          <a:p>
            <a:pPr lvl="1"/>
            <a:r>
              <a:rPr lang="en-US" altLang="en-US" sz="2800" dirty="0"/>
              <a:t>Rules define how we must do things</a:t>
            </a:r>
          </a:p>
          <a:p>
            <a:pPr lvl="2"/>
            <a:r>
              <a:rPr lang="en-US" altLang="en-US" sz="2400" dirty="0"/>
              <a:t>structure, keywords, etc.</a:t>
            </a:r>
          </a:p>
          <a:p>
            <a:pPr lvl="1"/>
            <a:r>
              <a:rPr lang="en-US" altLang="en-US" sz="2800" dirty="0"/>
              <a:t>Practices are suggestions about how to do something</a:t>
            </a:r>
          </a:p>
          <a:p>
            <a:pPr lvl="2"/>
            <a:r>
              <a:rPr lang="en-US" altLang="en-US" sz="2400" dirty="0"/>
              <a:t>indenting, capitalization, etc.</a:t>
            </a:r>
          </a:p>
        </p:txBody>
      </p:sp>
    </p:spTree>
    <p:extLst>
      <p:ext uri="{BB962C8B-B14F-4D97-AF65-F5344CB8AC3E}">
        <p14:creationId xmlns:p14="http://schemas.microsoft.com/office/powerpoint/2010/main" val="22788072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28700"/>
            <a:ext cx="10515600" cy="66198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Vector Arithmetic Operations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3200" dirty="0"/>
              <a:t>Vector arithmetic operations are basically the same as vector logical operations</a:t>
            </a:r>
          </a:p>
          <a:p>
            <a:pPr lvl="1"/>
            <a:r>
              <a:rPr lang="en-US" altLang="en-US" sz="2800" dirty="0"/>
              <a:t>Operands </a:t>
            </a:r>
            <a:r>
              <a:rPr lang="en-US" altLang="en-US" sz="2800" b="1" u="sng" dirty="0"/>
              <a:t>MUST</a:t>
            </a:r>
            <a:r>
              <a:rPr lang="en-US" altLang="en-US" sz="2800" dirty="0"/>
              <a:t> be the same size </a:t>
            </a:r>
          </a:p>
          <a:p>
            <a:pPr lvl="1"/>
            <a:r>
              <a:rPr lang="en-US" altLang="en-US" sz="2800" dirty="0"/>
              <a:t>Assignment target must also have the same number of bits as the result</a:t>
            </a:r>
          </a:p>
          <a:p>
            <a:pPr lvl="1"/>
            <a:r>
              <a:rPr lang="en-US" altLang="en-US" sz="2800" dirty="0"/>
              <a:t>Operations are applied bitwise to operands to produce the vector result</a:t>
            </a:r>
          </a:p>
          <a:p>
            <a:r>
              <a:rPr lang="en-US" altLang="en-US" sz="3200" dirty="0"/>
              <a:t>The only difference is the carry or borrow</a:t>
            </a:r>
          </a:p>
          <a:p>
            <a:pPr lvl="1"/>
            <a:r>
              <a:rPr lang="en-US" altLang="en-US" sz="2800" dirty="0"/>
              <a:t>Carry in/out must be specially handled</a:t>
            </a:r>
          </a:p>
          <a:p>
            <a:pPr lvl="1"/>
            <a:r>
              <a:rPr lang="en-US" altLang="en-US" sz="2800" dirty="0"/>
              <a:t>Result can be 1 bit larger than operands (CO)</a:t>
            </a:r>
          </a:p>
        </p:txBody>
      </p:sp>
    </p:spTree>
    <p:extLst>
      <p:ext uri="{BB962C8B-B14F-4D97-AF65-F5344CB8AC3E}">
        <p14:creationId xmlns:p14="http://schemas.microsoft.com/office/powerpoint/2010/main" val="4127212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51560"/>
            <a:ext cx="10515600" cy="63912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4 bit Adder (Data Flow VHDL)</a:t>
            </a:r>
          </a:p>
        </p:txBody>
      </p:sp>
      <p:sp>
        <p:nvSpPr>
          <p:cNvPr id="10245" name="Text Box 3"/>
          <p:cNvSpPr txBox="1">
            <a:spLocks noChangeArrowheads="1"/>
          </p:cNvSpPr>
          <p:nvPr/>
        </p:nvSpPr>
        <p:spPr bwMode="auto">
          <a:xfrm>
            <a:off x="2171700" y="1690688"/>
            <a:ext cx="8371843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dirty="0"/>
              <a:t>entity add4 is</a:t>
            </a:r>
          </a:p>
          <a:p>
            <a:pPr algn="l"/>
            <a:r>
              <a:rPr lang="en-US" altLang="en-US" sz="2000" dirty="0"/>
              <a:t>	port (a, b: in </a:t>
            </a:r>
            <a:r>
              <a:rPr lang="en-US" altLang="en-US" sz="2000" dirty="0" err="1"/>
              <a:t>std_logic_vector</a:t>
            </a:r>
            <a:r>
              <a:rPr lang="en-US" altLang="en-US" sz="2000" dirty="0"/>
              <a:t> (3 </a:t>
            </a:r>
            <a:r>
              <a:rPr lang="en-US" altLang="en-US" sz="2000" dirty="0" err="1"/>
              <a:t>downto</a:t>
            </a:r>
            <a:r>
              <a:rPr lang="en-US" altLang="en-US" sz="2000" dirty="0"/>
              <a:t> 0);</a:t>
            </a:r>
          </a:p>
          <a:p>
            <a:pPr algn="l"/>
            <a:r>
              <a:rPr lang="en-US" altLang="en-US" sz="2000" dirty="0"/>
              <a:t>		</a:t>
            </a:r>
            <a:r>
              <a:rPr lang="en-US" altLang="en-US" sz="2000" dirty="0" err="1"/>
              <a:t>cin</a:t>
            </a:r>
            <a:r>
              <a:rPr lang="en-US" altLang="en-US" sz="2000" dirty="0"/>
              <a:t>: in </a:t>
            </a:r>
            <a:r>
              <a:rPr lang="en-US" altLang="en-US" sz="2000" dirty="0" err="1"/>
              <a:t>std_logic</a:t>
            </a:r>
            <a:r>
              <a:rPr lang="en-US" altLang="en-US" sz="2000" dirty="0"/>
              <a:t>; </a:t>
            </a:r>
            <a:r>
              <a:rPr lang="en-US" altLang="en-US" sz="2000" dirty="0" err="1"/>
              <a:t>cout</a:t>
            </a:r>
            <a:r>
              <a:rPr lang="en-US" altLang="en-US" sz="2000" dirty="0"/>
              <a:t>: out </a:t>
            </a:r>
            <a:r>
              <a:rPr lang="en-US" altLang="en-US" sz="2000" dirty="0" err="1"/>
              <a:t>std_logic</a:t>
            </a:r>
            <a:r>
              <a:rPr lang="en-US" altLang="en-US" sz="2000" dirty="0"/>
              <a:t>;</a:t>
            </a:r>
          </a:p>
          <a:p>
            <a:pPr algn="l"/>
            <a:r>
              <a:rPr lang="en-US" altLang="en-US" sz="2000" dirty="0"/>
              <a:t>		s: out </a:t>
            </a:r>
            <a:r>
              <a:rPr lang="en-US" altLang="en-US" sz="2000" dirty="0" err="1"/>
              <a:t>std_logic_vector</a:t>
            </a:r>
            <a:r>
              <a:rPr lang="en-US" altLang="en-US" sz="2000" dirty="0"/>
              <a:t>(3 </a:t>
            </a:r>
            <a:r>
              <a:rPr lang="en-US" altLang="en-US" sz="2000" dirty="0" err="1"/>
              <a:t>downto</a:t>
            </a:r>
            <a:r>
              <a:rPr lang="en-US" altLang="en-US" sz="2000" dirty="0"/>
              <a:t> 0)</a:t>
            </a:r>
          </a:p>
          <a:p>
            <a:pPr algn="l"/>
            <a:r>
              <a:rPr lang="en-US" altLang="en-US" sz="2000" dirty="0"/>
              <a:t>	);</a:t>
            </a:r>
          </a:p>
          <a:p>
            <a:pPr algn="l"/>
            <a:r>
              <a:rPr lang="en-US" altLang="en-US" sz="2000" dirty="0"/>
              <a:t>end add4;</a:t>
            </a:r>
          </a:p>
          <a:p>
            <a:pPr algn="l"/>
            <a:endParaRPr lang="en-US" altLang="en-US" sz="2000" dirty="0"/>
          </a:p>
          <a:p>
            <a:pPr algn="l"/>
            <a:r>
              <a:rPr lang="en-US" altLang="en-US" sz="2000" dirty="0"/>
              <a:t>architecture </a:t>
            </a:r>
            <a:r>
              <a:rPr lang="en-US" altLang="en-US" sz="2000" dirty="0" err="1"/>
              <a:t>df</a:t>
            </a:r>
            <a:r>
              <a:rPr lang="en-US" altLang="en-US" sz="2000" dirty="0"/>
              <a:t> of add4 is</a:t>
            </a:r>
          </a:p>
          <a:p>
            <a:pPr algn="l"/>
            <a:r>
              <a:rPr lang="en-US" altLang="en-US" sz="2000" dirty="0"/>
              <a:t>	signal </a:t>
            </a:r>
            <a:r>
              <a:rPr lang="en-US" altLang="en-US" sz="2000" dirty="0" err="1"/>
              <a:t>tmpsum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std_logic_vector</a:t>
            </a:r>
            <a:r>
              <a:rPr lang="en-US" altLang="en-US" sz="2000" dirty="0"/>
              <a:t>(4 </a:t>
            </a:r>
            <a:r>
              <a:rPr lang="en-US" altLang="en-US" sz="2000" dirty="0" err="1"/>
              <a:t>downto</a:t>
            </a:r>
            <a:r>
              <a:rPr lang="en-US" altLang="en-US" sz="2000" dirty="0"/>
              <a:t> 0);</a:t>
            </a:r>
          </a:p>
          <a:p>
            <a:pPr algn="l"/>
            <a:r>
              <a:rPr lang="en-US" altLang="en-US" sz="2000" dirty="0"/>
              <a:t>begin</a:t>
            </a:r>
          </a:p>
          <a:p>
            <a:pPr algn="l"/>
            <a:r>
              <a:rPr lang="en-US" altLang="en-US" sz="2000" dirty="0"/>
              <a:t>	</a:t>
            </a:r>
            <a:r>
              <a:rPr lang="en-US" altLang="en-US" sz="2000" dirty="0" err="1"/>
              <a:t>tmpsum</a:t>
            </a:r>
            <a:r>
              <a:rPr lang="en-US" altLang="en-US" sz="2000" dirty="0"/>
              <a:t> &lt;= (‘0’ &amp; a) + (‘0’ &amp; b) + (“0000” &amp; ci);</a:t>
            </a:r>
          </a:p>
          <a:p>
            <a:pPr algn="l"/>
            <a:r>
              <a:rPr lang="en-US" altLang="en-US" sz="2000" dirty="0"/>
              <a:t>	s &lt;= </a:t>
            </a:r>
            <a:r>
              <a:rPr lang="en-US" altLang="en-US" sz="2000" dirty="0" err="1"/>
              <a:t>tmpsum</a:t>
            </a:r>
            <a:r>
              <a:rPr lang="en-US" altLang="en-US" sz="2000" dirty="0"/>
              <a:t>(3 </a:t>
            </a:r>
            <a:r>
              <a:rPr lang="en-US" altLang="en-US" sz="2000" dirty="0" err="1"/>
              <a:t>downto</a:t>
            </a:r>
            <a:r>
              <a:rPr lang="en-US" altLang="en-US" sz="2000" dirty="0"/>
              <a:t> 0);</a:t>
            </a:r>
          </a:p>
          <a:p>
            <a:pPr algn="l"/>
            <a:r>
              <a:rPr lang="en-US" altLang="en-US" sz="2000" dirty="0"/>
              <a:t>	co &lt;= </a:t>
            </a:r>
            <a:r>
              <a:rPr lang="en-US" altLang="en-US" sz="2000" dirty="0" err="1"/>
              <a:t>tmpsum</a:t>
            </a:r>
            <a:r>
              <a:rPr lang="en-US" altLang="en-US" sz="2000" dirty="0"/>
              <a:t>(4);</a:t>
            </a:r>
          </a:p>
          <a:p>
            <a:pPr algn="l"/>
            <a:r>
              <a:rPr lang="en-US" altLang="en-US" sz="2000" dirty="0"/>
              <a:t>end </a:t>
            </a:r>
            <a:r>
              <a:rPr lang="en-US" altLang="en-US" sz="2000" dirty="0" err="1"/>
              <a:t>df</a:t>
            </a:r>
            <a:r>
              <a:rPr lang="en-US" altLang="en-US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09748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74420"/>
            <a:ext cx="10515600" cy="616268"/>
          </a:xfrm>
        </p:spPr>
        <p:txBody>
          <a:bodyPr>
            <a:noAutofit/>
          </a:bodyPr>
          <a:lstStyle/>
          <a:p>
            <a:r>
              <a:rPr lang="en-US" altLang="en-US" dirty="0"/>
              <a:t>Add4 Example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594360" y="1735456"/>
            <a:ext cx="11003280" cy="4664392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In the previous example note:</a:t>
            </a:r>
          </a:p>
          <a:p>
            <a:pPr lvl="1"/>
            <a:r>
              <a:rPr lang="en-US" altLang="en-US" sz="3200" dirty="0"/>
              <a:t>The “&amp;” symbol is the concatenation operator</a:t>
            </a:r>
          </a:p>
          <a:p>
            <a:pPr lvl="2"/>
            <a:r>
              <a:rPr lang="en-US" altLang="en-US" sz="2800" dirty="0"/>
              <a:t> joins operands together so that result length is sum of lengths of operands.</a:t>
            </a:r>
          </a:p>
          <a:p>
            <a:pPr lvl="1"/>
            <a:r>
              <a:rPr lang="en-US" altLang="en-US" sz="3200" dirty="0"/>
              <a:t>In order to be able to access the MSB carry out we had to add 5-bit values (used &amp; operator to add leading zeros to operands)</a:t>
            </a:r>
          </a:p>
          <a:p>
            <a:pPr lvl="1"/>
            <a:r>
              <a:rPr lang="en-US" altLang="en-US" sz="3200" dirty="0"/>
              <a:t>To assign result to S, we had to access only the least significant 4 bits of </a:t>
            </a:r>
            <a:r>
              <a:rPr lang="en-US" altLang="en-US" sz="3200" dirty="0" err="1"/>
              <a:t>tmpsum</a:t>
            </a:r>
            <a:r>
              <a:rPr lang="en-US" altLang="en-US" sz="3200" dirty="0"/>
              <a:t>; this is a </a:t>
            </a:r>
            <a:r>
              <a:rPr lang="en-US" altLang="en-US" sz="3200" u="sng" dirty="0"/>
              <a:t>SLICE</a:t>
            </a:r>
          </a:p>
          <a:p>
            <a:pPr lvl="1"/>
            <a:r>
              <a:rPr lang="en-US" altLang="en-US" sz="3200" dirty="0"/>
              <a:t>The carry out is a single bit assignment of the MSB of the result</a:t>
            </a:r>
          </a:p>
        </p:txBody>
      </p:sp>
    </p:spTree>
    <p:extLst>
      <p:ext uri="{BB962C8B-B14F-4D97-AF65-F5344CB8AC3E}">
        <p14:creationId xmlns:p14="http://schemas.microsoft.com/office/powerpoint/2010/main" val="3092445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74420"/>
            <a:ext cx="10515600" cy="61626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Slice Reference and Assignment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10515600" cy="4405312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A slice is a part of a vector</a:t>
            </a:r>
          </a:p>
          <a:p>
            <a:pPr lvl="1"/>
            <a:r>
              <a:rPr lang="en-US" altLang="en-US" sz="3200" dirty="0"/>
              <a:t>accessed by a range clause </a:t>
            </a:r>
          </a:p>
          <a:p>
            <a:pPr lvl="2"/>
            <a:r>
              <a:rPr lang="en-US" altLang="en-US" sz="2800" dirty="0"/>
              <a:t>(hi </a:t>
            </a:r>
            <a:r>
              <a:rPr lang="en-US" altLang="en-US" sz="2800" dirty="0" err="1">
                <a:solidFill>
                  <a:srgbClr val="0000FF"/>
                </a:solidFill>
              </a:rPr>
              <a:t>downto</a:t>
            </a:r>
            <a:r>
              <a:rPr lang="en-US" altLang="en-US" sz="2800" dirty="0"/>
              <a:t> lo) or (lo </a:t>
            </a:r>
            <a:r>
              <a:rPr lang="en-US" altLang="en-US" sz="2800" dirty="0">
                <a:solidFill>
                  <a:srgbClr val="0000FF"/>
                </a:solidFill>
              </a:rPr>
              <a:t>to</a:t>
            </a:r>
            <a:r>
              <a:rPr lang="en-US" altLang="en-US" sz="2800" dirty="0"/>
              <a:t> hi)</a:t>
            </a:r>
          </a:p>
          <a:p>
            <a:pPr lvl="2"/>
            <a:r>
              <a:rPr lang="en-US" altLang="en-US" sz="2800" dirty="0"/>
              <a:t>indices cannot go out of bounds of original declaration</a:t>
            </a:r>
          </a:p>
          <a:p>
            <a:pPr lvl="2"/>
            <a:r>
              <a:rPr lang="en-US" altLang="en-US" sz="2800" dirty="0"/>
              <a:t>range direction must be the same as the original vector</a:t>
            </a:r>
          </a:p>
          <a:p>
            <a:pPr lvl="1"/>
            <a:r>
              <a:rPr lang="en-US" altLang="en-US" sz="3200" dirty="0"/>
              <a:t>a single index is used to access a single bit</a:t>
            </a:r>
          </a:p>
          <a:p>
            <a:pPr lvl="2"/>
            <a:r>
              <a:rPr lang="en-US" altLang="en-US" sz="2800" dirty="0"/>
              <a:t>e.g. </a:t>
            </a:r>
            <a:r>
              <a:rPr lang="en-US" altLang="en-US" sz="2800" dirty="0" err="1"/>
              <a:t>tmpsum</a:t>
            </a:r>
            <a:r>
              <a:rPr lang="en-US" altLang="en-US" sz="2800" dirty="0"/>
              <a:t>(4);</a:t>
            </a:r>
          </a:p>
          <a:p>
            <a:pPr lvl="1"/>
            <a:r>
              <a:rPr lang="en-US" altLang="en-US" sz="3200" dirty="0"/>
              <a:t>Assignee must be the same size as the slice</a:t>
            </a:r>
          </a:p>
          <a:p>
            <a:pPr lvl="2"/>
            <a:r>
              <a:rPr lang="en-US" altLang="en-US" sz="2800" dirty="0"/>
              <a:t>co &lt;= </a:t>
            </a:r>
            <a:r>
              <a:rPr lang="en-US" altLang="en-US" sz="2800" dirty="0" err="1"/>
              <a:t>tmpsum</a:t>
            </a:r>
            <a:r>
              <a:rPr lang="en-US" altLang="en-US" sz="2800" dirty="0"/>
              <a:t>(4);</a:t>
            </a:r>
          </a:p>
        </p:txBody>
      </p:sp>
    </p:spTree>
    <p:extLst>
      <p:ext uri="{BB962C8B-B14F-4D97-AF65-F5344CB8AC3E}">
        <p14:creationId xmlns:p14="http://schemas.microsoft.com/office/powerpoint/2010/main" val="26639501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97280"/>
            <a:ext cx="10515600" cy="593408"/>
          </a:xfrm>
        </p:spPr>
        <p:txBody>
          <a:bodyPr>
            <a:noAutofit/>
          </a:bodyPr>
          <a:lstStyle/>
          <a:p>
            <a:r>
              <a:rPr lang="en-US" altLang="en-US" dirty="0"/>
              <a:t>Conditional Concurrent Assignment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Up to now, signal assignment has been only based on evaluation of operand changes</a:t>
            </a:r>
          </a:p>
          <a:p>
            <a:pPr lvl="1"/>
            <a:r>
              <a:rPr lang="en-US" altLang="en-US" sz="2800" dirty="0"/>
              <a:t>expressions are </a:t>
            </a:r>
            <a:r>
              <a:rPr lang="en-US" altLang="en-US" sz="2800" dirty="0" err="1"/>
              <a:t>boolean</a:t>
            </a:r>
            <a:r>
              <a:rPr lang="en-US" altLang="en-US" sz="2800" dirty="0"/>
              <a:t> algebra only</a:t>
            </a:r>
          </a:p>
          <a:p>
            <a:pPr lvl="1"/>
            <a:r>
              <a:rPr lang="en-US" altLang="en-US" sz="2800" dirty="0"/>
              <a:t>hard to understand what is being implemented</a:t>
            </a:r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2865596" y="3657600"/>
            <a:ext cx="6460808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dirty="0"/>
              <a:t>E.G.  4 to 1 mux:</a:t>
            </a:r>
          </a:p>
          <a:p>
            <a:pPr algn="l"/>
            <a:endParaRPr lang="en-US" altLang="en-US" dirty="0"/>
          </a:p>
          <a:p>
            <a:pPr algn="l"/>
            <a:r>
              <a:rPr lang="en-US" altLang="en-US" dirty="0"/>
              <a:t>Z &lt;= (a and not s(1) and not s(0)) or </a:t>
            </a:r>
          </a:p>
          <a:p>
            <a:pPr algn="l"/>
            <a:r>
              <a:rPr lang="en-US" altLang="en-US" dirty="0"/>
              <a:t>         (b and not s(1) and s(0)) or</a:t>
            </a:r>
          </a:p>
          <a:p>
            <a:pPr algn="l"/>
            <a:r>
              <a:rPr lang="en-US" altLang="en-US" dirty="0"/>
              <a:t>         (c and s(1) and not s(0)) or </a:t>
            </a:r>
          </a:p>
          <a:p>
            <a:pPr algn="l"/>
            <a:r>
              <a:rPr lang="en-US" altLang="en-US" dirty="0"/>
              <a:t>         (d and s(1) and s(0));</a:t>
            </a:r>
          </a:p>
        </p:txBody>
      </p:sp>
    </p:spTree>
    <p:extLst>
      <p:ext uri="{BB962C8B-B14F-4D97-AF65-F5344CB8AC3E}">
        <p14:creationId xmlns:p14="http://schemas.microsoft.com/office/powerpoint/2010/main" val="3239966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97280"/>
            <a:ext cx="10515600" cy="754380"/>
          </a:xfrm>
        </p:spPr>
        <p:txBody>
          <a:bodyPr>
            <a:normAutofit fontScale="90000"/>
          </a:bodyPr>
          <a:lstStyle/>
          <a:p>
            <a:r>
              <a:rPr lang="en-US" altLang="en-US" sz="4800" dirty="0"/>
              <a:t>Conditional Concurrent Assignment</a:t>
            </a:r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838200" y="2103120"/>
            <a:ext cx="10233660" cy="409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dirty="0"/>
              <a:t>General Form:</a:t>
            </a:r>
          </a:p>
          <a:p>
            <a:pPr algn="l"/>
            <a:endParaRPr lang="en-US" altLang="en-US" dirty="0"/>
          </a:p>
          <a:p>
            <a:pPr algn="l"/>
            <a:r>
              <a:rPr lang="en-US" altLang="en-US" dirty="0" err="1"/>
              <a:t>target_signal</a:t>
            </a:r>
            <a:r>
              <a:rPr lang="en-US" altLang="en-US" dirty="0"/>
              <a:t> &lt;= value1  when cond1 else</a:t>
            </a:r>
          </a:p>
          <a:p>
            <a:pPr algn="l"/>
            <a:r>
              <a:rPr lang="en-US" altLang="en-US" dirty="0"/>
              <a:t>                           value2  when cond2 else</a:t>
            </a:r>
          </a:p>
          <a:p>
            <a:pPr algn="l"/>
            <a:r>
              <a:rPr lang="en-US" altLang="en-US" dirty="0"/>
              <a:t>			*</a:t>
            </a:r>
          </a:p>
          <a:p>
            <a:pPr algn="l"/>
            <a:r>
              <a:rPr lang="en-US" altLang="en-US" dirty="0"/>
              <a:t>                           </a:t>
            </a:r>
            <a:r>
              <a:rPr lang="en-US" altLang="en-US" dirty="0" err="1"/>
              <a:t>valuem</a:t>
            </a:r>
            <a:r>
              <a:rPr lang="en-US" altLang="en-US" dirty="0"/>
              <a:t> when </a:t>
            </a:r>
            <a:r>
              <a:rPr lang="en-US" altLang="en-US" dirty="0" err="1"/>
              <a:t>condm</a:t>
            </a:r>
            <a:r>
              <a:rPr lang="en-US" altLang="en-US" dirty="0"/>
              <a:t> else</a:t>
            </a:r>
          </a:p>
          <a:p>
            <a:pPr algn="l"/>
            <a:r>
              <a:rPr lang="en-US" altLang="en-US" dirty="0"/>
              <a:t>                           </a:t>
            </a:r>
            <a:r>
              <a:rPr lang="en-US" altLang="en-US" dirty="0" err="1"/>
              <a:t>valuen</a:t>
            </a:r>
            <a:r>
              <a:rPr lang="en-US" altLang="en-US" dirty="0"/>
              <a:t>;</a:t>
            </a:r>
          </a:p>
          <a:p>
            <a:pPr algn="l"/>
            <a:endParaRPr lang="en-US" altLang="en-US" dirty="0"/>
          </a:p>
          <a:p>
            <a:pPr algn="l"/>
            <a:r>
              <a:rPr lang="en-US" altLang="en-US" dirty="0"/>
              <a:t>Note that the condition clauses must evaluate to a logical expression.</a:t>
            </a:r>
          </a:p>
        </p:txBody>
      </p:sp>
    </p:spTree>
    <p:extLst>
      <p:ext uri="{BB962C8B-B14F-4D97-AF65-F5344CB8AC3E}">
        <p14:creationId xmlns:p14="http://schemas.microsoft.com/office/powerpoint/2010/main" val="3039332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878840"/>
            <a:ext cx="10515600" cy="68484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4 to 1 Mux (Cond. Concurrent Form)</a:t>
            </a:r>
          </a:p>
        </p:txBody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838200" y="1462088"/>
            <a:ext cx="10187939" cy="432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3200" dirty="0"/>
              <a:t>Z &lt;= A when s = “00” else</a:t>
            </a:r>
          </a:p>
          <a:p>
            <a:pPr algn="l"/>
            <a:r>
              <a:rPr lang="en-US" altLang="en-US" sz="3200" dirty="0"/>
              <a:t>         B when s = “01” else</a:t>
            </a:r>
          </a:p>
          <a:p>
            <a:pPr algn="l"/>
            <a:r>
              <a:rPr lang="en-US" altLang="en-US" sz="3200" dirty="0"/>
              <a:t>         C when s = “10” else</a:t>
            </a:r>
          </a:p>
          <a:p>
            <a:pPr algn="l"/>
            <a:r>
              <a:rPr lang="en-US" altLang="en-US" sz="3200" dirty="0"/>
              <a:t>         D;</a:t>
            </a:r>
          </a:p>
          <a:p>
            <a:pPr algn="l"/>
            <a:endParaRPr lang="en-US" altLang="en-US" sz="3200" dirty="0"/>
          </a:p>
          <a:p>
            <a:pPr algn="l"/>
            <a:r>
              <a:rPr lang="en-US" altLang="en-US" sz="3200" dirty="0"/>
              <a:t>Note that in the last case, we did not specify a condition; this is the “when no other condition is met” case.</a:t>
            </a:r>
          </a:p>
          <a:p>
            <a:pPr algn="l"/>
            <a:r>
              <a:rPr lang="en-US" altLang="en-US" sz="3200" dirty="0"/>
              <a:t>Note also that we can </a:t>
            </a:r>
            <a:r>
              <a:rPr lang="en-US" altLang="en-US" sz="3200" dirty="0" err="1"/>
              <a:t>conditionalize</a:t>
            </a:r>
            <a:r>
              <a:rPr lang="en-US" altLang="en-US" sz="3200" dirty="0"/>
              <a:t> the last case but if so, we must ensure that all possible condition combinations are addressed. </a:t>
            </a:r>
          </a:p>
        </p:txBody>
      </p:sp>
    </p:spTree>
    <p:extLst>
      <p:ext uri="{BB962C8B-B14F-4D97-AF65-F5344CB8AC3E}">
        <p14:creationId xmlns:p14="http://schemas.microsoft.com/office/powerpoint/2010/main" val="15509596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51560"/>
            <a:ext cx="10515600" cy="63912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Relational Operators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In the previous example we introduced a new operator, the relational “equals”</a:t>
            </a:r>
          </a:p>
          <a:p>
            <a:pPr lvl="1"/>
            <a:r>
              <a:rPr lang="en-US" altLang="en-US" sz="2800" dirty="0"/>
              <a:t>The relational operators are</a:t>
            </a:r>
          </a:p>
          <a:p>
            <a:pPr lvl="2">
              <a:buFontTx/>
              <a:buNone/>
            </a:pPr>
            <a:r>
              <a:rPr lang="en-US" altLang="en-US" sz="2400" dirty="0"/>
              <a:t>= (equals)			/= (not equal)</a:t>
            </a:r>
          </a:p>
          <a:p>
            <a:pPr lvl="2">
              <a:buFontTx/>
              <a:buNone/>
            </a:pPr>
            <a:r>
              <a:rPr lang="en-US" altLang="en-US" sz="2400" dirty="0"/>
              <a:t>&gt; (greater than)		&lt; (less than)</a:t>
            </a:r>
          </a:p>
          <a:p>
            <a:pPr lvl="2">
              <a:buFontTx/>
              <a:buNone/>
            </a:pPr>
            <a:r>
              <a:rPr lang="en-US" altLang="en-US" sz="2400" dirty="0"/>
              <a:t>&gt;= (greater or equal)		&lt;= (less or equal)</a:t>
            </a:r>
          </a:p>
          <a:p>
            <a:pPr lvl="1"/>
            <a:r>
              <a:rPr lang="en-US" altLang="en-US" sz="2800" dirty="0"/>
              <a:t>Note that &lt;= (less or equal) is same operator as &lt;= (signal assignment); i.e. context dependent</a:t>
            </a:r>
          </a:p>
          <a:p>
            <a:pPr lvl="1"/>
            <a:r>
              <a:rPr lang="en-US" altLang="en-US" sz="2800" dirty="0"/>
              <a:t>Precedence of relational operators is between “not” and the other logical operators.</a:t>
            </a:r>
          </a:p>
        </p:txBody>
      </p:sp>
    </p:spTree>
    <p:extLst>
      <p:ext uri="{BB962C8B-B14F-4D97-AF65-F5344CB8AC3E}">
        <p14:creationId xmlns:p14="http://schemas.microsoft.com/office/powerpoint/2010/main" val="33516837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51560"/>
            <a:ext cx="10515600" cy="639128"/>
          </a:xfrm>
        </p:spPr>
        <p:txBody>
          <a:bodyPr>
            <a:normAutofit fontScale="90000"/>
          </a:bodyPr>
          <a:lstStyle/>
          <a:p>
            <a:r>
              <a:rPr lang="en-US" altLang="en-US" i="1" dirty="0"/>
              <a:t>Select</a:t>
            </a:r>
            <a:r>
              <a:rPr lang="en-US" altLang="en-US" dirty="0"/>
              <a:t> Signal Assignment 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Another form of concurrent signal assignment is the Select assignment</a:t>
            </a:r>
          </a:p>
          <a:p>
            <a:pPr lvl="1"/>
            <a:r>
              <a:rPr lang="en-US" altLang="en-US" sz="3200" dirty="0"/>
              <a:t>Similar to a software CASE statement</a:t>
            </a:r>
          </a:p>
          <a:p>
            <a:pPr lvl="2"/>
            <a:r>
              <a:rPr lang="en-US" altLang="en-US" sz="2800" dirty="0"/>
              <a:t>we first identify the “discriminator” signal or expression we will test</a:t>
            </a:r>
          </a:p>
          <a:p>
            <a:pPr lvl="2"/>
            <a:r>
              <a:rPr lang="en-US" altLang="en-US" sz="2800" dirty="0"/>
              <a:t>values and associated conditions are then identified</a:t>
            </a:r>
          </a:p>
          <a:p>
            <a:pPr lvl="1"/>
            <a:r>
              <a:rPr lang="en-US" altLang="en-US" sz="3200" dirty="0"/>
              <a:t>Like conditional signal assignment we must ensure that all cases of discriminator are covered</a:t>
            </a:r>
          </a:p>
          <a:p>
            <a:pPr lvl="2"/>
            <a:r>
              <a:rPr lang="en-US" altLang="en-US" sz="2800" dirty="0"/>
              <a:t>“others” condition makes this easy</a:t>
            </a:r>
          </a:p>
        </p:txBody>
      </p:sp>
    </p:spTree>
    <p:extLst>
      <p:ext uri="{BB962C8B-B14F-4D97-AF65-F5344CB8AC3E}">
        <p14:creationId xmlns:p14="http://schemas.microsoft.com/office/powerpoint/2010/main" val="30166475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929640" y="1097280"/>
            <a:ext cx="10515600" cy="776288"/>
          </a:xfrm>
        </p:spPr>
        <p:txBody>
          <a:bodyPr/>
          <a:lstStyle/>
          <a:p>
            <a:r>
              <a:rPr lang="en-US" altLang="en-US" i="1" dirty="0"/>
              <a:t>Select</a:t>
            </a:r>
            <a:r>
              <a:rPr lang="en-US" altLang="en-US" dirty="0"/>
              <a:t> Signal Assignment </a:t>
            </a:r>
          </a:p>
        </p:txBody>
      </p:sp>
      <p:sp>
        <p:nvSpPr>
          <p:cNvPr id="18437" name="Text Box 3"/>
          <p:cNvSpPr txBox="1">
            <a:spLocks noChangeArrowheads="1"/>
          </p:cNvSpPr>
          <p:nvPr/>
        </p:nvSpPr>
        <p:spPr bwMode="auto">
          <a:xfrm>
            <a:off x="1805940" y="2057400"/>
            <a:ext cx="8061960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dirty="0"/>
              <a:t>General Form:</a:t>
            </a:r>
          </a:p>
          <a:p>
            <a:pPr algn="l"/>
            <a:endParaRPr lang="en-US" altLang="en-US" dirty="0"/>
          </a:p>
          <a:p>
            <a:pPr algn="l"/>
            <a:r>
              <a:rPr lang="en-US" altLang="en-US" sz="2400" dirty="0"/>
              <a:t>WITH discriminator SELECT</a:t>
            </a:r>
          </a:p>
          <a:p>
            <a:pPr algn="l"/>
            <a:r>
              <a:rPr lang="en-US" altLang="en-US" sz="2400" dirty="0"/>
              <a:t>    </a:t>
            </a:r>
            <a:r>
              <a:rPr lang="en-US" altLang="en-US" sz="2400" dirty="0" err="1"/>
              <a:t>target_signal</a:t>
            </a:r>
            <a:r>
              <a:rPr lang="en-US" altLang="en-US" sz="2400" dirty="0"/>
              <a:t> &lt;= value1 WHEN choices1,</a:t>
            </a:r>
          </a:p>
          <a:p>
            <a:pPr algn="l"/>
            <a:r>
              <a:rPr lang="en-US" altLang="en-US" sz="2400" dirty="0"/>
              <a:t>                               value2 WHEN choices2,</a:t>
            </a:r>
          </a:p>
          <a:p>
            <a:pPr algn="l"/>
            <a:r>
              <a:rPr lang="en-US" altLang="en-US" sz="2400" dirty="0"/>
              <a:t>			*</a:t>
            </a:r>
          </a:p>
          <a:p>
            <a:pPr algn="l"/>
            <a:r>
              <a:rPr lang="en-US" altLang="en-US" sz="2400" dirty="0"/>
              <a:t>                               </a:t>
            </a:r>
            <a:r>
              <a:rPr lang="en-US" altLang="en-US" sz="2400" dirty="0" err="1"/>
              <a:t>valuem</a:t>
            </a:r>
            <a:r>
              <a:rPr lang="en-US" altLang="en-US" sz="2400" dirty="0"/>
              <a:t> WHEN </a:t>
            </a:r>
            <a:r>
              <a:rPr lang="en-US" altLang="en-US" sz="2400" dirty="0" err="1"/>
              <a:t>choicesm</a:t>
            </a:r>
            <a:r>
              <a:rPr lang="en-US" altLang="en-US" sz="2400" dirty="0"/>
              <a:t>,</a:t>
            </a:r>
          </a:p>
          <a:p>
            <a:pPr algn="l"/>
            <a:r>
              <a:rPr lang="en-US" altLang="en-US" sz="2400" dirty="0"/>
              <a:t>                               </a:t>
            </a:r>
            <a:r>
              <a:rPr lang="en-US" altLang="en-US" sz="2400" dirty="0" err="1"/>
              <a:t>valuen</a:t>
            </a:r>
            <a:r>
              <a:rPr lang="en-US" altLang="en-US" sz="2400" dirty="0"/>
              <a:t> WHEN others;</a:t>
            </a:r>
          </a:p>
          <a:p>
            <a:pPr algn="l"/>
            <a:endParaRPr lang="en-US" altLang="en-US" sz="2400" dirty="0"/>
          </a:p>
          <a:p>
            <a:pPr algn="l"/>
            <a:r>
              <a:rPr lang="en-US" altLang="en-US" sz="2400" dirty="0"/>
              <a:t>The “choices” are values of the discriminator; either single, multiple or a range. </a:t>
            </a:r>
          </a:p>
          <a:p>
            <a:pPr algn="l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6340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74420"/>
            <a:ext cx="10515600" cy="61626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Practices Used by the Author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Indenting:</a:t>
            </a:r>
          </a:p>
          <a:p>
            <a:pPr lvl="1"/>
            <a:r>
              <a:rPr lang="en-US" altLang="en-US" sz="2800" dirty="0"/>
              <a:t>Statements embedded in other statements will be indented</a:t>
            </a:r>
          </a:p>
          <a:p>
            <a:r>
              <a:rPr lang="en-US" altLang="en-US" sz="3200" dirty="0"/>
              <a:t>Formatting:</a:t>
            </a:r>
          </a:p>
          <a:p>
            <a:pPr lvl="1"/>
            <a:r>
              <a:rPr lang="en-US" altLang="en-US" sz="2800" i="1" u="sng" dirty="0"/>
              <a:t>Keywords:</a:t>
            </a:r>
            <a:r>
              <a:rPr lang="en-US" altLang="en-US" sz="2800" dirty="0"/>
              <a:t> lowercase and bold</a:t>
            </a:r>
          </a:p>
          <a:p>
            <a:pPr lvl="1"/>
            <a:r>
              <a:rPr lang="en-US" altLang="en-US" sz="2800" i="1" u="sng" dirty="0"/>
              <a:t>Identifiers:</a:t>
            </a:r>
            <a:r>
              <a:rPr lang="en-US" altLang="en-US" sz="2800" dirty="0"/>
              <a:t> uppercase and standard weight</a:t>
            </a:r>
          </a:p>
          <a:p>
            <a:r>
              <a:rPr lang="en-US" altLang="en-US" sz="3200" dirty="0"/>
              <a:t>VHDL version:</a:t>
            </a:r>
          </a:p>
          <a:p>
            <a:pPr lvl="1"/>
            <a:r>
              <a:rPr lang="en-US" altLang="en-US" sz="2800" dirty="0"/>
              <a:t>VHDL-87 primarily emphasized</a:t>
            </a:r>
          </a:p>
          <a:p>
            <a:pPr lvl="1"/>
            <a:r>
              <a:rPr lang="en-US" altLang="en-US" sz="2800" dirty="0"/>
              <a:t>VHDL-93 features discussed where appropriate</a:t>
            </a:r>
          </a:p>
        </p:txBody>
      </p:sp>
    </p:spTree>
    <p:extLst>
      <p:ext uri="{BB962C8B-B14F-4D97-AF65-F5344CB8AC3E}">
        <p14:creationId xmlns:p14="http://schemas.microsoft.com/office/powerpoint/2010/main" val="7189717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74420"/>
            <a:ext cx="10515600" cy="616268"/>
          </a:xfrm>
        </p:spPr>
        <p:txBody>
          <a:bodyPr>
            <a:noAutofit/>
          </a:bodyPr>
          <a:lstStyle/>
          <a:p>
            <a:r>
              <a:rPr lang="en-US" altLang="en-US" sz="4800" i="1" dirty="0"/>
              <a:t>Select</a:t>
            </a:r>
            <a:r>
              <a:rPr lang="en-US" altLang="en-US" sz="4800" dirty="0"/>
              <a:t> Signal Assignment 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97380"/>
            <a:ext cx="10515600" cy="412242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All possible values of the discriminator must be covered</a:t>
            </a:r>
          </a:p>
          <a:p>
            <a:pPr lvl="1"/>
            <a:r>
              <a:rPr lang="en-US" altLang="en-US" sz="2800" dirty="0"/>
              <a:t>single value:		when “0001”,</a:t>
            </a:r>
          </a:p>
          <a:p>
            <a:pPr lvl="1"/>
            <a:r>
              <a:rPr lang="en-US" altLang="en-US" sz="2800" dirty="0"/>
              <a:t>multiple values:	when “0100” | “0110” | “1000”,</a:t>
            </a:r>
          </a:p>
          <a:p>
            <a:pPr lvl="1"/>
            <a:r>
              <a:rPr lang="en-US" altLang="en-US" sz="2800" dirty="0"/>
              <a:t>value range:		when“1010” to “1111”,</a:t>
            </a:r>
          </a:p>
          <a:p>
            <a:pPr lvl="1"/>
            <a:r>
              <a:rPr lang="en-US" altLang="en-US" sz="2800" dirty="0"/>
              <a:t>everything else:	when others;</a:t>
            </a:r>
          </a:p>
          <a:p>
            <a:r>
              <a:rPr lang="en-US" altLang="en-US" sz="3200" dirty="0"/>
              <a:t>The last case “when others” must be the last clause if used</a:t>
            </a:r>
          </a:p>
          <a:p>
            <a:r>
              <a:rPr lang="en-US" altLang="en-US" sz="3200" dirty="0"/>
              <a:t>Comma separates clauses, semicolon ends the statement</a:t>
            </a:r>
          </a:p>
        </p:txBody>
      </p:sp>
    </p:spTree>
    <p:extLst>
      <p:ext uri="{BB962C8B-B14F-4D97-AF65-F5344CB8AC3E}">
        <p14:creationId xmlns:p14="http://schemas.microsoft.com/office/powerpoint/2010/main" val="7416368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51560"/>
            <a:ext cx="10515600" cy="752476"/>
          </a:xfrm>
        </p:spPr>
        <p:txBody>
          <a:bodyPr>
            <a:normAutofit/>
          </a:bodyPr>
          <a:lstStyle/>
          <a:p>
            <a:r>
              <a:rPr lang="en-US" altLang="en-US" i="1" dirty="0"/>
              <a:t>Select</a:t>
            </a:r>
            <a:r>
              <a:rPr lang="en-US" altLang="en-US" dirty="0"/>
              <a:t> Signal Assignment </a:t>
            </a:r>
          </a:p>
        </p:txBody>
      </p:sp>
      <p:sp>
        <p:nvSpPr>
          <p:cNvPr id="20485" name="Text Box 3"/>
          <p:cNvSpPr txBox="1">
            <a:spLocks noChangeArrowheads="1"/>
          </p:cNvSpPr>
          <p:nvPr/>
        </p:nvSpPr>
        <p:spPr bwMode="auto">
          <a:xfrm>
            <a:off x="2118360" y="1804036"/>
            <a:ext cx="9235440" cy="435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400" dirty="0"/>
              <a:t>WITH digit SELECT</a:t>
            </a:r>
          </a:p>
          <a:p>
            <a:pPr algn="l"/>
            <a:r>
              <a:rPr lang="en-US" altLang="en-US" sz="2400" dirty="0"/>
              <a:t>	</a:t>
            </a:r>
            <a:r>
              <a:rPr lang="en-US" altLang="en-US" sz="2400" dirty="0" err="1"/>
              <a:t>segs</a:t>
            </a:r>
            <a:r>
              <a:rPr lang="en-US" altLang="en-US" sz="2400" dirty="0"/>
              <a:t> &lt;= “1110111” when “0000”,</a:t>
            </a:r>
          </a:p>
          <a:p>
            <a:pPr algn="l"/>
            <a:r>
              <a:rPr lang="en-US" altLang="en-US" sz="2400" dirty="0"/>
              <a:t>                         “0010010” when “0001”,</a:t>
            </a:r>
          </a:p>
          <a:p>
            <a:pPr algn="l"/>
            <a:r>
              <a:rPr lang="en-US" altLang="en-US" sz="2400" dirty="0"/>
              <a:t>                         “1011101” when “0010”,</a:t>
            </a:r>
          </a:p>
          <a:p>
            <a:pPr algn="l"/>
            <a:r>
              <a:rPr lang="en-US" altLang="en-US" sz="2400" dirty="0"/>
              <a:t>                         “1011011” when “0011”,</a:t>
            </a:r>
          </a:p>
          <a:p>
            <a:pPr algn="l"/>
            <a:r>
              <a:rPr lang="en-US" altLang="en-US" sz="2400" dirty="0"/>
              <a:t>                         “0111010” when “0100”,</a:t>
            </a:r>
          </a:p>
          <a:p>
            <a:pPr algn="l"/>
            <a:r>
              <a:rPr lang="en-US" altLang="en-US" sz="2400" dirty="0"/>
              <a:t>                         “1101011” when “0101”,</a:t>
            </a:r>
          </a:p>
          <a:p>
            <a:pPr algn="l"/>
            <a:r>
              <a:rPr lang="en-US" altLang="en-US" sz="2400" dirty="0"/>
              <a:t>                         “0101111” when “0110”,</a:t>
            </a:r>
          </a:p>
          <a:p>
            <a:pPr algn="l"/>
            <a:r>
              <a:rPr lang="en-US" altLang="en-US" sz="2400" dirty="0"/>
              <a:t>                         “1010010” when “0111”,</a:t>
            </a:r>
          </a:p>
          <a:p>
            <a:pPr algn="l"/>
            <a:r>
              <a:rPr lang="en-US" altLang="en-US" sz="2400" dirty="0"/>
              <a:t>                         “1111111” when “1000”,</a:t>
            </a:r>
          </a:p>
          <a:p>
            <a:pPr algn="l"/>
            <a:r>
              <a:rPr lang="en-US" altLang="en-US" sz="2400" dirty="0"/>
              <a:t>                         “1111010” when “1001”,</a:t>
            </a:r>
          </a:p>
          <a:p>
            <a:pPr algn="l"/>
            <a:r>
              <a:rPr lang="en-US" altLang="en-US" sz="2400" dirty="0"/>
              <a:t>                         “1101101” when others;</a:t>
            </a:r>
          </a:p>
          <a:p>
            <a:pPr algn="l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400759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51560"/>
            <a:ext cx="10515600" cy="63912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Vector Attributes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Attributes allow access to signal definition information</a:t>
            </a:r>
          </a:p>
          <a:p>
            <a:pPr lvl="1"/>
            <a:r>
              <a:rPr lang="en-US" altLang="en-US" sz="3200" dirty="0"/>
              <a:t>useful when designing generic VHDL </a:t>
            </a:r>
          </a:p>
          <a:p>
            <a:pPr lvl="1"/>
            <a:r>
              <a:rPr lang="en-US" altLang="en-US" sz="3200" dirty="0"/>
              <a:t>tells use range, index, length of a signal</a:t>
            </a:r>
          </a:p>
          <a:p>
            <a:r>
              <a:rPr lang="en-US" altLang="en-US" sz="3600" dirty="0"/>
              <a:t>General form is</a:t>
            </a:r>
          </a:p>
          <a:p>
            <a:pPr lvl="1">
              <a:buFontTx/>
              <a:buNone/>
            </a:pPr>
            <a:r>
              <a:rPr lang="en-US" altLang="en-US" sz="3200" dirty="0" err="1"/>
              <a:t>signal_name’attr_name</a:t>
            </a:r>
            <a:endParaRPr lang="en-US" altLang="en-US" sz="3200" dirty="0"/>
          </a:p>
          <a:p>
            <a:pPr lvl="1">
              <a:buFontTx/>
              <a:buNone/>
            </a:pPr>
            <a:endParaRPr lang="en-US" altLang="en-US" sz="3200" dirty="0"/>
          </a:p>
          <a:p>
            <a:r>
              <a:rPr lang="en-US" altLang="en-US" sz="3600" dirty="0"/>
              <a:t>Some attributes are pre-defined</a:t>
            </a:r>
          </a:p>
        </p:txBody>
      </p:sp>
    </p:spTree>
    <p:extLst>
      <p:ext uri="{BB962C8B-B14F-4D97-AF65-F5344CB8AC3E}">
        <p14:creationId xmlns:p14="http://schemas.microsoft.com/office/powerpoint/2010/main" val="26331601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97280"/>
            <a:ext cx="10515600" cy="59340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Pre-defined Attributes</a:t>
            </a:r>
          </a:p>
        </p:txBody>
      </p:sp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2214265" y="1587342"/>
            <a:ext cx="2624436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3200" dirty="0"/>
              <a:t>Name:</a:t>
            </a:r>
          </a:p>
          <a:p>
            <a:pPr algn="l"/>
            <a:endParaRPr lang="en-US" altLang="en-US" sz="3200" dirty="0"/>
          </a:p>
          <a:p>
            <a:pPr algn="l"/>
            <a:r>
              <a:rPr lang="en-US" altLang="en-US" sz="3200" dirty="0"/>
              <a:t>‘left</a:t>
            </a:r>
          </a:p>
          <a:p>
            <a:pPr algn="l"/>
            <a:r>
              <a:rPr lang="en-US" altLang="en-US" sz="3200" dirty="0"/>
              <a:t>‘right</a:t>
            </a:r>
          </a:p>
          <a:p>
            <a:pPr algn="l"/>
            <a:r>
              <a:rPr lang="en-US" altLang="en-US" sz="3200" dirty="0"/>
              <a:t>‘high</a:t>
            </a:r>
          </a:p>
          <a:p>
            <a:pPr algn="l"/>
            <a:r>
              <a:rPr lang="en-US" altLang="en-US" sz="3200" dirty="0"/>
              <a:t>‘low</a:t>
            </a:r>
          </a:p>
          <a:p>
            <a:pPr algn="l"/>
            <a:r>
              <a:rPr lang="en-US" altLang="en-US" sz="3200" dirty="0"/>
              <a:t>‘range</a:t>
            </a:r>
          </a:p>
          <a:p>
            <a:pPr algn="l"/>
            <a:r>
              <a:rPr lang="en-US" altLang="en-US" sz="3200" dirty="0"/>
              <a:t>‘</a:t>
            </a:r>
            <a:r>
              <a:rPr lang="en-US" altLang="en-US" sz="3200" dirty="0" err="1"/>
              <a:t>reverse_range</a:t>
            </a:r>
            <a:endParaRPr lang="en-US" altLang="en-US" sz="3200" dirty="0"/>
          </a:p>
          <a:p>
            <a:pPr algn="l"/>
            <a:r>
              <a:rPr lang="en-US" altLang="en-US" sz="3200" dirty="0"/>
              <a:t>‘length</a:t>
            </a: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5212081" y="1621156"/>
            <a:ext cx="6515099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3200" dirty="0"/>
              <a:t>Definition</a:t>
            </a:r>
          </a:p>
          <a:p>
            <a:pPr algn="l"/>
            <a:endParaRPr lang="en-US" altLang="en-US" sz="3200" dirty="0"/>
          </a:p>
          <a:p>
            <a:pPr algn="l"/>
            <a:r>
              <a:rPr lang="en-US" altLang="en-US" sz="3200" dirty="0"/>
              <a:t>index value on left of range</a:t>
            </a:r>
          </a:p>
          <a:p>
            <a:pPr algn="l"/>
            <a:r>
              <a:rPr lang="en-US" altLang="en-US" sz="3200" dirty="0"/>
              <a:t>index value on right of range</a:t>
            </a:r>
          </a:p>
          <a:p>
            <a:pPr algn="l"/>
            <a:r>
              <a:rPr lang="en-US" altLang="en-US" sz="3200" dirty="0"/>
              <a:t>greatest index value of range</a:t>
            </a:r>
          </a:p>
          <a:p>
            <a:pPr algn="l"/>
            <a:r>
              <a:rPr lang="en-US" altLang="en-US" sz="3200" dirty="0"/>
              <a:t>least index value of range</a:t>
            </a:r>
          </a:p>
          <a:p>
            <a:pPr algn="l"/>
            <a:r>
              <a:rPr lang="en-US" altLang="en-US" sz="3200" dirty="0"/>
              <a:t>range expression of signal</a:t>
            </a:r>
          </a:p>
          <a:p>
            <a:pPr algn="l"/>
            <a:r>
              <a:rPr lang="en-US" altLang="en-US" sz="3200" dirty="0"/>
              <a:t>reversed signal range expression</a:t>
            </a:r>
          </a:p>
          <a:p>
            <a:pPr algn="l"/>
            <a:r>
              <a:rPr lang="en-US" altLang="en-US" sz="3200" dirty="0"/>
              <a:t>number of bits in range</a:t>
            </a:r>
          </a:p>
        </p:txBody>
      </p:sp>
    </p:spTree>
    <p:extLst>
      <p:ext uri="{BB962C8B-B14F-4D97-AF65-F5344CB8AC3E}">
        <p14:creationId xmlns:p14="http://schemas.microsoft.com/office/powerpoint/2010/main" val="34055610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0120"/>
            <a:ext cx="10515600" cy="762000"/>
          </a:xfrm>
        </p:spPr>
        <p:txBody>
          <a:bodyPr>
            <a:normAutofit/>
          </a:bodyPr>
          <a:lstStyle/>
          <a:p>
            <a:r>
              <a:rPr lang="en-US" altLang="en-US" dirty="0"/>
              <a:t>Pre-defined Attributes</a:t>
            </a:r>
          </a:p>
        </p:txBody>
      </p:sp>
      <p:sp>
        <p:nvSpPr>
          <p:cNvPr id="23557" name="Text Box 3"/>
          <p:cNvSpPr txBox="1">
            <a:spLocks noChangeArrowheads="1"/>
          </p:cNvSpPr>
          <p:nvPr/>
        </p:nvSpPr>
        <p:spPr bwMode="auto">
          <a:xfrm>
            <a:off x="3348875" y="2388869"/>
            <a:ext cx="2654894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/>
              <a:t>Attribute</a:t>
            </a:r>
          </a:p>
          <a:p>
            <a:pPr algn="l"/>
            <a:endParaRPr lang="en-US" altLang="en-US"/>
          </a:p>
          <a:p>
            <a:pPr algn="l"/>
            <a:r>
              <a:rPr lang="en-US" altLang="en-US"/>
              <a:t>ex‘left</a:t>
            </a:r>
          </a:p>
          <a:p>
            <a:pPr algn="l"/>
            <a:r>
              <a:rPr lang="en-US" altLang="en-US"/>
              <a:t>ex‘right</a:t>
            </a:r>
          </a:p>
          <a:p>
            <a:pPr algn="l"/>
            <a:r>
              <a:rPr lang="en-US" altLang="en-US"/>
              <a:t>ex‘high</a:t>
            </a:r>
          </a:p>
          <a:p>
            <a:pPr algn="l"/>
            <a:r>
              <a:rPr lang="en-US" altLang="en-US"/>
              <a:t>ex‘low</a:t>
            </a:r>
          </a:p>
          <a:p>
            <a:pPr algn="l"/>
            <a:r>
              <a:rPr lang="en-US" altLang="en-US"/>
              <a:t>ex‘range</a:t>
            </a:r>
          </a:p>
          <a:p>
            <a:pPr algn="l"/>
            <a:r>
              <a:rPr lang="en-US" altLang="en-US"/>
              <a:t>ex‘reverse_range</a:t>
            </a:r>
          </a:p>
          <a:p>
            <a:pPr algn="l"/>
            <a:r>
              <a:rPr lang="en-US" altLang="en-US"/>
              <a:t>ex‘length</a:t>
            </a:r>
          </a:p>
        </p:txBody>
      </p:sp>
      <p:sp>
        <p:nvSpPr>
          <p:cNvPr id="23558" name="Text Box 4"/>
          <p:cNvSpPr txBox="1">
            <a:spLocks noChangeArrowheads="1"/>
          </p:cNvSpPr>
          <p:nvPr/>
        </p:nvSpPr>
        <p:spPr bwMode="auto">
          <a:xfrm>
            <a:off x="6473076" y="2465069"/>
            <a:ext cx="2207143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dirty="0"/>
              <a:t>Value</a:t>
            </a:r>
          </a:p>
          <a:p>
            <a:pPr algn="l"/>
            <a:endParaRPr lang="en-US" altLang="en-US" dirty="0"/>
          </a:p>
          <a:p>
            <a:pPr algn="l"/>
            <a:r>
              <a:rPr lang="en-US" altLang="en-US" dirty="0"/>
              <a:t>11</a:t>
            </a:r>
          </a:p>
          <a:p>
            <a:pPr algn="l"/>
            <a:r>
              <a:rPr lang="en-US" altLang="en-US" dirty="0"/>
              <a:t>8</a:t>
            </a:r>
          </a:p>
          <a:p>
            <a:pPr algn="l"/>
            <a:r>
              <a:rPr lang="en-US" altLang="en-US" dirty="0"/>
              <a:t>11</a:t>
            </a:r>
          </a:p>
          <a:p>
            <a:pPr algn="l"/>
            <a:r>
              <a:rPr lang="en-US" altLang="en-US" dirty="0"/>
              <a:t>8</a:t>
            </a:r>
          </a:p>
          <a:p>
            <a:pPr algn="l"/>
            <a:r>
              <a:rPr lang="en-US" altLang="en-US" dirty="0"/>
              <a:t>(11 </a:t>
            </a:r>
            <a:r>
              <a:rPr lang="en-US" altLang="en-US" dirty="0" err="1"/>
              <a:t>downto</a:t>
            </a:r>
            <a:r>
              <a:rPr lang="en-US" altLang="en-US" dirty="0"/>
              <a:t> 8)</a:t>
            </a:r>
          </a:p>
          <a:p>
            <a:pPr algn="l"/>
            <a:r>
              <a:rPr lang="en-US" altLang="en-US" dirty="0"/>
              <a:t>(8 to 11)</a:t>
            </a:r>
          </a:p>
          <a:p>
            <a:pPr algn="l"/>
            <a:r>
              <a:rPr lang="en-US" altLang="en-US" dirty="0"/>
              <a:t>4</a:t>
            </a:r>
          </a:p>
        </p:txBody>
      </p:sp>
      <p:sp>
        <p:nvSpPr>
          <p:cNvPr id="23559" name="Text Box 5"/>
          <p:cNvSpPr txBox="1">
            <a:spLocks noChangeArrowheads="1"/>
          </p:cNvSpPr>
          <p:nvPr/>
        </p:nvSpPr>
        <p:spPr bwMode="auto">
          <a:xfrm>
            <a:off x="2605060" y="1795938"/>
            <a:ext cx="6124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signal ex: </a:t>
            </a:r>
            <a:r>
              <a:rPr lang="en-US" altLang="en-US" dirty="0" err="1"/>
              <a:t>std_logic_vector</a:t>
            </a:r>
            <a:r>
              <a:rPr lang="en-US" altLang="en-US" dirty="0"/>
              <a:t>(11 </a:t>
            </a:r>
            <a:r>
              <a:rPr lang="en-US" altLang="en-US" dirty="0" err="1"/>
              <a:t>downto</a:t>
            </a:r>
            <a:r>
              <a:rPr lang="en-US" altLang="en-US" dirty="0"/>
              <a:t> 8);</a:t>
            </a:r>
          </a:p>
        </p:txBody>
      </p:sp>
    </p:spTree>
    <p:extLst>
      <p:ext uri="{BB962C8B-B14F-4D97-AF65-F5344CB8AC3E}">
        <p14:creationId xmlns:p14="http://schemas.microsoft.com/office/powerpoint/2010/main" val="1624689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DABBF-17BE-D544-8D25-D94A7B88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Sequential Circuit Behavior</a:t>
            </a:r>
            <a:endParaRPr lang="en-G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AA9DA-4D42-D148-AC54-3931F36FE9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5123859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1051560"/>
            <a:ext cx="10515600" cy="800100"/>
          </a:xfrm>
        </p:spPr>
        <p:txBody>
          <a:bodyPr>
            <a:normAutofit/>
          </a:bodyPr>
          <a:lstStyle/>
          <a:p>
            <a:r>
              <a:rPr lang="en-US" altLang="en-US" dirty="0"/>
              <a:t>VHDL Processes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2033588"/>
            <a:ext cx="10515600" cy="4024312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VHDL process is the most common way to implement sequential circuits </a:t>
            </a:r>
          </a:p>
          <a:p>
            <a:pPr lvl="1"/>
            <a:r>
              <a:rPr lang="en-US" altLang="en-US" sz="2800" dirty="0"/>
              <a:t>A process is a sequence of statements.</a:t>
            </a:r>
          </a:p>
          <a:p>
            <a:pPr lvl="1"/>
            <a:r>
              <a:rPr lang="en-US" altLang="en-US" sz="2800" dirty="0"/>
              <a:t>Each process is a </a:t>
            </a:r>
            <a:r>
              <a:rPr lang="en-US" altLang="en-US" sz="2800" u="sng" dirty="0"/>
              <a:t>single concurrent statement</a:t>
            </a:r>
            <a:r>
              <a:rPr lang="en-US" altLang="en-US" sz="2800" dirty="0"/>
              <a:t>.</a:t>
            </a:r>
          </a:p>
          <a:p>
            <a:pPr lvl="1"/>
            <a:r>
              <a:rPr lang="en-US" altLang="en-US" sz="2800" dirty="0"/>
              <a:t>All processes in a design execute concurrently. </a:t>
            </a:r>
          </a:p>
          <a:p>
            <a:r>
              <a:rPr lang="en-US" altLang="en-US" sz="3200" dirty="0"/>
              <a:t>A process communicates with the rest of a design via signals or ports declared outside the process.</a:t>
            </a:r>
          </a:p>
          <a:p>
            <a:r>
              <a:rPr lang="en-US" altLang="en-US" sz="3200" dirty="0"/>
              <a:t>Processes can define either sequential OR combinational logic</a:t>
            </a:r>
          </a:p>
        </p:txBody>
      </p:sp>
    </p:spTree>
    <p:extLst>
      <p:ext uri="{BB962C8B-B14F-4D97-AF65-F5344CB8AC3E}">
        <p14:creationId xmlns:p14="http://schemas.microsoft.com/office/powerpoint/2010/main" val="6845458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1074419"/>
            <a:ext cx="10515600" cy="751205"/>
          </a:xfrm>
        </p:spPr>
        <p:txBody>
          <a:bodyPr>
            <a:normAutofit/>
          </a:bodyPr>
          <a:lstStyle/>
          <a:p>
            <a:r>
              <a:rPr lang="en-US" altLang="en-US" dirty="0"/>
              <a:t>Process Statements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988821"/>
            <a:ext cx="10515600" cy="4188142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A process statement (or a process) implements a sequential algorithm</a:t>
            </a:r>
          </a:p>
          <a:p>
            <a:pPr lvl="1"/>
            <a:r>
              <a:rPr lang="en-US" altLang="en-US" sz="3200" dirty="0"/>
              <a:t>Contains both sequential and concurrent statements</a:t>
            </a:r>
          </a:p>
          <a:p>
            <a:pPr lvl="2"/>
            <a:r>
              <a:rPr lang="en-US" altLang="en-US" sz="2800" dirty="0"/>
              <a:t>Sequential statements are </a:t>
            </a:r>
            <a:r>
              <a:rPr lang="en-US" altLang="en-US" sz="2800" u="sng" dirty="0"/>
              <a:t>only</a:t>
            </a:r>
            <a:r>
              <a:rPr lang="en-US" altLang="en-US" sz="2800" dirty="0"/>
              <a:t> used within a process</a:t>
            </a:r>
          </a:p>
          <a:p>
            <a:pPr lvl="1"/>
            <a:r>
              <a:rPr lang="en-US" altLang="en-US" sz="3200" dirty="0"/>
              <a:t>Evaluation is sequential; i.e. top to bottom like software</a:t>
            </a:r>
          </a:p>
          <a:p>
            <a:pPr lvl="2"/>
            <a:r>
              <a:rPr lang="en-US" altLang="en-US" sz="2800" dirty="0"/>
              <a:t>Multiple assignments to the same signal may exist</a:t>
            </a:r>
          </a:p>
          <a:p>
            <a:pPr lvl="2"/>
            <a:r>
              <a:rPr lang="en-US" altLang="en-US" sz="2800" dirty="0"/>
              <a:t>The last assignment before the end of the process is the real assignment.</a:t>
            </a:r>
          </a:p>
        </p:txBody>
      </p:sp>
    </p:spTree>
    <p:extLst>
      <p:ext uri="{BB962C8B-B14F-4D97-AF65-F5344CB8AC3E}">
        <p14:creationId xmlns:p14="http://schemas.microsoft.com/office/powerpoint/2010/main" val="30245619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/>
          <p:cNvSpPr>
            <a:spLocks noGrp="1" noChangeArrowheads="1"/>
          </p:cNvSpPr>
          <p:nvPr>
            <p:ph type="title"/>
          </p:nvPr>
        </p:nvSpPr>
        <p:spPr>
          <a:xfrm>
            <a:off x="838200" y="1074419"/>
            <a:ext cx="10515600" cy="751205"/>
          </a:xfrm>
        </p:spPr>
        <p:txBody>
          <a:bodyPr>
            <a:normAutofit/>
          </a:bodyPr>
          <a:lstStyle/>
          <a:p>
            <a:r>
              <a:rPr lang="en-US" altLang="en-US" dirty="0"/>
              <a:t>Sequential Statements</a:t>
            </a:r>
          </a:p>
        </p:txBody>
      </p:sp>
      <p:sp>
        <p:nvSpPr>
          <p:cNvPr id="5124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1825624"/>
            <a:ext cx="10515600" cy="4598035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The following are sequential statements.</a:t>
            </a:r>
          </a:p>
          <a:p>
            <a:pPr lvl="1"/>
            <a:r>
              <a:rPr lang="en-US" altLang="en-US" sz="2800" dirty="0"/>
              <a:t>Assignment - assign values to variables and signals.</a:t>
            </a:r>
          </a:p>
          <a:p>
            <a:pPr lvl="1"/>
            <a:r>
              <a:rPr lang="en-US" altLang="en-US" sz="2800" dirty="0"/>
              <a:t>Flow control - conditional execution (if and case), repeat (for...loop, while, until), and skip (next and exit).</a:t>
            </a:r>
          </a:p>
          <a:p>
            <a:pPr lvl="1"/>
            <a:r>
              <a:rPr lang="en-US" altLang="en-US" sz="2800" dirty="0"/>
              <a:t>Subprograms - define sequential algorithms to use repeatedly in a design (procedure and function). </a:t>
            </a:r>
          </a:p>
          <a:p>
            <a:pPr lvl="1"/>
            <a:r>
              <a:rPr lang="en-US" altLang="en-US" sz="2800" dirty="0"/>
              <a:t>Wait statements - describe a pause until an event occurs</a:t>
            </a:r>
          </a:p>
          <a:p>
            <a:pPr lvl="1"/>
            <a:r>
              <a:rPr lang="en-US" altLang="en-US" sz="2800" dirty="0"/>
              <a:t>Null statements - declare that no action is necessary</a:t>
            </a:r>
          </a:p>
          <a:p>
            <a:r>
              <a:rPr lang="en-US" altLang="en-US" sz="3200" dirty="0"/>
              <a:t>Sequential statements </a:t>
            </a:r>
            <a:r>
              <a:rPr lang="en-US" altLang="en-US" sz="3200" u="sng" dirty="0"/>
              <a:t>MUST</a:t>
            </a:r>
            <a:r>
              <a:rPr lang="en-US" altLang="en-US" sz="3200" dirty="0"/>
              <a:t> reside within a process</a:t>
            </a:r>
          </a:p>
        </p:txBody>
      </p:sp>
    </p:spTree>
    <p:extLst>
      <p:ext uri="{BB962C8B-B14F-4D97-AF65-F5344CB8AC3E}">
        <p14:creationId xmlns:p14="http://schemas.microsoft.com/office/powerpoint/2010/main" val="4513173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28700"/>
            <a:ext cx="10515600" cy="661988"/>
          </a:xfrm>
        </p:spPr>
        <p:txBody>
          <a:bodyPr>
            <a:noAutofit/>
          </a:bodyPr>
          <a:lstStyle/>
          <a:p>
            <a:r>
              <a:rPr lang="en-US" altLang="en-US" dirty="0"/>
              <a:t>Process Activation and Control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10728960" cy="4550092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A process is activated when defined signals change state</a:t>
            </a:r>
          </a:p>
          <a:p>
            <a:pPr lvl="1"/>
            <a:r>
              <a:rPr lang="en-US" altLang="en-US" sz="3200" dirty="0"/>
              <a:t>Monitored signals defined in sensitivity list</a:t>
            </a:r>
          </a:p>
          <a:p>
            <a:pPr lvl="1"/>
            <a:r>
              <a:rPr lang="en-US" altLang="en-US" sz="3200" dirty="0"/>
              <a:t>Monitored signals listed in WAIT statements</a:t>
            </a:r>
          </a:p>
          <a:p>
            <a:r>
              <a:rPr lang="en-US" altLang="en-US" sz="3600" dirty="0"/>
              <a:t>Monitored signals are checked as part of architecture evaluation</a:t>
            </a:r>
          </a:p>
          <a:p>
            <a:pPr lvl="1"/>
            <a:r>
              <a:rPr lang="en-US" altLang="en-US" sz="3200" dirty="0"/>
              <a:t>Any change of monitored signal activates the process.</a:t>
            </a:r>
          </a:p>
          <a:p>
            <a:pPr lvl="1"/>
            <a:r>
              <a:rPr lang="en-US" altLang="en-US" sz="3200" dirty="0"/>
              <a:t>Process control statements determine which signal assignments will be performed.</a:t>
            </a:r>
          </a:p>
          <a:p>
            <a:pPr lvl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3048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05840"/>
            <a:ext cx="10515600" cy="684848"/>
          </a:xfrm>
        </p:spPr>
        <p:txBody>
          <a:bodyPr>
            <a:noAutofit/>
          </a:bodyPr>
          <a:lstStyle/>
          <a:p>
            <a:r>
              <a:rPr lang="en-US" altLang="en-US" dirty="0"/>
              <a:t>VHDL’s Organization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690688"/>
            <a:ext cx="10256520" cy="4405312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The basic VHDL model is known as a </a:t>
            </a:r>
            <a:r>
              <a:rPr lang="en-US" altLang="en-US" sz="3200" i="1" u="sng" dirty="0"/>
              <a:t>Design Entity</a:t>
            </a:r>
            <a:r>
              <a:rPr lang="en-US" altLang="en-US" sz="3200" dirty="0"/>
              <a:t> and has two parts</a:t>
            </a:r>
          </a:p>
          <a:p>
            <a:pPr lvl="1"/>
            <a:r>
              <a:rPr lang="en-US" altLang="en-US" sz="2800" i="1" u="sng" dirty="0"/>
              <a:t>Interface</a:t>
            </a:r>
            <a:r>
              <a:rPr lang="en-US" altLang="en-US" sz="2800" dirty="0"/>
              <a:t> - denoted by keyword </a:t>
            </a:r>
            <a:r>
              <a:rPr lang="en-US" altLang="en-US" sz="2800" b="1" dirty="0"/>
              <a:t>entity</a:t>
            </a:r>
            <a:r>
              <a:rPr lang="en-US" altLang="en-US" sz="2800" dirty="0"/>
              <a:t> </a:t>
            </a:r>
          </a:p>
          <a:p>
            <a:pPr lvl="2"/>
            <a:r>
              <a:rPr lang="en-US" altLang="en-US" sz="2400" dirty="0"/>
              <a:t>defines I/O signals for the model</a:t>
            </a:r>
          </a:p>
          <a:p>
            <a:pPr lvl="1"/>
            <a:r>
              <a:rPr lang="en-US" altLang="en-US" sz="2800" i="1" u="sng" dirty="0"/>
              <a:t>Body</a:t>
            </a:r>
            <a:r>
              <a:rPr lang="en-US" altLang="en-US" sz="2800" dirty="0"/>
              <a:t> - denoted by keyword </a:t>
            </a:r>
            <a:r>
              <a:rPr lang="en-US" altLang="en-US" sz="2800" b="1" dirty="0"/>
              <a:t>architecture</a:t>
            </a:r>
            <a:endParaRPr lang="en-US" altLang="en-US" sz="2800" dirty="0"/>
          </a:p>
          <a:p>
            <a:pPr lvl="2"/>
            <a:r>
              <a:rPr lang="en-US" altLang="en-US" sz="2400" dirty="0"/>
              <a:t>describes how the model works</a:t>
            </a:r>
          </a:p>
          <a:p>
            <a:r>
              <a:rPr lang="en-US" altLang="en-US" sz="3200" dirty="0"/>
              <a:t>Comments can help document either part</a:t>
            </a:r>
          </a:p>
          <a:p>
            <a:pPr lvl="1"/>
            <a:r>
              <a:rPr lang="en-US" altLang="en-US" sz="2800" dirty="0"/>
              <a:t>Text after two dashes is part of a comment</a:t>
            </a:r>
          </a:p>
          <a:p>
            <a:pPr lvl="1"/>
            <a:r>
              <a:rPr lang="en-US" altLang="en-US" sz="2800" dirty="0"/>
              <a:t>Comment ends at the end of line</a:t>
            </a:r>
          </a:p>
          <a:p>
            <a:pPr lvl="1"/>
            <a:r>
              <a:rPr lang="en-US" altLang="en-US" sz="2800" dirty="0"/>
              <a:t>Must have -- on all comment lines</a:t>
            </a:r>
          </a:p>
          <a:p>
            <a:pPr lvl="2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74404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1051560"/>
            <a:ext cx="10515600" cy="845820"/>
          </a:xfrm>
        </p:spPr>
        <p:txBody>
          <a:bodyPr>
            <a:normAutofit/>
          </a:bodyPr>
          <a:lstStyle/>
          <a:p>
            <a:r>
              <a:rPr lang="en-US" altLang="en-US" dirty="0"/>
              <a:t>Processes with Sensitivity Lists</a:t>
            </a:r>
          </a:p>
        </p:txBody>
      </p:sp>
      <p:sp>
        <p:nvSpPr>
          <p:cNvPr id="7172" name="Rectangle 1027"/>
          <p:cNvSpPr>
            <a:spLocks noGrp="1" noChangeArrowheads="1"/>
          </p:cNvSpPr>
          <p:nvPr>
            <p:ph idx="1"/>
          </p:nvPr>
        </p:nvSpPr>
        <p:spPr>
          <a:xfrm>
            <a:off x="838200" y="1897380"/>
            <a:ext cx="10515600" cy="4279583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Processes can be defined with an explicit “sensitivity list”</a:t>
            </a:r>
          </a:p>
          <a:p>
            <a:pPr lvl="1"/>
            <a:r>
              <a:rPr lang="en-US" altLang="en-US" sz="2800" dirty="0"/>
              <a:t>Sensitivity list is a list of signals that is monitored for changes</a:t>
            </a:r>
          </a:p>
          <a:p>
            <a:pPr lvl="1"/>
            <a:r>
              <a:rPr lang="en-US" altLang="en-US" sz="2800" dirty="0"/>
              <a:t>Sensitive processes are activated when any of the sensitivity list signals change state</a:t>
            </a:r>
          </a:p>
          <a:p>
            <a:pPr lvl="1"/>
            <a:r>
              <a:rPr lang="en-US" altLang="en-US" sz="2800" dirty="0"/>
              <a:t>A sensitivity list process </a:t>
            </a:r>
            <a:r>
              <a:rPr lang="en-US" altLang="en-US" sz="2800" i="1" dirty="0"/>
              <a:t>cannot</a:t>
            </a:r>
            <a:r>
              <a:rPr lang="en-US" altLang="en-US" sz="2800" dirty="0"/>
              <a:t> have wait statements defined within the process</a:t>
            </a:r>
          </a:p>
          <a:p>
            <a:pPr lvl="2"/>
            <a:r>
              <a:rPr lang="en-US" altLang="en-US" sz="2400" dirty="0"/>
              <a:t>There is an implicit “WAIT ON” statement at the end of the process</a:t>
            </a:r>
          </a:p>
          <a:p>
            <a:pPr lvl="2"/>
            <a:r>
              <a:rPr lang="en-US" altLang="en-US" sz="2400" dirty="0"/>
              <a:t>Process evaluation is suspended at the end of process.</a:t>
            </a:r>
          </a:p>
          <a:p>
            <a:pPr lvl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496254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028"/>
          <p:cNvSpPr>
            <a:spLocks noGrp="1" noChangeArrowheads="1"/>
          </p:cNvSpPr>
          <p:nvPr>
            <p:ph type="title"/>
          </p:nvPr>
        </p:nvSpPr>
        <p:spPr>
          <a:xfrm>
            <a:off x="838200" y="1028699"/>
            <a:ext cx="10515600" cy="1005840"/>
          </a:xfrm>
        </p:spPr>
        <p:txBody>
          <a:bodyPr>
            <a:normAutofit/>
          </a:bodyPr>
          <a:lstStyle/>
          <a:p>
            <a:r>
              <a:rPr lang="en-US" altLang="en-US" sz="4800" dirty="0"/>
              <a:t>Processes without Sensitivity Lists</a:t>
            </a:r>
          </a:p>
        </p:txBody>
      </p:sp>
      <p:sp>
        <p:nvSpPr>
          <p:cNvPr id="8196" name="Rectangle 1029"/>
          <p:cNvSpPr>
            <a:spLocks noGrp="1" noChangeArrowheads="1"/>
          </p:cNvSpPr>
          <p:nvPr>
            <p:ph idx="1"/>
          </p:nvPr>
        </p:nvSpPr>
        <p:spPr>
          <a:xfrm>
            <a:off x="838200" y="2034539"/>
            <a:ext cx="10515600" cy="4142423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Processes can be defined without any sensitivity list</a:t>
            </a:r>
          </a:p>
          <a:p>
            <a:pPr lvl="1"/>
            <a:r>
              <a:rPr lang="en-US" altLang="en-US" sz="2800" dirty="0"/>
              <a:t>These processes MUST have at least one WAIT statement.</a:t>
            </a:r>
          </a:p>
          <a:p>
            <a:pPr lvl="2"/>
            <a:r>
              <a:rPr lang="en-US" altLang="en-US" sz="2400" dirty="0"/>
              <a:t>Some tools require WAIT to be the first statement after BEGIN. </a:t>
            </a:r>
          </a:p>
          <a:p>
            <a:pPr lvl="2"/>
            <a:r>
              <a:rPr lang="en-US" altLang="en-US" sz="2400" dirty="0"/>
              <a:t>Initial process evaluation runs until first WAIT is encountered.</a:t>
            </a:r>
          </a:p>
          <a:p>
            <a:pPr lvl="1"/>
            <a:r>
              <a:rPr lang="en-US" altLang="en-US" sz="2800" dirty="0"/>
              <a:t>The WAIT statement defines signals that are monitored for change.</a:t>
            </a:r>
          </a:p>
          <a:p>
            <a:pPr lvl="1"/>
            <a:r>
              <a:rPr lang="en-US" altLang="en-US" sz="2800" dirty="0"/>
              <a:t>Non-sensitive processes are activated when WAIT statement signals change state</a:t>
            </a:r>
          </a:p>
          <a:p>
            <a:pPr lvl="1"/>
            <a:r>
              <a:rPr lang="en-US" altLang="en-US" sz="2800" dirty="0"/>
              <a:t>Process suspends when next WAIT statement is encountered</a:t>
            </a:r>
          </a:p>
          <a:p>
            <a:pPr lvl="2"/>
            <a:r>
              <a:rPr lang="en-US" altLang="en-US" sz="2400" dirty="0"/>
              <a:t>Some tools allow multiple WAIT statements per process.</a:t>
            </a:r>
          </a:p>
        </p:txBody>
      </p:sp>
    </p:spTree>
    <p:extLst>
      <p:ext uri="{BB962C8B-B14F-4D97-AF65-F5344CB8AC3E}">
        <p14:creationId xmlns:p14="http://schemas.microsoft.com/office/powerpoint/2010/main" val="35766071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1097279"/>
            <a:ext cx="10515600" cy="728345"/>
          </a:xfrm>
        </p:spPr>
        <p:txBody>
          <a:bodyPr>
            <a:noAutofit/>
          </a:bodyPr>
          <a:lstStyle/>
          <a:p>
            <a:r>
              <a:rPr lang="en-US" altLang="en-US" sz="4800" dirty="0"/>
              <a:t>Process Evaluation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dirty="0"/>
              <a:t>Once activated, process evaluation starts at point of last suspension.</a:t>
            </a:r>
          </a:p>
          <a:p>
            <a:pPr lvl="1"/>
            <a:r>
              <a:rPr lang="en-US" altLang="en-US" dirty="0"/>
              <a:t>Processes execute top to bottom </a:t>
            </a:r>
          </a:p>
          <a:p>
            <a:pPr lvl="1"/>
            <a:r>
              <a:rPr lang="en-US" altLang="en-US" dirty="0"/>
              <a:t>If no WAIT is hit before the end of process, evaluation loops back to the beginning and continues.</a:t>
            </a:r>
          </a:p>
          <a:p>
            <a:pPr lvl="1"/>
            <a:r>
              <a:rPr lang="en-US" altLang="en-US" dirty="0"/>
              <a:t>Signal values referenced are those at process start.</a:t>
            </a:r>
          </a:p>
          <a:p>
            <a:pPr lvl="1"/>
            <a:r>
              <a:rPr lang="en-US" altLang="en-US" dirty="0"/>
              <a:t>All signal assignments are only possible assignments.</a:t>
            </a:r>
          </a:p>
          <a:p>
            <a:pPr lvl="1"/>
            <a:r>
              <a:rPr lang="en-US" altLang="en-US" dirty="0"/>
              <a:t>The last assignment before suspension is the assignment that will be performed</a:t>
            </a:r>
          </a:p>
          <a:p>
            <a:pPr lvl="1"/>
            <a:r>
              <a:rPr lang="en-US" altLang="en-US" dirty="0"/>
              <a:t>ACTUAL SIGNAL ASSIGNMENTS ARE ONLY MADE AT THE END OF PROCESS EVALUATION!</a:t>
            </a:r>
          </a:p>
        </p:txBody>
      </p:sp>
    </p:spTree>
    <p:extLst>
      <p:ext uri="{BB962C8B-B14F-4D97-AF65-F5344CB8AC3E}">
        <p14:creationId xmlns:p14="http://schemas.microsoft.com/office/powerpoint/2010/main" val="14512064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05840"/>
            <a:ext cx="10515600" cy="684848"/>
          </a:xfrm>
        </p:spPr>
        <p:txBody>
          <a:bodyPr>
            <a:noAutofit/>
          </a:bodyPr>
          <a:lstStyle/>
          <a:p>
            <a:r>
              <a:rPr lang="en-US" altLang="en-US" dirty="0"/>
              <a:t>Process Structure 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048000" y="1897380"/>
            <a:ext cx="6705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LABEL1:   process (sensitivity list &lt;optional&gt;)</a:t>
            </a:r>
          </a:p>
          <a:p>
            <a:endParaRPr lang="en-US" altLang="en-US" dirty="0"/>
          </a:p>
          <a:p>
            <a:r>
              <a:rPr lang="en-US" altLang="en-US" dirty="0"/>
              <a:t>   -- declarations</a:t>
            </a:r>
          </a:p>
          <a:p>
            <a:endParaRPr lang="en-US" altLang="en-US" dirty="0"/>
          </a:p>
          <a:p>
            <a:r>
              <a:rPr lang="en-US" altLang="en-US" dirty="0"/>
              <a:t>begin </a:t>
            </a:r>
          </a:p>
          <a:p>
            <a:r>
              <a:rPr lang="en-US" altLang="en-US" dirty="0"/>
              <a:t> </a:t>
            </a:r>
          </a:p>
          <a:p>
            <a:r>
              <a:rPr lang="en-US" altLang="en-US" dirty="0"/>
              <a:t>   --process statements like</a:t>
            </a:r>
          </a:p>
          <a:p>
            <a:r>
              <a:rPr lang="en-US" altLang="en-US" dirty="0"/>
              <a:t>   --wait on CLK, RESET;</a:t>
            </a:r>
          </a:p>
          <a:p>
            <a:r>
              <a:rPr lang="en-US" altLang="en-US" dirty="0"/>
              <a:t>   --wait until </a:t>
            </a:r>
            <a:r>
              <a:rPr lang="en-US" altLang="en-US" dirty="0" err="1"/>
              <a:t>CLK'event</a:t>
            </a:r>
            <a:r>
              <a:rPr lang="en-US" altLang="en-US" dirty="0"/>
              <a:t> and CLK='1';</a:t>
            </a:r>
          </a:p>
          <a:p>
            <a:endParaRPr lang="en-US" altLang="en-US" dirty="0"/>
          </a:p>
          <a:p>
            <a:r>
              <a:rPr lang="en-US" altLang="en-US" dirty="0"/>
              <a:t>end process;</a:t>
            </a:r>
          </a:p>
        </p:txBody>
      </p:sp>
    </p:spTree>
    <p:extLst>
      <p:ext uri="{BB962C8B-B14F-4D97-AF65-F5344CB8AC3E}">
        <p14:creationId xmlns:p14="http://schemas.microsoft.com/office/powerpoint/2010/main" val="33474786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97279"/>
            <a:ext cx="10515600" cy="728345"/>
          </a:xfrm>
        </p:spPr>
        <p:txBody>
          <a:bodyPr>
            <a:normAutofit/>
          </a:bodyPr>
          <a:lstStyle/>
          <a:p>
            <a:r>
              <a:rPr lang="en-US" altLang="en-US" dirty="0"/>
              <a:t>Variables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88820"/>
            <a:ext cx="10515600" cy="4188143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Variables are only declared within a process</a:t>
            </a:r>
          </a:p>
          <a:p>
            <a:pPr lvl="1"/>
            <a:r>
              <a:rPr lang="en-US" altLang="en-US" sz="3200" dirty="0"/>
              <a:t>Used for loop counters, temp storage, etc.</a:t>
            </a:r>
          </a:p>
          <a:p>
            <a:pPr lvl="1"/>
            <a:r>
              <a:rPr lang="en-US" altLang="en-US" sz="3200" dirty="0"/>
              <a:t>Scope is only within the process</a:t>
            </a:r>
          </a:p>
          <a:p>
            <a:pPr lvl="1"/>
            <a:r>
              <a:rPr lang="en-US" altLang="en-US" sz="3200" dirty="0"/>
              <a:t>Form is same as signal except for “VARIABLE” keyword</a:t>
            </a:r>
          </a:p>
          <a:p>
            <a:r>
              <a:rPr lang="en-US" altLang="en-US" sz="3600" dirty="0"/>
              <a:t>Variable assignment - </a:t>
            </a:r>
          </a:p>
          <a:p>
            <a:pPr lvl="1"/>
            <a:r>
              <a:rPr lang="en-US" altLang="en-US" sz="3200" dirty="0"/>
              <a:t>Form is </a:t>
            </a:r>
            <a:r>
              <a:rPr lang="en-US" altLang="en-US" sz="3200" i="1" dirty="0" err="1"/>
              <a:t>vname</a:t>
            </a:r>
            <a:r>
              <a:rPr lang="en-US" altLang="en-US" sz="3200" i="1" dirty="0"/>
              <a:t> := expression;</a:t>
            </a:r>
          </a:p>
          <a:p>
            <a:pPr lvl="1"/>
            <a:r>
              <a:rPr lang="en-US" altLang="en-US" sz="3200" dirty="0"/>
              <a:t>Assignment takes effect immediately</a:t>
            </a:r>
          </a:p>
        </p:txBody>
      </p:sp>
    </p:spTree>
    <p:extLst>
      <p:ext uri="{BB962C8B-B14F-4D97-AF65-F5344CB8AC3E}">
        <p14:creationId xmlns:p14="http://schemas.microsoft.com/office/powerpoint/2010/main" val="17784572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74420"/>
            <a:ext cx="10515600" cy="731520"/>
          </a:xfrm>
        </p:spPr>
        <p:txBody>
          <a:bodyPr>
            <a:normAutofit/>
          </a:bodyPr>
          <a:lstStyle/>
          <a:p>
            <a:r>
              <a:rPr lang="en-US" altLang="en-US" dirty="0"/>
              <a:t>WAIT Statements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1554480" y="2043284"/>
            <a:ext cx="4226029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dirty="0"/>
              <a:t>WAIT on sig1, sig2, …sign;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WAIT until condition;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WAIT for </a:t>
            </a:r>
            <a:r>
              <a:rPr lang="en-US" altLang="en-US" sz="2800" dirty="0" err="1"/>
              <a:t>timeperiod</a:t>
            </a:r>
            <a:r>
              <a:rPr lang="en-US" altLang="en-US" sz="2800" dirty="0"/>
              <a:t>;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6617682" y="2043284"/>
            <a:ext cx="4019177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800" dirty="0"/>
              <a:t>Wait for event on one or </a:t>
            </a:r>
          </a:p>
          <a:p>
            <a:pPr algn="ctr"/>
            <a:r>
              <a:rPr lang="en-US" altLang="en-US" sz="2800" dirty="0"/>
              <a:t>more of signals</a:t>
            </a:r>
          </a:p>
          <a:p>
            <a:pPr algn="ctr"/>
            <a:endParaRPr lang="en-US" altLang="en-US" sz="2800" dirty="0"/>
          </a:p>
          <a:p>
            <a:pPr algn="ctr"/>
            <a:endParaRPr lang="en-US" altLang="en-US" sz="2800" dirty="0"/>
          </a:p>
          <a:p>
            <a:pPr algn="ctr"/>
            <a:r>
              <a:rPr lang="en-US" altLang="en-US" sz="2800" dirty="0"/>
              <a:t>Wait until condition is true</a:t>
            </a:r>
          </a:p>
          <a:p>
            <a:pPr algn="ctr"/>
            <a:endParaRPr lang="en-US" altLang="en-US" sz="2800" dirty="0"/>
          </a:p>
          <a:p>
            <a:pPr algn="ctr"/>
            <a:endParaRPr lang="en-US" altLang="en-US" sz="2800" dirty="0"/>
          </a:p>
          <a:p>
            <a:pPr algn="ctr"/>
            <a:endParaRPr lang="en-US" altLang="en-US" sz="2800" dirty="0"/>
          </a:p>
          <a:p>
            <a:pPr algn="ctr"/>
            <a:r>
              <a:rPr lang="en-US" altLang="en-US" sz="2800" dirty="0"/>
              <a:t>Wait for time to elapse</a:t>
            </a:r>
          </a:p>
        </p:txBody>
      </p:sp>
    </p:spTree>
    <p:extLst>
      <p:ext uri="{BB962C8B-B14F-4D97-AF65-F5344CB8AC3E}">
        <p14:creationId xmlns:p14="http://schemas.microsoft.com/office/powerpoint/2010/main" val="21569632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52901"/>
            <a:ext cx="10515600" cy="537787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WAIT Statements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1165860" y="1817688"/>
            <a:ext cx="9852660" cy="2967618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Wait statements can be placed anywhere in process block</a:t>
            </a:r>
          </a:p>
          <a:p>
            <a:pPr lvl="1"/>
            <a:r>
              <a:rPr lang="en-US" altLang="en-US" sz="2800" dirty="0"/>
              <a:t>execution proceeds until wait is encountered</a:t>
            </a:r>
          </a:p>
          <a:p>
            <a:pPr lvl="1"/>
            <a:r>
              <a:rPr lang="en-US" altLang="en-US" sz="2800" dirty="0"/>
              <a:t>execution then suspends until wait is satisfied</a:t>
            </a:r>
          </a:p>
          <a:p>
            <a:r>
              <a:rPr lang="en-US" altLang="en-US" sz="3200" dirty="0"/>
              <a:t>A process may have multiple wait statements</a:t>
            </a:r>
          </a:p>
          <a:p>
            <a:r>
              <a:rPr lang="en-US" altLang="en-US" sz="3200" dirty="0"/>
              <a:t>Exception: Process with sensitivity list cannot contain any WAIT statements!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1165860" y="5115711"/>
            <a:ext cx="985266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800" dirty="0">
                <a:solidFill>
                  <a:srgbClr val="CC0000"/>
                </a:solidFill>
              </a:rPr>
              <a:t>There may be tool-related limitations; most tools do not</a:t>
            </a:r>
          </a:p>
          <a:p>
            <a:pPr algn="ctr"/>
            <a:r>
              <a:rPr lang="en-US" altLang="en-US" sz="2800" dirty="0">
                <a:solidFill>
                  <a:srgbClr val="CC0000"/>
                </a:solidFill>
              </a:rPr>
              <a:t>fully implement all process relate VHDL features</a:t>
            </a:r>
          </a:p>
        </p:txBody>
      </p:sp>
    </p:spTree>
    <p:extLst>
      <p:ext uri="{BB962C8B-B14F-4D97-AF65-F5344CB8AC3E}">
        <p14:creationId xmlns:p14="http://schemas.microsoft.com/office/powerpoint/2010/main" val="41558677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74419"/>
            <a:ext cx="10515600" cy="751205"/>
          </a:xfrm>
        </p:spPr>
        <p:txBody>
          <a:bodyPr>
            <a:normAutofit/>
          </a:bodyPr>
          <a:lstStyle/>
          <a:p>
            <a:r>
              <a:rPr lang="en-US" altLang="en-US" dirty="0"/>
              <a:t>Conditional Process Execution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88819"/>
            <a:ext cx="10515600" cy="4188143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Process execution is in-line, top to bottom unless a conditional execution statement(s) is encountered</a:t>
            </a:r>
          </a:p>
          <a:p>
            <a:r>
              <a:rPr lang="en-US" altLang="en-US" sz="3600" dirty="0"/>
              <a:t>Types are similar to software constructs </a:t>
            </a:r>
          </a:p>
          <a:p>
            <a:pPr lvl="1"/>
            <a:r>
              <a:rPr lang="en-US" altLang="en-US" sz="3200" dirty="0"/>
              <a:t>CASE</a:t>
            </a:r>
          </a:p>
          <a:p>
            <a:pPr lvl="1"/>
            <a:r>
              <a:rPr lang="en-US" altLang="en-US" sz="3200" dirty="0"/>
              <a:t>IF THEN ELSE</a:t>
            </a:r>
          </a:p>
          <a:p>
            <a:r>
              <a:rPr lang="en-US" altLang="en-US" sz="3600" dirty="0"/>
              <a:t>Tools may not implement all forms</a:t>
            </a:r>
          </a:p>
        </p:txBody>
      </p:sp>
    </p:spTree>
    <p:extLst>
      <p:ext uri="{BB962C8B-B14F-4D97-AF65-F5344CB8AC3E}">
        <p14:creationId xmlns:p14="http://schemas.microsoft.com/office/powerpoint/2010/main" val="16528405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76966"/>
            <a:ext cx="10515600" cy="843274"/>
          </a:xfrm>
        </p:spPr>
        <p:txBody>
          <a:bodyPr>
            <a:normAutofit/>
          </a:bodyPr>
          <a:lstStyle/>
          <a:p>
            <a:r>
              <a:rPr lang="en-US" altLang="en-US" dirty="0"/>
              <a:t>CASE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3398520" y="1363682"/>
            <a:ext cx="814578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dirty="0"/>
              <a:t>case &lt;expression&gt; is</a:t>
            </a:r>
          </a:p>
          <a:p>
            <a:endParaRPr lang="en-US" altLang="en-US" sz="2800" dirty="0"/>
          </a:p>
          <a:p>
            <a:r>
              <a:rPr lang="en-US" altLang="en-US" sz="2800" dirty="0"/>
              <a:t>	when choice1 =&gt; seq. Statements 1</a:t>
            </a:r>
          </a:p>
          <a:p>
            <a:r>
              <a:rPr lang="en-US" altLang="en-US" sz="2800" dirty="0"/>
              <a:t>	when choice2 =&gt; seq. Statements 2</a:t>
            </a:r>
          </a:p>
          <a:p>
            <a:r>
              <a:rPr lang="en-US" altLang="en-US" sz="2800" dirty="0"/>
              <a:t>		*</a:t>
            </a:r>
          </a:p>
          <a:p>
            <a:r>
              <a:rPr lang="en-US" altLang="en-US" sz="2800" dirty="0"/>
              <a:t>		*</a:t>
            </a:r>
          </a:p>
          <a:p>
            <a:r>
              <a:rPr lang="en-US" altLang="en-US" sz="2800" dirty="0"/>
              <a:t>	when others =&gt; seq. Statements others</a:t>
            </a:r>
          </a:p>
          <a:p>
            <a:endParaRPr lang="en-US" altLang="en-US" sz="2800" dirty="0"/>
          </a:p>
          <a:p>
            <a:r>
              <a:rPr lang="en-US" altLang="en-US" sz="2800" dirty="0"/>
              <a:t>end case;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1729739" y="5334000"/>
            <a:ext cx="8984999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800" dirty="0">
                <a:solidFill>
                  <a:srgbClr val="CC0000"/>
                </a:solidFill>
              </a:rPr>
              <a:t>Like the select assignment, the choices may be a single </a:t>
            </a:r>
            <a:r>
              <a:rPr lang="en-US" altLang="en-US" sz="2800" dirty="0" err="1">
                <a:solidFill>
                  <a:srgbClr val="CC0000"/>
                </a:solidFill>
              </a:rPr>
              <a:t>value,a</a:t>
            </a:r>
            <a:r>
              <a:rPr lang="en-US" altLang="en-US" sz="2800" dirty="0">
                <a:solidFill>
                  <a:srgbClr val="CC0000"/>
                </a:solidFill>
              </a:rPr>
              <a:t> group (c1 | c2 | c3) or a range (c1 to c3)</a:t>
            </a:r>
          </a:p>
        </p:txBody>
      </p:sp>
    </p:spTree>
    <p:extLst>
      <p:ext uri="{BB962C8B-B14F-4D97-AF65-F5344CB8AC3E}">
        <p14:creationId xmlns:p14="http://schemas.microsoft.com/office/powerpoint/2010/main" val="33686999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0120"/>
            <a:ext cx="10515600" cy="730568"/>
          </a:xfrm>
        </p:spPr>
        <p:txBody>
          <a:bodyPr/>
          <a:lstStyle/>
          <a:p>
            <a:r>
              <a:rPr lang="en-US" altLang="en-US" dirty="0"/>
              <a:t>IF THEN ELSE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2766061" y="1563688"/>
            <a:ext cx="4609784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If &lt;condition&gt; then</a:t>
            </a:r>
          </a:p>
          <a:p>
            <a:r>
              <a:rPr lang="en-US" altLang="en-US" dirty="0"/>
              <a:t>	</a:t>
            </a:r>
          </a:p>
          <a:p>
            <a:r>
              <a:rPr lang="en-US" altLang="en-US" dirty="0"/>
              <a:t>	seq. Statements</a:t>
            </a:r>
          </a:p>
          <a:p>
            <a:endParaRPr lang="en-US" altLang="en-US" dirty="0"/>
          </a:p>
          <a:p>
            <a:r>
              <a:rPr lang="en-US" altLang="en-US" dirty="0" err="1"/>
              <a:t>elsif</a:t>
            </a:r>
            <a:r>
              <a:rPr lang="en-US" altLang="en-US" dirty="0"/>
              <a:t> &lt;condition&gt; then</a:t>
            </a:r>
          </a:p>
          <a:p>
            <a:endParaRPr lang="en-US" altLang="en-US" dirty="0"/>
          </a:p>
          <a:p>
            <a:r>
              <a:rPr lang="en-US" altLang="en-US" dirty="0"/>
              <a:t>	seq. Statements</a:t>
            </a:r>
          </a:p>
          <a:p>
            <a:endParaRPr lang="en-US" altLang="en-US" dirty="0"/>
          </a:p>
          <a:p>
            <a:r>
              <a:rPr lang="en-US" altLang="en-US" dirty="0"/>
              <a:t>else</a:t>
            </a:r>
          </a:p>
          <a:p>
            <a:endParaRPr lang="en-US" altLang="en-US" dirty="0"/>
          </a:p>
          <a:p>
            <a:r>
              <a:rPr lang="en-US" altLang="en-US" dirty="0"/>
              <a:t>	seq. Statements</a:t>
            </a:r>
          </a:p>
          <a:p>
            <a:endParaRPr lang="en-US" altLang="en-US" dirty="0"/>
          </a:p>
          <a:p>
            <a:r>
              <a:rPr lang="en-US" altLang="en-US" dirty="0"/>
              <a:t>end if;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6941505" y="2194560"/>
            <a:ext cx="441229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dirty="0"/>
              <a:t>If a condition is true the associated statements are executed and the rest of the group are skipped.</a:t>
            </a:r>
          </a:p>
          <a:p>
            <a:endParaRPr lang="en-US" altLang="en-US" sz="2800" dirty="0"/>
          </a:p>
          <a:p>
            <a:r>
              <a:rPr lang="en-US" altLang="en-US" sz="2800" dirty="0"/>
              <a:t>NOTE: the “else if” case is</a:t>
            </a:r>
          </a:p>
          <a:p>
            <a:r>
              <a:rPr lang="en-US" altLang="en-US" sz="2800" dirty="0">
                <a:solidFill>
                  <a:srgbClr val="CC0000"/>
                </a:solidFill>
              </a:rPr>
              <a:t>ELSIF</a:t>
            </a:r>
            <a:r>
              <a:rPr lang="en-US" altLang="en-US" sz="2800" dirty="0"/>
              <a:t> (one word, e missing)</a:t>
            </a:r>
          </a:p>
        </p:txBody>
      </p:sp>
    </p:spTree>
    <p:extLst>
      <p:ext uri="{BB962C8B-B14F-4D97-AF65-F5344CB8AC3E}">
        <p14:creationId xmlns:p14="http://schemas.microsoft.com/office/powerpoint/2010/main" val="2007335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05840"/>
            <a:ext cx="10515600" cy="68484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VHDL Example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4480561" y="1690688"/>
            <a:ext cx="305564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entity</a:t>
            </a:r>
            <a:r>
              <a:rPr lang="en-US" altLang="en-US"/>
              <a:t> XOR2_OP </a:t>
            </a:r>
            <a:r>
              <a:rPr lang="en-US" altLang="en-US" b="1"/>
              <a:t>is</a:t>
            </a:r>
          </a:p>
          <a:p>
            <a:r>
              <a:rPr lang="en-US" altLang="en-US"/>
              <a:t>    -- Input/Output ports</a:t>
            </a:r>
          </a:p>
          <a:p>
            <a:r>
              <a:rPr lang="en-US" altLang="en-US" b="1"/>
              <a:t>    port</a:t>
            </a:r>
            <a:endParaRPr lang="en-US" altLang="en-US"/>
          </a:p>
          <a:p>
            <a:r>
              <a:rPr lang="en-US" altLang="en-US"/>
              <a:t>        (A, B :  </a:t>
            </a:r>
            <a:r>
              <a:rPr lang="en-US" altLang="en-US" b="1"/>
              <a:t>in</a:t>
            </a:r>
            <a:r>
              <a:rPr lang="en-US" altLang="en-US"/>
              <a:t>  BIT;</a:t>
            </a:r>
          </a:p>
          <a:p>
            <a:r>
              <a:rPr lang="en-US" altLang="en-US"/>
              <a:t>         Z      :  </a:t>
            </a:r>
            <a:r>
              <a:rPr lang="en-US" altLang="en-US" b="1"/>
              <a:t>out</a:t>
            </a:r>
            <a:r>
              <a:rPr lang="en-US" altLang="en-US"/>
              <a:t>  BIT);</a:t>
            </a:r>
          </a:p>
          <a:p>
            <a:r>
              <a:rPr lang="en-US" altLang="en-US" b="1"/>
              <a:t>end </a:t>
            </a:r>
            <a:r>
              <a:rPr lang="en-US" altLang="en-US"/>
              <a:t>XOR2_OP; </a:t>
            </a:r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4480560" y="4281488"/>
            <a:ext cx="4522788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architecture</a:t>
            </a:r>
            <a:r>
              <a:rPr lang="en-US" altLang="en-US"/>
              <a:t> EXD </a:t>
            </a:r>
            <a:r>
              <a:rPr lang="en-US" altLang="en-US" b="1"/>
              <a:t>of </a:t>
            </a:r>
            <a:r>
              <a:rPr lang="en-US" altLang="en-US"/>
              <a:t>XOR2_OP </a:t>
            </a:r>
            <a:r>
              <a:rPr lang="en-US" altLang="en-US" b="1"/>
              <a:t>is</a:t>
            </a:r>
          </a:p>
          <a:p>
            <a:r>
              <a:rPr lang="en-US" altLang="en-US"/>
              <a:t>    -- declarations go before begin</a:t>
            </a:r>
          </a:p>
          <a:p>
            <a:r>
              <a:rPr lang="en-US" altLang="en-US" b="1"/>
              <a:t>begin</a:t>
            </a:r>
          </a:p>
          <a:p>
            <a:r>
              <a:rPr lang="en-US" altLang="en-US"/>
              <a:t>    Z &lt;= A </a:t>
            </a:r>
            <a:r>
              <a:rPr lang="en-US" altLang="en-US" b="1"/>
              <a:t>xor</a:t>
            </a:r>
            <a:r>
              <a:rPr lang="en-US" altLang="en-US"/>
              <a:t> B;</a:t>
            </a:r>
          </a:p>
          <a:p>
            <a:r>
              <a:rPr lang="en-US" altLang="en-US" b="1"/>
              <a:t>end </a:t>
            </a:r>
            <a:r>
              <a:rPr lang="en-US" altLang="en-US"/>
              <a:t>EXD;</a:t>
            </a:r>
            <a:endParaRPr lang="en-US" altLang="en-US" b="1"/>
          </a:p>
        </p:txBody>
      </p:sp>
      <p:sp>
        <p:nvSpPr>
          <p:cNvPr id="9223" name="AutoShape 6"/>
          <p:cNvSpPr>
            <a:spLocks/>
          </p:cNvSpPr>
          <p:nvPr/>
        </p:nvSpPr>
        <p:spPr bwMode="auto">
          <a:xfrm>
            <a:off x="3947160" y="1843088"/>
            <a:ext cx="304800" cy="2057400"/>
          </a:xfrm>
          <a:prstGeom prst="leftBrace">
            <a:avLst>
              <a:gd name="adj1" fmla="val 56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4" name="AutoShape 7"/>
          <p:cNvSpPr>
            <a:spLocks/>
          </p:cNvSpPr>
          <p:nvPr/>
        </p:nvSpPr>
        <p:spPr bwMode="auto">
          <a:xfrm>
            <a:off x="3947160" y="4357688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5" name="Text Box 8"/>
          <p:cNvSpPr txBox="1">
            <a:spLocks noChangeArrowheads="1"/>
          </p:cNvSpPr>
          <p:nvPr/>
        </p:nvSpPr>
        <p:spPr bwMode="auto">
          <a:xfrm>
            <a:off x="2575560" y="2605088"/>
            <a:ext cx="1265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Interface</a:t>
            </a:r>
          </a:p>
        </p:txBody>
      </p:sp>
      <p:sp>
        <p:nvSpPr>
          <p:cNvPr id="9226" name="Text Box 9"/>
          <p:cNvSpPr txBox="1">
            <a:spLocks noChangeArrowheads="1"/>
          </p:cNvSpPr>
          <p:nvPr/>
        </p:nvSpPr>
        <p:spPr bwMode="auto">
          <a:xfrm>
            <a:off x="3032760" y="5043488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10648440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05840"/>
            <a:ext cx="10515600" cy="684848"/>
          </a:xfrm>
        </p:spPr>
        <p:txBody>
          <a:bodyPr>
            <a:noAutofit/>
          </a:bodyPr>
          <a:lstStyle/>
          <a:p>
            <a:r>
              <a:rPr lang="en-US" altLang="en-US" sz="4800" dirty="0"/>
              <a:t>Process Iteration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Allows repetitive execution (looping)</a:t>
            </a:r>
          </a:p>
          <a:p>
            <a:r>
              <a:rPr lang="en-US" altLang="en-US" sz="4000" dirty="0"/>
              <a:t>Three basic forms</a:t>
            </a:r>
          </a:p>
          <a:p>
            <a:pPr lvl="1"/>
            <a:r>
              <a:rPr lang="en-US" altLang="en-US" sz="3600" dirty="0"/>
              <a:t>loop … end loop; (infinite)</a:t>
            </a:r>
          </a:p>
          <a:p>
            <a:pPr lvl="1"/>
            <a:r>
              <a:rPr lang="en-US" altLang="en-US" sz="3600" dirty="0"/>
              <a:t>for &lt;</a:t>
            </a:r>
            <a:r>
              <a:rPr lang="en-US" altLang="en-US" sz="3600" dirty="0" err="1"/>
              <a:t>var</a:t>
            </a:r>
            <a:r>
              <a:rPr lang="en-US" altLang="en-US" sz="3600" dirty="0"/>
              <a:t> in range&gt; loop … end loop;</a:t>
            </a:r>
          </a:p>
          <a:p>
            <a:pPr lvl="1"/>
            <a:r>
              <a:rPr lang="en-US" altLang="en-US" sz="3600" dirty="0"/>
              <a:t>while &lt;condition&gt; loop … end loop;</a:t>
            </a:r>
          </a:p>
          <a:p>
            <a:r>
              <a:rPr lang="en-US" altLang="en-US" sz="4000" dirty="0"/>
              <a:t>all may have an option label as prefix</a:t>
            </a:r>
          </a:p>
          <a:p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784680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51560"/>
            <a:ext cx="10515600" cy="63912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NEXT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Used to terminate current pass through loop</a:t>
            </a:r>
          </a:p>
          <a:p>
            <a:r>
              <a:rPr lang="en-US" altLang="en-US" sz="3200" dirty="0"/>
              <a:t>Four forms</a:t>
            </a:r>
          </a:p>
          <a:p>
            <a:pPr lvl="1"/>
            <a:r>
              <a:rPr lang="en-US" altLang="en-US" sz="2800" dirty="0"/>
              <a:t>next; (absolute)</a:t>
            </a:r>
          </a:p>
          <a:p>
            <a:pPr lvl="1"/>
            <a:r>
              <a:rPr lang="en-US" altLang="en-US" sz="2800" dirty="0"/>
              <a:t>next when &lt;condition&gt;;</a:t>
            </a:r>
          </a:p>
          <a:p>
            <a:pPr lvl="1"/>
            <a:r>
              <a:rPr lang="en-US" altLang="en-US" sz="2800" dirty="0"/>
              <a:t>next label;</a:t>
            </a:r>
          </a:p>
          <a:p>
            <a:pPr lvl="1"/>
            <a:r>
              <a:rPr lang="en-US" altLang="en-US" sz="2800" dirty="0"/>
              <a:t>next label when &lt;condition&gt;;</a:t>
            </a:r>
          </a:p>
          <a:p>
            <a:r>
              <a:rPr lang="en-US" altLang="en-US" sz="3200" dirty="0"/>
              <a:t>The last two forms allow termination to the end of an outer loop</a:t>
            </a:r>
          </a:p>
        </p:txBody>
      </p:sp>
    </p:spTree>
    <p:extLst>
      <p:ext uri="{BB962C8B-B14F-4D97-AF65-F5344CB8AC3E}">
        <p14:creationId xmlns:p14="http://schemas.microsoft.com/office/powerpoint/2010/main" val="37778161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51559"/>
            <a:ext cx="10515600" cy="774066"/>
          </a:xfrm>
        </p:spPr>
        <p:txBody>
          <a:bodyPr>
            <a:normAutofit/>
          </a:bodyPr>
          <a:lstStyle/>
          <a:p>
            <a:r>
              <a:rPr lang="en-US" altLang="en-US" dirty="0"/>
              <a:t>EXIT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57399"/>
            <a:ext cx="10515600" cy="4119563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Used to terminate entire loop execution</a:t>
            </a:r>
          </a:p>
          <a:p>
            <a:r>
              <a:rPr lang="en-US" altLang="en-US" sz="3200" dirty="0"/>
              <a:t>Four forms</a:t>
            </a:r>
          </a:p>
          <a:p>
            <a:pPr lvl="1"/>
            <a:r>
              <a:rPr lang="en-US" altLang="en-US" sz="2800" dirty="0"/>
              <a:t>exit; (absolute)</a:t>
            </a:r>
          </a:p>
          <a:p>
            <a:pPr lvl="1"/>
            <a:r>
              <a:rPr lang="en-US" altLang="en-US" sz="2800" dirty="0"/>
              <a:t>exit when &lt;condition&gt;;</a:t>
            </a:r>
          </a:p>
          <a:p>
            <a:pPr lvl="1"/>
            <a:r>
              <a:rPr lang="en-US" altLang="en-US" sz="2800" dirty="0"/>
              <a:t>exit label;</a:t>
            </a:r>
          </a:p>
          <a:p>
            <a:pPr lvl="1"/>
            <a:r>
              <a:rPr lang="en-US" altLang="en-US" sz="2800" dirty="0"/>
              <a:t>exit label when &lt;condition&gt;;</a:t>
            </a:r>
          </a:p>
          <a:p>
            <a:r>
              <a:rPr lang="en-US" altLang="en-US" sz="3200" dirty="0"/>
              <a:t>The last two forms allow termination from an inner loop to the end of an outer loop</a:t>
            </a:r>
          </a:p>
        </p:txBody>
      </p:sp>
    </p:spTree>
    <p:extLst>
      <p:ext uri="{BB962C8B-B14F-4D97-AF65-F5344CB8AC3E}">
        <p14:creationId xmlns:p14="http://schemas.microsoft.com/office/powerpoint/2010/main" val="8412522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74419"/>
            <a:ext cx="10515600" cy="663099"/>
          </a:xfrm>
        </p:spPr>
        <p:txBody>
          <a:bodyPr>
            <a:noAutofit/>
          </a:bodyPr>
          <a:lstStyle/>
          <a:p>
            <a:r>
              <a:rPr lang="en-US" altLang="en-US" dirty="0"/>
              <a:t>Combinational Logic Definition w/ Processes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43099"/>
            <a:ext cx="10515600" cy="4366419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Processes can define combinational logic functions</a:t>
            </a:r>
          </a:p>
          <a:p>
            <a:pPr lvl="1"/>
            <a:r>
              <a:rPr lang="en-US" altLang="en-US" sz="2800" dirty="0"/>
              <a:t>ALL signals on the right side of assignment operator “&lt;=“ MUST be listed in the process sensitivity list</a:t>
            </a:r>
          </a:p>
          <a:p>
            <a:pPr lvl="1"/>
            <a:r>
              <a:rPr lang="en-US" altLang="en-US" sz="2800" dirty="0"/>
              <a:t>ALL input signal value combinations MUST be addressed (i.e. signal assignments defined)</a:t>
            </a:r>
          </a:p>
          <a:p>
            <a:pPr lvl="1"/>
            <a:r>
              <a:rPr lang="en-US" altLang="en-US" sz="2800" dirty="0"/>
              <a:t>ALL output signals MUST be assigned values for all input combinations</a:t>
            </a:r>
          </a:p>
          <a:p>
            <a:pPr lvl="1"/>
            <a:endParaRPr lang="en-US" altLang="en-US" sz="2800" dirty="0"/>
          </a:p>
          <a:p>
            <a:r>
              <a:rPr lang="en-US" altLang="en-US" sz="3200" dirty="0"/>
              <a:t>Failure to meet the above conditions results in implied memory!</a:t>
            </a:r>
          </a:p>
        </p:txBody>
      </p:sp>
    </p:spTree>
    <p:extLst>
      <p:ext uri="{BB962C8B-B14F-4D97-AF65-F5344CB8AC3E}">
        <p14:creationId xmlns:p14="http://schemas.microsoft.com/office/powerpoint/2010/main" val="25564477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51560"/>
            <a:ext cx="10515600" cy="774065"/>
          </a:xfrm>
        </p:spPr>
        <p:txBody>
          <a:bodyPr>
            <a:normAutofit/>
          </a:bodyPr>
          <a:lstStyle/>
          <a:p>
            <a:r>
              <a:rPr lang="en-US" altLang="en-US" dirty="0"/>
              <a:t>Combinational Logic Processes (cont.)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34539"/>
            <a:ext cx="10515600" cy="4142423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The most common problem with defining combination logic process is meeting condition 2.</a:t>
            </a:r>
          </a:p>
          <a:p>
            <a:pPr lvl="1"/>
            <a:r>
              <a:rPr lang="en-US" altLang="en-US" sz="3200" dirty="0"/>
              <a:t>An undefined input combination implies outputs don’t change; i.e. memory is needed.</a:t>
            </a:r>
          </a:p>
          <a:p>
            <a:pPr lvl="1"/>
            <a:r>
              <a:rPr lang="en-US" altLang="en-US" sz="3200" dirty="0"/>
              <a:t>IF, END IF statement is the greatest culprit; there must be a “default” assignment.</a:t>
            </a:r>
          </a:p>
          <a:p>
            <a:pPr lvl="2"/>
            <a:r>
              <a:rPr lang="en-US" altLang="en-US" sz="2800" dirty="0"/>
              <a:t>ELSE, when others, mainly used.</a:t>
            </a:r>
          </a:p>
          <a:p>
            <a:pPr lvl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831208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51559"/>
            <a:ext cx="10515600" cy="774065"/>
          </a:xfrm>
        </p:spPr>
        <p:txBody>
          <a:bodyPr>
            <a:normAutofit/>
          </a:bodyPr>
          <a:lstStyle/>
          <a:p>
            <a:r>
              <a:rPr lang="en-US" altLang="en-US" dirty="0"/>
              <a:t>Clock Edge Detection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You cannot just </a:t>
            </a:r>
            <a:r>
              <a:rPr lang="en-US" altLang="en-US" sz="3200" dirty="0" err="1"/>
              <a:t>conditionalize</a:t>
            </a:r>
            <a:r>
              <a:rPr lang="en-US" altLang="en-US" sz="3200" dirty="0"/>
              <a:t> behavior by detecting “</a:t>
            </a:r>
            <a:r>
              <a:rPr lang="en-US" altLang="en-US" sz="3200" dirty="0" err="1"/>
              <a:t>clk</a:t>
            </a:r>
            <a:r>
              <a:rPr lang="en-US" altLang="en-US" sz="3200" dirty="0"/>
              <a:t> = ‘1’; we need the clock edge</a:t>
            </a:r>
          </a:p>
          <a:p>
            <a:pPr lvl="1"/>
            <a:r>
              <a:rPr lang="en-US" altLang="en-US" sz="2800" dirty="0"/>
              <a:t>Signal attribute </a:t>
            </a:r>
            <a:r>
              <a:rPr lang="en-US" altLang="en-US" sz="2800" i="1" dirty="0"/>
              <a:t>‘event </a:t>
            </a:r>
            <a:r>
              <a:rPr lang="en-US" altLang="en-US" sz="2800" dirty="0"/>
              <a:t>is used</a:t>
            </a:r>
          </a:p>
          <a:p>
            <a:pPr lvl="1"/>
            <a:r>
              <a:rPr lang="en-US" altLang="en-US" sz="2800" dirty="0" err="1"/>
              <a:t>clk’event</a:t>
            </a:r>
            <a:r>
              <a:rPr lang="en-US" altLang="en-US" sz="2800" dirty="0"/>
              <a:t> is true just after a </a:t>
            </a:r>
            <a:r>
              <a:rPr lang="en-US" altLang="en-US" sz="2800" dirty="0" err="1"/>
              <a:t>clk</a:t>
            </a:r>
            <a:r>
              <a:rPr lang="en-US" altLang="en-US" sz="2800" dirty="0"/>
              <a:t> change; false the rest of the time</a:t>
            </a:r>
          </a:p>
          <a:p>
            <a:r>
              <a:rPr lang="en-US" altLang="en-US" sz="3200" dirty="0"/>
              <a:t>The combination of </a:t>
            </a:r>
            <a:r>
              <a:rPr lang="en-US" altLang="en-US" sz="3200" dirty="0" err="1"/>
              <a:t>clk’event</a:t>
            </a:r>
            <a:r>
              <a:rPr lang="en-US" altLang="en-US" sz="3200" dirty="0"/>
              <a:t> and value defines positive or negative clock edge</a:t>
            </a:r>
          </a:p>
          <a:p>
            <a:pPr lvl="1"/>
            <a:r>
              <a:rPr lang="en-US" altLang="en-US" sz="2800" dirty="0"/>
              <a:t>Positive: (</a:t>
            </a:r>
            <a:r>
              <a:rPr lang="en-US" altLang="en-US" sz="2800" dirty="0" err="1"/>
              <a:t>clk’event</a:t>
            </a:r>
            <a:r>
              <a:rPr lang="en-US" altLang="en-US" sz="2800" dirty="0"/>
              <a:t> and </a:t>
            </a:r>
            <a:r>
              <a:rPr lang="en-US" altLang="en-US" sz="2800" dirty="0" err="1"/>
              <a:t>clk</a:t>
            </a:r>
            <a:r>
              <a:rPr lang="en-US" altLang="en-US" sz="2800" dirty="0"/>
              <a:t> =  ‘1’)</a:t>
            </a:r>
          </a:p>
          <a:p>
            <a:pPr lvl="1"/>
            <a:r>
              <a:rPr lang="en-US" altLang="en-US" sz="2800" dirty="0"/>
              <a:t>Negative: (</a:t>
            </a:r>
            <a:r>
              <a:rPr lang="en-US" altLang="en-US" sz="2800" dirty="0" err="1"/>
              <a:t>clk’event</a:t>
            </a:r>
            <a:r>
              <a:rPr lang="en-US" altLang="en-US" sz="2800" dirty="0"/>
              <a:t> and </a:t>
            </a:r>
            <a:r>
              <a:rPr lang="en-US" altLang="en-US" sz="2800" dirty="0" err="1"/>
              <a:t>clk</a:t>
            </a:r>
            <a:r>
              <a:rPr lang="en-US" altLang="en-US" sz="2800" dirty="0"/>
              <a:t> =  ‘0’)</a:t>
            </a:r>
          </a:p>
        </p:txBody>
      </p:sp>
    </p:spTree>
    <p:extLst>
      <p:ext uri="{BB962C8B-B14F-4D97-AF65-F5344CB8AC3E}">
        <p14:creationId xmlns:p14="http://schemas.microsoft.com/office/powerpoint/2010/main" val="19320416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4420" y="980440"/>
            <a:ext cx="10515600" cy="61722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Simple Decade Counter Example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2979420" y="1470660"/>
            <a:ext cx="6705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/>
              <a:t>Architecture behave of </a:t>
            </a:r>
            <a:r>
              <a:rPr lang="en-US" altLang="en-US" sz="2000" dirty="0" err="1"/>
              <a:t>deccnt</a:t>
            </a:r>
            <a:r>
              <a:rPr lang="en-US" altLang="en-US" sz="2000" dirty="0"/>
              <a:t> is</a:t>
            </a:r>
          </a:p>
          <a:p>
            <a:r>
              <a:rPr lang="en-US" altLang="en-US" sz="2000" dirty="0"/>
              <a:t>	signal </a:t>
            </a:r>
            <a:r>
              <a:rPr lang="en-US" altLang="en-US" sz="2000" dirty="0" err="1"/>
              <a:t>cntval</a:t>
            </a:r>
            <a:r>
              <a:rPr lang="en-US" altLang="en-US" sz="2000" dirty="0"/>
              <a:t>: </a:t>
            </a:r>
            <a:r>
              <a:rPr lang="en-US" altLang="en-US" sz="2000" dirty="0" err="1"/>
              <a:t>std_logic_vector</a:t>
            </a:r>
            <a:r>
              <a:rPr lang="en-US" altLang="en-US" sz="2000" dirty="0"/>
              <a:t>(3 </a:t>
            </a:r>
            <a:r>
              <a:rPr lang="en-US" altLang="en-US" sz="2000" dirty="0" err="1"/>
              <a:t>downto</a:t>
            </a:r>
            <a:r>
              <a:rPr lang="en-US" altLang="en-US" sz="2000" dirty="0"/>
              <a:t> 0);</a:t>
            </a:r>
          </a:p>
          <a:p>
            <a:endParaRPr lang="en-US" altLang="en-US" sz="2000" dirty="0"/>
          </a:p>
          <a:p>
            <a:r>
              <a:rPr lang="en-US" altLang="en-US" sz="2000" dirty="0"/>
              <a:t>	</a:t>
            </a:r>
            <a:r>
              <a:rPr lang="en-US" altLang="en-US" sz="2000" dirty="0" err="1"/>
              <a:t>cntr</a:t>
            </a:r>
            <a:r>
              <a:rPr lang="en-US" altLang="en-US" sz="2000" dirty="0"/>
              <a:t>:   process (</a:t>
            </a:r>
            <a:r>
              <a:rPr lang="en-US" altLang="en-US" sz="2000" dirty="0" err="1"/>
              <a:t>clk</a:t>
            </a:r>
            <a:r>
              <a:rPr lang="en-US" altLang="en-US" sz="2000" dirty="0"/>
              <a:t>, reset)</a:t>
            </a:r>
          </a:p>
          <a:p>
            <a:r>
              <a:rPr lang="en-US" altLang="en-US" sz="2000" dirty="0"/>
              <a:t>	begin </a:t>
            </a:r>
          </a:p>
          <a:p>
            <a:r>
              <a:rPr lang="en-US" altLang="en-US" sz="2000" dirty="0"/>
              <a:t> 		if (reset = ‘1’) then</a:t>
            </a:r>
          </a:p>
          <a:p>
            <a:r>
              <a:rPr lang="en-US" altLang="en-US" sz="2000" dirty="0"/>
              <a:t>			</a:t>
            </a:r>
            <a:r>
              <a:rPr lang="en-US" altLang="en-US" sz="2000" dirty="0" err="1"/>
              <a:t>cntval</a:t>
            </a:r>
            <a:r>
              <a:rPr lang="en-US" altLang="en-US" sz="2000" dirty="0"/>
              <a:t> &lt;= “0000”;</a:t>
            </a:r>
          </a:p>
          <a:p>
            <a:r>
              <a:rPr lang="en-US" altLang="en-US" sz="2000" dirty="0"/>
              <a:t>		</a:t>
            </a:r>
            <a:r>
              <a:rPr lang="en-US" altLang="en-US" sz="2000" dirty="0" err="1"/>
              <a:t>elsif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clk’event</a:t>
            </a:r>
            <a:r>
              <a:rPr lang="en-US" altLang="en-US" sz="2000" dirty="0"/>
              <a:t> and </a:t>
            </a:r>
            <a:r>
              <a:rPr lang="en-US" altLang="en-US" sz="2000" dirty="0" err="1"/>
              <a:t>clk</a:t>
            </a:r>
            <a:r>
              <a:rPr lang="en-US" altLang="en-US" sz="2000" dirty="0"/>
              <a:t> = ‘1’) then</a:t>
            </a:r>
          </a:p>
          <a:p>
            <a:r>
              <a:rPr lang="en-US" altLang="en-US" sz="2000" dirty="0"/>
              <a:t>	   		</a:t>
            </a:r>
            <a:r>
              <a:rPr lang="en-US" altLang="en-US" sz="2000" dirty="0" err="1"/>
              <a:t>cntval</a:t>
            </a:r>
            <a:r>
              <a:rPr lang="en-US" altLang="en-US" sz="2000" dirty="0"/>
              <a:t> &lt;= </a:t>
            </a:r>
            <a:r>
              <a:rPr lang="en-US" altLang="en-US" sz="2000" dirty="0" err="1"/>
              <a:t>cntval</a:t>
            </a:r>
            <a:r>
              <a:rPr lang="en-US" altLang="en-US" sz="2000" dirty="0"/>
              <a:t> + “0001”;</a:t>
            </a:r>
          </a:p>
          <a:p>
            <a:r>
              <a:rPr lang="en-US" altLang="en-US" sz="2000" dirty="0"/>
              <a:t>			if (</a:t>
            </a:r>
            <a:r>
              <a:rPr lang="en-US" altLang="en-US" sz="2000" dirty="0" err="1"/>
              <a:t>cntval</a:t>
            </a:r>
            <a:r>
              <a:rPr lang="en-US" altLang="en-US" sz="2000" dirty="0"/>
              <a:t> &gt;= “1001”) then</a:t>
            </a:r>
          </a:p>
          <a:p>
            <a:r>
              <a:rPr lang="en-US" altLang="en-US" sz="2000" dirty="0"/>
              <a:t>				</a:t>
            </a:r>
            <a:r>
              <a:rPr lang="en-US" altLang="en-US" sz="2000" dirty="0" err="1"/>
              <a:t>cntval</a:t>
            </a:r>
            <a:r>
              <a:rPr lang="en-US" altLang="en-US" sz="2000" dirty="0"/>
              <a:t> &lt;= “0000”;</a:t>
            </a:r>
          </a:p>
          <a:p>
            <a:r>
              <a:rPr lang="en-US" altLang="en-US" sz="2000" dirty="0"/>
              <a:t>			end if;</a:t>
            </a:r>
          </a:p>
          <a:p>
            <a:r>
              <a:rPr lang="en-US" altLang="en-US" sz="2000" dirty="0"/>
              <a:t>		end if;</a:t>
            </a:r>
          </a:p>
          <a:p>
            <a:r>
              <a:rPr lang="en-US" altLang="en-US" sz="2000" dirty="0"/>
              <a:t>	end process;</a:t>
            </a:r>
          </a:p>
          <a:p>
            <a:endParaRPr lang="en-US" altLang="en-US" sz="2000" dirty="0"/>
          </a:p>
          <a:p>
            <a:r>
              <a:rPr lang="en-US" altLang="en-US" sz="2000" dirty="0"/>
              <a:t>end behave;</a:t>
            </a:r>
          </a:p>
        </p:txBody>
      </p:sp>
    </p:spTree>
    <p:extLst>
      <p:ext uri="{BB962C8B-B14F-4D97-AF65-F5344CB8AC3E}">
        <p14:creationId xmlns:p14="http://schemas.microsoft.com/office/powerpoint/2010/main" val="31523288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97279"/>
            <a:ext cx="10515600" cy="728345"/>
          </a:xfrm>
        </p:spPr>
        <p:txBody>
          <a:bodyPr>
            <a:normAutofit/>
          </a:bodyPr>
          <a:lstStyle/>
          <a:p>
            <a:r>
              <a:rPr lang="en-US" altLang="en-US" dirty="0"/>
              <a:t>Enumerated Type Definition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You can define your own enumerated data types</a:t>
            </a:r>
          </a:p>
          <a:p>
            <a:pPr lvl="1"/>
            <a:r>
              <a:rPr lang="en-US" altLang="en-US" sz="2800" dirty="0"/>
              <a:t>Handy when defining states and transitions</a:t>
            </a:r>
          </a:p>
          <a:p>
            <a:pPr lvl="1"/>
            <a:r>
              <a:rPr lang="en-US" altLang="en-US" sz="2800" dirty="0"/>
              <a:t>Form is:</a:t>
            </a:r>
          </a:p>
          <a:p>
            <a:pPr lvl="1"/>
            <a:endParaRPr lang="en-US" altLang="en-US" sz="2800" dirty="0"/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400" dirty="0"/>
              <a:t>TYPE </a:t>
            </a:r>
            <a:r>
              <a:rPr lang="en-US" altLang="en-US" sz="2400" dirty="0" err="1"/>
              <a:t>type_name</a:t>
            </a:r>
            <a:r>
              <a:rPr lang="en-US" altLang="en-US" sz="2400" dirty="0"/>
              <a:t> IS (value list);</a:t>
            </a:r>
          </a:p>
          <a:p>
            <a:endParaRPr lang="en-US" altLang="en-US" sz="3200" dirty="0"/>
          </a:p>
          <a:p>
            <a:r>
              <a:rPr lang="en-US" altLang="en-US" sz="3200" dirty="0"/>
              <a:t>Once declared, the data type is used to define new signals of that type</a:t>
            </a:r>
          </a:p>
        </p:txBody>
      </p:sp>
    </p:spTree>
    <p:extLst>
      <p:ext uri="{BB962C8B-B14F-4D97-AF65-F5344CB8AC3E}">
        <p14:creationId xmlns:p14="http://schemas.microsoft.com/office/powerpoint/2010/main" val="27160068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73648" y="1204864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Enumerated Type Example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6713221" y="1198148"/>
            <a:ext cx="5213287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type </a:t>
            </a:r>
            <a:r>
              <a:rPr lang="en-US" altLang="en-US" dirty="0" err="1"/>
              <a:t>state_type</a:t>
            </a:r>
            <a:r>
              <a:rPr lang="en-US" altLang="en-US" dirty="0"/>
              <a:t> is (reset, sync, load, out);</a:t>
            </a:r>
          </a:p>
          <a:p>
            <a:r>
              <a:rPr lang="en-US" altLang="en-US" dirty="0"/>
              <a:t>signal </a:t>
            </a:r>
            <a:r>
              <a:rPr lang="en-US" altLang="en-US" dirty="0" err="1"/>
              <a:t>pstate</a:t>
            </a:r>
            <a:r>
              <a:rPr lang="en-US" altLang="en-US" dirty="0"/>
              <a:t>: </a:t>
            </a:r>
            <a:r>
              <a:rPr lang="en-US" altLang="en-US" dirty="0" err="1"/>
              <a:t>state_type</a:t>
            </a:r>
            <a:r>
              <a:rPr lang="en-US" altLang="en-US" dirty="0"/>
              <a:t>;</a:t>
            </a:r>
          </a:p>
          <a:p>
            <a:endParaRPr lang="en-US" altLang="en-US" dirty="0"/>
          </a:p>
          <a:p>
            <a:r>
              <a:rPr lang="en-US" altLang="en-US" dirty="0" err="1"/>
              <a:t>ss</a:t>
            </a:r>
            <a:r>
              <a:rPr lang="en-US" altLang="en-US" dirty="0"/>
              <a:t>: process (</a:t>
            </a:r>
            <a:r>
              <a:rPr lang="en-US" altLang="en-US" dirty="0" err="1"/>
              <a:t>clk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begin</a:t>
            </a:r>
          </a:p>
          <a:p>
            <a:r>
              <a:rPr lang="en-US" altLang="en-US" dirty="0"/>
              <a:t>	if (</a:t>
            </a:r>
            <a:r>
              <a:rPr lang="en-US" altLang="en-US" dirty="0" err="1"/>
              <a:t>clk’event</a:t>
            </a:r>
            <a:r>
              <a:rPr lang="en-US" altLang="en-US" dirty="0"/>
              <a:t> and </a:t>
            </a:r>
            <a:r>
              <a:rPr lang="en-US" altLang="en-US" dirty="0" err="1"/>
              <a:t>clk</a:t>
            </a:r>
            <a:r>
              <a:rPr lang="en-US" altLang="en-US" dirty="0"/>
              <a:t> = ‘1’) then</a:t>
            </a:r>
          </a:p>
          <a:p>
            <a:r>
              <a:rPr lang="en-US" altLang="en-US" dirty="0"/>
              <a:t>		case </a:t>
            </a:r>
            <a:r>
              <a:rPr lang="en-US" altLang="en-US" dirty="0" err="1"/>
              <a:t>pstate</a:t>
            </a:r>
            <a:r>
              <a:rPr lang="en-US" altLang="en-US" dirty="0"/>
              <a:t> is</a:t>
            </a:r>
          </a:p>
          <a:p>
            <a:r>
              <a:rPr lang="en-US" altLang="en-US" dirty="0"/>
              <a:t>			when reset =&gt; ….</a:t>
            </a:r>
          </a:p>
          <a:p>
            <a:endParaRPr lang="en-US" altLang="en-US" dirty="0"/>
          </a:p>
          <a:p>
            <a:r>
              <a:rPr lang="en-US" altLang="en-US" dirty="0"/>
              <a:t>			when sync =&gt; ….</a:t>
            </a:r>
          </a:p>
          <a:p>
            <a:endParaRPr lang="en-US" altLang="en-US" dirty="0"/>
          </a:p>
          <a:p>
            <a:r>
              <a:rPr lang="en-US" altLang="en-US" dirty="0"/>
              <a:t>		etc.</a:t>
            </a:r>
          </a:p>
          <a:p>
            <a:r>
              <a:rPr lang="en-US" altLang="en-US" dirty="0"/>
              <a:t>	end if;</a:t>
            </a:r>
          </a:p>
          <a:p>
            <a:r>
              <a:rPr lang="en-US" altLang="en-US" dirty="0"/>
              <a:t>end process;</a:t>
            </a:r>
          </a:p>
        </p:txBody>
      </p:sp>
    </p:spTree>
    <p:extLst>
      <p:ext uri="{BB962C8B-B14F-4D97-AF65-F5344CB8AC3E}">
        <p14:creationId xmlns:p14="http://schemas.microsoft.com/office/powerpoint/2010/main" val="31081433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74420"/>
            <a:ext cx="10515600" cy="616268"/>
          </a:xfrm>
        </p:spPr>
        <p:txBody>
          <a:bodyPr>
            <a:noAutofit/>
          </a:bodyPr>
          <a:lstStyle/>
          <a:p>
            <a:r>
              <a:rPr lang="en-US" altLang="en-US" sz="4800" dirty="0"/>
              <a:t>Sequential State Machines in VHDL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10515600" cy="4329112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The two basic techniques are:</a:t>
            </a:r>
          </a:p>
          <a:p>
            <a:pPr lvl="1"/>
            <a:r>
              <a:rPr lang="en-US" altLang="en-US" sz="3600" dirty="0"/>
              <a:t>The 3-process definition method</a:t>
            </a:r>
          </a:p>
          <a:p>
            <a:pPr lvl="2"/>
            <a:r>
              <a:rPr lang="en-US" altLang="en-US" sz="3200" dirty="0"/>
              <a:t>State register process, next-state combinational logic process, output combinational logic process</a:t>
            </a:r>
          </a:p>
          <a:p>
            <a:pPr lvl="1"/>
            <a:r>
              <a:rPr lang="en-US" altLang="en-US" sz="3600" dirty="0"/>
              <a:t>The 1-process and concurrent assignment method</a:t>
            </a:r>
          </a:p>
          <a:p>
            <a:pPr lvl="2"/>
            <a:r>
              <a:rPr lang="en-US" altLang="en-US" sz="3200" dirty="0"/>
              <a:t>A single process defines state register and transitions</a:t>
            </a:r>
          </a:p>
          <a:p>
            <a:pPr lvl="2"/>
            <a:r>
              <a:rPr lang="en-US" altLang="en-US" sz="3200" dirty="0"/>
              <a:t>Conditional or selected concurrent assignment define the output combinational logic</a:t>
            </a:r>
          </a:p>
          <a:p>
            <a:pPr lvl="2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51808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95045"/>
            <a:ext cx="10515600" cy="835025"/>
          </a:xfrm>
        </p:spPr>
        <p:txBody>
          <a:bodyPr/>
          <a:lstStyle/>
          <a:p>
            <a:r>
              <a:rPr lang="en-US" altLang="en-US" dirty="0"/>
              <a:t>The Interface</a:t>
            </a:r>
          </a:p>
        </p:txBody>
      </p:sp>
      <p:grpSp>
        <p:nvGrpSpPr>
          <p:cNvPr id="1030" name="Group 26"/>
          <p:cNvGrpSpPr>
            <a:grpSpLocks/>
          </p:cNvGrpSpPr>
          <p:nvPr/>
        </p:nvGrpSpPr>
        <p:grpSpPr bwMode="auto">
          <a:xfrm>
            <a:off x="2286000" y="2407920"/>
            <a:ext cx="3505200" cy="3581400"/>
            <a:chOff x="1728" y="1200"/>
            <a:chExt cx="2208" cy="2256"/>
          </a:xfrm>
        </p:grpSpPr>
        <p:grpSp>
          <p:nvGrpSpPr>
            <p:cNvPr id="1039" name="Group 25"/>
            <p:cNvGrpSpPr>
              <a:grpSpLocks/>
            </p:cNvGrpSpPr>
            <p:nvPr/>
          </p:nvGrpSpPr>
          <p:grpSpPr bwMode="auto">
            <a:xfrm>
              <a:off x="1728" y="1200"/>
              <a:ext cx="2208" cy="2256"/>
              <a:chOff x="1728" y="1200"/>
              <a:chExt cx="2208" cy="2256"/>
            </a:xfrm>
          </p:grpSpPr>
          <p:grpSp>
            <p:nvGrpSpPr>
              <p:cNvPr id="1041" name="Group 23"/>
              <p:cNvGrpSpPr>
                <a:grpSpLocks/>
              </p:cNvGrpSpPr>
              <p:nvPr/>
            </p:nvGrpSpPr>
            <p:grpSpPr bwMode="auto">
              <a:xfrm>
                <a:off x="1728" y="1200"/>
                <a:ext cx="2208" cy="2256"/>
                <a:chOff x="1728" y="1152"/>
                <a:chExt cx="2208" cy="2256"/>
              </a:xfrm>
            </p:grpSpPr>
            <p:sp>
              <p:nvSpPr>
                <p:cNvPr id="1043" name="AutoShape 17"/>
                <p:cNvSpPr>
                  <a:spLocks noChangeArrowheads="1"/>
                </p:cNvSpPr>
                <p:nvPr/>
              </p:nvSpPr>
              <p:spPr bwMode="auto">
                <a:xfrm>
                  <a:off x="1728" y="2832"/>
                  <a:ext cx="2208" cy="576"/>
                </a:xfrm>
                <a:prstGeom prst="parallelogram">
                  <a:avLst>
                    <a:gd name="adj" fmla="val 100004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044" name="Rectangle 13"/>
                <p:cNvSpPr>
                  <a:spLocks noChangeArrowheads="1"/>
                </p:cNvSpPr>
                <p:nvPr/>
              </p:nvSpPr>
              <p:spPr bwMode="auto">
                <a:xfrm>
                  <a:off x="2304" y="1152"/>
                  <a:ext cx="1632" cy="168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045" name="AutoShape 16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888" y="1992"/>
                  <a:ext cx="2256" cy="576"/>
                </a:xfrm>
                <a:prstGeom prst="parallelogram">
                  <a:avLst>
                    <a:gd name="adj" fmla="val 100854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aphicFrame>
              <p:nvGraphicFramePr>
                <p:cNvPr id="1026" name="Object 22"/>
                <p:cNvGraphicFramePr>
                  <a:graphicFrameLocks noChangeAspect="1"/>
                </p:cNvGraphicFramePr>
                <p:nvPr/>
              </p:nvGraphicFramePr>
              <p:xfrm>
                <a:off x="2016" y="1584"/>
                <a:ext cx="1432" cy="177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37" name="Clip" r:id="rId4" imgW="2826720" imgH="3497040" progId="MS_ClipArt_Gallery.2">
                        <p:embed/>
                      </p:oleObj>
                    </mc:Choice>
                    <mc:Fallback>
                      <p:oleObj name="Clip" r:id="rId4" imgW="2826720" imgH="3497040" progId="MS_ClipArt_Gallery.2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16" y="1584"/>
                              <a:ext cx="1432" cy="177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46" name="AutoShape 14"/>
                <p:cNvSpPr>
                  <a:spLocks noChangeArrowheads="1"/>
                </p:cNvSpPr>
                <p:nvPr/>
              </p:nvSpPr>
              <p:spPr bwMode="auto">
                <a:xfrm>
                  <a:off x="1728" y="1152"/>
                  <a:ext cx="2208" cy="576"/>
                </a:xfrm>
                <a:prstGeom prst="parallelogram">
                  <a:avLst>
                    <a:gd name="adj" fmla="val 100004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047" name="AutoShape 15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2520" y="1992"/>
                  <a:ext cx="2256" cy="576"/>
                </a:xfrm>
                <a:prstGeom prst="parallelogram">
                  <a:avLst>
                    <a:gd name="adj" fmla="val 99132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048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592" y="1200"/>
                  <a:ext cx="677" cy="5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b="1"/>
                    <a:t>Design</a:t>
                  </a:r>
                </a:p>
                <a:p>
                  <a:r>
                    <a:rPr lang="en-US" altLang="en-US" b="1"/>
                    <a:t>Entity</a:t>
                  </a:r>
                </a:p>
              </p:txBody>
            </p:sp>
          </p:grpSp>
          <p:sp>
            <p:nvSpPr>
              <p:cNvPr id="1042" name="WordArt 2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64" y="1824"/>
                <a:ext cx="1248" cy="1452"/>
              </a:xfrm>
              <a:prstGeom prst="rect">
                <a:avLst/>
              </a:prstGeom>
            </p:spPr>
            <p:txBody>
              <a:bodyPr wrap="none" fromWordArt="1">
                <a:prstTxWarp prst="textSlantUp">
                  <a:avLst>
                    <a:gd name="adj" fmla="val 62880"/>
                  </a:avLst>
                </a:prstTxWarp>
              </a:bodyPr>
              <a:lstStyle/>
              <a:p>
                <a:pPr algn="ctr"/>
                <a:r>
                  <a:rPr lang="en-GB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CC00"/>
                    </a:solidFill>
                    <a:latin typeface="Arial Black" panose="020B0A04020102020204" pitchFamily="34" charset="0"/>
                  </a:rPr>
                  <a:t>BODY</a:t>
                </a:r>
              </a:p>
            </p:txBody>
          </p:sp>
        </p:grpSp>
        <p:sp>
          <p:nvSpPr>
            <p:cNvPr id="1040" name="AutoShape 20"/>
            <p:cNvSpPr>
              <a:spLocks noChangeArrowheads="1"/>
            </p:cNvSpPr>
            <p:nvPr/>
          </p:nvSpPr>
          <p:spPr bwMode="auto">
            <a:xfrm>
              <a:off x="1728" y="1776"/>
              <a:ext cx="1632" cy="1680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 b="1">
                  <a:solidFill>
                    <a:srgbClr val="CC3300"/>
                  </a:solidFill>
                </a:rPr>
                <a:t>Interface</a:t>
              </a:r>
            </a:p>
          </p:txBody>
        </p:sp>
      </p:grpSp>
      <p:sp>
        <p:nvSpPr>
          <p:cNvPr id="1031" name="Text Box 27"/>
          <p:cNvSpPr txBox="1">
            <a:spLocks noChangeArrowheads="1"/>
          </p:cNvSpPr>
          <p:nvPr/>
        </p:nvSpPr>
        <p:spPr bwMode="auto">
          <a:xfrm>
            <a:off x="6477001" y="1950720"/>
            <a:ext cx="305564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entity</a:t>
            </a:r>
            <a:r>
              <a:rPr lang="en-US" altLang="en-US"/>
              <a:t> XOR2_OP </a:t>
            </a:r>
            <a:r>
              <a:rPr lang="en-US" altLang="en-US" b="1"/>
              <a:t>is</a:t>
            </a:r>
          </a:p>
          <a:p>
            <a:r>
              <a:rPr lang="en-US" altLang="en-US"/>
              <a:t>    -- Input/Output ports</a:t>
            </a:r>
          </a:p>
          <a:p>
            <a:r>
              <a:rPr lang="en-US" altLang="en-US" b="1"/>
              <a:t>    port</a:t>
            </a:r>
            <a:endParaRPr lang="en-US" altLang="en-US"/>
          </a:p>
          <a:p>
            <a:r>
              <a:rPr lang="en-US" altLang="en-US"/>
              <a:t>        (A, B :  </a:t>
            </a:r>
            <a:r>
              <a:rPr lang="en-US" altLang="en-US" b="1"/>
              <a:t>in</a:t>
            </a:r>
            <a:r>
              <a:rPr lang="en-US" altLang="en-US"/>
              <a:t>  BIT;</a:t>
            </a:r>
          </a:p>
          <a:p>
            <a:r>
              <a:rPr lang="en-US" altLang="en-US"/>
              <a:t>         Z      :  </a:t>
            </a:r>
            <a:r>
              <a:rPr lang="en-US" altLang="en-US" b="1"/>
              <a:t>out</a:t>
            </a:r>
            <a:r>
              <a:rPr lang="en-US" altLang="en-US"/>
              <a:t>  BIT);</a:t>
            </a:r>
          </a:p>
          <a:p>
            <a:r>
              <a:rPr lang="en-US" altLang="en-US" b="1"/>
              <a:t>end </a:t>
            </a:r>
            <a:r>
              <a:rPr lang="en-US" altLang="en-US"/>
              <a:t>XOR2_OP; </a:t>
            </a:r>
          </a:p>
        </p:txBody>
      </p:sp>
      <p:sp>
        <p:nvSpPr>
          <p:cNvPr id="1032" name="AutoShape 29"/>
          <p:cNvSpPr>
            <a:spLocks/>
          </p:cNvSpPr>
          <p:nvPr/>
        </p:nvSpPr>
        <p:spPr bwMode="auto">
          <a:xfrm>
            <a:off x="9525000" y="2407920"/>
            <a:ext cx="228600" cy="1371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33" name="Freeform 30"/>
          <p:cNvSpPr>
            <a:spLocks/>
          </p:cNvSpPr>
          <p:nvPr/>
        </p:nvSpPr>
        <p:spPr bwMode="auto">
          <a:xfrm>
            <a:off x="6464300" y="4109720"/>
            <a:ext cx="165100" cy="889000"/>
          </a:xfrm>
          <a:custGeom>
            <a:avLst/>
            <a:gdLst>
              <a:gd name="T0" fmla="*/ 262096272 w 104"/>
              <a:gd name="T1" fmla="*/ 1411287282 h 560"/>
              <a:gd name="T2" fmla="*/ 20161250 w 104"/>
              <a:gd name="T3" fmla="*/ 564514952 h 560"/>
              <a:gd name="T4" fmla="*/ 141128758 w 104"/>
              <a:gd name="T5" fmla="*/ 80644990 h 560"/>
              <a:gd name="T6" fmla="*/ 0 60000 65536"/>
              <a:gd name="T7" fmla="*/ 0 60000 65536"/>
              <a:gd name="T8" fmla="*/ 0 60000 65536"/>
              <a:gd name="T9" fmla="*/ 0 w 104"/>
              <a:gd name="T10" fmla="*/ 0 h 560"/>
              <a:gd name="T11" fmla="*/ 104 w 104"/>
              <a:gd name="T12" fmla="*/ 560 h 5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" h="560">
                <a:moveTo>
                  <a:pt x="104" y="560"/>
                </a:moveTo>
                <a:cubicBezTo>
                  <a:pt x="60" y="436"/>
                  <a:pt x="16" y="312"/>
                  <a:pt x="8" y="224"/>
                </a:cubicBezTo>
                <a:cubicBezTo>
                  <a:pt x="0" y="136"/>
                  <a:pt x="56" y="0"/>
                  <a:pt x="56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34" name="Freeform 31"/>
          <p:cNvSpPr>
            <a:spLocks/>
          </p:cNvSpPr>
          <p:nvPr/>
        </p:nvSpPr>
        <p:spPr bwMode="auto">
          <a:xfrm>
            <a:off x="6159500" y="2331720"/>
            <a:ext cx="469900" cy="2667000"/>
          </a:xfrm>
          <a:custGeom>
            <a:avLst/>
            <a:gdLst>
              <a:gd name="T0" fmla="*/ 745966141 w 296"/>
              <a:gd name="T1" fmla="*/ 2147483647 h 1680"/>
              <a:gd name="T2" fmla="*/ 20161248 w 296"/>
              <a:gd name="T3" fmla="*/ 1693545302 h 1680"/>
              <a:gd name="T4" fmla="*/ 624998691 w 296"/>
              <a:gd name="T5" fmla="*/ 0 h 1680"/>
              <a:gd name="T6" fmla="*/ 0 60000 65536"/>
              <a:gd name="T7" fmla="*/ 0 60000 65536"/>
              <a:gd name="T8" fmla="*/ 0 60000 65536"/>
              <a:gd name="T9" fmla="*/ 0 w 296"/>
              <a:gd name="T10" fmla="*/ 0 h 1680"/>
              <a:gd name="T11" fmla="*/ 296 w 296"/>
              <a:gd name="T12" fmla="*/ 1680 h 16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6" h="1680">
                <a:moveTo>
                  <a:pt x="296" y="1680"/>
                </a:moveTo>
                <a:cubicBezTo>
                  <a:pt x="156" y="1316"/>
                  <a:pt x="16" y="952"/>
                  <a:pt x="8" y="672"/>
                </a:cubicBezTo>
                <a:cubicBezTo>
                  <a:pt x="0" y="392"/>
                  <a:pt x="124" y="196"/>
                  <a:pt x="2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35" name="Freeform 32"/>
          <p:cNvSpPr>
            <a:spLocks/>
          </p:cNvSpPr>
          <p:nvPr/>
        </p:nvSpPr>
        <p:spPr bwMode="auto">
          <a:xfrm>
            <a:off x="9448800" y="3169920"/>
            <a:ext cx="673100" cy="2667000"/>
          </a:xfrm>
          <a:custGeom>
            <a:avLst/>
            <a:gdLst>
              <a:gd name="T0" fmla="*/ 604837524 w 424"/>
              <a:gd name="T1" fmla="*/ 0 h 1440"/>
              <a:gd name="T2" fmla="*/ 967740118 w 424"/>
              <a:gd name="T3" fmla="*/ 1152551531 h 1440"/>
              <a:gd name="T4" fmla="*/ 0 w 424"/>
              <a:gd name="T5" fmla="*/ 2147483647 h 1440"/>
              <a:gd name="T6" fmla="*/ 0 60000 65536"/>
              <a:gd name="T7" fmla="*/ 0 60000 65536"/>
              <a:gd name="T8" fmla="*/ 0 60000 65536"/>
              <a:gd name="T9" fmla="*/ 0 w 424"/>
              <a:gd name="T10" fmla="*/ 0 h 1440"/>
              <a:gd name="T11" fmla="*/ 424 w 424"/>
              <a:gd name="T12" fmla="*/ 1440 h 1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4" h="1440">
                <a:moveTo>
                  <a:pt x="240" y="0"/>
                </a:moveTo>
                <a:cubicBezTo>
                  <a:pt x="332" y="48"/>
                  <a:pt x="424" y="96"/>
                  <a:pt x="384" y="336"/>
                </a:cubicBezTo>
                <a:cubicBezTo>
                  <a:pt x="344" y="576"/>
                  <a:pt x="96" y="1320"/>
                  <a:pt x="0" y="14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36" name="Text Box 33"/>
          <p:cNvSpPr txBox="1">
            <a:spLocks noChangeArrowheads="1"/>
          </p:cNvSpPr>
          <p:nvPr/>
        </p:nvSpPr>
        <p:spPr bwMode="auto">
          <a:xfrm>
            <a:off x="6629401" y="4770120"/>
            <a:ext cx="2354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Entity declaration</a:t>
            </a:r>
          </a:p>
        </p:txBody>
      </p:sp>
      <p:sp>
        <p:nvSpPr>
          <p:cNvPr id="1037" name="Text Box 34"/>
          <p:cNvSpPr txBox="1">
            <a:spLocks noChangeArrowheads="1"/>
          </p:cNvSpPr>
          <p:nvPr/>
        </p:nvSpPr>
        <p:spPr bwMode="auto">
          <a:xfrm>
            <a:off x="7239001" y="5684520"/>
            <a:ext cx="2119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Port declaration</a:t>
            </a:r>
          </a:p>
        </p:txBody>
      </p:sp>
    </p:spTree>
    <p:extLst>
      <p:ext uri="{BB962C8B-B14F-4D97-AF65-F5344CB8AC3E}">
        <p14:creationId xmlns:p14="http://schemas.microsoft.com/office/powerpoint/2010/main" val="15623270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28700"/>
            <a:ext cx="10515600" cy="66198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Real-Time State Machine Example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429000" y="1690688"/>
            <a:ext cx="5334000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/>
              <a:t>type </a:t>
            </a:r>
            <a:r>
              <a:rPr lang="en-US" altLang="en-US" sz="1800" dirty="0" err="1"/>
              <a:t>state_type</a:t>
            </a:r>
            <a:r>
              <a:rPr lang="en-US" altLang="en-US" sz="1800" dirty="0"/>
              <a:t> is (idle, </a:t>
            </a:r>
            <a:r>
              <a:rPr lang="en-US" altLang="en-US" sz="1800" dirty="0" err="1"/>
              <a:t>init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dat</a:t>
            </a:r>
            <a:r>
              <a:rPr lang="en-US" altLang="en-US" sz="1800" dirty="0"/>
              <a:t>, par, stop);</a:t>
            </a:r>
          </a:p>
          <a:p>
            <a:r>
              <a:rPr lang="en-US" altLang="en-US" sz="1800" dirty="0"/>
              <a:t>signal </a:t>
            </a:r>
            <a:r>
              <a:rPr lang="en-US" altLang="en-US" sz="1800" dirty="0" err="1"/>
              <a:t>pstate</a:t>
            </a:r>
            <a:r>
              <a:rPr lang="en-US" altLang="en-US" sz="1800" dirty="0"/>
              <a:t>: </a:t>
            </a:r>
            <a:r>
              <a:rPr lang="en-US" altLang="en-US" sz="1800" dirty="0" err="1"/>
              <a:t>state_type</a:t>
            </a:r>
            <a:r>
              <a:rPr lang="en-US" altLang="en-US" sz="1800" dirty="0"/>
              <a:t>;</a:t>
            </a:r>
          </a:p>
          <a:p>
            <a:r>
              <a:rPr lang="en-US" altLang="en-US" sz="1800" dirty="0"/>
              <a:t>signal baud, last: </a:t>
            </a:r>
            <a:r>
              <a:rPr lang="en-US" altLang="en-US" sz="1800" dirty="0" err="1"/>
              <a:t>std_logic</a:t>
            </a:r>
            <a:r>
              <a:rPr lang="en-US" altLang="en-US" sz="1800" dirty="0"/>
              <a:t>;</a:t>
            </a:r>
          </a:p>
          <a:p>
            <a:r>
              <a:rPr lang="en-US" altLang="en-US" sz="1800" dirty="0"/>
              <a:t>signal </a:t>
            </a:r>
            <a:r>
              <a:rPr lang="en-US" altLang="en-US" sz="1800" dirty="0" err="1"/>
              <a:t>clkdiv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cntr</a:t>
            </a:r>
            <a:r>
              <a:rPr lang="en-US" altLang="en-US" sz="1800" dirty="0"/>
              <a:t>: integer range 0 to 100000000;</a:t>
            </a:r>
          </a:p>
          <a:p>
            <a:endParaRPr lang="en-US" altLang="en-US" sz="1800" dirty="0"/>
          </a:p>
          <a:p>
            <a:r>
              <a:rPr lang="en-US" altLang="en-US" sz="1800" dirty="0"/>
              <a:t>begin</a:t>
            </a:r>
          </a:p>
          <a:p>
            <a:r>
              <a:rPr lang="en-US" altLang="en-US" sz="1800" dirty="0"/>
              <a:t>cd: process (</a:t>
            </a:r>
            <a:r>
              <a:rPr lang="en-US" altLang="en-US" sz="1800" dirty="0" err="1"/>
              <a:t>clk</a:t>
            </a:r>
            <a:r>
              <a:rPr lang="en-US" altLang="en-US" sz="1800" dirty="0"/>
              <a:t>)</a:t>
            </a:r>
          </a:p>
          <a:p>
            <a:r>
              <a:rPr lang="en-US" altLang="en-US" sz="1800" dirty="0"/>
              <a:t>begin</a:t>
            </a:r>
          </a:p>
          <a:p>
            <a:r>
              <a:rPr lang="en-US" altLang="en-US" sz="1800" dirty="0"/>
              <a:t>	if (</a:t>
            </a:r>
            <a:r>
              <a:rPr lang="en-US" altLang="en-US" sz="1800" dirty="0" err="1"/>
              <a:t>clk’event</a:t>
            </a:r>
            <a:r>
              <a:rPr lang="en-US" altLang="en-US" sz="1800" dirty="0"/>
              <a:t> and </a:t>
            </a:r>
            <a:r>
              <a:rPr lang="en-US" altLang="en-US" sz="1800" dirty="0" err="1"/>
              <a:t>clk</a:t>
            </a:r>
            <a:r>
              <a:rPr lang="en-US" altLang="en-US" sz="1800" dirty="0"/>
              <a:t> = ‘0’) then</a:t>
            </a:r>
          </a:p>
          <a:p>
            <a:r>
              <a:rPr lang="en-US" altLang="en-US" sz="1800" dirty="0"/>
              <a:t>		</a:t>
            </a:r>
            <a:r>
              <a:rPr lang="en-US" altLang="en-US" sz="1800" dirty="0" err="1"/>
              <a:t>clkdiv</a:t>
            </a:r>
            <a:r>
              <a:rPr lang="en-US" altLang="en-US" sz="1800" dirty="0"/>
              <a:t> &lt;= </a:t>
            </a:r>
            <a:r>
              <a:rPr lang="en-US" altLang="en-US" sz="1800" dirty="0" err="1"/>
              <a:t>clkdiv</a:t>
            </a:r>
            <a:r>
              <a:rPr lang="en-US" altLang="en-US" sz="1800" dirty="0"/>
              <a:t> + 1;</a:t>
            </a:r>
          </a:p>
          <a:p>
            <a:r>
              <a:rPr lang="en-US" altLang="en-US" sz="1800" dirty="0"/>
              <a:t>		baud &lt;= ‘0’;</a:t>
            </a:r>
          </a:p>
          <a:p>
            <a:r>
              <a:rPr lang="en-US" altLang="en-US" sz="1800" dirty="0"/>
              <a:t>		if (</a:t>
            </a:r>
            <a:r>
              <a:rPr lang="en-US" altLang="en-US" sz="1800" dirty="0" err="1"/>
              <a:t>clkdiv</a:t>
            </a:r>
            <a:r>
              <a:rPr lang="en-US" altLang="en-US" sz="1800" dirty="0"/>
              <a:t> &gt;= </a:t>
            </a:r>
            <a:r>
              <a:rPr lang="en-US" altLang="en-US" sz="1800" dirty="0" err="1"/>
              <a:t>baudiv</a:t>
            </a:r>
            <a:r>
              <a:rPr lang="en-US" altLang="en-US" sz="1800" dirty="0"/>
              <a:t>) then</a:t>
            </a:r>
          </a:p>
          <a:p>
            <a:r>
              <a:rPr lang="en-US" altLang="en-US" sz="1800" dirty="0"/>
              <a:t>			</a:t>
            </a:r>
            <a:r>
              <a:rPr lang="en-US" altLang="en-US" sz="1800" dirty="0" err="1"/>
              <a:t>clkdiv</a:t>
            </a:r>
            <a:r>
              <a:rPr lang="en-US" altLang="en-US" sz="1800" dirty="0"/>
              <a:t> &lt;= 0;</a:t>
            </a:r>
          </a:p>
          <a:p>
            <a:r>
              <a:rPr lang="en-US" altLang="en-US" sz="1800" dirty="0"/>
              <a:t>			baud &lt;= ‘1’;</a:t>
            </a:r>
          </a:p>
          <a:p>
            <a:r>
              <a:rPr lang="en-US" altLang="en-US" sz="1800" dirty="0"/>
              <a:t>		end if;</a:t>
            </a:r>
          </a:p>
          <a:p>
            <a:r>
              <a:rPr lang="en-US" altLang="en-US" sz="1800" dirty="0"/>
              <a:t>	end if;</a:t>
            </a:r>
          </a:p>
          <a:p>
            <a:r>
              <a:rPr lang="en-US" altLang="en-US" sz="1800" dirty="0"/>
              <a:t>end process;</a:t>
            </a:r>
          </a:p>
        </p:txBody>
      </p:sp>
    </p:spTree>
    <p:extLst>
      <p:ext uri="{BB962C8B-B14F-4D97-AF65-F5344CB8AC3E}">
        <p14:creationId xmlns:p14="http://schemas.microsoft.com/office/powerpoint/2010/main" val="21795025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1051560"/>
            <a:ext cx="10515600" cy="63912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Real-Time State Machine Example (cont.)</a:t>
            </a:r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2819400" y="1690688"/>
            <a:ext cx="65532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/>
              <a:t>cu: process (</a:t>
            </a:r>
            <a:r>
              <a:rPr lang="en-US" altLang="en-US" sz="2000" dirty="0" err="1"/>
              <a:t>clk</a:t>
            </a:r>
            <a:r>
              <a:rPr lang="en-US" altLang="en-US" sz="2000" dirty="0"/>
              <a:t>, reset)</a:t>
            </a:r>
          </a:p>
          <a:p>
            <a:r>
              <a:rPr lang="en-US" altLang="en-US" sz="2000" dirty="0"/>
              <a:t>begin</a:t>
            </a:r>
          </a:p>
          <a:p>
            <a:r>
              <a:rPr lang="en-US" altLang="en-US" sz="2000" dirty="0"/>
              <a:t>	if (reset = ‘1’) then</a:t>
            </a:r>
          </a:p>
          <a:p>
            <a:r>
              <a:rPr lang="en-US" altLang="en-US" sz="2000" dirty="0"/>
              <a:t>		</a:t>
            </a:r>
            <a:r>
              <a:rPr lang="en-US" altLang="en-US" sz="2000" dirty="0" err="1"/>
              <a:t>pstate</a:t>
            </a:r>
            <a:r>
              <a:rPr lang="en-US" altLang="en-US" sz="2000" dirty="0"/>
              <a:t> &lt;= idle;</a:t>
            </a:r>
          </a:p>
          <a:p>
            <a:endParaRPr lang="en-US" altLang="en-US" sz="2000" dirty="0"/>
          </a:p>
          <a:p>
            <a:r>
              <a:rPr lang="en-US" altLang="en-US" sz="2000" dirty="0"/>
              <a:t>	</a:t>
            </a:r>
            <a:r>
              <a:rPr lang="en-US" altLang="en-US" sz="2000" dirty="0" err="1"/>
              <a:t>elsif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clk’event</a:t>
            </a:r>
            <a:r>
              <a:rPr lang="en-US" altLang="en-US" sz="2000" dirty="0"/>
              <a:t> and </a:t>
            </a:r>
            <a:r>
              <a:rPr lang="en-US" altLang="en-US" sz="2000" dirty="0" err="1"/>
              <a:t>clk</a:t>
            </a:r>
            <a:r>
              <a:rPr lang="en-US" altLang="en-US" sz="2000" dirty="0"/>
              <a:t> = ‘1’ and baud = ‘1’) then</a:t>
            </a:r>
          </a:p>
          <a:p>
            <a:endParaRPr lang="en-US" altLang="en-US" sz="2000" dirty="0"/>
          </a:p>
          <a:p>
            <a:r>
              <a:rPr lang="en-US" altLang="en-US" sz="2000" dirty="0"/>
              <a:t>		case </a:t>
            </a:r>
            <a:r>
              <a:rPr lang="en-US" altLang="en-US" sz="2000" dirty="0" err="1"/>
              <a:t>pstate</a:t>
            </a:r>
            <a:r>
              <a:rPr lang="en-US" altLang="en-US" sz="2000" dirty="0"/>
              <a:t> is</a:t>
            </a:r>
          </a:p>
          <a:p>
            <a:r>
              <a:rPr lang="en-US" altLang="en-US" sz="2000" dirty="0"/>
              <a:t>			when idle =&gt;</a:t>
            </a:r>
          </a:p>
          <a:p>
            <a:r>
              <a:rPr lang="en-US" altLang="en-US" sz="2000" dirty="0"/>
              <a:t>			if (go = ‘1’) then</a:t>
            </a:r>
          </a:p>
          <a:p>
            <a:r>
              <a:rPr lang="en-US" altLang="en-US" sz="2000" dirty="0"/>
              <a:t>				</a:t>
            </a:r>
            <a:r>
              <a:rPr lang="en-US" altLang="en-US" sz="2000" dirty="0" err="1"/>
              <a:t>pstate</a:t>
            </a:r>
            <a:r>
              <a:rPr lang="en-US" altLang="en-US" sz="2000" dirty="0"/>
              <a:t> &lt;= </a:t>
            </a:r>
            <a:r>
              <a:rPr lang="en-US" altLang="en-US" sz="2000" dirty="0" err="1"/>
              <a:t>init</a:t>
            </a:r>
            <a:r>
              <a:rPr lang="en-US" altLang="en-US" sz="2000" dirty="0"/>
              <a:t>;</a:t>
            </a:r>
          </a:p>
          <a:p>
            <a:r>
              <a:rPr lang="en-US" altLang="en-US" sz="2000" dirty="0"/>
              <a:t>			</a:t>
            </a:r>
            <a:r>
              <a:rPr lang="en-US" altLang="en-US" sz="2000" dirty="0" err="1"/>
              <a:t>endif</a:t>
            </a:r>
            <a:r>
              <a:rPr lang="en-US" altLang="en-US" sz="2000" dirty="0"/>
              <a:t>;</a:t>
            </a:r>
          </a:p>
          <a:p>
            <a:endParaRPr lang="en-US" altLang="en-US" sz="2000" dirty="0"/>
          </a:p>
          <a:p>
            <a:r>
              <a:rPr lang="en-US" altLang="en-US" sz="2000" dirty="0"/>
              <a:t>			when </a:t>
            </a:r>
            <a:r>
              <a:rPr lang="en-US" altLang="en-US" sz="2000" dirty="0" err="1"/>
              <a:t>init</a:t>
            </a:r>
            <a:r>
              <a:rPr lang="en-US" altLang="en-US" sz="2000" dirty="0"/>
              <a:t> =&gt;</a:t>
            </a:r>
          </a:p>
          <a:p>
            <a:r>
              <a:rPr lang="en-US" altLang="en-US" sz="2000" dirty="0"/>
              <a:t>			</a:t>
            </a:r>
            <a:r>
              <a:rPr lang="en-US" altLang="en-US" sz="2000" dirty="0" err="1"/>
              <a:t>pstate</a:t>
            </a:r>
            <a:r>
              <a:rPr lang="en-US" altLang="en-US" sz="2000" dirty="0"/>
              <a:t> &lt;= </a:t>
            </a:r>
            <a:r>
              <a:rPr lang="en-US" altLang="en-US" sz="2000" dirty="0" err="1"/>
              <a:t>dat</a:t>
            </a:r>
            <a:r>
              <a:rPr lang="en-US" altLang="en-US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288602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1028700"/>
            <a:ext cx="10515600" cy="66198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Real-Time State Machine Example (cont.)</a:t>
            </a: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838200" y="1690688"/>
            <a:ext cx="76962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/>
              <a:t>			when </a:t>
            </a:r>
            <a:r>
              <a:rPr lang="en-US" altLang="en-US" sz="2000" dirty="0" err="1"/>
              <a:t>dat</a:t>
            </a:r>
            <a:r>
              <a:rPr lang="en-US" altLang="en-US" sz="2000" dirty="0"/>
              <a:t> =&gt;</a:t>
            </a:r>
          </a:p>
          <a:p>
            <a:r>
              <a:rPr lang="en-US" altLang="en-US" sz="2000" dirty="0"/>
              <a:t>			if (last = ‘1’ and </a:t>
            </a:r>
            <a:r>
              <a:rPr lang="en-US" altLang="en-US" sz="2000" dirty="0" err="1"/>
              <a:t>pe</a:t>
            </a:r>
            <a:r>
              <a:rPr lang="en-US" altLang="en-US" sz="2000" dirty="0"/>
              <a:t> = ‘1’) then</a:t>
            </a:r>
          </a:p>
          <a:p>
            <a:r>
              <a:rPr lang="en-US" altLang="en-US" sz="2000" dirty="0"/>
              <a:t>				</a:t>
            </a:r>
            <a:r>
              <a:rPr lang="en-US" altLang="en-US" sz="2000" dirty="0" err="1"/>
              <a:t>pstate</a:t>
            </a:r>
            <a:r>
              <a:rPr lang="en-US" altLang="en-US" sz="2000" dirty="0"/>
              <a:t> &lt;= par;</a:t>
            </a:r>
          </a:p>
          <a:p>
            <a:r>
              <a:rPr lang="en-US" altLang="en-US" sz="2000" dirty="0"/>
              <a:t>			</a:t>
            </a:r>
            <a:r>
              <a:rPr lang="en-US" altLang="en-US" sz="2000" dirty="0" err="1"/>
              <a:t>elsif</a:t>
            </a:r>
            <a:r>
              <a:rPr lang="en-US" altLang="en-US" sz="2000" dirty="0"/>
              <a:t> (last = ‘1’ and </a:t>
            </a:r>
            <a:r>
              <a:rPr lang="en-US" altLang="en-US" sz="2000" dirty="0" err="1"/>
              <a:t>pe</a:t>
            </a:r>
            <a:r>
              <a:rPr lang="en-US" altLang="en-US" sz="2000" dirty="0"/>
              <a:t> = ‘0’ and ns = ‘1’) then</a:t>
            </a:r>
          </a:p>
          <a:p>
            <a:r>
              <a:rPr lang="en-US" altLang="en-US" sz="2000" dirty="0"/>
              <a:t>				</a:t>
            </a:r>
            <a:r>
              <a:rPr lang="en-US" altLang="en-US" sz="2000" dirty="0" err="1"/>
              <a:t>pstate</a:t>
            </a:r>
            <a:r>
              <a:rPr lang="en-US" altLang="en-US" sz="2000" dirty="0"/>
              <a:t> &lt;= stop;</a:t>
            </a:r>
          </a:p>
          <a:p>
            <a:r>
              <a:rPr lang="en-US" altLang="en-US" sz="2000" dirty="0"/>
              <a:t>			</a:t>
            </a:r>
            <a:r>
              <a:rPr lang="en-US" altLang="en-US" sz="2000" dirty="0" err="1"/>
              <a:t>elsif</a:t>
            </a:r>
            <a:r>
              <a:rPr lang="en-US" altLang="en-US" sz="2000" dirty="0"/>
              <a:t> (last = ‘1’ and </a:t>
            </a:r>
            <a:r>
              <a:rPr lang="en-US" altLang="en-US" sz="2000" dirty="0" err="1"/>
              <a:t>pe</a:t>
            </a:r>
            <a:r>
              <a:rPr lang="en-US" altLang="en-US" sz="2000" dirty="0"/>
              <a:t> = ‘0’ and ns = ‘0’) then</a:t>
            </a:r>
          </a:p>
          <a:p>
            <a:r>
              <a:rPr lang="en-US" altLang="en-US" sz="2000" dirty="0"/>
              <a:t>				</a:t>
            </a:r>
            <a:r>
              <a:rPr lang="en-US" altLang="en-US" sz="2000" dirty="0" err="1"/>
              <a:t>pstate</a:t>
            </a:r>
            <a:r>
              <a:rPr lang="en-US" altLang="en-US" sz="2000" dirty="0"/>
              <a:t> &lt;= idle;</a:t>
            </a:r>
          </a:p>
          <a:p>
            <a:r>
              <a:rPr lang="en-US" altLang="en-US" sz="2000" dirty="0"/>
              <a:t>			end if;</a:t>
            </a:r>
          </a:p>
          <a:p>
            <a:endParaRPr lang="en-US" altLang="en-US" sz="2000" dirty="0"/>
          </a:p>
          <a:p>
            <a:r>
              <a:rPr lang="en-US" altLang="en-US" sz="2000" dirty="0"/>
              <a:t>			when par =&gt;</a:t>
            </a:r>
          </a:p>
          <a:p>
            <a:r>
              <a:rPr lang="en-US" altLang="en-US" sz="2000" dirty="0"/>
              <a:t>			if (ns = ‘1’) then</a:t>
            </a:r>
          </a:p>
          <a:p>
            <a:r>
              <a:rPr lang="en-US" altLang="en-US" sz="2000" dirty="0"/>
              <a:t>				</a:t>
            </a:r>
            <a:r>
              <a:rPr lang="en-US" altLang="en-US" sz="2000" dirty="0" err="1"/>
              <a:t>pstate</a:t>
            </a:r>
            <a:r>
              <a:rPr lang="en-US" altLang="en-US" sz="2000" dirty="0"/>
              <a:t> &lt;= stop;</a:t>
            </a:r>
          </a:p>
          <a:p>
            <a:r>
              <a:rPr lang="en-US" altLang="en-US" sz="2000" dirty="0"/>
              <a:t>			else</a:t>
            </a:r>
          </a:p>
          <a:p>
            <a:r>
              <a:rPr lang="en-US" altLang="en-US" sz="2000" dirty="0"/>
              <a:t>				</a:t>
            </a:r>
            <a:r>
              <a:rPr lang="en-US" altLang="en-US" sz="2000" dirty="0" err="1"/>
              <a:t>pstate</a:t>
            </a:r>
            <a:r>
              <a:rPr lang="en-US" altLang="en-US" sz="2000" dirty="0"/>
              <a:t> &lt;= idle;</a:t>
            </a:r>
          </a:p>
          <a:p>
            <a:r>
              <a:rPr lang="en-US" altLang="en-US" sz="2000" dirty="0"/>
              <a:t>			end if;</a:t>
            </a:r>
          </a:p>
        </p:txBody>
      </p:sp>
    </p:spTree>
    <p:extLst>
      <p:ext uri="{BB962C8B-B14F-4D97-AF65-F5344CB8AC3E}">
        <p14:creationId xmlns:p14="http://schemas.microsoft.com/office/powerpoint/2010/main" val="14710638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1097280"/>
            <a:ext cx="10515600" cy="754380"/>
          </a:xfrm>
        </p:spPr>
        <p:txBody>
          <a:bodyPr>
            <a:normAutofit/>
          </a:bodyPr>
          <a:lstStyle/>
          <a:p>
            <a:r>
              <a:rPr lang="en-US" altLang="en-US" dirty="0"/>
              <a:t>Real-Time State Machine Example (cont.)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2286000" y="1748925"/>
            <a:ext cx="725424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			when stop =&gt;</a:t>
            </a:r>
          </a:p>
          <a:p>
            <a:r>
              <a:rPr lang="en-US" altLang="en-US" dirty="0"/>
              <a:t>			</a:t>
            </a:r>
            <a:r>
              <a:rPr lang="en-US" altLang="en-US" dirty="0" err="1"/>
              <a:t>pstate</a:t>
            </a:r>
            <a:r>
              <a:rPr lang="en-US" altLang="en-US" dirty="0"/>
              <a:t> &lt;= idle;</a:t>
            </a:r>
          </a:p>
          <a:p>
            <a:r>
              <a:rPr lang="en-US" altLang="en-US" dirty="0"/>
              <a:t>		end case;</a:t>
            </a:r>
          </a:p>
          <a:p>
            <a:r>
              <a:rPr lang="en-US" altLang="en-US" dirty="0"/>
              <a:t>	end if;</a:t>
            </a:r>
          </a:p>
          <a:p>
            <a:r>
              <a:rPr lang="en-US" altLang="en-US" dirty="0"/>
              <a:t>end process;</a:t>
            </a:r>
          </a:p>
          <a:p>
            <a:endParaRPr lang="en-US" altLang="en-US" dirty="0"/>
          </a:p>
          <a:p>
            <a:r>
              <a:rPr lang="en-US" altLang="en-US" dirty="0" err="1"/>
              <a:t>cp</a:t>
            </a:r>
            <a:r>
              <a:rPr lang="en-US" altLang="en-US" dirty="0"/>
              <a:t>: process (</a:t>
            </a:r>
            <a:r>
              <a:rPr lang="en-US" altLang="en-US" dirty="0" err="1"/>
              <a:t>clk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	variable </a:t>
            </a:r>
            <a:r>
              <a:rPr lang="en-US" altLang="en-US" dirty="0" err="1"/>
              <a:t>lodval</a:t>
            </a:r>
            <a:r>
              <a:rPr lang="en-US" altLang="en-US" dirty="0"/>
              <a:t>: integer range (0 to 7);</a:t>
            </a:r>
          </a:p>
          <a:p>
            <a:r>
              <a:rPr lang="en-US" altLang="en-US" dirty="0"/>
              <a:t>begin</a:t>
            </a:r>
          </a:p>
          <a:p>
            <a:r>
              <a:rPr lang="en-US" altLang="en-US" dirty="0"/>
              <a:t>	if (</a:t>
            </a:r>
            <a:r>
              <a:rPr lang="en-US" altLang="en-US" dirty="0" err="1"/>
              <a:t>clk’event</a:t>
            </a:r>
            <a:r>
              <a:rPr lang="en-US" altLang="en-US" dirty="0"/>
              <a:t> and </a:t>
            </a:r>
            <a:r>
              <a:rPr lang="en-US" altLang="en-US" dirty="0" err="1"/>
              <a:t>clk</a:t>
            </a:r>
            <a:r>
              <a:rPr lang="en-US" altLang="en-US" dirty="0"/>
              <a:t> = ‘1’) then</a:t>
            </a:r>
          </a:p>
          <a:p>
            <a:r>
              <a:rPr lang="en-US" altLang="en-US" dirty="0"/>
              <a:t>		if (</a:t>
            </a:r>
            <a:r>
              <a:rPr lang="en-US" altLang="en-US" dirty="0" err="1"/>
              <a:t>pstate</a:t>
            </a:r>
            <a:r>
              <a:rPr lang="en-US" altLang="en-US" dirty="0"/>
              <a:t> = </a:t>
            </a:r>
            <a:r>
              <a:rPr lang="en-US" altLang="en-US" dirty="0" err="1"/>
              <a:t>dat</a:t>
            </a:r>
            <a:r>
              <a:rPr lang="en-US" altLang="en-US" dirty="0"/>
              <a:t>) then</a:t>
            </a:r>
          </a:p>
          <a:p>
            <a:r>
              <a:rPr lang="en-US" altLang="en-US" dirty="0"/>
              <a:t>			</a:t>
            </a:r>
            <a:r>
              <a:rPr lang="en-US" altLang="en-US" dirty="0" err="1"/>
              <a:t>cntr</a:t>
            </a:r>
            <a:r>
              <a:rPr lang="en-US" altLang="en-US" dirty="0"/>
              <a:t> &lt;= </a:t>
            </a:r>
            <a:r>
              <a:rPr lang="en-US" altLang="en-US" dirty="0" err="1"/>
              <a:t>cntr</a:t>
            </a:r>
            <a:r>
              <a:rPr lang="en-US" altLang="en-US" dirty="0"/>
              <a:t> – 1;</a:t>
            </a:r>
          </a:p>
        </p:txBody>
      </p:sp>
    </p:spTree>
    <p:extLst>
      <p:ext uri="{BB962C8B-B14F-4D97-AF65-F5344CB8AC3E}">
        <p14:creationId xmlns:p14="http://schemas.microsoft.com/office/powerpoint/2010/main" val="37507934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>
          <a:xfrm>
            <a:off x="1089660" y="1051560"/>
            <a:ext cx="10515600" cy="63912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Real-Time State Machine Example (cont.)</a:t>
            </a:r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2758440" y="1690688"/>
            <a:ext cx="77724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/>
              <a:t>		else</a:t>
            </a:r>
          </a:p>
          <a:p>
            <a:r>
              <a:rPr lang="en-US" altLang="en-US" sz="2000" dirty="0"/>
              <a:t>			</a:t>
            </a:r>
            <a:r>
              <a:rPr lang="en-US" altLang="en-US" sz="2000" dirty="0" err="1"/>
              <a:t>lodval</a:t>
            </a:r>
            <a:r>
              <a:rPr lang="en-US" altLang="en-US" sz="2000" dirty="0"/>
              <a:t> := 4;</a:t>
            </a:r>
          </a:p>
          <a:p>
            <a:r>
              <a:rPr lang="en-US" altLang="en-US" sz="2000" dirty="0"/>
              <a:t> 			if (ls(0) = ‘1’) then </a:t>
            </a:r>
            <a:r>
              <a:rPr lang="en-US" altLang="en-US" sz="2000" dirty="0" err="1"/>
              <a:t>lodval</a:t>
            </a:r>
            <a:r>
              <a:rPr lang="en-US" altLang="en-US" sz="2000" dirty="0"/>
              <a:t> := </a:t>
            </a:r>
            <a:r>
              <a:rPr lang="en-US" altLang="en-US" sz="2000" dirty="0" err="1"/>
              <a:t>lodval</a:t>
            </a:r>
            <a:r>
              <a:rPr lang="en-US" altLang="en-US" sz="2000" dirty="0"/>
              <a:t> + 1; end if;</a:t>
            </a:r>
          </a:p>
          <a:p>
            <a:r>
              <a:rPr lang="en-US" altLang="en-US" sz="2000" dirty="0"/>
              <a:t>			if (ls(1) = ‘1’) then </a:t>
            </a:r>
            <a:r>
              <a:rPr lang="en-US" altLang="en-US" sz="2000" dirty="0" err="1"/>
              <a:t>lodval</a:t>
            </a:r>
            <a:r>
              <a:rPr lang="en-US" altLang="en-US" sz="2000" dirty="0"/>
              <a:t> := </a:t>
            </a:r>
            <a:r>
              <a:rPr lang="en-US" altLang="en-US" sz="2000" dirty="0" err="1"/>
              <a:t>lodval</a:t>
            </a:r>
            <a:r>
              <a:rPr lang="en-US" altLang="en-US" sz="2000" dirty="0"/>
              <a:t> + 2; end if;</a:t>
            </a:r>
          </a:p>
          <a:p>
            <a:r>
              <a:rPr lang="en-US" altLang="en-US" sz="2000" dirty="0"/>
              <a:t>			</a:t>
            </a:r>
            <a:r>
              <a:rPr lang="en-US" altLang="en-US" sz="2000" dirty="0" err="1"/>
              <a:t>cntr</a:t>
            </a:r>
            <a:r>
              <a:rPr lang="en-US" altLang="en-US" sz="2000" dirty="0"/>
              <a:t> &lt;= </a:t>
            </a:r>
            <a:r>
              <a:rPr lang="en-US" altLang="en-US" sz="2000" dirty="0" err="1"/>
              <a:t>lodval</a:t>
            </a:r>
            <a:r>
              <a:rPr lang="en-US" altLang="en-US" sz="2000" dirty="0"/>
              <a:t>;</a:t>
            </a:r>
          </a:p>
          <a:p>
            <a:r>
              <a:rPr lang="en-US" altLang="en-US" sz="2000" dirty="0"/>
              <a:t>		end if;</a:t>
            </a:r>
          </a:p>
          <a:p>
            <a:r>
              <a:rPr lang="en-US" altLang="en-US" sz="2000" dirty="0"/>
              <a:t>	end if;</a:t>
            </a:r>
          </a:p>
          <a:p>
            <a:r>
              <a:rPr lang="en-US" altLang="en-US" sz="2000" dirty="0"/>
              <a:t>end process;</a:t>
            </a:r>
          </a:p>
          <a:p>
            <a:endParaRPr lang="en-US" altLang="en-US" sz="2000" dirty="0"/>
          </a:p>
          <a:p>
            <a:r>
              <a:rPr lang="en-US" altLang="en-US" sz="2000" dirty="0"/>
              <a:t>last &lt;= ‘1’ when (</a:t>
            </a:r>
            <a:r>
              <a:rPr lang="en-US" altLang="en-US" sz="2000" dirty="0" err="1"/>
              <a:t>cntr</a:t>
            </a:r>
            <a:r>
              <a:rPr lang="en-US" altLang="en-US" sz="2000" dirty="0"/>
              <a:t> = “000”) else ‘0’;</a:t>
            </a:r>
          </a:p>
          <a:p>
            <a:endParaRPr lang="en-US" altLang="en-US" sz="2000" dirty="0"/>
          </a:p>
          <a:p>
            <a:r>
              <a:rPr lang="en-US" altLang="en-US" sz="2000" dirty="0"/>
              <a:t>mark &lt;= ‘1’ when (</a:t>
            </a:r>
            <a:r>
              <a:rPr lang="en-US" altLang="en-US" sz="2000" dirty="0" err="1"/>
              <a:t>pstate</a:t>
            </a:r>
            <a:r>
              <a:rPr lang="en-US" altLang="en-US" sz="2000" dirty="0"/>
              <a:t> = idle or </a:t>
            </a:r>
            <a:r>
              <a:rPr lang="en-US" altLang="en-US" sz="2000" dirty="0" err="1"/>
              <a:t>pstate</a:t>
            </a:r>
            <a:r>
              <a:rPr lang="en-US" altLang="en-US" sz="2000" dirty="0"/>
              <a:t> = stop) else ‘0’;</a:t>
            </a:r>
          </a:p>
          <a:p>
            <a:r>
              <a:rPr lang="en-US" altLang="en-US" sz="2000" dirty="0"/>
              <a:t>space &lt;= ‘1’ when (</a:t>
            </a:r>
            <a:r>
              <a:rPr lang="en-US" altLang="en-US" sz="2000" dirty="0" err="1"/>
              <a:t>pstate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init</a:t>
            </a:r>
            <a:r>
              <a:rPr lang="en-US" altLang="en-US" sz="2000" dirty="0"/>
              <a:t>) else ‘0’;</a:t>
            </a:r>
          </a:p>
          <a:p>
            <a:r>
              <a:rPr lang="en-US" altLang="en-US" sz="2000" dirty="0" err="1"/>
              <a:t>dout</a:t>
            </a:r>
            <a:r>
              <a:rPr lang="en-US" altLang="en-US" sz="2000" dirty="0"/>
              <a:t> &lt;= ‘1’ when (</a:t>
            </a:r>
            <a:r>
              <a:rPr lang="en-US" altLang="en-US" sz="2000" dirty="0" err="1"/>
              <a:t>pstate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dat</a:t>
            </a:r>
            <a:r>
              <a:rPr lang="en-US" altLang="en-US" sz="2000" dirty="0"/>
              <a:t>) else ‘0’;</a:t>
            </a:r>
          </a:p>
          <a:p>
            <a:r>
              <a:rPr lang="en-US" altLang="en-US" sz="2000" dirty="0"/>
              <a:t>pout &lt;= ‘1’ when (</a:t>
            </a:r>
            <a:r>
              <a:rPr lang="en-US" altLang="en-US" sz="2000" dirty="0" err="1"/>
              <a:t>pstate</a:t>
            </a:r>
            <a:r>
              <a:rPr lang="en-US" altLang="en-US" sz="2000" dirty="0"/>
              <a:t> = par) else ‘0’;</a:t>
            </a:r>
          </a:p>
        </p:txBody>
      </p:sp>
    </p:spTree>
    <p:extLst>
      <p:ext uri="{BB962C8B-B14F-4D97-AF65-F5344CB8AC3E}">
        <p14:creationId xmlns:p14="http://schemas.microsoft.com/office/powerpoint/2010/main" val="28044090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8F29-DAE8-E443-B2DE-4C259581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Modeling in VHDL</a:t>
            </a:r>
            <a:endParaRPr lang="en-G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64548-D8BB-7040-83AE-108CE8542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83765332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74419"/>
            <a:ext cx="10515600" cy="751205"/>
          </a:xfrm>
        </p:spPr>
        <p:txBody>
          <a:bodyPr>
            <a:normAutofit/>
          </a:bodyPr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Component and signal declarations</a:t>
            </a:r>
          </a:p>
          <a:p>
            <a:r>
              <a:rPr lang="en-US" altLang="en-US" sz="3600" dirty="0"/>
              <a:t>Component instantiations</a:t>
            </a:r>
          </a:p>
          <a:p>
            <a:r>
              <a:rPr lang="en-US" altLang="en-US" sz="3600" dirty="0"/>
              <a:t>Hierarchical structures</a:t>
            </a:r>
          </a:p>
          <a:p>
            <a:r>
              <a:rPr lang="en-US" altLang="en-US" sz="3600" dirty="0"/>
              <a:t>Packages</a:t>
            </a:r>
          </a:p>
          <a:p>
            <a:r>
              <a:rPr lang="en-US" altLang="en-US" sz="3600" dirty="0"/>
              <a:t>Name spaces and scope</a:t>
            </a:r>
          </a:p>
          <a:p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581629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74419"/>
            <a:ext cx="10515600" cy="751205"/>
          </a:xfrm>
        </p:spPr>
        <p:txBody>
          <a:bodyPr>
            <a:normAutofit/>
          </a:bodyPr>
          <a:lstStyle/>
          <a:p>
            <a:r>
              <a:rPr lang="en-US" altLang="en-US" dirty="0"/>
              <a:t>Schematic Vs. VHDL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3600" dirty="0"/>
              <a:t>Structural VHDL models the structure of a circuit; similar to circuit schematic</a:t>
            </a:r>
          </a:p>
          <a:p>
            <a:pPr lvl="1"/>
            <a:r>
              <a:rPr lang="en-US" altLang="en-US" sz="3200" dirty="0"/>
              <a:t>Defines the circuit components</a:t>
            </a:r>
          </a:p>
          <a:p>
            <a:pPr lvl="1"/>
            <a:r>
              <a:rPr lang="en-US" altLang="en-US" sz="3200" dirty="0"/>
              <a:t>Describes how components are connected</a:t>
            </a:r>
          </a:p>
          <a:p>
            <a:r>
              <a:rPr lang="en-US" altLang="en-US" sz="3600" dirty="0"/>
              <a:t>System behavior or functionality is indirectly defined; model only lets components work in a certain, defined way.</a:t>
            </a:r>
          </a:p>
          <a:p>
            <a:pPr lvl="1"/>
            <a:r>
              <a:rPr lang="en-US" altLang="en-US" sz="3200" dirty="0"/>
              <a:t>Symbolic analysis allows us to determine functionality of system from understanding component behaviors</a:t>
            </a:r>
          </a:p>
        </p:txBody>
      </p:sp>
    </p:spTree>
    <p:extLst>
      <p:ext uri="{BB962C8B-B14F-4D97-AF65-F5344CB8AC3E}">
        <p14:creationId xmlns:p14="http://schemas.microsoft.com/office/powerpoint/2010/main" val="32672353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92836"/>
            <a:ext cx="10515600" cy="724852"/>
          </a:xfrm>
        </p:spPr>
        <p:txBody>
          <a:bodyPr/>
          <a:lstStyle/>
          <a:p>
            <a:r>
              <a:rPr lang="en-US" altLang="en-US" dirty="0"/>
              <a:t>Example Schematic</a:t>
            </a:r>
          </a:p>
        </p:txBody>
      </p:sp>
      <p:grpSp>
        <p:nvGrpSpPr>
          <p:cNvPr id="5125" name="Group 4"/>
          <p:cNvGrpSpPr>
            <a:grpSpLocks noChangeAspect="1"/>
          </p:cNvGrpSpPr>
          <p:nvPr/>
        </p:nvGrpSpPr>
        <p:grpSpPr bwMode="auto">
          <a:xfrm>
            <a:off x="7901940" y="3480436"/>
            <a:ext cx="1371600" cy="1219200"/>
            <a:chOff x="4080" y="1968"/>
            <a:chExt cx="432" cy="384"/>
          </a:xfrm>
        </p:grpSpPr>
        <p:sp>
          <p:nvSpPr>
            <p:cNvPr id="5170" name="AutoShape 5"/>
            <p:cNvSpPr>
              <a:spLocks noChangeAspect="1" noChangeArrowheads="1"/>
            </p:cNvSpPr>
            <p:nvPr/>
          </p:nvSpPr>
          <p:spPr bwMode="auto">
            <a:xfrm>
              <a:off x="4176" y="1968"/>
              <a:ext cx="336" cy="384"/>
            </a:xfrm>
            <a:prstGeom prst="flowChartDelay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71" name="Freeform 6"/>
            <p:cNvSpPr>
              <a:spLocks noChangeAspect="1"/>
            </p:cNvSpPr>
            <p:nvPr/>
          </p:nvSpPr>
          <p:spPr bwMode="auto">
            <a:xfrm>
              <a:off x="4080" y="1968"/>
              <a:ext cx="96" cy="384"/>
            </a:xfrm>
            <a:custGeom>
              <a:avLst/>
              <a:gdLst>
                <a:gd name="T0" fmla="*/ 0 w 96"/>
                <a:gd name="T1" fmla="*/ 0 h 384"/>
                <a:gd name="T2" fmla="*/ 48 w 96"/>
                <a:gd name="T3" fmla="*/ 144 h 384"/>
                <a:gd name="T4" fmla="*/ 48 w 96"/>
                <a:gd name="T5" fmla="*/ 240 h 384"/>
                <a:gd name="T6" fmla="*/ 0 w 96"/>
                <a:gd name="T7" fmla="*/ 384 h 384"/>
                <a:gd name="T8" fmla="*/ 96 w 96"/>
                <a:gd name="T9" fmla="*/ 384 h 384"/>
                <a:gd name="T10" fmla="*/ 96 w 96"/>
                <a:gd name="T11" fmla="*/ 0 h 384"/>
                <a:gd name="T12" fmla="*/ 0 w 96"/>
                <a:gd name="T13" fmla="*/ 0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384"/>
                <a:gd name="T23" fmla="*/ 96 w 96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384">
                  <a:moveTo>
                    <a:pt x="0" y="0"/>
                  </a:moveTo>
                  <a:lnTo>
                    <a:pt x="48" y="144"/>
                  </a:lnTo>
                  <a:lnTo>
                    <a:pt x="48" y="240"/>
                  </a:lnTo>
                  <a:lnTo>
                    <a:pt x="0" y="384"/>
                  </a:lnTo>
                  <a:lnTo>
                    <a:pt x="96" y="384"/>
                  </a:lnTo>
                  <a:lnTo>
                    <a:pt x="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72" name="Freeform 7"/>
            <p:cNvSpPr>
              <a:spLocks noChangeAspect="1"/>
            </p:cNvSpPr>
            <p:nvPr/>
          </p:nvSpPr>
          <p:spPr bwMode="auto">
            <a:xfrm>
              <a:off x="4080" y="1968"/>
              <a:ext cx="48" cy="384"/>
            </a:xfrm>
            <a:custGeom>
              <a:avLst/>
              <a:gdLst>
                <a:gd name="T0" fmla="*/ 0 w 48"/>
                <a:gd name="T1" fmla="*/ 0 h 384"/>
                <a:gd name="T2" fmla="*/ 48 w 48"/>
                <a:gd name="T3" fmla="*/ 192 h 384"/>
                <a:gd name="T4" fmla="*/ 0 w 48"/>
                <a:gd name="T5" fmla="*/ 384 h 384"/>
                <a:gd name="T6" fmla="*/ 0 60000 65536"/>
                <a:gd name="T7" fmla="*/ 0 60000 65536"/>
                <a:gd name="T8" fmla="*/ 0 60000 65536"/>
                <a:gd name="T9" fmla="*/ 0 w 48"/>
                <a:gd name="T10" fmla="*/ 0 h 384"/>
                <a:gd name="T11" fmla="*/ 48 w 48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384">
                  <a:moveTo>
                    <a:pt x="0" y="0"/>
                  </a:moveTo>
                  <a:cubicBezTo>
                    <a:pt x="24" y="64"/>
                    <a:pt x="48" y="128"/>
                    <a:pt x="48" y="192"/>
                  </a:cubicBezTo>
                  <a:cubicBezTo>
                    <a:pt x="48" y="256"/>
                    <a:pt x="24" y="320"/>
                    <a:pt x="0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73" name="Line 8"/>
            <p:cNvSpPr>
              <a:spLocks noChangeAspect="1" noChangeShapeType="1"/>
            </p:cNvSpPr>
            <p:nvPr/>
          </p:nvSpPr>
          <p:spPr bwMode="auto">
            <a:xfrm>
              <a:off x="4080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74" name="Line 9"/>
            <p:cNvSpPr>
              <a:spLocks noChangeAspect="1" noChangeShapeType="1"/>
            </p:cNvSpPr>
            <p:nvPr/>
          </p:nvSpPr>
          <p:spPr bwMode="auto">
            <a:xfrm>
              <a:off x="4080" y="23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75" name="Freeform 10"/>
            <p:cNvSpPr>
              <a:spLocks noChangeAspect="1"/>
            </p:cNvSpPr>
            <p:nvPr/>
          </p:nvSpPr>
          <p:spPr bwMode="auto">
            <a:xfrm>
              <a:off x="4272" y="1968"/>
              <a:ext cx="240" cy="192"/>
            </a:xfrm>
            <a:custGeom>
              <a:avLst/>
              <a:gdLst>
                <a:gd name="T0" fmla="*/ 0 w 240"/>
                <a:gd name="T1" fmla="*/ 0 h 192"/>
                <a:gd name="T2" fmla="*/ 144 w 240"/>
                <a:gd name="T3" fmla="*/ 48 h 192"/>
                <a:gd name="T4" fmla="*/ 240 w 240"/>
                <a:gd name="T5" fmla="*/ 192 h 192"/>
                <a:gd name="T6" fmla="*/ 0 60000 65536"/>
                <a:gd name="T7" fmla="*/ 0 60000 65536"/>
                <a:gd name="T8" fmla="*/ 0 60000 65536"/>
                <a:gd name="T9" fmla="*/ 0 w 240"/>
                <a:gd name="T10" fmla="*/ 0 h 192"/>
                <a:gd name="T11" fmla="*/ 240 w 240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192">
                  <a:moveTo>
                    <a:pt x="0" y="0"/>
                  </a:moveTo>
                  <a:cubicBezTo>
                    <a:pt x="52" y="8"/>
                    <a:pt x="104" y="16"/>
                    <a:pt x="144" y="48"/>
                  </a:cubicBezTo>
                  <a:cubicBezTo>
                    <a:pt x="184" y="80"/>
                    <a:pt x="212" y="136"/>
                    <a:pt x="240" y="192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76" name="Freeform 11"/>
            <p:cNvSpPr>
              <a:spLocks noChangeAspect="1"/>
            </p:cNvSpPr>
            <p:nvPr/>
          </p:nvSpPr>
          <p:spPr bwMode="auto">
            <a:xfrm>
              <a:off x="4272" y="2160"/>
              <a:ext cx="240" cy="192"/>
            </a:xfrm>
            <a:custGeom>
              <a:avLst/>
              <a:gdLst>
                <a:gd name="T0" fmla="*/ 0 w 240"/>
                <a:gd name="T1" fmla="*/ 192 h 192"/>
                <a:gd name="T2" fmla="*/ 144 w 240"/>
                <a:gd name="T3" fmla="*/ 144 h 192"/>
                <a:gd name="T4" fmla="*/ 240 w 240"/>
                <a:gd name="T5" fmla="*/ 0 h 192"/>
                <a:gd name="T6" fmla="*/ 0 60000 65536"/>
                <a:gd name="T7" fmla="*/ 0 60000 65536"/>
                <a:gd name="T8" fmla="*/ 0 60000 65536"/>
                <a:gd name="T9" fmla="*/ 0 w 240"/>
                <a:gd name="T10" fmla="*/ 0 h 192"/>
                <a:gd name="T11" fmla="*/ 240 w 240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192">
                  <a:moveTo>
                    <a:pt x="0" y="192"/>
                  </a:moveTo>
                  <a:cubicBezTo>
                    <a:pt x="52" y="184"/>
                    <a:pt x="104" y="176"/>
                    <a:pt x="144" y="144"/>
                  </a:cubicBezTo>
                  <a:cubicBezTo>
                    <a:pt x="184" y="112"/>
                    <a:pt x="212" y="56"/>
                    <a:pt x="240" y="0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126" name="Text Box 14"/>
          <p:cNvSpPr txBox="1">
            <a:spLocks noChangeArrowheads="1"/>
          </p:cNvSpPr>
          <p:nvPr/>
        </p:nvSpPr>
        <p:spPr bwMode="auto">
          <a:xfrm>
            <a:off x="3101341" y="3023236"/>
            <a:ext cx="87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A_IN</a:t>
            </a:r>
          </a:p>
        </p:txBody>
      </p:sp>
      <p:sp>
        <p:nvSpPr>
          <p:cNvPr id="5127" name="Text Box 15"/>
          <p:cNvSpPr txBox="1">
            <a:spLocks noChangeArrowheads="1"/>
          </p:cNvSpPr>
          <p:nvPr/>
        </p:nvSpPr>
        <p:spPr bwMode="auto">
          <a:xfrm>
            <a:off x="3101341" y="3861436"/>
            <a:ext cx="862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B_IN</a:t>
            </a:r>
          </a:p>
        </p:txBody>
      </p:sp>
      <p:sp>
        <p:nvSpPr>
          <p:cNvPr id="5128" name="Text Box 16"/>
          <p:cNvSpPr txBox="1">
            <a:spLocks noChangeArrowheads="1"/>
          </p:cNvSpPr>
          <p:nvPr/>
        </p:nvSpPr>
        <p:spPr bwMode="auto">
          <a:xfrm>
            <a:off x="3101341" y="4623436"/>
            <a:ext cx="862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C_IN</a:t>
            </a:r>
          </a:p>
        </p:txBody>
      </p:sp>
      <p:sp>
        <p:nvSpPr>
          <p:cNvPr id="5129" name="Text Box 17"/>
          <p:cNvSpPr txBox="1">
            <a:spLocks noChangeArrowheads="1"/>
          </p:cNvSpPr>
          <p:nvPr/>
        </p:nvSpPr>
        <p:spPr bwMode="auto">
          <a:xfrm>
            <a:off x="10035540" y="3861436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Z_OUT</a:t>
            </a:r>
          </a:p>
        </p:txBody>
      </p:sp>
      <p:sp>
        <p:nvSpPr>
          <p:cNvPr id="5130" name="Text Box 18"/>
          <p:cNvSpPr txBox="1">
            <a:spLocks noChangeArrowheads="1"/>
          </p:cNvSpPr>
          <p:nvPr/>
        </p:nvSpPr>
        <p:spPr bwMode="auto">
          <a:xfrm>
            <a:off x="7520940" y="2413636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INT1</a:t>
            </a:r>
          </a:p>
        </p:txBody>
      </p:sp>
      <p:sp>
        <p:nvSpPr>
          <p:cNvPr id="5131" name="Text Box 19"/>
          <p:cNvSpPr txBox="1">
            <a:spLocks noChangeArrowheads="1"/>
          </p:cNvSpPr>
          <p:nvPr/>
        </p:nvSpPr>
        <p:spPr bwMode="auto">
          <a:xfrm>
            <a:off x="7139940" y="3709036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INT2</a:t>
            </a:r>
          </a:p>
        </p:txBody>
      </p:sp>
      <p:sp>
        <p:nvSpPr>
          <p:cNvPr id="5132" name="Text Box 20"/>
          <p:cNvSpPr txBox="1">
            <a:spLocks noChangeArrowheads="1"/>
          </p:cNvSpPr>
          <p:nvPr/>
        </p:nvSpPr>
        <p:spPr bwMode="auto">
          <a:xfrm>
            <a:off x="7520940" y="5309236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INT3</a:t>
            </a:r>
          </a:p>
        </p:txBody>
      </p:sp>
      <p:sp>
        <p:nvSpPr>
          <p:cNvPr id="5133" name="Freeform 21"/>
          <p:cNvSpPr>
            <a:spLocks/>
          </p:cNvSpPr>
          <p:nvPr/>
        </p:nvSpPr>
        <p:spPr bwMode="auto">
          <a:xfrm>
            <a:off x="3939540" y="3251836"/>
            <a:ext cx="1828800" cy="609600"/>
          </a:xfrm>
          <a:custGeom>
            <a:avLst/>
            <a:gdLst>
              <a:gd name="T0" fmla="*/ 0 w 1152"/>
              <a:gd name="T1" fmla="*/ 0 h 384"/>
              <a:gd name="T2" fmla="*/ 864 w 1152"/>
              <a:gd name="T3" fmla="*/ 0 h 384"/>
              <a:gd name="T4" fmla="*/ 864 w 1152"/>
              <a:gd name="T5" fmla="*/ 384 h 384"/>
              <a:gd name="T6" fmla="*/ 1152 w 1152"/>
              <a:gd name="T7" fmla="*/ 384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152"/>
              <a:gd name="T13" fmla="*/ 0 h 384"/>
              <a:gd name="T14" fmla="*/ 1152 w 1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2" h="384">
                <a:moveTo>
                  <a:pt x="0" y="0"/>
                </a:moveTo>
                <a:lnTo>
                  <a:pt x="864" y="0"/>
                </a:lnTo>
                <a:lnTo>
                  <a:pt x="864" y="384"/>
                </a:lnTo>
                <a:lnTo>
                  <a:pt x="1152" y="38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34" name="Freeform 22"/>
          <p:cNvSpPr>
            <a:spLocks/>
          </p:cNvSpPr>
          <p:nvPr/>
        </p:nvSpPr>
        <p:spPr bwMode="auto">
          <a:xfrm>
            <a:off x="3939540" y="4394836"/>
            <a:ext cx="1828800" cy="457200"/>
          </a:xfrm>
          <a:custGeom>
            <a:avLst/>
            <a:gdLst>
              <a:gd name="T0" fmla="*/ 0 w 1152"/>
              <a:gd name="T1" fmla="*/ 288 h 288"/>
              <a:gd name="T2" fmla="*/ 864 w 1152"/>
              <a:gd name="T3" fmla="*/ 288 h 288"/>
              <a:gd name="T4" fmla="*/ 864 w 1152"/>
              <a:gd name="T5" fmla="*/ 0 h 288"/>
              <a:gd name="T6" fmla="*/ 1152 w 1152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1152"/>
              <a:gd name="T13" fmla="*/ 0 h 288"/>
              <a:gd name="T14" fmla="*/ 1152 w 1152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2" h="288">
                <a:moveTo>
                  <a:pt x="0" y="288"/>
                </a:moveTo>
                <a:lnTo>
                  <a:pt x="864" y="288"/>
                </a:lnTo>
                <a:lnTo>
                  <a:pt x="864" y="0"/>
                </a:lnTo>
                <a:lnTo>
                  <a:pt x="115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35" name="Freeform 23"/>
          <p:cNvSpPr>
            <a:spLocks/>
          </p:cNvSpPr>
          <p:nvPr/>
        </p:nvSpPr>
        <p:spPr bwMode="auto">
          <a:xfrm>
            <a:off x="4930140" y="2642236"/>
            <a:ext cx="838200" cy="2819400"/>
          </a:xfrm>
          <a:custGeom>
            <a:avLst/>
            <a:gdLst>
              <a:gd name="T0" fmla="*/ 528 w 528"/>
              <a:gd name="T1" fmla="*/ 0 h 1776"/>
              <a:gd name="T2" fmla="*/ 0 w 528"/>
              <a:gd name="T3" fmla="*/ 0 h 1776"/>
              <a:gd name="T4" fmla="*/ 0 w 528"/>
              <a:gd name="T5" fmla="*/ 1776 h 1776"/>
              <a:gd name="T6" fmla="*/ 528 w 528"/>
              <a:gd name="T7" fmla="*/ 1776 h 1776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1776"/>
              <a:gd name="T14" fmla="*/ 528 w 528"/>
              <a:gd name="T15" fmla="*/ 1776 h 1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1776">
                <a:moveTo>
                  <a:pt x="528" y="0"/>
                </a:moveTo>
                <a:lnTo>
                  <a:pt x="0" y="0"/>
                </a:lnTo>
                <a:lnTo>
                  <a:pt x="0" y="1776"/>
                </a:lnTo>
                <a:lnTo>
                  <a:pt x="528" y="177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36" name="Line 25"/>
          <p:cNvSpPr>
            <a:spLocks noChangeShapeType="1"/>
          </p:cNvSpPr>
          <p:nvPr/>
        </p:nvSpPr>
        <p:spPr bwMode="auto">
          <a:xfrm>
            <a:off x="3939540" y="4090036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37" name="Freeform 26"/>
          <p:cNvSpPr>
            <a:spLocks/>
          </p:cNvSpPr>
          <p:nvPr/>
        </p:nvSpPr>
        <p:spPr bwMode="auto">
          <a:xfrm>
            <a:off x="4625340" y="2185036"/>
            <a:ext cx="1143000" cy="1066800"/>
          </a:xfrm>
          <a:custGeom>
            <a:avLst/>
            <a:gdLst>
              <a:gd name="T0" fmla="*/ 720 w 720"/>
              <a:gd name="T1" fmla="*/ 0 h 672"/>
              <a:gd name="T2" fmla="*/ 0 w 720"/>
              <a:gd name="T3" fmla="*/ 0 h 672"/>
              <a:gd name="T4" fmla="*/ 0 w 720"/>
              <a:gd name="T5" fmla="*/ 672 h 672"/>
              <a:gd name="T6" fmla="*/ 0 60000 65536"/>
              <a:gd name="T7" fmla="*/ 0 60000 65536"/>
              <a:gd name="T8" fmla="*/ 0 60000 65536"/>
              <a:gd name="T9" fmla="*/ 0 w 720"/>
              <a:gd name="T10" fmla="*/ 0 h 672"/>
              <a:gd name="T11" fmla="*/ 720 w 720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672">
                <a:moveTo>
                  <a:pt x="720" y="0"/>
                </a:moveTo>
                <a:lnTo>
                  <a:pt x="0" y="0"/>
                </a:lnTo>
                <a:lnTo>
                  <a:pt x="0" y="67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38" name="Freeform 27"/>
          <p:cNvSpPr>
            <a:spLocks/>
          </p:cNvSpPr>
          <p:nvPr/>
        </p:nvSpPr>
        <p:spPr bwMode="auto">
          <a:xfrm>
            <a:off x="4625340" y="4852036"/>
            <a:ext cx="1143000" cy="1066800"/>
          </a:xfrm>
          <a:custGeom>
            <a:avLst/>
            <a:gdLst>
              <a:gd name="T0" fmla="*/ 720 w 720"/>
              <a:gd name="T1" fmla="*/ 672 h 672"/>
              <a:gd name="T2" fmla="*/ 0 w 720"/>
              <a:gd name="T3" fmla="*/ 672 h 672"/>
              <a:gd name="T4" fmla="*/ 0 w 720"/>
              <a:gd name="T5" fmla="*/ 0 h 672"/>
              <a:gd name="T6" fmla="*/ 0 60000 65536"/>
              <a:gd name="T7" fmla="*/ 0 60000 65536"/>
              <a:gd name="T8" fmla="*/ 0 60000 65536"/>
              <a:gd name="T9" fmla="*/ 0 w 720"/>
              <a:gd name="T10" fmla="*/ 0 h 672"/>
              <a:gd name="T11" fmla="*/ 720 w 720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672">
                <a:moveTo>
                  <a:pt x="720" y="672"/>
                </a:moveTo>
                <a:lnTo>
                  <a:pt x="0" y="672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39" name="Freeform 28"/>
          <p:cNvSpPr>
            <a:spLocks/>
          </p:cNvSpPr>
          <p:nvPr/>
        </p:nvSpPr>
        <p:spPr bwMode="auto">
          <a:xfrm>
            <a:off x="7139940" y="2413636"/>
            <a:ext cx="838200" cy="1295400"/>
          </a:xfrm>
          <a:custGeom>
            <a:avLst/>
            <a:gdLst>
              <a:gd name="T0" fmla="*/ 0 w 528"/>
              <a:gd name="T1" fmla="*/ 0 h 816"/>
              <a:gd name="T2" fmla="*/ 240 w 528"/>
              <a:gd name="T3" fmla="*/ 0 h 816"/>
              <a:gd name="T4" fmla="*/ 240 w 528"/>
              <a:gd name="T5" fmla="*/ 816 h 816"/>
              <a:gd name="T6" fmla="*/ 528 w 528"/>
              <a:gd name="T7" fmla="*/ 816 h 816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816"/>
              <a:gd name="T14" fmla="*/ 528 w 528"/>
              <a:gd name="T15" fmla="*/ 816 h 8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816">
                <a:moveTo>
                  <a:pt x="0" y="0"/>
                </a:moveTo>
                <a:lnTo>
                  <a:pt x="240" y="0"/>
                </a:lnTo>
                <a:lnTo>
                  <a:pt x="240" y="816"/>
                </a:lnTo>
                <a:lnTo>
                  <a:pt x="528" y="81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40" name="Freeform 30"/>
          <p:cNvSpPr>
            <a:spLocks/>
          </p:cNvSpPr>
          <p:nvPr/>
        </p:nvSpPr>
        <p:spPr bwMode="auto">
          <a:xfrm>
            <a:off x="7139940" y="4471036"/>
            <a:ext cx="838200" cy="1219200"/>
          </a:xfrm>
          <a:custGeom>
            <a:avLst/>
            <a:gdLst>
              <a:gd name="T0" fmla="*/ 0 w 528"/>
              <a:gd name="T1" fmla="*/ 768 h 768"/>
              <a:gd name="T2" fmla="*/ 240 w 528"/>
              <a:gd name="T3" fmla="*/ 768 h 768"/>
              <a:gd name="T4" fmla="*/ 240 w 528"/>
              <a:gd name="T5" fmla="*/ 0 h 768"/>
              <a:gd name="T6" fmla="*/ 528 w 528"/>
              <a:gd name="T7" fmla="*/ 0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768"/>
              <a:gd name="T14" fmla="*/ 528 w 528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768">
                <a:moveTo>
                  <a:pt x="0" y="768"/>
                </a:moveTo>
                <a:lnTo>
                  <a:pt x="240" y="768"/>
                </a:lnTo>
                <a:lnTo>
                  <a:pt x="240" y="0"/>
                </a:lnTo>
                <a:lnTo>
                  <a:pt x="52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41" name="Line 31"/>
          <p:cNvSpPr>
            <a:spLocks noChangeShapeType="1"/>
          </p:cNvSpPr>
          <p:nvPr/>
        </p:nvSpPr>
        <p:spPr bwMode="auto">
          <a:xfrm>
            <a:off x="7139940" y="4090036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42" name="Line 32"/>
          <p:cNvSpPr>
            <a:spLocks noChangeShapeType="1"/>
          </p:cNvSpPr>
          <p:nvPr/>
        </p:nvSpPr>
        <p:spPr bwMode="auto">
          <a:xfrm>
            <a:off x="9273540" y="4090036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43" name="Oval 33"/>
          <p:cNvSpPr>
            <a:spLocks noChangeArrowheads="1"/>
          </p:cNvSpPr>
          <p:nvPr/>
        </p:nvSpPr>
        <p:spPr bwMode="auto">
          <a:xfrm>
            <a:off x="4585653" y="3208974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44" name="Oval 34"/>
          <p:cNvSpPr>
            <a:spLocks noChangeArrowheads="1"/>
          </p:cNvSpPr>
          <p:nvPr/>
        </p:nvSpPr>
        <p:spPr bwMode="auto">
          <a:xfrm>
            <a:off x="4888865" y="4051936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45" name="Oval 35"/>
          <p:cNvSpPr>
            <a:spLocks noChangeArrowheads="1"/>
          </p:cNvSpPr>
          <p:nvPr/>
        </p:nvSpPr>
        <p:spPr bwMode="auto">
          <a:xfrm>
            <a:off x="4587240" y="4813936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5146" name="Group 43"/>
          <p:cNvGrpSpPr>
            <a:grpSpLocks/>
          </p:cNvGrpSpPr>
          <p:nvPr/>
        </p:nvGrpSpPr>
        <p:grpSpPr bwMode="auto">
          <a:xfrm>
            <a:off x="5768340" y="1804036"/>
            <a:ext cx="1371600" cy="1219200"/>
            <a:chOff x="1968" y="768"/>
            <a:chExt cx="864" cy="768"/>
          </a:xfrm>
        </p:grpSpPr>
        <p:sp>
          <p:nvSpPr>
            <p:cNvPr id="5166" name="Freeform 3"/>
            <p:cNvSpPr>
              <a:spLocks noChangeAspect="1"/>
            </p:cNvSpPr>
            <p:nvPr/>
          </p:nvSpPr>
          <p:spPr bwMode="auto">
            <a:xfrm>
              <a:off x="1968" y="768"/>
              <a:ext cx="864" cy="768"/>
            </a:xfrm>
            <a:custGeom>
              <a:avLst/>
              <a:gdLst>
                <a:gd name="T0" fmla="*/ 312 w 529"/>
                <a:gd name="T1" fmla="*/ 0 h 480"/>
                <a:gd name="T2" fmla="*/ 0 w 529"/>
                <a:gd name="T3" fmla="*/ 0 h 480"/>
                <a:gd name="T4" fmla="*/ 0 w 529"/>
                <a:gd name="T5" fmla="*/ 479 h 480"/>
                <a:gd name="T6" fmla="*/ 310 w 529"/>
                <a:gd name="T7" fmla="*/ 479 h 480"/>
                <a:gd name="T8" fmla="*/ 359 w 529"/>
                <a:gd name="T9" fmla="*/ 471 h 480"/>
                <a:gd name="T10" fmla="*/ 402 w 529"/>
                <a:gd name="T11" fmla="*/ 455 h 480"/>
                <a:gd name="T12" fmla="*/ 433 w 529"/>
                <a:gd name="T13" fmla="*/ 433 h 480"/>
                <a:gd name="T14" fmla="*/ 463 w 529"/>
                <a:gd name="T15" fmla="*/ 404 h 480"/>
                <a:gd name="T16" fmla="*/ 486 w 529"/>
                <a:gd name="T17" fmla="*/ 374 h 480"/>
                <a:gd name="T18" fmla="*/ 508 w 529"/>
                <a:gd name="T19" fmla="*/ 334 h 480"/>
                <a:gd name="T20" fmla="*/ 523 w 529"/>
                <a:gd name="T21" fmla="*/ 285 h 480"/>
                <a:gd name="T22" fmla="*/ 528 w 529"/>
                <a:gd name="T23" fmla="*/ 235 h 480"/>
                <a:gd name="T24" fmla="*/ 521 w 529"/>
                <a:gd name="T25" fmla="*/ 187 h 480"/>
                <a:gd name="T26" fmla="*/ 506 w 529"/>
                <a:gd name="T27" fmla="*/ 140 h 480"/>
                <a:gd name="T28" fmla="*/ 480 w 529"/>
                <a:gd name="T29" fmla="*/ 99 h 480"/>
                <a:gd name="T30" fmla="*/ 456 w 529"/>
                <a:gd name="T31" fmla="*/ 71 h 480"/>
                <a:gd name="T32" fmla="*/ 425 w 529"/>
                <a:gd name="T33" fmla="*/ 43 h 480"/>
                <a:gd name="T34" fmla="*/ 390 w 529"/>
                <a:gd name="T35" fmla="*/ 23 h 480"/>
                <a:gd name="T36" fmla="*/ 352 w 529"/>
                <a:gd name="T37" fmla="*/ 8 h 480"/>
                <a:gd name="T38" fmla="*/ 312 w 529"/>
                <a:gd name="T39" fmla="*/ 0 h 48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9"/>
                <a:gd name="T61" fmla="*/ 0 h 480"/>
                <a:gd name="T62" fmla="*/ 529 w 529"/>
                <a:gd name="T63" fmla="*/ 480 h 48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9" h="480">
                  <a:moveTo>
                    <a:pt x="312" y="0"/>
                  </a:moveTo>
                  <a:lnTo>
                    <a:pt x="0" y="0"/>
                  </a:lnTo>
                  <a:lnTo>
                    <a:pt x="0" y="479"/>
                  </a:lnTo>
                  <a:lnTo>
                    <a:pt x="310" y="479"/>
                  </a:lnTo>
                  <a:lnTo>
                    <a:pt x="359" y="471"/>
                  </a:lnTo>
                  <a:lnTo>
                    <a:pt x="402" y="455"/>
                  </a:lnTo>
                  <a:lnTo>
                    <a:pt x="433" y="433"/>
                  </a:lnTo>
                  <a:lnTo>
                    <a:pt x="463" y="404"/>
                  </a:lnTo>
                  <a:lnTo>
                    <a:pt x="486" y="374"/>
                  </a:lnTo>
                  <a:lnTo>
                    <a:pt x="508" y="334"/>
                  </a:lnTo>
                  <a:lnTo>
                    <a:pt x="523" y="285"/>
                  </a:lnTo>
                  <a:lnTo>
                    <a:pt x="528" y="235"/>
                  </a:lnTo>
                  <a:lnTo>
                    <a:pt x="521" y="187"/>
                  </a:lnTo>
                  <a:lnTo>
                    <a:pt x="506" y="140"/>
                  </a:lnTo>
                  <a:lnTo>
                    <a:pt x="480" y="99"/>
                  </a:lnTo>
                  <a:lnTo>
                    <a:pt x="456" y="71"/>
                  </a:lnTo>
                  <a:lnTo>
                    <a:pt x="425" y="43"/>
                  </a:lnTo>
                  <a:lnTo>
                    <a:pt x="390" y="23"/>
                  </a:lnTo>
                  <a:lnTo>
                    <a:pt x="352" y="8"/>
                  </a:lnTo>
                  <a:lnTo>
                    <a:pt x="312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67" name="Text Box 36"/>
            <p:cNvSpPr txBox="1">
              <a:spLocks noChangeArrowheads="1"/>
            </p:cNvSpPr>
            <p:nvPr/>
          </p:nvSpPr>
          <p:spPr bwMode="auto">
            <a:xfrm>
              <a:off x="1968" y="86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A</a:t>
              </a:r>
            </a:p>
          </p:txBody>
        </p:sp>
        <p:sp>
          <p:nvSpPr>
            <p:cNvPr id="5168" name="Text Box 37"/>
            <p:cNvSpPr txBox="1">
              <a:spLocks noChangeArrowheads="1"/>
            </p:cNvSpPr>
            <p:nvPr/>
          </p:nvSpPr>
          <p:spPr bwMode="auto">
            <a:xfrm>
              <a:off x="1968" y="1152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B</a:t>
              </a:r>
            </a:p>
          </p:txBody>
        </p:sp>
        <p:sp>
          <p:nvSpPr>
            <p:cNvPr id="5169" name="Text Box 38"/>
            <p:cNvSpPr txBox="1">
              <a:spLocks noChangeArrowheads="1"/>
            </p:cNvSpPr>
            <p:nvPr/>
          </p:nvSpPr>
          <p:spPr bwMode="auto">
            <a:xfrm>
              <a:off x="2592" y="1008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Z</a:t>
              </a:r>
            </a:p>
          </p:txBody>
        </p:sp>
      </p:grpSp>
      <p:sp>
        <p:nvSpPr>
          <p:cNvPr id="5147" name="Text Box 39"/>
          <p:cNvSpPr txBox="1">
            <a:spLocks noChangeArrowheads="1"/>
          </p:cNvSpPr>
          <p:nvPr/>
        </p:nvSpPr>
        <p:spPr bwMode="auto">
          <a:xfrm>
            <a:off x="8892540" y="3861436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Z</a:t>
            </a:r>
          </a:p>
        </p:txBody>
      </p:sp>
      <p:sp>
        <p:nvSpPr>
          <p:cNvPr id="5148" name="Text Box 40"/>
          <p:cNvSpPr txBox="1">
            <a:spLocks noChangeArrowheads="1"/>
          </p:cNvSpPr>
          <p:nvPr/>
        </p:nvSpPr>
        <p:spPr bwMode="auto">
          <a:xfrm>
            <a:off x="8054340" y="3861436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B</a:t>
            </a:r>
          </a:p>
        </p:txBody>
      </p:sp>
      <p:sp>
        <p:nvSpPr>
          <p:cNvPr id="5149" name="Text Box 41"/>
          <p:cNvSpPr txBox="1">
            <a:spLocks noChangeArrowheads="1"/>
          </p:cNvSpPr>
          <p:nvPr/>
        </p:nvSpPr>
        <p:spPr bwMode="auto">
          <a:xfrm>
            <a:off x="7978141" y="3480436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5150" name="Text Box 42"/>
          <p:cNvSpPr txBox="1">
            <a:spLocks noChangeArrowheads="1"/>
          </p:cNvSpPr>
          <p:nvPr/>
        </p:nvSpPr>
        <p:spPr bwMode="auto">
          <a:xfrm>
            <a:off x="7978140" y="4242436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C</a:t>
            </a:r>
          </a:p>
        </p:txBody>
      </p:sp>
      <p:grpSp>
        <p:nvGrpSpPr>
          <p:cNvPr id="5151" name="Group 44"/>
          <p:cNvGrpSpPr>
            <a:grpSpLocks/>
          </p:cNvGrpSpPr>
          <p:nvPr/>
        </p:nvGrpSpPr>
        <p:grpSpPr bwMode="auto">
          <a:xfrm>
            <a:off x="5768340" y="3480436"/>
            <a:ext cx="1371600" cy="1219200"/>
            <a:chOff x="1968" y="768"/>
            <a:chExt cx="864" cy="768"/>
          </a:xfrm>
        </p:grpSpPr>
        <p:sp>
          <p:nvSpPr>
            <p:cNvPr id="5162" name="Freeform 45"/>
            <p:cNvSpPr>
              <a:spLocks noChangeAspect="1"/>
            </p:cNvSpPr>
            <p:nvPr/>
          </p:nvSpPr>
          <p:spPr bwMode="auto">
            <a:xfrm>
              <a:off x="1968" y="768"/>
              <a:ext cx="864" cy="768"/>
            </a:xfrm>
            <a:custGeom>
              <a:avLst/>
              <a:gdLst>
                <a:gd name="T0" fmla="*/ 312 w 529"/>
                <a:gd name="T1" fmla="*/ 0 h 480"/>
                <a:gd name="T2" fmla="*/ 0 w 529"/>
                <a:gd name="T3" fmla="*/ 0 h 480"/>
                <a:gd name="T4" fmla="*/ 0 w 529"/>
                <a:gd name="T5" fmla="*/ 479 h 480"/>
                <a:gd name="T6" fmla="*/ 310 w 529"/>
                <a:gd name="T7" fmla="*/ 479 h 480"/>
                <a:gd name="T8" fmla="*/ 359 w 529"/>
                <a:gd name="T9" fmla="*/ 471 h 480"/>
                <a:gd name="T10" fmla="*/ 402 w 529"/>
                <a:gd name="T11" fmla="*/ 455 h 480"/>
                <a:gd name="T12" fmla="*/ 433 w 529"/>
                <a:gd name="T13" fmla="*/ 433 h 480"/>
                <a:gd name="T14" fmla="*/ 463 w 529"/>
                <a:gd name="T15" fmla="*/ 404 h 480"/>
                <a:gd name="T16" fmla="*/ 486 w 529"/>
                <a:gd name="T17" fmla="*/ 374 h 480"/>
                <a:gd name="T18" fmla="*/ 508 w 529"/>
                <a:gd name="T19" fmla="*/ 334 h 480"/>
                <a:gd name="T20" fmla="*/ 523 w 529"/>
                <a:gd name="T21" fmla="*/ 285 h 480"/>
                <a:gd name="T22" fmla="*/ 528 w 529"/>
                <a:gd name="T23" fmla="*/ 235 h 480"/>
                <a:gd name="T24" fmla="*/ 521 w 529"/>
                <a:gd name="T25" fmla="*/ 187 h 480"/>
                <a:gd name="T26" fmla="*/ 506 w 529"/>
                <a:gd name="T27" fmla="*/ 140 h 480"/>
                <a:gd name="T28" fmla="*/ 480 w 529"/>
                <a:gd name="T29" fmla="*/ 99 h 480"/>
                <a:gd name="T30" fmla="*/ 456 w 529"/>
                <a:gd name="T31" fmla="*/ 71 h 480"/>
                <a:gd name="T32" fmla="*/ 425 w 529"/>
                <a:gd name="T33" fmla="*/ 43 h 480"/>
                <a:gd name="T34" fmla="*/ 390 w 529"/>
                <a:gd name="T35" fmla="*/ 23 h 480"/>
                <a:gd name="T36" fmla="*/ 352 w 529"/>
                <a:gd name="T37" fmla="*/ 8 h 480"/>
                <a:gd name="T38" fmla="*/ 312 w 529"/>
                <a:gd name="T39" fmla="*/ 0 h 48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9"/>
                <a:gd name="T61" fmla="*/ 0 h 480"/>
                <a:gd name="T62" fmla="*/ 529 w 529"/>
                <a:gd name="T63" fmla="*/ 480 h 48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9" h="480">
                  <a:moveTo>
                    <a:pt x="312" y="0"/>
                  </a:moveTo>
                  <a:lnTo>
                    <a:pt x="0" y="0"/>
                  </a:lnTo>
                  <a:lnTo>
                    <a:pt x="0" y="479"/>
                  </a:lnTo>
                  <a:lnTo>
                    <a:pt x="310" y="479"/>
                  </a:lnTo>
                  <a:lnTo>
                    <a:pt x="359" y="471"/>
                  </a:lnTo>
                  <a:lnTo>
                    <a:pt x="402" y="455"/>
                  </a:lnTo>
                  <a:lnTo>
                    <a:pt x="433" y="433"/>
                  </a:lnTo>
                  <a:lnTo>
                    <a:pt x="463" y="404"/>
                  </a:lnTo>
                  <a:lnTo>
                    <a:pt x="486" y="374"/>
                  </a:lnTo>
                  <a:lnTo>
                    <a:pt x="508" y="334"/>
                  </a:lnTo>
                  <a:lnTo>
                    <a:pt x="523" y="285"/>
                  </a:lnTo>
                  <a:lnTo>
                    <a:pt x="528" y="235"/>
                  </a:lnTo>
                  <a:lnTo>
                    <a:pt x="521" y="187"/>
                  </a:lnTo>
                  <a:lnTo>
                    <a:pt x="506" y="140"/>
                  </a:lnTo>
                  <a:lnTo>
                    <a:pt x="480" y="99"/>
                  </a:lnTo>
                  <a:lnTo>
                    <a:pt x="456" y="71"/>
                  </a:lnTo>
                  <a:lnTo>
                    <a:pt x="425" y="43"/>
                  </a:lnTo>
                  <a:lnTo>
                    <a:pt x="390" y="23"/>
                  </a:lnTo>
                  <a:lnTo>
                    <a:pt x="352" y="8"/>
                  </a:lnTo>
                  <a:lnTo>
                    <a:pt x="312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63" name="Text Box 46"/>
            <p:cNvSpPr txBox="1">
              <a:spLocks noChangeArrowheads="1"/>
            </p:cNvSpPr>
            <p:nvPr/>
          </p:nvSpPr>
          <p:spPr bwMode="auto">
            <a:xfrm>
              <a:off x="1968" y="86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A</a:t>
              </a:r>
            </a:p>
          </p:txBody>
        </p:sp>
        <p:sp>
          <p:nvSpPr>
            <p:cNvPr id="5164" name="Text Box 47"/>
            <p:cNvSpPr txBox="1">
              <a:spLocks noChangeArrowheads="1"/>
            </p:cNvSpPr>
            <p:nvPr/>
          </p:nvSpPr>
          <p:spPr bwMode="auto">
            <a:xfrm>
              <a:off x="1968" y="1152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B</a:t>
              </a:r>
            </a:p>
          </p:txBody>
        </p:sp>
        <p:sp>
          <p:nvSpPr>
            <p:cNvPr id="5165" name="Text Box 48"/>
            <p:cNvSpPr txBox="1">
              <a:spLocks noChangeArrowheads="1"/>
            </p:cNvSpPr>
            <p:nvPr/>
          </p:nvSpPr>
          <p:spPr bwMode="auto">
            <a:xfrm>
              <a:off x="2592" y="1008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Z</a:t>
              </a:r>
            </a:p>
          </p:txBody>
        </p:sp>
      </p:grpSp>
      <p:grpSp>
        <p:nvGrpSpPr>
          <p:cNvPr id="5152" name="Group 49"/>
          <p:cNvGrpSpPr>
            <a:grpSpLocks/>
          </p:cNvGrpSpPr>
          <p:nvPr/>
        </p:nvGrpSpPr>
        <p:grpSpPr bwMode="auto">
          <a:xfrm>
            <a:off x="5768340" y="5080636"/>
            <a:ext cx="1371600" cy="1219200"/>
            <a:chOff x="1968" y="768"/>
            <a:chExt cx="864" cy="768"/>
          </a:xfrm>
        </p:grpSpPr>
        <p:sp>
          <p:nvSpPr>
            <p:cNvPr id="5158" name="Freeform 50"/>
            <p:cNvSpPr>
              <a:spLocks noChangeAspect="1"/>
            </p:cNvSpPr>
            <p:nvPr/>
          </p:nvSpPr>
          <p:spPr bwMode="auto">
            <a:xfrm>
              <a:off x="1968" y="768"/>
              <a:ext cx="864" cy="768"/>
            </a:xfrm>
            <a:custGeom>
              <a:avLst/>
              <a:gdLst>
                <a:gd name="T0" fmla="*/ 312 w 529"/>
                <a:gd name="T1" fmla="*/ 0 h 480"/>
                <a:gd name="T2" fmla="*/ 0 w 529"/>
                <a:gd name="T3" fmla="*/ 0 h 480"/>
                <a:gd name="T4" fmla="*/ 0 w 529"/>
                <a:gd name="T5" fmla="*/ 479 h 480"/>
                <a:gd name="T6" fmla="*/ 310 w 529"/>
                <a:gd name="T7" fmla="*/ 479 h 480"/>
                <a:gd name="T8" fmla="*/ 359 w 529"/>
                <a:gd name="T9" fmla="*/ 471 h 480"/>
                <a:gd name="T10" fmla="*/ 402 w 529"/>
                <a:gd name="T11" fmla="*/ 455 h 480"/>
                <a:gd name="T12" fmla="*/ 433 w 529"/>
                <a:gd name="T13" fmla="*/ 433 h 480"/>
                <a:gd name="T14" fmla="*/ 463 w 529"/>
                <a:gd name="T15" fmla="*/ 404 h 480"/>
                <a:gd name="T16" fmla="*/ 486 w 529"/>
                <a:gd name="T17" fmla="*/ 374 h 480"/>
                <a:gd name="T18" fmla="*/ 508 w 529"/>
                <a:gd name="T19" fmla="*/ 334 h 480"/>
                <a:gd name="T20" fmla="*/ 523 w 529"/>
                <a:gd name="T21" fmla="*/ 285 h 480"/>
                <a:gd name="T22" fmla="*/ 528 w 529"/>
                <a:gd name="T23" fmla="*/ 235 h 480"/>
                <a:gd name="T24" fmla="*/ 521 w 529"/>
                <a:gd name="T25" fmla="*/ 187 h 480"/>
                <a:gd name="T26" fmla="*/ 506 w 529"/>
                <a:gd name="T27" fmla="*/ 140 h 480"/>
                <a:gd name="T28" fmla="*/ 480 w 529"/>
                <a:gd name="T29" fmla="*/ 99 h 480"/>
                <a:gd name="T30" fmla="*/ 456 w 529"/>
                <a:gd name="T31" fmla="*/ 71 h 480"/>
                <a:gd name="T32" fmla="*/ 425 w 529"/>
                <a:gd name="T33" fmla="*/ 43 h 480"/>
                <a:gd name="T34" fmla="*/ 390 w 529"/>
                <a:gd name="T35" fmla="*/ 23 h 480"/>
                <a:gd name="T36" fmla="*/ 352 w 529"/>
                <a:gd name="T37" fmla="*/ 8 h 480"/>
                <a:gd name="T38" fmla="*/ 312 w 529"/>
                <a:gd name="T39" fmla="*/ 0 h 48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9"/>
                <a:gd name="T61" fmla="*/ 0 h 480"/>
                <a:gd name="T62" fmla="*/ 529 w 529"/>
                <a:gd name="T63" fmla="*/ 480 h 48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9" h="480">
                  <a:moveTo>
                    <a:pt x="312" y="0"/>
                  </a:moveTo>
                  <a:lnTo>
                    <a:pt x="0" y="0"/>
                  </a:lnTo>
                  <a:lnTo>
                    <a:pt x="0" y="479"/>
                  </a:lnTo>
                  <a:lnTo>
                    <a:pt x="310" y="479"/>
                  </a:lnTo>
                  <a:lnTo>
                    <a:pt x="359" y="471"/>
                  </a:lnTo>
                  <a:lnTo>
                    <a:pt x="402" y="455"/>
                  </a:lnTo>
                  <a:lnTo>
                    <a:pt x="433" y="433"/>
                  </a:lnTo>
                  <a:lnTo>
                    <a:pt x="463" y="404"/>
                  </a:lnTo>
                  <a:lnTo>
                    <a:pt x="486" y="374"/>
                  </a:lnTo>
                  <a:lnTo>
                    <a:pt x="508" y="334"/>
                  </a:lnTo>
                  <a:lnTo>
                    <a:pt x="523" y="285"/>
                  </a:lnTo>
                  <a:lnTo>
                    <a:pt x="528" y="235"/>
                  </a:lnTo>
                  <a:lnTo>
                    <a:pt x="521" y="187"/>
                  </a:lnTo>
                  <a:lnTo>
                    <a:pt x="506" y="140"/>
                  </a:lnTo>
                  <a:lnTo>
                    <a:pt x="480" y="99"/>
                  </a:lnTo>
                  <a:lnTo>
                    <a:pt x="456" y="71"/>
                  </a:lnTo>
                  <a:lnTo>
                    <a:pt x="425" y="43"/>
                  </a:lnTo>
                  <a:lnTo>
                    <a:pt x="390" y="23"/>
                  </a:lnTo>
                  <a:lnTo>
                    <a:pt x="352" y="8"/>
                  </a:lnTo>
                  <a:lnTo>
                    <a:pt x="312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59" name="Text Box 51"/>
            <p:cNvSpPr txBox="1">
              <a:spLocks noChangeArrowheads="1"/>
            </p:cNvSpPr>
            <p:nvPr/>
          </p:nvSpPr>
          <p:spPr bwMode="auto">
            <a:xfrm>
              <a:off x="1968" y="86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A</a:t>
              </a:r>
            </a:p>
          </p:txBody>
        </p:sp>
        <p:sp>
          <p:nvSpPr>
            <p:cNvPr id="5160" name="Text Box 52"/>
            <p:cNvSpPr txBox="1">
              <a:spLocks noChangeArrowheads="1"/>
            </p:cNvSpPr>
            <p:nvPr/>
          </p:nvSpPr>
          <p:spPr bwMode="auto">
            <a:xfrm>
              <a:off x="1968" y="1152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B</a:t>
              </a:r>
            </a:p>
          </p:txBody>
        </p:sp>
        <p:sp>
          <p:nvSpPr>
            <p:cNvPr id="5161" name="Text Box 53"/>
            <p:cNvSpPr txBox="1">
              <a:spLocks noChangeArrowheads="1"/>
            </p:cNvSpPr>
            <p:nvPr/>
          </p:nvSpPr>
          <p:spPr bwMode="auto">
            <a:xfrm>
              <a:off x="2592" y="1008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Z</a:t>
              </a:r>
            </a:p>
          </p:txBody>
        </p:sp>
      </p:grpSp>
      <p:sp>
        <p:nvSpPr>
          <p:cNvPr id="5153" name="Text Box 54"/>
          <p:cNvSpPr txBox="1">
            <a:spLocks noChangeArrowheads="1"/>
          </p:cNvSpPr>
          <p:nvPr/>
        </p:nvSpPr>
        <p:spPr bwMode="auto">
          <a:xfrm>
            <a:off x="6149341" y="2185036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A1</a:t>
            </a:r>
          </a:p>
        </p:txBody>
      </p:sp>
      <p:sp>
        <p:nvSpPr>
          <p:cNvPr id="5154" name="Text Box 55"/>
          <p:cNvSpPr txBox="1">
            <a:spLocks noChangeArrowheads="1"/>
          </p:cNvSpPr>
          <p:nvPr/>
        </p:nvSpPr>
        <p:spPr bwMode="auto">
          <a:xfrm>
            <a:off x="6149341" y="3861436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A2</a:t>
            </a:r>
          </a:p>
        </p:txBody>
      </p:sp>
      <p:sp>
        <p:nvSpPr>
          <p:cNvPr id="5155" name="Text Box 56"/>
          <p:cNvSpPr txBox="1">
            <a:spLocks noChangeArrowheads="1"/>
          </p:cNvSpPr>
          <p:nvPr/>
        </p:nvSpPr>
        <p:spPr bwMode="auto">
          <a:xfrm>
            <a:off x="6149341" y="5461636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A3</a:t>
            </a:r>
          </a:p>
        </p:txBody>
      </p:sp>
      <p:sp>
        <p:nvSpPr>
          <p:cNvPr id="5156" name="Text Box 57"/>
          <p:cNvSpPr txBox="1">
            <a:spLocks noChangeArrowheads="1"/>
          </p:cNvSpPr>
          <p:nvPr/>
        </p:nvSpPr>
        <p:spPr bwMode="auto">
          <a:xfrm>
            <a:off x="8359141" y="3861436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O1</a:t>
            </a:r>
          </a:p>
        </p:txBody>
      </p:sp>
    </p:spTree>
    <p:extLst>
      <p:ext uri="{BB962C8B-B14F-4D97-AF65-F5344CB8AC3E}">
        <p14:creationId xmlns:p14="http://schemas.microsoft.com/office/powerpoint/2010/main" val="29436853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74420"/>
            <a:ext cx="10515600" cy="891540"/>
          </a:xfrm>
        </p:spPr>
        <p:txBody>
          <a:bodyPr>
            <a:normAutofit/>
          </a:bodyPr>
          <a:lstStyle/>
          <a:p>
            <a:r>
              <a:rPr lang="en-US" altLang="en-US" dirty="0"/>
              <a:t>Example Structural VHDL Interface</a:t>
            </a:r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2987041" y="2202180"/>
            <a:ext cx="6659879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 dirty="0"/>
              <a:t>-- </a:t>
            </a:r>
            <a:r>
              <a:rPr lang="en-US" altLang="en-US" sz="2800" dirty="0"/>
              <a:t>Define the Interface </a:t>
            </a:r>
            <a:endParaRPr lang="en-US" altLang="en-US" sz="2800" b="1" dirty="0"/>
          </a:p>
          <a:p>
            <a:endParaRPr lang="en-US" altLang="en-US" sz="2800" b="1" dirty="0"/>
          </a:p>
          <a:p>
            <a:r>
              <a:rPr lang="en-US" altLang="en-US" sz="2800" b="1" dirty="0"/>
              <a:t>entity</a:t>
            </a:r>
            <a:r>
              <a:rPr lang="en-US" altLang="en-US" sz="2800" dirty="0"/>
              <a:t> MAJORITY </a:t>
            </a:r>
            <a:r>
              <a:rPr lang="en-US" altLang="en-US" sz="2800" b="1" dirty="0"/>
              <a:t>is</a:t>
            </a:r>
            <a:endParaRPr lang="en-US" altLang="en-US" sz="2800" dirty="0"/>
          </a:p>
          <a:p>
            <a:pPr lvl="1"/>
            <a:r>
              <a:rPr lang="en-US" altLang="en-US" sz="2800" b="1" dirty="0"/>
              <a:t>port</a:t>
            </a:r>
            <a:endParaRPr lang="en-US" altLang="en-US" sz="2800" dirty="0"/>
          </a:p>
          <a:p>
            <a:pPr lvl="2"/>
            <a:r>
              <a:rPr lang="en-US" altLang="en-US" sz="2800" dirty="0"/>
              <a:t>(A_IN, B_IN, C_IN: </a:t>
            </a:r>
            <a:r>
              <a:rPr lang="en-US" altLang="en-US" sz="2800" b="1" dirty="0"/>
              <a:t>in</a:t>
            </a:r>
            <a:r>
              <a:rPr lang="en-US" altLang="en-US" sz="2800" dirty="0"/>
              <a:t> BIT;</a:t>
            </a:r>
          </a:p>
          <a:p>
            <a:pPr lvl="2"/>
            <a:r>
              <a:rPr lang="en-US" altLang="en-US" sz="2800" dirty="0"/>
              <a:t>Z_OUT                  :  </a:t>
            </a:r>
            <a:r>
              <a:rPr lang="en-US" altLang="en-US" sz="2800" b="1" dirty="0"/>
              <a:t>out</a:t>
            </a:r>
            <a:r>
              <a:rPr lang="en-US" altLang="en-US" sz="2800" dirty="0"/>
              <a:t> BIT);</a:t>
            </a:r>
          </a:p>
          <a:p>
            <a:r>
              <a:rPr lang="en-US" altLang="en-US" sz="2800" b="1" dirty="0"/>
              <a:t>end </a:t>
            </a:r>
            <a:r>
              <a:rPr lang="en-US" altLang="en-US" sz="2800" dirty="0"/>
              <a:t>MAJORITY;</a:t>
            </a:r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98987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51560"/>
            <a:ext cx="10515600" cy="639128"/>
          </a:xfrm>
        </p:spPr>
        <p:txBody>
          <a:bodyPr>
            <a:noAutofit/>
          </a:bodyPr>
          <a:lstStyle/>
          <a:p>
            <a:r>
              <a:rPr lang="en-US" altLang="en-US" sz="4800" dirty="0"/>
              <a:t>Identifiers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998220" y="1690688"/>
            <a:ext cx="10355580" cy="4583112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Identifier construction rules: </a:t>
            </a:r>
          </a:p>
          <a:p>
            <a:pPr lvl="1"/>
            <a:r>
              <a:rPr lang="en-US" altLang="en-US" sz="3600" dirty="0"/>
              <a:t>Can be of any length; any number of characters</a:t>
            </a:r>
          </a:p>
          <a:p>
            <a:pPr lvl="2"/>
            <a:r>
              <a:rPr lang="en-US" altLang="en-US" sz="3200" dirty="0">
                <a:solidFill>
                  <a:srgbClr val="0000FF"/>
                </a:solidFill>
              </a:rPr>
              <a:t>Tools have typical maximum of 255 characters</a:t>
            </a:r>
            <a:endParaRPr lang="en-US" altLang="en-US" sz="3200" dirty="0"/>
          </a:p>
          <a:p>
            <a:pPr lvl="1"/>
            <a:r>
              <a:rPr lang="en-US" altLang="en-US" sz="3600" dirty="0"/>
              <a:t>Identifiers are </a:t>
            </a:r>
            <a:r>
              <a:rPr lang="en-US" altLang="en-US" sz="3600" b="1" u="sng" dirty="0"/>
              <a:t>NOT</a:t>
            </a:r>
            <a:r>
              <a:rPr lang="en-US" altLang="en-US" sz="3600" dirty="0"/>
              <a:t> case sensitive</a:t>
            </a:r>
          </a:p>
          <a:p>
            <a:pPr lvl="1"/>
            <a:r>
              <a:rPr lang="en-US" altLang="en-US" sz="3600" dirty="0"/>
              <a:t>Allowed characters are A-Z, a-z, _ (underscore)</a:t>
            </a:r>
          </a:p>
          <a:p>
            <a:pPr lvl="1"/>
            <a:r>
              <a:rPr lang="en-US" altLang="en-US" sz="3600" dirty="0"/>
              <a:t>First character must be a letter</a:t>
            </a:r>
          </a:p>
          <a:p>
            <a:pPr lvl="1"/>
            <a:r>
              <a:rPr lang="en-US" altLang="en-US" sz="3600" dirty="0"/>
              <a:t>Last character must not be an underscore</a:t>
            </a:r>
          </a:p>
          <a:p>
            <a:pPr lvl="1"/>
            <a:r>
              <a:rPr lang="en-US" altLang="en-US" sz="3600" dirty="0"/>
              <a:t>Adjacent underscores are not allowed</a:t>
            </a:r>
          </a:p>
        </p:txBody>
      </p:sp>
    </p:spTree>
    <p:extLst>
      <p:ext uri="{BB962C8B-B14F-4D97-AF65-F5344CB8AC3E}">
        <p14:creationId xmlns:p14="http://schemas.microsoft.com/office/powerpoint/2010/main" val="195854160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28700"/>
            <a:ext cx="10515600" cy="661988"/>
          </a:xfrm>
        </p:spPr>
        <p:txBody>
          <a:bodyPr>
            <a:noAutofit/>
          </a:bodyPr>
          <a:lstStyle/>
          <a:p>
            <a:r>
              <a:rPr lang="en-US" altLang="en-US" dirty="0"/>
              <a:t>Example VHDL Body</a:t>
            </a: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3135092" y="1690688"/>
            <a:ext cx="6488967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/>
              <a:t>architecture</a:t>
            </a:r>
            <a:r>
              <a:rPr lang="en-US" altLang="en-US" dirty="0"/>
              <a:t> STRUCTURE </a:t>
            </a:r>
            <a:r>
              <a:rPr lang="en-US" altLang="en-US" b="1" dirty="0"/>
              <a:t>of</a:t>
            </a:r>
            <a:r>
              <a:rPr lang="en-US" altLang="en-US" dirty="0"/>
              <a:t> MAJORITY </a:t>
            </a:r>
            <a:r>
              <a:rPr lang="en-US" altLang="en-US" b="1" dirty="0"/>
              <a:t>is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-- Declaration of components and local signals</a:t>
            </a:r>
          </a:p>
          <a:p>
            <a:endParaRPr lang="en-US" altLang="en-US" dirty="0"/>
          </a:p>
          <a:p>
            <a:pPr lvl="1"/>
            <a:r>
              <a:rPr lang="en-US" altLang="en-US" b="1" dirty="0"/>
              <a:t>component</a:t>
            </a:r>
            <a:r>
              <a:rPr lang="en-US" altLang="en-US" dirty="0"/>
              <a:t> AND2_OP</a:t>
            </a:r>
          </a:p>
          <a:p>
            <a:pPr lvl="2"/>
            <a:r>
              <a:rPr lang="en-US" altLang="en-US" b="1" dirty="0"/>
              <a:t>port</a:t>
            </a:r>
            <a:r>
              <a:rPr lang="en-US" altLang="en-US" dirty="0"/>
              <a:t> (A, B :</a:t>
            </a:r>
            <a:r>
              <a:rPr lang="en-US" altLang="en-US" b="1" dirty="0"/>
              <a:t> in</a:t>
            </a:r>
            <a:r>
              <a:rPr lang="en-US" altLang="en-US" dirty="0"/>
              <a:t> BIT; Z : </a:t>
            </a:r>
            <a:r>
              <a:rPr lang="en-US" altLang="en-US" b="1" dirty="0"/>
              <a:t>out</a:t>
            </a:r>
            <a:r>
              <a:rPr lang="en-US" altLang="en-US" dirty="0"/>
              <a:t> BIT);</a:t>
            </a:r>
          </a:p>
          <a:p>
            <a:pPr lvl="1"/>
            <a:r>
              <a:rPr lang="en-US" altLang="en-US" b="1" dirty="0"/>
              <a:t>end component;</a:t>
            </a:r>
            <a:endParaRPr lang="en-US" altLang="en-US" dirty="0"/>
          </a:p>
          <a:p>
            <a:pPr lvl="1"/>
            <a:r>
              <a:rPr lang="en-US" altLang="en-US" b="1" dirty="0"/>
              <a:t>component </a:t>
            </a:r>
            <a:r>
              <a:rPr lang="en-US" altLang="en-US" dirty="0"/>
              <a:t>OR3_OP</a:t>
            </a:r>
          </a:p>
          <a:p>
            <a:pPr lvl="2"/>
            <a:r>
              <a:rPr lang="en-US" altLang="en-US" b="1" dirty="0"/>
              <a:t>port </a:t>
            </a:r>
            <a:r>
              <a:rPr lang="en-US" altLang="en-US" dirty="0"/>
              <a:t>(A, B, C : </a:t>
            </a:r>
            <a:r>
              <a:rPr lang="en-US" altLang="en-US" b="1" dirty="0"/>
              <a:t>in</a:t>
            </a:r>
            <a:r>
              <a:rPr lang="en-US" altLang="en-US" dirty="0"/>
              <a:t> BIT; Z : </a:t>
            </a:r>
            <a:r>
              <a:rPr lang="en-US" altLang="en-US" b="1" dirty="0"/>
              <a:t>out </a:t>
            </a:r>
            <a:r>
              <a:rPr lang="en-US" altLang="en-US" dirty="0"/>
              <a:t>BIT);</a:t>
            </a:r>
          </a:p>
          <a:p>
            <a:pPr lvl="1"/>
            <a:r>
              <a:rPr lang="en-US" altLang="en-US" b="1" dirty="0"/>
              <a:t>end component;</a:t>
            </a:r>
          </a:p>
          <a:p>
            <a:pPr lvl="1"/>
            <a:endParaRPr lang="en-US" altLang="en-US" b="1" dirty="0"/>
          </a:p>
          <a:p>
            <a:pPr lvl="1"/>
            <a:r>
              <a:rPr lang="en-US" altLang="en-US" b="1" dirty="0"/>
              <a:t>signal </a:t>
            </a:r>
            <a:r>
              <a:rPr lang="en-US" altLang="en-US" dirty="0"/>
              <a:t>INT1, INT2, INT3 : BIT;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156451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74420"/>
            <a:ext cx="10515600" cy="982980"/>
          </a:xfrm>
        </p:spPr>
        <p:txBody>
          <a:bodyPr>
            <a:normAutofit/>
          </a:bodyPr>
          <a:lstStyle/>
          <a:p>
            <a:r>
              <a:rPr lang="en-US" altLang="en-US" dirty="0"/>
              <a:t>Example VHDL Statement Part</a:t>
            </a: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2020711" y="2057400"/>
            <a:ext cx="9333089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/>
              <a:t>begin</a:t>
            </a:r>
          </a:p>
          <a:p>
            <a:endParaRPr lang="en-US" altLang="en-US" sz="2800" b="1"/>
          </a:p>
          <a:p>
            <a:pPr lvl="1"/>
            <a:r>
              <a:rPr lang="en-US" altLang="en-US" sz="2800" b="1"/>
              <a:t>-- </a:t>
            </a:r>
            <a:r>
              <a:rPr lang="en-US" altLang="en-US" sz="2800"/>
              <a:t>Define the component connections</a:t>
            </a:r>
          </a:p>
          <a:p>
            <a:pPr lvl="1"/>
            <a:endParaRPr lang="en-US" altLang="en-US" sz="2800"/>
          </a:p>
          <a:p>
            <a:pPr lvl="1"/>
            <a:r>
              <a:rPr lang="en-US" altLang="en-US" sz="2800"/>
              <a:t>A1: AND2_OP </a:t>
            </a:r>
            <a:r>
              <a:rPr lang="en-US" altLang="en-US" sz="2800" b="1"/>
              <a:t>port map</a:t>
            </a:r>
            <a:r>
              <a:rPr lang="en-US" altLang="en-US" sz="2800"/>
              <a:t> (A_IN, B_IN, INT1);</a:t>
            </a:r>
          </a:p>
          <a:p>
            <a:pPr lvl="1"/>
            <a:r>
              <a:rPr lang="en-US" altLang="en-US" sz="2800"/>
              <a:t>A2: AND2_OP </a:t>
            </a:r>
            <a:r>
              <a:rPr lang="en-US" altLang="en-US" sz="2800" b="1"/>
              <a:t>port map</a:t>
            </a:r>
            <a:r>
              <a:rPr lang="en-US" altLang="en-US" sz="2800"/>
              <a:t> (A_IN, C_IN, INT2);</a:t>
            </a:r>
          </a:p>
          <a:p>
            <a:pPr lvl="1"/>
            <a:r>
              <a:rPr lang="en-US" altLang="en-US" sz="2800"/>
              <a:t>A3: AND2_OP </a:t>
            </a:r>
            <a:r>
              <a:rPr lang="en-US" altLang="en-US" sz="2800" b="1"/>
              <a:t>port map</a:t>
            </a:r>
            <a:r>
              <a:rPr lang="en-US" altLang="en-US" sz="2800"/>
              <a:t> (B_IN, C_IN, INT3);</a:t>
            </a:r>
          </a:p>
          <a:p>
            <a:pPr lvl="1"/>
            <a:r>
              <a:rPr lang="en-US" altLang="en-US" sz="2800"/>
              <a:t>O1: OR3_OP </a:t>
            </a:r>
            <a:r>
              <a:rPr lang="en-US" altLang="en-US" sz="2800" b="1"/>
              <a:t>port map</a:t>
            </a:r>
            <a:r>
              <a:rPr lang="en-US" altLang="en-US" sz="2800"/>
              <a:t> (INT1, INT2, INT3, Z_OUT);</a:t>
            </a:r>
          </a:p>
          <a:p>
            <a:pPr lvl="1"/>
            <a:endParaRPr lang="en-US" altLang="en-US" sz="2800"/>
          </a:p>
          <a:p>
            <a:r>
              <a:rPr lang="en-US" altLang="en-US" sz="2800" b="1"/>
              <a:t>end </a:t>
            </a:r>
            <a:r>
              <a:rPr lang="en-US" altLang="en-US" sz="2800"/>
              <a:t>STRUCTURE;</a:t>
            </a:r>
            <a:endParaRPr lang="en-US" altLang="en-US" sz="2800" b="1"/>
          </a:p>
        </p:txBody>
      </p:sp>
    </p:spTree>
    <p:extLst>
      <p:ext uri="{BB962C8B-B14F-4D97-AF65-F5344CB8AC3E}">
        <p14:creationId xmlns:p14="http://schemas.microsoft.com/office/powerpoint/2010/main" val="94057694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01003" y="1326208"/>
            <a:ext cx="10515600" cy="101771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Design Entity – </a:t>
            </a:r>
            <a:br>
              <a:rPr lang="en-US" altLang="en-US" sz="3600" dirty="0"/>
            </a:br>
            <a:r>
              <a:rPr lang="en-US" altLang="en-US" sz="3600" dirty="0"/>
              <a:t>Component Relationship</a:t>
            </a:r>
          </a:p>
        </p:txBody>
      </p:sp>
      <p:grpSp>
        <p:nvGrpSpPr>
          <p:cNvPr id="9221" name="Group 37"/>
          <p:cNvGrpSpPr>
            <a:grpSpLocks/>
          </p:cNvGrpSpPr>
          <p:nvPr/>
        </p:nvGrpSpPr>
        <p:grpSpPr bwMode="auto">
          <a:xfrm>
            <a:off x="5125403" y="3644080"/>
            <a:ext cx="1371600" cy="2286000"/>
            <a:chOff x="816" y="2160"/>
            <a:chExt cx="864" cy="1440"/>
          </a:xfrm>
        </p:grpSpPr>
        <p:sp>
          <p:nvSpPr>
            <p:cNvPr id="9255" name="Oval 4"/>
            <p:cNvSpPr>
              <a:spLocks noChangeArrowheads="1"/>
            </p:cNvSpPr>
            <p:nvPr/>
          </p:nvSpPr>
          <p:spPr bwMode="auto">
            <a:xfrm rot="-869564">
              <a:off x="816" y="2160"/>
              <a:ext cx="86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/>
                <a:t>OR3_OP</a:t>
              </a:r>
            </a:p>
          </p:txBody>
        </p:sp>
        <p:sp>
          <p:nvSpPr>
            <p:cNvPr id="9256" name="Line 8"/>
            <p:cNvSpPr>
              <a:spLocks noChangeShapeType="1"/>
            </p:cNvSpPr>
            <p:nvPr/>
          </p:nvSpPr>
          <p:spPr bwMode="auto">
            <a:xfrm flipV="1">
              <a:off x="1248" y="24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57" name="AutoShape 6"/>
            <p:cNvSpPr>
              <a:spLocks noChangeArrowheads="1"/>
            </p:cNvSpPr>
            <p:nvPr/>
          </p:nvSpPr>
          <p:spPr bwMode="auto">
            <a:xfrm rot="5400000" flipV="1">
              <a:off x="696" y="2616"/>
              <a:ext cx="1104" cy="864"/>
            </a:xfrm>
            <a:prstGeom prst="parallelogram">
              <a:avLst>
                <a:gd name="adj" fmla="val 2523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9222" name="Group 36"/>
          <p:cNvGrpSpPr>
            <a:grpSpLocks/>
          </p:cNvGrpSpPr>
          <p:nvPr/>
        </p:nvGrpSpPr>
        <p:grpSpPr bwMode="auto">
          <a:xfrm>
            <a:off x="5125403" y="1205680"/>
            <a:ext cx="1371600" cy="2286000"/>
            <a:chOff x="816" y="624"/>
            <a:chExt cx="864" cy="1440"/>
          </a:xfrm>
        </p:grpSpPr>
        <p:sp>
          <p:nvSpPr>
            <p:cNvPr id="9252" name="Oval 3"/>
            <p:cNvSpPr>
              <a:spLocks noChangeArrowheads="1"/>
            </p:cNvSpPr>
            <p:nvPr/>
          </p:nvSpPr>
          <p:spPr bwMode="auto">
            <a:xfrm rot="-892616">
              <a:off x="816" y="624"/>
              <a:ext cx="86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 dirty="0"/>
                <a:t>AND2_OP</a:t>
              </a:r>
            </a:p>
          </p:txBody>
        </p:sp>
        <p:sp>
          <p:nvSpPr>
            <p:cNvPr id="9253" name="Line 7"/>
            <p:cNvSpPr>
              <a:spLocks noChangeShapeType="1"/>
            </p:cNvSpPr>
            <p:nvPr/>
          </p:nvSpPr>
          <p:spPr bwMode="auto">
            <a:xfrm flipV="1">
              <a:off x="1248" y="9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54" name="AutoShape 5"/>
            <p:cNvSpPr>
              <a:spLocks noChangeArrowheads="1"/>
            </p:cNvSpPr>
            <p:nvPr/>
          </p:nvSpPr>
          <p:spPr bwMode="auto">
            <a:xfrm rot="5400000" flipV="1">
              <a:off x="696" y="1080"/>
              <a:ext cx="1104" cy="864"/>
            </a:xfrm>
            <a:prstGeom prst="parallelogram">
              <a:avLst>
                <a:gd name="adj" fmla="val 2523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9223" name="Freeform 16"/>
          <p:cNvSpPr>
            <a:spLocks/>
          </p:cNvSpPr>
          <p:nvPr/>
        </p:nvSpPr>
        <p:spPr bwMode="auto">
          <a:xfrm>
            <a:off x="9926003" y="2572518"/>
            <a:ext cx="685800" cy="609600"/>
          </a:xfrm>
          <a:custGeom>
            <a:avLst/>
            <a:gdLst>
              <a:gd name="T0" fmla="*/ 312 w 529"/>
              <a:gd name="T1" fmla="*/ 0 h 480"/>
              <a:gd name="T2" fmla="*/ 0 w 529"/>
              <a:gd name="T3" fmla="*/ 0 h 480"/>
              <a:gd name="T4" fmla="*/ 0 w 529"/>
              <a:gd name="T5" fmla="*/ 479 h 480"/>
              <a:gd name="T6" fmla="*/ 310 w 529"/>
              <a:gd name="T7" fmla="*/ 479 h 480"/>
              <a:gd name="T8" fmla="*/ 359 w 529"/>
              <a:gd name="T9" fmla="*/ 471 h 480"/>
              <a:gd name="T10" fmla="*/ 402 w 529"/>
              <a:gd name="T11" fmla="*/ 455 h 480"/>
              <a:gd name="T12" fmla="*/ 433 w 529"/>
              <a:gd name="T13" fmla="*/ 433 h 480"/>
              <a:gd name="T14" fmla="*/ 463 w 529"/>
              <a:gd name="T15" fmla="*/ 404 h 480"/>
              <a:gd name="T16" fmla="*/ 486 w 529"/>
              <a:gd name="T17" fmla="*/ 374 h 480"/>
              <a:gd name="T18" fmla="*/ 508 w 529"/>
              <a:gd name="T19" fmla="*/ 334 h 480"/>
              <a:gd name="T20" fmla="*/ 523 w 529"/>
              <a:gd name="T21" fmla="*/ 285 h 480"/>
              <a:gd name="T22" fmla="*/ 528 w 529"/>
              <a:gd name="T23" fmla="*/ 235 h 480"/>
              <a:gd name="T24" fmla="*/ 521 w 529"/>
              <a:gd name="T25" fmla="*/ 187 h 480"/>
              <a:gd name="T26" fmla="*/ 506 w 529"/>
              <a:gd name="T27" fmla="*/ 140 h 480"/>
              <a:gd name="T28" fmla="*/ 480 w 529"/>
              <a:gd name="T29" fmla="*/ 99 h 480"/>
              <a:gd name="T30" fmla="*/ 456 w 529"/>
              <a:gd name="T31" fmla="*/ 71 h 480"/>
              <a:gd name="T32" fmla="*/ 425 w 529"/>
              <a:gd name="T33" fmla="*/ 43 h 480"/>
              <a:gd name="T34" fmla="*/ 390 w 529"/>
              <a:gd name="T35" fmla="*/ 23 h 480"/>
              <a:gd name="T36" fmla="*/ 352 w 529"/>
              <a:gd name="T37" fmla="*/ 8 h 480"/>
              <a:gd name="T38" fmla="*/ 312 w 529"/>
              <a:gd name="T39" fmla="*/ 0 h 48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529"/>
              <a:gd name="T61" fmla="*/ 0 h 480"/>
              <a:gd name="T62" fmla="*/ 529 w 529"/>
              <a:gd name="T63" fmla="*/ 480 h 48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529" h="480">
                <a:moveTo>
                  <a:pt x="312" y="0"/>
                </a:moveTo>
                <a:lnTo>
                  <a:pt x="0" y="0"/>
                </a:lnTo>
                <a:lnTo>
                  <a:pt x="0" y="479"/>
                </a:lnTo>
                <a:lnTo>
                  <a:pt x="310" y="479"/>
                </a:lnTo>
                <a:lnTo>
                  <a:pt x="359" y="471"/>
                </a:lnTo>
                <a:lnTo>
                  <a:pt x="402" y="455"/>
                </a:lnTo>
                <a:lnTo>
                  <a:pt x="433" y="433"/>
                </a:lnTo>
                <a:lnTo>
                  <a:pt x="463" y="404"/>
                </a:lnTo>
                <a:lnTo>
                  <a:pt x="486" y="374"/>
                </a:lnTo>
                <a:lnTo>
                  <a:pt x="508" y="334"/>
                </a:lnTo>
                <a:lnTo>
                  <a:pt x="523" y="285"/>
                </a:lnTo>
                <a:lnTo>
                  <a:pt x="528" y="235"/>
                </a:lnTo>
                <a:lnTo>
                  <a:pt x="521" y="187"/>
                </a:lnTo>
                <a:lnTo>
                  <a:pt x="506" y="140"/>
                </a:lnTo>
                <a:lnTo>
                  <a:pt x="480" y="99"/>
                </a:lnTo>
                <a:lnTo>
                  <a:pt x="456" y="71"/>
                </a:lnTo>
                <a:lnTo>
                  <a:pt x="425" y="43"/>
                </a:lnTo>
                <a:lnTo>
                  <a:pt x="390" y="23"/>
                </a:lnTo>
                <a:lnTo>
                  <a:pt x="352" y="8"/>
                </a:lnTo>
                <a:lnTo>
                  <a:pt x="312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9224" name="Group 17"/>
          <p:cNvGrpSpPr>
            <a:grpSpLocks/>
          </p:cNvGrpSpPr>
          <p:nvPr/>
        </p:nvGrpSpPr>
        <p:grpSpPr bwMode="auto">
          <a:xfrm>
            <a:off x="10916603" y="3339280"/>
            <a:ext cx="685800" cy="609600"/>
            <a:chOff x="4080" y="1968"/>
            <a:chExt cx="432" cy="384"/>
          </a:xfrm>
        </p:grpSpPr>
        <p:sp>
          <p:nvSpPr>
            <p:cNvPr id="9245" name="AutoShape 18"/>
            <p:cNvSpPr>
              <a:spLocks noChangeArrowheads="1"/>
            </p:cNvSpPr>
            <p:nvPr/>
          </p:nvSpPr>
          <p:spPr bwMode="auto">
            <a:xfrm>
              <a:off x="4176" y="1968"/>
              <a:ext cx="336" cy="384"/>
            </a:xfrm>
            <a:prstGeom prst="flowChartDelay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46" name="Freeform 19"/>
            <p:cNvSpPr>
              <a:spLocks/>
            </p:cNvSpPr>
            <p:nvPr/>
          </p:nvSpPr>
          <p:spPr bwMode="auto">
            <a:xfrm>
              <a:off x="4080" y="1968"/>
              <a:ext cx="96" cy="384"/>
            </a:xfrm>
            <a:custGeom>
              <a:avLst/>
              <a:gdLst>
                <a:gd name="T0" fmla="*/ 0 w 96"/>
                <a:gd name="T1" fmla="*/ 0 h 384"/>
                <a:gd name="T2" fmla="*/ 48 w 96"/>
                <a:gd name="T3" fmla="*/ 144 h 384"/>
                <a:gd name="T4" fmla="*/ 48 w 96"/>
                <a:gd name="T5" fmla="*/ 240 h 384"/>
                <a:gd name="T6" fmla="*/ 0 w 96"/>
                <a:gd name="T7" fmla="*/ 384 h 384"/>
                <a:gd name="T8" fmla="*/ 96 w 96"/>
                <a:gd name="T9" fmla="*/ 384 h 384"/>
                <a:gd name="T10" fmla="*/ 96 w 96"/>
                <a:gd name="T11" fmla="*/ 0 h 384"/>
                <a:gd name="T12" fmla="*/ 0 w 96"/>
                <a:gd name="T13" fmla="*/ 0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384"/>
                <a:gd name="T23" fmla="*/ 96 w 96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384">
                  <a:moveTo>
                    <a:pt x="0" y="0"/>
                  </a:moveTo>
                  <a:lnTo>
                    <a:pt x="48" y="144"/>
                  </a:lnTo>
                  <a:lnTo>
                    <a:pt x="48" y="240"/>
                  </a:lnTo>
                  <a:lnTo>
                    <a:pt x="0" y="384"/>
                  </a:lnTo>
                  <a:lnTo>
                    <a:pt x="96" y="384"/>
                  </a:lnTo>
                  <a:lnTo>
                    <a:pt x="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47" name="Freeform 20"/>
            <p:cNvSpPr>
              <a:spLocks/>
            </p:cNvSpPr>
            <p:nvPr/>
          </p:nvSpPr>
          <p:spPr bwMode="auto">
            <a:xfrm>
              <a:off x="4080" y="1968"/>
              <a:ext cx="48" cy="384"/>
            </a:xfrm>
            <a:custGeom>
              <a:avLst/>
              <a:gdLst>
                <a:gd name="T0" fmla="*/ 0 w 48"/>
                <a:gd name="T1" fmla="*/ 0 h 384"/>
                <a:gd name="T2" fmla="*/ 48 w 48"/>
                <a:gd name="T3" fmla="*/ 192 h 384"/>
                <a:gd name="T4" fmla="*/ 0 w 48"/>
                <a:gd name="T5" fmla="*/ 384 h 384"/>
                <a:gd name="T6" fmla="*/ 0 60000 65536"/>
                <a:gd name="T7" fmla="*/ 0 60000 65536"/>
                <a:gd name="T8" fmla="*/ 0 60000 65536"/>
                <a:gd name="T9" fmla="*/ 0 w 48"/>
                <a:gd name="T10" fmla="*/ 0 h 384"/>
                <a:gd name="T11" fmla="*/ 48 w 48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384">
                  <a:moveTo>
                    <a:pt x="0" y="0"/>
                  </a:moveTo>
                  <a:cubicBezTo>
                    <a:pt x="24" y="64"/>
                    <a:pt x="48" y="128"/>
                    <a:pt x="48" y="192"/>
                  </a:cubicBezTo>
                  <a:cubicBezTo>
                    <a:pt x="48" y="256"/>
                    <a:pt x="24" y="320"/>
                    <a:pt x="0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48" name="Line 21"/>
            <p:cNvSpPr>
              <a:spLocks noChangeShapeType="1"/>
            </p:cNvSpPr>
            <p:nvPr/>
          </p:nvSpPr>
          <p:spPr bwMode="auto">
            <a:xfrm>
              <a:off x="4080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49" name="Line 22"/>
            <p:cNvSpPr>
              <a:spLocks noChangeShapeType="1"/>
            </p:cNvSpPr>
            <p:nvPr/>
          </p:nvSpPr>
          <p:spPr bwMode="auto">
            <a:xfrm>
              <a:off x="4080" y="23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50" name="Freeform 23"/>
            <p:cNvSpPr>
              <a:spLocks/>
            </p:cNvSpPr>
            <p:nvPr/>
          </p:nvSpPr>
          <p:spPr bwMode="auto">
            <a:xfrm>
              <a:off x="4272" y="1968"/>
              <a:ext cx="240" cy="192"/>
            </a:xfrm>
            <a:custGeom>
              <a:avLst/>
              <a:gdLst>
                <a:gd name="T0" fmla="*/ 0 w 240"/>
                <a:gd name="T1" fmla="*/ 0 h 192"/>
                <a:gd name="T2" fmla="*/ 144 w 240"/>
                <a:gd name="T3" fmla="*/ 48 h 192"/>
                <a:gd name="T4" fmla="*/ 240 w 240"/>
                <a:gd name="T5" fmla="*/ 192 h 192"/>
                <a:gd name="T6" fmla="*/ 0 60000 65536"/>
                <a:gd name="T7" fmla="*/ 0 60000 65536"/>
                <a:gd name="T8" fmla="*/ 0 60000 65536"/>
                <a:gd name="T9" fmla="*/ 0 w 240"/>
                <a:gd name="T10" fmla="*/ 0 h 192"/>
                <a:gd name="T11" fmla="*/ 240 w 240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192">
                  <a:moveTo>
                    <a:pt x="0" y="0"/>
                  </a:moveTo>
                  <a:cubicBezTo>
                    <a:pt x="52" y="8"/>
                    <a:pt x="104" y="16"/>
                    <a:pt x="144" y="48"/>
                  </a:cubicBezTo>
                  <a:cubicBezTo>
                    <a:pt x="184" y="80"/>
                    <a:pt x="212" y="136"/>
                    <a:pt x="240" y="192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51" name="Freeform 24"/>
            <p:cNvSpPr>
              <a:spLocks/>
            </p:cNvSpPr>
            <p:nvPr/>
          </p:nvSpPr>
          <p:spPr bwMode="auto">
            <a:xfrm>
              <a:off x="4272" y="2160"/>
              <a:ext cx="240" cy="192"/>
            </a:xfrm>
            <a:custGeom>
              <a:avLst/>
              <a:gdLst>
                <a:gd name="T0" fmla="*/ 0 w 240"/>
                <a:gd name="T1" fmla="*/ 192 h 192"/>
                <a:gd name="T2" fmla="*/ 144 w 240"/>
                <a:gd name="T3" fmla="*/ 144 h 192"/>
                <a:gd name="T4" fmla="*/ 240 w 240"/>
                <a:gd name="T5" fmla="*/ 0 h 192"/>
                <a:gd name="T6" fmla="*/ 0 60000 65536"/>
                <a:gd name="T7" fmla="*/ 0 60000 65536"/>
                <a:gd name="T8" fmla="*/ 0 60000 65536"/>
                <a:gd name="T9" fmla="*/ 0 w 240"/>
                <a:gd name="T10" fmla="*/ 0 h 192"/>
                <a:gd name="T11" fmla="*/ 240 w 240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192">
                  <a:moveTo>
                    <a:pt x="0" y="192"/>
                  </a:moveTo>
                  <a:cubicBezTo>
                    <a:pt x="52" y="184"/>
                    <a:pt x="104" y="176"/>
                    <a:pt x="144" y="144"/>
                  </a:cubicBezTo>
                  <a:cubicBezTo>
                    <a:pt x="184" y="112"/>
                    <a:pt x="212" y="56"/>
                    <a:pt x="240" y="0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9225" name="Freeform 25"/>
          <p:cNvSpPr>
            <a:spLocks/>
          </p:cNvSpPr>
          <p:nvPr/>
        </p:nvSpPr>
        <p:spPr bwMode="auto">
          <a:xfrm>
            <a:off x="9926003" y="3339280"/>
            <a:ext cx="685800" cy="609600"/>
          </a:xfrm>
          <a:custGeom>
            <a:avLst/>
            <a:gdLst>
              <a:gd name="T0" fmla="*/ 312 w 529"/>
              <a:gd name="T1" fmla="*/ 0 h 480"/>
              <a:gd name="T2" fmla="*/ 0 w 529"/>
              <a:gd name="T3" fmla="*/ 0 h 480"/>
              <a:gd name="T4" fmla="*/ 0 w 529"/>
              <a:gd name="T5" fmla="*/ 479 h 480"/>
              <a:gd name="T6" fmla="*/ 310 w 529"/>
              <a:gd name="T7" fmla="*/ 479 h 480"/>
              <a:gd name="T8" fmla="*/ 359 w 529"/>
              <a:gd name="T9" fmla="*/ 471 h 480"/>
              <a:gd name="T10" fmla="*/ 402 w 529"/>
              <a:gd name="T11" fmla="*/ 455 h 480"/>
              <a:gd name="T12" fmla="*/ 433 w 529"/>
              <a:gd name="T13" fmla="*/ 433 h 480"/>
              <a:gd name="T14" fmla="*/ 463 w 529"/>
              <a:gd name="T15" fmla="*/ 404 h 480"/>
              <a:gd name="T16" fmla="*/ 486 w 529"/>
              <a:gd name="T17" fmla="*/ 374 h 480"/>
              <a:gd name="T18" fmla="*/ 508 w 529"/>
              <a:gd name="T19" fmla="*/ 334 h 480"/>
              <a:gd name="T20" fmla="*/ 523 w 529"/>
              <a:gd name="T21" fmla="*/ 285 h 480"/>
              <a:gd name="T22" fmla="*/ 528 w 529"/>
              <a:gd name="T23" fmla="*/ 235 h 480"/>
              <a:gd name="T24" fmla="*/ 521 w 529"/>
              <a:gd name="T25" fmla="*/ 187 h 480"/>
              <a:gd name="T26" fmla="*/ 506 w 529"/>
              <a:gd name="T27" fmla="*/ 140 h 480"/>
              <a:gd name="T28" fmla="*/ 480 w 529"/>
              <a:gd name="T29" fmla="*/ 99 h 480"/>
              <a:gd name="T30" fmla="*/ 456 w 529"/>
              <a:gd name="T31" fmla="*/ 71 h 480"/>
              <a:gd name="T32" fmla="*/ 425 w 529"/>
              <a:gd name="T33" fmla="*/ 43 h 480"/>
              <a:gd name="T34" fmla="*/ 390 w 529"/>
              <a:gd name="T35" fmla="*/ 23 h 480"/>
              <a:gd name="T36" fmla="*/ 352 w 529"/>
              <a:gd name="T37" fmla="*/ 8 h 480"/>
              <a:gd name="T38" fmla="*/ 312 w 529"/>
              <a:gd name="T39" fmla="*/ 0 h 48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529"/>
              <a:gd name="T61" fmla="*/ 0 h 480"/>
              <a:gd name="T62" fmla="*/ 529 w 529"/>
              <a:gd name="T63" fmla="*/ 480 h 48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529" h="480">
                <a:moveTo>
                  <a:pt x="312" y="0"/>
                </a:moveTo>
                <a:lnTo>
                  <a:pt x="0" y="0"/>
                </a:lnTo>
                <a:lnTo>
                  <a:pt x="0" y="479"/>
                </a:lnTo>
                <a:lnTo>
                  <a:pt x="310" y="479"/>
                </a:lnTo>
                <a:lnTo>
                  <a:pt x="359" y="471"/>
                </a:lnTo>
                <a:lnTo>
                  <a:pt x="402" y="455"/>
                </a:lnTo>
                <a:lnTo>
                  <a:pt x="433" y="433"/>
                </a:lnTo>
                <a:lnTo>
                  <a:pt x="463" y="404"/>
                </a:lnTo>
                <a:lnTo>
                  <a:pt x="486" y="374"/>
                </a:lnTo>
                <a:lnTo>
                  <a:pt x="508" y="334"/>
                </a:lnTo>
                <a:lnTo>
                  <a:pt x="523" y="285"/>
                </a:lnTo>
                <a:lnTo>
                  <a:pt x="528" y="235"/>
                </a:lnTo>
                <a:lnTo>
                  <a:pt x="521" y="187"/>
                </a:lnTo>
                <a:lnTo>
                  <a:pt x="506" y="140"/>
                </a:lnTo>
                <a:lnTo>
                  <a:pt x="480" y="99"/>
                </a:lnTo>
                <a:lnTo>
                  <a:pt x="456" y="71"/>
                </a:lnTo>
                <a:lnTo>
                  <a:pt x="425" y="43"/>
                </a:lnTo>
                <a:lnTo>
                  <a:pt x="390" y="23"/>
                </a:lnTo>
                <a:lnTo>
                  <a:pt x="352" y="8"/>
                </a:lnTo>
                <a:lnTo>
                  <a:pt x="312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6" name="Freeform 26"/>
          <p:cNvSpPr>
            <a:spLocks/>
          </p:cNvSpPr>
          <p:nvPr/>
        </p:nvSpPr>
        <p:spPr bwMode="auto">
          <a:xfrm>
            <a:off x="9926003" y="4101280"/>
            <a:ext cx="685800" cy="609600"/>
          </a:xfrm>
          <a:custGeom>
            <a:avLst/>
            <a:gdLst>
              <a:gd name="T0" fmla="*/ 312 w 529"/>
              <a:gd name="T1" fmla="*/ 0 h 480"/>
              <a:gd name="T2" fmla="*/ 0 w 529"/>
              <a:gd name="T3" fmla="*/ 0 h 480"/>
              <a:gd name="T4" fmla="*/ 0 w 529"/>
              <a:gd name="T5" fmla="*/ 479 h 480"/>
              <a:gd name="T6" fmla="*/ 310 w 529"/>
              <a:gd name="T7" fmla="*/ 479 h 480"/>
              <a:gd name="T8" fmla="*/ 359 w 529"/>
              <a:gd name="T9" fmla="*/ 471 h 480"/>
              <a:gd name="T10" fmla="*/ 402 w 529"/>
              <a:gd name="T11" fmla="*/ 455 h 480"/>
              <a:gd name="T12" fmla="*/ 433 w 529"/>
              <a:gd name="T13" fmla="*/ 433 h 480"/>
              <a:gd name="T14" fmla="*/ 463 w 529"/>
              <a:gd name="T15" fmla="*/ 404 h 480"/>
              <a:gd name="T16" fmla="*/ 486 w 529"/>
              <a:gd name="T17" fmla="*/ 374 h 480"/>
              <a:gd name="T18" fmla="*/ 508 w 529"/>
              <a:gd name="T19" fmla="*/ 334 h 480"/>
              <a:gd name="T20" fmla="*/ 523 w 529"/>
              <a:gd name="T21" fmla="*/ 285 h 480"/>
              <a:gd name="T22" fmla="*/ 528 w 529"/>
              <a:gd name="T23" fmla="*/ 235 h 480"/>
              <a:gd name="T24" fmla="*/ 521 w 529"/>
              <a:gd name="T25" fmla="*/ 187 h 480"/>
              <a:gd name="T26" fmla="*/ 506 w 529"/>
              <a:gd name="T27" fmla="*/ 140 h 480"/>
              <a:gd name="T28" fmla="*/ 480 w 529"/>
              <a:gd name="T29" fmla="*/ 99 h 480"/>
              <a:gd name="T30" fmla="*/ 456 w 529"/>
              <a:gd name="T31" fmla="*/ 71 h 480"/>
              <a:gd name="T32" fmla="*/ 425 w 529"/>
              <a:gd name="T33" fmla="*/ 43 h 480"/>
              <a:gd name="T34" fmla="*/ 390 w 529"/>
              <a:gd name="T35" fmla="*/ 23 h 480"/>
              <a:gd name="T36" fmla="*/ 352 w 529"/>
              <a:gd name="T37" fmla="*/ 8 h 480"/>
              <a:gd name="T38" fmla="*/ 312 w 529"/>
              <a:gd name="T39" fmla="*/ 0 h 48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529"/>
              <a:gd name="T61" fmla="*/ 0 h 480"/>
              <a:gd name="T62" fmla="*/ 529 w 529"/>
              <a:gd name="T63" fmla="*/ 480 h 48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529" h="480">
                <a:moveTo>
                  <a:pt x="312" y="0"/>
                </a:moveTo>
                <a:lnTo>
                  <a:pt x="0" y="0"/>
                </a:lnTo>
                <a:lnTo>
                  <a:pt x="0" y="479"/>
                </a:lnTo>
                <a:lnTo>
                  <a:pt x="310" y="479"/>
                </a:lnTo>
                <a:lnTo>
                  <a:pt x="359" y="471"/>
                </a:lnTo>
                <a:lnTo>
                  <a:pt x="402" y="455"/>
                </a:lnTo>
                <a:lnTo>
                  <a:pt x="433" y="433"/>
                </a:lnTo>
                <a:lnTo>
                  <a:pt x="463" y="404"/>
                </a:lnTo>
                <a:lnTo>
                  <a:pt x="486" y="374"/>
                </a:lnTo>
                <a:lnTo>
                  <a:pt x="508" y="334"/>
                </a:lnTo>
                <a:lnTo>
                  <a:pt x="523" y="285"/>
                </a:lnTo>
                <a:lnTo>
                  <a:pt x="528" y="235"/>
                </a:lnTo>
                <a:lnTo>
                  <a:pt x="521" y="187"/>
                </a:lnTo>
                <a:lnTo>
                  <a:pt x="506" y="140"/>
                </a:lnTo>
                <a:lnTo>
                  <a:pt x="480" y="99"/>
                </a:lnTo>
                <a:lnTo>
                  <a:pt x="456" y="71"/>
                </a:lnTo>
                <a:lnTo>
                  <a:pt x="425" y="43"/>
                </a:lnTo>
                <a:lnTo>
                  <a:pt x="390" y="23"/>
                </a:lnTo>
                <a:lnTo>
                  <a:pt x="352" y="8"/>
                </a:lnTo>
                <a:lnTo>
                  <a:pt x="312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7" name="Text Box 27"/>
          <p:cNvSpPr txBox="1">
            <a:spLocks noChangeArrowheads="1"/>
          </p:cNvSpPr>
          <p:nvPr/>
        </p:nvSpPr>
        <p:spPr bwMode="auto">
          <a:xfrm>
            <a:off x="9926004" y="265348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A1</a:t>
            </a:r>
          </a:p>
        </p:txBody>
      </p:sp>
      <p:sp>
        <p:nvSpPr>
          <p:cNvPr id="9228" name="Text Box 28"/>
          <p:cNvSpPr txBox="1">
            <a:spLocks noChangeArrowheads="1"/>
          </p:cNvSpPr>
          <p:nvPr/>
        </p:nvSpPr>
        <p:spPr bwMode="auto">
          <a:xfrm>
            <a:off x="9926004" y="341548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A2</a:t>
            </a:r>
          </a:p>
        </p:txBody>
      </p:sp>
      <p:sp>
        <p:nvSpPr>
          <p:cNvPr id="9229" name="Text Box 29"/>
          <p:cNvSpPr txBox="1">
            <a:spLocks noChangeArrowheads="1"/>
          </p:cNvSpPr>
          <p:nvPr/>
        </p:nvSpPr>
        <p:spPr bwMode="auto">
          <a:xfrm>
            <a:off x="9926004" y="417748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A3</a:t>
            </a:r>
          </a:p>
        </p:txBody>
      </p:sp>
      <p:sp>
        <p:nvSpPr>
          <p:cNvPr id="9230" name="Text Box 30"/>
          <p:cNvSpPr txBox="1">
            <a:spLocks noChangeArrowheads="1"/>
          </p:cNvSpPr>
          <p:nvPr/>
        </p:nvSpPr>
        <p:spPr bwMode="auto">
          <a:xfrm>
            <a:off x="10992804" y="341548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O1</a:t>
            </a:r>
          </a:p>
        </p:txBody>
      </p:sp>
      <p:sp>
        <p:nvSpPr>
          <p:cNvPr id="9231" name="Text Box 31"/>
          <p:cNvSpPr txBox="1">
            <a:spLocks noChangeArrowheads="1"/>
          </p:cNvSpPr>
          <p:nvPr/>
        </p:nvSpPr>
        <p:spPr bwMode="auto">
          <a:xfrm>
            <a:off x="4957128" y="5895155"/>
            <a:ext cx="2001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Design entities</a:t>
            </a:r>
          </a:p>
        </p:txBody>
      </p:sp>
      <p:sp>
        <p:nvSpPr>
          <p:cNvPr id="9232" name="Text Box 32"/>
          <p:cNvSpPr txBox="1">
            <a:spLocks noChangeArrowheads="1"/>
          </p:cNvSpPr>
          <p:nvPr/>
        </p:nvSpPr>
        <p:spPr bwMode="auto">
          <a:xfrm>
            <a:off x="7411404" y="5853880"/>
            <a:ext cx="1724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Components</a:t>
            </a:r>
          </a:p>
        </p:txBody>
      </p:sp>
      <p:sp>
        <p:nvSpPr>
          <p:cNvPr id="9233" name="Text Box 33"/>
          <p:cNvSpPr txBox="1">
            <a:spLocks noChangeArrowheads="1"/>
          </p:cNvSpPr>
          <p:nvPr/>
        </p:nvSpPr>
        <p:spPr bwMode="auto">
          <a:xfrm>
            <a:off x="9773603" y="5472880"/>
            <a:ext cx="1824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Instantiations</a:t>
            </a:r>
          </a:p>
        </p:txBody>
      </p:sp>
      <p:sp>
        <p:nvSpPr>
          <p:cNvPr id="9234" name="Line 38"/>
          <p:cNvSpPr>
            <a:spLocks noChangeShapeType="1"/>
          </p:cNvSpPr>
          <p:nvPr/>
        </p:nvSpPr>
        <p:spPr bwMode="auto">
          <a:xfrm flipH="1">
            <a:off x="5811203" y="265348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35" name="Line 39"/>
          <p:cNvSpPr>
            <a:spLocks noChangeShapeType="1"/>
          </p:cNvSpPr>
          <p:nvPr/>
        </p:nvSpPr>
        <p:spPr bwMode="auto">
          <a:xfrm flipH="1">
            <a:off x="5811203" y="501568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36" name="AutoShape 15"/>
          <p:cNvSpPr>
            <a:spLocks noChangeArrowheads="1"/>
          </p:cNvSpPr>
          <p:nvPr/>
        </p:nvSpPr>
        <p:spPr bwMode="auto">
          <a:xfrm rot="5400000" flipV="1">
            <a:off x="7449503" y="1929580"/>
            <a:ext cx="1752600" cy="1371600"/>
          </a:xfrm>
          <a:prstGeom prst="parallelogram">
            <a:avLst>
              <a:gd name="adj" fmla="val 252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37" name="AutoShape 14"/>
          <p:cNvSpPr>
            <a:spLocks noChangeArrowheads="1"/>
          </p:cNvSpPr>
          <p:nvPr/>
        </p:nvSpPr>
        <p:spPr bwMode="auto">
          <a:xfrm rot="5400000" flipV="1">
            <a:off x="7373303" y="4291780"/>
            <a:ext cx="1752600" cy="1371600"/>
          </a:xfrm>
          <a:prstGeom prst="parallelogram">
            <a:avLst>
              <a:gd name="adj" fmla="val 252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38" name="Line 40"/>
          <p:cNvSpPr>
            <a:spLocks noChangeShapeType="1"/>
          </p:cNvSpPr>
          <p:nvPr/>
        </p:nvSpPr>
        <p:spPr bwMode="auto">
          <a:xfrm>
            <a:off x="8325803" y="2653480"/>
            <a:ext cx="16002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39" name="Line 41"/>
          <p:cNvSpPr>
            <a:spLocks noChangeShapeType="1"/>
          </p:cNvSpPr>
          <p:nvPr/>
        </p:nvSpPr>
        <p:spPr bwMode="auto">
          <a:xfrm>
            <a:off x="8325803" y="2653480"/>
            <a:ext cx="16002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40" name="Line 42"/>
          <p:cNvSpPr>
            <a:spLocks noChangeShapeType="1"/>
          </p:cNvSpPr>
          <p:nvPr/>
        </p:nvSpPr>
        <p:spPr bwMode="auto">
          <a:xfrm>
            <a:off x="8325803" y="2653480"/>
            <a:ext cx="1600200" cy="175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41" name="Freeform 43"/>
          <p:cNvSpPr>
            <a:spLocks/>
          </p:cNvSpPr>
          <p:nvPr/>
        </p:nvSpPr>
        <p:spPr bwMode="auto">
          <a:xfrm>
            <a:off x="8325803" y="3948880"/>
            <a:ext cx="2743200" cy="1066800"/>
          </a:xfrm>
          <a:custGeom>
            <a:avLst/>
            <a:gdLst>
              <a:gd name="T0" fmla="*/ 0 w 1728"/>
              <a:gd name="T1" fmla="*/ 672 h 672"/>
              <a:gd name="T2" fmla="*/ 1488 w 1728"/>
              <a:gd name="T3" fmla="*/ 672 h 672"/>
              <a:gd name="T4" fmla="*/ 1728 w 1728"/>
              <a:gd name="T5" fmla="*/ 0 h 672"/>
              <a:gd name="T6" fmla="*/ 0 60000 65536"/>
              <a:gd name="T7" fmla="*/ 0 60000 65536"/>
              <a:gd name="T8" fmla="*/ 0 60000 65536"/>
              <a:gd name="T9" fmla="*/ 0 w 1728"/>
              <a:gd name="T10" fmla="*/ 0 h 672"/>
              <a:gd name="T11" fmla="*/ 1728 w 1728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672">
                <a:moveTo>
                  <a:pt x="0" y="672"/>
                </a:moveTo>
                <a:lnTo>
                  <a:pt x="1488" y="672"/>
                </a:lnTo>
                <a:lnTo>
                  <a:pt x="1728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42" name="Oval 34"/>
          <p:cNvSpPr>
            <a:spLocks noChangeArrowheads="1"/>
          </p:cNvSpPr>
          <p:nvPr/>
        </p:nvSpPr>
        <p:spPr bwMode="auto">
          <a:xfrm rot="-869564">
            <a:off x="7563803" y="4329880"/>
            <a:ext cx="1371600" cy="5334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OR3_OP</a:t>
            </a:r>
          </a:p>
        </p:txBody>
      </p:sp>
      <p:sp>
        <p:nvSpPr>
          <p:cNvPr id="9243" name="Oval 35"/>
          <p:cNvSpPr>
            <a:spLocks noChangeArrowheads="1"/>
          </p:cNvSpPr>
          <p:nvPr/>
        </p:nvSpPr>
        <p:spPr bwMode="auto">
          <a:xfrm rot="-892616">
            <a:off x="7640003" y="1967680"/>
            <a:ext cx="1371600" cy="5334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 dirty="0"/>
              <a:t>AND2_OP</a:t>
            </a:r>
          </a:p>
        </p:txBody>
      </p:sp>
    </p:spTree>
    <p:extLst>
      <p:ext uri="{BB962C8B-B14F-4D97-AF65-F5344CB8AC3E}">
        <p14:creationId xmlns:p14="http://schemas.microsoft.com/office/powerpoint/2010/main" val="331096409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20140"/>
            <a:ext cx="10515600" cy="570548"/>
          </a:xfrm>
        </p:spPr>
        <p:txBody>
          <a:bodyPr>
            <a:noAutofit/>
          </a:bodyPr>
          <a:lstStyle/>
          <a:p>
            <a:r>
              <a:rPr lang="en-US" altLang="en-US" dirty="0"/>
              <a:t>Component Declarations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51660"/>
            <a:ext cx="10515600" cy="4526280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Component declarations reference  the components that are to be connected</a:t>
            </a:r>
          </a:p>
          <a:p>
            <a:pPr lvl="1"/>
            <a:r>
              <a:rPr lang="en-US" altLang="en-US" sz="2800" dirty="0"/>
              <a:t>Identified by keyword ‘</a:t>
            </a:r>
            <a:r>
              <a:rPr lang="en-US" altLang="en-US" sz="2800" b="1" dirty="0"/>
              <a:t>component’</a:t>
            </a:r>
          </a:p>
          <a:p>
            <a:pPr lvl="2"/>
            <a:r>
              <a:rPr lang="en-US" altLang="en-US" sz="2400" dirty="0"/>
              <a:t>Definition terminated by</a:t>
            </a:r>
            <a:r>
              <a:rPr lang="en-US" altLang="en-US" sz="2400" b="1" dirty="0"/>
              <a:t> ‘end component’</a:t>
            </a:r>
          </a:p>
          <a:p>
            <a:pPr lvl="1"/>
            <a:r>
              <a:rPr lang="en-US" altLang="en-US" sz="2800" b="1" dirty="0"/>
              <a:t>Port</a:t>
            </a:r>
            <a:r>
              <a:rPr lang="en-US" altLang="en-US" sz="2800" dirty="0"/>
              <a:t> statement define the interface</a:t>
            </a:r>
          </a:p>
          <a:p>
            <a:pPr lvl="2"/>
            <a:r>
              <a:rPr lang="en-US" altLang="en-US" sz="2400" dirty="0"/>
              <a:t>Identifier, direction, type same as in port statement in design entity interface definition</a:t>
            </a:r>
          </a:p>
          <a:p>
            <a:pPr lvl="1"/>
            <a:r>
              <a:rPr lang="en-US" altLang="en-US" sz="2800" dirty="0"/>
              <a:t>Component to entity association is defined by a ‘configuration’</a:t>
            </a:r>
          </a:p>
          <a:p>
            <a:pPr lvl="2"/>
            <a:r>
              <a:rPr lang="en-US" altLang="en-US" sz="2400" dirty="0"/>
              <a:t>Default configuration associates components and entities that have the same interface</a:t>
            </a:r>
          </a:p>
        </p:txBody>
      </p:sp>
    </p:spTree>
    <p:extLst>
      <p:ext uri="{BB962C8B-B14F-4D97-AF65-F5344CB8AC3E}">
        <p14:creationId xmlns:p14="http://schemas.microsoft.com/office/powerpoint/2010/main" val="15557277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74419"/>
            <a:ext cx="10515600" cy="751205"/>
          </a:xfrm>
        </p:spPr>
        <p:txBody>
          <a:bodyPr>
            <a:normAutofit/>
          </a:bodyPr>
          <a:lstStyle/>
          <a:p>
            <a:r>
              <a:rPr lang="en-US" altLang="en-US" dirty="0"/>
              <a:t>Signal Declarations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Instantiated components need connecting; signals do this</a:t>
            </a:r>
          </a:p>
          <a:p>
            <a:pPr lvl="1"/>
            <a:r>
              <a:rPr lang="en-US" altLang="en-US" sz="2800" dirty="0"/>
              <a:t>Effectively form the internal gate-to-gate wiring</a:t>
            </a:r>
          </a:p>
          <a:p>
            <a:pPr lvl="1"/>
            <a:r>
              <a:rPr lang="en-US" altLang="en-US" sz="2800" dirty="0"/>
              <a:t>Keyword is </a:t>
            </a:r>
            <a:r>
              <a:rPr lang="en-US" altLang="en-US" sz="2800" b="1" dirty="0"/>
              <a:t>‘signal’</a:t>
            </a:r>
            <a:endParaRPr lang="en-US" altLang="en-US" sz="2800" dirty="0"/>
          </a:p>
          <a:p>
            <a:pPr lvl="1"/>
            <a:r>
              <a:rPr lang="en-US" altLang="en-US" sz="2800" dirty="0"/>
              <a:t>Must specify identifier(s) and type</a:t>
            </a:r>
          </a:p>
          <a:p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667602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43000"/>
            <a:ext cx="10515600" cy="54768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Component Instantiation Statements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3600" dirty="0"/>
              <a:t>Component instantiation statements define specific, names instances of components</a:t>
            </a:r>
          </a:p>
          <a:p>
            <a:pPr lvl="1"/>
            <a:r>
              <a:rPr lang="en-US" altLang="en-US" sz="3200" dirty="0"/>
              <a:t>Prefaced with a label: identifier (names the part)</a:t>
            </a:r>
          </a:p>
          <a:p>
            <a:pPr lvl="1"/>
            <a:r>
              <a:rPr lang="en-US" altLang="en-US" sz="3200" dirty="0"/>
              <a:t>Followed by the component name</a:t>
            </a:r>
          </a:p>
          <a:p>
            <a:pPr lvl="1"/>
            <a:r>
              <a:rPr lang="en-US" altLang="en-US" sz="3200" dirty="0"/>
              <a:t>Followed by keyword </a:t>
            </a:r>
            <a:r>
              <a:rPr lang="en-US" altLang="en-US" sz="3200" b="1" dirty="0"/>
              <a:t>‘port map’</a:t>
            </a:r>
            <a:endParaRPr lang="en-US" altLang="en-US" sz="3200" dirty="0"/>
          </a:p>
          <a:p>
            <a:pPr lvl="1"/>
            <a:r>
              <a:rPr lang="en-US" altLang="en-US" sz="3200" dirty="0"/>
              <a:t>Followed by signal map list</a:t>
            </a:r>
          </a:p>
          <a:p>
            <a:pPr lvl="2"/>
            <a:r>
              <a:rPr lang="en-US" altLang="en-US" sz="2800" b="1" dirty="0"/>
              <a:t>Associates signals with component interface entity</a:t>
            </a:r>
          </a:p>
          <a:p>
            <a:pPr lvl="2"/>
            <a:r>
              <a:rPr lang="en-US" altLang="en-US" sz="2800" b="1" dirty="0"/>
              <a:t>Connectivity is either positional association or named association</a:t>
            </a:r>
          </a:p>
        </p:txBody>
      </p:sp>
    </p:spTree>
    <p:extLst>
      <p:ext uri="{BB962C8B-B14F-4D97-AF65-F5344CB8AC3E}">
        <p14:creationId xmlns:p14="http://schemas.microsoft.com/office/powerpoint/2010/main" val="413586153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28700"/>
            <a:ext cx="10515600" cy="66198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Port Map Associations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758316"/>
            <a:ext cx="10256520" cy="436626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Positional association connects port identifiers to port map identifiers in order of occurrence </a:t>
            </a:r>
          </a:p>
          <a:p>
            <a:r>
              <a:rPr lang="en-US" altLang="en-US" sz="3200" dirty="0"/>
              <a:t>Named association explicitly identifies the connection between port identifiers and port map identifiers</a:t>
            </a:r>
          </a:p>
          <a:p>
            <a:pPr lvl="1"/>
            <a:r>
              <a:rPr lang="en-US" altLang="en-US" sz="2800" dirty="0"/>
              <a:t>Association is </a:t>
            </a:r>
            <a:r>
              <a:rPr lang="en-US" altLang="en-US" sz="2800" b="1" i="1" dirty="0"/>
              <a:t>“port name =&gt; signal name”</a:t>
            </a:r>
            <a:endParaRPr lang="en-US" altLang="en-US" sz="2800" dirty="0"/>
          </a:p>
          <a:p>
            <a:pPr lvl="1"/>
            <a:r>
              <a:rPr lang="en-US" altLang="en-US" sz="2800" dirty="0"/>
              <a:t>Associations can appear in any order</a:t>
            </a:r>
          </a:p>
          <a:p>
            <a:r>
              <a:rPr lang="en-US" altLang="en-US" sz="3200" dirty="0"/>
              <a:t>Both associations can appear in one port map</a:t>
            </a:r>
          </a:p>
          <a:p>
            <a:pPr lvl="1"/>
            <a:r>
              <a:rPr lang="en-US" altLang="en-US" sz="2800" dirty="0"/>
              <a:t>Positional before named</a:t>
            </a:r>
          </a:p>
        </p:txBody>
      </p:sp>
    </p:spTree>
    <p:extLst>
      <p:ext uri="{BB962C8B-B14F-4D97-AF65-F5344CB8AC3E}">
        <p14:creationId xmlns:p14="http://schemas.microsoft.com/office/powerpoint/2010/main" val="179293729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1028700"/>
            <a:ext cx="10515600" cy="891540"/>
          </a:xfrm>
        </p:spPr>
        <p:txBody>
          <a:bodyPr>
            <a:normAutofit/>
          </a:bodyPr>
          <a:lstStyle/>
          <a:p>
            <a:r>
              <a:rPr lang="en-US" altLang="en-US" dirty="0"/>
              <a:t>Positional Port Map Association</a:t>
            </a:r>
          </a:p>
        </p:txBody>
      </p:sp>
      <p:sp>
        <p:nvSpPr>
          <p:cNvPr id="14341" name="Rectangle 1027"/>
          <p:cNvSpPr>
            <a:spLocks noGrp="1" noChangeArrowheads="1"/>
          </p:cNvSpPr>
          <p:nvPr>
            <p:ph idx="1"/>
          </p:nvPr>
        </p:nvSpPr>
        <p:spPr>
          <a:xfrm>
            <a:off x="838200" y="2263139"/>
            <a:ext cx="10888980" cy="3913823"/>
          </a:xfrm>
        </p:spPr>
        <p:txBody>
          <a:bodyPr/>
          <a:lstStyle/>
          <a:p>
            <a:r>
              <a:rPr lang="en-US" altLang="en-US" sz="3200" dirty="0"/>
              <a:t>In our example, the AND gate </a:t>
            </a:r>
            <a:r>
              <a:rPr lang="en-US" altLang="en-US" sz="3200" b="1" dirty="0"/>
              <a:t>port </a:t>
            </a:r>
            <a:r>
              <a:rPr lang="en-US" altLang="en-US" sz="3200" dirty="0"/>
              <a:t>signal declarations were A, B, and Z in that order</a:t>
            </a:r>
          </a:p>
          <a:p>
            <a:endParaRPr lang="en-US" altLang="en-US" sz="3200" dirty="0"/>
          </a:p>
          <a:p>
            <a:endParaRPr lang="en-US" altLang="en-US" sz="3200" dirty="0"/>
          </a:p>
          <a:p>
            <a:r>
              <a:rPr lang="en-US" altLang="en-US" sz="3200" dirty="0"/>
              <a:t>The positional association connects comp. Input A to A_IN, B to B_IN, and output Z to INT1</a:t>
            </a:r>
          </a:p>
        </p:txBody>
      </p:sp>
      <p:sp>
        <p:nvSpPr>
          <p:cNvPr id="14342" name="Text Box 1029"/>
          <p:cNvSpPr txBox="1">
            <a:spLocks noChangeArrowheads="1"/>
          </p:cNvSpPr>
          <p:nvPr/>
        </p:nvSpPr>
        <p:spPr bwMode="auto">
          <a:xfrm>
            <a:off x="2972434" y="3451860"/>
            <a:ext cx="73327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dirty="0"/>
              <a:t>A1: AND2_OP </a:t>
            </a:r>
            <a:r>
              <a:rPr lang="en-US" altLang="en-US" sz="2800" b="1" dirty="0"/>
              <a:t>port map</a:t>
            </a:r>
            <a:r>
              <a:rPr lang="en-US" altLang="en-US" sz="2800" dirty="0"/>
              <a:t> (A_IN, B_IN, INT1);</a:t>
            </a:r>
          </a:p>
        </p:txBody>
      </p:sp>
    </p:spTree>
    <p:extLst>
      <p:ext uri="{BB962C8B-B14F-4D97-AF65-F5344CB8AC3E}">
        <p14:creationId xmlns:p14="http://schemas.microsoft.com/office/powerpoint/2010/main" val="144651312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65860"/>
            <a:ext cx="10515600" cy="799148"/>
          </a:xfrm>
        </p:spPr>
        <p:txBody>
          <a:bodyPr>
            <a:normAutofit/>
          </a:bodyPr>
          <a:lstStyle/>
          <a:p>
            <a:r>
              <a:rPr lang="en-US" altLang="en-US" dirty="0"/>
              <a:t>Named Port Map Association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1165860" y="1965008"/>
            <a:ext cx="10347960" cy="4329112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Now let’s change the component instantiation to use named association as follows.</a:t>
            </a:r>
          </a:p>
          <a:p>
            <a:endParaRPr lang="en-US" altLang="en-US" sz="3600" dirty="0"/>
          </a:p>
          <a:p>
            <a:endParaRPr lang="en-US" altLang="en-US" sz="3600" dirty="0"/>
          </a:p>
          <a:p>
            <a:r>
              <a:rPr lang="en-US" altLang="en-US" sz="3600" dirty="0"/>
              <a:t>Note that this gives us exactly the same connections as before but they can be listed in any order</a:t>
            </a: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1600250" y="3382011"/>
            <a:ext cx="8991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dirty="0"/>
              <a:t>A1: AND2_OP </a:t>
            </a:r>
            <a:r>
              <a:rPr lang="en-US" altLang="en-US" sz="2800" b="1" dirty="0"/>
              <a:t>port map</a:t>
            </a:r>
            <a:r>
              <a:rPr lang="en-US" altLang="en-US" sz="2800" dirty="0"/>
              <a:t> (Z=&gt;INT1, B=&gt;B_IN, A=&gt;A_IN);</a:t>
            </a:r>
          </a:p>
        </p:txBody>
      </p:sp>
    </p:spTree>
    <p:extLst>
      <p:ext uri="{BB962C8B-B14F-4D97-AF65-F5344CB8AC3E}">
        <p14:creationId xmlns:p14="http://schemas.microsoft.com/office/powerpoint/2010/main" val="37519544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51559"/>
            <a:ext cx="10515600" cy="800101"/>
          </a:xfrm>
        </p:spPr>
        <p:txBody>
          <a:bodyPr>
            <a:normAutofit/>
          </a:bodyPr>
          <a:lstStyle/>
          <a:p>
            <a:r>
              <a:rPr lang="en-US" altLang="en-US" dirty="0"/>
              <a:t>Hierarchical Structures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34539"/>
            <a:ext cx="10515600" cy="4142423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Design entity definitions are referenced as components</a:t>
            </a:r>
          </a:p>
          <a:p>
            <a:r>
              <a:rPr lang="en-US" altLang="en-US" sz="3600" dirty="0"/>
              <a:t>Components are instantiated to form new design entities</a:t>
            </a:r>
          </a:p>
          <a:p>
            <a:r>
              <a:rPr lang="en-US" altLang="en-US" sz="3600" dirty="0"/>
              <a:t>VHDL promotes reuse through hierarchical structures</a:t>
            </a:r>
          </a:p>
        </p:txBody>
      </p:sp>
    </p:spTree>
    <p:extLst>
      <p:ext uri="{BB962C8B-B14F-4D97-AF65-F5344CB8AC3E}">
        <p14:creationId xmlns:p14="http://schemas.microsoft.com/office/powerpoint/2010/main" val="264110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74420"/>
            <a:ext cx="10515600" cy="61626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Port Definition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10515600" cy="4664392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Port declarations are identified by the keyword </a:t>
            </a:r>
            <a:r>
              <a:rPr lang="en-US" altLang="en-US" sz="3600" b="1" dirty="0"/>
              <a:t>‘port’</a:t>
            </a:r>
          </a:p>
          <a:p>
            <a:pPr lvl="1"/>
            <a:r>
              <a:rPr lang="en-US" altLang="en-US" sz="3200" dirty="0"/>
              <a:t>Define design entity input/output signals</a:t>
            </a:r>
          </a:p>
          <a:p>
            <a:pPr lvl="1"/>
            <a:r>
              <a:rPr lang="en-US" altLang="en-US" sz="3200" dirty="0"/>
              <a:t>Declaration must specify:</a:t>
            </a:r>
          </a:p>
          <a:p>
            <a:pPr lvl="2"/>
            <a:r>
              <a:rPr lang="en-US" altLang="en-US" sz="2800" dirty="0"/>
              <a:t>The name (identifier)</a:t>
            </a:r>
          </a:p>
          <a:p>
            <a:pPr lvl="2"/>
            <a:r>
              <a:rPr lang="en-US" altLang="en-US" sz="2800" dirty="0"/>
              <a:t>The direction, defined by keywords </a:t>
            </a:r>
            <a:r>
              <a:rPr lang="en-US" altLang="en-US" sz="2800" b="1" dirty="0"/>
              <a:t>in, out, </a:t>
            </a:r>
            <a:r>
              <a:rPr lang="en-US" altLang="en-US" sz="2800" b="1" dirty="0" err="1"/>
              <a:t>inout</a:t>
            </a:r>
            <a:r>
              <a:rPr lang="en-US" altLang="en-US" sz="2800" b="1" dirty="0"/>
              <a:t>, buffer, linkage</a:t>
            </a:r>
          </a:p>
          <a:p>
            <a:pPr lvl="3"/>
            <a:r>
              <a:rPr lang="en-US" altLang="en-US" sz="2400" dirty="0"/>
              <a:t>We don’t use </a:t>
            </a:r>
            <a:r>
              <a:rPr lang="en-US" altLang="en-US" sz="2400" b="1" dirty="0"/>
              <a:t>buffer</a:t>
            </a:r>
            <a:r>
              <a:rPr lang="en-US" altLang="en-US" sz="2400" dirty="0"/>
              <a:t> or </a:t>
            </a:r>
            <a:r>
              <a:rPr lang="en-US" altLang="en-US" sz="2400" b="1" dirty="0"/>
              <a:t>linkage</a:t>
            </a:r>
            <a:endParaRPr lang="en-US" altLang="en-US" sz="2400" dirty="0"/>
          </a:p>
          <a:p>
            <a:pPr lvl="2"/>
            <a:r>
              <a:rPr lang="en-US" altLang="en-US" sz="2800" dirty="0"/>
              <a:t>The information type; predefined types are available</a:t>
            </a:r>
          </a:p>
          <a:p>
            <a:pPr lvl="3"/>
            <a:r>
              <a:rPr lang="en-US" altLang="en-US" sz="2400" dirty="0"/>
              <a:t>BIT is predefined Boolean type with values of 0 &amp; 1</a:t>
            </a:r>
          </a:p>
          <a:p>
            <a:pPr lvl="3"/>
            <a:r>
              <a:rPr lang="en-US" altLang="en-US" sz="2400" dirty="0"/>
              <a:t>INTEGER is a signed type</a:t>
            </a:r>
          </a:p>
        </p:txBody>
      </p:sp>
    </p:spTree>
    <p:extLst>
      <p:ext uri="{BB962C8B-B14F-4D97-AF65-F5344CB8AC3E}">
        <p14:creationId xmlns:p14="http://schemas.microsoft.com/office/powerpoint/2010/main" val="49778865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1002028"/>
            <a:ext cx="10515600" cy="783908"/>
          </a:xfrm>
        </p:spPr>
        <p:txBody>
          <a:bodyPr/>
          <a:lstStyle/>
          <a:p>
            <a:r>
              <a:rPr lang="en-US" altLang="en-US" dirty="0"/>
              <a:t>Hierarchical Structure Diagram</a:t>
            </a:r>
          </a:p>
        </p:txBody>
      </p:sp>
      <p:sp>
        <p:nvSpPr>
          <p:cNvPr id="17412" name="Rectangle 13"/>
          <p:cNvSpPr>
            <a:spLocks noChangeArrowheads="1"/>
          </p:cNvSpPr>
          <p:nvPr/>
        </p:nvSpPr>
        <p:spPr bwMode="auto">
          <a:xfrm>
            <a:off x="5059680" y="3673792"/>
            <a:ext cx="1676400" cy="738187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3" name="Rectangle 14"/>
          <p:cNvSpPr>
            <a:spLocks noChangeArrowheads="1"/>
          </p:cNvSpPr>
          <p:nvPr/>
        </p:nvSpPr>
        <p:spPr bwMode="auto">
          <a:xfrm>
            <a:off x="7040880" y="3673792"/>
            <a:ext cx="1676400" cy="7381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5" name="Rectangle 3"/>
          <p:cNvSpPr>
            <a:spLocks noChangeArrowheads="1"/>
          </p:cNvSpPr>
          <p:nvPr/>
        </p:nvSpPr>
        <p:spPr bwMode="auto">
          <a:xfrm>
            <a:off x="5897880" y="3969068"/>
            <a:ext cx="838200" cy="44291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6" name="Rectangle 4"/>
          <p:cNvSpPr>
            <a:spLocks noChangeArrowheads="1"/>
          </p:cNvSpPr>
          <p:nvPr/>
        </p:nvSpPr>
        <p:spPr bwMode="auto">
          <a:xfrm>
            <a:off x="5059680" y="3969068"/>
            <a:ext cx="838200" cy="4429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7" name="Rectangle 5"/>
          <p:cNvSpPr>
            <a:spLocks noChangeArrowheads="1"/>
          </p:cNvSpPr>
          <p:nvPr/>
        </p:nvSpPr>
        <p:spPr bwMode="auto">
          <a:xfrm>
            <a:off x="5440680" y="5797868"/>
            <a:ext cx="838200" cy="442912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8" name="Rectangle 6"/>
          <p:cNvSpPr>
            <a:spLocks noChangeArrowheads="1"/>
          </p:cNvSpPr>
          <p:nvPr/>
        </p:nvSpPr>
        <p:spPr bwMode="auto">
          <a:xfrm>
            <a:off x="3078480" y="3673792"/>
            <a:ext cx="1676400" cy="738187"/>
          </a:xfrm>
          <a:prstGeom prst="rect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9" name="Rectangle 7"/>
          <p:cNvSpPr>
            <a:spLocks noChangeArrowheads="1"/>
          </p:cNvSpPr>
          <p:nvPr/>
        </p:nvSpPr>
        <p:spPr bwMode="auto">
          <a:xfrm>
            <a:off x="3078480" y="3969068"/>
            <a:ext cx="838200" cy="442912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20" name="Rectangle 8"/>
          <p:cNvSpPr>
            <a:spLocks noChangeArrowheads="1"/>
          </p:cNvSpPr>
          <p:nvPr/>
        </p:nvSpPr>
        <p:spPr bwMode="auto">
          <a:xfrm>
            <a:off x="7040880" y="3969068"/>
            <a:ext cx="838200" cy="442912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21" name="Rectangle 9"/>
          <p:cNvSpPr>
            <a:spLocks noChangeArrowheads="1"/>
          </p:cNvSpPr>
          <p:nvPr/>
        </p:nvSpPr>
        <p:spPr bwMode="auto">
          <a:xfrm>
            <a:off x="3916680" y="3969068"/>
            <a:ext cx="838200" cy="4429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22" name="Rectangle 10"/>
          <p:cNvSpPr>
            <a:spLocks noChangeArrowheads="1"/>
          </p:cNvSpPr>
          <p:nvPr/>
        </p:nvSpPr>
        <p:spPr bwMode="auto">
          <a:xfrm>
            <a:off x="4450080" y="5797868"/>
            <a:ext cx="838200" cy="4429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23" name="Rectangle 11"/>
          <p:cNvSpPr>
            <a:spLocks noChangeArrowheads="1"/>
          </p:cNvSpPr>
          <p:nvPr/>
        </p:nvSpPr>
        <p:spPr bwMode="auto">
          <a:xfrm>
            <a:off x="7879080" y="3969068"/>
            <a:ext cx="838200" cy="44291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24" name="Rectangle 12"/>
          <p:cNvSpPr>
            <a:spLocks noChangeArrowheads="1"/>
          </p:cNvSpPr>
          <p:nvPr/>
        </p:nvSpPr>
        <p:spPr bwMode="auto">
          <a:xfrm>
            <a:off x="6431280" y="5797868"/>
            <a:ext cx="838200" cy="44291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25" name="Line 15"/>
          <p:cNvSpPr>
            <a:spLocks noChangeShapeType="1"/>
          </p:cNvSpPr>
          <p:nvPr/>
        </p:nvSpPr>
        <p:spPr bwMode="auto">
          <a:xfrm flipH="1" flipV="1">
            <a:off x="4450080" y="4454844"/>
            <a:ext cx="457200" cy="13287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26" name="Line 16"/>
          <p:cNvSpPr>
            <a:spLocks noChangeShapeType="1"/>
          </p:cNvSpPr>
          <p:nvPr/>
        </p:nvSpPr>
        <p:spPr bwMode="auto">
          <a:xfrm flipV="1">
            <a:off x="4907280" y="4454844"/>
            <a:ext cx="609600" cy="13287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27" name="Line 17"/>
          <p:cNvSpPr>
            <a:spLocks noChangeShapeType="1"/>
          </p:cNvSpPr>
          <p:nvPr/>
        </p:nvSpPr>
        <p:spPr bwMode="auto">
          <a:xfrm flipH="1" flipV="1">
            <a:off x="3535680" y="4454844"/>
            <a:ext cx="2286000" cy="13287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28" name="Line 18"/>
          <p:cNvSpPr>
            <a:spLocks noChangeShapeType="1"/>
          </p:cNvSpPr>
          <p:nvPr/>
        </p:nvSpPr>
        <p:spPr bwMode="auto">
          <a:xfrm flipV="1">
            <a:off x="5897880" y="4454844"/>
            <a:ext cx="1600200" cy="13287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29" name="Line 19"/>
          <p:cNvSpPr>
            <a:spLocks noChangeShapeType="1"/>
          </p:cNvSpPr>
          <p:nvPr/>
        </p:nvSpPr>
        <p:spPr bwMode="auto">
          <a:xfrm flipH="1" flipV="1">
            <a:off x="6355080" y="4454844"/>
            <a:ext cx="533400" cy="13287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30" name="Line 20"/>
          <p:cNvSpPr>
            <a:spLocks noChangeShapeType="1"/>
          </p:cNvSpPr>
          <p:nvPr/>
        </p:nvSpPr>
        <p:spPr bwMode="auto">
          <a:xfrm flipV="1">
            <a:off x="6888480" y="4454844"/>
            <a:ext cx="1371600" cy="13287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31" name="Rectangle 21"/>
          <p:cNvSpPr>
            <a:spLocks noChangeArrowheads="1"/>
          </p:cNvSpPr>
          <p:nvPr/>
        </p:nvSpPr>
        <p:spPr bwMode="auto">
          <a:xfrm>
            <a:off x="6126480" y="1921192"/>
            <a:ext cx="1676400" cy="738187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32" name="Rectangle 22"/>
          <p:cNvSpPr>
            <a:spLocks noChangeArrowheads="1"/>
          </p:cNvSpPr>
          <p:nvPr/>
        </p:nvSpPr>
        <p:spPr bwMode="auto">
          <a:xfrm>
            <a:off x="6126480" y="2216468"/>
            <a:ext cx="838200" cy="442912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33" name="Rectangle 23"/>
          <p:cNvSpPr>
            <a:spLocks noChangeArrowheads="1"/>
          </p:cNvSpPr>
          <p:nvPr/>
        </p:nvSpPr>
        <p:spPr bwMode="auto">
          <a:xfrm>
            <a:off x="6964680" y="2216468"/>
            <a:ext cx="838200" cy="442912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34" name="Line 25"/>
          <p:cNvSpPr>
            <a:spLocks noChangeShapeType="1"/>
          </p:cNvSpPr>
          <p:nvPr/>
        </p:nvSpPr>
        <p:spPr bwMode="auto">
          <a:xfrm flipV="1">
            <a:off x="5974080" y="2690336"/>
            <a:ext cx="533400" cy="959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35" name="Line 26"/>
          <p:cNvSpPr>
            <a:spLocks noChangeShapeType="1"/>
          </p:cNvSpPr>
          <p:nvPr/>
        </p:nvSpPr>
        <p:spPr bwMode="auto">
          <a:xfrm flipH="1" flipV="1">
            <a:off x="7421880" y="2690336"/>
            <a:ext cx="457200" cy="959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8342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51560"/>
            <a:ext cx="10515600" cy="639128"/>
          </a:xfrm>
        </p:spPr>
        <p:txBody>
          <a:bodyPr>
            <a:noAutofit/>
          </a:bodyPr>
          <a:lstStyle/>
          <a:p>
            <a:r>
              <a:rPr lang="en-US" altLang="en-US" dirty="0"/>
              <a:t>Packages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3200" dirty="0"/>
              <a:t>Multiple VHDL model descriptions tend to use the same component declarations, etc.</a:t>
            </a:r>
          </a:p>
          <a:p>
            <a:pPr lvl="1"/>
            <a:r>
              <a:rPr lang="en-US" altLang="en-US" sz="2800" dirty="0"/>
              <a:t>Lots of wasted effort to repeat declarations</a:t>
            </a:r>
          </a:p>
          <a:p>
            <a:pPr lvl="1"/>
            <a:r>
              <a:rPr lang="en-US" altLang="en-US" sz="2800" dirty="0"/>
              <a:t>Good opportunities for mistakes</a:t>
            </a:r>
          </a:p>
          <a:p>
            <a:r>
              <a:rPr lang="en-US" altLang="en-US" sz="3200" dirty="0"/>
              <a:t>Packages provide a method for collecting common declarations in a central location</a:t>
            </a:r>
          </a:p>
          <a:p>
            <a:r>
              <a:rPr lang="en-US" altLang="en-US" sz="3200" dirty="0"/>
              <a:t>Package declarations can then be reused by referencing the package via </a:t>
            </a:r>
            <a:r>
              <a:rPr lang="en-US" altLang="en-US" sz="3200" b="1" dirty="0"/>
              <a:t>‘use’</a:t>
            </a:r>
            <a:r>
              <a:rPr lang="en-US" altLang="en-US" sz="3200" dirty="0"/>
              <a:t> statement</a:t>
            </a:r>
          </a:p>
          <a:p>
            <a:pPr algn="ctr">
              <a:buFont typeface="Symbol" panose="05050102010706020507" pitchFamily="18" charset="2"/>
              <a:buNone/>
            </a:pPr>
            <a:r>
              <a:rPr lang="en-US" altLang="en-US" sz="3200" dirty="0"/>
              <a:t>E.G. </a:t>
            </a:r>
            <a:r>
              <a:rPr lang="en-US" altLang="en-US" sz="3200" b="1" dirty="0"/>
              <a:t>Use </a:t>
            </a:r>
            <a:r>
              <a:rPr lang="en-US" altLang="en-US" sz="3200" dirty="0" err="1"/>
              <a:t>WORK.LOGIC_OPS.</a:t>
            </a:r>
            <a:r>
              <a:rPr lang="en-US" altLang="en-US" sz="3200" b="1" dirty="0" err="1"/>
              <a:t>All</a:t>
            </a:r>
            <a:r>
              <a:rPr lang="en-US" altLang="en-US" sz="3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6643753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51560"/>
            <a:ext cx="10515600" cy="63912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Package Definition Example</a:t>
            </a:r>
          </a:p>
        </p:txBody>
      </p:sp>
      <p:sp>
        <p:nvSpPr>
          <p:cNvPr id="19461" name="Text Box 3"/>
          <p:cNvSpPr txBox="1">
            <a:spLocks noChangeArrowheads="1"/>
          </p:cNvSpPr>
          <p:nvPr/>
        </p:nvSpPr>
        <p:spPr bwMode="auto">
          <a:xfrm>
            <a:off x="3530233" y="1563688"/>
            <a:ext cx="5131533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/>
              <a:t>package</a:t>
            </a:r>
            <a:r>
              <a:rPr lang="en-US" altLang="en-US" dirty="0"/>
              <a:t> LOGIC_OPS</a:t>
            </a:r>
            <a:r>
              <a:rPr lang="en-US" altLang="en-US" b="1" dirty="0"/>
              <a:t> is</a:t>
            </a:r>
            <a:endParaRPr lang="en-US" altLang="en-US" dirty="0"/>
          </a:p>
          <a:p>
            <a:endParaRPr lang="en-US" altLang="en-US" dirty="0"/>
          </a:p>
          <a:p>
            <a:pPr lvl="1"/>
            <a:r>
              <a:rPr lang="en-US" altLang="en-US" b="1" dirty="0"/>
              <a:t>component </a:t>
            </a:r>
            <a:r>
              <a:rPr lang="en-US" altLang="en-US" dirty="0"/>
              <a:t>AND2_OP</a:t>
            </a:r>
          </a:p>
          <a:p>
            <a:pPr lvl="2"/>
            <a:r>
              <a:rPr lang="en-US" altLang="en-US" dirty="0"/>
              <a:t>port (A, B:</a:t>
            </a:r>
            <a:r>
              <a:rPr lang="en-US" altLang="en-US" b="1" dirty="0"/>
              <a:t> in </a:t>
            </a:r>
            <a:r>
              <a:rPr lang="en-US" altLang="en-US" dirty="0"/>
              <a:t>BIT;  Z: </a:t>
            </a:r>
            <a:r>
              <a:rPr lang="en-US" altLang="en-US" b="1" dirty="0"/>
              <a:t>out </a:t>
            </a:r>
            <a:r>
              <a:rPr lang="en-US" altLang="en-US" dirty="0"/>
              <a:t>BIT);</a:t>
            </a:r>
          </a:p>
          <a:p>
            <a:pPr lvl="1"/>
            <a:r>
              <a:rPr lang="en-US" altLang="en-US" b="1" dirty="0"/>
              <a:t>end component;</a:t>
            </a:r>
          </a:p>
          <a:p>
            <a:pPr lvl="1"/>
            <a:r>
              <a:rPr lang="en-US" altLang="en-US" b="1" dirty="0"/>
              <a:t>component</a:t>
            </a:r>
            <a:r>
              <a:rPr lang="en-US" altLang="en-US" dirty="0"/>
              <a:t> OR2_OP</a:t>
            </a:r>
          </a:p>
          <a:p>
            <a:pPr lvl="2"/>
            <a:r>
              <a:rPr lang="en-US" altLang="en-US" dirty="0"/>
              <a:t>port (A, B: </a:t>
            </a:r>
            <a:r>
              <a:rPr lang="en-US" altLang="en-US" b="1" dirty="0"/>
              <a:t>in</a:t>
            </a:r>
            <a:r>
              <a:rPr lang="en-US" altLang="en-US" dirty="0"/>
              <a:t> BIT;  Z: </a:t>
            </a:r>
            <a:r>
              <a:rPr lang="en-US" altLang="en-US" b="1" dirty="0"/>
              <a:t>out</a:t>
            </a:r>
            <a:r>
              <a:rPr lang="en-US" altLang="en-US" dirty="0"/>
              <a:t> BIT);</a:t>
            </a:r>
          </a:p>
          <a:p>
            <a:pPr lvl="1"/>
            <a:r>
              <a:rPr lang="en-US" altLang="en-US" b="1" dirty="0"/>
              <a:t>end component;</a:t>
            </a:r>
          </a:p>
          <a:p>
            <a:pPr lvl="1"/>
            <a:r>
              <a:rPr lang="en-US" altLang="en-US" b="1" dirty="0"/>
              <a:t>component</a:t>
            </a:r>
            <a:r>
              <a:rPr lang="en-US" altLang="en-US" dirty="0"/>
              <a:t> NOT_OP</a:t>
            </a:r>
          </a:p>
          <a:p>
            <a:pPr lvl="2"/>
            <a:r>
              <a:rPr lang="en-US" altLang="en-US" dirty="0"/>
              <a:t>port (A: </a:t>
            </a:r>
            <a:r>
              <a:rPr lang="en-US" altLang="en-US" i="1" dirty="0"/>
              <a:t>in </a:t>
            </a:r>
            <a:r>
              <a:rPr lang="en-US" altLang="en-US" dirty="0"/>
              <a:t>BIT;  Z: </a:t>
            </a:r>
            <a:r>
              <a:rPr lang="en-US" altLang="en-US" b="1" dirty="0"/>
              <a:t>out</a:t>
            </a:r>
            <a:r>
              <a:rPr lang="en-US" altLang="en-US" dirty="0"/>
              <a:t> BIT);</a:t>
            </a:r>
          </a:p>
          <a:p>
            <a:pPr lvl="1"/>
            <a:r>
              <a:rPr lang="en-US" altLang="en-US" b="1" dirty="0"/>
              <a:t>end component;</a:t>
            </a:r>
          </a:p>
          <a:p>
            <a:pPr lvl="1"/>
            <a:endParaRPr lang="en-US" altLang="en-US" b="1" dirty="0"/>
          </a:p>
          <a:p>
            <a:r>
              <a:rPr lang="en-US" altLang="en-US" b="1" dirty="0"/>
              <a:t>end</a:t>
            </a:r>
            <a:r>
              <a:rPr lang="en-US" altLang="en-US" dirty="0"/>
              <a:t> LOGIC_OPS;</a:t>
            </a:r>
          </a:p>
        </p:txBody>
      </p:sp>
    </p:spTree>
    <p:extLst>
      <p:ext uri="{BB962C8B-B14F-4D97-AF65-F5344CB8AC3E}">
        <p14:creationId xmlns:p14="http://schemas.microsoft.com/office/powerpoint/2010/main" val="272818479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400800" y="994727"/>
            <a:ext cx="5608320" cy="66198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Example of Package Usage</a:t>
            </a:r>
          </a:p>
        </p:txBody>
      </p:sp>
      <p:sp>
        <p:nvSpPr>
          <p:cNvPr id="20485" name="Text Box 3"/>
          <p:cNvSpPr txBox="1">
            <a:spLocks noChangeArrowheads="1"/>
          </p:cNvSpPr>
          <p:nvPr/>
        </p:nvSpPr>
        <p:spPr bwMode="auto">
          <a:xfrm>
            <a:off x="1897380" y="1234441"/>
            <a:ext cx="581967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entity</a:t>
            </a:r>
            <a:r>
              <a:rPr lang="en-US" altLang="en-US"/>
              <a:t> XOR2_OP </a:t>
            </a:r>
            <a:r>
              <a:rPr lang="en-US" altLang="en-US" b="1"/>
              <a:t>is</a:t>
            </a:r>
            <a:endParaRPr lang="en-US" altLang="en-US"/>
          </a:p>
          <a:p>
            <a:pPr lvl="1"/>
            <a:r>
              <a:rPr lang="en-US" altLang="en-US" b="1"/>
              <a:t>port </a:t>
            </a:r>
            <a:r>
              <a:rPr lang="en-US" altLang="en-US"/>
              <a:t>(A, B: </a:t>
            </a:r>
            <a:r>
              <a:rPr lang="en-US" altLang="en-US" b="1"/>
              <a:t>in</a:t>
            </a:r>
            <a:r>
              <a:rPr lang="en-US" altLang="en-US"/>
              <a:t> BIT; Z: </a:t>
            </a:r>
            <a:r>
              <a:rPr lang="en-US" altLang="en-US" b="1"/>
              <a:t>out</a:t>
            </a:r>
            <a:r>
              <a:rPr lang="en-US" altLang="en-US"/>
              <a:t> BIT);</a:t>
            </a:r>
          </a:p>
          <a:p>
            <a:r>
              <a:rPr lang="en-US" altLang="en-US" b="1"/>
              <a:t>end </a:t>
            </a:r>
            <a:r>
              <a:rPr lang="en-US" altLang="en-US"/>
              <a:t>XOR2_OP;</a:t>
            </a:r>
          </a:p>
          <a:p>
            <a:endParaRPr lang="en-US" altLang="en-US"/>
          </a:p>
          <a:p>
            <a:r>
              <a:rPr lang="en-US" altLang="en-US" b="1"/>
              <a:t>use</a:t>
            </a:r>
            <a:r>
              <a:rPr lang="en-US" altLang="en-US"/>
              <a:t> WORK.LOGIC_OPS.</a:t>
            </a:r>
            <a:r>
              <a:rPr lang="en-US" altLang="en-US" b="1"/>
              <a:t>all</a:t>
            </a:r>
            <a:endParaRPr lang="en-US" altLang="en-US"/>
          </a:p>
          <a:p>
            <a:r>
              <a:rPr lang="en-US" altLang="en-US" b="1"/>
              <a:t>architecture </a:t>
            </a:r>
            <a:r>
              <a:rPr lang="en-US" altLang="en-US"/>
              <a:t>STRUCT of XOR2_OP </a:t>
            </a:r>
            <a:r>
              <a:rPr lang="en-US" altLang="en-US" b="1"/>
              <a:t>is</a:t>
            </a:r>
            <a:endParaRPr lang="en-US" altLang="en-US"/>
          </a:p>
          <a:p>
            <a:pPr lvl="1"/>
            <a:r>
              <a:rPr lang="en-US" altLang="en-US" b="1"/>
              <a:t>signal</a:t>
            </a:r>
            <a:r>
              <a:rPr lang="en-US" altLang="en-US"/>
              <a:t> ABAR, BBAR, I1, I2: BIT;</a:t>
            </a:r>
          </a:p>
          <a:p>
            <a:r>
              <a:rPr lang="en-US" altLang="en-US" b="1"/>
              <a:t>begin</a:t>
            </a:r>
            <a:endParaRPr lang="en-US" altLang="en-US"/>
          </a:p>
          <a:p>
            <a:pPr lvl="1"/>
            <a:r>
              <a:rPr lang="en-US" altLang="en-US"/>
              <a:t>N1: NOT_OP </a:t>
            </a:r>
            <a:r>
              <a:rPr lang="en-US" altLang="en-US" b="1"/>
              <a:t>port map</a:t>
            </a:r>
            <a:r>
              <a:rPr lang="en-US" altLang="en-US"/>
              <a:t> (A, ABAR);</a:t>
            </a:r>
          </a:p>
          <a:p>
            <a:pPr lvl="1"/>
            <a:r>
              <a:rPr lang="en-US" altLang="en-US"/>
              <a:t>N2: NOT_OP </a:t>
            </a:r>
            <a:r>
              <a:rPr lang="en-US" altLang="en-US" b="1"/>
              <a:t>port map</a:t>
            </a:r>
            <a:r>
              <a:rPr lang="en-US" altLang="en-US"/>
              <a:t> (B, BBAR);</a:t>
            </a:r>
          </a:p>
          <a:p>
            <a:pPr lvl="1"/>
            <a:r>
              <a:rPr lang="en-US" altLang="en-US"/>
              <a:t>A1: AND2_OP </a:t>
            </a:r>
            <a:r>
              <a:rPr lang="en-US" altLang="en-US" b="1"/>
              <a:t>port map</a:t>
            </a:r>
            <a:r>
              <a:rPr lang="en-US" altLang="en-US"/>
              <a:t> (A, BBAR, I1);</a:t>
            </a:r>
          </a:p>
          <a:p>
            <a:pPr lvl="1"/>
            <a:r>
              <a:rPr lang="en-US" altLang="en-US"/>
              <a:t>A2: AND2_OP </a:t>
            </a:r>
            <a:r>
              <a:rPr lang="en-US" altLang="en-US" b="1"/>
              <a:t>port map</a:t>
            </a:r>
            <a:r>
              <a:rPr lang="en-US" altLang="en-US"/>
              <a:t> (B, ABAR, I2);</a:t>
            </a:r>
          </a:p>
          <a:p>
            <a:pPr lvl="1"/>
            <a:r>
              <a:rPr lang="en-US" altLang="en-US"/>
              <a:t>O1: OR2_OP </a:t>
            </a:r>
            <a:r>
              <a:rPr lang="en-US" altLang="en-US" b="1"/>
              <a:t>port map</a:t>
            </a:r>
            <a:r>
              <a:rPr lang="en-US" altLang="en-US"/>
              <a:t> (I1, I2, Z);</a:t>
            </a:r>
          </a:p>
          <a:p>
            <a:r>
              <a:rPr lang="en-US" altLang="en-US" b="1"/>
              <a:t>end </a:t>
            </a:r>
            <a:r>
              <a:rPr lang="en-US" altLang="en-US"/>
              <a:t>STRUCT;</a:t>
            </a:r>
          </a:p>
        </p:txBody>
      </p:sp>
      <p:sp>
        <p:nvSpPr>
          <p:cNvPr id="20486" name="Oval 4"/>
          <p:cNvSpPr>
            <a:spLocks noChangeArrowheads="1"/>
          </p:cNvSpPr>
          <p:nvPr/>
        </p:nvSpPr>
        <p:spPr bwMode="auto">
          <a:xfrm>
            <a:off x="2430780" y="2606040"/>
            <a:ext cx="990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87" name="Text Box 5"/>
          <p:cNvSpPr txBox="1">
            <a:spLocks noChangeArrowheads="1"/>
          </p:cNvSpPr>
          <p:nvPr/>
        </p:nvSpPr>
        <p:spPr bwMode="auto">
          <a:xfrm>
            <a:off x="449581" y="2148840"/>
            <a:ext cx="1096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Library</a:t>
            </a:r>
          </a:p>
        </p:txBody>
      </p:sp>
      <p:sp>
        <p:nvSpPr>
          <p:cNvPr id="20488" name="Line 6"/>
          <p:cNvSpPr>
            <a:spLocks noChangeShapeType="1"/>
          </p:cNvSpPr>
          <p:nvPr/>
        </p:nvSpPr>
        <p:spPr bwMode="auto">
          <a:xfrm>
            <a:off x="1516380" y="237744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489" name="Oval 7"/>
          <p:cNvSpPr>
            <a:spLocks noChangeArrowheads="1"/>
          </p:cNvSpPr>
          <p:nvPr/>
        </p:nvSpPr>
        <p:spPr bwMode="auto">
          <a:xfrm>
            <a:off x="3421380" y="2606040"/>
            <a:ext cx="1752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90" name="Text Box 8"/>
          <p:cNvSpPr txBox="1">
            <a:spLocks noChangeArrowheads="1"/>
          </p:cNvSpPr>
          <p:nvPr/>
        </p:nvSpPr>
        <p:spPr bwMode="auto">
          <a:xfrm>
            <a:off x="7063106" y="2190115"/>
            <a:ext cx="1198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Package</a:t>
            </a:r>
          </a:p>
        </p:txBody>
      </p:sp>
      <p:sp>
        <p:nvSpPr>
          <p:cNvPr id="20491" name="Line 9"/>
          <p:cNvSpPr>
            <a:spLocks noChangeShapeType="1"/>
          </p:cNvSpPr>
          <p:nvPr/>
        </p:nvSpPr>
        <p:spPr bwMode="auto">
          <a:xfrm flipH="1">
            <a:off x="5021580" y="2453640"/>
            <a:ext cx="1981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83306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74419"/>
            <a:ext cx="10515600" cy="751205"/>
          </a:xfrm>
        </p:spPr>
        <p:txBody>
          <a:bodyPr>
            <a:normAutofit/>
          </a:bodyPr>
          <a:lstStyle/>
          <a:p>
            <a:r>
              <a:rPr lang="en-US" altLang="en-US"/>
              <a:t>Name Spaces and Scope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Scope defines the extent or region of applicability of a declaration</a:t>
            </a:r>
          </a:p>
          <a:p>
            <a:pPr lvl="1"/>
            <a:r>
              <a:rPr lang="en-US" altLang="en-US" sz="3200" dirty="0"/>
              <a:t>Also known as the name space of a declaration; where the declaration’s identifier is valid</a:t>
            </a:r>
          </a:p>
          <a:p>
            <a:r>
              <a:rPr lang="en-US" altLang="en-US" sz="3600" dirty="0"/>
              <a:t>Any declaration in a design entity is valid in the entity </a:t>
            </a:r>
            <a:r>
              <a:rPr lang="en-US" altLang="en-US" sz="3600" i="1" dirty="0"/>
              <a:t>and associated architectures</a:t>
            </a:r>
            <a:endParaRPr lang="en-US" altLang="en-US" sz="3600" dirty="0"/>
          </a:p>
          <a:p>
            <a:pPr lvl="1"/>
            <a:r>
              <a:rPr lang="en-US" altLang="en-US" sz="3200" dirty="0"/>
              <a:t>Identifiers defined in the interface are valid in the associated body</a:t>
            </a:r>
          </a:p>
        </p:txBody>
      </p:sp>
    </p:spTree>
    <p:extLst>
      <p:ext uri="{BB962C8B-B14F-4D97-AF65-F5344CB8AC3E}">
        <p14:creationId xmlns:p14="http://schemas.microsoft.com/office/powerpoint/2010/main" val="131891792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74420"/>
            <a:ext cx="10515600" cy="822642"/>
          </a:xfrm>
        </p:spPr>
        <p:txBody>
          <a:bodyPr>
            <a:normAutofit/>
          </a:bodyPr>
          <a:lstStyle/>
          <a:p>
            <a:r>
              <a:rPr lang="en-US" altLang="en-US" dirty="0"/>
              <a:t>Use Clauses and Packages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9706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Identifiers declared within a package are valid in the enclosing package</a:t>
            </a:r>
          </a:p>
          <a:p>
            <a:r>
              <a:rPr lang="en-US" altLang="en-US" sz="3200" dirty="0"/>
              <a:t>Scope of package declaration is extended to other parts of a VHDL model by use clause</a:t>
            </a:r>
          </a:p>
          <a:p>
            <a:pPr lvl="1"/>
            <a:r>
              <a:rPr lang="en-US" altLang="en-US" sz="2800" dirty="0"/>
              <a:t>If before entity statement, all declarations are available to both entity and architecture</a:t>
            </a:r>
          </a:p>
          <a:p>
            <a:pPr lvl="1"/>
            <a:r>
              <a:rPr lang="en-US" altLang="en-US" sz="2800" dirty="0"/>
              <a:t>Use clause can also occur before package declaration</a:t>
            </a:r>
          </a:p>
          <a:p>
            <a:pPr lvl="2"/>
            <a:r>
              <a:rPr lang="en-US" altLang="en-US" sz="2400" dirty="0"/>
              <a:t>Packages can access other packages via use clause</a:t>
            </a:r>
          </a:p>
          <a:p>
            <a:pPr lvl="2"/>
            <a:r>
              <a:rPr lang="en-US" altLang="en-US" sz="2400" dirty="0"/>
              <a:t>Hierarchy of packages can be constructed</a:t>
            </a:r>
          </a:p>
        </p:txBody>
      </p:sp>
    </p:spTree>
    <p:extLst>
      <p:ext uri="{BB962C8B-B14F-4D97-AF65-F5344CB8AC3E}">
        <p14:creationId xmlns:p14="http://schemas.microsoft.com/office/powerpoint/2010/main" val="11735237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74419"/>
            <a:ext cx="10515600" cy="751205"/>
          </a:xfrm>
        </p:spPr>
        <p:txBody>
          <a:bodyPr>
            <a:normAutofit/>
          </a:bodyPr>
          <a:lstStyle/>
          <a:p>
            <a:r>
              <a:rPr lang="en-US" altLang="en-US" dirty="0"/>
              <a:t>Package Export Types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Packages can make visible or export three levels of declarations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3200" dirty="0"/>
              <a:t>1) The package name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3200" dirty="0"/>
              <a:t>2) A subset of the package declarations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3200" dirty="0"/>
              <a:t>3) all package declarations</a:t>
            </a:r>
          </a:p>
          <a:p>
            <a:r>
              <a:rPr lang="en-US" altLang="en-US" sz="3600" dirty="0"/>
              <a:t>Export type is specified by the suffix of the package identifier in use clause</a:t>
            </a:r>
          </a:p>
          <a:p>
            <a:pPr lvl="1"/>
            <a:r>
              <a:rPr lang="en-US" altLang="en-US" sz="3200" dirty="0"/>
              <a:t>So far we seen case 3; </a:t>
            </a:r>
            <a:r>
              <a:rPr lang="en-US" altLang="en-US" sz="3200" b="1" dirty="0"/>
              <a:t>.All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8451326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20140"/>
            <a:ext cx="10515600" cy="730568"/>
          </a:xfrm>
        </p:spPr>
        <p:txBody>
          <a:bodyPr/>
          <a:lstStyle/>
          <a:p>
            <a:r>
              <a:rPr lang="en-US" altLang="en-US" dirty="0"/>
              <a:t>Package Exports - Name Only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11680"/>
            <a:ext cx="10210800" cy="4343400"/>
          </a:xfrm>
        </p:spPr>
        <p:txBody>
          <a:bodyPr/>
          <a:lstStyle/>
          <a:p>
            <a:r>
              <a:rPr lang="en-US" altLang="en-US" dirty="0"/>
              <a:t>Name only export (no suffix):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/>
              <a:t>E.G.    Use WORK.LOGIC_OPS;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In this case component instantiations must be specified by both package AND component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/>
              <a:t>E.G.    A1: LOGIC_OPS.AND2_OP </a:t>
            </a:r>
            <a:r>
              <a:rPr lang="en-US" altLang="en-US" b="1" dirty="0"/>
              <a:t>port map</a:t>
            </a:r>
            <a:r>
              <a:rPr lang="en-US" altLang="en-US" dirty="0"/>
              <a:t> ....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This lets us access a specific component definition with the same name as another</a:t>
            </a:r>
          </a:p>
        </p:txBody>
      </p:sp>
    </p:spTree>
    <p:extLst>
      <p:ext uri="{BB962C8B-B14F-4D97-AF65-F5344CB8AC3E}">
        <p14:creationId xmlns:p14="http://schemas.microsoft.com/office/powerpoint/2010/main" val="382988402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74420"/>
            <a:ext cx="10515600" cy="61626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Package Exports - Explicit Reference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An explicit list of component package declarations may also be constructed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800" dirty="0"/>
              <a:t>E.G.    Use WORK.LOGIC_OPS.AND2_OP,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800" dirty="0"/>
              <a:t>			Work.Logic_ops.Or2_op;</a:t>
            </a:r>
          </a:p>
          <a:p>
            <a:endParaRPr lang="en-US" altLang="en-US" sz="3200" dirty="0"/>
          </a:p>
          <a:p>
            <a:r>
              <a:rPr lang="en-US" altLang="en-US" sz="3200" dirty="0"/>
              <a:t>Individual components are listed in use clause separated by commas</a:t>
            </a:r>
          </a:p>
          <a:p>
            <a:r>
              <a:rPr lang="en-US" altLang="en-US" sz="3200" dirty="0"/>
              <a:t>Technique limits the declarations visible in a name space</a:t>
            </a:r>
          </a:p>
        </p:txBody>
      </p:sp>
    </p:spTree>
    <p:extLst>
      <p:ext uri="{BB962C8B-B14F-4D97-AF65-F5344CB8AC3E}">
        <p14:creationId xmlns:p14="http://schemas.microsoft.com/office/powerpoint/2010/main" val="222163688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97280"/>
            <a:ext cx="10515600" cy="593408"/>
          </a:xfrm>
        </p:spPr>
        <p:txBody>
          <a:bodyPr>
            <a:noAutofit/>
          </a:bodyPr>
          <a:lstStyle/>
          <a:p>
            <a:r>
              <a:rPr lang="en-US" altLang="en-US" dirty="0"/>
              <a:t>Nested Scope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17688"/>
            <a:ext cx="10515600" cy="4329112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Like strongly type SW languages, VHDL scopes can be nested</a:t>
            </a:r>
          </a:p>
          <a:p>
            <a:r>
              <a:rPr lang="en-US" altLang="en-US" sz="3600" dirty="0"/>
              <a:t>VHDL follows the standard nested scope rules for name space visibility</a:t>
            </a:r>
          </a:p>
          <a:p>
            <a:pPr lvl="1"/>
            <a:r>
              <a:rPr lang="en-US" altLang="en-US" sz="3200" dirty="0"/>
              <a:t>Inner-level declarations not visible to outer-levels</a:t>
            </a:r>
          </a:p>
          <a:p>
            <a:pPr lvl="1"/>
            <a:r>
              <a:rPr lang="en-US" altLang="en-US" sz="3200" dirty="0"/>
              <a:t>Outer-level declarations are visible to inner-levels</a:t>
            </a:r>
          </a:p>
          <a:p>
            <a:pPr lvl="1"/>
            <a:r>
              <a:rPr lang="en-US" altLang="en-US" sz="3200" dirty="0"/>
              <a:t>Inner-level declaration with same name as outer-level declaration overrides outer-level declarations</a:t>
            </a:r>
          </a:p>
        </p:txBody>
      </p:sp>
    </p:spTree>
    <p:extLst>
      <p:ext uri="{BB962C8B-B14F-4D97-AF65-F5344CB8AC3E}">
        <p14:creationId xmlns:p14="http://schemas.microsoft.com/office/powerpoint/2010/main" val="77727684"/>
      </p:ext>
    </p:extLst>
  </p:cSld>
  <p:clrMapOvr>
    <a:masterClrMapping/>
  </p:clrMapOvr>
</p:sld>
</file>

<file path=ppt/theme/theme1.xml><?xml version="1.0" encoding="utf-8"?>
<a:theme xmlns:a="http://schemas.openxmlformats.org/drawingml/2006/main" name="KNUS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NUST" id="{7DE1CE34-469C-437C-B76B-FE749BD7340C}" vid="{AD39929C-B917-4C27-AB1F-8883314D0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KNUST</Template>
  <TotalTime>52</TotalTime>
  <Words>6185</Words>
  <Application>Microsoft Macintosh PowerPoint</Application>
  <PresentationFormat>Widescreen</PresentationFormat>
  <Paragraphs>1069</Paragraphs>
  <Slides>100</Slides>
  <Notes>97</Notes>
  <HiddenSlides>5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100</vt:i4>
      </vt:variant>
    </vt:vector>
  </HeadingPairs>
  <TitlesOfParts>
    <vt:vector size="110" baseType="lpstr">
      <vt:lpstr>Arial</vt:lpstr>
      <vt:lpstr>Arial Black</vt:lpstr>
      <vt:lpstr>Calibri</vt:lpstr>
      <vt:lpstr>Garamond</vt:lpstr>
      <vt:lpstr>Symbol</vt:lpstr>
      <vt:lpstr>Times New Roman</vt:lpstr>
      <vt:lpstr>Wingdings</vt:lpstr>
      <vt:lpstr>KNUST</vt:lpstr>
      <vt:lpstr>Clip</vt:lpstr>
      <vt:lpstr>Equation</vt:lpstr>
      <vt:lpstr>Digital Computer Design</vt:lpstr>
      <vt:lpstr>Overview</vt:lpstr>
      <vt:lpstr>How We Approach VHDL</vt:lpstr>
      <vt:lpstr>Practices Used by the Author</vt:lpstr>
      <vt:lpstr>VHDL’s Organization</vt:lpstr>
      <vt:lpstr>VHDL Example</vt:lpstr>
      <vt:lpstr>The Interface</vt:lpstr>
      <vt:lpstr>Identifiers</vt:lpstr>
      <vt:lpstr>Port Definition</vt:lpstr>
      <vt:lpstr>Port Definitions (cont.)</vt:lpstr>
      <vt:lpstr>The Body</vt:lpstr>
      <vt:lpstr>The Body (cont.)</vt:lpstr>
      <vt:lpstr>Body Structure</vt:lpstr>
      <vt:lpstr>Logic Operators</vt:lpstr>
      <vt:lpstr>Logic Operators (cont.)</vt:lpstr>
      <vt:lpstr>Operator Precedence</vt:lpstr>
      <vt:lpstr>Body Signal Declarations</vt:lpstr>
      <vt:lpstr>Concurrency</vt:lpstr>
      <vt:lpstr>Concurrent Operation Example</vt:lpstr>
      <vt:lpstr>Design Units and Libraries</vt:lpstr>
      <vt:lpstr>Design Units and Libraries (cont.)</vt:lpstr>
      <vt:lpstr>Design Units and Libraries (cont.)</vt:lpstr>
      <vt:lpstr>Dataflow VHDL</vt:lpstr>
      <vt:lpstr>Outline</vt:lpstr>
      <vt:lpstr>Bit Vectors</vt:lpstr>
      <vt:lpstr>Vector Declarations</vt:lpstr>
      <vt:lpstr>Vector Literals</vt:lpstr>
      <vt:lpstr>Vector Logical Operations</vt:lpstr>
      <vt:lpstr>Vector Operations</vt:lpstr>
      <vt:lpstr>Vector Arithmetic Operations</vt:lpstr>
      <vt:lpstr>4 bit Adder (Data Flow VHDL)</vt:lpstr>
      <vt:lpstr>Add4 Example</vt:lpstr>
      <vt:lpstr>Slice Reference and Assignment</vt:lpstr>
      <vt:lpstr>Conditional Concurrent Assignment</vt:lpstr>
      <vt:lpstr>Conditional Concurrent Assignment</vt:lpstr>
      <vt:lpstr>4 to 1 Mux (Cond. Concurrent Form)</vt:lpstr>
      <vt:lpstr>Relational Operators</vt:lpstr>
      <vt:lpstr>Select Signal Assignment </vt:lpstr>
      <vt:lpstr>Select Signal Assignment </vt:lpstr>
      <vt:lpstr>Select Signal Assignment </vt:lpstr>
      <vt:lpstr>Select Signal Assignment </vt:lpstr>
      <vt:lpstr>Vector Attributes</vt:lpstr>
      <vt:lpstr>Pre-defined Attributes</vt:lpstr>
      <vt:lpstr>Pre-defined Attributes</vt:lpstr>
      <vt:lpstr>Defining Sequential Circuit Behavior</vt:lpstr>
      <vt:lpstr>VHDL Processes</vt:lpstr>
      <vt:lpstr>Process Statements</vt:lpstr>
      <vt:lpstr>Sequential Statements</vt:lpstr>
      <vt:lpstr>Process Activation and Control</vt:lpstr>
      <vt:lpstr>Processes with Sensitivity Lists</vt:lpstr>
      <vt:lpstr>Processes without Sensitivity Lists</vt:lpstr>
      <vt:lpstr>Process Evaluation</vt:lpstr>
      <vt:lpstr>Process Structure </vt:lpstr>
      <vt:lpstr>Variables</vt:lpstr>
      <vt:lpstr>WAIT Statements</vt:lpstr>
      <vt:lpstr>WAIT Statements</vt:lpstr>
      <vt:lpstr>Conditional Process Execution</vt:lpstr>
      <vt:lpstr>CASE</vt:lpstr>
      <vt:lpstr>IF THEN ELSE</vt:lpstr>
      <vt:lpstr>Process Iteration</vt:lpstr>
      <vt:lpstr>NEXT</vt:lpstr>
      <vt:lpstr>EXIT</vt:lpstr>
      <vt:lpstr>Combinational Logic Definition w/ Processes</vt:lpstr>
      <vt:lpstr>Combinational Logic Processes (cont.)</vt:lpstr>
      <vt:lpstr>Clock Edge Detection</vt:lpstr>
      <vt:lpstr>Simple Decade Counter Example</vt:lpstr>
      <vt:lpstr>Enumerated Type Definition</vt:lpstr>
      <vt:lpstr>Enumerated Type Example</vt:lpstr>
      <vt:lpstr>Sequential State Machines in VHDL</vt:lpstr>
      <vt:lpstr>Real-Time State Machine Example</vt:lpstr>
      <vt:lpstr>Real-Time State Machine Example (cont.)</vt:lpstr>
      <vt:lpstr>Real-Time State Machine Example (cont.)</vt:lpstr>
      <vt:lpstr>Real-Time State Machine Example (cont.)</vt:lpstr>
      <vt:lpstr>Real-Time State Machine Example (cont.)</vt:lpstr>
      <vt:lpstr>Structural Modeling in VHDL</vt:lpstr>
      <vt:lpstr>Overview</vt:lpstr>
      <vt:lpstr>Schematic Vs. VHDL</vt:lpstr>
      <vt:lpstr>Example Schematic</vt:lpstr>
      <vt:lpstr>Example Structural VHDL Interface</vt:lpstr>
      <vt:lpstr>Example VHDL Body</vt:lpstr>
      <vt:lpstr>Example VHDL Statement Part</vt:lpstr>
      <vt:lpstr>Design Entity –  Component Relationship</vt:lpstr>
      <vt:lpstr>Component Declarations</vt:lpstr>
      <vt:lpstr>Signal Declarations</vt:lpstr>
      <vt:lpstr>Component Instantiation Statements</vt:lpstr>
      <vt:lpstr>Port Map Associations</vt:lpstr>
      <vt:lpstr>Positional Port Map Association</vt:lpstr>
      <vt:lpstr>Named Port Map Association</vt:lpstr>
      <vt:lpstr>Hierarchical Structures</vt:lpstr>
      <vt:lpstr>Hierarchical Structure Diagram</vt:lpstr>
      <vt:lpstr>Packages</vt:lpstr>
      <vt:lpstr>Package Definition Example</vt:lpstr>
      <vt:lpstr>Example of Package Usage</vt:lpstr>
      <vt:lpstr>Name Spaces and Scope</vt:lpstr>
      <vt:lpstr>Use Clauses and Packages</vt:lpstr>
      <vt:lpstr>Package Export Types</vt:lpstr>
      <vt:lpstr>Package Exports - Name Only</vt:lpstr>
      <vt:lpstr>Package Exports - Explicit Reference</vt:lpstr>
      <vt:lpstr>Nested Scope</vt:lpstr>
      <vt:lpstr>Library Clauses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basestation</dc:creator>
  <cp:lastModifiedBy>Henry Nunoo-Mensah</cp:lastModifiedBy>
  <cp:revision>11</cp:revision>
  <dcterms:created xsi:type="dcterms:W3CDTF">2016-01-17T14:19:58Z</dcterms:created>
  <dcterms:modified xsi:type="dcterms:W3CDTF">2020-01-19T22:16:06Z</dcterms:modified>
</cp:coreProperties>
</file>