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5B2-72F1-4144-BBF8-BD843F6C346B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F3E-AFC6-4DD2-A2EC-43908F429679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DBE1-5D20-4A15-812C-F28BEB71AAF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066800"/>
            <a:ext cx="5181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066800"/>
            <a:ext cx="5181600" cy="4953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6248400"/>
            <a:ext cx="162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83BD538D-0366-4899-A4B9-C71F1CDE961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3223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1CC3-FFD8-46A6-8B77-69A18301EFD5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2D0F-FA40-4A14-8E75-D557D00D3A1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1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7B9C-B03A-4A59-B6D6-BB32929778F6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479-EFF6-461A-A0E8-1944E854E506}" type="datetime5">
              <a:rPr lang="en-GB" smtClean="0"/>
              <a:t>11-Feb-19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6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AFF-4050-4473-9C66-C2D665278E83}" type="datetime5">
              <a:rPr lang="en-GB" smtClean="0"/>
              <a:t>11-Feb-19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FC6D-95DA-4ECC-8C07-722731A9E320}" type="datetime5">
              <a:rPr lang="en-GB" smtClean="0"/>
              <a:t>11-Feb-19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74-DE0B-44C4-9118-514F4FD5D748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8758-CB95-4E08-9DCD-1E7443E5F667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4901-842E-4309-BF9A-46F5EB0EDAC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Digital Computer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Tabular Minimization (Quine-</a:t>
            </a:r>
            <a:r>
              <a:rPr lang="en-US" dirty="0" err="1" smtClean="0"/>
              <a:t>McCluskey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503" y="1168401"/>
            <a:ext cx="7620932" cy="66069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r>
              <a:rPr lang="en-US" altLang="en-US" dirty="0"/>
              <a:t>Minimization - First Pass (cellular)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752600" y="2743201"/>
            <a:ext cx="4876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752601" y="990601"/>
            <a:ext cx="12830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 i="1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133600" y="1295401"/>
            <a:ext cx="3886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209800" y="1905001"/>
            <a:ext cx="3886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057401" y="2438401"/>
            <a:ext cx="12830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08932" y="1828800"/>
            <a:ext cx="7312007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Font typeface="Symbol" panose="05050102010706020507" pitchFamily="18" charset="2"/>
              <a:buChar char="·"/>
              <a:defRPr sz="3200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8000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w"/>
              <a:defRPr sz="2400">
                <a:solidFill>
                  <a:srgbClr val="CC6600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CC00CC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/>
              <a:t>Quine-</a:t>
            </a:r>
            <a:r>
              <a:rPr lang="en-US" altLang="en-US" sz="2400" dirty="0" err="1"/>
              <a:t>McCluskey</a:t>
            </a:r>
            <a:r>
              <a:rPr lang="en-US" altLang="en-US" sz="2400" dirty="0"/>
              <a:t> Method</a:t>
            </a:r>
          </a:p>
          <a:p>
            <a:pPr lvl="1"/>
            <a:r>
              <a:rPr lang="en-US" altLang="en-US" sz="2000" dirty="0"/>
              <a:t>Tabular method to systematically find all prime </a:t>
            </a:r>
            <a:r>
              <a:rPr lang="en-US" altLang="en-US" sz="2000" dirty="0" err="1"/>
              <a:t>implicants</a:t>
            </a:r>
            <a:endParaRPr lang="en-US" altLang="en-US" sz="2000" dirty="0"/>
          </a:p>
          <a:p>
            <a:pPr lvl="1"/>
            <a:r>
              <a:rPr lang="en-US" altLang="en-US" sz="2000" dirty="0"/>
              <a:t>ƒ(A,B,C,D) = Σ m(4,5,6,8,9,10,13)  + Σ d(0,7,15)</a:t>
            </a:r>
          </a:p>
          <a:p>
            <a:pPr lvl="1"/>
            <a:r>
              <a:rPr lang="en-US" altLang="en-US" sz="2000" dirty="0"/>
              <a:t>Part 1: Find all prime </a:t>
            </a:r>
            <a:r>
              <a:rPr lang="en-US" altLang="en-US" sz="2000" dirty="0" err="1"/>
              <a:t>implicants</a:t>
            </a:r>
            <a:endParaRPr lang="en-US" altLang="en-US" sz="2000" dirty="0"/>
          </a:p>
          <a:p>
            <a:pPr lvl="1"/>
            <a:r>
              <a:rPr lang="en-US" altLang="en-US" sz="2000" dirty="0"/>
              <a:t>Step 2: Apply Adjacency - Compare elements of group with N 1's against those with N+1 1's. One bit difference implies adjacent.  Eliminate variable and place in next column.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             E.g., 0000 vs. 0100 yields 0-00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   0000 vs. 1000 yields -000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	When used in a combination, mark with a check.  If cannot be combined, mark with a star.  These are the prime </a:t>
            </a:r>
            <a:r>
              <a:rPr lang="en-US" altLang="en-US" sz="2000" dirty="0" err="1"/>
              <a:t>implicants</a:t>
            </a:r>
            <a:r>
              <a:rPr lang="en-US" altLang="en-US" sz="2000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	Repeat until nothing left.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/>
            <a:endParaRPr lang="en-US" altLang="en-US" sz="2000" dirty="0"/>
          </a:p>
        </p:txBody>
      </p: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7833360" y="1371600"/>
            <a:ext cx="3962400" cy="4800600"/>
            <a:chOff x="3168" y="768"/>
            <a:chExt cx="2496" cy="3024"/>
          </a:xfrm>
        </p:grpSpPr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3168" y="864"/>
              <a:ext cx="1690" cy="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       Implication Table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Column I   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0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4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8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5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6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9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10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7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13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15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4032" y="864"/>
              <a:ext cx="896" cy="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Column II  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0,4(4)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0,8(8)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4,5(1)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4,6(2)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8,9(1)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8,10(2)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5,7(2)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5,13(8)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6,7(1)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9,13(4)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7,15(8)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13,15(2) </a:t>
              </a:r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4848" y="1446"/>
              <a:ext cx="81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3168" y="768"/>
              <a:ext cx="2496" cy="3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3168" y="1056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3984" y="1056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4848" y="1056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218218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Rectangle 12"/>
          <p:cNvSpPr>
            <a:spLocks noGrp="1" noChangeArrowheads="1"/>
          </p:cNvSpPr>
          <p:nvPr>
            <p:ph type="title"/>
          </p:nvPr>
        </p:nvSpPr>
        <p:spPr>
          <a:xfrm>
            <a:off x="215900" y="1178560"/>
            <a:ext cx="7670801" cy="799148"/>
          </a:xfrm>
        </p:spPr>
        <p:txBody>
          <a:bodyPr/>
          <a:lstStyle/>
          <a:p>
            <a:r>
              <a:rPr lang="en-US" altLang="en-US" dirty="0"/>
              <a:t>Minimization - Second Pass (1,0,-)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810501" y="1524000"/>
            <a:ext cx="2682273" cy="452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           Implication Table</a:t>
            </a:r>
          </a:p>
          <a:p>
            <a:pPr algn="l" eaLnBrk="0" hangingPunct="0">
              <a:lnSpc>
                <a:spcPct val="85000"/>
              </a:lnSpc>
            </a:pPr>
            <a:endParaRPr lang="en-US" altLang="en-US" b="1"/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Column I    </a:t>
            </a:r>
          </a:p>
          <a:p>
            <a:pPr algn="l" eaLnBrk="0" hangingPunct="0">
              <a:lnSpc>
                <a:spcPct val="85000"/>
              </a:lnSpc>
            </a:pPr>
            <a:endParaRPr lang="en-US" altLang="en-US" b="1"/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0000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 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0100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1000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0101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en-US" b="1"/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0110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1001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en-US" b="1"/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1010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0111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en-US" b="1"/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1101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endParaRPr lang="en-US" altLang="en-US" b="1"/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1111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9182100" y="1524000"/>
            <a:ext cx="1422400" cy="448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endParaRPr lang="en-US" altLang="en-US" b="1"/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Column II   </a:t>
            </a:r>
          </a:p>
          <a:p>
            <a:pPr algn="l" eaLnBrk="0" hangingPunct="0">
              <a:lnSpc>
                <a:spcPct val="85000"/>
              </a:lnSpc>
            </a:pPr>
            <a:endParaRPr lang="en-US" altLang="en-US" b="1"/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0-00 *  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-000 *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010-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01-0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100- *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10-0 *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01-1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-101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011-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1-01 * </a:t>
            </a:r>
          </a:p>
          <a:p>
            <a:pPr algn="l" eaLnBrk="0" hangingPunct="0">
              <a:lnSpc>
                <a:spcPct val="85000"/>
              </a:lnSpc>
            </a:pPr>
            <a:endParaRPr lang="en-US" altLang="en-US" b="1"/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-111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11-1 </a:t>
            </a:r>
            <a:r>
              <a:rPr lang="en-US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en-US" b="1"/>
              <a:t> 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0477500" y="1981200"/>
            <a:ext cx="12954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Column III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01-- *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-1-1 *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7810500" y="1371600"/>
            <a:ext cx="39624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7810500" y="1828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91059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104775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510540" y="2141220"/>
            <a:ext cx="685037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Font typeface="Symbol" panose="05050102010706020507" pitchFamily="18" charset="2"/>
              <a:buChar char="·"/>
              <a:defRPr sz="3200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8000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w"/>
              <a:defRPr sz="2400">
                <a:solidFill>
                  <a:srgbClr val="CC6600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CC00CC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/>
              <a:t>Quine-</a:t>
            </a:r>
            <a:r>
              <a:rPr lang="en-US" altLang="en-US" sz="2400" dirty="0" err="1"/>
              <a:t>McCluskey</a:t>
            </a:r>
            <a:r>
              <a:rPr lang="en-US" altLang="en-US" sz="2400" dirty="0"/>
              <a:t> Method</a:t>
            </a:r>
          </a:p>
          <a:p>
            <a:pPr lvl="1"/>
            <a:r>
              <a:rPr lang="en-US" altLang="en-US" sz="2000" dirty="0"/>
              <a:t>Step 2 cont.: Apply Adjacency - Compare elements of group with N 1's against those with N+1 1's. One bit difference implies adjacent.  Eliminate variable and place in next column.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             E.g., 0000 vs. 0100 yields 0-00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   0000 vs. 1000 yields -000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	When used in a combination, mark with a check.  If cannot be combined, mark with a star.  These are the prime </a:t>
            </a:r>
            <a:r>
              <a:rPr lang="en-US" altLang="en-US" sz="2000" dirty="0" err="1"/>
              <a:t>implicants</a:t>
            </a:r>
            <a:r>
              <a:rPr lang="en-US" altLang="en-US" sz="2000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	Repeat until nothing left.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84220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8751" y="1302452"/>
            <a:ext cx="7468648" cy="61074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r>
              <a:rPr lang="en-US" altLang="en-US" sz="4000" dirty="0"/>
              <a:t>Minimization - Second Pass (cellular)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743201"/>
            <a:ext cx="4876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52601" y="990601"/>
            <a:ext cx="12830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 i="1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133600" y="1295401"/>
            <a:ext cx="3886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209800" y="1905001"/>
            <a:ext cx="3886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057401" y="2438401"/>
            <a:ext cx="12830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17500" y="1920248"/>
            <a:ext cx="7249160" cy="433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Font typeface="Symbol" panose="05050102010706020507" pitchFamily="18" charset="2"/>
              <a:buChar char="·"/>
              <a:defRPr sz="3200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8000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w"/>
              <a:defRPr sz="2400">
                <a:solidFill>
                  <a:srgbClr val="CC6600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CC00CC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Quine-</a:t>
            </a:r>
            <a:r>
              <a:rPr lang="en-US" altLang="en-US" sz="2800" dirty="0" err="1"/>
              <a:t>McCluskey</a:t>
            </a:r>
            <a:r>
              <a:rPr lang="en-US" altLang="en-US" sz="2800" dirty="0"/>
              <a:t> Method</a:t>
            </a:r>
          </a:p>
          <a:p>
            <a:pPr lvl="1"/>
            <a:r>
              <a:rPr lang="en-US" altLang="en-US" sz="2400" dirty="0"/>
              <a:t>Step 2 cont.: Apply Adjacency - Compare elements of group with N 1's against those with N+1 1's. One bit difference implies adjacent.  Eliminate variable and place in next column.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/>
              <a:t>             E.g., 0000 vs. 0100 yields 0-00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/>
              <a:t>                      0000 vs. 1000 yields -000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/>
              <a:t>	When used in a combination, mark with a check.  If cannot be combined, mark with a star.  These are the prime </a:t>
            </a:r>
            <a:r>
              <a:rPr lang="en-US" altLang="en-US" sz="2400" dirty="0" err="1"/>
              <a:t>implicants</a:t>
            </a:r>
            <a:r>
              <a:rPr lang="en-US" altLang="en-US" sz="2400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/>
              <a:t>	Repeat until nothing left.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lvl="1"/>
            <a:endParaRPr lang="en-US" altLang="en-US" sz="2400" dirty="0"/>
          </a:p>
        </p:txBody>
      </p:sp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7944643" y="1457645"/>
            <a:ext cx="3962400" cy="4800600"/>
            <a:chOff x="3168" y="768"/>
            <a:chExt cx="2496" cy="3024"/>
          </a:xfrm>
        </p:grpSpPr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3168" y="864"/>
              <a:ext cx="1690" cy="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       Implication Table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Column I   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0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4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8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5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6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9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10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7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13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15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4032" y="864"/>
              <a:ext cx="896" cy="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Column II  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0,4(4) *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0,8(8) *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4,5(1) </a:t>
              </a:r>
              <a:r>
                <a:rPr lang="en-US" altLang="en-US" b="1"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4,6(2) </a:t>
              </a:r>
              <a:r>
                <a:rPr lang="en-US" altLang="en-US" b="1"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8,9(1) *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8,10(2) *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5,7(2) </a:t>
              </a:r>
              <a:r>
                <a:rPr lang="en-US" altLang="en-US" b="1"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5,13(8) </a:t>
              </a:r>
              <a:r>
                <a:rPr lang="en-US" altLang="en-US" b="1"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6,7(1) </a:t>
              </a:r>
              <a:r>
                <a:rPr lang="en-US" altLang="en-US" b="1"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9,13(4) *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7,15(8) </a:t>
              </a:r>
              <a:r>
                <a:rPr lang="en-US" altLang="en-US" b="1"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13,15(2) </a:t>
              </a:r>
              <a:r>
                <a:rPr lang="en-US" altLang="en-US" b="1"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4848" y="1446"/>
              <a:ext cx="81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3168" y="768"/>
              <a:ext cx="2496" cy="3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3168" y="1056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3984" y="1056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4848" y="1056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10611644" y="2057720"/>
            <a:ext cx="1331913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Column III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4,5,6,7(3) *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5,7,13,15 (10) *</a:t>
            </a:r>
          </a:p>
        </p:txBody>
      </p:sp>
    </p:spTree>
    <p:extLst>
      <p:ext uri="{BB962C8B-B14F-4D97-AF65-F5344CB8AC3E}">
        <p14:creationId xmlns:p14="http://schemas.microsoft.com/office/powerpoint/2010/main" val="27997071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5" name="Rectangle 49"/>
          <p:cNvSpPr>
            <a:spLocks noGrp="1" noChangeArrowheads="1"/>
          </p:cNvSpPr>
          <p:nvPr>
            <p:ph type="title"/>
          </p:nvPr>
        </p:nvSpPr>
        <p:spPr>
          <a:xfrm>
            <a:off x="838200" y="1124586"/>
            <a:ext cx="10515600" cy="704850"/>
          </a:xfrm>
        </p:spPr>
        <p:txBody>
          <a:bodyPr>
            <a:normAutofit/>
          </a:bodyPr>
          <a:lstStyle/>
          <a:p>
            <a:r>
              <a:rPr lang="en-US" altLang="en-US" dirty="0"/>
              <a:t>Prime </a:t>
            </a:r>
            <a:r>
              <a:rPr lang="en-US" altLang="en-US" dirty="0" err="1"/>
              <a:t>Implicants</a:t>
            </a:r>
            <a:endParaRPr lang="en-US" altLang="en-US" dirty="0"/>
          </a:p>
        </p:txBody>
      </p:sp>
      <p:grpSp>
        <p:nvGrpSpPr>
          <p:cNvPr id="19526" name="Group 70"/>
          <p:cNvGrpSpPr>
            <a:grpSpLocks/>
          </p:cNvGrpSpPr>
          <p:nvPr/>
        </p:nvGrpSpPr>
        <p:grpSpPr bwMode="auto">
          <a:xfrm>
            <a:off x="5715000" y="2232660"/>
            <a:ext cx="4033838" cy="2713038"/>
            <a:chOff x="2688" y="720"/>
            <a:chExt cx="2541" cy="1709"/>
          </a:xfrm>
        </p:grpSpPr>
        <p:sp>
          <p:nvSpPr>
            <p:cNvPr id="19458" name="Rectangle 2"/>
            <p:cNvSpPr>
              <a:spLocks noChangeArrowheads="1"/>
            </p:cNvSpPr>
            <p:nvPr/>
          </p:nvSpPr>
          <p:spPr bwMode="auto">
            <a:xfrm>
              <a:off x="2688" y="720"/>
              <a:ext cx="13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en-US" sz="2000" b="1">
                  <a:solidFill>
                    <a:schemeClr val="accent2"/>
                  </a:solidFill>
                </a:rPr>
                <a:t>Prime Implicants:</a:t>
              </a:r>
            </a:p>
          </p:txBody>
        </p:sp>
        <p:graphicFrame>
          <p:nvGraphicFramePr>
            <p:cNvPr id="19506" name="Object 50"/>
            <p:cNvGraphicFramePr>
              <a:graphicFrameLocks noChangeAspect="1"/>
            </p:cNvGraphicFramePr>
            <p:nvPr/>
          </p:nvGraphicFramePr>
          <p:xfrm>
            <a:off x="2736" y="1152"/>
            <a:ext cx="111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Equation" r:id="rId3" imgW="888840" imgH="215640" progId="Equation.3">
                    <p:embed/>
                  </p:oleObj>
                </mc:Choice>
                <mc:Fallback>
                  <p:oleObj name="Equation" r:id="rId3" imgW="8888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152"/>
                          <a:ext cx="1117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7" name="Object 51"/>
            <p:cNvGraphicFramePr>
              <a:graphicFrameLocks noChangeAspect="1"/>
            </p:cNvGraphicFramePr>
            <p:nvPr/>
          </p:nvGraphicFramePr>
          <p:xfrm>
            <a:off x="2784" y="1488"/>
            <a:ext cx="106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5" imgW="850680" imgH="215640" progId="Equation.3">
                    <p:embed/>
                  </p:oleObj>
                </mc:Choice>
                <mc:Fallback>
                  <p:oleObj name="Equation" r:id="rId5" imgW="850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88"/>
                          <a:ext cx="106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8" name="Object 52"/>
            <p:cNvGraphicFramePr>
              <a:graphicFrameLocks noChangeAspect="1"/>
            </p:cNvGraphicFramePr>
            <p:nvPr/>
          </p:nvGraphicFramePr>
          <p:xfrm>
            <a:off x="4128" y="1152"/>
            <a:ext cx="106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7" imgW="850680" imgH="215640" progId="Equation.3">
                    <p:embed/>
                  </p:oleObj>
                </mc:Choice>
                <mc:Fallback>
                  <p:oleObj name="Equation" r:id="rId7" imgW="850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152"/>
                          <a:ext cx="106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9" name="Object 53"/>
            <p:cNvGraphicFramePr>
              <a:graphicFrameLocks noChangeAspect="1"/>
            </p:cNvGraphicFramePr>
            <p:nvPr/>
          </p:nvGraphicFramePr>
          <p:xfrm>
            <a:off x="4128" y="1488"/>
            <a:ext cx="110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9" imgW="876240" imgH="215640" progId="Equation.3">
                    <p:embed/>
                  </p:oleObj>
                </mc:Choice>
                <mc:Fallback>
                  <p:oleObj name="Equation" r:id="rId9" imgW="8762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88"/>
                          <a:ext cx="110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0" name="Object 54"/>
            <p:cNvGraphicFramePr>
              <a:graphicFrameLocks noChangeAspect="1"/>
            </p:cNvGraphicFramePr>
            <p:nvPr/>
          </p:nvGraphicFramePr>
          <p:xfrm>
            <a:off x="2784" y="1824"/>
            <a:ext cx="106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11" imgW="850680" imgH="215640" progId="Equation.3">
                    <p:embed/>
                  </p:oleObj>
                </mc:Choice>
                <mc:Fallback>
                  <p:oleObj name="Equation" r:id="rId11" imgW="850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824"/>
                          <a:ext cx="106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1" name="Object 55"/>
            <p:cNvGraphicFramePr>
              <a:graphicFrameLocks noChangeAspect="1"/>
            </p:cNvGraphicFramePr>
            <p:nvPr/>
          </p:nvGraphicFramePr>
          <p:xfrm>
            <a:off x="4176" y="1872"/>
            <a:ext cx="87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13" imgW="698400" imgH="164880" progId="Equation.3">
                    <p:embed/>
                  </p:oleObj>
                </mc:Choice>
                <mc:Fallback>
                  <p:oleObj name="Equation" r:id="rId13" imgW="6984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872"/>
                          <a:ext cx="87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2" name="Object 56"/>
            <p:cNvGraphicFramePr>
              <a:graphicFrameLocks noChangeAspect="1"/>
            </p:cNvGraphicFramePr>
            <p:nvPr/>
          </p:nvGraphicFramePr>
          <p:xfrm>
            <a:off x="2784" y="2160"/>
            <a:ext cx="94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15" imgW="749160" imgH="215640" progId="Equation.3">
                    <p:embed/>
                  </p:oleObj>
                </mc:Choice>
                <mc:Fallback>
                  <p:oleObj name="Equation" r:id="rId15" imgW="749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160"/>
                          <a:ext cx="94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27" name="Group 71"/>
          <p:cNvGrpSpPr>
            <a:grpSpLocks/>
          </p:cNvGrpSpPr>
          <p:nvPr/>
        </p:nvGrpSpPr>
        <p:grpSpPr bwMode="auto">
          <a:xfrm>
            <a:off x="2362200" y="2613661"/>
            <a:ext cx="2808288" cy="2671763"/>
            <a:chOff x="528" y="1200"/>
            <a:chExt cx="1769" cy="1683"/>
          </a:xfrm>
        </p:grpSpPr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922" y="1582"/>
              <a:ext cx="22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X </a:t>
              </a: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234" y="1582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532" y="1582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1843" y="1582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936" y="1866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1234" y="1866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1532" y="1866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843" y="1866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936" y="2137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1220" y="2137"/>
              <a:ext cx="22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X </a:t>
              </a:r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1518" y="2137"/>
              <a:ext cx="22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X </a:t>
              </a:r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1843" y="2137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936" y="2395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1234" y="2395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1532" y="2395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1843" y="2395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>
              <a:off x="681" y="1264"/>
              <a:ext cx="28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AB </a:t>
              </a:r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913" y="1551"/>
              <a:ext cx="1119" cy="10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913" y="2082"/>
              <a:ext cx="1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913" y="1801"/>
              <a:ext cx="1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913" y="2336"/>
              <a:ext cx="1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>
              <a:off x="1471" y="1551"/>
              <a:ext cx="0" cy="1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>
              <a:off x="1752" y="1551"/>
              <a:ext cx="0" cy="1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>
              <a:off x="1177" y="1551"/>
              <a:ext cx="0" cy="1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 flipH="1" flipV="1">
              <a:off x="700" y="1351"/>
              <a:ext cx="213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924" y="1366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00 </a:t>
              </a:r>
            </a:p>
          </p:txBody>
        </p:sp>
        <p:sp>
          <p:nvSpPr>
            <p:cNvPr id="19489" name="Rectangle 33"/>
            <p:cNvSpPr>
              <a:spLocks noChangeArrowheads="1"/>
            </p:cNvSpPr>
            <p:nvPr/>
          </p:nvSpPr>
          <p:spPr bwMode="auto">
            <a:xfrm>
              <a:off x="1205" y="1366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01 </a:t>
              </a:r>
            </a:p>
          </p:txBody>
        </p:sp>
        <p:sp>
          <p:nvSpPr>
            <p:cNvPr id="19490" name="Rectangle 34"/>
            <p:cNvSpPr>
              <a:spLocks noChangeArrowheads="1"/>
            </p:cNvSpPr>
            <p:nvPr/>
          </p:nvSpPr>
          <p:spPr bwMode="auto">
            <a:xfrm>
              <a:off x="1477" y="1366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11 </a:t>
              </a:r>
            </a:p>
          </p:txBody>
        </p:sp>
        <p:sp>
          <p:nvSpPr>
            <p:cNvPr id="19493" name="Freeform 37"/>
            <p:cNvSpPr>
              <a:spLocks/>
            </p:cNvSpPr>
            <p:nvPr/>
          </p:nvSpPr>
          <p:spPr bwMode="auto">
            <a:xfrm>
              <a:off x="704" y="2082"/>
              <a:ext cx="52" cy="523"/>
            </a:xfrm>
            <a:custGeom>
              <a:avLst/>
              <a:gdLst>
                <a:gd name="T0" fmla="*/ 51 w 52"/>
                <a:gd name="T1" fmla="*/ 522 h 523"/>
                <a:gd name="T2" fmla="*/ 0 w 52"/>
                <a:gd name="T3" fmla="*/ 522 h 523"/>
                <a:gd name="T4" fmla="*/ 0 w 52"/>
                <a:gd name="T5" fmla="*/ 0 h 523"/>
                <a:gd name="T6" fmla="*/ 51 w 52"/>
                <a:gd name="T7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3">
                  <a:moveTo>
                    <a:pt x="51" y="522"/>
                  </a:moveTo>
                  <a:lnTo>
                    <a:pt x="0" y="522"/>
                  </a:ln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4" name="Freeform 38"/>
            <p:cNvSpPr>
              <a:spLocks/>
            </p:cNvSpPr>
            <p:nvPr/>
          </p:nvSpPr>
          <p:spPr bwMode="auto">
            <a:xfrm>
              <a:off x="1177" y="2604"/>
              <a:ext cx="576" cy="52"/>
            </a:xfrm>
            <a:custGeom>
              <a:avLst/>
              <a:gdLst>
                <a:gd name="T0" fmla="*/ 575 w 576"/>
                <a:gd name="T1" fmla="*/ 0 h 52"/>
                <a:gd name="T2" fmla="*/ 575 w 576"/>
                <a:gd name="T3" fmla="*/ 51 h 52"/>
                <a:gd name="T4" fmla="*/ 0 w 576"/>
                <a:gd name="T5" fmla="*/ 51 h 52"/>
                <a:gd name="T6" fmla="*/ 0 w 576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52">
                  <a:moveTo>
                    <a:pt x="575" y="0"/>
                  </a:moveTo>
                  <a:lnTo>
                    <a:pt x="575" y="51"/>
                  </a:lnTo>
                  <a:lnTo>
                    <a:pt x="0" y="5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5" name="Freeform 39"/>
            <p:cNvSpPr>
              <a:spLocks/>
            </p:cNvSpPr>
            <p:nvPr/>
          </p:nvSpPr>
          <p:spPr bwMode="auto">
            <a:xfrm>
              <a:off x="2059" y="1801"/>
              <a:ext cx="52" cy="536"/>
            </a:xfrm>
            <a:custGeom>
              <a:avLst/>
              <a:gdLst>
                <a:gd name="T0" fmla="*/ 0 w 52"/>
                <a:gd name="T1" fmla="*/ 0 h 536"/>
                <a:gd name="T2" fmla="*/ 51 w 52"/>
                <a:gd name="T3" fmla="*/ 0 h 536"/>
                <a:gd name="T4" fmla="*/ 51 w 52"/>
                <a:gd name="T5" fmla="*/ 535 h 536"/>
                <a:gd name="T6" fmla="*/ 0 w 52"/>
                <a:gd name="T7" fmla="*/ 535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36">
                  <a:moveTo>
                    <a:pt x="0" y="0"/>
                  </a:moveTo>
                  <a:lnTo>
                    <a:pt x="51" y="0"/>
                  </a:lnTo>
                  <a:lnTo>
                    <a:pt x="51" y="535"/>
                  </a:lnTo>
                  <a:lnTo>
                    <a:pt x="0" y="535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7" name="Rectangle 41"/>
            <p:cNvSpPr>
              <a:spLocks noChangeArrowheads="1"/>
            </p:cNvSpPr>
            <p:nvPr/>
          </p:nvSpPr>
          <p:spPr bwMode="auto">
            <a:xfrm>
              <a:off x="684" y="1850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01 </a:t>
              </a:r>
            </a:p>
          </p:txBody>
        </p:sp>
        <p:sp>
          <p:nvSpPr>
            <p:cNvPr id="19498" name="Rectangle 42"/>
            <p:cNvSpPr>
              <a:spLocks noChangeArrowheads="1"/>
            </p:cNvSpPr>
            <p:nvPr/>
          </p:nvSpPr>
          <p:spPr bwMode="auto">
            <a:xfrm>
              <a:off x="684" y="2105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11 </a:t>
              </a:r>
            </a:p>
          </p:txBody>
        </p:sp>
        <p:sp>
          <p:nvSpPr>
            <p:cNvPr id="19499" name="Rectangle 43"/>
            <p:cNvSpPr>
              <a:spLocks noChangeArrowheads="1"/>
            </p:cNvSpPr>
            <p:nvPr/>
          </p:nvSpPr>
          <p:spPr bwMode="auto">
            <a:xfrm>
              <a:off x="684" y="2360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10 </a:t>
              </a:r>
            </a:p>
          </p:txBody>
        </p:sp>
        <p:sp>
          <p:nvSpPr>
            <p:cNvPr id="19500" name="Rectangle 44"/>
            <p:cNvSpPr>
              <a:spLocks noChangeArrowheads="1"/>
            </p:cNvSpPr>
            <p:nvPr/>
          </p:nvSpPr>
          <p:spPr bwMode="auto">
            <a:xfrm>
              <a:off x="528" y="2258"/>
              <a:ext cx="20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C </a:t>
              </a:r>
            </a:p>
          </p:txBody>
        </p:sp>
        <p:sp>
          <p:nvSpPr>
            <p:cNvPr id="19501" name="Rectangle 45"/>
            <p:cNvSpPr>
              <a:spLocks noChangeArrowheads="1"/>
            </p:cNvSpPr>
            <p:nvPr/>
          </p:nvSpPr>
          <p:spPr bwMode="auto">
            <a:xfrm>
              <a:off x="566" y="1391"/>
              <a:ext cx="293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CD </a:t>
              </a:r>
            </a:p>
          </p:txBody>
        </p:sp>
        <p:sp>
          <p:nvSpPr>
            <p:cNvPr id="19502" name="Rectangle 46"/>
            <p:cNvSpPr>
              <a:spLocks noChangeArrowheads="1"/>
            </p:cNvSpPr>
            <p:nvPr/>
          </p:nvSpPr>
          <p:spPr bwMode="auto">
            <a:xfrm>
              <a:off x="1640" y="1200"/>
              <a:ext cx="212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A </a:t>
              </a:r>
            </a:p>
          </p:txBody>
        </p:sp>
        <p:sp>
          <p:nvSpPr>
            <p:cNvPr id="19503" name="Rectangle 47"/>
            <p:cNvSpPr>
              <a:spLocks noChangeArrowheads="1"/>
            </p:cNvSpPr>
            <p:nvPr/>
          </p:nvSpPr>
          <p:spPr bwMode="auto">
            <a:xfrm>
              <a:off x="2075" y="1965"/>
              <a:ext cx="22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D </a:t>
              </a:r>
            </a:p>
          </p:txBody>
        </p:sp>
        <p:sp>
          <p:nvSpPr>
            <p:cNvPr id="19504" name="Rectangle 48"/>
            <p:cNvSpPr>
              <a:spLocks noChangeArrowheads="1"/>
            </p:cNvSpPr>
            <p:nvPr/>
          </p:nvSpPr>
          <p:spPr bwMode="auto">
            <a:xfrm>
              <a:off x="1359" y="2627"/>
              <a:ext cx="212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B </a:t>
              </a:r>
            </a:p>
          </p:txBody>
        </p:sp>
        <p:sp>
          <p:nvSpPr>
            <p:cNvPr id="19513" name="AutoShape 57"/>
            <p:cNvSpPr>
              <a:spLocks noChangeArrowheads="1"/>
            </p:cNvSpPr>
            <p:nvPr/>
          </p:nvSpPr>
          <p:spPr bwMode="auto">
            <a:xfrm>
              <a:off x="1220" y="1587"/>
              <a:ext cx="192" cy="96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14" name="AutoShape 58"/>
            <p:cNvSpPr>
              <a:spLocks noChangeArrowheads="1"/>
            </p:cNvSpPr>
            <p:nvPr/>
          </p:nvSpPr>
          <p:spPr bwMode="auto">
            <a:xfrm>
              <a:off x="1220" y="1827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15" name="AutoShape 59"/>
            <p:cNvSpPr>
              <a:spLocks noChangeArrowheads="1"/>
            </p:cNvSpPr>
            <p:nvPr/>
          </p:nvSpPr>
          <p:spPr bwMode="auto">
            <a:xfrm>
              <a:off x="932" y="1587"/>
              <a:ext cx="480" cy="1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16" name="AutoShape 60"/>
            <p:cNvSpPr>
              <a:spLocks noChangeArrowheads="1"/>
            </p:cNvSpPr>
            <p:nvPr/>
          </p:nvSpPr>
          <p:spPr bwMode="auto">
            <a:xfrm>
              <a:off x="1844" y="1587"/>
              <a:ext cx="432" cy="1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17" name="AutoShape 61"/>
            <p:cNvSpPr>
              <a:spLocks noChangeArrowheads="1"/>
            </p:cNvSpPr>
            <p:nvPr/>
          </p:nvSpPr>
          <p:spPr bwMode="auto">
            <a:xfrm>
              <a:off x="644" y="1587"/>
              <a:ext cx="432" cy="1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18" name="AutoShape 62"/>
            <p:cNvSpPr>
              <a:spLocks noChangeArrowheads="1"/>
            </p:cNvSpPr>
            <p:nvPr/>
          </p:nvSpPr>
          <p:spPr bwMode="auto">
            <a:xfrm>
              <a:off x="2132" y="1587"/>
              <a:ext cx="144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19" name="AutoShape 63"/>
            <p:cNvSpPr>
              <a:spLocks noChangeArrowheads="1"/>
            </p:cNvSpPr>
            <p:nvPr/>
          </p:nvSpPr>
          <p:spPr bwMode="auto">
            <a:xfrm>
              <a:off x="644" y="1587"/>
              <a:ext cx="144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0" name="AutoShape 64"/>
            <p:cNvSpPr>
              <a:spLocks noChangeArrowheads="1"/>
            </p:cNvSpPr>
            <p:nvPr/>
          </p:nvSpPr>
          <p:spPr bwMode="auto">
            <a:xfrm>
              <a:off x="1796" y="1587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1" name="AutoShape 65"/>
            <p:cNvSpPr>
              <a:spLocks noChangeArrowheads="1"/>
            </p:cNvSpPr>
            <p:nvPr/>
          </p:nvSpPr>
          <p:spPr bwMode="auto">
            <a:xfrm>
              <a:off x="1796" y="2403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2" name="AutoShape 66"/>
            <p:cNvSpPr>
              <a:spLocks noChangeArrowheads="1"/>
            </p:cNvSpPr>
            <p:nvPr/>
          </p:nvSpPr>
          <p:spPr bwMode="auto">
            <a:xfrm>
              <a:off x="1796" y="1251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3" name="AutoShape 67"/>
            <p:cNvSpPr>
              <a:spLocks noChangeArrowheads="1"/>
            </p:cNvSpPr>
            <p:nvPr/>
          </p:nvSpPr>
          <p:spPr bwMode="auto">
            <a:xfrm>
              <a:off x="1796" y="2643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4" name="AutoShape 68"/>
            <p:cNvSpPr>
              <a:spLocks noChangeArrowheads="1"/>
            </p:cNvSpPr>
            <p:nvPr/>
          </p:nvSpPr>
          <p:spPr bwMode="auto">
            <a:xfrm>
              <a:off x="1796" y="1251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684" y="1582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00 </a:t>
              </a:r>
            </a:p>
          </p:txBody>
        </p:sp>
        <p:sp>
          <p:nvSpPr>
            <p:cNvPr id="19491" name="Rectangle 35"/>
            <p:cNvSpPr>
              <a:spLocks noChangeArrowheads="1"/>
            </p:cNvSpPr>
            <p:nvPr/>
          </p:nvSpPr>
          <p:spPr bwMode="auto">
            <a:xfrm>
              <a:off x="1745" y="1366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10 </a:t>
              </a:r>
            </a:p>
          </p:txBody>
        </p:sp>
        <p:sp>
          <p:nvSpPr>
            <p:cNvPr id="19492" name="Freeform 36"/>
            <p:cNvSpPr>
              <a:spLocks/>
            </p:cNvSpPr>
            <p:nvPr/>
          </p:nvSpPr>
          <p:spPr bwMode="auto">
            <a:xfrm>
              <a:off x="1471" y="1355"/>
              <a:ext cx="563" cy="65"/>
            </a:xfrm>
            <a:custGeom>
              <a:avLst/>
              <a:gdLst>
                <a:gd name="T0" fmla="*/ 0 w 563"/>
                <a:gd name="T1" fmla="*/ 64 h 65"/>
                <a:gd name="T2" fmla="*/ 0 w 563"/>
                <a:gd name="T3" fmla="*/ 0 h 65"/>
                <a:gd name="T4" fmla="*/ 562 w 563"/>
                <a:gd name="T5" fmla="*/ 0 h 65"/>
                <a:gd name="T6" fmla="*/ 562 w 563"/>
                <a:gd name="T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3" h="65">
                  <a:moveTo>
                    <a:pt x="0" y="64"/>
                  </a:moveTo>
                  <a:lnTo>
                    <a:pt x="0" y="0"/>
                  </a:lnTo>
                  <a:lnTo>
                    <a:pt x="562" y="0"/>
                  </a:lnTo>
                  <a:lnTo>
                    <a:pt x="562" y="6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5818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695450" y="5362576"/>
            <a:ext cx="8801100" cy="84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altLang="en-US" sz="2000" b="1" dirty="0">
                <a:solidFill>
                  <a:schemeClr val="accent2"/>
                </a:solidFill>
              </a:rPr>
              <a:t>Stage 2:  find smallest set of prime </a:t>
            </a:r>
            <a:r>
              <a:rPr lang="en-US" altLang="en-US" sz="2000" b="1" dirty="0" err="1">
                <a:solidFill>
                  <a:schemeClr val="accent2"/>
                </a:solidFill>
              </a:rPr>
              <a:t>implicants</a:t>
            </a:r>
            <a:r>
              <a:rPr lang="en-US" altLang="en-US" sz="2000" b="1" dirty="0">
                <a:solidFill>
                  <a:schemeClr val="accent2"/>
                </a:solidFill>
              </a:rPr>
              <a:t> that cover the </a:t>
            </a:r>
            <a:r>
              <a:rPr lang="en-US" altLang="en-US" sz="2000" b="1" dirty="0" smtClean="0">
                <a:solidFill>
                  <a:schemeClr val="accent2"/>
                </a:solidFill>
              </a:rPr>
              <a:t>active-set</a:t>
            </a:r>
            <a:endParaRPr lang="en-US" altLang="en-US" sz="2000" b="1" dirty="0">
              <a:solidFill>
                <a:schemeClr val="accent2"/>
              </a:solidFill>
            </a:endParaRPr>
          </a:p>
          <a:p>
            <a:pPr algn="l" eaLnBrk="0" hangingPunct="0">
              <a:lnSpc>
                <a:spcPct val="85000"/>
              </a:lnSpc>
            </a:pPr>
            <a:endParaRPr lang="en-US" altLang="en-US" sz="2000" b="1" dirty="0">
              <a:solidFill>
                <a:schemeClr val="accent2"/>
              </a:solidFill>
            </a:endParaRPr>
          </a:p>
          <a:p>
            <a:pPr algn="l" eaLnBrk="0" hangingPunct="0">
              <a:lnSpc>
                <a:spcPct val="85000"/>
              </a:lnSpc>
            </a:pPr>
            <a:r>
              <a:rPr lang="en-US" altLang="en-US" sz="2000" b="1" dirty="0">
                <a:solidFill>
                  <a:schemeClr val="accent2"/>
                </a:solidFill>
              </a:rPr>
              <a:t>	 recall that essential prime </a:t>
            </a:r>
            <a:r>
              <a:rPr lang="en-US" altLang="en-US" sz="2000" b="1" dirty="0" err="1">
                <a:solidFill>
                  <a:schemeClr val="accent2"/>
                </a:solidFill>
              </a:rPr>
              <a:t>implicants</a:t>
            </a:r>
            <a:r>
              <a:rPr lang="en-US" altLang="en-US" sz="2000" b="1" dirty="0">
                <a:solidFill>
                  <a:schemeClr val="accent2"/>
                </a:solidFill>
              </a:rPr>
              <a:t> must be in final </a:t>
            </a:r>
            <a:r>
              <a:rPr lang="en-US" altLang="en-US" sz="2000" b="1" dirty="0" smtClean="0">
                <a:solidFill>
                  <a:schemeClr val="accent2"/>
                </a:solidFill>
              </a:rPr>
              <a:t> expression</a:t>
            </a:r>
            <a:endParaRPr lang="en-U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0540" name="Rectangle 60"/>
          <p:cNvSpPr>
            <a:spLocks noGrp="1" noChangeArrowheads="1"/>
          </p:cNvSpPr>
          <p:nvPr>
            <p:ph type="title"/>
          </p:nvPr>
        </p:nvSpPr>
        <p:spPr>
          <a:xfrm>
            <a:off x="838200" y="1017589"/>
            <a:ext cx="10515600" cy="67309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Prime </a:t>
            </a:r>
            <a:r>
              <a:rPr lang="en-US" altLang="en-US" dirty="0" err="1"/>
              <a:t>Implicants</a:t>
            </a:r>
            <a:r>
              <a:rPr lang="en-US" altLang="en-US" dirty="0"/>
              <a:t> (cont.)</a:t>
            </a:r>
          </a:p>
        </p:txBody>
      </p:sp>
      <p:grpSp>
        <p:nvGrpSpPr>
          <p:cNvPr id="20541" name="Group 61"/>
          <p:cNvGrpSpPr>
            <a:grpSpLocks/>
          </p:cNvGrpSpPr>
          <p:nvPr/>
        </p:nvGrpSpPr>
        <p:grpSpPr bwMode="auto">
          <a:xfrm>
            <a:off x="5577840" y="1690688"/>
            <a:ext cx="4033838" cy="2713038"/>
            <a:chOff x="2688" y="720"/>
            <a:chExt cx="2541" cy="1709"/>
          </a:xfrm>
        </p:grpSpPr>
        <p:sp>
          <p:nvSpPr>
            <p:cNvPr id="20542" name="Rectangle 62"/>
            <p:cNvSpPr>
              <a:spLocks noChangeArrowheads="1"/>
            </p:cNvSpPr>
            <p:nvPr/>
          </p:nvSpPr>
          <p:spPr bwMode="auto">
            <a:xfrm>
              <a:off x="2688" y="720"/>
              <a:ext cx="13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en-US" sz="2000" b="1">
                  <a:solidFill>
                    <a:schemeClr val="accent2"/>
                  </a:solidFill>
                </a:rPr>
                <a:t>Prime Implicants:</a:t>
              </a:r>
            </a:p>
          </p:txBody>
        </p:sp>
        <p:graphicFrame>
          <p:nvGraphicFramePr>
            <p:cNvPr id="20543" name="Object 63"/>
            <p:cNvGraphicFramePr>
              <a:graphicFrameLocks noChangeAspect="1"/>
            </p:cNvGraphicFramePr>
            <p:nvPr/>
          </p:nvGraphicFramePr>
          <p:xfrm>
            <a:off x="2736" y="1152"/>
            <a:ext cx="111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Equation" r:id="rId3" imgW="888840" imgH="215640" progId="Equation.3">
                    <p:embed/>
                  </p:oleObj>
                </mc:Choice>
                <mc:Fallback>
                  <p:oleObj name="Equation" r:id="rId3" imgW="8888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152"/>
                          <a:ext cx="1117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4" name="Object 64"/>
            <p:cNvGraphicFramePr>
              <a:graphicFrameLocks noChangeAspect="1"/>
            </p:cNvGraphicFramePr>
            <p:nvPr/>
          </p:nvGraphicFramePr>
          <p:xfrm>
            <a:off x="2784" y="1488"/>
            <a:ext cx="106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Equation" r:id="rId5" imgW="850680" imgH="215640" progId="Equation.3">
                    <p:embed/>
                  </p:oleObj>
                </mc:Choice>
                <mc:Fallback>
                  <p:oleObj name="Equation" r:id="rId5" imgW="850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88"/>
                          <a:ext cx="106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5" name="Object 65"/>
            <p:cNvGraphicFramePr>
              <a:graphicFrameLocks noChangeAspect="1"/>
            </p:cNvGraphicFramePr>
            <p:nvPr/>
          </p:nvGraphicFramePr>
          <p:xfrm>
            <a:off x="4128" y="1152"/>
            <a:ext cx="106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Equation" r:id="rId7" imgW="850680" imgH="215640" progId="Equation.3">
                    <p:embed/>
                  </p:oleObj>
                </mc:Choice>
                <mc:Fallback>
                  <p:oleObj name="Equation" r:id="rId7" imgW="850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152"/>
                          <a:ext cx="106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6" name="Object 66"/>
            <p:cNvGraphicFramePr>
              <a:graphicFrameLocks noChangeAspect="1"/>
            </p:cNvGraphicFramePr>
            <p:nvPr/>
          </p:nvGraphicFramePr>
          <p:xfrm>
            <a:off x="4128" y="1488"/>
            <a:ext cx="110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Equation" r:id="rId9" imgW="876240" imgH="215640" progId="Equation.3">
                    <p:embed/>
                  </p:oleObj>
                </mc:Choice>
                <mc:Fallback>
                  <p:oleObj name="Equation" r:id="rId9" imgW="8762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88"/>
                          <a:ext cx="110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7" name="Object 67"/>
            <p:cNvGraphicFramePr>
              <a:graphicFrameLocks noChangeAspect="1"/>
            </p:cNvGraphicFramePr>
            <p:nvPr/>
          </p:nvGraphicFramePr>
          <p:xfrm>
            <a:off x="2784" y="1824"/>
            <a:ext cx="106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Equation" r:id="rId11" imgW="850680" imgH="215640" progId="Equation.3">
                    <p:embed/>
                  </p:oleObj>
                </mc:Choice>
                <mc:Fallback>
                  <p:oleObj name="Equation" r:id="rId11" imgW="850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824"/>
                          <a:ext cx="106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8" name="Object 68"/>
            <p:cNvGraphicFramePr>
              <a:graphicFrameLocks noChangeAspect="1"/>
            </p:cNvGraphicFramePr>
            <p:nvPr/>
          </p:nvGraphicFramePr>
          <p:xfrm>
            <a:off x="4176" y="1872"/>
            <a:ext cx="87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Equation" r:id="rId13" imgW="698400" imgH="164880" progId="Equation.3">
                    <p:embed/>
                  </p:oleObj>
                </mc:Choice>
                <mc:Fallback>
                  <p:oleObj name="Equation" r:id="rId13" imgW="6984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872"/>
                          <a:ext cx="87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9" name="Object 69"/>
            <p:cNvGraphicFramePr>
              <a:graphicFrameLocks noChangeAspect="1"/>
            </p:cNvGraphicFramePr>
            <p:nvPr/>
          </p:nvGraphicFramePr>
          <p:xfrm>
            <a:off x="2784" y="2160"/>
            <a:ext cx="94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Equation" r:id="rId15" imgW="749160" imgH="215640" progId="Equation.3">
                    <p:embed/>
                  </p:oleObj>
                </mc:Choice>
                <mc:Fallback>
                  <p:oleObj name="Equation" r:id="rId15" imgW="749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160"/>
                          <a:ext cx="94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07" name="Group 127"/>
          <p:cNvGrpSpPr>
            <a:grpSpLocks/>
          </p:cNvGrpSpPr>
          <p:nvPr/>
        </p:nvGrpSpPr>
        <p:grpSpPr bwMode="auto">
          <a:xfrm>
            <a:off x="2225040" y="2071689"/>
            <a:ext cx="2808288" cy="2671763"/>
            <a:chOff x="528" y="1200"/>
            <a:chExt cx="1769" cy="1683"/>
          </a:xfrm>
        </p:grpSpPr>
        <p:sp>
          <p:nvSpPr>
            <p:cNvPr id="20608" name="Rectangle 128"/>
            <p:cNvSpPr>
              <a:spLocks noChangeArrowheads="1"/>
            </p:cNvSpPr>
            <p:nvPr/>
          </p:nvSpPr>
          <p:spPr bwMode="auto">
            <a:xfrm>
              <a:off x="922" y="1582"/>
              <a:ext cx="22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X </a:t>
              </a:r>
            </a:p>
          </p:txBody>
        </p:sp>
        <p:sp>
          <p:nvSpPr>
            <p:cNvPr id="20609" name="Rectangle 129"/>
            <p:cNvSpPr>
              <a:spLocks noChangeArrowheads="1"/>
            </p:cNvSpPr>
            <p:nvPr/>
          </p:nvSpPr>
          <p:spPr bwMode="auto">
            <a:xfrm>
              <a:off x="1234" y="1582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20610" name="Rectangle 130"/>
            <p:cNvSpPr>
              <a:spLocks noChangeArrowheads="1"/>
            </p:cNvSpPr>
            <p:nvPr/>
          </p:nvSpPr>
          <p:spPr bwMode="auto">
            <a:xfrm>
              <a:off x="1532" y="1582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20611" name="Rectangle 131"/>
            <p:cNvSpPr>
              <a:spLocks noChangeArrowheads="1"/>
            </p:cNvSpPr>
            <p:nvPr/>
          </p:nvSpPr>
          <p:spPr bwMode="auto">
            <a:xfrm>
              <a:off x="1843" y="1582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20612" name="Rectangle 132"/>
            <p:cNvSpPr>
              <a:spLocks noChangeArrowheads="1"/>
            </p:cNvSpPr>
            <p:nvPr/>
          </p:nvSpPr>
          <p:spPr bwMode="auto">
            <a:xfrm>
              <a:off x="936" y="1866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20613" name="Rectangle 133"/>
            <p:cNvSpPr>
              <a:spLocks noChangeArrowheads="1"/>
            </p:cNvSpPr>
            <p:nvPr/>
          </p:nvSpPr>
          <p:spPr bwMode="auto">
            <a:xfrm>
              <a:off x="1234" y="1866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20614" name="Rectangle 134"/>
            <p:cNvSpPr>
              <a:spLocks noChangeArrowheads="1"/>
            </p:cNvSpPr>
            <p:nvPr/>
          </p:nvSpPr>
          <p:spPr bwMode="auto">
            <a:xfrm>
              <a:off x="1532" y="1866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20615" name="Rectangle 135"/>
            <p:cNvSpPr>
              <a:spLocks noChangeArrowheads="1"/>
            </p:cNvSpPr>
            <p:nvPr/>
          </p:nvSpPr>
          <p:spPr bwMode="auto">
            <a:xfrm>
              <a:off x="1843" y="1866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20616" name="Rectangle 136"/>
            <p:cNvSpPr>
              <a:spLocks noChangeArrowheads="1"/>
            </p:cNvSpPr>
            <p:nvPr/>
          </p:nvSpPr>
          <p:spPr bwMode="auto">
            <a:xfrm>
              <a:off x="936" y="2137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20617" name="Rectangle 137"/>
            <p:cNvSpPr>
              <a:spLocks noChangeArrowheads="1"/>
            </p:cNvSpPr>
            <p:nvPr/>
          </p:nvSpPr>
          <p:spPr bwMode="auto">
            <a:xfrm>
              <a:off x="1220" y="2137"/>
              <a:ext cx="22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X </a:t>
              </a:r>
            </a:p>
          </p:txBody>
        </p:sp>
        <p:sp>
          <p:nvSpPr>
            <p:cNvPr id="20618" name="Rectangle 138"/>
            <p:cNvSpPr>
              <a:spLocks noChangeArrowheads="1"/>
            </p:cNvSpPr>
            <p:nvPr/>
          </p:nvSpPr>
          <p:spPr bwMode="auto">
            <a:xfrm>
              <a:off x="1518" y="2137"/>
              <a:ext cx="22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X </a:t>
              </a:r>
            </a:p>
          </p:txBody>
        </p:sp>
        <p:sp>
          <p:nvSpPr>
            <p:cNvPr id="20619" name="Rectangle 139"/>
            <p:cNvSpPr>
              <a:spLocks noChangeArrowheads="1"/>
            </p:cNvSpPr>
            <p:nvPr/>
          </p:nvSpPr>
          <p:spPr bwMode="auto">
            <a:xfrm>
              <a:off x="1843" y="2137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20620" name="Rectangle 140"/>
            <p:cNvSpPr>
              <a:spLocks noChangeArrowheads="1"/>
            </p:cNvSpPr>
            <p:nvPr/>
          </p:nvSpPr>
          <p:spPr bwMode="auto">
            <a:xfrm>
              <a:off x="936" y="2395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20621" name="Rectangle 141"/>
            <p:cNvSpPr>
              <a:spLocks noChangeArrowheads="1"/>
            </p:cNvSpPr>
            <p:nvPr/>
          </p:nvSpPr>
          <p:spPr bwMode="auto">
            <a:xfrm>
              <a:off x="1234" y="2395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20622" name="Rectangle 142"/>
            <p:cNvSpPr>
              <a:spLocks noChangeArrowheads="1"/>
            </p:cNvSpPr>
            <p:nvPr/>
          </p:nvSpPr>
          <p:spPr bwMode="auto">
            <a:xfrm>
              <a:off x="1532" y="2395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20623" name="Rectangle 143"/>
            <p:cNvSpPr>
              <a:spLocks noChangeArrowheads="1"/>
            </p:cNvSpPr>
            <p:nvPr/>
          </p:nvSpPr>
          <p:spPr bwMode="auto">
            <a:xfrm>
              <a:off x="1843" y="2395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20624" name="Rectangle 144"/>
            <p:cNvSpPr>
              <a:spLocks noChangeArrowheads="1"/>
            </p:cNvSpPr>
            <p:nvPr/>
          </p:nvSpPr>
          <p:spPr bwMode="auto">
            <a:xfrm>
              <a:off x="681" y="1264"/>
              <a:ext cx="28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AB </a:t>
              </a:r>
            </a:p>
          </p:txBody>
        </p:sp>
        <p:sp>
          <p:nvSpPr>
            <p:cNvPr id="20625" name="Rectangle 145"/>
            <p:cNvSpPr>
              <a:spLocks noChangeArrowheads="1"/>
            </p:cNvSpPr>
            <p:nvPr/>
          </p:nvSpPr>
          <p:spPr bwMode="auto">
            <a:xfrm>
              <a:off x="913" y="1551"/>
              <a:ext cx="1119" cy="10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26" name="Line 146"/>
            <p:cNvSpPr>
              <a:spLocks noChangeShapeType="1"/>
            </p:cNvSpPr>
            <p:nvPr/>
          </p:nvSpPr>
          <p:spPr bwMode="auto">
            <a:xfrm>
              <a:off x="913" y="2082"/>
              <a:ext cx="1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27" name="Line 147"/>
            <p:cNvSpPr>
              <a:spLocks noChangeShapeType="1"/>
            </p:cNvSpPr>
            <p:nvPr/>
          </p:nvSpPr>
          <p:spPr bwMode="auto">
            <a:xfrm>
              <a:off x="913" y="1801"/>
              <a:ext cx="1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28" name="Line 148"/>
            <p:cNvSpPr>
              <a:spLocks noChangeShapeType="1"/>
            </p:cNvSpPr>
            <p:nvPr/>
          </p:nvSpPr>
          <p:spPr bwMode="auto">
            <a:xfrm>
              <a:off x="913" y="2336"/>
              <a:ext cx="1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29" name="Line 149"/>
            <p:cNvSpPr>
              <a:spLocks noChangeShapeType="1"/>
            </p:cNvSpPr>
            <p:nvPr/>
          </p:nvSpPr>
          <p:spPr bwMode="auto">
            <a:xfrm>
              <a:off x="1471" y="1551"/>
              <a:ext cx="0" cy="1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30" name="Line 150"/>
            <p:cNvSpPr>
              <a:spLocks noChangeShapeType="1"/>
            </p:cNvSpPr>
            <p:nvPr/>
          </p:nvSpPr>
          <p:spPr bwMode="auto">
            <a:xfrm>
              <a:off x="1752" y="1551"/>
              <a:ext cx="0" cy="1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31" name="Line 151"/>
            <p:cNvSpPr>
              <a:spLocks noChangeShapeType="1"/>
            </p:cNvSpPr>
            <p:nvPr/>
          </p:nvSpPr>
          <p:spPr bwMode="auto">
            <a:xfrm>
              <a:off x="1177" y="1551"/>
              <a:ext cx="0" cy="1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32" name="Line 152"/>
            <p:cNvSpPr>
              <a:spLocks noChangeShapeType="1"/>
            </p:cNvSpPr>
            <p:nvPr/>
          </p:nvSpPr>
          <p:spPr bwMode="auto">
            <a:xfrm flipH="1" flipV="1">
              <a:off x="700" y="1351"/>
              <a:ext cx="213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33" name="Rectangle 153"/>
            <p:cNvSpPr>
              <a:spLocks noChangeArrowheads="1"/>
            </p:cNvSpPr>
            <p:nvPr/>
          </p:nvSpPr>
          <p:spPr bwMode="auto">
            <a:xfrm>
              <a:off x="924" y="1366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00 </a:t>
              </a:r>
            </a:p>
          </p:txBody>
        </p:sp>
        <p:sp>
          <p:nvSpPr>
            <p:cNvPr id="20634" name="Rectangle 154"/>
            <p:cNvSpPr>
              <a:spLocks noChangeArrowheads="1"/>
            </p:cNvSpPr>
            <p:nvPr/>
          </p:nvSpPr>
          <p:spPr bwMode="auto">
            <a:xfrm>
              <a:off x="1205" y="1366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01 </a:t>
              </a:r>
            </a:p>
          </p:txBody>
        </p:sp>
        <p:sp>
          <p:nvSpPr>
            <p:cNvPr id="20635" name="Rectangle 155"/>
            <p:cNvSpPr>
              <a:spLocks noChangeArrowheads="1"/>
            </p:cNvSpPr>
            <p:nvPr/>
          </p:nvSpPr>
          <p:spPr bwMode="auto">
            <a:xfrm>
              <a:off x="1477" y="1366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11 </a:t>
              </a:r>
            </a:p>
          </p:txBody>
        </p:sp>
        <p:sp>
          <p:nvSpPr>
            <p:cNvPr id="20636" name="Freeform 156"/>
            <p:cNvSpPr>
              <a:spLocks/>
            </p:cNvSpPr>
            <p:nvPr/>
          </p:nvSpPr>
          <p:spPr bwMode="auto">
            <a:xfrm>
              <a:off x="704" y="2082"/>
              <a:ext cx="52" cy="523"/>
            </a:xfrm>
            <a:custGeom>
              <a:avLst/>
              <a:gdLst>
                <a:gd name="T0" fmla="*/ 51 w 52"/>
                <a:gd name="T1" fmla="*/ 522 h 523"/>
                <a:gd name="T2" fmla="*/ 0 w 52"/>
                <a:gd name="T3" fmla="*/ 522 h 523"/>
                <a:gd name="T4" fmla="*/ 0 w 52"/>
                <a:gd name="T5" fmla="*/ 0 h 523"/>
                <a:gd name="T6" fmla="*/ 51 w 52"/>
                <a:gd name="T7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3">
                  <a:moveTo>
                    <a:pt x="51" y="522"/>
                  </a:moveTo>
                  <a:lnTo>
                    <a:pt x="0" y="522"/>
                  </a:ln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37" name="Freeform 157"/>
            <p:cNvSpPr>
              <a:spLocks/>
            </p:cNvSpPr>
            <p:nvPr/>
          </p:nvSpPr>
          <p:spPr bwMode="auto">
            <a:xfrm>
              <a:off x="1177" y="2604"/>
              <a:ext cx="576" cy="52"/>
            </a:xfrm>
            <a:custGeom>
              <a:avLst/>
              <a:gdLst>
                <a:gd name="T0" fmla="*/ 575 w 576"/>
                <a:gd name="T1" fmla="*/ 0 h 52"/>
                <a:gd name="T2" fmla="*/ 575 w 576"/>
                <a:gd name="T3" fmla="*/ 51 h 52"/>
                <a:gd name="T4" fmla="*/ 0 w 576"/>
                <a:gd name="T5" fmla="*/ 51 h 52"/>
                <a:gd name="T6" fmla="*/ 0 w 576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52">
                  <a:moveTo>
                    <a:pt x="575" y="0"/>
                  </a:moveTo>
                  <a:lnTo>
                    <a:pt x="575" y="51"/>
                  </a:lnTo>
                  <a:lnTo>
                    <a:pt x="0" y="5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38" name="Freeform 158"/>
            <p:cNvSpPr>
              <a:spLocks/>
            </p:cNvSpPr>
            <p:nvPr/>
          </p:nvSpPr>
          <p:spPr bwMode="auto">
            <a:xfrm>
              <a:off x="2059" y="1801"/>
              <a:ext cx="52" cy="536"/>
            </a:xfrm>
            <a:custGeom>
              <a:avLst/>
              <a:gdLst>
                <a:gd name="T0" fmla="*/ 0 w 52"/>
                <a:gd name="T1" fmla="*/ 0 h 536"/>
                <a:gd name="T2" fmla="*/ 51 w 52"/>
                <a:gd name="T3" fmla="*/ 0 h 536"/>
                <a:gd name="T4" fmla="*/ 51 w 52"/>
                <a:gd name="T5" fmla="*/ 535 h 536"/>
                <a:gd name="T6" fmla="*/ 0 w 52"/>
                <a:gd name="T7" fmla="*/ 535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36">
                  <a:moveTo>
                    <a:pt x="0" y="0"/>
                  </a:moveTo>
                  <a:lnTo>
                    <a:pt x="51" y="0"/>
                  </a:lnTo>
                  <a:lnTo>
                    <a:pt x="51" y="535"/>
                  </a:lnTo>
                  <a:lnTo>
                    <a:pt x="0" y="535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39" name="Rectangle 159"/>
            <p:cNvSpPr>
              <a:spLocks noChangeArrowheads="1"/>
            </p:cNvSpPr>
            <p:nvPr/>
          </p:nvSpPr>
          <p:spPr bwMode="auto">
            <a:xfrm>
              <a:off x="684" y="1850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01 </a:t>
              </a:r>
            </a:p>
          </p:txBody>
        </p:sp>
        <p:sp>
          <p:nvSpPr>
            <p:cNvPr id="20640" name="Rectangle 160"/>
            <p:cNvSpPr>
              <a:spLocks noChangeArrowheads="1"/>
            </p:cNvSpPr>
            <p:nvPr/>
          </p:nvSpPr>
          <p:spPr bwMode="auto">
            <a:xfrm>
              <a:off x="684" y="2105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11 </a:t>
              </a:r>
            </a:p>
          </p:txBody>
        </p:sp>
        <p:sp>
          <p:nvSpPr>
            <p:cNvPr id="20641" name="Rectangle 161"/>
            <p:cNvSpPr>
              <a:spLocks noChangeArrowheads="1"/>
            </p:cNvSpPr>
            <p:nvPr/>
          </p:nvSpPr>
          <p:spPr bwMode="auto">
            <a:xfrm>
              <a:off x="684" y="2360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10 </a:t>
              </a:r>
            </a:p>
          </p:txBody>
        </p:sp>
        <p:sp>
          <p:nvSpPr>
            <p:cNvPr id="20642" name="Rectangle 162"/>
            <p:cNvSpPr>
              <a:spLocks noChangeArrowheads="1"/>
            </p:cNvSpPr>
            <p:nvPr/>
          </p:nvSpPr>
          <p:spPr bwMode="auto">
            <a:xfrm>
              <a:off x="528" y="2258"/>
              <a:ext cx="20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C </a:t>
              </a:r>
            </a:p>
          </p:txBody>
        </p:sp>
        <p:sp>
          <p:nvSpPr>
            <p:cNvPr id="20643" name="Rectangle 163"/>
            <p:cNvSpPr>
              <a:spLocks noChangeArrowheads="1"/>
            </p:cNvSpPr>
            <p:nvPr/>
          </p:nvSpPr>
          <p:spPr bwMode="auto">
            <a:xfrm>
              <a:off x="566" y="1391"/>
              <a:ext cx="293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CD </a:t>
              </a:r>
            </a:p>
          </p:txBody>
        </p:sp>
        <p:sp>
          <p:nvSpPr>
            <p:cNvPr id="20644" name="Rectangle 164"/>
            <p:cNvSpPr>
              <a:spLocks noChangeArrowheads="1"/>
            </p:cNvSpPr>
            <p:nvPr/>
          </p:nvSpPr>
          <p:spPr bwMode="auto">
            <a:xfrm>
              <a:off x="1640" y="1200"/>
              <a:ext cx="212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A </a:t>
              </a:r>
            </a:p>
          </p:txBody>
        </p:sp>
        <p:sp>
          <p:nvSpPr>
            <p:cNvPr id="20645" name="Rectangle 165"/>
            <p:cNvSpPr>
              <a:spLocks noChangeArrowheads="1"/>
            </p:cNvSpPr>
            <p:nvPr/>
          </p:nvSpPr>
          <p:spPr bwMode="auto">
            <a:xfrm>
              <a:off x="2075" y="1965"/>
              <a:ext cx="22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D </a:t>
              </a:r>
            </a:p>
          </p:txBody>
        </p:sp>
        <p:sp>
          <p:nvSpPr>
            <p:cNvPr id="20646" name="Rectangle 166"/>
            <p:cNvSpPr>
              <a:spLocks noChangeArrowheads="1"/>
            </p:cNvSpPr>
            <p:nvPr/>
          </p:nvSpPr>
          <p:spPr bwMode="auto">
            <a:xfrm>
              <a:off x="1359" y="2627"/>
              <a:ext cx="212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B </a:t>
              </a:r>
            </a:p>
          </p:txBody>
        </p:sp>
        <p:sp>
          <p:nvSpPr>
            <p:cNvPr id="20647" name="AutoShape 167"/>
            <p:cNvSpPr>
              <a:spLocks noChangeArrowheads="1"/>
            </p:cNvSpPr>
            <p:nvPr/>
          </p:nvSpPr>
          <p:spPr bwMode="auto">
            <a:xfrm>
              <a:off x="1220" y="1587"/>
              <a:ext cx="192" cy="96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48" name="AutoShape 168"/>
            <p:cNvSpPr>
              <a:spLocks noChangeArrowheads="1"/>
            </p:cNvSpPr>
            <p:nvPr/>
          </p:nvSpPr>
          <p:spPr bwMode="auto">
            <a:xfrm>
              <a:off x="1220" y="1827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49" name="AutoShape 169"/>
            <p:cNvSpPr>
              <a:spLocks noChangeArrowheads="1"/>
            </p:cNvSpPr>
            <p:nvPr/>
          </p:nvSpPr>
          <p:spPr bwMode="auto">
            <a:xfrm>
              <a:off x="932" y="1587"/>
              <a:ext cx="480" cy="1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50" name="AutoShape 170"/>
            <p:cNvSpPr>
              <a:spLocks noChangeArrowheads="1"/>
            </p:cNvSpPr>
            <p:nvPr/>
          </p:nvSpPr>
          <p:spPr bwMode="auto">
            <a:xfrm>
              <a:off x="1844" y="1587"/>
              <a:ext cx="432" cy="1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51" name="AutoShape 171"/>
            <p:cNvSpPr>
              <a:spLocks noChangeArrowheads="1"/>
            </p:cNvSpPr>
            <p:nvPr/>
          </p:nvSpPr>
          <p:spPr bwMode="auto">
            <a:xfrm>
              <a:off x="644" y="1587"/>
              <a:ext cx="432" cy="1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52" name="AutoShape 172"/>
            <p:cNvSpPr>
              <a:spLocks noChangeArrowheads="1"/>
            </p:cNvSpPr>
            <p:nvPr/>
          </p:nvSpPr>
          <p:spPr bwMode="auto">
            <a:xfrm>
              <a:off x="2132" y="1587"/>
              <a:ext cx="144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53" name="AutoShape 173"/>
            <p:cNvSpPr>
              <a:spLocks noChangeArrowheads="1"/>
            </p:cNvSpPr>
            <p:nvPr/>
          </p:nvSpPr>
          <p:spPr bwMode="auto">
            <a:xfrm>
              <a:off x="644" y="1587"/>
              <a:ext cx="144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54" name="AutoShape 174"/>
            <p:cNvSpPr>
              <a:spLocks noChangeArrowheads="1"/>
            </p:cNvSpPr>
            <p:nvPr/>
          </p:nvSpPr>
          <p:spPr bwMode="auto">
            <a:xfrm>
              <a:off x="1796" y="1587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55" name="AutoShape 175"/>
            <p:cNvSpPr>
              <a:spLocks noChangeArrowheads="1"/>
            </p:cNvSpPr>
            <p:nvPr/>
          </p:nvSpPr>
          <p:spPr bwMode="auto">
            <a:xfrm>
              <a:off x="1796" y="2403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56" name="AutoShape 176"/>
            <p:cNvSpPr>
              <a:spLocks noChangeArrowheads="1"/>
            </p:cNvSpPr>
            <p:nvPr/>
          </p:nvSpPr>
          <p:spPr bwMode="auto">
            <a:xfrm>
              <a:off x="1796" y="1251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57" name="AutoShape 177"/>
            <p:cNvSpPr>
              <a:spLocks noChangeArrowheads="1"/>
            </p:cNvSpPr>
            <p:nvPr/>
          </p:nvSpPr>
          <p:spPr bwMode="auto">
            <a:xfrm>
              <a:off x="1796" y="2643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58" name="AutoShape 178"/>
            <p:cNvSpPr>
              <a:spLocks noChangeArrowheads="1"/>
            </p:cNvSpPr>
            <p:nvPr/>
          </p:nvSpPr>
          <p:spPr bwMode="auto">
            <a:xfrm>
              <a:off x="1796" y="1251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59" name="Rectangle 179"/>
            <p:cNvSpPr>
              <a:spLocks noChangeArrowheads="1"/>
            </p:cNvSpPr>
            <p:nvPr/>
          </p:nvSpPr>
          <p:spPr bwMode="auto">
            <a:xfrm>
              <a:off x="684" y="1582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00 </a:t>
              </a:r>
            </a:p>
          </p:txBody>
        </p:sp>
        <p:sp>
          <p:nvSpPr>
            <p:cNvPr id="20660" name="Rectangle 180"/>
            <p:cNvSpPr>
              <a:spLocks noChangeArrowheads="1"/>
            </p:cNvSpPr>
            <p:nvPr/>
          </p:nvSpPr>
          <p:spPr bwMode="auto">
            <a:xfrm>
              <a:off x="1745" y="1366"/>
              <a:ext cx="2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10 </a:t>
              </a:r>
            </a:p>
          </p:txBody>
        </p:sp>
        <p:sp>
          <p:nvSpPr>
            <p:cNvPr id="20661" name="Freeform 181"/>
            <p:cNvSpPr>
              <a:spLocks/>
            </p:cNvSpPr>
            <p:nvPr/>
          </p:nvSpPr>
          <p:spPr bwMode="auto">
            <a:xfrm>
              <a:off x="1471" y="1355"/>
              <a:ext cx="563" cy="65"/>
            </a:xfrm>
            <a:custGeom>
              <a:avLst/>
              <a:gdLst>
                <a:gd name="T0" fmla="*/ 0 w 563"/>
                <a:gd name="T1" fmla="*/ 64 h 65"/>
                <a:gd name="T2" fmla="*/ 0 w 563"/>
                <a:gd name="T3" fmla="*/ 0 h 65"/>
                <a:gd name="T4" fmla="*/ 562 w 563"/>
                <a:gd name="T5" fmla="*/ 0 h 65"/>
                <a:gd name="T6" fmla="*/ 562 w 563"/>
                <a:gd name="T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3" h="65">
                  <a:moveTo>
                    <a:pt x="0" y="64"/>
                  </a:moveTo>
                  <a:lnTo>
                    <a:pt x="0" y="0"/>
                  </a:lnTo>
                  <a:lnTo>
                    <a:pt x="562" y="0"/>
                  </a:lnTo>
                  <a:lnTo>
                    <a:pt x="562" y="6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0792940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006850" y="5343525"/>
            <a:ext cx="3520900" cy="9930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rows = prime implicants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columns = ON-set elements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place an "X" if ON-set element is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   covered by the prime implicant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438651" y="1419226"/>
            <a:ext cx="165500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altLang="en-US" b="1" i="1"/>
              <a:t>Coverage Chart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038600" y="1866900"/>
            <a:ext cx="3822700" cy="3195638"/>
            <a:chOff x="384" y="550"/>
            <a:chExt cx="2408" cy="2013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1347" y="711"/>
              <a:ext cx="0" cy="18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1348" y="709"/>
              <a:ext cx="14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384" y="691"/>
              <a:ext cx="841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0,4(0-00)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0,8(-000)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8,9(100-)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8,10(10-0)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9,13(1-01)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4,5,6,7(01--)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5,7,13,15(-1-1)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403" y="552"/>
              <a:ext cx="204" cy="1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4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1595" y="550"/>
              <a:ext cx="204" cy="2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5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89" y="552"/>
              <a:ext cx="204" cy="1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6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1975" y="552"/>
              <a:ext cx="204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167" y="551"/>
              <a:ext cx="204" cy="1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9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2340" y="552"/>
              <a:ext cx="227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10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2556" y="552"/>
              <a:ext cx="227" cy="2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13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</p:grpSp>
      <p:sp>
        <p:nvSpPr>
          <p:cNvPr id="21519" name="Rectangle 15"/>
          <p:cNvSpPr>
            <a:spLocks noGrp="1" noChangeArrowheads="1"/>
          </p:cNvSpPr>
          <p:nvPr>
            <p:ph type="title"/>
          </p:nvPr>
        </p:nvSpPr>
        <p:spPr>
          <a:xfrm>
            <a:off x="838200" y="1034459"/>
            <a:ext cx="10515600" cy="65622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Coverage Table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8458200" y="2772758"/>
            <a:ext cx="3733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Note: </a:t>
            </a:r>
            <a:r>
              <a:rPr lang="en-US" altLang="en-US" sz="2400" b="1" u="sng">
                <a:solidFill>
                  <a:srgbClr val="FF0000"/>
                </a:solidFill>
                <a:latin typeface="Times New Roman" panose="02020603050405020304" pitchFamily="18" charset="0"/>
              </a:rPr>
              <a:t>Don’t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include DCs in coverage table; they don’t have covered by the final logic expression!</a:t>
            </a:r>
          </a:p>
        </p:txBody>
      </p:sp>
    </p:spTree>
    <p:extLst>
      <p:ext uri="{BB962C8B-B14F-4D97-AF65-F5344CB8AC3E}">
        <p14:creationId xmlns:p14="http://schemas.microsoft.com/office/powerpoint/2010/main" val="2355213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042" y="1237978"/>
            <a:ext cx="4627036" cy="60529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r>
              <a:rPr lang="en-US" altLang="en-US" sz="4000" dirty="0"/>
              <a:t>Coverage Table (cont.)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47695" y="5367655"/>
            <a:ext cx="3520900" cy="9930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rows = prime implicants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columns = ON-set elements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place an "X" if ON-set element is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      covered by the prime implicant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856221" y="5364480"/>
            <a:ext cx="3464153" cy="9930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If column has a single X, than the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implicant associated with the row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is essential.  It must appear in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en-US" b="1"/>
              <a:t>minimum cover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7637146" y="1864043"/>
            <a:ext cx="3916363" cy="3195638"/>
            <a:chOff x="2992" y="551"/>
            <a:chExt cx="2467" cy="2013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3955" y="712"/>
              <a:ext cx="0" cy="18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3956" y="710"/>
              <a:ext cx="14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992" y="692"/>
              <a:ext cx="841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0,4(0-00)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0,8(-000)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8,9(100-)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8,10(10-0)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9,13(1-01)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4,5,6,7(01--)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5,7,13,15(-1-1)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4011" y="553"/>
              <a:ext cx="204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4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latinLnBrk="1" hangingPunct="0">
                <a:lnSpc>
                  <a:spcPct val="90000"/>
                </a:lnSpc>
              </a:pPr>
              <a:endParaRPr lang="en-US" altLang="en-US" sz="1600" b="1"/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4203" y="551"/>
              <a:ext cx="204" cy="2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5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4397" y="553"/>
              <a:ext cx="204" cy="1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6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4583" y="553"/>
              <a:ext cx="204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4775" y="552"/>
              <a:ext cx="204" cy="1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9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4948" y="553"/>
              <a:ext cx="227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10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5164" y="553"/>
              <a:ext cx="227" cy="2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13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2544" name="Oval 16"/>
            <p:cNvSpPr>
              <a:spLocks noChangeArrowheads="1"/>
            </p:cNvSpPr>
            <p:nvPr/>
          </p:nvSpPr>
          <p:spPr bwMode="auto">
            <a:xfrm>
              <a:off x="4952" y="1519"/>
              <a:ext cx="179" cy="18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5" name="Oval 17"/>
            <p:cNvSpPr>
              <a:spLocks noChangeArrowheads="1"/>
            </p:cNvSpPr>
            <p:nvPr/>
          </p:nvSpPr>
          <p:spPr bwMode="auto">
            <a:xfrm>
              <a:off x="4416" y="2080"/>
              <a:ext cx="158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5056" y="714"/>
              <a:ext cx="0" cy="12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4495" y="709"/>
              <a:ext cx="0" cy="16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3855" y="1615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3855" y="2166"/>
              <a:ext cx="16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018" y="1519"/>
              <a:ext cx="819" cy="1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3017" y="2085"/>
              <a:ext cx="830" cy="1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2552" name="Group 24"/>
          <p:cNvGrpSpPr>
            <a:grpSpLocks/>
          </p:cNvGrpSpPr>
          <p:nvPr/>
        </p:nvGrpSpPr>
        <p:grpSpPr bwMode="auto">
          <a:xfrm>
            <a:off x="3208020" y="1859280"/>
            <a:ext cx="3822700" cy="3195638"/>
            <a:chOff x="316" y="550"/>
            <a:chExt cx="2408" cy="2013"/>
          </a:xfrm>
        </p:grpSpPr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>
              <a:off x="1279" y="711"/>
              <a:ext cx="0" cy="18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1280" y="709"/>
              <a:ext cx="14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316" y="691"/>
              <a:ext cx="841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0,4(0-00)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0,8(-000)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8,9(100-)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8,10(10-0)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9,13(1-01)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4,5,6,7(01--)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5,7,13,15(-1-1)</a:t>
              </a: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1335" y="552"/>
              <a:ext cx="204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4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latinLnBrk="1" hangingPunct="0">
                <a:lnSpc>
                  <a:spcPct val="90000"/>
                </a:lnSpc>
              </a:pPr>
              <a:endParaRPr lang="en-US" altLang="en-US" sz="1600" b="1"/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1527" y="550"/>
              <a:ext cx="204" cy="2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5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1721" y="552"/>
              <a:ext cx="204" cy="1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6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1907" y="552"/>
              <a:ext cx="204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2099" y="551"/>
              <a:ext cx="204" cy="1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9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2272" y="552"/>
              <a:ext cx="227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10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2488" y="552"/>
              <a:ext cx="227" cy="2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13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</p:grp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4703446" y="1398906"/>
            <a:ext cx="165500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altLang="en-US" b="1" i="1" u="sng"/>
              <a:t>Coverage Chart</a:t>
            </a:r>
          </a:p>
        </p:txBody>
      </p:sp>
    </p:spTree>
    <p:extLst>
      <p:ext uri="{BB962C8B-B14F-4D97-AF65-F5344CB8AC3E}">
        <p14:creationId xmlns:p14="http://schemas.microsoft.com/office/powerpoint/2010/main" val="14903813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692" y="1141585"/>
            <a:ext cx="5090304" cy="66069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r>
              <a:rPr lang="en-US" altLang="en-US" dirty="0"/>
              <a:t>Coverage Table (cont.)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927091" y="5383531"/>
            <a:ext cx="3387851" cy="5388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8000"/>
              </a:lnSpc>
            </a:pPr>
            <a:r>
              <a:rPr lang="en-US" altLang="en-US" b="1"/>
              <a:t>Eliminate all columns covered by</a:t>
            </a:r>
          </a:p>
          <a:p>
            <a:pPr algn="l" eaLnBrk="0" hangingPunct="0">
              <a:lnSpc>
                <a:spcPct val="88000"/>
              </a:lnSpc>
            </a:pPr>
            <a:r>
              <a:rPr lang="en-US" altLang="en-US" b="1"/>
              <a:t>essential primes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5930266" y="1754506"/>
            <a:ext cx="3916363" cy="3211513"/>
            <a:chOff x="342" y="630"/>
            <a:chExt cx="2467" cy="2023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1305" y="802"/>
              <a:ext cx="0" cy="18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1306" y="800"/>
              <a:ext cx="14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342" y="782"/>
              <a:ext cx="841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0,4(0-00)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0,8(-000)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8,9(100-)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8,10(10-0)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9,13(1-01)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4,5,6,7(01--)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5,7,13,15(-1-1)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1361" y="643"/>
              <a:ext cx="204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4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latinLnBrk="1" hangingPunct="0">
                <a:lnSpc>
                  <a:spcPct val="90000"/>
                </a:lnSpc>
              </a:pPr>
              <a:endParaRPr lang="en-US" altLang="en-US" sz="1600" b="1"/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1553" y="641"/>
              <a:ext cx="204" cy="2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5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1747" y="643"/>
              <a:ext cx="204" cy="1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6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1933" y="643"/>
              <a:ext cx="204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2125" y="642"/>
              <a:ext cx="204" cy="1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9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2298" y="643"/>
              <a:ext cx="227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10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2514" y="643"/>
              <a:ext cx="227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13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2302" y="1609"/>
              <a:ext cx="179" cy="18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8" name="Oval 16"/>
            <p:cNvSpPr>
              <a:spLocks noChangeArrowheads="1"/>
            </p:cNvSpPr>
            <p:nvPr/>
          </p:nvSpPr>
          <p:spPr bwMode="auto">
            <a:xfrm>
              <a:off x="1766" y="2170"/>
              <a:ext cx="158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2406" y="646"/>
              <a:ext cx="0" cy="1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845" y="645"/>
              <a:ext cx="0" cy="18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1205" y="1705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1205" y="2256"/>
              <a:ext cx="16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368" y="1609"/>
              <a:ext cx="819" cy="1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367" y="2175"/>
              <a:ext cx="830" cy="1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 flipV="1">
              <a:off x="2034" y="638"/>
              <a:ext cx="0" cy="1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V="1">
              <a:off x="1650" y="630"/>
              <a:ext cx="0" cy="19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 flipV="1">
              <a:off x="1458" y="638"/>
              <a:ext cx="0" cy="1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75866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394" y="1128714"/>
            <a:ext cx="4182940" cy="54989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r>
              <a:rPr lang="en-US" altLang="en-US" sz="3600" dirty="0"/>
              <a:t>Coverage Table (cont.)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755391" y="5099051"/>
            <a:ext cx="3387851" cy="5388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8000"/>
              </a:lnSpc>
            </a:pPr>
            <a:r>
              <a:rPr lang="en-US" altLang="en-US" b="1"/>
              <a:t>Eliminate all columns covered by</a:t>
            </a:r>
          </a:p>
          <a:p>
            <a:pPr algn="l" eaLnBrk="0" hangingPunct="0">
              <a:lnSpc>
                <a:spcPct val="88000"/>
              </a:lnSpc>
            </a:pPr>
            <a:r>
              <a:rPr lang="en-US" altLang="en-US" b="1"/>
              <a:t>essential primes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467090" y="5099051"/>
            <a:ext cx="3203506" cy="5388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8000"/>
              </a:lnSpc>
            </a:pPr>
            <a:r>
              <a:rPr lang="en-US" altLang="en-US" b="1"/>
              <a:t>Find minimum set of rows that</a:t>
            </a:r>
          </a:p>
          <a:p>
            <a:pPr algn="l" eaLnBrk="0" hangingPunct="0">
              <a:lnSpc>
                <a:spcPct val="88000"/>
              </a:lnSpc>
            </a:pPr>
            <a:r>
              <a:rPr lang="en-US" altLang="en-US" b="1"/>
              <a:t>cover the remaining columns</a:t>
            </a:r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3758566" y="1470026"/>
            <a:ext cx="3916363" cy="3211513"/>
            <a:chOff x="342" y="630"/>
            <a:chExt cx="2467" cy="2023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1305" y="802"/>
              <a:ext cx="0" cy="18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1306" y="800"/>
              <a:ext cx="14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342" y="782"/>
              <a:ext cx="841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0,4(0-00)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0,8(\000)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8,9(100-)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8,10(10-0)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9,13(1-01)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4,5,6,7(01--)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5,7,13,15(-1-1)</a:t>
              </a: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1361" y="643"/>
              <a:ext cx="204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4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latinLnBrk="1" hangingPunct="0">
                <a:lnSpc>
                  <a:spcPct val="90000"/>
                </a:lnSpc>
              </a:pPr>
              <a:endParaRPr lang="en-US" altLang="en-US" sz="1600" b="1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1553" y="641"/>
              <a:ext cx="204" cy="2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5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1747" y="643"/>
              <a:ext cx="204" cy="1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6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1933" y="643"/>
              <a:ext cx="204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2125" y="642"/>
              <a:ext cx="204" cy="1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9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2298" y="643"/>
              <a:ext cx="227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10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2514" y="643"/>
              <a:ext cx="227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13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4593" name="Oval 17"/>
            <p:cNvSpPr>
              <a:spLocks noChangeArrowheads="1"/>
            </p:cNvSpPr>
            <p:nvPr/>
          </p:nvSpPr>
          <p:spPr bwMode="auto">
            <a:xfrm>
              <a:off x="2302" y="1609"/>
              <a:ext cx="179" cy="18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4" name="Oval 18"/>
            <p:cNvSpPr>
              <a:spLocks noChangeArrowheads="1"/>
            </p:cNvSpPr>
            <p:nvPr/>
          </p:nvSpPr>
          <p:spPr bwMode="auto">
            <a:xfrm>
              <a:off x="1766" y="2170"/>
              <a:ext cx="158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2406" y="646"/>
              <a:ext cx="0" cy="1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1845" y="645"/>
              <a:ext cx="0" cy="18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1205" y="1705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>
              <a:off x="1205" y="2256"/>
              <a:ext cx="16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368" y="1609"/>
              <a:ext cx="819" cy="1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367" y="2175"/>
              <a:ext cx="830" cy="1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 flipV="1">
              <a:off x="2034" y="638"/>
              <a:ext cx="0" cy="1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 flipV="1">
              <a:off x="1650" y="630"/>
              <a:ext cx="0" cy="19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 flipV="1">
              <a:off x="1458" y="638"/>
              <a:ext cx="0" cy="1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8041641" y="1470026"/>
            <a:ext cx="3916363" cy="3211513"/>
            <a:chOff x="3040" y="630"/>
            <a:chExt cx="2467" cy="2023"/>
          </a:xfrm>
        </p:grpSpPr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4003" y="802"/>
              <a:ext cx="0" cy="18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>
              <a:off x="4004" y="800"/>
              <a:ext cx="14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3040" y="782"/>
              <a:ext cx="841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0,4(0-00)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0,8(\000)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8,9(100-)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8,10(10-0)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9,13(1-01)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4,5,6,7(01--)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5,7,13,15(-1-1)</a:t>
              </a:r>
            </a:p>
          </p:txBody>
        </p:sp>
        <p:sp>
          <p:nvSpPr>
            <p:cNvPr id="24608" name="Rectangle 32"/>
            <p:cNvSpPr>
              <a:spLocks noChangeArrowheads="1"/>
            </p:cNvSpPr>
            <p:nvPr/>
          </p:nvSpPr>
          <p:spPr bwMode="auto">
            <a:xfrm>
              <a:off x="4059" y="643"/>
              <a:ext cx="204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4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latinLnBrk="1" hangingPunct="0">
                <a:lnSpc>
                  <a:spcPct val="90000"/>
                </a:lnSpc>
              </a:pPr>
              <a:endParaRPr lang="en-US" altLang="en-US" sz="1600" b="1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4251" y="641"/>
              <a:ext cx="204" cy="2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5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4445" y="643"/>
              <a:ext cx="204" cy="1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6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4631" y="643"/>
              <a:ext cx="204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8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4823" y="642"/>
              <a:ext cx="204" cy="1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9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996" y="643"/>
              <a:ext cx="227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10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5212" y="643"/>
              <a:ext cx="227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13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endParaRPr lang="en-US" altLang="en-US" sz="1600" b="1"/>
            </a:p>
            <a:p>
              <a:pPr algn="l" eaLnBrk="0" hangingPunct="0">
                <a:lnSpc>
                  <a:spcPct val="90000"/>
                </a:lnSpc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24615" name="Oval 39"/>
            <p:cNvSpPr>
              <a:spLocks noChangeArrowheads="1"/>
            </p:cNvSpPr>
            <p:nvPr/>
          </p:nvSpPr>
          <p:spPr bwMode="auto">
            <a:xfrm>
              <a:off x="5000" y="1609"/>
              <a:ext cx="179" cy="18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16" name="Oval 40"/>
            <p:cNvSpPr>
              <a:spLocks noChangeArrowheads="1"/>
            </p:cNvSpPr>
            <p:nvPr/>
          </p:nvSpPr>
          <p:spPr bwMode="auto">
            <a:xfrm>
              <a:off x="4464" y="2170"/>
              <a:ext cx="158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5104" y="646"/>
              <a:ext cx="0" cy="1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543" y="645"/>
              <a:ext cx="0" cy="18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3903" y="1705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3903" y="2256"/>
              <a:ext cx="16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3066" y="1609"/>
              <a:ext cx="819" cy="1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3065" y="2175"/>
              <a:ext cx="830" cy="1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 flipV="1">
              <a:off x="4732" y="638"/>
              <a:ext cx="0" cy="1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 flipV="1">
              <a:off x="4348" y="630"/>
              <a:ext cx="0" cy="19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5" name="Line 49"/>
            <p:cNvSpPr>
              <a:spLocks noChangeShapeType="1"/>
            </p:cNvSpPr>
            <p:nvPr/>
          </p:nvSpPr>
          <p:spPr bwMode="auto">
            <a:xfrm flipV="1">
              <a:off x="4156" y="638"/>
              <a:ext cx="0" cy="1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6" name="Rectangle 50"/>
            <p:cNvSpPr>
              <a:spLocks noChangeArrowheads="1"/>
            </p:cNvSpPr>
            <p:nvPr/>
          </p:nvSpPr>
          <p:spPr bwMode="auto">
            <a:xfrm>
              <a:off x="3066" y="1887"/>
              <a:ext cx="819" cy="1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7" name="Line 51"/>
            <p:cNvSpPr>
              <a:spLocks noChangeShapeType="1"/>
            </p:cNvSpPr>
            <p:nvPr/>
          </p:nvSpPr>
          <p:spPr bwMode="auto">
            <a:xfrm>
              <a:off x="3903" y="1983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8" name="Line 52"/>
            <p:cNvSpPr>
              <a:spLocks noChangeShapeType="1"/>
            </p:cNvSpPr>
            <p:nvPr/>
          </p:nvSpPr>
          <p:spPr bwMode="auto">
            <a:xfrm flipV="1">
              <a:off x="4924" y="630"/>
              <a:ext cx="0" cy="1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 flipV="1">
              <a:off x="5308" y="640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2463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81750"/>
              </p:ext>
            </p:extLst>
          </p:nvPr>
        </p:nvGraphicFramePr>
        <p:xfrm>
          <a:off x="6492240" y="5956301"/>
          <a:ext cx="28527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422360" imgH="215640" progId="Equation.3">
                  <p:embed/>
                </p:oleObj>
              </mc:Choice>
              <mc:Fallback>
                <p:oleObj name="Equation" r:id="rId3" imgW="1422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240" y="5956301"/>
                        <a:ext cx="2852738" cy="430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0832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Quine-</a:t>
            </a:r>
            <a:r>
              <a:rPr lang="en-US" altLang="en-US" dirty="0" err="1"/>
              <a:t>McCluskey</a:t>
            </a:r>
            <a:r>
              <a:rPr lang="en-US" altLang="en-US" dirty="0"/>
              <a:t> (Tabular) Minimization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step process utilizing tabular listings to: </a:t>
            </a:r>
          </a:p>
          <a:p>
            <a:pPr lvl="1"/>
            <a:r>
              <a:rPr lang="en-US" altLang="en-US"/>
              <a:t>Identify prime implicants (implicant tables)</a:t>
            </a:r>
          </a:p>
          <a:p>
            <a:pPr lvl="1"/>
            <a:r>
              <a:rPr lang="en-US" altLang="en-US"/>
              <a:t>Identify minimal cover (cover tables)</a:t>
            </a:r>
          </a:p>
          <a:p>
            <a:r>
              <a:rPr lang="en-US" altLang="en-US"/>
              <a:t>All work is done in tabular form</a:t>
            </a:r>
          </a:p>
          <a:p>
            <a:pPr lvl="1"/>
            <a:r>
              <a:rPr lang="en-US" altLang="en-US"/>
              <a:t>Number of variables is not a limitation</a:t>
            </a:r>
          </a:p>
          <a:p>
            <a:pPr lvl="1"/>
            <a:r>
              <a:rPr lang="en-US" altLang="en-US"/>
              <a:t>Basis for many computer implementations</a:t>
            </a:r>
          </a:p>
          <a:p>
            <a:pPr lvl="1"/>
            <a:r>
              <a:rPr lang="en-US" altLang="en-US"/>
              <a:t>Don’t cares are easily handled</a:t>
            </a:r>
          </a:p>
          <a:p>
            <a:r>
              <a:rPr lang="en-US" altLang="en-US"/>
              <a:t>Proper organization and term identification are key factors for 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26002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Quine-</a:t>
            </a:r>
            <a:r>
              <a:rPr lang="en-US" altLang="en-US" dirty="0" err="1"/>
              <a:t>McCluskey</a:t>
            </a:r>
            <a:r>
              <a:rPr lang="en-US" altLang="en-US" dirty="0"/>
              <a:t> Minimization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74420" y="1690688"/>
            <a:ext cx="10279380" cy="44053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Terms are initially listed one per line in groups</a:t>
            </a:r>
          </a:p>
          <a:p>
            <a:pPr lvl="1"/>
            <a:r>
              <a:rPr lang="en-US" altLang="en-US" sz="2800" dirty="0"/>
              <a:t>Each group contains terms with the same number of true and complemented variables</a:t>
            </a:r>
          </a:p>
          <a:p>
            <a:pPr lvl="1"/>
            <a:r>
              <a:rPr lang="en-US" altLang="en-US" sz="2800" dirty="0"/>
              <a:t>Terms are listed in numerical order within group</a:t>
            </a:r>
          </a:p>
          <a:p>
            <a:r>
              <a:rPr lang="en-US" altLang="en-US" sz="3200" dirty="0"/>
              <a:t>Terms and </a:t>
            </a:r>
            <a:r>
              <a:rPr lang="en-US" altLang="en-US" sz="3200" dirty="0" err="1"/>
              <a:t>implicants</a:t>
            </a:r>
            <a:r>
              <a:rPr lang="en-US" altLang="en-US" sz="3200" dirty="0"/>
              <a:t> are identified using one of three common notations</a:t>
            </a:r>
          </a:p>
          <a:p>
            <a:pPr lvl="1"/>
            <a:r>
              <a:rPr lang="en-US" altLang="en-US" sz="2800" dirty="0"/>
              <a:t>full variable form</a:t>
            </a:r>
          </a:p>
          <a:p>
            <a:pPr lvl="1"/>
            <a:r>
              <a:rPr lang="en-US" altLang="en-US" sz="2800" dirty="0"/>
              <a:t>cellular form</a:t>
            </a:r>
          </a:p>
          <a:p>
            <a:pPr lvl="1"/>
            <a:r>
              <a:rPr lang="en-US" altLang="en-US" sz="2800" dirty="0"/>
              <a:t>1,0,- form</a:t>
            </a:r>
          </a:p>
        </p:txBody>
      </p:sp>
    </p:spTree>
    <p:extLst>
      <p:ext uri="{BB962C8B-B14F-4D97-AF65-F5344CB8AC3E}">
        <p14:creationId xmlns:p14="http://schemas.microsoft.com/office/powerpoint/2010/main" val="121426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Notation Forms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41293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Full variable form - variables and complements in algebraic form</a:t>
            </a:r>
          </a:p>
          <a:p>
            <a:pPr lvl="1"/>
            <a:r>
              <a:rPr lang="en-US" altLang="en-US" sz="2800" dirty="0"/>
              <a:t>hard to identify when adjacency applies</a:t>
            </a:r>
          </a:p>
          <a:p>
            <a:pPr lvl="1"/>
            <a:r>
              <a:rPr lang="en-US" altLang="en-US" sz="2800" dirty="0"/>
              <a:t>very easy to make mistakes</a:t>
            </a:r>
          </a:p>
          <a:p>
            <a:r>
              <a:rPr lang="en-US" altLang="en-US" sz="3200" dirty="0"/>
              <a:t>Cellular form - terms are identified by their decimal index value</a:t>
            </a:r>
          </a:p>
          <a:p>
            <a:pPr lvl="1"/>
            <a:r>
              <a:rPr lang="en-US" altLang="en-US" sz="2800" dirty="0"/>
              <a:t>Easy to tell when adjacency applies; indexes must differ by power of two (one bit)</a:t>
            </a:r>
          </a:p>
          <a:p>
            <a:pPr lvl="1"/>
            <a:r>
              <a:rPr lang="en-US" altLang="en-US" sz="2800" dirty="0" err="1"/>
              <a:t>Implicants</a:t>
            </a:r>
            <a:r>
              <a:rPr lang="en-US" altLang="en-US" sz="2800" dirty="0"/>
              <a:t> identified by term nos. separated by comma; differing bit pos. in () following terms</a:t>
            </a:r>
          </a:p>
        </p:txBody>
      </p:sp>
    </p:spTree>
    <p:extLst>
      <p:ext uri="{BB962C8B-B14F-4D97-AF65-F5344CB8AC3E}">
        <p14:creationId xmlns:p14="http://schemas.microsoft.com/office/powerpoint/2010/main" val="40548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79"/>
            <a:ext cx="10515600" cy="868680"/>
          </a:xfrm>
        </p:spPr>
        <p:txBody>
          <a:bodyPr>
            <a:normAutofit/>
          </a:bodyPr>
          <a:lstStyle/>
          <a:p>
            <a:r>
              <a:rPr lang="en-US" altLang="en-US" dirty="0"/>
              <a:t>Notation Forms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65959"/>
            <a:ext cx="10515600" cy="421100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1,0,- form - terms are identified by their binary index value</a:t>
            </a:r>
          </a:p>
          <a:p>
            <a:pPr lvl="1"/>
            <a:r>
              <a:rPr lang="en-US" altLang="en-US" sz="3200" dirty="0"/>
              <a:t>Easier to translate to/from full variable form</a:t>
            </a:r>
          </a:p>
          <a:p>
            <a:pPr lvl="1"/>
            <a:r>
              <a:rPr lang="en-US" altLang="en-US" sz="3200" dirty="0"/>
              <a:t>Easy to identify when adjacency applies, one bit is different</a:t>
            </a:r>
          </a:p>
          <a:p>
            <a:pPr lvl="1"/>
            <a:r>
              <a:rPr lang="en-US" altLang="en-US" sz="3200" dirty="0"/>
              <a:t>- shows variable(s) dropped when adjacency is used</a:t>
            </a:r>
          </a:p>
          <a:p>
            <a:r>
              <a:rPr lang="en-US" altLang="en-US" sz="3600" dirty="0"/>
              <a:t>Different forms may be mixed during the minimization</a:t>
            </a:r>
          </a:p>
          <a:p>
            <a:pPr lvl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858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4419"/>
            <a:ext cx="10515600" cy="63626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of Different Notations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796540" y="1849756"/>
            <a:ext cx="455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F(A, B, C, D) =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 m(4,5,6,8,10,13)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872740" y="3742007"/>
            <a:ext cx="541686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en-US" sz="2400">
                <a:latin typeface="Times New Roman" panose="02020603050405020304" pitchFamily="18" charset="0"/>
              </a:rPr>
              <a:t>1	ABCD		 4		0100</a:t>
            </a:r>
          </a:p>
          <a:p>
            <a:pPr algn="l" eaLnBrk="0" hangingPunct="0"/>
            <a:r>
              <a:rPr lang="en-US" altLang="en-US" sz="2400">
                <a:latin typeface="Times New Roman" panose="02020603050405020304" pitchFamily="18" charset="0"/>
              </a:rPr>
              <a:t>	ABCD		 8		1000</a:t>
            </a:r>
          </a:p>
          <a:p>
            <a:pPr algn="l" eaLnBrk="0" hangingPunct="0"/>
            <a:r>
              <a:rPr lang="en-US" altLang="en-US" sz="2400">
                <a:latin typeface="Times New Roman" panose="02020603050405020304" pitchFamily="18" charset="0"/>
              </a:rPr>
              <a:t>2	ABCD		 5		0101</a:t>
            </a:r>
          </a:p>
          <a:p>
            <a:pPr algn="l" eaLnBrk="0" hangingPunct="0"/>
            <a:r>
              <a:rPr lang="en-US" altLang="en-US" sz="2400">
                <a:latin typeface="Times New Roman" panose="02020603050405020304" pitchFamily="18" charset="0"/>
              </a:rPr>
              <a:t> 	ABCD		 6		0110</a:t>
            </a:r>
          </a:p>
          <a:p>
            <a:pPr algn="l" eaLnBrk="0" hangingPunct="0"/>
            <a:r>
              <a:rPr lang="en-US" altLang="en-US" sz="2400">
                <a:latin typeface="Times New Roman" panose="02020603050405020304" pitchFamily="18" charset="0"/>
              </a:rPr>
              <a:t> 	ABCD		10		1010</a:t>
            </a:r>
          </a:p>
          <a:p>
            <a:pPr algn="l" eaLnBrk="0" hangingPunct="0"/>
            <a:r>
              <a:rPr lang="en-US" altLang="en-US" sz="2400">
                <a:latin typeface="Times New Roman" panose="02020603050405020304" pitchFamily="18" charset="0"/>
              </a:rPr>
              <a:t>3	ABCD		13		1101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3863340" y="451675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3863340" y="558355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906203" y="384524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322128" y="384683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550728" y="384683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320540" y="4211956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549140" y="4211956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110990" y="4211956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3901440" y="4572319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320540" y="4572319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3912553" y="4940619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545965" y="4940619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122103" y="531209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4549140" y="531209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325303" y="565499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3177540" y="2992756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en-US" sz="2400">
                <a:latin typeface="Times New Roman" panose="02020603050405020304" pitchFamily="18" charset="0"/>
              </a:rPr>
              <a:t>Full variable 	    Cellular	         1,0,-</a:t>
            </a:r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H="1">
            <a:off x="5615940" y="45167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>
            <a:off x="5615940" y="55835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>
            <a:off x="7368540" y="451675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>
            <a:off x="7368540" y="558355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34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Rectangle 16"/>
          <p:cNvSpPr>
            <a:spLocks noGrp="1" noChangeArrowheads="1"/>
          </p:cNvSpPr>
          <p:nvPr>
            <p:ph type="title"/>
          </p:nvPr>
        </p:nvSpPr>
        <p:spPr>
          <a:xfrm>
            <a:off x="914400" y="1048069"/>
            <a:ext cx="10378440" cy="762000"/>
          </a:xfrm>
        </p:spPr>
        <p:txBody>
          <a:bodyPr/>
          <a:lstStyle/>
          <a:p>
            <a:r>
              <a:rPr lang="en-US" altLang="en-US"/>
              <a:t>Implication Table (1,0,-)</a:t>
            </a:r>
          </a:p>
        </p:txBody>
      </p:sp>
      <p:sp>
        <p:nvSpPr>
          <p:cNvPr id="16401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434339" y="1810070"/>
            <a:ext cx="7218681" cy="420973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Quine-</a:t>
            </a:r>
            <a:r>
              <a:rPr lang="en-US" altLang="en-US" sz="3200" dirty="0" err="1"/>
              <a:t>McCluskey</a:t>
            </a:r>
            <a:r>
              <a:rPr lang="en-US" altLang="en-US" sz="3200" dirty="0"/>
              <a:t> Method</a:t>
            </a:r>
            <a:endParaRPr lang="en-US" altLang="en-US" dirty="0"/>
          </a:p>
          <a:p>
            <a:pPr lvl="1"/>
            <a:r>
              <a:rPr lang="en-US" altLang="en-US" dirty="0"/>
              <a:t>Tabular method to systematically find all prime </a:t>
            </a:r>
            <a:r>
              <a:rPr lang="en-US" altLang="en-US" dirty="0" err="1"/>
              <a:t>implicants</a:t>
            </a:r>
            <a:endParaRPr lang="en-US" altLang="en-US" dirty="0"/>
          </a:p>
          <a:p>
            <a:pPr lvl="1"/>
            <a:r>
              <a:rPr lang="en-US" altLang="en-US" dirty="0"/>
              <a:t>ƒ(A,B,C,D) = Σ m(4,5,6,8,9, 10,13)  + Σ d(0,7,15)</a:t>
            </a:r>
          </a:p>
          <a:p>
            <a:pPr lvl="1"/>
            <a:r>
              <a:rPr lang="en-US" altLang="en-US" dirty="0"/>
              <a:t>Part 1: Find all prime </a:t>
            </a:r>
            <a:r>
              <a:rPr lang="en-US" altLang="en-US" dirty="0" err="1"/>
              <a:t>implicants</a:t>
            </a:r>
            <a:endParaRPr lang="en-US" altLang="en-US" dirty="0"/>
          </a:p>
          <a:p>
            <a:pPr lvl="1"/>
            <a:r>
              <a:rPr lang="en-US" altLang="en-US" dirty="0"/>
              <a:t>Step 1: Fill Column 1 with active-set and DC-set </a:t>
            </a:r>
            <a:r>
              <a:rPr lang="en-US" altLang="en-US" dirty="0" err="1"/>
              <a:t>minterm</a:t>
            </a:r>
            <a:r>
              <a:rPr lang="en-US" altLang="en-US" dirty="0"/>
              <a:t> indices.  Group by number of true variables (# of 1’s).</a:t>
            </a:r>
          </a:p>
          <a:p>
            <a:endParaRPr lang="en-US" altLang="en-US" dirty="0"/>
          </a:p>
        </p:txBody>
      </p:sp>
      <p:grpSp>
        <p:nvGrpSpPr>
          <p:cNvPr id="16405" name="Group 21"/>
          <p:cNvGrpSpPr>
            <a:grpSpLocks/>
          </p:cNvGrpSpPr>
          <p:nvPr/>
        </p:nvGrpSpPr>
        <p:grpSpPr bwMode="auto">
          <a:xfrm>
            <a:off x="7729220" y="1219200"/>
            <a:ext cx="3962400" cy="4800600"/>
            <a:chOff x="3168" y="768"/>
            <a:chExt cx="2496" cy="3024"/>
          </a:xfrm>
        </p:grpSpPr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168" y="864"/>
              <a:ext cx="1690" cy="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            Implication Table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 dirty="0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Column I   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 dirty="0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 0000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 0100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 1000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 0101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 0110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 1001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 1010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 0111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 1101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 dirty="0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  1111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 dirty="0"/>
                <a:t> </a:t>
              </a:r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4032" y="864"/>
              <a:ext cx="120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4848" y="1446"/>
              <a:ext cx="81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</p:txBody>
        </p:sp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>
              <a:off x="3168" y="768"/>
              <a:ext cx="2496" cy="3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3168" y="1056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3984" y="1056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4848" y="1056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064900" y="5835133"/>
            <a:ext cx="3957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NOTE:  DCs </a:t>
            </a:r>
            <a:r>
              <a:rPr lang="en-US" altLang="en-US" b="1" u="sng" dirty="0">
                <a:solidFill>
                  <a:srgbClr val="FF0000"/>
                </a:solidFill>
              </a:rPr>
              <a:t>are</a:t>
            </a:r>
            <a:r>
              <a:rPr lang="en-US" altLang="en-US" b="1" dirty="0">
                <a:solidFill>
                  <a:srgbClr val="FF0000"/>
                </a:solidFill>
              </a:rPr>
              <a:t> included in this step!</a:t>
            </a:r>
          </a:p>
        </p:txBody>
      </p:sp>
    </p:spTree>
    <p:extLst>
      <p:ext uri="{BB962C8B-B14F-4D97-AF65-F5344CB8AC3E}">
        <p14:creationId xmlns:p14="http://schemas.microsoft.com/office/powerpoint/2010/main" val="24446615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6054"/>
            <a:ext cx="12192000" cy="762000"/>
          </a:xfrm>
        </p:spPr>
        <p:txBody>
          <a:bodyPr/>
          <a:lstStyle/>
          <a:p>
            <a:r>
              <a:rPr lang="en-US" altLang="en-US" dirty="0"/>
              <a:t>Implication Table (cellular)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2800" y="2122488"/>
            <a:ext cx="6753860" cy="38973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Quine-</a:t>
            </a:r>
            <a:r>
              <a:rPr lang="en-US" altLang="en-US" sz="3200" dirty="0" err="1"/>
              <a:t>McCluskey</a:t>
            </a:r>
            <a:r>
              <a:rPr lang="en-US" altLang="en-US" sz="3200" dirty="0"/>
              <a:t> Method</a:t>
            </a:r>
            <a:endParaRPr lang="en-US" altLang="en-US" dirty="0"/>
          </a:p>
          <a:p>
            <a:pPr lvl="1"/>
            <a:r>
              <a:rPr lang="en-US" altLang="en-US" dirty="0"/>
              <a:t>Tabular method to systematically find all prime </a:t>
            </a:r>
            <a:r>
              <a:rPr lang="en-US" altLang="en-US" dirty="0" err="1"/>
              <a:t>implicants</a:t>
            </a:r>
            <a:endParaRPr lang="en-US" altLang="en-US" dirty="0"/>
          </a:p>
          <a:p>
            <a:pPr lvl="1"/>
            <a:r>
              <a:rPr lang="en-US" altLang="en-US" dirty="0"/>
              <a:t>ƒ(A,B,C,D) = Σ m(4,5,6,8,9, 10,13)  + Σ d(0,7,15)</a:t>
            </a:r>
          </a:p>
          <a:p>
            <a:pPr lvl="1"/>
            <a:r>
              <a:rPr lang="en-US" altLang="en-US" dirty="0"/>
              <a:t>Part 1: Find all prime </a:t>
            </a:r>
            <a:r>
              <a:rPr lang="en-US" altLang="en-US" dirty="0" err="1"/>
              <a:t>implicants</a:t>
            </a:r>
            <a:endParaRPr lang="en-US" altLang="en-US" dirty="0"/>
          </a:p>
          <a:p>
            <a:pPr lvl="1"/>
            <a:r>
              <a:rPr lang="en-US" altLang="en-US" dirty="0"/>
              <a:t>Step 1: Fill Column 1 with active-set and DC-set </a:t>
            </a:r>
            <a:r>
              <a:rPr lang="en-US" altLang="en-US" dirty="0" err="1"/>
              <a:t>minterm</a:t>
            </a:r>
            <a:r>
              <a:rPr lang="en-US" altLang="en-US" dirty="0"/>
              <a:t> indices.  Group by number of true variables (# of 1’s).</a:t>
            </a:r>
          </a:p>
          <a:p>
            <a:endParaRPr lang="en-US" altLang="en-US" dirty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7856220" y="1270834"/>
            <a:ext cx="3962400" cy="4800600"/>
            <a:chOff x="3168" y="768"/>
            <a:chExt cx="2496" cy="3024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3168" y="864"/>
              <a:ext cx="1690" cy="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       Implication Table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Column I   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0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4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8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5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6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9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10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7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13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15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4032" y="864"/>
              <a:ext cx="120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4848" y="1446"/>
              <a:ext cx="81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168" y="768"/>
              <a:ext cx="2496" cy="3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3168" y="1056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984" y="1056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4848" y="1056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278023" y="5762943"/>
            <a:ext cx="3957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NOTE:  DCs </a:t>
            </a:r>
            <a:r>
              <a:rPr lang="en-US" altLang="en-US" b="1" u="sng" dirty="0">
                <a:solidFill>
                  <a:srgbClr val="FF0000"/>
                </a:solidFill>
              </a:rPr>
              <a:t>are</a:t>
            </a:r>
            <a:r>
              <a:rPr lang="en-US" altLang="en-US" b="1" dirty="0">
                <a:solidFill>
                  <a:srgbClr val="FF0000"/>
                </a:solidFill>
              </a:rPr>
              <a:t> included in this step!</a:t>
            </a:r>
          </a:p>
        </p:txBody>
      </p:sp>
    </p:spTree>
    <p:extLst>
      <p:ext uri="{BB962C8B-B14F-4D97-AF65-F5344CB8AC3E}">
        <p14:creationId xmlns:p14="http://schemas.microsoft.com/office/powerpoint/2010/main" val="32574360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96" y="1166129"/>
            <a:ext cx="7019807" cy="66069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r>
              <a:rPr lang="en-US" altLang="en-US" dirty="0"/>
              <a:t>Minimization - First Pass (1,0,-)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752600" y="2743201"/>
            <a:ext cx="4876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752601" y="990601"/>
            <a:ext cx="12830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 i="1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133600" y="1295401"/>
            <a:ext cx="3886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2209800" y="1905001"/>
            <a:ext cx="3886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2057401" y="2438401"/>
            <a:ext cx="12830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en-US" altLang="en-US" b="1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457199" y="2021524"/>
            <a:ext cx="7205603" cy="433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Font typeface="Symbol" panose="05050102010706020507" pitchFamily="18" charset="2"/>
              <a:buChar char="·"/>
              <a:defRPr sz="3200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8000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w"/>
              <a:defRPr sz="2400">
                <a:solidFill>
                  <a:srgbClr val="CC6600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CC00CC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Quine-</a:t>
            </a:r>
            <a:r>
              <a:rPr lang="en-US" altLang="en-US" sz="2000" dirty="0" err="1"/>
              <a:t>McCluskey</a:t>
            </a:r>
            <a:r>
              <a:rPr lang="en-US" altLang="en-US" sz="2000" dirty="0"/>
              <a:t> Method</a:t>
            </a:r>
          </a:p>
          <a:p>
            <a:pPr lvl="1"/>
            <a:r>
              <a:rPr lang="en-US" altLang="en-US" sz="1800" dirty="0"/>
              <a:t>Tabular method to systematically find all prime </a:t>
            </a:r>
            <a:r>
              <a:rPr lang="en-US" altLang="en-US" sz="1800" dirty="0" err="1"/>
              <a:t>implicants</a:t>
            </a:r>
            <a:endParaRPr lang="en-US" altLang="en-US" sz="1800" dirty="0"/>
          </a:p>
          <a:p>
            <a:pPr lvl="1"/>
            <a:r>
              <a:rPr lang="en-US" altLang="en-US" sz="1800" dirty="0"/>
              <a:t>ƒ(A,B,C,D) = Σ m(4,5,6,8,9,10,13)  + Σ d(0,7,15)</a:t>
            </a:r>
          </a:p>
          <a:p>
            <a:pPr lvl="1"/>
            <a:r>
              <a:rPr lang="en-US" altLang="en-US" sz="1800" dirty="0"/>
              <a:t>Part 1: Find all prime </a:t>
            </a:r>
            <a:r>
              <a:rPr lang="en-US" altLang="en-US" sz="1800" dirty="0" err="1"/>
              <a:t>implicants</a:t>
            </a:r>
            <a:endParaRPr lang="en-US" altLang="en-US" sz="1800" dirty="0"/>
          </a:p>
          <a:p>
            <a:pPr lvl="1"/>
            <a:r>
              <a:rPr lang="en-US" altLang="en-US" sz="1800" dirty="0"/>
              <a:t>Step 2: Apply Adjacency - Compare elements of group with N 1's against those with N+1 1's. One bit difference implies adjacent.  Eliminate variable and place in next column.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/>
              <a:t>             E.g., 0000 vs. 0100 yields 0-00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/>
              <a:t>                      0000 vs. 1000 yields -000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/>
              <a:t>	When used in a combination, mark with a check.  If cannot be combined, mark with a star.  These are the prime </a:t>
            </a:r>
            <a:r>
              <a:rPr lang="en-US" altLang="en-US" sz="1800" dirty="0" err="1"/>
              <a:t>implicants</a:t>
            </a:r>
            <a:r>
              <a:rPr lang="en-US" altLang="en-US" sz="1800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/>
              <a:t>	Repeat until nothing left.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lvl="1"/>
            <a:endParaRPr lang="en-US" altLang="en-US" sz="1800" dirty="0"/>
          </a:p>
        </p:txBody>
      </p:sp>
      <p:grpSp>
        <p:nvGrpSpPr>
          <p:cNvPr id="17426" name="Group 18"/>
          <p:cNvGrpSpPr>
            <a:grpSpLocks/>
          </p:cNvGrpSpPr>
          <p:nvPr/>
        </p:nvGrpSpPr>
        <p:grpSpPr bwMode="auto">
          <a:xfrm>
            <a:off x="7924800" y="1437482"/>
            <a:ext cx="3962400" cy="4800600"/>
            <a:chOff x="3168" y="768"/>
            <a:chExt cx="2496" cy="3024"/>
          </a:xfrm>
        </p:grpSpPr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3168" y="864"/>
              <a:ext cx="1690" cy="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          Implication Table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Column I   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0000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0100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1000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0101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0110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1001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1010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0111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1101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1111 </a:t>
              </a:r>
              <a:r>
                <a:rPr lang="en-US" altLang="en-US" b="1">
                  <a:latin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4032" y="864"/>
              <a:ext cx="896" cy="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Column II  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0-00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-000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010-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01-0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100-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10-0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01-1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-101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011-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1-01 </a:t>
              </a:r>
            </a:p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-111 </a:t>
              </a:r>
            </a:p>
            <a:p>
              <a:pPr algn="l" eaLnBrk="0" hangingPunct="0">
                <a:lnSpc>
                  <a:spcPct val="85000"/>
                </a:lnSpc>
              </a:pPr>
              <a:r>
                <a:rPr lang="en-US" altLang="en-US" b="1"/>
                <a:t>   11-1 </a:t>
              </a:r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4848" y="1446"/>
              <a:ext cx="81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endParaRPr lang="en-US" altLang="en-US" b="1"/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3168" y="768"/>
              <a:ext cx="2496" cy="3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3168" y="1056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3984" y="1056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4848" y="1056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808450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38</TotalTime>
  <Words>1555</Words>
  <Application>Microsoft Office PowerPoint</Application>
  <PresentationFormat>Widescreen</PresentationFormat>
  <Paragraphs>932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Garamond</vt:lpstr>
      <vt:lpstr>Symbol</vt:lpstr>
      <vt:lpstr>Times New Roman</vt:lpstr>
      <vt:lpstr>Wingdings</vt:lpstr>
      <vt:lpstr>KNUST</vt:lpstr>
      <vt:lpstr>Equation</vt:lpstr>
      <vt:lpstr>Digital Computer Design</vt:lpstr>
      <vt:lpstr>Quine-McCluskey (Tabular) Minimization</vt:lpstr>
      <vt:lpstr>Quine-McCluskey Minimization (cont.)</vt:lpstr>
      <vt:lpstr>Notation Forms</vt:lpstr>
      <vt:lpstr>Notation Forms (cont.)</vt:lpstr>
      <vt:lpstr>Example of Different Notations</vt:lpstr>
      <vt:lpstr>Implication Table (1,0,-)</vt:lpstr>
      <vt:lpstr>Implication Table (cellular)</vt:lpstr>
      <vt:lpstr>Minimization - First Pass (1,0,-)</vt:lpstr>
      <vt:lpstr>Minimization - First Pass (cellular)</vt:lpstr>
      <vt:lpstr>Minimization - Second Pass (1,0,-)</vt:lpstr>
      <vt:lpstr>Minimization - Second Pass (cellular)</vt:lpstr>
      <vt:lpstr>Prime Implicants</vt:lpstr>
      <vt:lpstr>Prime Implicants (cont.)</vt:lpstr>
      <vt:lpstr>Coverage Table</vt:lpstr>
      <vt:lpstr>Coverage Table (cont.)</vt:lpstr>
      <vt:lpstr>Coverage Table (cont.)</vt:lpstr>
      <vt:lpstr>Coverage Table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Basestation</cp:lastModifiedBy>
  <cp:revision>9</cp:revision>
  <dcterms:created xsi:type="dcterms:W3CDTF">2016-01-17T14:19:58Z</dcterms:created>
  <dcterms:modified xsi:type="dcterms:W3CDTF">2019-02-11T07:23:08Z</dcterms:modified>
</cp:coreProperties>
</file>