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A48D1-E814-49D1-BA87-AF5740B797CF}" type="datetimeFigureOut">
              <a:rPr lang="en-US" smtClean="0"/>
              <a:t>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AAB7C-3F94-4086-AD74-2034166B3F52}" type="slidenum">
              <a:rPr lang="en-US" smtClean="0"/>
              <a:t>‹#›</a:t>
            </a:fld>
            <a:endParaRPr lang="en-US"/>
          </a:p>
        </p:txBody>
      </p:sp>
    </p:spTree>
    <p:extLst>
      <p:ext uri="{BB962C8B-B14F-4D97-AF65-F5344CB8AC3E}">
        <p14:creationId xmlns:p14="http://schemas.microsoft.com/office/powerpoint/2010/main" val="36422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5AAB7C-3F94-4086-AD74-2034166B3F52}" type="slidenum">
              <a:rPr lang="en-US" smtClean="0"/>
              <a:t>1</a:t>
            </a:fld>
            <a:endParaRPr lang="en-US"/>
          </a:p>
        </p:txBody>
      </p:sp>
    </p:spTree>
    <p:extLst>
      <p:ext uri="{BB962C8B-B14F-4D97-AF65-F5344CB8AC3E}">
        <p14:creationId xmlns:p14="http://schemas.microsoft.com/office/powerpoint/2010/main" val="67119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E0AF5B2-72F1-4144-BBF8-BD843F6C346B}" type="datetime5">
              <a:rPr lang="en-GB" smtClean="0"/>
              <a:t>11-Feb-19</a:t>
            </a:fld>
            <a:endParaRPr lang="en-US"/>
          </a:p>
        </p:txBody>
      </p:sp>
      <p:sp>
        <p:nvSpPr>
          <p:cNvPr id="5" name="Footer Placeholder 4"/>
          <p:cNvSpPr>
            <a:spLocks noGrp="1"/>
          </p:cNvSpPr>
          <p:nvPr>
            <p:ph type="ftr" sz="quarter" idx="11"/>
          </p:nvPr>
        </p:nvSpPr>
        <p:spPr/>
        <p:txBody>
          <a:bodyPr/>
          <a:lstStyle/>
          <a:p>
            <a:r>
              <a:rPr lang="en-US" smtClean="0"/>
              <a:t>H. Nunoo-Mensah</a:t>
            </a:r>
            <a:endParaRPr lang="en-US"/>
          </a:p>
        </p:txBody>
      </p:sp>
      <p:sp>
        <p:nvSpPr>
          <p:cNvPr id="6" name="Slide Number Placeholder 5"/>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203284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76CF3E-AFC6-4DD2-A2EC-43908F429679}" type="datetime5">
              <a:rPr lang="en-GB" smtClean="0"/>
              <a:t>11-Feb-19</a:t>
            </a:fld>
            <a:endParaRPr lang="en-US"/>
          </a:p>
        </p:txBody>
      </p:sp>
      <p:sp>
        <p:nvSpPr>
          <p:cNvPr id="5" name="Footer Placeholder 4"/>
          <p:cNvSpPr>
            <a:spLocks noGrp="1"/>
          </p:cNvSpPr>
          <p:nvPr>
            <p:ph type="ftr" sz="quarter" idx="11"/>
          </p:nvPr>
        </p:nvSpPr>
        <p:spPr/>
        <p:txBody>
          <a:bodyPr/>
          <a:lstStyle/>
          <a:p>
            <a:r>
              <a:rPr lang="en-US" smtClean="0"/>
              <a:t>H. Nunoo-Mensah</a:t>
            </a:r>
            <a:endParaRPr lang="en-US"/>
          </a:p>
        </p:txBody>
      </p:sp>
      <p:sp>
        <p:nvSpPr>
          <p:cNvPr id="6" name="Slide Number Placeholder 5"/>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64778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AADBE1-5D20-4A15-812C-F28BEB71AAFE}" type="datetime5">
              <a:rPr lang="en-GB" smtClean="0"/>
              <a:t>11-Feb-19</a:t>
            </a:fld>
            <a:endParaRPr lang="en-US"/>
          </a:p>
        </p:txBody>
      </p:sp>
      <p:sp>
        <p:nvSpPr>
          <p:cNvPr id="5" name="Footer Placeholder 4"/>
          <p:cNvSpPr>
            <a:spLocks noGrp="1"/>
          </p:cNvSpPr>
          <p:nvPr>
            <p:ph type="ftr" sz="quarter" idx="11"/>
          </p:nvPr>
        </p:nvSpPr>
        <p:spPr/>
        <p:txBody>
          <a:bodyPr/>
          <a:lstStyle/>
          <a:p>
            <a:r>
              <a:rPr lang="en-US" smtClean="0"/>
              <a:t>H. Nunoo-Mensah</a:t>
            </a:r>
            <a:endParaRPr lang="en-US"/>
          </a:p>
        </p:txBody>
      </p:sp>
      <p:sp>
        <p:nvSpPr>
          <p:cNvPr id="6" name="Slide Number Placeholder 5"/>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118221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28700"/>
            <a:ext cx="10515600" cy="661988"/>
          </a:xfr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211CC3-FFD8-46A6-8B77-69A18301EFD5}" type="datetime5">
              <a:rPr lang="en-GB" smtClean="0"/>
              <a:t>11-Feb-19</a:t>
            </a:fld>
            <a:endParaRPr lang="en-US"/>
          </a:p>
        </p:txBody>
      </p:sp>
      <p:sp>
        <p:nvSpPr>
          <p:cNvPr id="5" name="Footer Placeholder 4"/>
          <p:cNvSpPr>
            <a:spLocks noGrp="1"/>
          </p:cNvSpPr>
          <p:nvPr>
            <p:ph type="ftr" sz="quarter" idx="11"/>
          </p:nvPr>
        </p:nvSpPr>
        <p:spPr/>
        <p:txBody>
          <a:bodyPr/>
          <a:lstStyle/>
          <a:p>
            <a:r>
              <a:rPr lang="en-US" smtClean="0"/>
              <a:t>H. Nunoo-Mensah</a:t>
            </a:r>
            <a:endParaRPr lang="en-US"/>
          </a:p>
        </p:txBody>
      </p:sp>
      <p:sp>
        <p:nvSpPr>
          <p:cNvPr id="6" name="Slide Number Placeholder 5"/>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392817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E62D0F-FA40-4A14-8E75-D557D00D3A1E}" type="datetime5">
              <a:rPr lang="en-GB" smtClean="0"/>
              <a:t>11-Feb-19</a:t>
            </a:fld>
            <a:endParaRPr lang="en-US"/>
          </a:p>
        </p:txBody>
      </p:sp>
      <p:sp>
        <p:nvSpPr>
          <p:cNvPr id="5" name="Footer Placeholder 4"/>
          <p:cNvSpPr>
            <a:spLocks noGrp="1"/>
          </p:cNvSpPr>
          <p:nvPr>
            <p:ph type="ftr" sz="quarter" idx="11"/>
          </p:nvPr>
        </p:nvSpPr>
        <p:spPr/>
        <p:txBody>
          <a:bodyPr/>
          <a:lstStyle/>
          <a:p>
            <a:r>
              <a:rPr lang="en-US" smtClean="0"/>
              <a:t>H. Nunoo-Mensah</a:t>
            </a:r>
            <a:endParaRPr lang="en-US"/>
          </a:p>
        </p:txBody>
      </p:sp>
      <p:sp>
        <p:nvSpPr>
          <p:cNvPr id="6" name="Slide Number Placeholder 5"/>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346840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5C67B9C-B03A-4A59-B6D6-BB32929778F6}" type="datetime5">
              <a:rPr lang="en-GB" smtClean="0"/>
              <a:t>11-Feb-19</a:t>
            </a:fld>
            <a:endParaRPr lang="en-US"/>
          </a:p>
        </p:txBody>
      </p:sp>
      <p:sp>
        <p:nvSpPr>
          <p:cNvPr id="6" name="Footer Placeholder 5"/>
          <p:cNvSpPr>
            <a:spLocks noGrp="1"/>
          </p:cNvSpPr>
          <p:nvPr>
            <p:ph type="ftr" sz="quarter" idx="11"/>
          </p:nvPr>
        </p:nvSpPr>
        <p:spPr/>
        <p:txBody>
          <a:bodyPr/>
          <a:lstStyle/>
          <a:p>
            <a:r>
              <a:rPr lang="en-US" smtClean="0"/>
              <a:t>H. Nunoo-Mensah</a:t>
            </a:r>
            <a:endParaRPr lang="en-US"/>
          </a:p>
        </p:txBody>
      </p:sp>
      <p:sp>
        <p:nvSpPr>
          <p:cNvPr id="7" name="Slide Number Placeholder 6"/>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404744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2FD0479-EFF6-461A-A0E8-1944E854E506}" type="datetime5">
              <a:rPr lang="en-GB" smtClean="0"/>
              <a:t>11-Feb-19</a:t>
            </a:fld>
            <a:endParaRPr lang="en-US"/>
          </a:p>
        </p:txBody>
      </p:sp>
      <p:sp>
        <p:nvSpPr>
          <p:cNvPr id="8" name="Footer Placeholder 7"/>
          <p:cNvSpPr>
            <a:spLocks noGrp="1"/>
          </p:cNvSpPr>
          <p:nvPr>
            <p:ph type="ftr" sz="quarter" idx="11"/>
          </p:nvPr>
        </p:nvSpPr>
        <p:spPr/>
        <p:txBody>
          <a:bodyPr/>
          <a:lstStyle/>
          <a:p>
            <a:r>
              <a:rPr lang="en-US" smtClean="0"/>
              <a:t>H. Nunoo-Mensah</a:t>
            </a:r>
            <a:endParaRPr lang="en-US"/>
          </a:p>
        </p:txBody>
      </p:sp>
      <p:sp>
        <p:nvSpPr>
          <p:cNvPr id="9" name="Slide Number Placeholder 8"/>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199155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5630AFF-4050-4473-9C66-C2D665278E83}" type="datetime5">
              <a:rPr lang="en-GB" smtClean="0"/>
              <a:t>11-Feb-19</a:t>
            </a:fld>
            <a:endParaRPr lang="en-US"/>
          </a:p>
        </p:txBody>
      </p:sp>
      <p:sp>
        <p:nvSpPr>
          <p:cNvPr id="4" name="Footer Placeholder 3"/>
          <p:cNvSpPr>
            <a:spLocks noGrp="1"/>
          </p:cNvSpPr>
          <p:nvPr>
            <p:ph type="ftr" sz="quarter" idx="11"/>
          </p:nvPr>
        </p:nvSpPr>
        <p:spPr/>
        <p:txBody>
          <a:bodyPr/>
          <a:lstStyle/>
          <a:p>
            <a:r>
              <a:rPr lang="en-US" smtClean="0"/>
              <a:t>H. Nunoo-Mensah</a:t>
            </a:r>
            <a:endParaRPr lang="en-US"/>
          </a:p>
        </p:txBody>
      </p:sp>
      <p:sp>
        <p:nvSpPr>
          <p:cNvPr id="5" name="Slide Number Placeholder 4"/>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281318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9FC6D-95DA-4ECC-8C07-722731A9E320}" type="datetime5">
              <a:rPr lang="en-GB" smtClean="0"/>
              <a:t>11-Feb-19</a:t>
            </a:fld>
            <a:endParaRPr lang="en-US"/>
          </a:p>
        </p:txBody>
      </p:sp>
      <p:sp>
        <p:nvSpPr>
          <p:cNvPr id="3" name="Footer Placeholder 2"/>
          <p:cNvSpPr>
            <a:spLocks noGrp="1"/>
          </p:cNvSpPr>
          <p:nvPr>
            <p:ph type="ftr" sz="quarter" idx="11"/>
          </p:nvPr>
        </p:nvSpPr>
        <p:spPr/>
        <p:txBody>
          <a:bodyPr/>
          <a:lstStyle/>
          <a:p>
            <a:r>
              <a:rPr lang="en-US" smtClean="0"/>
              <a:t>H. Nunoo-Mensah</a:t>
            </a:r>
            <a:endParaRPr lang="en-US"/>
          </a:p>
        </p:txBody>
      </p:sp>
      <p:sp>
        <p:nvSpPr>
          <p:cNvPr id="4" name="Slide Number Placeholder 3"/>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146798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89774-DE0B-44C4-9118-514F4FD5D748}" type="datetime5">
              <a:rPr lang="en-GB" smtClean="0"/>
              <a:t>11-Feb-19</a:t>
            </a:fld>
            <a:endParaRPr lang="en-US"/>
          </a:p>
        </p:txBody>
      </p:sp>
      <p:sp>
        <p:nvSpPr>
          <p:cNvPr id="6" name="Footer Placeholder 5"/>
          <p:cNvSpPr>
            <a:spLocks noGrp="1"/>
          </p:cNvSpPr>
          <p:nvPr>
            <p:ph type="ftr" sz="quarter" idx="11"/>
          </p:nvPr>
        </p:nvSpPr>
        <p:spPr/>
        <p:txBody>
          <a:bodyPr/>
          <a:lstStyle/>
          <a:p>
            <a:r>
              <a:rPr lang="en-US" smtClean="0"/>
              <a:t>H. Nunoo-Mensah</a:t>
            </a:r>
            <a:endParaRPr lang="en-US"/>
          </a:p>
        </p:txBody>
      </p:sp>
      <p:sp>
        <p:nvSpPr>
          <p:cNvPr id="7" name="Slide Number Placeholder 6"/>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399394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88758-CB95-4E08-9DCD-1E7443E5F667}" type="datetime5">
              <a:rPr lang="en-GB" smtClean="0"/>
              <a:t>11-Feb-19</a:t>
            </a:fld>
            <a:endParaRPr lang="en-US"/>
          </a:p>
        </p:txBody>
      </p:sp>
      <p:sp>
        <p:nvSpPr>
          <p:cNvPr id="6" name="Footer Placeholder 5"/>
          <p:cNvSpPr>
            <a:spLocks noGrp="1"/>
          </p:cNvSpPr>
          <p:nvPr>
            <p:ph type="ftr" sz="quarter" idx="11"/>
          </p:nvPr>
        </p:nvSpPr>
        <p:spPr/>
        <p:txBody>
          <a:bodyPr/>
          <a:lstStyle/>
          <a:p>
            <a:r>
              <a:rPr lang="en-US" smtClean="0"/>
              <a:t>H. Nunoo-Mensah</a:t>
            </a:r>
            <a:endParaRPr lang="en-US"/>
          </a:p>
        </p:txBody>
      </p:sp>
      <p:sp>
        <p:nvSpPr>
          <p:cNvPr id="7" name="Slide Number Placeholder 6"/>
          <p:cNvSpPr>
            <a:spLocks noGrp="1"/>
          </p:cNvSpPr>
          <p:nvPr>
            <p:ph type="sldNum" sz="quarter" idx="12"/>
          </p:nvPr>
        </p:nvSpPr>
        <p:spPr/>
        <p:txBody>
          <a:bodyPr/>
          <a:lstStyle/>
          <a:p>
            <a:fld id="{757F4E58-112C-4E43-B0F2-44B6AA46E913}" type="slidenum">
              <a:rPr lang="en-US" smtClean="0"/>
              <a:t>‹#›</a:t>
            </a:fld>
            <a:endParaRPr lang="en-US"/>
          </a:p>
        </p:txBody>
      </p:sp>
    </p:spTree>
    <p:extLst>
      <p:ext uri="{BB962C8B-B14F-4D97-AF65-F5344CB8AC3E}">
        <p14:creationId xmlns:p14="http://schemas.microsoft.com/office/powerpoint/2010/main" val="145866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64901-842E-4309-BF9A-46F5EB0EDACE}" type="datetime5">
              <a:rPr lang="en-GB" smtClean="0"/>
              <a:t>11-Feb-19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 Nunoo-Mensah</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F4E58-112C-4E43-B0F2-44B6AA46E913}" type="slidenum">
              <a:rPr lang="en-US" smtClean="0"/>
              <a:t>‹#›</a:t>
            </a:fld>
            <a:endParaRPr lang="en-US"/>
          </a:p>
        </p:txBody>
      </p:sp>
    </p:spTree>
    <p:extLst>
      <p:ext uri="{BB962C8B-B14F-4D97-AF65-F5344CB8AC3E}">
        <p14:creationId xmlns:p14="http://schemas.microsoft.com/office/powerpoint/2010/main" val="3641315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Digital Computer Design</a:t>
            </a:r>
            <a:endParaRPr lang="en-US" dirty="0"/>
          </a:p>
        </p:txBody>
      </p:sp>
      <p:sp>
        <p:nvSpPr>
          <p:cNvPr id="3" name="Subtitle 2"/>
          <p:cNvSpPr>
            <a:spLocks noGrp="1"/>
          </p:cNvSpPr>
          <p:nvPr>
            <p:ph type="subTitle" idx="1"/>
          </p:nvPr>
        </p:nvSpPr>
        <p:spPr/>
        <p:txBody>
          <a:bodyPr/>
          <a:lstStyle/>
          <a:p>
            <a:r>
              <a:rPr lang="en-US" smtClean="0"/>
              <a:t>Semiconductor Memory</a:t>
            </a:r>
            <a:endParaRPr lang="en-US"/>
          </a:p>
        </p:txBody>
      </p:sp>
    </p:spTree>
    <p:extLst>
      <p:ext uri="{BB962C8B-B14F-4D97-AF65-F5344CB8AC3E}">
        <p14:creationId xmlns:p14="http://schemas.microsoft.com/office/powerpoint/2010/main" val="173511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1120140"/>
            <a:ext cx="10515600" cy="777240"/>
          </a:xfrm>
        </p:spPr>
        <p:txBody>
          <a:bodyPr>
            <a:normAutofit/>
          </a:bodyPr>
          <a:lstStyle/>
          <a:p>
            <a:pPr eaLnBrk="1" hangingPunct="1"/>
            <a:r>
              <a:rPr lang="en-GB" altLang="en-US" dirty="0" smtClean="0"/>
              <a:t>A 4 </a:t>
            </a:r>
            <a:r>
              <a:rPr lang="en-GB" altLang="en-US" dirty="0" smtClean="0">
                <a:sym typeface="Symbol" panose="05050102010706020507" pitchFamily="18" charset="2"/>
              </a:rPr>
              <a:t></a:t>
            </a:r>
            <a:r>
              <a:rPr lang="en-GB" altLang="en-US" dirty="0" smtClean="0"/>
              <a:t> 4 SRAM</a:t>
            </a:r>
          </a:p>
        </p:txBody>
      </p:sp>
      <p:pic>
        <p:nvPicPr>
          <p:cNvPr id="1126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330" y="1497330"/>
            <a:ext cx="5729288"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36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7300"/>
            <a:ext cx="10515600" cy="4919663"/>
          </a:xfrm>
        </p:spPr>
        <p:txBody>
          <a:bodyPr rtlCol="0">
            <a:normAutofit/>
          </a:bodyPr>
          <a:lstStyle/>
          <a:p>
            <a:pPr>
              <a:defRPr/>
            </a:pPr>
            <a:r>
              <a:rPr lang="en-GB" dirty="0" smtClean="0"/>
              <a:t>Requires sixteen memory cells forming a 4 </a:t>
            </a:r>
            <a:r>
              <a:rPr lang="en-GB" dirty="0" smtClean="0">
                <a:sym typeface="Symbol"/>
              </a:rPr>
              <a:t></a:t>
            </a:r>
            <a:r>
              <a:rPr lang="en-GB" dirty="0" smtClean="0"/>
              <a:t> 4 grid</a:t>
            </a:r>
          </a:p>
          <a:p>
            <a:pPr lvl="1">
              <a:defRPr/>
            </a:pPr>
            <a:r>
              <a:rPr lang="en-GB" dirty="0" smtClean="0"/>
              <a:t>Each row forms a single storage location</a:t>
            </a:r>
          </a:p>
          <a:p>
            <a:pPr lvl="1">
              <a:defRPr/>
            </a:pPr>
            <a:r>
              <a:rPr lang="en-GB" dirty="0" smtClean="0"/>
              <a:t>the number of memory cells in a row determines the bit width of each location</a:t>
            </a:r>
          </a:p>
          <a:p>
            <a:pPr>
              <a:defRPr/>
            </a:pPr>
            <a:r>
              <a:rPr lang="en-GB" dirty="0" smtClean="0"/>
              <a:t>all of the memory cells in a row are enabled with the same address</a:t>
            </a:r>
          </a:p>
          <a:p>
            <a:pPr>
              <a:defRPr/>
            </a:pPr>
            <a:r>
              <a:rPr lang="en-GB" dirty="0" smtClean="0"/>
              <a:t>A decoder is used to decode the address lines, </a:t>
            </a:r>
            <a:r>
              <a:rPr lang="en-GB" i="1" dirty="0" smtClean="0"/>
              <a:t>A</a:t>
            </a:r>
            <a:r>
              <a:rPr lang="en-GB" dirty="0" smtClean="0"/>
              <a:t>0 and </a:t>
            </a:r>
            <a:r>
              <a:rPr lang="en-GB" i="1" dirty="0" smtClean="0"/>
              <a:t>A</a:t>
            </a:r>
            <a:r>
              <a:rPr lang="en-GB" dirty="0" smtClean="0"/>
              <a:t>1</a:t>
            </a:r>
          </a:p>
          <a:p>
            <a:pPr lvl="1">
              <a:defRPr/>
            </a:pPr>
            <a:r>
              <a:rPr lang="en-GB" dirty="0" smtClean="0"/>
              <a:t>In this example, a 2-to-4 decoder is used</a:t>
            </a:r>
          </a:p>
          <a:p>
            <a:pPr>
              <a:defRPr/>
            </a:pPr>
            <a:r>
              <a:rPr lang="en-GB" dirty="0" smtClean="0"/>
              <a:t>The </a:t>
            </a:r>
            <a:r>
              <a:rPr lang="en-GB" i="1" dirty="0" smtClean="0"/>
              <a:t>CE </a:t>
            </a:r>
            <a:r>
              <a:rPr lang="en-GB" dirty="0" smtClean="0"/>
              <a:t>signal is for enabling the chip, specifically to enable the read and write functions through the two AND gates</a:t>
            </a:r>
          </a:p>
          <a:p>
            <a:pPr>
              <a:defRPr/>
            </a:pPr>
            <a:r>
              <a:rPr lang="en-GB" dirty="0" smtClean="0"/>
              <a:t>The internal </a:t>
            </a:r>
            <a:r>
              <a:rPr lang="en-GB" i="1" dirty="0" smtClean="0"/>
              <a:t>WE </a:t>
            </a:r>
            <a:r>
              <a:rPr lang="en-GB" dirty="0" smtClean="0"/>
              <a:t>signal, asserted when both the </a:t>
            </a:r>
            <a:r>
              <a:rPr lang="en-GB" i="1" dirty="0" smtClean="0"/>
              <a:t>CE </a:t>
            </a:r>
            <a:r>
              <a:rPr lang="en-GB" dirty="0" smtClean="0"/>
              <a:t>and </a:t>
            </a:r>
            <a:r>
              <a:rPr lang="en-GB" i="1" dirty="0" smtClean="0"/>
              <a:t>WR </a:t>
            </a:r>
            <a:r>
              <a:rPr lang="en-GB" dirty="0" smtClean="0"/>
              <a:t>signals are asserted, is used to assert the </a:t>
            </a:r>
            <a:r>
              <a:rPr lang="en-GB" i="1" dirty="0" smtClean="0"/>
              <a:t>Write enables </a:t>
            </a:r>
            <a:r>
              <a:rPr lang="en-GB" dirty="0" smtClean="0"/>
              <a:t>for all of the memory cells</a:t>
            </a:r>
          </a:p>
        </p:txBody>
      </p:sp>
    </p:spTree>
    <p:extLst>
      <p:ext uri="{BB962C8B-B14F-4D97-AF65-F5344CB8AC3E}">
        <p14:creationId xmlns:p14="http://schemas.microsoft.com/office/powerpoint/2010/main" val="222569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rtlCol="0">
            <a:normAutofit/>
          </a:bodyPr>
          <a:lstStyle/>
          <a:p>
            <a:pPr>
              <a:defRPr/>
            </a:pPr>
            <a:r>
              <a:rPr lang="en-GB" dirty="0" smtClean="0"/>
              <a:t>Data comes in from the external data bus, </a:t>
            </a:r>
            <a:r>
              <a:rPr lang="en-GB" i="1" dirty="0" smtClean="0"/>
              <a:t>Di</a:t>
            </a:r>
            <a:r>
              <a:rPr lang="en-GB" dirty="0" smtClean="0"/>
              <a:t>, through the input buffer and to the </a:t>
            </a:r>
            <a:r>
              <a:rPr lang="en-GB" i="1" dirty="0" smtClean="0"/>
              <a:t>Input </a:t>
            </a:r>
            <a:r>
              <a:rPr lang="en-GB" dirty="0" smtClean="0"/>
              <a:t>line of each memory cell</a:t>
            </a:r>
          </a:p>
          <a:p>
            <a:pPr lvl="1">
              <a:defRPr/>
            </a:pPr>
            <a:r>
              <a:rPr lang="en-GB" dirty="0" smtClean="0"/>
              <a:t>The purpose of using an input buffer for each data line is so that the external signal coming in only needs to drive just one device (the buffer) rather than having to drive several devices (i.e., all of the memory cells in the same column). </a:t>
            </a:r>
          </a:p>
          <a:p>
            <a:pPr>
              <a:defRPr/>
            </a:pPr>
            <a:r>
              <a:rPr lang="en-GB" dirty="0" smtClean="0"/>
              <a:t>The row of memory cells that actually gets written to will depend on the given address</a:t>
            </a:r>
          </a:p>
          <a:p>
            <a:pPr>
              <a:defRPr/>
            </a:pPr>
            <a:r>
              <a:rPr lang="en-GB" dirty="0" smtClean="0"/>
              <a:t>Read operation requires </a:t>
            </a:r>
            <a:r>
              <a:rPr lang="en-GB" i="1" dirty="0" smtClean="0"/>
              <a:t>CE </a:t>
            </a:r>
            <a:r>
              <a:rPr lang="en-GB" dirty="0" smtClean="0"/>
              <a:t>to be asserted and </a:t>
            </a:r>
            <a:r>
              <a:rPr lang="en-GB" i="1" dirty="0" smtClean="0"/>
              <a:t>WR </a:t>
            </a:r>
            <a:r>
              <a:rPr lang="en-GB" dirty="0" smtClean="0"/>
              <a:t>to be de-asserted</a:t>
            </a:r>
          </a:p>
          <a:p>
            <a:pPr lvl="1">
              <a:defRPr/>
            </a:pPr>
            <a:r>
              <a:rPr lang="en-GB" dirty="0" smtClean="0"/>
              <a:t>This will assert the internal </a:t>
            </a:r>
            <a:r>
              <a:rPr lang="en-GB" i="1" dirty="0" smtClean="0"/>
              <a:t>RE </a:t>
            </a:r>
            <a:r>
              <a:rPr lang="en-GB" dirty="0" smtClean="0"/>
              <a:t>signal, which in turn will enable the four output tri-state buffers at the bottom of the circuit diagram</a:t>
            </a:r>
          </a:p>
          <a:p>
            <a:pPr>
              <a:defRPr/>
            </a:pPr>
            <a:r>
              <a:rPr lang="en-GB" dirty="0" smtClean="0"/>
              <a:t>Again, the location that is read from is selected by the address lines.</a:t>
            </a:r>
          </a:p>
        </p:txBody>
      </p:sp>
    </p:spTree>
    <p:extLst>
      <p:ext uri="{BB962C8B-B14F-4D97-AF65-F5344CB8AC3E}">
        <p14:creationId xmlns:p14="http://schemas.microsoft.com/office/powerpoint/2010/main" val="545191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1097280"/>
            <a:ext cx="10515600" cy="754380"/>
          </a:xfrm>
        </p:spPr>
        <p:txBody>
          <a:bodyPr>
            <a:normAutofit/>
          </a:bodyPr>
          <a:lstStyle/>
          <a:p>
            <a:pPr eaLnBrk="1" hangingPunct="1"/>
            <a:r>
              <a:rPr lang="en-GB" altLang="en-US" dirty="0" smtClean="0"/>
              <a:t>VHDL Code for a 16 × 4 RAM Chip</a:t>
            </a:r>
          </a:p>
        </p:txBody>
      </p:sp>
      <p:sp>
        <p:nvSpPr>
          <p:cNvPr id="14339" name="Content Placeholder 2"/>
          <p:cNvSpPr>
            <a:spLocks noGrp="1"/>
          </p:cNvSpPr>
          <p:nvPr>
            <p:ph idx="1"/>
          </p:nvPr>
        </p:nvSpPr>
        <p:spPr>
          <a:xfrm>
            <a:off x="838200" y="2057399"/>
            <a:ext cx="10515600" cy="4119563"/>
          </a:xfrm>
        </p:spPr>
        <p:txBody>
          <a:bodyPr>
            <a:normAutofit/>
          </a:bodyPr>
          <a:lstStyle/>
          <a:p>
            <a:pPr eaLnBrk="1" hangingPunct="1"/>
            <a:r>
              <a:rPr lang="en-GB" altLang="en-US" sz="3200" dirty="0" smtClean="0"/>
              <a:t>The bi-directional data port, </a:t>
            </a:r>
            <a:r>
              <a:rPr lang="en-GB" altLang="en-US" sz="3200" i="1" dirty="0" smtClean="0"/>
              <a:t>D</a:t>
            </a:r>
            <a:r>
              <a:rPr lang="en-GB" altLang="en-US" sz="3200" dirty="0" smtClean="0"/>
              <a:t>, is declared as BUFFER so that it can be read from and written to</a:t>
            </a:r>
          </a:p>
          <a:p>
            <a:pPr eaLnBrk="1" hangingPunct="1"/>
            <a:r>
              <a:rPr lang="en-GB" altLang="en-US" sz="3200" dirty="0" smtClean="0"/>
              <a:t>The actual memory content is stored in the variable </a:t>
            </a:r>
            <a:r>
              <a:rPr lang="en-GB" altLang="en-US" sz="3200" i="1" dirty="0" smtClean="0"/>
              <a:t>mem</a:t>
            </a:r>
            <a:r>
              <a:rPr lang="en-GB" altLang="en-US" sz="3200" dirty="0" smtClean="0"/>
              <a:t>, which is an array of size 16 of type STD_LOGIC_VECTOR</a:t>
            </a:r>
          </a:p>
        </p:txBody>
      </p:sp>
    </p:spTree>
    <p:extLst>
      <p:ext uri="{BB962C8B-B14F-4D97-AF65-F5344CB8AC3E}">
        <p14:creationId xmlns:p14="http://schemas.microsoft.com/office/powerpoint/2010/main" val="293026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3"/>
          <p:cNvGrpSpPr>
            <a:grpSpLocks/>
          </p:cNvGrpSpPr>
          <p:nvPr/>
        </p:nvGrpSpPr>
        <p:grpSpPr bwMode="auto">
          <a:xfrm>
            <a:off x="2263139" y="1120140"/>
            <a:ext cx="7840981" cy="5234940"/>
            <a:chOff x="0" y="0"/>
            <a:chExt cx="5437188" cy="3921126"/>
          </a:xfrm>
        </p:grpSpPr>
        <p:pic>
          <p:nvPicPr>
            <p:cNvPr id="1536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37188"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6" y="3643314"/>
              <a:ext cx="54038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7962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38200" y="1074419"/>
            <a:ext cx="10515600" cy="751205"/>
          </a:xfrm>
        </p:spPr>
        <p:txBody>
          <a:bodyPr>
            <a:normAutofit/>
          </a:bodyPr>
          <a:lstStyle/>
          <a:p>
            <a:pPr eaLnBrk="1" hangingPunct="1"/>
            <a:r>
              <a:rPr lang="en-GB" altLang="en-US" smtClean="0"/>
              <a:t>Larger Memories</a:t>
            </a:r>
          </a:p>
        </p:txBody>
      </p:sp>
      <p:sp>
        <p:nvSpPr>
          <p:cNvPr id="3" name="Content Placeholder 2"/>
          <p:cNvSpPr>
            <a:spLocks noGrp="1"/>
          </p:cNvSpPr>
          <p:nvPr>
            <p:ph idx="1"/>
          </p:nvPr>
        </p:nvSpPr>
        <p:spPr>
          <a:xfrm>
            <a:off x="838200" y="1988819"/>
            <a:ext cx="10515600" cy="4188143"/>
          </a:xfrm>
        </p:spPr>
        <p:txBody>
          <a:bodyPr rtlCol="0">
            <a:normAutofit/>
          </a:bodyPr>
          <a:lstStyle/>
          <a:p>
            <a:pPr>
              <a:defRPr/>
            </a:pPr>
            <a:r>
              <a:rPr lang="en-GB" sz="3200" dirty="0" smtClean="0"/>
              <a:t>In general, there is always a need for larger memories</a:t>
            </a:r>
          </a:p>
          <a:p>
            <a:pPr>
              <a:defRPr/>
            </a:pPr>
            <a:r>
              <a:rPr lang="en-GB" sz="3200" dirty="0" smtClean="0"/>
              <a:t>Because of product availability constraints</a:t>
            </a:r>
          </a:p>
          <a:p>
            <a:pPr>
              <a:defRPr/>
            </a:pPr>
            <a:r>
              <a:rPr lang="en-GB" sz="3200" dirty="0" smtClean="0"/>
              <a:t>we need to construct these larger memories from multiple, smaller memory chips</a:t>
            </a:r>
          </a:p>
          <a:p>
            <a:pPr>
              <a:defRPr/>
            </a:pPr>
            <a:r>
              <a:rPr lang="en-GB" sz="3200" dirty="0" smtClean="0"/>
              <a:t>Larger memory requirements can be for either </a:t>
            </a:r>
          </a:p>
          <a:p>
            <a:pPr lvl="1">
              <a:defRPr/>
            </a:pPr>
            <a:r>
              <a:rPr lang="en-GB" sz="2800" dirty="0" smtClean="0"/>
              <a:t>more memory locations</a:t>
            </a:r>
          </a:p>
          <a:p>
            <a:pPr lvl="1">
              <a:defRPr/>
            </a:pPr>
            <a:r>
              <a:rPr lang="en-GB" sz="2800" dirty="0" smtClean="0"/>
              <a:t>wider bit widths for each location or</a:t>
            </a:r>
          </a:p>
          <a:p>
            <a:pPr lvl="1">
              <a:defRPr/>
            </a:pPr>
            <a:r>
              <a:rPr lang="en-GB" sz="2800" dirty="0" smtClean="0"/>
              <a:t>both.</a:t>
            </a:r>
          </a:p>
          <a:p>
            <a:pPr>
              <a:defRPr/>
            </a:pPr>
            <a:endParaRPr lang="en-GB" sz="3200" dirty="0" smtClean="0"/>
          </a:p>
        </p:txBody>
      </p:sp>
    </p:spTree>
    <p:extLst>
      <p:ext uri="{BB962C8B-B14F-4D97-AF65-F5344CB8AC3E}">
        <p14:creationId xmlns:p14="http://schemas.microsoft.com/office/powerpoint/2010/main" val="260189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38200" y="1074420"/>
            <a:ext cx="10515600" cy="751205"/>
          </a:xfrm>
        </p:spPr>
        <p:txBody>
          <a:bodyPr/>
          <a:lstStyle/>
          <a:p>
            <a:pPr eaLnBrk="1" hangingPunct="1"/>
            <a:r>
              <a:rPr lang="en-GB" altLang="en-US" dirty="0" smtClean="0"/>
              <a:t>More Memory Locations (1)</a:t>
            </a:r>
          </a:p>
        </p:txBody>
      </p:sp>
      <p:sp>
        <p:nvSpPr>
          <p:cNvPr id="3" name="Content Placeholder 2"/>
          <p:cNvSpPr>
            <a:spLocks noGrp="1"/>
          </p:cNvSpPr>
          <p:nvPr>
            <p:ph idx="1"/>
          </p:nvPr>
        </p:nvSpPr>
        <p:spPr/>
        <p:txBody>
          <a:bodyPr rtlCol="0">
            <a:normAutofit fontScale="85000" lnSpcReduction="20000"/>
          </a:bodyPr>
          <a:lstStyle/>
          <a:p>
            <a:pPr>
              <a:defRPr/>
            </a:pPr>
            <a:r>
              <a:rPr lang="en-GB" dirty="0" smtClean="0"/>
              <a:t>Want a 1 K </a:t>
            </a:r>
            <a:r>
              <a:rPr lang="en-GB" dirty="0" smtClean="0">
                <a:sym typeface="Symbol"/>
              </a:rPr>
              <a:t></a:t>
            </a:r>
            <a:r>
              <a:rPr lang="en-GB" dirty="0" smtClean="0"/>
              <a:t> 8-bit memory</a:t>
            </a:r>
          </a:p>
          <a:p>
            <a:pPr>
              <a:defRPr/>
            </a:pPr>
            <a:r>
              <a:rPr lang="en-GB" dirty="0" smtClean="0"/>
              <a:t>Have multiple 256 </a:t>
            </a:r>
            <a:r>
              <a:rPr lang="en-GB" dirty="0" smtClean="0">
                <a:sym typeface="Symbol"/>
              </a:rPr>
              <a:t></a:t>
            </a:r>
            <a:r>
              <a:rPr lang="en-GB" dirty="0" smtClean="0"/>
              <a:t> 8-bit memory chips</a:t>
            </a:r>
          </a:p>
          <a:p>
            <a:pPr>
              <a:defRPr/>
            </a:pPr>
            <a:r>
              <a:rPr lang="en-GB" dirty="0" smtClean="0"/>
              <a:t>Need four of these 256 </a:t>
            </a:r>
            <a:r>
              <a:rPr lang="en-GB" dirty="0" smtClean="0">
                <a:sym typeface="Symbol"/>
              </a:rPr>
              <a:t></a:t>
            </a:r>
            <a:r>
              <a:rPr lang="en-GB" dirty="0" smtClean="0"/>
              <a:t> 8-bit memory chips, since 1 K = 4 </a:t>
            </a:r>
            <a:r>
              <a:rPr lang="en-GB" dirty="0" smtClean="0">
                <a:sym typeface="Symbol"/>
              </a:rPr>
              <a:t></a:t>
            </a:r>
            <a:r>
              <a:rPr lang="en-GB" dirty="0" smtClean="0"/>
              <a:t> 256</a:t>
            </a:r>
          </a:p>
          <a:p>
            <a:pPr>
              <a:defRPr/>
            </a:pPr>
            <a:r>
              <a:rPr lang="en-GB" dirty="0" smtClean="0"/>
              <a:t>A 256 </a:t>
            </a:r>
            <a:r>
              <a:rPr lang="en-GB" dirty="0" smtClean="0">
                <a:sym typeface="Symbol"/>
              </a:rPr>
              <a:t></a:t>
            </a:r>
            <a:r>
              <a:rPr lang="en-GB" dirty="0" smtClean="0"/>
              <a:t> 8-bit memory chip has eight address lines, since 2</a:t>
            </a:r>
            <a:r>
              <a:rPr lang="en-GB" baseline="30000" dirty="0" smtClean="0"/>
              <a:t>8</a:t>
            </a:r>
            <a:r>
              <a:rPr lang="en-GB" dirty="0" smtClean="0"/>
              <a:t> = 256</a:t>
            </a:r>
          </a:p>
          <a:p>
            <a:pPr>
              <a:defRPr/>
            </a:pPr>
            <a:r>
              <a:rPr lang="en-GB" dirty="0" smtClean="0"/>
              <a:t>Need an additional two address lines decoded to enable one of the four chips at a time</a:t>
            </a:r>
          </a:p>
          <a:p>
            <a:pPr>
              <a:defRPr/>
            </a:pPr>
            <a:r>
              <a:rPr lang="en-GB" dirty="0" smtClean="0"/>
              <a:t>Thus we need a total of ten address lines</a:t>
            </a:r>
          </a:p>
          <a:p>
            <a:pPr>
              <a:defRPr/>
            </a:pPr>
            <a:r>
              <a:rPr lang="en-GB" dirty="0" smtClean="0"/>
              <a:t>First eight, </a:t>
            </a:r>
            <a:r>
              <a:rPr lang="en-GB" i="1" dirty="0" smtClean="0"/>
              <a:t>A</a:t>
            </a:r>
            <a:r>
              <a:rPr lang="en-GB" dirty="0" smtClean="0"/>
              <a:t>0 to </a:t>
            </a:r>
            <a:r>
              <a:rPr lang="en-GB" i="1" dirty="0" smtClean="0"/>
              <a:t>A</a:t>
            </a:r>
            <a:r>
              <a:rPr lang="en-GB" dirty="0" smtClean="0"/>
              <a:t>7, connected, respectively, in common directly to the eight address lines on the four chips</a:t>
            </a:r>
          </a:p>
          <a:p>
            <a:pPr>
              <a:defRPr/>
            </a:pPr>
            <a:r>
              <a:rPr lang="en-GB" dirty="0" smtClean="0"/>
              <a:t>Last two lines, </a:t>
            </a:r>
            <a:r>
              <a:rPr lang="en-GB" i="1" dirty="0" smtClean="0"/>
              <a:t>A</a:t>
            </a:r>
            <a:r>
              <a:rPr lang="en-GB" dirty="0" smtClean="0"/>
              <a:t>8 and </a:t>
            </a:r>
            <a:r>
              <a:rPr lang="en-GB" i="1" dirty="0" smtClean="0"/>
              <a:t>A</a:t>
            </a:r>
            <a:r>
              <a:rPr lang="en-GB" dirty="0" smtClean="0"/>
              <a:t>9, connected to the address inputs of a 2-to-4 decoder</a:t>
            </a:r>
          </a:p>
          <a:p>
            <a:pPr>
              <a:defRPr/>
            </a:pPr>
            <a:r>
              <a:rPr lang="en-GB" dirty="0" smtClean="0"/>
              <a:t>The four outputs from the decoder are used to assert the chip enable, </a:t>
            </a:r>
            <a:r>
              <a:rPr lang="en-GB" i="1" dirty="0" smtClean="0"/>
              <a:t>CE</a:t>
            </a:r>
            <a:r>
              <a:rPr lang="en-GB" dirty="0" smtClean="0"/>
              <a:t>, line of the four memory chips, RAM0 to RAM3</a:t>
            </a:r>
          </a:p>
        </p:txBody>
      </p:sp>
    </p:spTree>
    <p:extLst>
      <p:ext uri="{BB962C8B-B14F-4D97-AF65-F5344CB8AC3E}">
        <p14:creationId xmlns:p14="http://schemas.microsoft.com/office/powerpoint/2010/main" val="31473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1074419"/>
            <a:ext cx="10515600" cy="751205"/>
          </a:xfrm>
        </p:spPr>
        <p:txBody>
          <a:bodyPr>
            <a:normAutofit/>
          </a:bodyPr>
          <a:lstStyle/>
          <a:p>
            <a:pPr eaLnBrk="1" hangingPunct="1"/>
            <a:r>
              <a:rPr lang="en-GB" altLang="en-US" smtClean="0"/>
              <a:t>More Memory Locations (2)</a:t>
            </a:r>
          </a:p>
        </p:txBody>
      </p:sp>
      <p:sp>
        <p:nvSpPr>
          <p:cNvPr id="3" name="Content Placeholder 2"/>
          <p:cNvSpPr>
            <a:spLocks noGrp="1"/>
          </p:cNvSpPr>
          <p:nvPr>
            <p:ph idx="1"/>
          </p:nvPr>
        </p:nvSpPr>
        <p:spPr>
          <a:xfrm>
            <a:off x="838200" y="1988819"/>
            <a:ext cx="10515600" cy="4188143"/>
          </a:xfrm>
        </p:spPr>
        <p:txBody>
          <a:bodyPr rtlCol="0">
            <a:noAutofit/>
          </a:bodyPr>
          <a:lstStyle/>
          <a:p>
            <a:pPr>
              <a:defRPr/>
            </a:pPr>
            <a:r>
              <a:rPr lang="en-GB" sz="2400" dirty="0" smtClean="0"/>
              <a:t>The data lines and the write enable lines are all connected, respectively, in common</a:t>
            </a:r>
          </a:p>
          <a:p>
            <a:pPr>
              <a:defRPr/>
            </a:pPr>
            <a:r>
              <a:rPr lang="en-GB" sz="2400" dirty="0" smtClean="0"/>
              <a:t>The 256-byte memory chip, RAM0, is enabled when the address bits, </a:t>
            </a:r>
            <a:r>
              <a:rPr lang="en-GB" sz="2400" i="1" dirty="0" smtClean="0"/>
              <a:t>A</a:t>
            </a:r>
            <a:r>
              <a:rPr lang="en-GB" sz="2400" dirty="0" smtClean="0"/>
              <a:t>8 and </a:t>
            </a:r>
            <a:r>
              <a:rPr lang="en-GB" sz="2400" i="1" dirty="0" smtClean="0"/>
              <a:t>A</a:t>
            </a:r>
            <a:r>
              <a:rPr lang="en-GB" sz="2400" dirty="0" smtClean="0"/>
              <a:t>9, are 00</a:t>
            </a:r>
          </a:p>
          <a:p>
            <a:pPr>
              <a:defRPr/>
            </a:pPr>
            <a:r>
              <a:rPr lang="en-GB" sz="2400" dirty="0" smtClean="0"/>
              <a:t>the address range for RAM0 is from 0 to 255 (0000000000 to 0011111111 in binary)</a:t>
            </a:r>
          </a:p>
          <a:p>
            <a:pPr>
              <a:defRPr/>
            </a:pPr>
            <a:r>
              <a:rPr lang="en-GB" sz="2400" dirty="0" smtClean="0"/>
              <a:t>RAM1 is enabled when the address bits, </a:t>
            </a:r>
            <a:r>
              <a:rPr lang="en-GB" sz="2400" i="1" dirty="0" smtClean="0"/>
              <a:t>A</a:t>
            </a:r>
            <a:r>
              <a:rPr lang="en-GB" sz="2400" dirty="0" smtClean="0"/>
              <a:t>8 and </a:t>
            </a:r>
            <a:r>
              <a:rPr lang="en-GB" sz="2400" i="1" dirty="0" smtClean="0"/>
              <a:t>A</a:t>
            </a:r>
            <a:r>
              <a:rPr lang="en-GB" sz="2400" dirty="0" smtClean="0"/>
              <a:t>9, are 01</a:t>
            </a:r>
          </a:p>
          <a:p>
            <a:pPr>
              <a:defRPr/>
            </a:pPr>
            <a:r>
              <a:rPr lang="en-GB" sz="2400" dirty="0" smtClean="0"/>
              <a:t>the address range for RAM1 is from 256 to 511 (0100000000 to 0111111111 in binary)</a:t>
            </a:r>
          </a:p>
          <a:p>
            <a:pPr>
              <a:defRPr/>
            </a:pPr>
            <a:r>
              <a:rPr lang="en-GB" sz="2400" dirty="0" smtClean="0"/>
              <a:t>address range for RAM2 is from 512 to 767 (1000000000 to 1011111111 in binary)</a:t>
            </a:r>
          </a:p>
          <a:p>
            <a:pPr>
              <a:defRPr/>
            </a:pPr>
            <a:r>
              <a:rPr lang="en-GB" sz="2400" dirty="0" smtClean="0"/>
              <a:t>the address range for RAM3 is from 768 to 1023 (1100000000 to 1111111111 in binary)</a:t>
            </a:r>
          </a:p>
        </p:txBody>
      </p:sp>
    </p:spTree>
    <p:extLst>
      <p:ext uri="{BB962C8B-B14F-4D97-AF65-F5344CB8AC3E}">
        <p14:creationId xmlns:p14="http://schemas.microsoft.com/office/powerpoint/2010/main" val="396803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1227062"/>
            <a:ext cx="10515600" cy="807478"/>
          </a:xfrm>
        </p:spPr>
        <p:txBody>
          <a:bodyPr>
            <a:normAutofit/>
          </a:bodyPr>
          <a:lstStyle/>
          <a:p>
            <a:pPr eaLnBrk="1" hangingPunct="1"/>
            <a:r>
              <a:rPr lang="en-GB" altLang="en-US" smtClean="0"/>
              <a:t>More Memory Locations (3)</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220" y="1227062"/>
            <a:ext cx="3878580" cy="5158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62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38200" y="1074419"/>
            <a:ext cx="10515600" cy="751205"/>
          </a:xfrm>
        </p:spPr>
        <p:txBody>
          <a:bodyPr>
            <a:normAutofit/>
          </a:bodyPr>
          <a:lstStyle/>
          <a:p>
            <a:pPr eaLnBrk="1" hangingPunct="1"/>
            <a:r>
              <a:rPr lang="en-GB" altLang="en-US" sz="4800" dirty="0" smtClean="0"/>
              <a:t>More Memory Locations (4)</a:t>
            </a:r>
          </a:p>
        </p:txBody>
      </p:sp>
      <p:sp>
        <p:nvSpPr>
          <p:cNvPr id="3" name="Content Placeholder 2"/>
          <p:cNvSpPr>
            <a:spLocks noGrp="1"/>
          </p:cNvSpPr>
          <p:nvPr>
            <p:ph idx="1"/>
          </p:nvPr>
        </p:nvSpPr>
        <p:spPr>
          <a:xfrm>
            <a:off x="838200" y="2034539"/>
            <a:ext cx="10515600" cy="4142423"/>
          </a:xfrm>
        </p:spPr>
        <p:txBody>
          <a:bodyPr rtlCol="0">
            <a:noAutofit/>
          </a:bodyPr>
          <a:lstStyle/>
          <a:p>
            <a:pPr>
              <a:defRPr/>
            </a:pPr>
            <a:r>
              <a:rPr lang="en-GB" dirty="0" smtClean="0"/>
              <a:t>To write to memory location 717, which is binary 1011001101,</a:t>
            </a:r>
          </a:p>
          <a:p>
            <a:pPr>
              <a:defRPr/>
            </a:pPr>
            <a:r>
              <a:rPr lang="en-GB" dirty="0" smtClean="0"/>
              <a:t>the </a:t>
            </a:r>
            <a:r>
              <a:rPr lang="en-GB" i="1" dirty="0" smtClean="0"/>
              <a:t>Y</a:t>
            </a:r>
            <a:r>
              <a:rPr lang="en-GB" dirty="0" smtClean="0"/>
              <a:t>2 line of the decoder would be asserted, since bits 8 and 9 are “10”</a:t>
            </a:r>
          </a:p>
          <a:p>
            <a:pPr>
              <a:defRPr/>
            </a:pPr>
            <a:r>
              <a:rPr lang="en-GB" dirty="0" smtClean="0"/>
              <a:t>This </a:t>
            </a:r>
            <a:r>
              <a:rPr lang="en-GB" i="1" dirty="0" smtClean="0"/>
              <a:t>Y</a:t>
            </a:r>
            <a:r>
              <a:rPr lang="en-GB" dirty="0" smtClean="0"/>
              <a:t>2 line in turn asserts the </a:t>
            </a:r>
            <a:r>
              <a:rPr lang="en-GB" i="1" dirty="0" smtClean="0"/>
              <a:t>CE </a:t>
            </a:r>
            <a:r>
              <a:rPr lang="en-GB" dirty="0" smtClean="0"/>
              <a:t>line of the RAM2 chip</a:t>
            </a:r>
          </a:p>
          <a:p>
            <a:pPr>
              <a:defRPr/>
            </a:pPr>
            <a:r>
              <a:rPr lang="en-GB" dirty="0" smtClean="0"/>
              <a:t>the remaining RAM chips are disabled</a:t>
            </a:r>
          </a:p>
          <a:p>
            <a:pPr>
              <a:defRPr/>
            </a:pPr>
            <a:r>
              <a:rPr lang="en-GB" dirty="0" smtClean="0"/>
              <a:t>Finally, within the RAM2 chip that is enabled, location 205, which is binary 11001101 from bits 0 to 7 of the original address, is selected</a:t>
            </a:r>
          </a:p>
          <a:p>
            <a:pPr>
              <a:defRPr/>
            </a:pPr>
            <a:r>
              <a:rPr lang="en-GB" dirty="0" smtClean="0"/>
              <a:t>Location 205 in the third RAM chip is location 717 for the entire memory, since 2 </a:t>
            </a:r>
            <a:r>
              <a:rPr lang="en-GB" dirty="0" smtClean="0">
                <a:sym typeface="Symbol"/>
              </a:rPr>
              <a:t> </a:t>
            </a:r>
            <a:r>
              <a:rPr lang="en-GB" dirty="0" smtClean="0"/>
              <a:t>256 + 205 = 717 </a:t>
            </a:r>
          </a:p>
          <a:p>
            <a:pPr>
              <a:defRPr/>
            </a:pPr>
            <a:endParaRPr lang="en-GB" dirty="0" smtClean="0"/>
          </a:p>
        </p:txBody>
      </p:sp>
    </p:spTree>
    <p:extLst>
      <p:ext uri="{BB962C8B-B14F-4D97-AF65-F5344CB8AC3E}">
        <p14:creationId xmlns:p14="http://schemas.microsoft.com/office/powerpoint/2010/main" val="63274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838200" y="1051560"/>
            <a:ext cx="10515600" cy="639128"/>
          </a:xfrm>
        </p:spPr>
        <p:txBody>
          <a:bodyPr>
            <a:normAutofit fontScale="90000"/>
          </a:bodyPr>
          <a:lstStyle/>
          <a:p>
            <a:pPr eaLnBrk="1" hangingPunct="1"/>
            <a:r>
              <a:rPr lang="en-GB" altLang="en-US" dirty="0" smtClean="0"/>
              <a:t>Semiconductor Memory</a:t>
            </a:r>
          </a:p>
        </p:txBody>
      </p:sp>
      <p:sp>
        <p:nvSpPr>
          <p:cNvPr id="3" name="Content Placeholder 2"/>
          <p:cNvSpPr>
            <a:spLocks noGrp="1"/>
          </p:cNvSpPr>
          <p:nvPr>
            <p:ph idx="1"/>
          </p:nvPr>
        </p:nvSpPr>
        <p:spPr/>
        <p:txBody>
          <a:bodyPr rtlCol="0">
            <a:normAutofit fontScale="92500" lnSpcReduction="10000"/>
          </a:bodyPr>
          <a:lstStyle/>
          <a:p>
            <a:pPr>
              <a:defRPr/>
            </a:pPr>
            <a:r>
              <a:rPr lang="en-GB" dirty="0" smtClean="0"/>
              <a:t>One of the main components in a computer system</a:t>
            </a:r>
          </a:p>
          <a:p>
            <a:pPr lvl="1">
              <a:defRPr/>
            </a:pPr>
            <a:r>
              <a:rPr lang="en-GB" dirty="0" smtClean="0"/>
              <a:t>random access memory (RAM) or</a:t>
            </a:r>
          </a:p>
          <a:p>
            <a:pPr lvl="1">
              <a:defRPr/>
            </a:pPr>
            <a:r>
              <a:rPr lang="en-GB" dirty="0" smtClean="0"/>
              <a:t>read-only memory (ROM)</a:t>
            </a:r>
          </a:p>
          <a:p>
            <a:pPr>
              <a:defRPr/>
            </a:pPr>
            <a:r>
              <a:rPr lang="en-GB" dirty="0" smtClean="0"/>
              <a:t>Can make memory the same as register file but with more capacity</a:t>
            </a:r>
          </a:p>
          <a:p>
            <a:pPr>
              <a:defRPr/>
            </a:pPr>
            <a:r>
              <a:rPr lang="en-GB" dirty="0" smtClean="0"/>
              <a:t>But, we don’t want to do that because</a:t>
            </a:r>
          </a:p>
          <a:p>
            <a:pPr lvl="1">
              <a:defRPr/>
            </a:pPr>
            <a:r>
              <a:rPr lang="en-GB" dirty="0" smtClean="0"/>
              <a:t>we want a lot of memory</a:t>
            </a:r>
          </a:p>
          <a:p>
            <a:pPr lvl="1">
              <a:defRPr/>
            </a:pPr>
            <a:r>
              <a:rPr lang="en-GB" dirty="0" smtClean="0"/>
              <a:t>we want it very cheap</a:t>
            </a:r>
          </a:p>
          <a:p>
            <a:pPr lvl="2">
              <a:defRPr/>
            </a:pPr>
            <a:r>
              <a:rPr lang="en-GB" dirty="0" smtClean="0"/>
              <a:t>make each memory cell as small as possible</a:t>
            </a:r>
          </a:p>
          <a:p>
            <a:pPr>
              <a:defRPr/>
            </a:pPr>
            <a:r>
              <a:rPr lang="en-GB" dirty="0" smtClean="0"/>
              <a:t>Another reason</a:t>
            </a:r>
          </a:p>
          <a:p>
            <a:pPr lvl="1">
              <a:defRPr/>
            </a:pPr>
            <a:r>
              <a:rPr lang="en-GB" dirty="0" smtClean="0"/>
              <a:t>we want to use a common data bus for both reading data from, and writing data to the memory</a:t>
            </a:r>
          </a:p>
          <a:p>
            <a:pPr lvl="1">
              <a:defRPr/>
            </a:pPr>
            <a:r>
              <a:rPr lang="en-GB" dirty="0" smtClean="0"/>
              <a:t>thus memory circuit should have just one data port</a:t>
            </a:r>
          </a:p>
        </p:txBody>
      </p:sp>
    </p:spTree>
    <p:extLst>
      <p:ext uri="{BB962C8B-B14F-4D97-AF65-F5344CB8AC3E}">
        <p14:creationId xmlns:p14="http://schemas.microsoft.com/office/powerpoint/2010/main" val="3931171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38200" y="1097279"/>
            <a:ext cx="10515600" cy="728345"/>
          </a:xfrm>
        </p:spPr>
        <p:txBody>
          <a:bodyPr>
            <a:normAutofit/>
          </a:bodyPr>
          <a:lstStyle/>
          <a:p>
            <a:pPr eaLnBrk="1" hangingPunct="1"/>
            <a:r>
              <a:rPr lang="en-GB" altLang="en-US" dirty="0" smtClean="0"/>
              <a:t>Wider Bit-Width (1)</a:t>
            </a:r>
          </a:p>
        </p:txBody>
      </p:sp>
      <p:sp>
        <p:nvSpPr>
          <p:cNvPr id="21507" name="Content Placeholder 2"/>
          <p:cNvSpPr>
            <a:spLocks noGrp="1"/>
          </p:cNvSpPr>
          <p:nvPr>
            <p:ph idx="1"/>
          </p:nvPr>
        </p:nvSpPr>
        <p:spPr>
          <a:xfrm>
            <a:off x="838200" y="2057399"/>
            <a:ext cx="10515600" cy="4119563"/>
          </a:xfrm>
        </p:spPr>
        <p:txBody>
          <a:bodyPr>
            <a:normAutofit/>
          </a:bodyPr>
          <a:lstStyle/>
          <a:p>
            <a:pPr eaLnBrk="1" hangingPunct="1"/>
            <a:r>
              <a:rPr lang="en-GB" altLang="en-US" sz="3600" dirty="0" smtClean="0"/>
              <a:t>Want wider bit width for each memory location made from smaller ones</a:t>
            </a:r>
          </a:p>
          <a:p>
            <a:pPr eaLnBrk="1" hangingPunct="1"/>
            <a:r>
              <a:rPr lang="en-GB" altLang="en-US" sz="3600" dirty="0" smtClean="0"/>
              <a:t>For example, we want a memory that is 512 locations × 16-bits wide from 256 × 8-bit memory chips</a:t>
            </a:r>
          </a:p>
          <a:p>
            <a:pPr eaLnBrk="1" hangingPunct="1"/>
            <a:r>
              <a:rPr lang="en-GB" altLang="en-US" sz="3600" dirty="0" smtClean="0"/>
              <a:t>Again, we need four 256-byte memory chips</a:t>
            </a:r>
          </a:p>
        </p:txBody>
      </p:sp>
    </p:spTree>
    <p:extLst>
      <p:ext uri="{BB962C8B-B14F-4D97-AF65-F5344CB8AC3E}">
        <p14:creationId xmlns:p14="http://schemas.microsoft.com/office/powerpoint/2010/main" val="241255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1120139"/>
            <a:ext cx="10515600" cy="705485"/>
          </a:xfrm>
        </p:spPr>
        <p:txBody>
          <a:bodyPr>
            <a:normAutofit/>
          </a:bodyPr>
          <a:lstStyle/>
          <a:p>
            <a:pPr eaLnBrk="1" hangingPunct="1"/>
            <a:r>
              <a:rPr lang="en-GB" altLang="en-US" dirty="0" smtClean="0"/>
              <a:t>Wider Bit-Width (2)</a:t>
            </a:r>
          </a:p>
        </p:txBody>
      </p:sp>
      <p:sp>
        <p:nvSpPr>
          <p:cNvPr id="3" name="Content Placeholder 2"/>
          <p:cNvSpPr>
            <a:spLocks noGrp="1"/>
          </p:cNvSpPr>
          <p:nvPr>
            <p:ph idx="1"/>
          </p:nvPr>
        </p:nvSpPr>
        <p:spPr>
          <a:xfrm>
            <a:off x="838200" y="2034539"/>
            <a:ext cx="10515600" cy="4142423"/>
          </a:xfrm>
        </p:spPr>
        <p:txBody>
          <a:bodyPr rtlCol="0">
            <a:normAutofit lnSpcReduction="10000"/>
          </a:bodyPr>
          <a:lstStyle/>
          <a:p>
            <a:pPr>
              <a:defRPr/>
            </a:pPr>
            <a:r>
              <a:rPr lang="en-GB" dirty="0" smtClean="0"/>
              <a:t>For 512 locations, we need two-by-two array of 256-byte chips</a:t>
            </a:r>
          </a:p>
          <a:p>
            <a:pPr lvl="1">
              <a:defRPr/>
            </a:pPr>
            <a:r>
              <a:rPr lang="en-GB" dirty="0" smtClean="0"/>
              <a:t>Nine address lines are needed</a:t>
            </a:r>
          </a:p>
          <a:p>
            <a:pPr lvl="2">
              <a:defRPr/>
            </a:pPr>
            <a:r>
              <a:rPr lang="en-GB" dirty="0" smtClean="0"/>
              <a:t>First eight, </a:t>
            </a:r>
            <a:r>
              <a:rPr lang="en-GB" i="1" dirty="0" smtClean="0"/>
              <a:t>A</a:t>
            </a:r>
            <a:r>
              <a:rPr lang="en-GB" dirty="0" smtClean="0"/>
              <a:t>0 to </a:t>
            </a:r>
            <a:r>
              <a:rPr lang="en-GB" i="1" dirty="0" smtClean="0"/>
              <a:t>A</a:t>
            </a:r>
            <a:r>
              <a:rPr lang="en-GB" dirty="0" smtClean="0"/>
              <a:t>7, connected, respectively, in common directly to the eight address lines on the four chips</a:t>
            </a:r>
          </a:p>
          <a:p>
            <a:pPr lvl="2">
              <a:defRPr/>
            </a:pPr>
            <a:r>
              <a:rPr lang="en-GB" i="1" dirty="0" smtClean="0"/>
              <a:t>A</a:t>
            </a:r>
            <a:r>
              <a:rPr lang="en-GB" dirty="0" smtClean="0"/>
              <a:t>8 is connected to the address input of a 1-to-2 decoder</a:t>
            </a:r>
          </a:p>
          <a:p>
            <a:pPr>
              <a:defRPr/>
            </a:pPr>
            <a:r>
              <a:rPr lang="en-GB" dirty="0" smtClean="0"/>
              <a:t>For a 16-bit wide data bus, we need to connect two 8-bit wide chips in parallel</a:t>
            </a:r>
          </a:p>
          <a:p>
            <a:pPr lvl="1">
              <a:defRPr/>
            </a:pPr>
            <a:r>
              <a:rPr lang="en-GB" dirty="0" smtClean="0"/>
              <a:t>each two similar 8-bit wide location in the two chips can be combined together to form a 16-bit wide location</a:t>
            </a:r>
          </a:p>
          <a:p>
            <a:pPr lvl="1">
              <a:defRPr/>
            </a:pPr>
            <a:r>
              <a:rPr lang="en-GB" dirty="0" smtClean="0"/>
              <a:t>Since the two chips need to work together, their chip enable, </a:t>
            </a:r>
            <a:r>
              <a:rPr lang="en-GB" i="1" dirty="0" smtClean="0"/>
              <a:t>CE</a:t>
            </a:r>
            <a:r>
              <a:rPr lang="en-GB" dirty="0" smtClean="0"/>
              <a:t>, lines must be connected in common and asserted by the same output from the decoder</a:t>
            </a:r>
          </a:p>
        </p:txBody>
      </p:sp>
    </p:spTree>
    <p:extLst>
      <p:ext uri="{BB962C8B-B14F-4D97-AF65-F5344CB8AC3E}">
        <p14:creationId xmlns:p14="http://schemas.microsoft.com/office/powerpoint/2010/main" val="1108785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38200" y="1074420"/>
            <a:ext cx="10515600" cy="934404"/>
          </a:xfrm>
        </p:spPr>
        <p:txBody>
          <a:bodyPr>
            <a:normAutofit/>
          </a:bodyPr>
          <a:lstStyle/>
          <a:p>
            <a:pPr eaLnBrk="1" hangingPunct="1"/>
            <a:r>
              <a:rPr lang="en-GB" altLang="en-US" dirty="0" smtClean="0"/>
              <a:t>Wider Bit-Width (3)</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221" y="2008824"/>
            <a:ext cx="5072063"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22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8200" y="1072197"/>
            <a:ext cx="10515600" cy="753428"/>
          </a:xfrm>
        </p:spPr>
        <p:txBody>
          <a:bodyPr/>
          <a:lstStyle/>
          <a:p>
            <a:pPr eaLnBrk="1" hangingPunct="1"/>
            <a:r>
              <a:rPr lang="en-GB" altLang="en-US" dirty="0" smtClean="0"/>
              <a:t>Wider Bit-Width (4)</a:t>
            </a:r>
          </a:p>
        </p:txBody>
      </p:sp>
      <p:sp>
        <p:nvSpPr>
          <p:cNvPr id="3" name="Content Placeholder 2"/>
          <p:cNvSpPr>
            <a:spLocks noGrp="1"/>
          </p:cNvSpPr>
          <p:nvPr>
            <p:ph idx="1"/>
          </p:nvPr>
        </p:nvSpPr>
        <p:spPr/>
        <p:txBody>
          <a:bodyPr rtlCol="0">
            <a:normAutofit/>
          </a:bodyPr>
          <a:lstStyle/>
          <a:p>
            <a:pPr>
              <a:defRPr/>
            </a:pPr>
            <a:r>
              <a:rPr lang="en-GB" sz="3200" dirty="0" smtClean="0"/>
              <a:t>Memory chips RAM0 and RAM2 are for storing the data bits </a:t>
            </a:r>
            <a:r>
              <a:rPr lang="en-GB" sz="3200" i="1" dirty="0" smtClean="0"/>
              <a:t>D</a:t>
            </a:r>
            <a:r>
              <a:rPr lang="en-GB" sz="3200" dirty="0" smtClean="0"/>
              <a:t>0 to </a:t>
            </a:r>
            <a:r>
              <a:rPr lang="en-GB" sz="3200" i="1" dirty="0" smtClean="0"/>
              <a:t>D</a:t>
            </a:r>
            <a:r>
              <a:rPr lang="en-GB" sz="3200" dirty="0" smtClean="0"/>
              <a:t>7</a:t>
            </a:r>
          </a:p>
          <a:p>
            <a:pPr>
              <a:defRPr/>
            </a:pPr>
            <a:r>
              <a:rPr lang="en-GB" sz="3200" dirty="0" smtClean="0"/>
              <a:t>Memory chips RAM1 and RAM3 are for storing the data bits </a:t>
            </a:r>
            <a:r>
              <a:rPr lang="en-GB" sz="3200" i="1" dirty="0" smtClean="0"/>
              <a:t>D</a:t>
            </a:r>
            <a:r>
              <a:rPr lang="en-GB" sz="3200" dirty="0" smtClean="0"/>
              <a:t>8 to </a:t>
            </a:r>
            <a:r>
              <a:rPr lang="en-GB" sz="3200" i="1" dirty="0" smtClean="0"/>
              <a:t>D</a:t>
            </a:r>
            <a:r>
              <a:rPr lang="en-GB" sz="3200" dirty="0" smtClean="0"/>
              <a:t>15</a:t>
            </a:r>
          </a:p>
          <a:p>
            <a:pPr>
              <a:defRPr/>
            </a:pPr>
            <a:r>
              <a:rPr lang="en-GB" sz="3200" dirty="0" smtClean="0"/>
              <a:t>The address range for RAM0 and RAM1 is from 0 to 255 (000000000 to 011111111 in binary)</a:t>
            </a:r>
          </a:p>
          <a:p>
            <a:pPr>
              <a:defRPr/>
            </a:pPr>
            <a:r>
              <a:rPr lang="en-GB" sz="3200" dirty="0" smtClean="0"/>
              <a:t>The address range for RAM2 and RAM3 is from 256 to 511 (100000000 to 111111111 in binary)</a:t>
            </a:r>
          </a:p>
          <a:p>
            <a:pPr>
              <a:defRPr/>
            </a:pPr>
            <a:endParaRPr lang="en-GB" sz="3200" dirty="0" smtClean="0"/>
          </a:p>
          <a:p>
            <a:pPr>
              <a:defRPr/>
            </a:pPr>
            <a:endParaRPr lang="en-GB" sz="3200" dirty="0" smtClean="0"/>
          </a:p>
        </p:txBody>
      </p:sp>
    </p:spTree>
    <p:extLst>
      <p:ext uri="{BB962C8B-B14F-4D97-AF65-F5344CB8AC3E}">
        <p14:creationId xmlns:p14="http://schemas.microsoft.com/office/powerpoint/2010/main" val="59680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838200" y="1074420"/>
            <a:ext cx="10515600" cy="731520"/>
          </a:xfrm>
        </p:spPr>
        <p:txBody>
          <a:bodyPr>
            <a:normAutofit/>
          </a:bodyPr>
          <a:lstStyle/>
          <a:p>
            <a:pPr eaLnBrk="1" hangingPunct="1"/>
            <a:r>
              <a:rPr lang="en-GB" altLang="en-US" dirty="0" smtClean="0"/>
              <a:t>RAM (1)</a:t>
            </a:r>
          </a:p>
        </p:txBody>
      </p:sp>
      <p:pic>
        <p:nvPicPr>
          <p:cNvPr id="409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27" y="2071689"/>
            <a:ext cx="1054588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Box 3"/>
          <p:cNvSpPr txBox="1">
            <a:spLocks noChangeArrowheads="1"/>
          </p:cNvSpPr>
          <p:nvPr/>
        </p:nvSpPr>
        <p:spPr bwMode="auto">
          <a:xfrm>
            <a:off x="2709701" y="5695000"/>
            <a:ext cx="7094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400" dirty="0">
                <a:latin typeface="+mj-lt"/>
              </a:rPr>
              <a:t>A 2</a:t>
            </a:r>
            <a:r>
              <a:rPr lang="en-GB" altLang="en-US" sz="2400" i="1" baseline="30000" dirty="0">
                <a:latin typeface="+mj-lt"/>
              </a:rPr>
              <a:t>n</a:t>
            </a:r>
            <a:r>
              <a:rPr lang="en-GB" altLang="en-US" sz="2400" i="1" dirty="0">
                <a:latin typeface="+mj-lt"/>
              </a:rPr>
              <a:t> </a:t>
            </a:r>
            <a:r>
              <a:rPr lang="en-GB" altLang="en-US" sz="2400" i="1" dirty="0">
                <a:latin typeface="+mj-lt"/>
                <a:sym typeface="Symbol" panose="05050102010706020507" pitchFamily="18" charset="2"/>
              </a:rPr>
              <a:t></a:t>
            </a:r>
            <a:r>
              <a:rPr lang="en-GB" altLang="en-US" sz="2400" dirty="0">
                <a:latin typeface="+mj-lt"/>
              </a:rPr>
              <a:t> </a:t>
            </a:r>
            <a:r>
              <a:rPr lang="en-GB" altLang="en-US" sz="2400" i="1" dirty="0">
                <a:latin typeface="+mj-lt"/>
              </a:rPr>
              <a:t>m </a:t>
            </a:r>
            <a:r>
              <a:rPr lang="en-GB" altLang="en-US" sz="2400" dirty="0">
                <a:latin typeface="+mj-lt"/>
              </a:rPr>
              <a:t>RAM chip: (a) logic symbol; (b) operation table</a:t>
            </a:r>
          </a:p>
        </p:txBody>
      </p:sp>
    </p:spTree>
    <p:extLst>
      <p:ext uri="{BB962C8B-B14F-4D97-AF65-F5344CB8AC3E}">
        <p14:creationId xmlns:p14="http://schemas.microsoft.com/office/powerpoint/2010/main" val="3248183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838200" y="1051560"/>
            <a:ext cx="10515600" cy="639128"/>
          </a:xfrm>
        </p:spPr>
        <p:txBody>
          <a:bodyPr>
            <a:noAutofit/>
          </a:bodyPr>
          <a:lstStyle/>
          <a:p>
            <a:pPr eaLnBrk="1" hangingPunct="1"/>
            <a:r>
              <a:rPr lang="en-GB" altLang="en-US" dirty="0" smtClean="0"/>
              <a:t>RAM (2)</a:t>
            </a:r>
          </a:p>
        </p:txBody>
      </p:sp>
      <p:sp>
        <p:nvSpPr>
          <p:cNvPr id="3" name="Content Placeholder 2"/>
          <p:cNvSpPr>
            <a:spLocks noGrp="1"/>
          </p:cNvSpPr>
          <p:nvPr>
            <p:ph idx="1"/>
          </p:nvPr>
        </p:nvSpPr>
        <p:spPr/>
        <p:txBody>
          <a:bodyPr rtlCol="0">
            <a:normAutofit/>
          </a:bodyPr>
          <a:lstStyle/>
          <a:p>
            <a:pPr>
              <a:defRPr/>
            </a:pPr>
            <a:r>
              <a:rPr lang="en-GB" dirty="0" smtClean="0"/>
              <a:t>There is a set of data lines, </a:t>
            </a:r>
            <a:r>
              <a:rPr lang="en-GB" i="1" dirty="0" smtClean="0"/>
              <a:t>Di</a:t>
            </a:r>
            <a:endParaRPr lang="en-GB" dirty="0" smtClean="0"/>
          </a:p>
          <a:p>
            <a:pPr>
              <a:defRPr/>
            </a:pPr>
            <a:r>
              <a:rPr lang="en-GB" dirty="0" smtClean="0"/>
              <a:t>and a set of address lines, </a:t>
            </a:r>
            <a:r>
              <a:rPr lang="en-GB" i="1" dirty="0" smtClean="0"/>
              <a:t>Ai</a:t>
            </a:r>
          </a:p>
          <a:p>
            <a:pPr>
              <a:defRPr/>
            </a:pPr>
            <a:r>
              <a:rPr lang="en-GB" dirty="0" smtClean="0"/>
              <a:t>The data lines serve for both input and output of data</a:t>
            </a:r>
          </a:p>
          <a:p>
            <a:pPr>
              <a:defRPr/>
            </a:pPr>
            <a:r>
              <a:rPr lang="en-GB" dirty="0" smtClean="0"/>
              <a:t>The location is specified by the address lines</a:t>
            </a:r>
          </a:p>
          <a:p>
            <a:pPr>
              <a:defRPr/>
            </a:pPr>
            <a:r>
              <a:rPr lang="en-GB" dirty="0" smtClean="0"/>
              <a:t>The number of data lines is dependent on memory word length</a:t>
            </a:r>
          </a:p>
          <a:p>
            <a:pPr>
              <a:defRPr/>
            </a:pPr>
            <a:r>
              <a:rPr lang="en-GB" dirty="0" smtClean="0"/>
              <a:t>The number of address lines is dependent on how many locations are in the memory chip</a:t>
            </a:r>
          </a:p>
          <a:p>
            <a:pPr lvl="1">
              <a:defRPr/>
            </a:pPr>
            <a:r>
              <a:rPr lang="en-GB" dirty="0" smtClean="0"/>
              <a:t>e.g. a 512-byte memory chip will have eight data lines (8 bits = 1 byte) and nine address lines (2</a:t>
            </a:r>
            <a:r>
              <a:rPr lang="en-GB" baseline="30000" dirty="0" smtClean="0"/>
              <a:t>9</a:t>
            </a:r>
            <a:r>
              <a:rPr lang="en-GB" dirty="0" smtClean="0"/>
              <a:t> = 512).</a:t>
            </a:r>
          </a:p>
          <a:p>
            <a:pPr>
              <a:defRPr/>
            </a:pPr>
            <a:endParaRPr lang="en-GB" dirty="0" smtClean="0"/>
          </a:p>
        </p:txBody>
      </p:sp>
    </p:spTree>
    <p:extLst>
      <p:ext uri="{BB962C8B-B14F-4D97-AF65-F5344CB8AC3E}">
        <p14:creationId xmlns:p14="http://schemas.microsoft.com/office/powerpoint/2010/main" val="238201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074419"/>
            <a:ext cx="10515600" cy="751205"/>
          </a:xfrm>
        </p:spPr>
        <p:txBody>
          <a:bodyPr>
            <a:normAutofit/>
          </a:bodyPr>
          <a:lstStyle/>
          <a:p>
            <a:pPr eaLnBrk="1" hangingPunct="1"/>
            <a:r>
              <a:rPr lang="en-GB" altLang="en-US" sz="4800" dirty="0" smtClean="0"/>
              <a:t>RAM (3)</a:t>
            </a:r>
          </a:p>
        </p:txBody>
      </p:sp>
      <p:sp>
        <p:nvSpPr>
          <p:cNvPr id="3" name="Content Placeholder 2"/>
          <p:cNvSpPr>
            <a:spLocks noGrp="1"/>
          </p:cNvSpPr>
          <p:nvPr>
            <p:ph idx="1"/>
          </p:nvPr>
        </p:nvSpPr>
        <p:spPr/>
        <p:txBody>
          <a:bodyPr rtlCol="0">
            <a:noAutofit/>
          </a:bodyPr>
          <a:lstStyle/>
          <a:p>
            <a:pPr>
              <a:defRPr/>
            </a:pPr>
            <a:r>
              <a:rPr lang="en-GB" dirty="0" smtClean="0"/>
              <a:t>In addition to the data and address lines</a:t>
            </a:r>
          </a:p>
          <a:p>
            <a:pPr>
              <a:defRPr/>
            </a:pPr>
            <a:r>
              <a:rPr lang="en-GB" dirty="0" smtClean="0"/>
              <a:t>there are usually two control lines:</a:t>
            </a:r>
          </a:p>
          <a:p>
            <a:pPr lvl="1">
              <a:defRPr/>
            </a:pPr>
            <a:r>
              <a:rPr lang="en-GB" dirty="0" smtClean="0"/>
              <a:t>chip enable (</a:t>
            </a:r>
            <a:r>
              <a:rPr lang="en-GB" i="1" dirty="0" smtClean="0"/>
              <a:t>CE</a:t>
            </a:r>
            <a:r>
              <a:rPr lang="en-GB" dirty="0" smtClean="0"/>
              <a:t>), and </a:t>
            </a:r>
          </a:p>
          <a:p>
            <a:pPr lvl="1">
              <a:defRPr/>
            </a:pPr>
            <a:r>
              <a:rPr lang="en-GB" dirty="0" smtClean="0"/>
              <a:t>write enable (</a:t>
            </a:r>
            <a:r>
              <a:rPr lang="en-GB" i="1" dirty="0" smtClean="0"/>
              <a:t>WR</a:t>
            </a:r>
            <a:r>
              <a:rPr lang="en-GB" dirty="0" smtClean="0"/>
              <a:t>)</a:t>
            </a:r>
          </a:p>
          <a:p>
            <a:pPr>
              <a:defRPr/>
            </a:pPr>
            <a:r>
              <a:rPr lang="en-GB" dirty="0" smtClean="0"/>
              <a:t>For memory access (read operation or write operation):</a:t>
            </a:r>
          </a:p>
          <a:p>
            <a:pPr lvl="1">
              <a:defRPr/>
            </a:pPr>
            <a:r>
              <a:rPr lang="en-GB" dirty="0" smtClean="0"/>
              <a:t>the active-high </a:t>
            </a:r>
            <a:r>
              <a:rPr lang="en-GB" i="1" dirty="0" smtClean="0"/>
              <a:t>CE </a:t>
            </a:r>
            <a:r>
              <a:rPr lang="en-GB" dirty="0" smtClean="0"/>
              <a:t>line must first be asserted to enable the entire chip</a:t>
            </a:r>
          </a:p>
          <a:p>
            <a:pPr lvl="1">
              <a:defRPr/>
            </a:pPr>
            <a:r>
              <a:rPr lang="en-GB" dirty="0" smtClean="0"/>
              <a:t>The active-high </a:t>
            </a:r>
            <a:r>
              <a:rPr lang="en-GB" i="1" dirty="0" smtClean="0"/>
              <a:t>WR </a:t>
            </a:r>
            <a:r>
              <a:rPr lang="en-GB" dirty="0" smtClean="0"/>
              <a:t>line selects read or write operation</a:t>
            </a:r>
          </a:p>
          <a:p>
            <a:pPr lvl="2">
              <a:defRPr/>
            </a:pPr>
            <a:r>
              <a:rPr lang="en-GB" i="1" dirty="0" smtClean="0"/>
              <a:t>WR = </a:t>
            </a:r>
            <a:r>
              <a:rPr lang="en-GB" dirty="0" smtClean="0"/>
              <a:t>0 : read operation</a:t>
            </a:r>
          </a:p>
          <a:p>
            <a:pPr lvl="2">
              <a:defRPr/>
            </a:pPr>
            <a:r>
              <a:rPr lang="en-GB" i="1" dirty="0" smtClean="0"/>
              <a:t>WR = </a:t>
            </a:r>
            <a:r>
              <a:rPr lang="en-GB" dirty="0" smtClean="0"/>
              <a:t>1 : write operation</a:t>
            </a:r>
          </a:p>
          <a:p>
            <a:pPr lvl="1">
              <a:defRPr/>
            </a:pPr>
            <a:r>
              <a:rPr lang="en-GB" dirty="0" smtClean="0"/>
              <a:t>Some memory chips have both a read enable and a write enable line</a:t>
            </a:r>
          </a:p>
          <a:p>
            <a:pPr lvl="2">
              <a:defRPr/>
            </a:pPr>
            <a:r>
              <a:rPr lang="en-GB" dirty="0" smtClean="0"/>
              <a:t>only one line can be asserted at any one time</a:t>
            </a:r>
          </a:p>
        </p:txBody>
      </p:sp>
    </p:spTree>
    <p:extLst>
      <p:ext uri="{BB962C8B-B14F-4D97-AF65-F5344CB8AC3E}">
        <p14:creationId xmlns:p14="http://schemas.microsoft.com/office/powerpoint/2010/main" val="661200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rtlCol="0">
            <a:normAutofit/>
          </a:bodyPr>
          <a:lstStyle/>
          <a:p>
            <a:pPr>
              <a:defRPr/>
            </a:pPr>
            <a:r>
              <a:rPr lang="en-GB" dirty="0" smtClean="0"/>
              <a:t>The RAM chip does not require a clock signal</a:t>
            </a:r>
          </a:p>
          <a:p>
            <a:pPr>
              <a:defRPr/>
            </a:pPr>
            <a:r>
              <a:rPr lang="en-GB" dirty="0" smtClean="0"/>
              <a:t>read and write memory operations are not synchronized to the global system clock</a:t>
            </a:r>
          </a:p>
          <a:p>
            <a:pPr>
              <a:defRPr/>
            </a:pPr>
            <a:r>
              <a:rPr lang="en-GB" dirty="0" smtClean="0"/>
              <a:t>They are synchronized to </a:t>
            </a:r>
            <a:r>
              <a:rPr lang="en-GB" i="1" dirty="0" smtClean="0"/>
              <a:t>CE </a:t>
            </a:r>
            <a:r>
              <a:rPr lang="en-GB" dirty="0" smtClean="0"/>
              <a:t>and </a:t>
            </a:r>
            <a:r>
              <a:rPr lang="en-GB" i="1" dirty="0" smtClean="0"/>
              <a:t>WR</a:t>
            </a:r>
          </a:p>
          <a:p>
            <a:pPr>
              <a:defRPr/>
            </a:pPr>
            <a:r>
              <a:rPr lang="en-GB" dirty="0" smtClean="0"/>
              <a:t>read/write operation begins with a valid address on the address lines</a:t>
            </a:r>
          </a:p>
          <a:p>
            <a:pPr>
              <a:defRPr/>
            </a:pPr>
            <a:r>
              <a:rPr lang="en-GB" dirty="0" smtClean="0"/>
              <a:t>followed immediately by the </a:t>
            </a:r>
            <a:r>
              <a:rPr lang="en-GB" i="1" dirty="0" smtClean="0"/>
              <a:t>CE </a:t>
            </a:r>
            <a:r>
              <a:rPr lang="en-GB" dirty="0" smtClean="0"/>
              <a:t>line being asserted</a:t>
            </a:r>
          </a:p>
          <a:p>
            <a:pPr>
              <a:defRPr/>
            </a:pPr>
            <a:r>
              <a:rPr lang="en-GB" dirty="0" smtClean="0"/>
              <a:t>Shortly after, valid data must be present on the data lines</a:t>
            </a:r>
          </a:p>
          <a:p>
            <a:pPr>
              <a:defRPr/>
            </a:pPr>
            <a:r>
              <a:rPr lang="en-GB" dirty="0" smtClean="0"/>
              <a:t>Then </a:t>
            </a:r>
            <a:r>
              <a:rPr lang="en-GB" i="1" dirty="0" smtClean="0"/>
              <a:t>WR </a:t>
            </a:r>
            <a:r>
              <a:rPr lang="en-GB" dirty="0" smtClean="0"/>
              <a:t>line is pulled low/asserted</a:t>
            </a:r>
          </a:p>
          <a:p>
            <a:pPr>
              <a:defRPr/>
            </a:pPr>
            <a:r>
              <a:rPr lang="en-GB" dirty="0" smtClean="0"/>
              <a:t>Soon data on the data lines is then read from/written into the memory location that is addressed by the address lines.</a:t>
            </a:r>
          </a:p>
        </p:txBody>
      </p:sp>
    </p:spTree>
    <p:extLst>
      <p:ext uri="{BB962C8B-B14F-4D97-AF65-F5344CB8AC3E}">
        <p14:creationId xmlns:p14="http://schemas.microsoft.com/office/powerpoint/2010/main" val="2912133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652" y="1888808"/>
            <a:ext cx="10247993" cy="293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Box 3"/>
          <p:cNvSpPr txBox="1">
            <a:spLocks noChangeArrowheads="1"/>
          </p:cNvSpPr>
          <p:nvPr/>
        </p:nvSpPr>
        <p:spPr bwMode="auto">
          <a:xfrm>
            <a:off x="2392681" y="5209223"/>
            <a:ext cx="85612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400" dirty="0">
                <a:latin typeface="+mj-lt"/>
              </a:rPr>
              <a:t>Memory timing diagram: (a) </a:t>
            </a:r>
            <a:r>
              <a:rPr lang="en-GB" altLang="en-US" sz="2400" dirty="0" smtClean="0">
                <a:latin typeface="+mj-lt"/>
              </a:rPr>
              <a:t>write </a:t>
            </a:r>
            <a:r>
              <a:rPr lang="en-GB" altLang="en-US" sz="2400" dirty="0">
                <a:latin typeface="+mj-lt"/>
              </a:rPr>
              <a:t>operation; (b</a:t>
            </a:r>
            <a:r>
              <a:rPr lang="en-GB" altLang="en-US" sz="2400">
                <a:latin typeface="+mj-lt"/>
              </a:rPr>
              <a:t>) </a:t>
            </a:r>
            <a:r>
              <a:rPr lang="en-GB" altLang="en-US" sz="2400" smtClean="0">
                <a:latin typeface="+mj-lt"/>
              </a:rPr>
              <a:t>read </a:t>
            </a:r>
            <a:r>
              <a:rPr lang="en-GB" altLang="en-US" sz="2400" dirty="0">
                <a:latin typeface="+mj-lt"/>
              </a:rPr>
              <a:t>operation</a:t>
            </a:r>
          </a:p>
        </p:txBody>
      </p:sp>
    </p:spTree>
    <p:extLst>
      <p:ext uri="{BB962C8B-B14F-4D97-AF65-F5344CB8AC3E}">
        <p14:creationId xmlns:p14="http://schemas.microsoft.com/office/powerpoint/2010/main" val="314052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4440"/>
            <a:ext cx="10515600" cy="4942523"/>
          </a:xfrm>
        </p:spPr>
        <p:txBody>
          <a:bodyPr rtlCol="0">
            <a:noAutofit/>
          </a:bodyPr>
          <a:lstStyle/>
          <a:p>
            <a:pPr>
              <a:defRPr/>
            </a:pPr>
            <a:r>
              <a:rPr lang="en-GB" sz="3200" dirty="0" smtClean="0"/>
              <a:t>Each bit in a static RAM chip is stored in a memory cell</a:t>
            </a:r>
          </a:p>
          <a:p>
            <a:pPr>
              <a:defRPr/>
            </a:pPr>
            <a:r>
              <a:rPr lang="en-GB" sz="3200" dirty="0" smtClean="0"/>
              <a:t>Main component in the cell is a D latch with enable</a:t>
            </a:r>
          </a:p>
          <a:p>
            <a:pPr>
              <a:defRPr/>
            </a:pPr>
            <a:r>
              <a:rPr lang="en-GB" sz="3200" dirty="0" smtClean="0"/>
              <a:t>A tri-state buffer is connected to the output of the D latch so that it can be selectively read from</a:t>
            </a:r>
          </a:p>
          <a:p>
            <a:pPr>
              <a:defRPr/>
            </a:pPr>
            <a:r>
              <a:rPr lang="en-GB" sz="3200" dirty="0" smtClean="0"/>
              <a:t>The </a:t>
            </a:r>
            <a:r>
              <a:rPr lang="en-GB" sz="3200" i="1" dirty="0" smtClean="0"/>
              <a:t>Cell enable </a:t>
            </a:r>
            <a:r>
              <a:rPr lang="en-GB" sz="3200" dirty="0" smtClean="0"/>
              <a:t>signal is used to enable the memory cell for both reading and writing</a:t>
            </a:r>
          </a:p>
          <a:p>
            <a:pPr>
              <a:defRPr/>
            </a:pPr>
            <a:r>
              <a:rPr lang="en-GB" sz="3200" dirty="0" smtClean="0"/>
              <a:t>For reading, the </a:t>
            </a:r>
            <a:r>
              <a:rPr lang="en-GB" sz="3200" i="1" dirty="0" smtClean="0"/>
              <a:t>Cell enable </a:t>
            </a:r>
            <a:r>
              <a:rPr lang="en-GB" sz="3200" dirty="0" smtClean="0"/>
              <a:t>signal is used to enable the tri-state buffer</a:t>
            </a:r>
          </a:p>
          <a:p>
            <a:pPr>
              <a:defRPr/>
            </a:pPr>
            <a:r>
              <a:rPr lang="en-GB" sz="3200" dirty="0" smtClean="0"/>
              <a:t>For writing, the </a:t>
            </a:r>
            <a:r>
              <a:rPr lang="en-GB" sz="3200" i="1" dirty="0" smtClean="0"/>
              <a:t>Cell enable </a:t>
            </a:r>
            <a:r>
              <a:rPr lang="en-GB" sz="3200" dirty="0" smtClean="0"/>
              <a:t>together with the </a:t>
            </a:r>
            <a:r>
              <a:rPr lang="en-GB" sz="3200" i="1" dirty="0" smtClean="0"/>
              <a:t>Write enable </a:t>
            </a:r>
            <a:r>
              <a:rPr lang="en-GB" sz="3200" dirty="0" smtClean="0"/>
              <a:t>signals are used to latch the data on the </a:t>
            </a:r>
            <a:r>
              <a:rPr lang="en-GB" sz="3200" i="1" dirty="0" smtClean="0"/>
              <a:t>Input </a:t>
            </a:r>
            <a:r>
              <a:rPr lang="en-GB" sz="3200" dirty="0" smtClean="0"/>
              <a:t>line into the cell</a:t>
            </a:r>
          </a:p>
        </p:txBody>
      </p:sp>
    </p:spTree>
    <p:extLst>
      <p:ext uri="{BB962C8B-B14F-4D97-AF65-F5344CB8AC3E}">
        <p14:creationId xmlns:p14="http://schemas.microsoft.com/office/powerpoint/2010/main" val="177359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90" y="1508760"/>
            <a:ext cx="10163255"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3"/>
          <p:cNvSpPr txBox="1">
            <a:spLocks noChangeArrowheads="1"/>
          </p:cNvSpPr>
          <p:nvPr/>
        </p:nvSpPr>
        <p:spPr bwMode="auto">
          <a:xfrm>
            <a:off x="2934929" y="5737861"/>
            <a:ext cx="6022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800">
                <a:latin typeface="+mj-lt"/>
              </a:rPr>
              <a:t>Memory cell: (a) circuit; (b) logic symbol</a:t>
            </a:r>
          </a:p>
        </p:txBody>
      </p:sp>
    </p:spTree>
    <p:extLst>
      <p:ext uri="{BB962C8B-B14F-4D97-AF65-F5344CB8AC3E}">
        <p14:creationId xmlns:p14="http://schemas.microsoft.com/office/powerpoint/2010/main" val="2449551786"/>
      </p:ext>
    </p:extLst>
  </p:cSld>
  <p:clrMapOvr>
    <a:masterClrMapping/>
  </p:clrMapOvr>
</p:sld>
</file>

<file path=ppt/theme/theme1.xml><?xml version="1.0" encoding="utf-8"?>
<a:theme xmlns:a="http://schemas.openxmlformats.org/drawingml/2006/main" name="KNUS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NUST" id="{7DE1CE34-469C-437C-B76B-FE749BD7340C}" vid="{AD39929C-B917-4C27-AB1F-8883314D0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KNUST</Template>
  <TotalTime>643</TotalTime>
  <Words>1519</Words>
  <Application>Microsoft Office PowerPoint</Application>
  <PresentationFormat>Widescreen</PresentationFormat>
  <Paragraphs>123</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Garamond</vt:lpstr>
      <vt:lpstr>Symbol</vt:lpstr>
      <vt:lpstr>KNUST</vt:lpstr>
      <vt:lpstr>Digital Computer Design</vt:lpstr>
      <vt:lpstr>Semiconductor Memory</vt:lpstr>
      <vt:lpstr>RAM (1)</vt:lpstr>
      <vt:lpstr>RAM (2)</vt:lpstr>
      <vt:lpstr>RAM (3)</vt:lpstr>
      <vt:lpstr>PowerPoint Presentation</vt:lpstr>
      <vt:lpstr>PowerPoint Presentation</vt:lpstr>
      <vt:lpstr>PowerPoint Presentation</vt:lpstr>
      <vt:lpstr>PowerPoint Presentation</vt:lpstr>
      <vt:lpstr>A 4  4 SRAM</vt:lpstr>
      <vt:lpstr>PowerPoint Presentation</vt:lpstr>
      <vt:lpstr>PowerPoint Presentation</vt:lpstr>
      <vt:lpstr>VHDL Code for a 16 × 4 RAM Chip</vt:lpstr>
      <vt:lpstr>PowerPoint Presentation</vt:lpstr>
      <vt:lpstr>Larger Memories</vt:lpstr>
      <vt:lpstr>More Memory Locations (1)</vt:lpstr>
      <vt:lpstr>More Memory Locations (2)</vt:lpstr>
      <vt:lpstr>More Memory Locations (3)</vt:lpstr>
      <vt:lpstr>More Memory Locations (4)</vt:lpstr>
      <vt:lpstr>Wider Bit-Width (1)</vt:lpstr>
      <vt:lpstr>Wider Bit-Width (2)</vt:lpstr>
      <vt:lpstr>Wider Bit-Width (3)</vt:lpstr>
      <vt:lpstr>Wider Bit-Width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basestation</dc:creator>
  <cp:lastModifiedBy>Basestation</cp:lastModifiedBy>
  <cp:revision>10</cp:revision>
  <dcterms:created xsi:type="dcterms:W3CDTF">2016-01-17T14:19:58Z</dcterms:created>
  <dcterms:modified xsi:type="dcterms:W3CDTF">2019-02-11T07:24:22Z</dcterms:modified>
</cp:coreProperties>
</file>