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29-Apr-19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29-Apr-19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Sequencing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82980"/>
            <a:ext cx="10515600" cy="707708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Timing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63040" y="1828800"/>
            <a:ext cx="9692640" cy="41910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States change at clock (this is </a:t>
            </a:r>
            <a:r>
              <a:rPr lang="en-US" altLang="ja-JP" sz="3600" dirty="0" err="1">
                <a:ea typeface="ＭＳ Ｐゴシック" charset="-128"/>
              </a:rPr>
              <a:t>posedge</a:t>
            </a:r>
            <a:r>
              <a:rPr lang="en-US" altLang="ja-JP" sz="3600" dirty="0">
                <a:ea typeface="ＭＳ Ｐゴシック" charset="-128"/>
              </a:rPr>
              <a:t> clocked)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59" y="2590800"/>
            <a:ext cx="642184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7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000" dirty="0">
                <a:ea typeface="ＭＳ Ｐゴシック" charset="-128"/>
              </a:rPr>
              <a:t>Example: Binary Multiplier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Two versions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Hardwired control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Microprogrammed</a:t>
            </a:r>
          </a:p>
          <a:p>
            <a:r>
              <a:rPr lang="en-US" altLang="ja-JP" sz="3600" dirty="0">
                <a:ea typeface="ＭＳ Ｐゴシック" charset="-128"/>
              </a:rPr>
              <a:t>Multiplies two unsigned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33689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800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Multiplication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380"/>
            <a:ext cx="5183188" cy="4122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600" dirty="0">
                <a:ea typeface="ＭＳ Ｐゴシック" charset="-128"/>
              </a:rPr>
              <a:t>Either select multiplicand or zero</a:t>
            </a:r>
          </a:p>
          <a:p>
            <a:pPr>
              <a:lnSpc>
                <a:spcPct val="90000"/>
              </a:lnSpc>
            </a:pPr>
            <a:r>
              <a:rPr lang="en-US" altLang="ja-JP" sz="3600" dirty="0">
                <a:ea typeface="ＭＳ Ｐゴシック" charset="-128"/>
              </a:rPr>
              <a:t>Shift left one every time</a:t>
            </a:r>
          </a:p>
          <a:p>
            <a:pPr>
              <a:lnSpc>
                <a:spcPct val="90000"/>
              </a:lnSpc>
            </a:pPr>
            <a:r>
              <a:rPr lang="en-US" altLang="ja-JP" sz="3600" dirty="0">
                <a:ea typeface="ＭＳ Ｐゴシック" charset="-128"/>
              </a:rPr>
              <a:t>Sum all to get product</a:t>
            </a:r>
          </a:p>
          <a:p>
            <a:pPr>
              <a:lnSpc>
                <a:spcPct val="90000"/>
              </a:lnSpc>
            </a:pPr>
            <a:r>
              <a:rPr lang="en-US" altLang="ja-JP" sz="3600" dirty="0">
                <a:ea typeface="ＭＳ Ｐゴシック" charset="-128"/>
              </a:rPr>
              <a:t>Result size 2n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5502"/>
            <a:ext cx="5044440" cy="372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87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922" y="860107"/>
            <a:ext cx="6815137" cy="1325563"/>
          </a:xfrm>
        </p:spPr>
        <p:txBody>
          <a:bodyPr/>
          <a:lstStyle/>
          <a:p>
            <a:pPr>
              <a:defRPr/>
            </a:pPr>
            <a:r>
              <a:rPr lang="en-US" altLang="ja-JP" sz="4000" dirty="0">
                <a:ea typeface="ＭＳ Ｐゴシック" charset="-128"/>
              </a:rPr>
              <a:t>Hardware-Friendly Variation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760" y="2560319"/>
            <a:ext cx="5099687" cy="365363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Partial product</a:t>
            </a:r>
          </a:p>
          <a:p>
            <a:r>
              <a:rPr lang="en-US" altLang="ja-JP" sz="3600" dirty="0">
                <a:ea typeface="ＭＳ Ｐゴシック" charset="-128"/>
              </a:rPr>
              <a:t>Right shift</a:t>
            </a:r>
          </a:p>
          <a:p>
            <a:r>
              <a:rPr lang="en-US" altLang="ja-JP" sz="3600" dirty="0">
                <a:ea typeface="ＭＳ Ｐゴシック" charset="-128"/>
              </a:rPr>
              <a:t>Only n bit adder instead of 2n</a:t>
            </a:r>
          </a:p>
          <a:p>
            <a:r>
              <a:rPr lang="en-US" altLang="ja-JP" sz="3600" dirty="0">
                <a:ea typeface="ＭＳ Ｐゴシック" charset="-128"/>
              </a:rPr>
              <a:t>Each step either add/shift or just shift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59" y="1823879"/>
            <a:ext cx="5588341" cy="439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520" y="1059181"/>
            <a:ext cx="7391400" cy="838200"/>
          </a:xfrm>
        </p:spPr>
        <p:txBody>
          <a:bodyPr/>
          <a:lstStyle/>
          <a:p>
            <a:pPr>
              <a:defRPr/>
            </a:pPr>
            <a:r>
              <a:rPr lang="en-US" altLang="ja-JP" dirty="0" err="1">
                <a:ea typeface="ＭＳ Ｐゴシック" charset="-128"/>
              </a:rPr>
              <a:t>Datapath</a:t>
            </a:r>
            <a:endParaRPr lang="en-US" altLang="ja-JP" dirty="0">
              <a:ea typeface="ＭＳ Ｐゴシック" charset="-128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1821181"/>
            <a:ext cx="6705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3223260" y="2049780"/>
            <a:ext cx="2590800" cy="11430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5509260" y="830580"/>
            <a:ext cx="2438400" cy="762000"/>
          </a:xfrm>
          <a:prstGeom prst="wedgeRectCallout">
            <a:avLst>
              <a:gd name="adj1" fmla="val -49282"/>
              <a:gd name="adj2" fmla="val 123542"/>
            </a:avLst>
          </a:prstGeom>
          <a:solidFill>
            <a:schemeClr val="bg1"/>
          </a:solidFill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2000">
                <a:solidFill>
                  <a:schemeClr val="bg2"/>
                </a:solidFill>
                <a:latin typeface="Arial" panose="020B0604020202020204" pitchFamily="34" charset="0"/>
                <a:ea typeface="ＭＳ Ｐゴシック" charset="-128"/>
              </a:rPr>
              <a:t>Counter size – ceiling of log n</a:t>
            </a:r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7414260" y="4488180"/>
            <a:ext cx="2590800" cy="11430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8252460" y="1135380"/>
            <a:ext cx="2438400" cy="990600"/>
          </a:xfrm>
          <a:prstGeom prst="wedgeRectCallout">
            <a:avLst>
              <a:gd name="adj1" fmla="val 5208"/>
              <a:gd name="adj2" fmla="val 257051"/>
            </a:avLst>
          </a:prstGeom>
          <a:solidFill>
            <a:schemeClr val="bg1"/>
          </a:solidFill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2000">
                <a:solidFill>
                  <a:schemeClr val="bg2"/>
                </a:solidFill>
                <a:latin typeface="Arial" panose="020B0604020202020204" pitchFamily="34" charset="0"/>
                <a:ea typeface="ＭＳ Ｐゴシック" charset="-128"/>
              </a:rPr>
              <a:t>Holds multiplier as well as shifted result. How?</a:t>
            </a:r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4518660" y="4564380"/>
            <a:ext cx="1676400" cy="10668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7" grpId="1" animBg="1"/>
      <p:bldP spid="243718" grpId="0" animBg="1"/>
      <p:bldP spid="243718" grpId="1" animBg="1"/>
      <p:bldP spid="243719" grpId="0" animBg="1"/>
      <p:bldP spid="243719" grpId="1" animBg="1"/>
      <p:bldP spid="243720" grpId="0" animBg="1"/>
      <p:bldP spid="243720" grpId="1" animBg="1"/>
      <p:bldP spid="2437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0925"/>
            <a:ext cx="10515600" cy="639763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ja-JP" dirty="0">
                <a:ea typeface="ＭＳ Ｐゴシック" charset="-128"/>
              </a:rPr>
              <a:t>More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1736726"/>
            <a:ext cx="6705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4274820" y="1584325"/>
            <a:ext cx="990600" cy="6858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44742" name="AutoShape 6"/>
          <p:cNvSpPr>
            <a:spLocks noChangeArrowheads="1"/>
          </p:cNvSpPr>
          <p:nvPr/>
        </p:nvSpPr>
        <p:spPr bwMode="auto">
          <a:xfrm>
            <a:off x="5951220" y="365125"/>
            <a:ext cx="2438400" cy="685800"/>
          </a:xfrm>
          <a:prstGeom prst="wedgeRectCallout">
            <a:avLst>
              <a:gd name="adj1" fmla="val -76301"/>
              <a:gd name="adj2" fmla="val 152778"/>
            </a:avLst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2000">
                <a:solidFill>
                  <a:srgbClr val="FB5705"/>
                </a:solidFill>
                <a:latin typeface="Arial" panose="020B0604020202020204" pitchFamily="34" charset="0"/>
                <a:ea typeface="ＭＳ Ｐゴシック" charset="-128"/>
              </a:rPr>
              <a:t>Counter preset to n-1.  Counts down.</a:t>
            </a:r>
          </a:p>
        </p:txBody>
      </p:sp>
      <p:sp>
        <p:nvSpPr>
          <p:cNvPr id="244744" name="Oval 8"/>
          <p:cNvSpPr>
            <a:spLocks noChangeArrowheads="1"/>
          </p:cNvSpPr>
          <p:nvPr/>
        </p:nvSpPr>
        <p:spPr bwMode="auto">
          <a:xfrm>
            <a:off x="3665220" y="3260725"/>
            <a:ext cx="1981200" cy="6858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44745" name="AutoShape 9"/>
          <p:cNvSpPr>
            <a:spLocks noChangeArrowheads="1"/>
          </p:cNvSpPr>
          <p:nvPr/>
        </p:nvSpPr>
        <p:spPr bwMode="auto">
          <a:xfrm>
            <a:off x="1912620" y="1889125"/>
            <a:ext cx="1371600" cy="1219200"/>
          </a:xfrm>
          <a:prstGeom prst="wedgeRectCallout">
            <a:avLst>
              <a:gd name="adj1" fmla="val 89931"/>
              <a:gd name="adj2" fmla="val 73046"/>
            </a:avLst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2000">
                <a:solidFill>
                  <a:srgbClr val="FB5705"/>
                </a:solidFill>
                <a:latin typeface="Arial" panose="020B0604020202020204" pitchFamily="34" charset="0"/>
                <a:ea typeface="ＭＳ Ｐゴシック" charset="-128"/>
              </a:rPr>
              <a:t>Signals when it hits zero.</a:t>
            </a:r>
          </a:p>
        </p:txBody>
      </p:sp>
    </p:spTree>
    <p:extLst>
      <p:ext uri="{BB962C8B-B14F-4D97-AF65-F5344CB8AC3E}">
        <p14:creationId xmlns:p14="http://schemas.microsoft.com/office/powerpoint/2010/main" val="10459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nimBg="1"/>
      <p:bldP spid="244741" grpId="1" animBg="1"/>
      <p:bldP spid="244742" grpId="0" animBg="1"/>
      <p:bldP spid="244742" grpId="1" animBg="1"/>
      <p:bldP spid="244744" grpId="0" animBg="1"/>
      <p:bldP spid="244744" grpId="1" animBg="1"/>
      <p:bldP spid="244745" grpId="0" animBg="1"/>
      <p:bldP spid="24474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7906"/>
            <a:ext cx="10515600" cy="9582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ja-JP" dirty="0">
                <a:ea typeface="ＭＳ Ｐゴシック" charset="-128"/>
              </a:rPr>
              <a:t>ASM Chart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1303020" y="1986124"/>
            <a:ext cx="4697720" cy="4033675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Look at it in parts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55835"/>
              </p:ext>
            </p:extLst>
          </p:nvPr>
        </p:nvGraphicFramePr>
        <p:xfrm>
          <a:off x="6682742" y="1027906"/>
          <a:ext cx="5113018" cy="525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3" imgW="6806349" imgH="9092063" progId="Photoshop.Image.7">
                  <p:embed/>
                </p:oleObj>
              </mc:Choice>
              <mc:Fallback>
                <p:oleObj name="Image" r:id="rId3" imgW="6806349" imgH="909206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742" y="1027906"/>
                        <a:ext cx="5113018" cy="525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5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8156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Idle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103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Wait until G asserted</a:t>
            </a:r>
          </a:p>
          <a:p>
            <a:r>
              <a:rPr lang="en-US" altLang="ja-JP" sz="3600" dirty="0">
                <a:ea typeface="ＭＳ Ｐゴシック" charset="-128"/>
              </a:rPr>
              <a:t>Then clear C and A, and set P to n-1</a:t>
            </a:r>
          </a:p>
          <a:p>
            <a:r>
              <a:rPr lang="en-US" altLang="ja-JP" sz="3600" dirty="0">
                <a:ea typeface="ＭＳ Ｐゴシック" charset="-128"/>
              </a:rPr>
              <a:t>Then multiplication begins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608387"/>
            <a:ext cx="52578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24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0120"/>
            <a:ext cx="10515600" cy="9448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Multiplication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4937760" cy="374808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Test Q</a:t>
            </a:r>
            <a:r>
              <a:rPr lang="en-US" altLang="ja-JP" sz="3600" baseline="-25000" dirty="0">
                <a:ea typeface="ＭＳ Ｐゴシック" charset="-128"/>
              </a:rPr>
              <a:t>0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If 1, add B</a:t>
            </a:r>
          </a:p>
          <a:p>
            <a:r>
              <a:rPr lang="en-US" altLang="ja-JP" sz="3600" dirty="0">
                <a:ea typeface="ＭＳ Ｐゴシック" charset="-128"/>
              </a:rPr>
              <a:t>Recall that MUL1 done all at same time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What happens to C?</a:t>
            </a:r>
          </a:p>
          <a:p>
            <a:r>
              <a:rPr lang="en-US" altLang="ja-JP" sz="3600" dirty="0">
                <a:ea typeface="ＭＳ Ｐゴシック" charset="-128"/>
              </a:rPr>
              <a:t>Test counter zero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1676400"/>
            <a:ext cx="5115876" cy="4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02887" y="1339850"/>
            <a:ext cx="950913" cy="336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ja-JP" sz="1600" b="1">
                <a:solidFill>
                  <a:srgbClr val="FB5705"/>
                </a:solidFill>
                <a:latin typeface="Arial" panose="020B0604020202020204" pitchFamily="34" charset="0"/>
                <a:ea typeface="ＭＳ Ｐゴシック" charset="-128"/>
              </a:rPr>
              <a:t>To IDLE</a:t>
            </a:r>
          </a:p>
        </p:txBody>
      </p:sp>
    </p:spTree>
    <p:extLst>
      <p:ext uri="{BB962C8B-B14F-4D97-AF65-F5344CB8AC3E}">
        <p14:creationId xmlns:p14="http://schemas.microsoft.com/office/powerpoint/2010/main" val="394860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Hardwired Control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ja-JP" sz="3600" dirty="0">
                <a:ea typeface="ＭＳ Ｐゴシック" charset="-128"/>
              </a:rPr>
              <a:t>Two aspects to control</a:t>
            </a:r>
          </a:p>
          <a:p>
            <a:pPr marL="609600" indent="-609600">
              <a:buFontTx/>
              <a:buAutoNum type="arabicPeriod"/>
            </a:pPr>
            <a:r>
              <a:rPr lang="en-US" altLang="ja-JP" sz="3600" dirty="0">
                <a:ea typeface="ＭＳ Ｐゴシック" charset="-128"/>
              </a:rPr>
              <a:t>Control of the </a:t>
            </a:r>
            <a:r>
              <a:rPr lang="en-US" altLang="ja-JP" sz="3600" dirty="0" err="1">
                <a:ea typeface="ＭＳ Ｐゴシック" charset="-128"/>
              </a:rPr>
              <a:t>microoperations</a:t>
            </a:r>
            <a:endParaRPr lang="en-US" altLang="ja-JP" sz="3600" dirty="0">
              <a:ea typeface="ＭＳ Ｐゴシック" charset="-128"/>
            </a:endParaRPr>
          </a:p>
          <a:p>
            <a:pPr marL="914400" lvl="1" indent="-457200">
              <a:buFontTx/>
              <a:buChar char="•"/>
            </a:pPr>
            <a:r>
              <a:rPr lang="en-US" altLang="ja-JP" sz="3200" dirty="0">
                <a:ea typeface="ＭＳ Ｐゴシック" charset="-128"/>
              </a:rPr>
              <a:t>Generating signals, such as those for the ALU operations, register numbers, etc.</a:t>
            </a:r>
          </a:p>
          <a:p>
            <a:pPr marL="609600" indent="-609600">
              <a:buFontTx/>
              <a:buAutoNum type="arabicPeriod"/>
            </a:pPr>
            <a:r>
              <a:rPr lang="en-US" altLang="ja-JP" sz="3600" dirty="0">
                <a:ea typeface="ＭＳ Ｐゴシック" charset="-128"/>
              </a:rPr>
              <a:t>Sequencing</a:t>
            </a:r>
          </a:p>
          <a:p>
            <a:pPr marL="914400" lvl="1" indent="-457200">
              <a:buFontTx/>
              <a:buChar char="•"/>
            </a:pPr>
            <a:r>
              <a:rPr lang="en-US" altLang="ja-JP" sz="3200" dirty="0">
                <a:ea typeface="ＭＳ Ｐゴシック" charset="-128"/>
              </a:rPr>
              <a:t>What happens next?</a:t>
            </a:r>
          </a:p>
          <a:p>
            <a:pPr marL="914400" lvl="1" indent="-457200">
              <a:buFontTx/>
              <a:buChar char="•"/>
            </a:pPr>
            <a:r>
              <a:rPr lang="en-US" altLang="ja-JP" sz="3200" dirty="0">
                <a:ea typeface="ＭＳ Ｐゴシック" charset="-128"/>
              </a:rPr>
              <a:t>The order of any </a:t>
            </a:r>
            <a:r>
              <a:rPr lang="en-US" altLang="ja-JP" sz="3200" dirty="0" err="1">
                <a:ea typeface="ＭＳ Ｐゴシック" charset="-128"/>
              </a:rPr>
              <a:t>microoperations</a:t>
            </a:r>
            <a:endParaRPr lang="en-US" altLang="ja-JP" sz="3200" dirty="0">
              <a:ea typeface="ＭＳ Ｐゴシック" charset="-128"/>
            </a:endParaRPr>
          </a:p>
          <a:p>
            <a:pPr marL="914400" lvl="1" indent="-457200">
              <a:buFontTx/>
              <a:buChar char="•"/>
            </a:pPr>
            <a:endParaRPr lang="en-US" altLang="ja-JP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9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Topics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>
              <a:ea typeface="ＭＳ Ｐゴシック" charset="-128"/>
            </a:endParaRPr>
          </a:p>
          <a:p>
            <a:r>
              <a:rPr lang="en-US" altLang="ja-JP" sz="3600" dirty="0">
                <a:ea typeface="ＭＳ Ｐゴシック" charset="-128"/>
              </a:rPr>
              <a:t>Control unit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Multiplier as example </a:t>
            </a:r>
          </a:p>
          <a:p>
            <a:r>
              <a:rPr lang="en-US" altLang="ja-JP" sz="3600" dirty="0">
                <a:ea typeface="ＭＳ Ｐゴシック" charset="-128"/>
              </a:rPr>
              <a:t>hardwired control</a:t>
            </a:r>
          </a:p>
          <a:p>
            <a:r>
              <a:rPr lang="en-US" altLang="ja-JP" sz="3600" dirty="0">
                <a:ea typeface="ＭＳ Ｐゴシック" charset="-128"/>
              </a:rPr>
              <a:t>microprogrammed control</a:t>
            </a:r>
          </a:p>
          <a:p>
            <a:endParaRPr lang="ja-JP" altLang="en-US" sz="3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63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5360" y="1031877"/>
            <a:ext cx="7696200" cy="838200"/>
          </a:xfrm>
        </p:spPr>
        <p:txBody>
          <a:bodyPr/>
          <a:lstStyle/>
          <a:p>
            <a:pPr>
              <a:defRPr/>
            </a:pPr>
            <a:r>
              <a:rPr lang="en-US" altLang="ja-JP">
                <a:ea typeface="ＭＳ Ｐゴシック" charset="-128"/>
              </a:rPr>
              <a:t>Create Control Sig from ASM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867400"/>
            <a:ext cx="7924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Can look at it one set at a time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5787"/>
            <a:ext cx="7909560" cy="378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7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Register 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11580" y="3459163"/>
            <a:ext cx="9761220" cy="287972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All </a:t>
            </a:r>
            <a:r>
              <a:rPr lang="en-US" altLang="ja-JP" sz="3200" dirty="0" err="1">
                <a:ea typeface="ＭＳ Ｐゴシック" charset="-128"/>
              </a:rPr>
              <a:t>microops</a:t>
            </a:r>
            <a:r>
              <a:rPr lang="en-US" altLang="ja-JP" sz="3200" dirty="0">
                <a:ea typeface="ＭＳ Ｐゴシック" charset="-128"/>
              </a:rPr>
              <a:t> on </a:t>
            </a:r>
            <a:r>
              <a:rPr lang="en-US" altLang="ja-JP" sz="3200" dirty="0" err="1">
                <a:ea typeface="ＭＳ Ｐゴシック" charset="-128"/>
              </a:rPr>
              <a:t>Reg</a:t>
            </a:r>
            <a:r>
              <a:rPr lang="en-US" altLang="ja-JP" sz="3200" dirty="0">
                <a:ea typeface="ＭＳ Ｐゴシック" charset="-128"/>
              </a:rPr>
              <a:t> A</a:t>
            </a:r>
          </a:p>
          <a:p>
            <a:r>
              <a:rPr lang="en-US" altLang="ja-JP" sz="3200" dirty="0">
                <a:ea typeface="ＭＳ Ｐゴシック" charset="-128"/>
              </a:rPr>
              <a:t>Last column is combinational expression that controls </a:t>
            </a:r>
            <a:r>
              <a:rPr lang="en-US" altLang="ja-JP" sz="3200" dirty="0" err="1">
                <a:ea typeface="ＭＳ Ｐゴシック" charset="-128"/>
              </a:rPr>
              <a:t>microop</a:t>
            </a:r>
            <a:endParaRPr lang="en-US" altLang="ja-JP" sz="3200" dirty="0">
              <a:ea typeface="ＭＳ Ｐゴシック" charset="-128"/>
            </a:endParaRPr>
          </a:p>
          <a:p>
            <a:r>
              <a:rPr lang="en-US" altLang="ja-JP" sz="3200" dirty="0">
                <a:ea typeface="ＭＳ Ｐゴシック" charset="-128"/>
              </a:rPr>
              <a:t>Name is just assigned by designer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690688"/>
            <a:ext cx="976122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04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82980"/>
            <a:ext cx="10515600" cy="707708"/>
          </a:xfrm>
        </p:spPr>
        <p:txBody>
          <a:bodyPr/>
          <a:lstStyle/>
          <a:p>
            <a:pPr>
              <a:defRPr/>
            </a:pPr>
            <a:r>
              <a:rPr lang="en-US" altLang="ja-JP">
                <a:ea typeface="ＭＳ Ｐゴシック" charset="-128"/>
              </a:rPr>
              <a:t>Register 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18360" y="3805238"/>
            <a:ext cx="7772400" cy="2484437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LOADB is not listed on ASM chart</a:t>
            </a:r>
          </a:p>
          <a:p>
            <a:r>
              <a:rPr lang="en-US" altLang="ja-JP" dirty="0">
                <a:ea typeface="ＭＳ Ｐゴシック" charset="-128"/>
              </a:rPr>
              <a:t>It’s an external signal that commands </a:t>
            </a:r>
            <a:r>
              <a:rPr lang="en-US" altLang="ja-JP" dirty="0" err="1">
                <a:ea typeface="ＭＳ Ｐゴシック" charset="-128"/>
              </a:rPr>
              <a:t>reg</a:t>
            </a:r>
            <a:r>
              <a:rPr lang="en-US" altLang="ja-JP" dirty="0">
                <a:ea typeface="ＭＳ Ｐゴシック" charset="-128"/>
              </a:rPr>
              <a:t> to load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59" y="2010728"/>
            <a:ext cx="7731125" cy="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2799713"/>
            <a:ext cx="7421880" cy="32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8001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Flip-Flop 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640580"/>
            <a:ext cx="7772400" cy="1379221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Why is Load repeated?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1"/>
            <a:ext cx="8077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7588"/>
            <a:ext cx="79248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2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Register Q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74420" y="4343400"/>
            <a:ext cx="9806940" cy="167640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Similar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External load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Shift same as for </a:t>
            </a:r>
            <a:r>
              <a:rPr lang="en-US" altLang="ja-JP" sz="2800" dirty="0" err="1">
                <a:ea typeface="ＭＳ Ｐゴシック" charset="-128"/>
              </a:rPr>
              <a:t>Reg</a:t>
            </a:r>
            <a:r>
              <a:rPr lang="en-US" altLang="ja-JP" sz="2800" dirty="0">
                <a:ea typeface="ＭＳ Ｐゴシック" charset="-128"/>
              </a:rPr>
              <a:t> A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1"/>
            <a:ext cx="8001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97276"/>
            <a:ext cx="8077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498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9" y="2756042"/>
            <a:ext cx="10660497" cy="9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89012"/>
            <a:ext cx="10515600" cy="701676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Counter 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206240"/>
            <a:ext cx="7772400" cy="1813560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Both of counter’s Ops happen with others, so no new signals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1690688"/>
            <a:ext cx="10660496" cy="111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1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7906"/>
            <a:ext cx="10515600" cy="66278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Sequencing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25780" y="2011680"/>
            <a:ext cx="4709160" cy="400812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Now can look purely at sequencing</a:t>
            </a:r>
          </a:p>
          <a:p>
            <a:r>
              <a:rPr lang="en-US" altLang="ja-JP" sz="3200" dirty="0">
                <a:ea typeface="ＭＳ Ｐゴシック" charset="-128"/>
              </a:rPr>
              <a:t>Only decisions affecting next state are left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Q</a:t>
            </a:r>
            <a:r>
              <a:rPr lang="en-US" altLang="ja-JP" sz="2800" baseline="-25000" dirty="0">
                <a:ea typeface="ＭＳ Ｐゴシック" charset="-128"/>
              </a:rPr>
              <a:t>0</a:t>
            </a:r>
            <a:r>
              <a:rPr lang="en-US" altLang="ja-JP" sz="2800" dirty="0">
                <a:ea typeface="ＭＳ Ｐゴシック" charset="-128"/>
              </a:rPr>
              <a:t> did not affect next state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20" y="1027906"/>
            <a:ext cx="5334000" cy="52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5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What We Need to Do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Have decided how to generate control signals</a:t>
            </a:r>
          </a:p>
          <a:p>
            <a:r>
              <a:rPr lang="en-US" altLang="ja-JP" sz="3600" dirty="0">
                <a:ea typeface="ＭＳ Ｐゴシック" charset="-128"/>
              </a:rPr>
              <a:t>Have separated control from timing</a:t>
            </a:r>
          </a:p>
          <a:p>
            <a:endParaRPr lang="en-US" altLang="ja-JP" sz="3600" dirty="0">
              <a:ea typeface="ＭＳ Ｐゴシック" charset="-128"/>
            </a:endParaRPr>
          </a:p>
          <a:p>
            <a:r>
              <a:rPr lang="en-US" altLang="ja-JP" sz="3600" dirty="0">
                <a:ea typeface="ＭＳ Ｐゴシック" charset="-128"/>
              </a:rPr>
              <a:t>Now: implement in logic</a:t>
            </a:r>
          </a:p>
        </p:txBody>
      </p:sp>
    </p:spTree>
    <p:extLst>
      <p:ext uri="{BB962C8B-B14F-4D97-AF65-F5344CB8AC3E}">
        <p14:creationId xmlns:p14="http://schemas.microsoft.com/office/powerpoint/2010/main" val="367491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87425"/>
            <a:ext cx="7696200" cy="838200"/>
          </a:xfrm>
        </p:spPr>
        <p:txBody>
          <a:bodyPr/>
          <a:lstStyle/>
          <a:p>
            <a:pPr>
              <a:defRPr/>
            </a:pPr>
            <a:r>
              <a:rPr lang="en-US" altLang="ja-JP" sz="4000" dirty="0">
                <a:ea typeface="ＭＳ Ｐゴシック" charset="-128"/>
              </a:rPr>
              <a:t>Sequence Register and Decoder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19"/>
            <a:ext cx="10515600" cy="418814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 charset="-128"/>
              </a:rPr>
              <a:t>Make register with enough bits to represent states</a:t>
            </a:r>
          </a:p>
          <a:p>
            <a:r>
              <a:rPr lang="en-US" altLang="ja-JP" sz="4000" dirty="0">
                <a:ea typeface="ＭＳ Ｐゴシック" charset="-128"/>
              </a:rPr>
              <a:t>Add decoder to generate signal for each state</a:t>
            </a:r>
          </a:p>
          <a:p>
            <a:r>
              <a:rPr lang="en-US" altLang="ja-JP" sz="4000" dirty="0">
                <a:ea typeface="ＭＳ Ｐゴシック" charset="-128"/>
              </a:rPr>
              <a:t>For our example (3 states) need</a:t>
            </a:r>
          </a:p>
          <a:p>
            <a:pPr lvl="1"/>
            <a:r>
              <a:rPr lang="en-US" altLang="ja-JP" sz="3600" dirty="0">
                <a:ea typeface="ＭＳ Ｐゴシック" charset="-128"/>
              </a:rPr>
              <a:t>2-bit register</a:t>
            </a:r>
          </a:p>
          <a:p>
            <a:pPr lvl="1"/>
            <a:r>
              <a:rPr lang="en-US" altLang="ja-JP" sz="3600" dirty="0">
                <a:ea typeface="ＭＳ Ｐゴシック" charset="-128"/>
              </a:rPr>
              <a:t>2-to-4 decoder (only need 3 lines of it)</a:t>
            </a:r>
          </a:p>
        </p:txBody>
      </p:sp>
    </p:spTree>
    <p:extLst>
      <p:ext uri="{BB962C8B-B14F-4D97-AF65-F5344CB8AC3E}">
        <p14:creationId xmlns:p14="http://schemas.microsoft.com/office/powerpoint/2010/main" val="428257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State Table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832610" y="5554028"/>
            <a:ext cx="8526780" cy="7858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sz="3200" dirty="0">
                <a:ea typeface="ＭＳ Ｐゴシック" charset="-128"/>
              </a:rPr>
              <a:t>Let’s recall how this works by stepping through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752600"/>
            <a:ext cx="7242137" cy="38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Control Units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Two types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Programmable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Non-programmable</a:t>
            </a:r>
          </a:p>
          <a:p>
            <a:r>
              <a:rPr lang="en-US" altLang="ja-JP" sz="3600" dirty="0">
                <a:ea typeface="ＭＳ Ｐゴシック" charset="-128"/>
              </a:rPr>
              <a:t>Look at non-programmable first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A multiplier</a:t>
            </a:r>
          </a:p>
          <a:p>
            <a:pPr>
              <a:buFontTx/>
              <a:buNone/>
            </a:pPr>
            <a:endParaRPr lang="ja-JP" altLang="en-US" sz="3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062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853934"/>
          </a:xfrm>
        </p:spPr>
        <p:txBody>
          <a:bodyPr/>
          <a:lstStyle/>
          <a:p>
            <a:pPr>
              <a:defRPr/>
            </a:pPr>
            <a:r>
              <a:rPr lang="en-US" altLang="ja-JP" sz="4000" dirty="0">
                <a:ea typeface="ＭＳ Ｐゴシック" charset="-128"/>
              </a:rPr>
              <a:t>Generate Signals Using Tables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986475"/>
            <a:ext cx="7811590" cy="4029637"/>
          </a:xfrm>
          <a:noFill/>
        </p:spPr>
      </p:pic>
    </p:spTree>
    <p:extLst>
      <p:ext uri="{BB962C8B-B14F-4D97-AF65-F5344CB8AC3E}">
        <p14:creationId xmlns:p14="http://schemas.microsoft.com/office/powerpoint/2010/main" val="126658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Circuit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142522"/>
            <a:ext cx="4738030" cy="31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7"/>
          <a:stretch>
            <a:fillRect/>
          </a:stretch>
        </p:blipFill>
        <p:spPr bwMode="auto">
          <a:xfrm>
            <a:off x="838200" y="4417853"/>
            <a:ext cx="5638800" cy="1752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49" y="2723274"/>
            <a:ext cx="4307943" cy="226020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4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One-Hot Encoding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One Flip-Flop per state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Only one of the FFs has value 1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The single 1 propagates, controlled by combinational logic</a:t>
            </a:r>
          </a:p>
          <a:p>
            <a:r>
              <a:rPr lang="en-US" altLang="ja-JP" sz="3200" dirty="0">
                <a:ea typeface="ＭＳ Ｐゴシック" charset="-128"/>
              </a:rPr>
              <a:t>Seems wasteful at first glance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Need n FFs instead of log n</a:t>
            </a:r>
          </a:p>
          <a:p>
            <a:r>
              <a:rPr lang="en-US" altLang="ja-JP" sz="3200" dirty="0">
                <a:ea typeface="ＭＳ Ｐゴシック" charset="-128"/>
              </a:rPr>
              <a:t>However, it’s easy to design</a:t>
            </a:r>
          </a:p>
        </p:txBody>
      </p:sp>
    </p:spTree>
    <p:extLst>
      <p:ext uri="{BB962C8B-B14F-4D97-AF65-F5344CB8AC3E}">
        <p14:creationId xmlns:p14="http://schemas.microsoft.com/office/powerpoint/2010/main" val="65652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1"/>
            <a:ext cx="10515600" cy="8197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Design from ASM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Just use transformation rules to convert ASM to logic</a:t>
            </a:r>
          </a:p>
          <a:p>
            <a:r>
              <a:rPr lang="en-US" altLang="ja-JP" sz="3600" dirty="0">
                <a:ea typeface="ＭＳ Ｐゴシック" charset="-128"/>
              </a:rPr>
              <a:t>Here’s state box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79" y="3703320"/>
            <a:ext cx="6198989" cy="20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69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82979"/>
            <a:ext cx="10515600" cy="9704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Decision Box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480560"/>
            <a:ext cx="8214360" cy="17145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Represents both possibilities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53479"/>
            <a:ext cx="6275554" cy="252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03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Junction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Junction just an OR gate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32761"/>
            <a:ext cx="8164434" cy="21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1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4111"/>
            <a:ext cx="10515600" cy="671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Conditional Output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16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The action is triggered by the generated control line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3086100"/>
            <a:ext cx="7603878" cy="26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8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047750"/>
            <a:ext cx="7391400" cy="8382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Circuit from Chart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18721" y="5562600"/>
            <a:ext cx="4572000" cy="609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000">
                <a:ea typeface="ＭＳ Ｐゴシック" charset="-128"/>
              </a:rPr>
              <a:t>FFs labeled 1, decisions 2, junctions 3, control 4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410923"/>
            <a:ext cx="3520440" cy="445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82" y="1971675"/>
            <a:ext cx="370087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469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VHDL Version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endParaRPr lang="ja-JP" altLang="en-US" sz="3600" dirty="0">
              <a:ea typeface="ＭＳ Ｐゴシック" charset="-128"/>
            </a:endParaRPr>
          </a:p>
          <a:p>
            <a:r>
              <a:rPr lang="en-US" altLang="ja-JP" sz="3600" dirty="0">
                <a:ea typeface="ＭＳ Ｐゴシック" charset="-128"/>
              </a:rPr>
              <a:t>Case statement for sequence of states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Transition to next state if criteria are true</a:t>
            </a:r>
          </a:p>
        </p:txBody>
      </p:sp>
    </p:spTree>
    <p:extLst>
      <p:ext uri="{BB962C8B-B14F-4D97-AF65-F5344CB8AC3E}">
        <p14:creationId xmlns:p14="http://schemas.microsoft.com/office/powerpoint/2010/main" val="3557019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0140"/>
            <a:ext cx="10515600" cy="5056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dirty="0">
                <a:ea typeface="ＭＳ Ｐゴシック" charset="-128"/>
              </a:rPr>
              <a:t>_ _Binary Multiplier with n =4: VHDL Description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dirty="0">
                <a:ea typeface="ＭＳ Ｐゴシック" charset="-128"/>
              </a:rPr>
              <a:t>_ _See Figures 8-6 and 8-7 for block diagram as ASM chart</a:t>
            </a: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library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ieee</a:t>
            </a:r>
            <a:r>
              <a:rPr lang="en-US" altLang="ja-JP" sz="2400" dirty="0">
                <a:ea typeface="ＭＳ Ｐゴシック" charset="-128"/>
              </a:rPr>
              <a:t>;</a:t>
            </a: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use </a:t>
            </a:r>
            <a:r>
              <a:rPr lang="en-US" altLang="ja-JP" sz="2400" dirty="0" err="1">
                <a:ea typeface="ＭＳ Ｐゴシック" charset="-128"/>
              </a:rPr>
              <a:t>ieee</a:t>
            </a:r>
            <a:r>
              <a:rPr lang="en-US" altLang="ja-JP" sz="2400" dirty="0">
                <a:ea typeface="ＭＳ Ｐゴシック" charset="-128"/>
              </a:rPr>
              <a:t>. std_logic_1164.</a:t>
            </a:r>
            <a:r>
              <a:rPr lang="en-US" altLang="ja-JP" sz="2400" b="1" dirty="0">
                <a:ea typeface="ＭＳ Ｐゴシック" charset="-128"/>
              </a:rPr>
              <a:t>all</a:t>
            </a:r>
            <a:r>
              <a:rPr lang="en-US" altLang="ja-JP" sz="2400" dirty="0">
                <a:ea typeface="ＭＳ Ｐゴシック" charset="-128"/>
              </a:rPr>
              <a:t>;</a:t>
            </a: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use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ieee</a:t>
            </a:r>
            <a:r>
              <a:rPr lang="en-US" altLang="ja-JP" sz="2400" dirty="0">
                <a:ea typeface="ＭＳ Ｐゴシック" charset="-128"/>
              </a:rPr>
              <a:t>. </a:t>
            </a:r>
            <a:r>
              <a:rPr lang="en-US" altLang="ja-JP" sz="2400" dirty="0" err="1">
                <a:ea typeface="ＭＳ Ｐゴシック" charset="-128"/>
              </a:rPr>
              <a:t>std_logic_unsigned.</a:t>
            </a:r>
            <a:r>
              <a:rPr lang="en-US" altLang="ja-JP" sz="2400" b="1" dirty="0" err="1">
                <a:ea typeface="ＭＳ Ｐゴシック" charset="-128"/>
              </a:rPr>
              <a:t>all</a:t>
            </a:r>
            <a:r>
              <a:rPr lang="en-US" altLang="ja-JP" sz="2400" dirty="0">
                <a:ea typeface="ＭＳ Ｐゴシック" charset="-128"/>
              </a:rPr>
              <a:t>;</a:t>
            </a: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entity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binary_multiplier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b="1" dirty="0">
                <a:ea typeface="ＭＳ Ｐゴシック" charset="-128"/>
              </a:rPr>
              <a:t>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	port </a:t>
            </a:r>
            <a:r>
              <a:rPr lang="en-US" altLang="ja-JP" sz="2400" dirty="0">
                <a:ea typeface="ＭＳ Ｐゴシック" charset="-128"/>
              </a:rPr>
              <a:t>(CLK, RESET, G, LOADB, LOADQ: </a:t>
            </a:r>
            <a:r>
              <a:rPr lang="en-US" altLang="ja-JP" sz="2400" b="1" dirty="0">
                <a:ea typeface="ＭＳ Ｐゴシック" charset="-128"/>
              </a:rPr>
              <a:t>in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std_logic</a:t>
            </a:r>
            <a:r>
              <a:rPr lang="en-US" altLang="ja-JP" sz="2400" dirty="0">
                <a:ea typeface="ＭＳ Ｐゴシック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dirty="0">
                <a:ea typeface="ＭＳ Ｐゴシック" charset="-128"/>
              </a:rPr>
              <a:t>		MULT_IN: </a:t>
            </a:r>
            <a:r>
              <a:rPr lang="en-US" altLang="ja-JP" sz="2400" b="1" dirty="0">
                <a:ea typeface="ＭＳ Ｐゴシック" charset="-128"/>
              </a:rPr>
              <a:t>in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std_logic_vector</a:t>
            </a:r>
            <a:r>
              <a:rPr lang="en-US" altLang="ja-JP" sz="2400" dirty="0">
                <a:ea typeface="ＭＳ Ｐゴシック" charset="-128"/>
              </a:rPr>
              <a:t> (3 </a:t>
            </a:r>
            <a:r>
              <a:rPr lang="en-US" altLang="ja-JP" sz="2400" b="1" dirty="0" err="1">
                <a:ea typeface="ＭＳ Ｐゴシック" charset="-128"/>
              </a:rPr>
              <a:t>downto</a:t>
            </a:r>
            <a:r>
              <a:rPr lang="en-US" altLang="ja-JP" sz="2400" dirty="0">
                <a:ea typeface="ＭＳ Ｐゴシック" charset="-128"/>
              </a:rPr>
              <a:t>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dirty="0">
                <a:ea typeface="ＭＳ Ｐゴシック" charset="-128"/>
              </a:rPr>
              <a:t>		MULT_OUT: </a:t>
            </a:r>
            <a:r>
              <a:rPr lang="en-US" altLang="ja-JP" sz="2400" b="1" dirty="0">
                <a:ea typeface="ＭＳ Ｐゴシック" charset="-128"/>
              </a:rPr>
              <a:t>out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std_logic_vector</a:t>
            </a:r>
            <a:r>
              <a:rPr lang="en-US" altLang="ja-JP" sz="2400" dirty="0">
                <a:ea typeface="ＭＳ Ｐゴシック" charset="-128"/>
              </a:rPr>
              <a:t> (7 </a:t>
            </a:r>
            <a:r>
              <a:rPr lang="en-US" altLang="ja-JP" sz="2400" b="1" dirty="0" err="1">
                <a:ea typeface="ＭＳ Ｐゴシック" charset="-128"/>
              </a:rPr>
              <a:t>downto</a:t>
            </a:r>
            <a:r>
              <a:rPr lang="en-US" altLang="ja-JP" sz="2400" dirty="0">
                <a:ea typeface="ＭＳ Ｐゴシック" charset="-128"/>
              </a:rPr>
              <a:t> 0);</a:t>
            </a:r>
            <a:endParaRPr lang="en-US" altLang="ja-JP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 b="1" dirty="0">
                <a:ea typeface="ＭＳ Ｐゴシック" charset="-128"/>
              </a:rPr>
              <a:t>end</a:t>
            </a:r>
            <a:r>
              <a:rPr lang="en-US" altLang="ja-JP" sz="2400" dirty="0">
                <a:ea typeface="ＭＳ Ｐゴシック" charset="-128"/>
              </a:rPr>
              <a:t>  </a:t>
            </a:r>
            <a:r>
              <a:rPr lang="en-US" altLang="ja-JP" sz="2400" dirty="0" err="1">
                <a:ea typeface="ＭＳ Ｐゴシック" charset="-128"/>
              </a:rPr>
              <a:t>binary_multiplier</a:t>
            </a:r>
            <a:r>
              <a:rPr lang="en-US" altLang="ja-JP" sz="2400" dirty="0">
                <a:ea typeface="ＭＳ Ｐゴシック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874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Algorithmic State Machines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Like a flowchart to express hardware algorithms</a:t>
            </a:r>
          </a:p>
          <a:p>
            <a:r>
              <a:rPr lang="en-US" altLang="ja-JP">
                <a:ea typeface="ＭＳ Ｐゴシック" charset="-128"/>
              </a:rPr>
              <a:t>ASM describes sequence of events and timing relationships</a:t>
            </a:r>
          </a:p>
          <a:p>
            <a:r>
              <a:rPr lang="en-US" altLang="ja-JP">
                <a:ea typeface="ＭＳ Ｐゴシック" charset="-128"/>
              </a:rPr>
              <a:t>Can then turn automatically into circuit</a:t>
            </a:r>
          </a:p>
          <a:p>
            <a:endParaRPr lang="ja-JP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48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architecture </a:t>
            </a:r>
            <a:r>
              <a:rPr lang="en-US" altLang="ja-JP" sz="3000" dirty="0">
                <a:ea typeface="ＭＳ Ｐゴシック" charset="-128"/>
              </a:rPr>
              <a:t>behavior_4 </a:t>
            </a:r>
            <a:r>
              <a:rPr lang="en-US" altLang="ja-JP" sz="3000" b="1" dirty="0">
                <a:ea typeface="ＭＳ Ｐゴシック" charset="-128"/>
              </a:rPr>
              <a:t>of</a:t>
            </a:r>
            <a:r>
              <a:rPr lang="en-US" altLang="ja-JP" sz="3000" dirty="0">
                <a:ea typeface="ＭＳ Ｐゴシック" charset="-128"/>
              </a:rPr>
              <a:t> </a:t>
            </a:r>
            <a:r>
              <a:rPr lang="en-US" altLang="ja-JP" sz="3000" dirty="0" err="1">
                <a:ea typeface="ＭＳ Ｐゴシック" charset="-128"/>
              </a:rPr>
              <a:t>binary_multiplier</a:t>
            </a:r>
            <a:r>
              <a:rPr lang="en-US" altLang="ja-JP" sz="3000" dirty="0">
                <a:ea typeface="ＭＳ Ｐゴシック" charset="-128"/>
              </a:rPr>
              <a:t> </a:t>
            </a:r>
            <a:r>
              <a:rPr lang="en-US" altLang="ja-JP" sz="3000" b="1" dirty="0">
                <a:ea typeface="ＭＳ Ｐゴシック" charset="-128"/>
              </a:rPr>
              <a:t>is</a:t>
            </a:r>
            <a:r>
              <a:rPr lang="en-US" altLang="ja-JP" sz="3000" dirty="0">
                <a:ea typeface="ＭＳ Ｐゴシック" charset="-128"/>
              </a:rPr>
              <a:t> 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type</a:t>
            </a:r>
            <a:r>
              <a:rPr lang="en-US" altLang="ja-JP" sz="3000" dirty="0">
                <a:ea typeface="ＭＳ Ｐゴシック" charset="-128"/>
              </a:rPr>
              <a:t> </a:t>
            </a:r>
            <a:r>
              <a:rPr lang="en-US" altLang="ja-JP" sz="3000" dirty="0" err="1">
                <a:ea typeface="ＭＳ Ｐゴシック" charset="-128"/>
              </a:rPr>
              <a:t>state_type</a:t>
            </a:r>
            <a:r>
              <a:rPr lang="en-US" altLang="ja-JP" sz="3000" dirty="0">
                <a:ea typeface="ＭＳ Ｐゴシック" charset="-128"/>
              </a:rPr>
              <a:t> </a:t>
            </a:r>
            <a:r>
              <a:rPr lang="en-US" altLang="ja-JP" sz="3000" b="1" dirty="0">
                <a:ea typeface="ＭＳ Ｐゴシック" charset="-128"/>
              </a:rPr>
              <a:t>is </a:t>
            </a:r>
            <a:r>
              <a:rPr lang="en-US" altLang="ja-JP" sz="3000" dirty="0">
                <a:ea typeface="ＭＳ Ｐゴシック" charset="-128"/>
              </a:rPr>
              <a:t>( IDLE, MULO. MUL1);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signal</a:t>
            </a:r>
            <a:r>
              <a:rPr lang="en-US" altLang="ja-JP" sz="3000" dirty="0">
                <a:ea typeface="ＭＳ Ｐゴシック" charset="-128"/>
              </a:rPr>
              <a:t> state, </a:t>
            </a:r>
            <a:r>
              <a:rPr lang="en-US" altLang="ja-JP" sz="3000" dirty="0" err="1">
                <a:ea typeface="ＭＳ Ｐゴシック" charset="-128"/>
              </a:rPr>
              <a:t>next_state</a:t>
            </a:r>
            <a:r>
              <a:rPr lang="en-US" altLang="ja-JP" sz="3000" dirty="0">
                <a:ea typeface="ＭＳ Ｐゴシック" charset="-128"/>
              </a:rPr>
              <a:t>: </a:t>
            </a:r>
            <a:r>
              <a:rPr lang="en-US" altLang="ja-JP" sz="3000" dirty="0" err="1">
                <a:ea typeface="ＭＳ Ｐゴシック" charset="-128"/>
              </a:rPr>
              <a:t>state_type</a:t>
            </a:r>
            <a:r>
              <a:rPr lang="en-US" altLang="ja-JP" sz="3000" dirty="0">
                <a:ea typeface="ＭＳ Ｐゴシック" charset="-128"/>
              </a:rPr>
              <a:t>;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signal</a:t>
            </a:r>
            <a:r>
              <a:rPr lang="en-US" altLang="ja-JP" sz="3000" dirty="0">
                <a:ea typeface="ＭＳ Ｐゴシック" charset="-128"/>
              </a:rPr>
              <a:t> A ,B, Q:std _</a:t>
            </a:r>
            <a:r>
              <a:rPr lang="en-US" altLang="ja-JP" sz="3000" dirty="0" err="1">
                <a:ea typeface="ＭＳ Ｐゴシック" charset="-128"/>
              </a:rPr>
              <a:t>logic_vector</a:t>
            </a:r>
            <a:r>
              <a:rPr lang="en-US" altLang="ja-JP" sz="3000" dirty="0">
                <a:ea typeface="ＭＳ Ｐゴシック" charset="-128"/>
              </a:rPr>
              <a:t> (3 </a:t>
            </a:r>
            <a:r>
              <a:rPr lang="en-US" altLang="ja-JP" sz="3000" b="1" dirty="0" err="1">
                <a:ea typeface="ＭＳ Ｐゴシック" charset="-128"/>
              </a:rPr>
              <a:t>downto</a:t>
            </a:r>
            <a:r>
              <a:rPr lang="en-US" altLang="ja-JP" sz="3000" dirty="0">
                <a:ea typeface="ＭＳ Ｐゴシック" charset="-128"/>
              </a:rPr>
              <a:t> 0);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signal</a:t>
            </a:r>
            <a:r>
              <a:rPr lang="en-US" altLang="ja-JP" sz="3000" dirty="0">
                <a:ea typeface="ＭＳ Ｐゴシック" charset="-128"/>
              </a:rPr>
              <a:t> P: </a:t>
            </a:r>
            <a:r>
              <a:rPr lang="en-US" altLang="ja-JP" sz="3000" dirty="0" err="1">
                <a:ea typeface="ＭＳ Ｐゴシック" charset="-128"/>
              </a:rPr>
              <a:t>std_logic_vector</a:t>
            </a:r>
            <a:r>
              <a:rPr lang="en-US" altLang="ja-JP" sz="3000" dirty="0">
                <a:ea typeface="ＭＳ Ｐゴシック" charset="-128"/>
              </a:rPr>
              <a:t> ( 1 </a:t>
            </a:r>
            <a:r>
              <a:rPr lang="en-US" altLang="ja-JP" sz="3000" b="1" dirty="0" err="1">
                <a:ea typeface="ＭＳ Ｐゴシック" charset="-128"/>
              </a:rPr>
              <a:t>downto</a:t>
            </a:r>
            <a:r>
              <a:rPr lang="en-US" altLang="ja-JP" sz="3000" dirty="0">
                <a:ea typeface="ＭＳ Ｐゴシック" charset="-128"/>
              </a:rPr>
              <a:t> 0);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signal</a:t>
            </a:r>
            <a:r>
              <a:rPr lang="en-US" altLang="ja-JP" sz="3000" dirty="0">
                <a:ea typeface="ＭＳ Ｐゴシック" charset="-128"/>
              </a:rPr>
              <a:t> C,  Z: </a:t>
            </a:r>
            <a:r>
              <a:rPr lang="en-US" altLang="ja-JP" sz="3000" dirty="0" err="1">
                <a:ea typeface="ＭＳ Ｐゴシック" charset="-128"/>
              </a:rPr>
              <a:t>std_logic</a:t>
            </a:r>
            <a:r>
              <a:rPr lang="en-US" altLang="ja-JP" sz="3000" dirty="0">
                <a:ea typeface="ＭＳ Ｐゴシック" charset="-128"/>
              </a:rPr>
              <a:t>;</a:t>
            </a:r>
            <a:endParaRPr lang="en-US" altLang="ja-JP" sz="3000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Z &lt; = P (1) NOR P 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3000" b="1" dirty="0">
                <a:ea typeface="ＭＳ Ｐゴシック" charset="-128"/>
              </a:rPr>
              <a:t>	MULT_OUT &lt;=  A &amp; Q;</a:t>
            </a:r>
          </a:p>
        </p:txBody>
      </p:sp>
    </p:spTree>
    <p:extLst>
      <p:ext uri="{BB962C8B-B14F-4D97-AF65-F5344CB8AC3E}">
        <p14:creationId xmlns:p14="http://schemas.microsoft.com/office/powerpoint/2010/main" val="3637807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74420"/>
            <a:ext cx="10515600" cy="510254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ja-JP" sz="3200" dirty="0" err="1">
                <a:ea typeface="ＭＳ Ｐゴシック" charset="-128"/>
              </a:rPr>
              <a:t>state_register</a:t>
            </a:r>
            <a:r>
              <a:rPr lang="en-US" altLang="ja-JP" sz="3200" dirty="0">
                <a:ea typeface="ＭＳ Ｐゴシック" charset="-128"/>
              </a:rPr>
              <a:t>: </a:t>
            </a:r>
            <a:r>
              <a:rPr lang="en-US" altLang="ja-JP" sz="3200" b="1" dirty="0">
                <a:ea typeface="ＭＳ Ｐゴシック" charset="-128"/>
              </a:rPr>
              <a:t>process</a:t>
            </a:r>
            <a:r>
              <a:rPr lang="en-US" altLang="ja-JP" sz="3200" dirty="0">
                <a:ea typeface="ＭＳ Ｐゴシック" charset="-128"/>
              </a:rPr>
              <a:t> ( CLK, RESET)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begin</a:t>
            </a: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if</a:t>
            </a:r>
            <a:r>
              <a:rPr lang="en-US" altLang="ja-JP" sz="3200" dirty="0">
                <a:ea typeface="ＭＳ Ｐゴシック" charset="-128"/>
              </a:rPr>
              <a:t> (RESET = ‘1’) </a:t>
            </a:r>
            <a:r>
              <a:rPr lang="en-US" altLang="ja-JP" sz="3200" b="1" dirty="0">
                <a:ea typeface="ＭＳ Ｐゴシック" charset="-128"/>
              </a:rPr>
              <a:t>then</a:t>
            </a:r>
            <a:endParaRPr lang="en-US" altLang="ja-JP" sz="3200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dirty="0">
                <a:ea typeface="ＭＳ Ｐゴシック" charset="-128"/>
              </a:rPr>
              <a:t>		state  &lt; = IDLE;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</a:t>
            </a:r>
            <a:r>
              <a:rPr lang="en-US" altLang="ja-JP" sz="3200" b="1" dirty="0" err="1">
                <a:ea typeface="ＭＳ Ｐゴシック" charset="-128"/>
              </a:rPr>
              <a:t>elsif</a:t>
            </a:r>
            <a:r>
              <a:rPr lang="en-US" altLang="ja-JP" sz="3200" dirty="0">
                <a:ea typeface="ＭＳ Ｐゴシック" charset="-128"/>
              </a:rPr>
              <a:t>  (</a:t>
            </a:r>
            <a:r>
              <a:rPr lang="en-US" altLang="ja-JP" sz="3200" dirty="0" err="1">
                <a:ea typeface="ＭＳ Ｐゴシック" charset="-128"/>
              </a:rPr>
              <a:t>CLK’event</a:t>
            </a:r>
            <a:r>
              <a:rPr lang="en-US" altLang="ja-JP" sz="3200" dirty="0">
                <a:ea typeface="ＭＳ Ｐゴシック" charset="-128"/>
              </a:rPr>
              <a:t> and CLK = ’1’) </a:t>
            </a:r>
            <a:r>
              <a:rPr lang="en-US" altLang="ja-JP" sz="3200" b="1" dirty="0">
                <a:ea typeface="ＭＳ Ｐゴシック" charset="-128"/>
              </a:rPr>
              <a:t>then</a:t>
            </a:r>
            <a:r>
              <a:rPr lang="en-US" altLang="ja-JP" sz="3200" dirty="0">
                <a:ea typeface="ＭＳ Ｐゴシック" charset="-128"/>
              </a:rPr>
              <a:t> </a:t>
            </a:r>
          </a:p>
          <a:p>
            <a:pPr>
              <a:buFontTx/>
              <a:buNone/>
            </a:pPr>
            <a:r>
              <a:rPr lang="en-US" altLang="ja-JP" sz="3200" dirty="0">
                <a:ea typeface="ＭＳ Ｐゴシック" charset="-128"/>
              </a:rPr>
              <a:t>		state &lt; = </a:t>
            </a:r>
            <a:r>
              <a:rPr lang="en-US" altLang="ja-JP" sz="3200" dirty="0" err="1">
                <a:ea typeface="ＭＳ Ｐゴシック" charset="-128"/>
              </a:rPr>
              <a:t>next_state</a:t>
            </a:r>
            <a:r>
              <a:rPr lang="en-US" altLang="ja-JP" sz="3200" dirty="0">
                <a:ea typeface="ＭＳ Ｐゴシック" charset="-128"/>
              </a:rPr>
              <a:t>;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end if</a:t>
            </a:r>
            <a:r>
              <a:rPr lang="en-US" altLang="ja-JP" sz="3200" dirty="0">
                <a:ea typeface="ＭＳ Ｐゴシック" charset="-128"/>
              </a:rPr>
              <a:t>;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end</a:t>
            </a:r>
            <a:r>
              <a:rPr lang="en-US" altLang="ja-JP" sz="3200" dirty="0">
                <a:ea typeface="ＭＳ Ｐゴシック" charset="-128"/>
              </a:rPr>
              <a:t> </a:t>
            </a:r>
            <a:r>
              <a:rPr lang="en-US" altLang="ja-JP" sz="3200" b="1" dirty="0">
                <a:ea typeface="ＭＳ Ｐゴシック" charset="-128"/>
              </a:rPr>
              <a:t>process</a:t>
            </a:r>
            <a:r>
              <a:rPr lang="en-US" altLang="ja-JP" sz="3200" dirty="0">
                <a:ea typeface="ＭＳ Ｐゴシック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6351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29840" y="1043940"/>
            <a:ext cx="7162800" cy="53797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 err="1">
                <a:ea typeface="ＭＳ Ｐゴシック" charset="-128"/>
              </a:rPr>
              <a:t>next_state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dirty="0" err="1">
                <a:ea typeface="ＭＳ Ｐゴシック" charset="-128"/>
              </a:rPr>
              <a:t>Pfunc</a:t>
            </a:r>
            <a:r>
              <a:rPr lang="en-US" altLang="ja-JP" sz="2000" dirty="0">
                <a:ea typeface="ＭＳ Ｐゴシック" charset="-128"/>
              </a:rPr>
              <a:t>: </a:t>
            </a:r>
            <a:r>
              <a:rPr lang="en-US" altLang="ja-JP" sz="2000" b="1" dirty="0">
                <a:ea typeface="ＭＳ Ｐゴシック" charset="-128"/>
              </a:rPr>
              <a:t>process</a:t>
            </a:r>
            <a:r>
              <a:rPr lang="en-US" altLang="ja-JP" sz="2000" dirty="0">
                <a:ea typeface="ＭＳ Ｐゴシック" charset="-128"/>
              </a:rPr>
              <a:t>  ( G, Z, state)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begin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case</a:t>
            </a:r>
            <a:r>
              <a:rPr lang="en-US" altLang="ja-JP" sz="2000" dirty="0">
                <a:ea typeface="ＭＳ Ｐゴシック" charset="-128"/>
              </a:rPr>
              <a:t> state </a:t>
            </a:r>
            <a:r>
              <a:rPr lang="en-US" altLang="ja-JP" sz="2000" b="1" dirty="0">
                <a:ea typeface="ＭＳ Ｐゴシック" charset="-128"/>
              </a:rPr>
              <a:t>is</a:t>
            </a:r>
            <a:r>
              <a:rPr lang="en-US" altLang="ja-JP" sz="2000" dirty="0">
                <a:ea typeface="ＭＳ Ｐゴシック" charset="-128"/>
              </a:rPr>
              <a:t> 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when</a:t>
            </a:r>
            <a:r>
              <a:rPr lang="en-US" altLang="ja-JP" sz="2000" dirty="0">
                <a:ea typeface="ＭＳ Ｐゴシック" charset="-128"/>
              </a:rPr>
              <a:t> IDLE =&gt; 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if</a:t>
            </a:r>
            <a:r>
              <a:rPr lang="en-US" altLang="ja-JP" sz="2000" dirty="0">
                <a:ea typeface="ＭＳ Ｐゴシック" charset="-128"/>
              </a:rPr>
              <a:t> G = ‘1’ </a:t>
            </a:r>
            <a:r>
              <a:rPr lang="en-US" altLang="ja-JP" sz="2000" b="1" dirty="0">
                <a:ea typeface="ＭＳ Ｐゴシック" charset="-128"/>
              </a:rPr>
              <a:t>then</a:t>
            </a:r>
            <a:r>
              <a:rPr lang="en-US" altLang="ja-JP" sz="2000" dirty="0">
                <a:ea typeface="ＭＳ Ｐゴシック" charset="-128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>
                <a:ea typeface="ＭＳ Ｐゴシック" charset="-128"/>
              </a:rPr>
              <a:t>				</a:t>
            </a:r>
            <a:r>
              <a:rPr lang="en-US" altLang="ja-JP" sz="2000" dirty="0" err="1">
                <a:ea typeface="ＭＳ Ｐゴシック" charset="-128"/>
              </a:rPr>
              <a:t>next_state</a:t>
            </a:r>
            <a:r>
              <a:rPr lang="en-US" altLang="ja-JP" sz="2000" dirty="0">
                <a:ea typeface="ＭＳ Ｐゴシック" charset="-128"/>
              </a:rPr>
              <a:t> &lt; = MUL0 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else </a:t>
            </a: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>
                <a:ea typeface="ＭＳ Ｐゴシック" charset="-128"/>
              </a:rPr>
              <a:t>				</a:t>
            </a:r>
            <a:r>
              <a:rPr lang="en-US" altLang="ja-JP" sz="2000" dirty="0" err="1">
                <a:ea typeface="ＭＳ Ｐゴシック" charset="-128"/>
              </a:rPr>
              <a:t>next_state</a:t>
            </a:r>
            <a:r>
              <a:rPr lang="en-US" altLang="ja-JP" sz="2000" dirty="0">
                <a:ea typeface="ＭＳ Ｐゴシック" charset="-128"/>
              </a:rPr>
              <a:t> &lt;= IDLE;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end if</a:t>
            </a:r>
            <a:r>
              <a:rPr lang="en-US" altLang="ja-JP" sz="2000" dirty="0">
                <a:ea typeface="ＭＳ Ｐゴシック" charset="-128"/>
              </a:rPr>
              <a:t>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when</a:t>
            </a:r>
            <a:r>
              <a:rPr lang="en-US" altLang="ja-JP" sz="2000" dirty="0">
                <a:ea typeface="ＭＳ Ｐゴシック" charset="-128"/>
              </a:rPr>
              <a:t> MUL0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>
                <a:ea typeface="ＭＳ Ｐゴシック" charset="-128"/>
              </a:rPr>
              <a:t>			next _state &lt;= MUL1;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when</a:t>
            </a:r>
            <a:r>
              <a:rPr lang="en-US" altLang="ja-JP" sz="2000" dirty="0">
                <a:ea typeface="ＭＳ Ｐゴシック" charset="-128"/>
              </a:rPr>
              <a:t> MUL1 =&gt; 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if</a:t>
            </a:r>
            <a:r>
              <a:rPr lang="en-US" altLang="ja-JP" sz="2000" dirty="0">
                <a:ea typeface="ＭＳ Ｐゴシック" charset="-128"/>
              </a:rPr>
              <a:t> Z = ‘1’ </a:t>
            </a:r>
            <a:r>
              <a:rPr lang="en-US" altLang="ja-JP" sz="2000" b="1" dirty="0">
                <a:ea typeface="ＭＳ Ｐゴシック" charset="-128"/>
              </a:rPr>
              <a:t>then</a:t>
            </a: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>
                <a:ea typeface="ＭＳ Ｐゴシック" charset="-128"/>
              </a:rPr>
              <a:t>				next _state &lt; = IDLE;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else</a:t>
            </a: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dirty="0">
                <a:ea typeface="ＭＳ Ｐゴシック" charset="-128"/>
              </a:rPr>
              <a:t>				</a:t>
            </a:r>
            <a:r>
              <a:rPr lang="en-US" altLang="ja-JP" sz="2000" dirty="0" err="1">
                <a:ea typeface="ＭＳ Ｐゴシック" charset="-128"/>
              </a:rPr>
              <a:t>next_state</a:t>
            </a:r>
            <a:r>
              <a:rPr lang="en-US" altLang="ja-JP" sz="2000" dirty="0">
                <a:ea typeface="ＭＳ Ｐゴシック" charset="-128"/>
              </a:rPr>
              <a:t> &lt; = MUL0;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		end if</a:t>
            </a:r>
            <a:r>
              <a:rPr lang="en-US" altLang="ja-JP" sz="2000" dirty="0">
                <a:ea typeface="ＭＳ Ｐゴシック" charset="-128"/>
              </a:rPr>
              <a:t>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	end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b="1" dirty="0">
                <a:ea typeface="ＭＳ Ｐゴシック" charset="-128"/>
              </a:rPr>
              <a:t>case</a:t>
            </a:r>
            <a:r>
              <a:rPr lang="en-US" altLang="ja-JP" sz="2000" dirty="0">
                <a:ea typeface="ＭＳ Ｐゴシック" charset="-128"/>
              </a:rPr>
              <a:t>;</a:t>
            </a:r>
            <a:endParaRPr lang="en-US" altLang="ja-JP" sz="2000" b="1" dirty="0"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000" b="1" dirty="0">
                <a:ea typeface="ＭＳ Ｐゴシック" charset="-128"/>
              </a:rPr>
              <a:t>end process</a:t>
            </a:r>
            <a:r>
              <a:rPr lang="en-US" altLang="ja-JP" sz="2000" dirty="0">
                <a:ea typeface="ＭＳ Ｐゴシック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51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dirty="0" err="1">
                <a:ea typeface="ＭＳ Ｐゴシック" charset="-128"/>
              </a:rPr>
              <a:t>datapath_func</a:t>
            </a:r>
            <a:r>
              <a:rPr lang="en-US" altLang="ja-JP" dirty="0">
                <a:ea typeface="ＭＳ Ｐゴシック" charset="-128"/>
              </a:rPr>
              <a:t>: </a:t>
            </a:r>
            <a:r>
              <a:rPr lang="en-US" altLang="ja-JP" b="1" dirty="0">
                <a:ea typeface="ＭＳ Ｐゴシック" charset="-128"/>
              </a:rPr>
              <a:t>process</a:t>
            </a:r>
            <a:r>
              <a:rPr lang="en-US" altLang="ja-JP" dirty="0">
                <a:ea typeface="ＭＳ Ｐゴシック" charset="-128"/>
              </a:rPr>
              <a:t>  (CLK)</a:t>
            </a:r>
            <a:endParaRPr lang="en-US" altLang="ja-JP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variable</a:t>
            </a:r>
            <a:r>
              <a:rPr lang="en-US" altLang="ja-JP" dirty="0">
                <a:ea typeface="ＭＳ Ｐゴシック" charset="-128"/>
              </a:rPr>
              <a:t>  CA:  </a:t>
            </a:r>
            <a:r>
              <a:rPr lang="en-US" altLang="ja-JP" dirty="0" err="1">
                <a:ea typeface="ＭＳ Ｐゴシック" charset="-128"/>
              </a:rPr>
              <a:t>std</a:t>
            </a:r>
            <a:r>
              <a:rPr lang="en-US" altLang="ja-JP" dirty="0">
                <a:ea typeface="ＭＳ Ｐゴシック" charset="-128"/>
              </a:rPr>
              <a:t>_ </a:t>
            </a:r>
            <a:r>
              <a:rPr lang="en-US" altLang="ja-JP" dirty="0" err="1">
                <a:ea typeface="ＭＳ Ｐゴシック" charset="-128"/>
              </a:rPr>
              <a:t>logic_vector</a:t>
            </a:r>
            <a:r>
              <a:rPr lang="en-US" altLang="ja-JP" dirty="0">
                <a:ea typeface="ＭＳ Ｐゴシック" charset="-128"/>
              </a:rPr>
              <a:t> (4 </a:t>
            </a:r>
            <a:r>
              <a:rPr lang="en-US" altLang="ja-JP" b="1" dirty="0" err="1">
                <a:ea typeface="ＭＳ Ｐゴシック" charset="-128"/>
              </a:rPr>
              <a:t>downto</a:t>
            </a:r>
            <a:r>
              <a:rPr lang="en-US" altLang="ja-JP" dirty="0">
                <a:ea typeface="ＭＳ Ｐゴシック" charset="-128"/>
              </a:rPr>
              <a:t> 0);</a:t>
            </a:r>
            <a:endParaRPr lang="en-US" altLang="ja-JP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if</a:t>
            </a:r>
            <a:r>
              <a:rPr lang="en-US" altLang="ja-JP" dirty="0">
                <a:ea typeface="ＭＳ Ｐゴシック" charset="-128"/>
              </a:rPr>
              <a:t> ( </a:t>
            </a:r>
            <a:r>
              <a:rPr lang="en-US" altLang="ja-JP" dirty="0" err="1">
                <a:ea typeface="ＭＳ Ｐゴシック" charset="-128"/>
              </a:rPr>
              <a:t>CLK’event</a:t>
            </a:r>
            <a:r>
              <a:rPr lang="en-US" altLang="ja-JP" dirty="0">
                <a:ea typeface="ＭＳ Ｐゴシック" charset="-128"/>
              </a:rPr>
              <a:t> and CLK = ‘1’) </a:t>
            </a:r>
            <a:r>
              <a:rPr lang="en-US" altLang="ja-JP" b="1" dirty="0">
                <a:ea typeface="ＭＳ Ｐゴシック" charset="-128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	if</a:t>
            </a:r>
            <a:r>
              <a:rPr lang="en-US" altLang="ja-JP" dirty="0">
                <a:ea typeface="ＭＳ Ｐゴシック" charset="-128"/>
              </a:rPr>
              <a:t> LOADB = ‘1’ </a:t>
            </a:r>
            <a:r>
              <a:rPr lang="en-US" altLang="ja-JP" b="1" dirty="0">
                <a:ea typeface="ＭＳ Ｐゴシック" charset="-128"/>
              </a:rPr>
              <a:t>then</a:t>
            </a:r>
            <a:endParaRPr lang="en-US" altLang="ja-JP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dirty="0">
                <a:ea typeface="ＭＳ Ｐゴシック" charset="-128"/>
              </a:rPr>
              <a:t>			B &lt; = MULT_IN;</a:t>
            </a:r>
            <a:endParaRPr lang="en-US" altLang="ja-JP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	end if</a:t>
            </a:r>
            <a:r>
              <a:rPr lang="en-US" altLang="ja-JP" dirty="0">
                <a:ea typeface="ＭＳ Ｐゴシック" charset="-128"/>
              </a:rPr>
              <a:t>;</a:t>
            </a:r>
            <a:endParaRPr lang="en-US" altLang="ja-JP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	if</a:t>
            </a:r>
            <a:r>
              <a:rPr lang="en-US" altLang="ja-JP" dirty="0">
                <a:ea typeface="ＭＳ Ｐゴシック" charset="-128"/>
              </a:rPr>
              <a:t> LOADQ = ‘1’ </a:t>
            </a:r>
            <a:r>
              <a:rPr lang="en-US" altLang="ja-JP" b="1" dirty="0">
                <a:ea typeface="ＭＳ Ｐゴシック" charset="-128"/>
              </a:rPr>
              <a:t>then</a:t>
            </a:r>
            <a:endParaRPr lang="en-US" altLang="ja-JP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dirty="0">
                <a:ea typeface="ＭＳ Ｐゴシック" charset="-128"/>
              </a:rPr>
              <a:t>			Q &lt; = MULT_IN;</a:t>
            </a:r>
            <a:endParaRPr lang="en-US" altLang="ja-JP" b="1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b="1" dirty="0">
                <a:ea typeface="ＭＳ Ｐゴシック" charset="-128"/>
              </a:rPr>
              <a:t>		end if</a:t>
            </a:r>
            <a:r>
              <a:rPr lang="en-US" altLang="ja-JP" dirty="0">
                <a:ea typeface="ＭＳ Ｐゴシック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8313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0140"/>
            <a:ext cx="10515600" cy="505682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ja-JP" altLang="en-US" sz="3200" b="1" dirty="0">
                <a:ea typeface="ＭＳ Ｐゴシック" charset="-128"/>
              </a:rPr>
              <a:t>		</a:t>
            </a:r>
            <a:r>
              <a:rPr lang="en-US" altLang="ja-JP" sz="3200" b="1" dirty="0">
                <a:ea typeface="ＭＳ Ｐゴシック" charset="-128"/>
              </a:rPr>
              <a:t>case</a:t>
            </a:r>
            <a:r>
              <a:rPr lang="en-US" altLang="ja-JP" sz="3200" dirty="0">
                <a:ea typeface="ＭＳ Ｐゴシック" charset="-128"/>
              </a:rPr>
              <a:t> state </a:t>
            </a:r>
            <a:r>
              <a:rPr lang="en-US" altLang="ja-JP" sz="3200" b="1" dirty="0">
                <a:ea typeface="ＭＳ Ｐゴシック" charset="-128"/>
              </a:rPr>
              <a:t>is</a:t>
            </a:r>
            <a:r>
              <a:rPr lang="en-US" altLang="ja-JP" sz="3200" dirty="0">
                <a:ea typeface="ＭＳ Ｐゴシック" charset="-128"/>
              </a:rPr>
              <a:t> 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		when</a:t>
            </a:r>
            <a:r>
              <a:rPr lang="en-US" altLang="ja-JP" sz="3200" dirty="0">
                <a:ea typeface="ＭＳ Ｐゴシック" charset="-128"/>
              </a:rPr>
              <a:t> IDLE =&gt; 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			if</a:t>
            </a:r>
            <a:r>
              <a:rPr lang="en-US" altLang="ja-JP" sz="3200" dirty="0">
                <a:ea typeface="ＭＳ Ｐゴシック" charset="-128"/>
              </a:rPr>
              <a:t> G =  ‘1’ </a:t>
            </a:r>
            <a:r>
              <a:rPr lang="en-US" altLang="ja-JP" sz="3200" b="1" dirty="0">
                <a:ea typeface="ＭＳ Ｐゴシック" charset="-128"/>
              </a:rPr>
              <a:t>then</a:t>
            </a:r>
            <a:endParaRPr lang="en-US" altLang="ja-JP" sz="3200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dirty="0">
                <a:ea typeface="ＭＳ Ｐゴシック" charset="-128"/>
              </a:rPr>
              <a:t>					C&lt; = ‘0’;</a:t>
            </a:r>
          </a:p>
          <a:p>
            <a:pPr>
              <a:buFontTx/>
              <a:buNone/>
            </a:pPr>
            <a:r>
              <a:rPr lang="en-US" altLang="ja-JP" sz="3200" dirty="0">
                <a:ea typeface="ＭＳ Ｐゴシック" charset="-128"/>
              </a:rPr>
              <a:t>					A&lt; = “0000”;</a:t>
            </a:r>
          </a:p>
          <a:p>
            <a:pPr>
              <a:buFontTx/>
              <a:buNone/>
            </a:pPr>
            <a:r>
              <a:rPr lang="en-US" altLang="ja-JP" sz="3200" dirty="0">
                <a:ea typeface="ＭＳ Ｐゴシック" charset="-128"/>
              </a:rPr>
              <a:t>					P &lt; = “11”;</a:t>
            </a:r>
            <a:endParaRPr lang="en-US" altLang="ja-JP" sz="3200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sz="3200" b="1" dirty="0">
                <a:ea typeface="ＭＳ Ｐゴシック" charset="-128"/>
              </a:rPr>
              <a:t>				end if;</a:t>
            </a:r>
          </a:p>
        </p:txBody>
      </p:sp>
    </p:spTree>
    <p:extLst>
      <p:ext uri="{BB962C8B-B14F-4D97-AF65-F5344CB8AC3E}">
        <p14:creationId xmlns:p14="http://schemas.microsoft.com/office/powerpoint/2010/main" val="2137658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b="1" dirty="0">
                <a:ea typeface="ＭＳ Ｐゴシック" charset="-128"/>
              </a:rPr>
              <a:t>	</a:t>
            </a:r>
            <a:r>
              <a:rPr lang="en-US" altLang="ja-JP" b="1" dirty="0">
                <a:ea typeface="ＭＳ Ｐゴシック" charset="-128"/>
              </a:rPr>
              <a:t>when</a:t>
            </a:r>
            <a:r>
              <a:rPr lang="en-US" altLang="ja-JP" dirty="0">
                <a:ea typeface="ＭＳ Ｐゴシック" charset="-128"/>
              </a:rPr>
              <a:t> MUL0 = &gt;</a:t>
            </a:r>
            <a:endParaRPr lang="en-US" altLang="ja-JP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b="1" dirty="0">
                <a:ea typeface="ＭＳ Ｐゴシック" charset="-128"/>
              </a:rPr>
              <a:t>		if</a:t>
            </a:r>
            <a:r>
              <a:rPr lang="en-US" altLang="ja-JP" dirty="0">
                <a:ea typeface="ＭＳ Ｐゴシック" charset="-128"/>
              </a:rPr>
              <a:t> Q (0) ‘1’ </a:t>
            </a:r>
            <a:r>
              <a:rPr lang="en-US" altLang="ja-JP" b="1" dirty="0">
                <a:ea typeface="ＭＳ Ｐゴシック" charset="-128"/>
              </a:rPr>
              <a:t>then</a:t>
            </a:r>
            <a:r>
              <a:rPr lang="en-US" altLang="ja-JP" dirty="0">
                <a:ea typeface="ＭＳ Ｐゴシック" charset="-128"/>
              </a:rPr>
              <a:t> </a:t>
            </a:r>
          </a:p>
          <a:p>
            <a:pPr>
              <a:buFontTx/>
              <a:buNone/>
            </a:pPr>
            <a:r>
              <a:rPr lang="en-US" altLang="ja-JP" dirty="0">
                <a:ea typeface="ＭＳ Ｐゴシック" charset="-128"/>
              </a:rPr>
              <a:t>			CA : = ( ‘0’ &amp; A ) + (‘0 &amp; B) ;</a:t>
            </a:r>
            <a:endParaRPr lang="en-US" altLang="ja-JP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b="1" dirty="0">
                <a:ea typeface="ＭＳ Ｐゴシック" charset="-128"/>
              </a:rPr>
              <a:t>		else</a:t>
            </a:r>
            <a:endParaRPr lang="en-US" altLang="ja-JP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dirty="0">
                <a:ea typeface="ＭＳ Ｐゴシック" charset="-128"/>
              </a:rPr>
              <a:t>			CA : =  C &amp; A;</a:t>
            </a:r>
            <a:endParaRPr lang="en-US" altLang="ja-JP" b="1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b="1" dirty="0">
                <a:ea typeface="ＭＳ Ｐゴシック" charset="-128"/>
              </a:rPr>
              <a:t>		end if</a:t>
            </a:r>
            <a:r>
              <a:rPr lang="en-US" altLang="ja-JP" dirty="0">
                <a:ea typeface="ＭＳ Ｐゴシック" charset="-128"/>
              </a:rPr>
              <a:t>;</a:t>
            </a:r>
            <a:endParaRPr lang="pt-BR" altLang="en-US" dirty="0"/>
          </a:p>
          <a:p>
            <a:pPr>
              <a:buFontTx/>
              <a:buNone/>
            </a:pPr>
            <a:r>
              <a:rPr lang="pt-BR" altLang="en-US" dirty="0"/>
              <a:t>		C &lt;= CA (4);</a:t>
            </a:r>
          </a:p>
          <a:p>
            <a:pPr>
              <a:buFontTx/>
              <a:buNone/>
            </a:pPr>
            <a:r>
              <a:rPr lang="pt-BR" altLang="en-US" dirty="0"/>
              <a:t>		A &lt;= CA (3 </a:t>
            </a:r>
            <a:r>
              <a:rPr lang="pt-BR" altLang="en-US" b="1" dirty="0"/>
              <a:t>downto</a:t>
            </a:r>
            <a:r>
              <a:rPr lang="pt-BR" altLang="en-US" dirty="0"/>
              <a:t> 0);</a:t>
            </a:r>
            <a:endParaRPr lang="en-US" altLang="ja-JP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82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ja-JP" altLang="en-US" sz="3200" b="1">
                <a:ea typeface="ＭＳ Ｐゴシック" charset="-128"/>
              </a:rPr>
              <a:t>				</a:t>
            </a:r>
            <a:r>
              <a:rPr lang="en-US" altLang="ja-JP" b="1">
                <a:ea typeface="ＭＳ Ｐゴシック" charset="-128"/>
              </a:rPr>
              <a:t>when </a:t>
            </a:r>
            <a:r>
              <a:rPr lang="en-US" altLang="ja-JP">
                <a:ea typeface="ＭＳ Ｐゴシック" charset="-128"/>
              </a:rPr>
              <a:t>MUL1 =&gt;</a:t>
            </a:r>
          </a:p>
          <a:p>
            <a:pPr>
              <a:buFontTx/>
              <a:buNone/>
            </a:pPr>
            <a:r>
              <a:rPr lang="en-US" altLang="ja-JP">
                <a:ea typeface="ＭＳ Ｐゴシック" charset="-128"/>
              </a:rPr>
              <a:t>					C &lt; = ‘0’ ;</a:t>
            </a:r>
          </a:p>
          <a:p>
            <a:pPr>
              <a:buFontTx/>
              <a:buNone/>
            </a:pPr>
            <a:r>
              <a:rPr lang="en-US" altLang="ja-JP">
                <a:ea typeface="ＭＳ Ｐゴシック" charset="-128"/>
              </a:rPr>
              <a:t>					A &lt; = C &amp; A (3 </a:t>
            </a:r>
            <a:r>
              <a:rPr lang="en-US" altLang="ja-JP" b="1">
                <a:ea typeface="ＭＳ Ｐゴシック" charset="-128"/>
              </a:rPr>
              <a:t>downto</a:t>
            </a:r>
            <a:r>
              <a:rPr lang="en-US" altLang="ja-JP">
                <a:ea typeface="ＭＳ Ｐゴシック" charset="-128"/>
              </a:rPr>
              <a:t> 1);</a:t>
            </a:r>
          </a:p>
          <a:p>
            <a:pPr>
              <a:buFontTx/>
              <a:buNone/>
            </a:pPr>
            <a:r>
              <a:rPr lang="en-US" altLang="ja-JP">
                <a:ea typeface="ＭＳ Ｐゴシック" charset="-128"/>
              </a:rPr>
              <a:t>					Q &lt; =A (0)  &amp; Q (3 </a:t>
            </a:r>
            <a:r>
              <a:rPr lang="en-US" altLang="ja-JP" b="1">
                <a:ea typeface="ＭＳ Ｐゴシック" charset="-128"/>
              </a:rPr>
              <a:t>downto</a:t>
            </a:r>
            <a:r>
              <a:rPr lang="en-US" altLang="ja-JP">
                <a:ea typeface="ＭＳ Ｐゴシック" charset="-128"/>
              </a:rPr>
              <a:t> 1);</a:t>
            </a:r>
          </a:p>
          <a:p>
            <a:pPr>
              <a:buFontTx/>
              <a:buNone/>
            </a:pPr>
            <a:r>
              <a:rPr lang="en-US" altLang="ja-JP">
                <a:ea typeface="ＭＳ Ｐゴシック" charset="-128"/>
              </a:rPr>
              <a:t>					P &lt; = P – “01”;</a:t>
            </a:r>
            <a:endParaRPr lang="en-US" altLang="ja-JP" b="1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			end case; </a:t>
            </a:r>
          </a:p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		end if;</a:t>
            </a:r>
          </a:p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	end process;</a:t>
            </a:r>
          </a:p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end</a:t>
            </a:r>
            <a:r>
              <a:rPr lang="en-US" altLang="ja-JP">
                <a:ea typeface="ＭＳ Ｐゴシック" charset="-128"/>
              </a:rPr>
              <a:t> behavior_4;</a:t>
            </a:r>
          </a:p>
        </p:txBody>
      </p:sp>
    </p:spTree>
    <p:extLst>
      <p:ext uri="{BB962C8B-B14F-4D97-AF65-F5344CB8AC3E}">
        <p14:creationId xmlns:p14="http://schemas.microsoft.com/office/powerpoint/2010/main" val="2460775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37260"/>
            <a:ext cx="10515600" cy="753428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This Set of Slides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We’ve taken an example</a:t>
            </a:r>
          </a:p>
          <a:p>
            <a:r>
              <a:rPr lang="en-US" altLang="ja-JP" sz="3600" dirty="0">
                <a:ea typeface="ＭＳ Ｐゴシック" charset="-128"/>
              </a:rPr>
              <a:t>Created the ASM</a:t>
            </a:r>
          </a:p>
          <a:p>
            <a:r>
              <a:rPr lang="en-US" altLang="ja-JP" sz="3600" dirty="0">
                <a:ea typeface="ＭＳ Ｐゴシック" charset="-128"/>
              </a:rPr>
              <a:t>Divided into control and sequencing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Looked at two ways to implement using logic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Looked at VHDL example</a:t>
            </a:r>
          </a:p>
          <a:p>
            <a:r>
              <a:rPr lang="en-US" altLang="ja-JP" sz="3600" dirty="0">
                <a:ea typeface="ＭＳ Ｐゴシック" charset="-128"/>
              </a:rPr>
              <a:t>Next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Look at microprogrammed control of multiplier</a:t>
            </a:r>
          </a:p>
        </p:txBody>
      </p:sp>
    </p:spTree>
    <p:extLst>
      <p:ext uri="{BB962C8B-B14F-4D97-AF65-F5344CB8AC3E}">
        <p14:creationId xmlns:p14="http://schemas.microsoft.com/office/powerpoint/2010/main" val="779599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Microprogrammed Approach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80259"/>
            <a:ext cx="10515600" cy="409670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Control values stored in a memory</a:t>
            </a:r>
          </a:p>
          <a:p>
            <a:endParaRPr lang="en-US" altLang="ja-JP" sz="3200" dirty="0">
              <a:ea typeface="ＭＳ Ｐゴシック" charset="-128"/>
            </a:endParaRPr>
          </a:p>
          <a:p>
            <a:r>
              <a:rPr lang="en-US" altLang="ja-JP" sz="3200" dirty="0">
                <a:ea typeface="ＭＳ Ｐゴシック" charset="-128"/>
              </a:rPr>
              <a:t>Job of instructions is to generate control signals to </a:t>
            </a:r>
            <a:r>
              <a:rPr lang="en-US" altLang="ja-JP" sz="3200" dirty="0" err="1">
                <a:ea typeface="ＭＳ Ｐゴシック" charset="-128"/>
              </a:rPr>
              <a:t>datapath</a:t>
            </a:r>
            <a:r>
              <a:rPr lang="en-US" altLang="ja-JP" sz="3200" dirty="0">
                <a:ea typeface="ＭＳ Ｐゴシック" charset="-128"/>
              </a:rPr>
              <a:t> and output</a:t>
            </a:r>
          </a:p>
        </p:txBody>
      </p:sp>
    </p:spTree>
    <p:extLst>
      <p:ext uri="{BB962C8B-B14F-4D97-AF65-F5344CB8AC3E}">
        <p14:creationId xmlns:p14="http://schemas.microsoft.com/office/powerpoint/2010/main" val="2600675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987425"/>
            <a:ext cx="9288780" cy="838200"/>
          </a:xfrm>
        </p:spPr>
        <p:txBody>
          <a:bodyPr/>
          <a:lstStyle/>
          <a:p>
            <a:pPr>
              <a:defRPr/>
            </a:pPr>
            <a:r>
              <a:rPr lang="en-US" altLang="ja-JP" sz="3600" dirty="0">
                <a:ea typeface="ＭＳ Ｐゴシック" charset="-128"/>
              </a:rPr>
              <a:t>Nomenclature and Characteristics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Word of memory called </a:t>
            </a:r>
            <a:r>
              <a:rPr lang="en-US" altLang="ja-JP" sz="3600" i="1" dirty="0">
                <a:ea typeface="ＭＳ Ｐゴシック" charset="-128"/>
              </a:rPr>
              <a:t>microinstruction</a:t>
            </a:r>
          </a:p>
          <a:p>
            <a:r>
              <a:rPr lang="en-US" altLang="ja-JP" sz="3600" dirty="0">
                <a:ea typeface="ＭＳ Ｐゴシック" charset="-128"/>
              </a:rPr>
              <a:t>The set of instructions called </a:t>
            </a:r>
            <a:r>
              <a:rPr lang="en-US" altLang="ja-JP" sz="3600" i="1" dirty="0">
                <a:ea typeface="ＭＳ Ｐゴシック" charset="-128"/>
              </a:rPr>
              <a:t>microprogram</a:t>
            </a:r>
            <a:endParaRPr lang="en-US" altLang="ja-JP" sz="3600" dirty="0">
              <a:ea typeface="ＭＳ Ｐゴシック" charset="-128"/>
            </a:endParaRPr>
          </a:p>
          <a:p>
            <a:r>
              <a:rPr lang="en-US" altLang="ja-JP" sz="3600" dirty="0">
                <a:ea typeface="ＭＳ Ｐゴシック" charset="-128"/>
              </a:rPr>
              <a:t>Sometimes in ROM, sometimes loadable</a:t>
            </a:r>
          </a:p>
          <a:p>
            <a:r>
              <a:rPr lang="en-US" altLang="ja-JP" sz="3600" dirty="0">
                <a:ea typeface="ＭＳ Ｐゴシック" charset="-128"/>
              </a:rPr>
              <a:t>Often wide word</a:t>
            </a:r>
          </a:p>
        </p:txBody>
      </p:sp>
    </p:spTree>
    <p:extLst>
      <p:ext uri="{BB962C8B-B14F-4D97-AF65-F5344CB8AC3E}">
        <p14:creationId xmlns:p14="http://schemas.microsoft.com/office/powerpoint/2010/main" val="27155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Components (3 of them)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6" y="3116929"/>
            <a:ext cx="1876520" cy="2273476"/>
          </a:xfrm>
          <a:noFill/>
        </p:spPr>
      </p:pic>
      <p:sp>
        <p:nvSpPr>
          <p:cNvPr id="15364" name="Rectangle 11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State box specifies a state</a:t>
            </a:r>
          </a:p>
          <a:p>
            <a:pPr lvl="1"/>
            <a:r>
              <a:rPr lang="en-US" altLang="ja-JP" sz="3200" dirty="0">
                <a:ea typeface="ＭＳ Ｐゴシック" charset="-128"/>
              </a:rPr>
              <a:t>And what register ops and/or outputs happen when in this state</a:t>
            </a:r>
          </a:p>
        </p:txBody>
      </p:sp>
      <p:pic>
        <p:nvPicPr>
          <p:cNvPr id="153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9" y="3112035"/>
            <a:ext cx="1876521" cy="243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286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49337"/>
            <a:ext cx="10515600" cy="1008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Recall </a:t>
            </a:r>
            <a:r>
              <a:rPr lang="en-US" altLang="ja-JP" dirty="0" err="1">
                <a:ea typeface="ＭＳ Ｐゴシック" charset="-128"/>
              </a:rPr>
              <a:t>Datapath</a:t>
            </a:r>
            <a:endParaRPr lang="en-US" altLang="ja-JP" dirty="0">
              <a:ea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960"/>
              </p:ext>
            </p:extLst>
          </p:nvPr>
        </p:nvGraphicFramePr>
        <p:xfrm>
          <a:off x="2819401" y="1885198"/>
          <a:ext cx="6644639" cy="444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3" imgW="6704762" imgH="4482540" progId="Photoshop.Image.7">
                  <p:embed/>
                </p:oleObj>
              </mc:Choice>
              <mc:Fallback>
                <p:oleObj name="Image" r:id="rId3" imgW="6704762" imgH="448254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885198"/>
                        <a:ext cx="6644639" cy="4443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240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82" y="1117600"/>
            <a:ext cx="7391400" cy="8382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Microprogrammed Control Unit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23082" y="2560320"/>
            <a:ext cx="5214778" cy="3733800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Control Address Register (CAR) equivalent to PC</a:t>
            </a:r>
          </a:p>
          <a:p>
            <a:r>
              <a:rPr lang="en-US" altLang="ja-JP" dirty="0">
                <a:ea typeface="ＭＳ Ｐゴシック" charset="-128"/>
              </a:rPr>
              <a:t>Sequencer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Part of instruction sent to next-address generator to determine next instruction </a:t>
            </a:r>
            <a:r>
              <a:rPr lang="en-US" altLang="ja-JP" dirty="0" err="1">
                <a:ea typeface="ＭＳ Ｐゴシック" charset="-128"/>
              </a:rPr>
              <a:t>addr</a:t>
            </a:r>
            <a:endParaRPr lang="en-US" altLang="ja-JP" dirty="0">
              <a:ea typeface="ＭＳ Ｐゴシック" charset="-128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96808"/>
              </p:ext>
            </p:extLst>
          </p:nvPr>
        </p:nvGraphicFramePr>
        <p:xfrm>
          <a:off x="7475220" y="1775062"/>
          <a:ext cx="3749040" cy="44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7758730" imgH="10463492" progId="Photoshop.Image.7">
                  <p:embed/>
                </p:oleObj>
              </mc:Choice>
              <mc:Fallback>
                <p:oleObj name="Image" r:id="rId3" imgW="7758730" imgH="104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220" y="1775062"/>
                        <a:ext cx="3749040" cy="44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269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10515600" cy="104394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Control Data Register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03860" y="2430780"/>
            <a:ext cx="5013960" cy="3192780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Pipelining approach to break up the delay in the </a:t>
            </a:r>
            <a:r>
              <a:rPr lang="en-US" altLang="ja-JP" dirty="0" err="1">
                <a:ea typeface="ＭＳ Ｐゴシック" charset="-128"/>
              </a:rPr>
              <a:t>addr</a:t>
            </a:r>
            <a:r>
              <a:rPr lang="en-US" altLang="ja-JP" dirty="0">
                <a:ea typeface="ＭＳ Ｐゴシック" charset="-128"/>
              </a:rPr>
              <a:t> gen and ROM</a:t>
            </a:r>
          </a:p>
          <a:p>
            <a:r>
              <a:rPr lang="en-US" altLang="ja-JP" dirty="0">
                <a:ea typeface="ＭＳ Ｐゴシック" charset="-128"/>
              </a:rPr>
              <a:t>Not used in example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34472"/>
              </p:ext>
            </p:extLst>
          </p:nvPr>
        </p:nvGraphicFramePr>
        <p:xfrm>
          <a:off x="7231380" y="1196340"/>
          <a:ext cx="4122420" cy="507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" r:id="rId3" imgW="7758730" imgH="10463492" progId="Photoshop.Image.7">
                  <p:embed/>
                </p:oleObj>
              </mc:Choice>
              <mc:Fallback>
                <p:oleObj name="Image" r:id="rId3" imgW="7758730" imgH="104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380" y="1196340"/>
                        <a:ext cx="4122420" cy="507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101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10515600" cy="966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Status Bits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33588"/>
            <a:ext cx="4782186" cy="3910012"/>
          </a:xfrm>
        </p:spPr>
        <p:txBody>
          <a:bodyPr/>
          <a:lstStyle/>
          <a:p>
            <a:r>
              <a:rPr lang="en-US" altLang="ja-JP" dirty="0">
                <a:ea typeface="ＭＳ Ｐゴシック" charset="-128"/>
              </a:rPr>
              <a:t>Notice that they go only to sequencer</a:t>
            </a:r>
          </a:p>
          <a:p>
            <a:r>
              <a:rPr lang="en-US" altLang="ja-JP" dirty="0">
                <a:ea typeface="ＭＳ Ｐゴシック" charset="-128"/>
              </a:rPr>
              <a:t>Can only affect next control word</a:t>
            </a:r>
          </a:p>
          <a:p>
            <a:r>
              <a:rPr lang="en-US" altLang="ja-JP" dirty="0">
                <a:ea typeface="ＭＳ Ｐゴシック" charset="-128"/>
              </a:rPr>
              <a:t>So, conditional output boxes not allowed in this architecture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43644"/>
              </p:ext>
            </p:extLst>
          </p:nvPr>
        </p:nvGraphicFramePr>
        <p:xfrm>
          <a:off x="6679724" y="1066799"/>
          <a:ext cx="4293076" cy="526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Image" r:id="rId3" imgW="7758730" imgH="10463492" progId="Photoshop.Image.7">
                  <p:embed/>
                </p:oleObj>
              </mc:Choice>
              <mc:Fallback>
                <p:oleObj name="Image" r:id="rId3" imgW="7758730" imgH="104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24" y="1066799"/>
                        <a:ext cx="4293076" cy="526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285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868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ASM – old vs. new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19203"/>
              </p:ext>
            </p:extLst>
          </p:nvPr>
        </p:nvGraphicFramePr>
        <p:xfrm>
          <a:off x="3273108" y="1817688"/>
          <a:ext cx="3349148" cy="447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Image" r:id="rId3" imgW="6806349" imgH="9092063" progId="Photoshop.Image.7">
                  <p:embed/>
                </p:oleObj>
              </mc:Choice>
              <mc:Fallback>
                <p:oleObj name="Image" r:id="rId3" imgW="6806349" imgH="909206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108" y="1817688"/>
                        <a:ext cx="3349148" cy="4475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66301"/>
              </p:ext>
            </p:extLst>
          </p:nvPr>
        </p:nvGraphicFramePr>
        <p:xfrm>
          <a:off x="7454585" y="1817688"/>
          <a:ext cx="2931800" cy="4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Image" r:id="rId5" imgW="5409524" imgH="8126984" progId="Photoshop.Image.7">
                  <p:embed/>
                </p:oleObj>
              </mc:Choice>
              <mc:Fallback>
                <p:oleObj name="Image" r:id="rId5" imgW="5409524" imgH="812698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585" y="1817688"/>
                        <a:ext cx="2931800" cy="440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66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Microinstruction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Word format</a:t>
            </a:r>
          </a:p>
          <a:p>
            <a:endParaRPr lang="en-US" altLang="ja-JP" sz="3600" dirty="0">
              <a:ea typeface="ＭＳ Ｐゴシック" charset="-128"/>
            </a:endParaRPr>
          </a:p>
          <a:p>
            <a:r>
              <a:rPr lang="en-US" altLang="ja-JP" sz="3600" dirty="0">
                <a:ea typeface="ＭＳ Ｐゴシック" charset="-128"/>
              </a:rPr>
              <a:t>Addresses of potential next instructions</a:t>
            </a:r>
          </a:p>
          <a:p>
            <a:r>
              <a:rPr lang="en-US" altLang="ja-JP" sz="3600" dirty="0">
                <a:ea typeface="ＭＳ Ｐゴシック" charset="-128"/>
              </a:rPr>
              <a:t>Fields for next instruction selection</a:t>
            </a:r>
          </a:p>
          <a:p>
            <a:r>
              <a:rPr lang="en-US" altLang="ja-JP" sz="3600" dirty="0">
                <a:ea typeface="ＭＳ Ｐゴシック" charset="-128"/>
              </a:rPr>
              <a:t>Fields for </a:t>
            </a:r>
            <a:r>
              <a:rPr lang="en-US" altLang="ja-JP" sz="3600" dirty="0" err="1">
                <a:ea typeface="ＭＳ Ｐゴシック" charset="-128"/>
              </a:rPr>
              <a:t>datapath</a:t>
            </a:r>
            <a:r>
              <a:rPr lang="en-US" altLang="ja-JP" sz="3600" dirty="0">
                <a:ea typeface="ＭＳ Ｐゴシック" charset="-128"/>
              </a:rPr>
              <a:t> control</a:t>
            </a:r>
          </a:p>
          <a:p>
            <a:endParaRPr lang="ja-JP" altLang="en-US" sz="3600" dirty="0">
              <a:ea typeface="ＭＳ Ｐゴシック" charset="-128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07" y="1825624"/>
            <a:ext cx="5313201" cy="142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079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 err="1">
                <a:ea typeface="ＭＳ Ｐゴシック" charset="-128"/>
              </a:rPr>
              <a:t>Datapath</a:t>
            </a:r>
            <a:r>
              <a:rPr lang="en-US" altLang="ja-JP" dirty="0">
                <a:ea typeface="ＭＳ Ｐゴシック" charset="-128"/>
              </a:rPr>
              <a:t> Control Signals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Doesn’t include load </a:t>
            </a:r>
            <a:r>
              <a:rPr lang="en-US" altLang="ja-JP" sz="3600" dirty="0" err="1">
                <a:ea typeface="ＭＳ Ｐゴシック" charset="-128"/>
              </a:rPr>
              <a:t>reg</a:t>
            </a:r>
            <a:r>
              <a:rPr lang="en-US" altLang="ja-JP" sz="3600" dirty="0">
                <a:ea typeface="ＭＳ Ｐゴシック" charset="-128"/>
              </a:rPr>
              <a:t> inst.</a:t>
            </a:r>
          </a:p>
          <a:p>
            <a:r>
              <a:rPr lang="en-US" altLang="ja-JP" sz="3600" dirty="0">
                <a:ea typeface="ＭＳ Ｐゴシック" charset="-128"/>
              </a:rPr>
              <a:t>Look at ASM to see where they are asserted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59" y="3261359"/>
            <a:ext cx="8319154" cy="27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296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1097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Mapping to Microinstruction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08859"/>
            <a:ext cx="10515600" cy="386810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 charset="-128"/>
              </a:rPr>
              <a:t>Have only 4 signals</a:t>
            </a:r>
          </a:p>
          <a:p>
            <a:r>
              <a:rPr lang="en-US" altLang="ja-JP" sz="4000" dirty="0">
                <a:ea typeface="ＭＳ Ｐゴシック" charset="-128"/>
              </a:rPr>
              <a:t>Could encode (2 bits?)</a:t>
            </a:r>
          </a:p>
          <a:p>
            <a:r>
              <a:rPr lang="en-US" altLang="ja-JP" sz="4000" dirty="0">
                <a:ea typeface="ＭＳ Ｐゴシック" charset="-128"/>
              </a:rPr>
              <a:t>Would cost a decoder</a:t>
            </a:r>
          </a:p>
          <a:p>
            <a:pPr lvl="1"/>
            <a:r>
              <a:rPr lang="en-US" altLang="ja-JP" sz="3600" dirty="0">
                <a:ea typeface="ＭＳ Ｐゴシック" charset="-128"/>
              </a:rPr>
              <a:t>Just a design tradeoff</a:t>
            </a:r>
          </a:p>
          <a:p>
            <a:pPr lvl="1"/>
            <a:r>
              <a:rPr lang="en-US" altLang="ja-JP" sz="3600" dirty="0">
                <a:ea typeface="ＭＳ Ｐゴシック" charset="-128"/>
              </a:rPr>
              <a:t>This design has tiny ROM anyway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1" y="2583180"/>
            <a:ext cx="5301322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315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>
                <a:ea typeface="ＭＳ Ｐゴシック" charset="-128"/>
              </a:rPr>
              <a:t>Sequencer Design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8620" y="1538288"/>
            <a:ext cx="6850381" cy="4291012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a typeface="ＭＳ Ｐゴシック" charset="-128"/>
              </a:rPr>
              <a:t>Probably most important part of this process</a:t>
            </a:r>
          </a:p>
          <a:p>
            <a:r>
              <a:rPr lang="en-US" altLang="ja-JP" sz="3200" dirty="0">
                <a:ea typeface="ＭＳ Ｐゴシック" charset="-128"/>
              </a:rPr>
              <a:t>This design provides 2 </a:t>
            </a:r>
            <a:r>
              <a:rPr lang="en-US" altLang="ja-JP" sz="3200" dirty="0" err="1">
                <a:ea typeface="ＭＳ Ｐゴシック" charset="-128"/>
              </a:rPr>
              <a:t>addrs</a:t>
            </a:r>
            <a:endParaRPr lang="en-US" altLang="ja-JP" sz="3200" dirty="0">
              <a:ea typeface="ＭＳ Ｐゴシック" charset="-128"/>
            </a:endParaRPr>
          </a:p>
          <a:p>
            <a:pPr lvl="1"/>
            <a:r>
              <a:rPr lang="en-US" altLang="ja-JP" sz="2800" dirty="0">
                <a:ea typeface="ＭＳ Ｐゴシック" charset="-128"/>
              </a:rPr>
              <a:t>SEL field and control logic choose one</a:t>
            </a:r>
          </a:p>
          <a:p>
            <a:r>
              <a:rPr lang="en-US" altLang="ja-JP" sz="3200" dirty="0">
                <a:ea typeface="ＭＳ Ｐゴシック" charset="-128"/>
              </a:rPr>
              <a:t>Other possibility is one </a:t>
            </a:r>
            <a:r>
              <a:rPr lang="en-US" altLang="ja-JP" sz="3200" dirty="0" err="1">
                <a:ea typeface="ＭＳ Ｐゴシック" charset="-128"/>
              </a:rPr>
              <a:t>addr</a:t>
            </a:r>
            <a:r>
              <a:rPr lang="en-US" altLang="ja-JP" sz="3200" dirty="0">
                <a:ea typeface="ＭＳ Ｐゴシック" charset="-128"/>
              </a:rPr>
              <a:t> field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Choice is to go to next sequential </a:t>
            </a:r>
            <a:r>
              <a:rPr lang="en-US" altLang="ja-JP" sz="2800" dirty="0" err="1">
                <a:ea typeface="ＭＳ Ｐゴシック" charset="-128"/>
              </a:rPr>
              <a:t>addr</a:t>
            </a:r>
            <a:r>
              <a:rPr lang="en-US" altLang="ja-JP" sz="2800" dirty="0">
                <a:ea typeface="ＭＳ Ｐゴシック" charset="-128"/>
              </a:rPr>
              <a:t> (like PC), or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Using control signals go to </a:t>
            </a:r>
            <a:r>
              <a:rPr lang="en-US" altLang="ja-JP" sz="2800" dirty="0" err="1">
                <a:ea typeface="ＭＳ Ｐゴシック" charset="-128"/>
              </a:rPr>
              <a:t>addr</a:t>
            </a:r>
            <a:r>
              <a:rPr lang="en-US" altLang="ja-JP" sz="2800" dirty="0">
                <a:ea typeface="ＭＳ Ｐゴシック" charset="-128"/>
              </a:rPr>
              <a:t> specified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9" y="1905000"/>
            <a:ext cx="5356751" cy="14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95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777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SEL Field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0" y="2905919"/>
            <a:ext cx="3891916" cy="33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08044"/>
              </p:ext>
            </p:extLst>
          </p:nvPr>
        </p:nvGraphicFramePr>
        <p:xfrm>
          <a:off x="2743200" y="1690688"/>
          <a:ext cx="3063240" cy="460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Image" r:id="rId4" imgW="5409524" imgH="8126984" progId="Photoshop.Image.7">
                  <p:embed/>
                </p:oleObj>
              </mc:Choice>
              <mc:Fallback>
                <p:oleObj name="Image" r:id="rId4" imgW="5409524" imgH="812698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90688"/>
                        <a:ext cx="3063240" cy="460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5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Decision Box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Based on a single variable</a:t>
            </a:r>
          </a:p>
          <a:p>
            <a:r>
              <a:rPr lang="en-US" altLang="ja-JP" sz="3600" dirty="0">
                <a:ea typeface="ＭＳ Ｐゴシック" charset="-128"/>
              </a:rPr>
              <a:t>Paths for 0 and 1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2290075"/>
            <a:ext cx="3665220" cy="34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827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39"/>
            <a:ext cx="10515600" cy="7054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Result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5 words in ROM</a:t>
            </a:r>
          </a:p>
          <a:p>
            <a:r>
              <a:rPr lang="en-US" altLang="ja-JP" sz="3600" dirty="0">
                <a:ea typeface="ＭＳ Ｐゴシック" charset="-128"/>
              </a:rPr>
              <a:t>ROM is 12 bits wide</a:t>
            </a:r>
          </a:p>
          <a:p>
            <a:r>
              <a:rPr lang="en-US" altLang="ja-JP" sz="3600" dirty="0">
                <a:ea typeface="ＭＳ Ｐゴシック" charset="-128"/>
              </a:rPr>
              <a:t>Design next</a:t>
            </a:r>
          </a:p>
        </p:txBody>
      </p:sp>
    </p:spTree>
    <p:extLst>
      <p:ext uri="{BB962C8B-B14F-4D97-AF65-F5344CB8AC3E}">
        <p14:creationId xmlns:p14="http://schemas.microsoft.com/office/powerpoint/2010/main" val="151366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80134"/>
            <a:ext cx="10515600" cy="9407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 err="1">
                <a:ea typeface="ＭＳ Ｐゴシック" charset="-128"/>
              </a:rPr>
              <a:t>Microprog</a:t>
            </a:r>
            <a:r>
              <a:rPr lang="en-US" altLang="ja-JP" dirty="0">
                <a:ea typeface="ＭＳ Ｐゴシック" charset="-128"/>
              </a:rPr>
              <a:t> Design for </a:t>
            </a:r>
            <a:r>
              <a:rPr lang="en-US" altLang="ja-JP" dirty="0" err="1">
                <a:ea typeface="ＭＳ Ｐゴシック" charset="-128"/>
              </a:rPr>
              <a:t>Mult</a:t>
            </a:r>
            <a:endParaRPr lang="en-US" altLang="ja-JP" dirty="0">
              <a:ea typeface="ＭＳ Ｐゴシック" charset="-128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2171700"/>
            <a:ext cx="5387000" cy="41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3429000" y="2895600"/>
            <a:ext cx="1371600" cy="22860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985126" y="1600201"/>
            <a:ext cx="3033394" cy="830997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Mux chooses addr1 or addr2</a:t>
            </a:r>
          </a:p>
        </p:txBody>
      </p:sp>
      <p:sp>
        <p:nvSpPr>
          <p:cNvPr id="275463" name="Oval 7"/>
          <p:cNvSpPr>
            <a:spLocks noChangeArrowheads="1"/>
          </p:cNvSpPr>
          <p:nvPr/>
        </p:nvSpPr>
        <p:spPr bwMode="auto">
          <a:xfrm>
            <a:off x="2286000" y="3657600"/>
            <a:ext cx="1219200" cy="2286000"/>
          </a:xfrm>
          <a:prstGeom prst="ellips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8001001" y="2782888"/>
            <a:ext cx="3017519" cy="1938992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Mux control from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status and external signals.</a:t>
            </a:r>
          </a:p>
          <a:p>
            <a:pPr algn="l"/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13561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nimBg="1"/>
      <p:bldP spid="275461" grpId="1" animBg="1"/>
      <p:bldP spid="275462" grpId="0" animBg="1"/>
      <p:bldP spid="275462" grpId="1" animBg="1"/>
      <p:bldP spid="275463" grpId="0" animBg="1"/>
      <p:bldP spid="27546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87438"/>
            <a:ext cx="10515600" cy="6032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Detail of Control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5" r="59322"/>
          <a:stretch>
            <a:fillRect/>
          </a:stretch>
        </p:blipFill>
        <p:spPr bwMode="auto">
          <a:xfrm>
            <a:off x="6477000" y="2133599"/>
            <a:ext cx="4244340" cy="413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56" y="2133600"/>
            <a:ext cx="4741544" cy="41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4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7671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Microprogram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0" y="1795841"/>
            <a:ext cx="6299412" cy="21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4055548"/>
            <a:ext cx="8161020" cy="219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240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Out of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Microprogramming less useful now that HLLs used for design</a:t>
            </a:r>
          </a:p>
          <a:p>
            <a:r>
              <a:rPr lang="en-US" altLang="ja-JP" sz="3200" dirty="0">
                <a:ea typeface="ＭＳ Ｐゴシック" charset="-128"/>
              </a:rPr>
              <a:t>Can use VHDL to generate very complex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4776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Conditional Output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Register operation is executed if box is reached after decision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0" y="2730025"/>
            <a:ext cx="2849880" cy="344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7543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800" dirty="0">
                <a:ea typeface="ＭＳ Ｐゴシック" charset="-128"/>
              </a:rPr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5425440" cy="294894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ＭＳ Ｐゴシック" charset="-128"/>
              </a:rPr>
              <a:t>Somewhat like start of CPU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1177432"/>
            <a:ext cx="3390899" cy="511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9620" y="1143000"/>
            <a:ext cx="10515600" cy="8913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ea typeface="ＭＳ Ｐゴシック" charset="-128"/>
              </a:rPr>
              <a:t>ASM Block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2011680"/>
            <a:ext cx="5771198" cy="400812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ＭＳ Ｐゴシック" charset="-128"/>
              </a:rPr>
              <a:t>Another example</a:t>
            </a:r>
          </a:p>
          <a:p>
            <a:r>
              <a:rPr lang="en-US" altLang="ja-JP" sz="3600" dirty="0">
                <a:ea typeface="ＭＳ Ｐゴシック" charset="-128"/>
              </a:rPr>
              <a:t>Machine idle until START</a:t>
            </a:r>
          </a:p>
          <a:p>
            <a:r>
              <a:rPr lang="en-US" altLang="ja-JP" sz="3600" dirty="0">
                <a:ea typeface="ＭＳ Ｐゴシック" charset="-128"/>
              </a:rPr>
              <a:t>Then A set to 0</a:t>
            </a:r>
          </a:p>
          <a:p>
            <a:r>
              <a:rPr lang="en-US" altLang="ja-JP" sz="3600" dirty="0">
                <a:ea typeface="ＭＳ Ｐゴシック" charset="-128"/>
              </a:rPr>
              <a:t>Decision based on Q</a:t>
            </a:r>
            <a:r>
              <a:rPr lang="en-US" altLang="ja-JP" sz="3600" baseline="-25000" dirty="0">
                <a:ea typeface="ＭＳ Ｐゴシック" charset="-128"/>
              </a:rPr>
              <a:t>0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739402"/>
              </p:ext>
            </p:extLst>
          </p:nvPr>
        </p:nvGraphicFramePr>
        <p:xfrm>
          <a:off x="6477001" y="1371600"/>
          <a:ext cx="4404359" cy="485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5028571" imgH="5536508" progId="Photoshop.Image.7">
                  <p:embed/>
                </p:oleObj>
              </mc:Choice>
              <mc:Fallback>
                <p:oleObj name="Image" r:id="rId3" imgW="5028571" imgH="553650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371600"/>
                        <a:ext cx="4404359" cy="4850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713306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570</TotalTime>
  <Words>1023</Words>
  <Application>Microsoft Macintosh PowerPoint</Application>
  <PresentationFormat>Widescreen</PresentationFormat>
  <Paragraphs>283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Garamond</vt:lpstr>
      <vt:lpstr>Times New Roman</vt:lpstr>
      <vt:lpstr>KNUST</vt:lpstr>
      <vt:lpstr>Image</vt:lpstr>
      <vt:lpstr>Digital Computer Design</vt:lpstr>
      <vt:lpstr>Topics</vt:lpstr>
      <vt:lpstr>Control Units</vt:lpstr>
      <vt:lpstr>Algorithmic State Machines</vt:lpstr>
      <vt:lpstr>Components (3 of them)</vt:lpstr>
      <vt:lpstr>Decision Box</vt:lpstr>
      <vt:lpstr>Conditional Output</vt:lpstr>
      <vt:lpstr>Example</vt:lpstr>
      <vt:lpstr>ASM Block</vt:lpstr>
      <vt:lpstr>Timing</vt:lpstr>
      <vt:lpstr>Example: Binary Multiplier</vt:lpstr>
      <vt:lpstr>Multiplication Algorithm</vt:lpstr>
      <vt:lpstr>Hardware-Friendly Variation</vt:lpstr>
      <vt:lpstr>Datapath</vt:lpstr>
      <vt:lpstr>More</vt:lpstr>
      <vt:lpstr>ASM Chart</vt:lpstr>
      <vt:lpstr>Idle</vt:lpstr>
      <vt:lpstr>Multiplication</vt:lpstr>
      <vt:lpstr>Hardwired Control</vt:lpstr>
      <vt:lpstr>Create Control Sig from ASM</vt:lpstr>
      <vt:lpstr>Register A</vt:lpstr>
      <vt:lpstr>Register B</vt:lpstr>
      <vt:lpstr>Flip-Flop C</vt:lpstr>
      <vt:lpstr>Register Q</vt:lpstr>
      <vt:lpstr>Counter P</vt:lpstr>
      <vt:lpstr>Sequencing</vt:lpstr>
      <vt:lpstr>What We Need to Do</vt:lpstr>
      <vt:lpstr>Sequence Register and Decoder</vt:lpstr>
      <vt:lpstr>State Table</vt:lpstr>
      <vt:lpstr>Generate Signals Using Tables</vt:lpstr>
      <vt:lpstr>Circuit</vt:lpstr>
      <vt:lpstr>One-Hot Encoding</vt:lpstr>
      <vt:lpstr>Design from ASM</vt:lpstr>
      <vt:lpstr>Decision Box</vt:lpstr>
      <vt:lpstr>Junction</vt:lpstr>
      <vt:lpstr>Conditional Output</vt:lpstr>
      <vt:lpstr>Circuit from Chart</vt:lpstr>
      <vt:lpstr>VHDL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Set of Slides</vt:lpstr>
      <vt:lpstr>Microprogrammed Approach</vt:lpstr>
      <vt:lpstr>Nomenclature and Characteristics</vt:lpstr>
      <vt:lpstr>Recall Datapath</vt:lpstr>
      <vt:lpstr>Microprogrammed Control Unit</vt:lpstr>
      <vt:lpstr>Control Data Register</vt:lpstr>
      <vt:lpstr>Status Bits</vt:lpstr>
      <vt:lpstr>ASM – old vs. new</vt:lpstr>
      <vt:lpstr>Microinstruction</vt:lpstr>
      <vt:lpstr>Datapath Control Signals</vt:lpstr>
      <vt:lpstr>Mapping to Microinstruction</vt:lpstr>
      <vt:lpstr>Sequencer Design</vt:lpstr>
      <vt:lpstr>SEL Field</vt:lpstr>
      <vt:lpstr>Result</vt:lpstr>
      <vt:lpstr>Microprog Design for Mult</vt:lpstr>
      <vt:lpstr>Detail of Control</vt:lpstr>
      <vt:lpstr>Microprogram</vt:lpstr>
      <vt:lpstr>Out of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Microsoft Office User</cp:lastModifiedBy>
  <cp:revision>13</cp:revision>
  <dcterms:created xsi:type="dcterms:W3CDTF">2016-01-17T14:19:58Z</dcterms:created>
  <dcterms:modified xsi:type="dcterms:W3CDTF">2019-04-29T08:46:49Z</dcterms:modified>
</cp:coreProperties>
</file>