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36"/>
  </p:notesMasterIdLst>
  <p:sldIdLst>
    <p:sldId id="256" r:id="rId2"/>
    <p:sldId id="257" r:id="rId3"/>
    <p:sldId id="260" r:id="rId4"/>
    <p:sldId id="258" r:id="rId5"/>
    <p:sldId id="261" r:id="rId6"/>
    <p:sldId id="264" r:id="rId7"/>
    <p:sldId id="269" r:id="rId8"/>
    <p:sldId id="265" r:id="rId9"/>
    <p:sldId id="270" r:id="rId10"/>
    <p:sldId id="268" r:id="rId11"/>
    <p:sldId id="267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3" r:id="rId22"/>
    <p:sldId id="284" r:id="rId23"/>
    <p:sldId id="285" r:id="rId24"/>
    <p:sldId id="281" r:id="rId25"/>
    <p:sldId id="286" r:id="rId26"/>
    <p:sldId id="290" r:id="rId27"/>
    <p:sldId id="291" r:id="rId28"/>
    <p:sldId id="293" r:id="rId29"/>
    <p:sldId id="294" r:id="rId30"/>
    <p:sldId id="274" r:id="rId31"/>
    <p:sldId id="282" r:id="rId32"/>
    <p:sldId id="287" r:id="rId33"/>
    <p:sldId id="288" r:id="rId34"/>
    <p:sldId id="29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DD35C-EDEC-4BA7-AA5C-765952B622CD}" type="datetimeFigureOut">
              <a:rPr lang="en-GB" smtClean="0"/>
              <a:pPr/>
              <a:t>08/03/2013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8416C-5503-41CB-9D68-5AE2B8A5E44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B516E9-9ED9-4600-B6D6-733B6D963EE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74073B-27F1-46A0-B87F-F7E79C22277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E94E50-3787-4E86-A332-E6DB2BADF8B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502D39-C6A1-44FB-8C0A-7966C9C25A3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35E77-34FE-4A66-A20C-37062658609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9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8114B6-A533-4C64-88E1-4063CA796AB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3710BC-DB14-41E0-9586-103E10DA066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50DCC1-6F54-4A1E-AC3A-3911BFDA289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8416C-5503-41CB-9D68-5AE2B8A5E44B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3DF98A-30BC-4FF8-A80B-6ECF7A028A2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38E059-22CD-4B96-AF37-4EB95CBE976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E2A254-76E3-4B5C-BC16-A79022A533C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35570C-984F-414A-9DEC-C043D073E2C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55D82-C5E6-4A8A-914A-73781635F84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E97209-C089-4AF0-895D-ACF5E9AA92A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8E7943-A982-48C3-86D9-71A1418623D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594BDA-C7E4-4EBE-827D-D93D5FF8AC1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E1A9B0-3C12-4B39-8245-EEB7C277592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67FD-0EB5-479F-8A79-F136A761B377}" type="datetimeFigureOut">
              <a:rPr lang="en-GB" smtClean="0"/>
              <a:pPr/>
              <a:t>08/03/2013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16B5B68-1573-41FB-9376-644FE65B6E4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67FD-0EB5-479F-8A79-F136A761B377}" type="datetimeFigureOut">
              <a:rPr lang="en-GB" smtClean="0"/>
              <a:pPr/>
              <a:t>08/03/2013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5B68-1573-41FB-9376-644FE65B6E4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67FD-0EB5-479F-8A79-F136A761B377}" type="datetimeFigureOut">
              <a:rPr lang="en-GB" smtClean="0"/>
              <a:pPr/>
              <a:t>08/03/2013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5B68-1573-41FB-9376-644FE65B6E4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378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38200" y="6376988"/>
            <a:ext cx="53800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2009 John Wiley &amp; Sons,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9713" y="6376988"/>
            <a:ext cx="21939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19CB4153-8482-433A-8858-D2BDE653B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67FD-0EB5-479F-8A79-F136A761B377}" type="datetimeFigureOut">
              <a:rPr lang="en-GB" smtClean="0"/>
              <a:pPr/>
              <a:t>08/03/2013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5B68-1573-41FB-9376-644FE65B6E4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67FD-0EB5-479F-8A79-F136A761B377}" type="datetimeFigureOut">
              <a:rPr lang="en-GB" smtClean="0"/>
              <a:pPr/>
              <a:t>08/03/2013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16B5B68-1573-41FB-9376-644FE65B6E4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67FD-0EB5-479F-8A79-F136A761B377}" type="datetimeFigureOut">
              <a:rPr lang="en-GB" smtClean="0"/>
              <a:pPr/>
              <a:t>08/03/2013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5B68-1573-41FB-9376-644FE65B6E4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67FD-0EB5-479F-8A79-F136A761B377}" type="datetimeFigureOut">
              <a:rPr lang="en-GB" smtClean="0"/>
              <a:pPr/>
              <a:t>08/03/2013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5B68-1573-41FB-9376-644FE65B6E4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67FD-0EB5-479F-8A79-F136A761B377}" type="datetimeFigureOut">
              <a:rPr lang="en-GB" smtClean="0"/>
              <a:pPr/>
              <a:t>08/03/2013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5B68-1573-41FB-9376-644FE65B6E4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67FD-0EB5-479F-8A79-F136A761B377}" type="datetimeFigureOut">
              <a:rPr lang="en-GB" smtClean="0"/>
              <a:pPr/>
              <a:t>08/03/2013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5B68-1573-41FB-9376-644FE65B6E4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67FD-0EB5-479F-8A79-F136A761B377}" type="datetimeFigureOut">
              <a:rPr lang="en-GB" smtClean="0"/>
              <a:pPr/>
              <a:t>08/03/2013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5B68-1573-41FB-9376-644FE65B6E4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67FD-0EB5-479F-8A79-F136A761B377}" type="datetimeFigureOut">
              <a:rPr lang="en-GB" smtClean="0"/>
              <a:pPr/>
              <a:t>08/03/2013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16B5B68-1573-41FB-9376-644FE65B6E4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F767FD-0EB5-479F-8A79-F136A761B377}" type="datetimeFigureOut">
              <a:rPr lang="en-GB" smtClean="0"/>
              <a:pPr/>
              <a:t>08/03/2013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16B5B68-1573-41FB-9376-644FE65B6E4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LAYOUT</a:t>
            </a:r>
            <a:endParaRPr lang="en-GB" sz="5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Facilities Planning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562074"/>
          </a:xfrm>
          <a:solidFill>
            <a:srgbClr val="FFC000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Product layout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908720"/>
            <a:ext cx="8640960" cy="2160240"/>
          </a:xfrm>
        </p:spPr>
        <p:txBody>
          <a:bodyPr/>
          <a:lstStyle/>
          <a:p>
            <a:r>
              <a:rPr lang="en-US" dirty="0" smtClean="0"/>
              <a:t>Is an arrangement of </a:t>
            </a:r>
            <a:r>
              <a:rPr lang="en-US" dirty="0" smtClean="0">
                <a:solidFill>
                  <a:srgbClr val="FF0000"/>
                </a:solidFill>
              </a:rPr>
              <a:t>facilities and equipment </a:t>
            </a:r>
            <a:r>
              <a:rPr lang="en-US" dirty="0" smtClean="0"/>
              <a:t>in the same sequence as that of the operations needed to complete each unit of the product or the service offered.</a:t>
            </a:r>
          </a:p>
          <a:p>
            <a:r>
              <a:rPr lang="en-US" dirty="0" smtClean="0"/>
              <a:t>The production line </a:t>
            </a:r>
            <a:r>
              <a:rPr lang="en-US" dirty="0" smtClean="0">
                <a:solidFill>
                  <a:srgbClr val="FF0000"/>
                </a:solidFill>
              </a:rPr>
              <a:t>is typically automated </a:t>
            </a:r>
            <a:r>
              <a:rPr lang="en-US" dirty="0" smtClean="0"/>
              <a:t>and the uses such means as </a:t>
            </a:r>
            <a:r>
              <a:rPr lang="en-US" dirty="0" smtClean="0">
                <a:solidFill>
                  <a:srgbClr val="FF0000"/>
                </a:solidFill>
              </a:rPr>
              <a:t>conveyors through a series of workstations.</a:t>
            </a:r>
          </a:p>
        </p:txBody>
      </p: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755576" y="3140968"/>
            <a:ext cx="7772400" cy="3501008"/>
            <a:chOff x="480" y="1056"/>
            <a:chExt cx="4896" cy="2880"/>
          </a:xfrm>
        </p:grpSpPr>
        <p:sp>
          <p:nvSpPr>
            <p:cNvPr id="5" name="Rectangle 58"/>
            <p:cNvSpPr>
              <a:spLocks noChangeArrowheads="1"/>
            </p:cNvSpPr>
            <p:nvPr/>
          </p:nvSpPr>
          <p:spPr bwMode="auto">
            <a:xfrm>
              <a:off x="480" y="1056"/>
              <a:ext cx="4896" cy="288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551" y="1257"/>
              <a:ext cx="4739" cy="2347"/>
              <a:chOff x="551" y="1257"/>
              <a:chExt cx="4739" cy="2347"/>
            </a:xfrm>
          </p:grpSpPr>
          <p:sp>
            <p:nvSpPr>
              <p:cNvPr id="7" name="Line 4"/>
              <p:cNvSpPr>
                <a:spLocks noChangeShapeType="1"/>
              </p:cNvSpPr>
              <p:nvPr/>
            </p:nvSpPr>
            <p:spPr bwMode="auto">
              <a:xfrm>
                <a:off x="1556" y="1426"/>
                <a:ext cx="426" cy="0"/>
              </a:xfrm>
              <a:prstGeom prst="line">
                <a:avLst/>
              </a:prstGeom>
              <a:noFill/>
              <a:ln w="57150">
                <a:solidFill>
                  <a:srgbClr val="EEEEEE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 flipH="1">
                <a:off x="3634" y="1934"/>
                <a:ext cx="426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 flipH="1">
                <a:off x="2912" y="1934"/>
                <a:ext cx="426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 flipH="1">
                <a:off x="2191" y="1934"/>
                <a:ext cx="426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 flipH="1">
                <a:off x="3629" y="2937"/>
                <a:ext cx="426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 flipH="1">
                <a:off x="2898" y="2936"/>
                <a:ext cx="426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 flipH="1">
                <a:off x="2185" y="2936"/>
                <a:ext cx="426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 flipH="1">
                <a:off x="1455" y="2936"/>
                <a:ext cx="426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 flipH="1">
                <a:off x="1462" y="1934"/>
                <a:ext cx="426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837" y="1426"/>
                <a:ext cx="426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1556" y="1427"/>
                <a:ext cx="426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2283" y="1427"/>
                <a:ext cx="426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3019" y="1427"/>
                <a:ext cx="426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3026" y="2432"/>
                <a:ext cx="426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>
                <a:off x="3745" y="1426"/>
                <a:ext cx="426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3743" y="2432"/>
                <a:ext cx="426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1554" y="2432"/>
                <a:ext cx="426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>
                <a:off x="1570" y="3426"/>
                <a:ext cx="675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>
                <a:off x="2528" y="3426"/>
                <a:ext cx="675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auto">
              <a:xfrm>
                <a:off x="3523" y="3426"/>
                <a:ext cx="639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auto">
              <a:xfrm>
                <a:off x="4428" y="3426"/>
                <a:ext cx="426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auto">
              <a:xfrm>
                <a:off x="2291" y="2432"/>
                <a:ext cx="426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4360" y="1426"/>
                <a:ext cx="618" cy="510"/>
              </a:xfrm>
              <a:custGeom>
                <a:avLst/>
                <a:gdLst>
                  <a:gd name="T0" fmla="*/ 80 w 618"/>
                  <a:gd name="T1" fmla="*/ 1 h 510"/>
                  <a:gd name="T2" fmla="*/ 467 w 618"/>
                  <a:gd name="T3" fmla="*/ 5 h 510"/>
                  <a:gd name="T4" fmla="*/ 552 w 618"/>
                  <a:gd name="T5" fmla="*/ 33 h 510"/>
                  <a:gd name="T6" fmla="*/ 609 w 618"/>
                  <a:gd name="T7" fmla="*/ 103 h 510"/>
                  <a:gd name="T8" fmla="*/ 608 w 618"/>
                  <a:gd name="T9" fmla="*/ 379 h 510"/>
                  <a:gd name="T10" fmla="*/ 573 w 618"/>
                  <a:gd name="T11" fmla="*/ 462 h 510"/>
                  <a:gd name="T12" fmla="*/ 484 w 618"/>
                  <a:gd name="T13" fmla="*/ 503 h 510"/>
                  <a:gd name="T14" fmla="*/ 0 w 618"/>
                  <a:gd name="T15" fmla="*/ 507 h 51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18"/>
                  <a:gd name="T25" fmla="*/ 0 h 510"/>
                  <a:gd name="T26" fmla="*/ 618 w 618"/>
                  <a:gd name="T27" fmla="*/ 510 h 51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18" h="510">
                    <a:moveTo>
                      <a:pt x="80" y="1"/>
                    </a:moveTo>
                    <a:cubicBezTo>
                      <a:pt x="144" y="2"/>
                      <a:pt x="388" y="0"/>
                      <a:pt x="467" y="5"/>
                    </a:cubicBezTo>
                    <a:cubicBezTo>
                      <a:pt x="546" y="10"/>
                      <a:pt x="528" y="17"/>
                      <a:pt x="552" y="33"/>
                    </a:cubicBezTo>
                    <a:cubicBezTo>
                      <a:pt x="576" y="49"/>
                      <a:pt x="600" y="45"/>
                      <a:pt x="609" y="103"/>
                    </a:cubicBezTo>
                    <a:cubicBezTo>
                      <a:pt x="618" y="161"/>
                      <a:pt x="614" y="319"/>
                      <a:pt x="608" y="379"/>
                    </a:cubicBezTo>
                    <a:cubicBezTo>
                      <a:pt x="602" y="439"/>
                      <a:pt x="581" y="454"/>
                      <a:pt x="573" y="462"/>
                    </a:cubicBezTo>
                    <a:cubicBezTo>
                      <a:pt x="565" y="470"/>
                      <a:pt x="580" y="496"/>
                      <a:pt x="484" y="503"/>
                    </a:cubicBezTo>
                    <a:cubicBezTo>
                      <a:pt x="388" y="510"/>
                      <a:pt x="101" y="506"/>
                      <a:pt x="0" y="507"/>
                    </a:cubicBez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4349" y="2420"/>
                <a:ext cx="618" cy="510"/>
              </a:xfrm>
              <a:custGeom>
                <a:avLst/>
                <a:gdLst>
                  <a:gd name="T0" fmla="*/ 80 w 618"/>
                  <a:gd name="T1" fmla="*/ 1 h 510"/>
                  <a:gd name="T2" fmla="*/ 467 w 618"/>
                  <a:gd name="T3" fmla="*/ 5 h 510"/>
                  <a:gd name="T4" fmla="*/ 552 w 618"/>
                  <a:gd name="T5" fmla="*/ 33 h 510"/>
                  <a:gd name="T6" fmla="*/ 609 w 618"/>
                  <a:gd name="T7" fmla="*/ 103 h 510"/>
                  <a:gd name="T8" fmla="*/ 608 w 618"/>
                  <a:gd name="T9" fmla="*/ 379 h 510"/>
                  <a:gd name="T10" fmla="*/ 573 w 618"/>
                  <a:gd name="T11" fmla="*/ 462 h 510"/>
                  <a:gd name="T12" fmla="*/ 484 w 618"/>
                  <a:gd name="T13" fmla="*/ 503 h 510"/>
                  <a:gd name="T14" fmla="*/ 0 w 618"/>
                  <a:gd name="T15" fmla="*/ 507 h 51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18"/>
                  <a:gd name="T25" fmla="*/ 0 h 510"/>
                  <a:gd name="T26" fmla="*/ 618 w 618"/>
                  <a:gd name="T27" fmla="*/ 510 h 51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18" h="510">
                    <a:moveTo>
                      <a:pt x="80" y="1"/>
                    </a:moveTo>
                    <a:cubicBezTo>
                      <a:pt x="144" y="2"/>
                      <a:pt x="388" y="0"/>
                      <a:pt x="467" y="5"/>
                    </a:cubicBezTo>
                    <a:cubicBezTo>
                      <a:pt x="546" y="10"/>
                      <a:pt x="528" y="17"/>
                      <a:pt x="552" y="33"/>
                    </a:cubicBezTo>
                    <a:cubicBezTo>
                      <a:pt x="576" y="49"/>
                      <a:pt x="600" y="45"/>
                      <a:pt x="609" y="103"/>
                    </a:cubicBezTo>
                    <a:cubicBezTo>
                      <a:pt x="618" y="161"/>
                      <a:pt x="614" y="319"/>
                      <a:pt x="608" y="379"/>
                    </a:cubicBezTo>
                    <a:cubicBezTo>
                      <a:pt x="602" y="439"/>
                      <a:pt x="581" y="454"/>
                      <a:pt x="573" y="462"/>
                    </a:cubicBezTo>
                    <a:cubicBezTo>
                      <a:pt x="565" y="470"/>
                      <a:pt x="580" y="496"/>
                      <a:pt x="484" y="503"/>
                    </a:cubicBezTo>
                    <a:cubicBezTo>
                      <a:pt x="388" y="510"/>
                      <a:pt x="101" y="506"/>
                      <a:pt x="0" y="507"/>
                    </a:cubicBez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 flipH="1">
                <a:off x="641" y="1929"/>
                <a:ext cx="618" cy="510"/>
              </a:xfrm>
              <a:custGeom>
                <a:avLst/>
                <a:gdLst>
                  <a:gd name="T0" fmla="*/ 80 w 618"/>
                  <a:gd name="T1" fmla="*/ 1 h 510"/>
                  <a:gd name="T2" fmla="*/ 467 w 618"/>
                  <a:gd name="T3" fmla="*/ 5 h 510"/>
                  <a:gd name="T4" fmla="*/ 552 w 618"/>
                  <a:gd name="T5" fmla="*/ 33 h 510"/>
                  <a:gd name="T6" fmla="*/ 609 w 618"/>
                  <a:gd name="T7" fmla="*/ 103 h 510"/>
                  <a:gd name="T8" fmla="*/ 608 w 618"/>
                  <a:gd name="T9" fmla="*/ 379 h 510"/>
                  <a:gd name="T10" fmla="*/ 573 w 618"/>
                  <a:gd name="T11" fmla="*/ 462 h 510"/>
                  <a:gd name="T12" fmla="*/ 484 w 618"/>
                  <a:gd name="T13" fmla="*/ 503 h 510"/>
                  <a:gd name="T14" fmla="*/ 0 w 618"/>
                  <a:gd name="T15" fmla="*/ 507 h 51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18"/>
                  <a:gd name="T25" fmla="*/ 0 h 510"/>
                  <a:gd name="T26" fmla="*/ 618 w 618"/>
                  <a:gd name="T27" fmla="*/ 510 h 51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18" h="510">
                    <a:moveTo>
                      <a:pt x="80" y="1"/>
                    </a:moveTo>
                    <a:cubicBezTo>
                      <a:pt x="144" y="2"/>
                      <a:pt x="388" y="0"/>
                      <a:pt x="467" y="5"/>
                    </a:cubicBezTo>
                    <a:cubicBezTo>
                      <a:pt x="546" y="10"/>
                      <a:pt x="528" y="17"/>
                      <a:pt x="552" y="33"/>
                    </a:cubicBezTo>
                    <a:cubicBezTo>
                      <a:pt x="576" y="49"/>
                      <a:pt x="600" y="45"/>
                      <a:pt x="609" y="103"/>
                    </a:cubicBezTo>
                    <a:cubicBezTo>
                      <a:pt x="618" y="161"/>
                      <a:pt x="614" y="319"/>
                      <a:pt x="608" y="379"/>
                    </a:cubicBezTo>
                    <a:cubicBezTo>
                      <a:pt x="602" y="439"/>
                      <a:pt x="581" y="454"/>
                      <a:pt x="573" y="462"/>
                    </a:cubicBezTo>
                    <a:cubicBezTo>
                      <a:pt x="565" y="470"/>
                      <a:pt x="580" y="496"/>
                      <a:pt x="484" y="503"/>
                    </a:cubicBezTo>
                    <a:cubicBezTo>
                      <a:pt x="388" y="510"/>
                      <a:pt x="101" y="506"/>
                      <a:pt x="0" y="507"/>
                    </a:cubicBez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29"/>
              <p:cNvSpPr>
                <a:spLocks/>
              </p:cNvSpPr>
              <p:nvPr/>
            </p:nvSpPr>
            <p:spPr bwMode="auto">
              <a:xfrm flipH="1">
                <a:off x="649" y="2932"/>
                <a:ext cx="618" cy="510"/>
              </a:xfrm>
              <a:custGeom>
                <a:avLst/>
                <a:gdLst>
                  <a:gd name="T0" fmla="*/ 80 w 618"/>
                  <a:gd name="T1" fmla="*/ 1 h 510"/>
                  <a:gd name="T2" fmla="*/ 467 w 618"/>
                  <a:gd name="T3" fmla="*/ 5 h 510"/>
                  <a:gd name="T4" fmla="*/ 552 w 618"/>
                  <a:gd name="T5" fmla="*/ 33 h 510"/>
                  <a:gd name="T6" fmla="*/ 609 w 618"/>
                  <a:gd name="T7" fmla="*/ 103 h 510"/>
                  <a:gd name="T8" fmla="*/ 608 w 618"/>
                  <a:gd name="T9" fmla="*/ 379 h 510"/>
                  <a:gd name="T10" fmla="*/ 573 w 618"/>
                  <a:gd name="T11" fmla="*/ 462 h 510"/>
                  <a:gd name="T12" fmla="*/ 484 w 618"/>
                  <a:gd name="T13" fmla="*/ 503 h 510"/>
                  <a:gd name="T14" fmla="*/ 0 w 618"/>
                  <a:gd name="T15" fmla="*/ 507 h 51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18"/>
                  <a:gd name="T25" fmla="*/ 0 h 510"/>
                  <a:gd name="T26" fmla="*/ 618 w 618"/>
                  <a:gd name="T27" fmla="*/ 510 h 51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18" h="510">
                    <a:moveTo>
                      <a:pt x="80" y="1"/>
                    </a:moveTo>
                    <a:cubicBezTo>
                      <a:pt x="144" y="2"/>
                      <a:pt x="388" y="0"/>
                      <a:pt x="467" y="5"/>
                    </a:cubicBezTo>
                    <a:cubicBezTo>
                      <a:pt x="546" y="10"/>
                      <a:pt x="528" y="17"/>
                      <a:pt x="552" y="33"/>
                    </a:cubicBezTo>
                    <a:cubicBezTo>
                      <a:pt x="576" y="49"/>
                      <a:pt x="600" y="45"/>
                      <a:pt x="609" y="103"/>
                    </a:cubicBezTo>
                    <a:cubicBezTo>
                      <a:pt x="618" y="161"/>
                      <a:pt x="614" y="319"/>
                      <a:pt x="608" y="379"/>
                    </a:cubicBezTo>
                    <a:cubicBezTo>
                      <a:pt x="602" y="439"/>
                      <a:pt x="581" y="454"/>
                      <a:pt x="573" y="462"/>
                    </a:cubicBezTo>
                    <a:cubicBezTo>
                      <a:pt x="565" y="470"/>
                      <a:pt x="580" y="496"/>
                      <a:pt x="484" y="503"/>
                    </a:cubicBezTo>
                    <a:cubicBezTo>
                      <a:pt x="388" y="510"/>
                      <a:pt x="101" y="506"/>
                      <a:pt x="0" y="507"/>
                    </a:cubicBez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" name="Group 32"/>
              <p:cNvGrpSpPr>
                <a:grpSpLocks/>
              </p:cNvGrpSpPr>
              <p:nvPr/>
            </p:nvGrpSpPr>
            <p:grpSpPr bwMode="auto">
              <a:xfrm>
                <a:off x="1135" y="1257"/>
                <a:ext cx="3365" cy="2347"/>
                <a:chOff x="1135" y="1257"/>
                <a:chExt cx="3365" cy="2347"/>
              </a:xfrm>
            </p:grpSpPr>
            <p:sp>
              <p:nvSpPr>
                <p:cNvPr id="36" name="Rectangle 31"/>
                <p:cNvSpPr>
                  <a:spLocks noChangeArrowheads="1"/>
                </p:cNvSpPr>
                <p:nvPr/>
              </p:nvSpPr>
              <p:spPr bwMode="auto">
                <a:xfrm>
                  <a:off x="1262" y="1257"/>
                  <a:ext cx="320" cy="33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Rectangle 32"/>
                <p:cNvSpPr>
                  <a:spLocks noChangeArrowheads="1"/>
                </p:cNvSpPr>
                <p:nvPr/>
              </p:nvSpPr>
              <p:spPr bwMode="auto">
                <a:xfrm>
                  <a:off x="1135" y="1768"/>
                  <a:ext cx="320" cy="33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Rectangle 33"/>
                <p:cNvSpPr>
                  <a:spLocks noChangeArrowheads="1"/>
                </p:cNvSpPr>
                <p:nvPr/>
              </p:nvSpPr>
              <p:spPr bwMode="auto">
                <a:xfrm>
                  <a:off x="1863" y="1767"/>
                  <a:ext cx="320" cy="33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4"/>
                <p:cNvSpPr>
                  <a:spLocks noChangeArrowheads="1"/>
                </p:cNvSpPr>
                <p:nvPr/>
              </p:nvSpPr>
              <p:spPr bwMode="auto">
                <a:xfrm>
                  <a:off x="1995" y="1257"/>
                  <a:ext cx="320" cy="33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Rectangle 35"/>
                <p:cNvSpPr>
                  <a:spLocks noChangeArrowheads="1"/>
                </p:cNvSpPr>
                <p:nvPr/>
              </p:nvSpPr>
              <p:spPr bwMode="auto">
                <a:xfrm>
                  <a:off x="1992" y="2260"/>
                  <a:ext cx="320" cy="33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Rectangle 36"/>
                <p:cNvSpPr>
                  <a:spLocks noChangeArrowheads="1"/>
                </p:cNvSpPr>
                <p:nvPr/>
              </p:nvSpPr>
              <p:spPr bwMode="auto">
                <a:xfrm>
                  <a:off x="1262" y="2248"/>
                  <a:ext cx="320" cy="33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Rectangle 37"/>
                <p:cNvSpPr>
                  <a:spLocks noChangeArrowheads="1"/>
                </p:cNvSpPr>
                <p:nvPr/>
              </p:nvSpPr>
              <p:spPr bwMode="auto">
                <a:xfrm>
                  <a:off x="2718" y="1258"/>
                  <a:ext cx="320" cy="33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Rectangle 38"/>
                <p:cNvSpPr>
                  <a:spLocks noChangeArrowheads="1"/>
                </p:cNvSpPr>
                <p:nvPr/>
              </p:nvSpPr>
              <p:spPr bwMode="auto">
                <a:xfrm>
                  <a:off x="2592" y="1767"/>
                  <a:ext cx="320" cy="33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Rectangle 39"/>
                <p:cNvSpPr>
                  <a:spLocks noChangeArrowheads="1"/>
                </p:cNvSpPr>
                <p:nvPr/>
              </p:nvSpPr>
              <p:spPr bwMode="auto">
                <a:xfrm>
                  <a:off x="2732" y="2261"/>
                  <a:ext cx="320" cy="33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Rectangle 40"/>
                <p:cNvSpPr>
                  <a:spLocks noChangeArrowheads="1"/>
                </p:cNvSpPr>
                <p:nvPr/>
              </p:nvSpPr>
              <p:spPr bwMode="auto">
                <a:xfrm>
                  <a:off x="2571" y="2758"/>
                  <a:ext cx="320" cy="33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Rectangle 41"/>
                <p:cNvSpPr>
                  <a:spLocks noChangeArrowheads="1"/>
                </p:cNvSpPr>
                <p:nvPr/>
              </p:nvSpPr>
              <p:spPr bwMode="auto">
                <a:xfrm>
                  <a:off x="1866" y="2758"/>
                  <a:ext cx="320" cy="33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2"/>
                <p:cNvSpPr>
                  <a:spLocks noChangeArrowheads="1"/>
                </p:cNvSpPr>
                <p:nvPr/>
              </p:nvSpPr>
              <p:spPr bwMode="auto">
                <a:xfrm>
                  <a:off x="1136" y="2758"/>
                  <a:ext cx="320" cy="33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Rectangle 43"/>
                <p:cNvSpPr>
                  <a:spLocks noChangeArrowheads="1"/>
                </p:cNvSpPr>
                <p:nvPr/>
              </p:nvSpPr>
              <p:spPr bwMode="auto">
                <a:xfrm>
                  <a:off x="1267" y="3265"/>
                  <a:ext cx="320" cy="33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Rectangle 44"/>
                <p:cNvSpPr>
                  <a:spLocks noChangeArrowheads="1"/>
                </p:cNvSpPr>
                <p:nvPr/>
              </p:nvSpPr>
              <p:spPr bwMode="auto">
                <a:xfrm>
                  <a:off x="2252" y="3265"/>
                  <a:ext cx="320" cy="33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Rectangle 45"/>
                <p:cNvSpPr>
                  <a:spLocks noChangeArrowheads="1"/>
                </p:cNvSpPr>
                <p:nvPr/>
              </p:nvSpPr>
              <p:spPr bwMode="auto">
                <a:xfrm>
                  <a:off x="3210" y="3266"/>
                  <a:ext cx="320" cy="33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Rectangle 46"/>
                <p:cNvSpPr>
                  <a:spLocks noChangeArrowheads="1"/>
                </p:cNvSpPr>
                <p:nvPr/>
              </p:nvSpPr>
              <p:spPr bwMode="auto">
                <a:xfrm>
                  <a:off x="3297" y="2758"/>
                  <a:ext cx="320" cy="33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Rectangle 47"/>
                <p:cNvSpPr>
                  <a:spLocks noChangeArrowheads="1"/>
                </p:cNvSpPr>
                <p:nvPr/>
              </p:nvSpPr>
              <p:spPr bwMode="auto">
                <a:xfrm>
                  <a:off x="3445" y="2256"/>
                  <a:ext cx="320" cy="33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Rectangle 48"/>
                <p:cNvSpPr>
                  <a:spLocks noChangeArrowheads="1"/>
                </p:cNvSpPr>
                <p:nvPr/>
              </p:nvSpPr>
              <p:spPr bwMode="auto">
                <a:xfrm>
                  <a:off x="3312" y="1767"/>
                  <a:ext cx="320" cy="33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49"/>
                <p:cNvSpPr>
                  <a:spLocks noChangeArrowheads="1"/>
                </p:cNvSpPr>
                <p:nvPr/>
              </p:nvSpPr>
              <p:spPr bwMode="auto">
                <a:xfrm>
                  <a:off x="3446" y="1257"/>
                  <a:ext cx="320" cy="33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Rectangle 50"/>
                <p:cNvSpPr>
                  <a:spLocks noChangeArrowheads="1"/>
                </p:cNvSpPr>
                <p:nvPr/>
              </p:nvSpPr>
              <p:spPr bwMode="auto">
                <a:xfrm>
                  <a:off x="4180" y="1257"/>
                  <a:ext cx="320" cy="33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Rectangle 51"/>
                <p:cNvSpPr>
                  <a:spLocks noChangeArrowheads="1"/>
                </p:cNvSpPr>
                <p:nvPr/>
              </p:nvSpPr>
              <p:spPr bwMode="auto">
                <a:xfrm>
                  <a:off x="4037" y="1767"/>
                  <a:ext cx="320" cy="33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Rectangle 52"/>
                <p:cNvSpPr>
                  <a:spLocks noChangeArrowheads="1"/>
                </p:cNvSpPr>
                <p:nvPr/>
              </p:nvSpPr>
              <p:spPr bwMode="auto">
                <a:xfrm>
                  <a:off x="4180" y="2264"/>
                  <a:ext cx="320" cy="33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Rectangle 53"/>
                <p:cNvSpPr>
                  <a:spLocks noChangeArrowheads="1"/>
                </p:cNvSpPr>
                <p:nvPr/>
              </p:nvSpPr>
              <p:spPr bwMode="auto">
                <a:xfrm>
                  <a:off x="4038" y="2758"/>
                  <a:ext cx="320" cy="33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Rectangle 54"/>
                <p:cNvSpPr>
                  <a:spLocks noChangeArrowheads="1"/>
                </p:cNvSpPr>
                <p:nvPr/>
              </p:nvSpPr>
              <p:spPr bwMode="auto">
                <a:xfrm>
                  <a:off x="4180" y="3265"/>
                  <a:ext cx="320" cy="33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" name="Rectangle 55"/>
              <p:cNvSpPr>
                <a:spLocks noChangeArrowheads="1"/>
              </p:cNvSpPr>
              <p:nvPr/>
            </p:nvSpPr>
            <p:spPr bwMode="auto">
              <a:xfrm>
                <a:off x="551" y="1269"/>
                <a:ext cx="28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In</a:t>
                </a:r>
              </a:p>
            </p:txBody>
          </p:sp>
          <p:sp>
            <p:nvSpPr>
              <p:cNvPr id="35" name="Rectangle 56"/>
              <p:cNvSpPr>
                <a:spLocks noChangeArrowheads="1"/>
              </p:cNvSpPr>
              <p:nvPr/>
            </p:nvSpPr>
            <p:spPr bwMode="auto">
              <a:xfrm>
                <a:off x="4844" y="3287"/>
                <a:ext cx="44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Out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Advantages of Product Layout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000" dirty="0" smtClean="0"/>
              <a:t>Less duplication of equipment and hence lower total investment in equipment and training</a:t>
            </a:r>
          </a:p>
          <a:p>
            <a:pPr>
              <a:lnSpc>
                <a:spcPct val="150000"/>
              </a:lnSpc>
            </a:pPr>
            <a:r>
              <a:rPr lang="en-US" sz="3000" dirty="0" smtClean="0"/>
              <a:t>Low variable cost per unit because of high volume and standardized products</a:t>
            </a:r>
          </a:p>
          <a:p>
            <a:pPr>
              <a:lnSpc>
                <a:spcPct val="150000"/>
              </a:lnSpc>
            </a:pPr>
            <a:r>
              <a:rPr lang="en-US" sz="3000" dirty="0" smtClean="0"/>
              <a:t>Material handling costs are low</a:t>
            </a:r>
          </a:p>
          <a:p>
            <a:pPr>
              <a:lnSpc>
                <a:spcPct val="150000"/>
              </a:lnSpc>
            </a:pPr>
            <a:r>
              <a:rPr lang="en-US" sz="3000" dirty="0" smtClean="0"/>
              <a:t>Work-in-process inventories are also kept low</a:t>
            </a:r>
          </a:p>
          <a:p>
            <a:pPr>
              <a:lnSpc>
                <a:spcPct val="150000"/>
              </a:lnSpc>
            </a:pPr>
            <a:r>
              <a:rPr lang="en-US" sz="3000" dirty="0" smtClean="0"/>
              <a:t>Better and more efficient supervision possible through specialization </a:t>
            </a:r>
          </a:p>
          <a:p>
            <a:pPr>
              <a:lnSpc>
                <a:spcPct val="150000"/>
              </a:lnSpc>
            </a:pPr>
            <a:r>
              <a:rPr lang="en-US" sz="3000" dirty="0" smtClean="0"/>
              <a:t>Greater incentive to efficient individual workers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090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Disadvantages of Product Layout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291264" cy="47510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000" dirty="0" smtClean="0"/>
              <a:t>High volume is required because of </a:t>
            </a:r>
            <a:r>
              <a:rPr lang="en-US" sz="3000" dirty="0"/>
              <a:t>h</a:t>
            </a:r>
            <a:r>
              <a:rPr lang="en-US" sz="3000" dirty="0" smtClean="0"/>
              <a:t>igh investment needed to set up the process</a:t>
            </a:r>
          </a:p>
          <a:p>
            <a:pPr>
              <a:lnSpc>
                <a:spcPct val="150000"/>
              </a:lnSpc>
            </a:pPr>
            <a:r>
              <a:rPr lang="en-US" sz="3000" dirty="0" smtClean="0"/>
              <a:t>Work stoppage at any one point ties up the whole operation</a:t>
            </a:r>
          </a:p>
          <a:p>
            <a:pPr>
              <a:lnSpc>
                <a:spcPct val="150000"/>
              </a:lnSpc>
            </a:pPr>
            <a:r>
              <a:rPr lang="en-US" sz="3000" dirty="0" smtClean="0"/>
              <a:t>  Less flexibility of production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23528" y="2559050"/>
            <a:ext cx="2160240" cy="3838575"/>
          </a:xfrm>
          <a:solidFill>
            <a:srgbClr val="FFCC99"/>
          </a:solidFill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000" dirty="0"/>
              <a:t>Description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000" dirty="0" smtClean="0"/>
              <a:t>Type </a:t>
            </a:r>
            <a:r>
              <a:rPr lang="en-US" sz="2000" dirty="0"/>
              <a:t>of process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2000" dirty="0" smtClean="0"/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2000" dirty="0" smtClean="0"/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000" dirty="0"/>
              <a:t>Product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000" dirty="0"/>
              <a:t>Demand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000" dirty="0"/>
              <a:t>Volume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000" dirty="0"/>
              <a:t>Equipment</a:t>
            </a:r>
          </a:p>
        </p:txBody>
      </p:sp>
      <p:sp>
        <p:nvSpPr>
          <p:cNvPr id="316419" name="Rectangle 3"/>
          <p:cNvSpPr>
            <a:spLocks noChangeArrowheads="1"/>
          </p:cNvSpPr>
          <p:nvPr/>
        </p:nvSpPr>
        <p:spPr bwMode="auto">
          <a:xfrm>
            <a:off x="2555776" y="2559050"/>
            <a:ext cx="3240360" cy="3838575"/>
          </a:xfrm>
          <a:prstGeom prst="rect">
            <a:avLst/>
          </a:prstGeom>
          <a:solidFill>
            <a:srgbClr val="B2A19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2000" dirty="0">
                <a:latin typeface="Garamond" pitchFamily="18" charset="0"/>
              </a:rPr>
              <a:t>Sequential arrangement of activities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2000" dirty="0">
                <a:latin typeface="Garamond" pitchFamily="18" charset="0"/>
              </a:rPr>
              <a:t>Continuous, mass production, mainly assembly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endParaRPr lang="en-US" sz="2000" dirty="0" smtClean="0">
              <a:latin typeface="Garamond" pitchFamily="18" charset="0"/>
            </a:endParaRP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endParaRPr lang="en-US" sz="2000" dirty="0" smtClean="0">
              <a:latin typeface="Garamond" pitchFamily="18" charset="0"/>
            </a:endParaRP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2000" dirty="0" smtClean="0">
                <a:latin typeface="Garamond" pitchFamily="18" charset="0"/>
              </a:rPr>
              <a:t>Standardized</a:t>
            </a:r>
            <a:r>
              <a:rPr lang="en-US" sz="2000" dirty="0">
                <a:latin typeface="Garamond" pitchFamily="18" charset="0"/>
              </a:rPr>
              <a:t>, made to stock 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2000" dirty="0">
                <a:latin typeface="Garamond" pitchFamily="18" charset="0"/>
              </a:rPr>
              <a:t>Stable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2000" dirty="0">
                <a:latin typeface="Garamond" pitchFamily="18" charset="0"/>
              </a:rPr>
              <a:t>High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2000" dirty="0">
                <a:latin typeface="Garamond" pitchFamily="18" charset="0"/>
              </a:rPr>
              <a:t>Special purpose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5796136" y="1981200"/>
            <a:ext cx="3119264" cy="547688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87843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87843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folHlink"/>
                </a:solidFill>
                <a:latin typeface="Helvetica" charset="0"/>
              </a:rPr>
              <a:t>Process</a:t>
            </a:r>
          </a:p>
        </p:txBody>
      </p:sp>
      <p:sp>
        <p:nvSpPr>
          <p:cNvPr id="316422" name="Rectangle 6"/>
          <p:cNvSpPr>
            <a:spLocks noChangeArrowheads="1"/>
          </p:cNvSpPr>
          <p:nvPr/>
        </p:nvSpPr>
        <p:spPr bwMode="auto">
          <a:xfrm>
            <a:off x="0" y="260649"/>
            <a:ext cx="9144000" cy="720080"/>
          </a:xfrm>
          <a:prstGeom prst="rect">
            <a:avLst/>
          </a:prstGeom>
          <a:solidFill>
            <a:srgbClr val="FFC00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>
              <a:lnSpc>
                <a:spcPct val="85000"/>
              </a:lnSpc>
              <a:defRPr/>
            </a:pP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Comparison of 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Product and </a:t>
            </a: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Process Layouts</a:t>
            </a:r>
          </a:p>
        </p:txBody>
      </p:sp>
      <p:sp>
        <p:nvSpPr>
          <p:cNvPr id="316424" name="Rectangle 8"/>
          <p:cNvSpPr>
            <a:spLocks noChangeArrowheads="1"/>
          </p:cNvSpPr>
          <p:nvPr/>
        </p:nvSpPr>
        <p:spPr bwMode="auto">
          <a:xfrm>
            <a:off x="5796136" y="2559050"/>
            <a:ext cx="3096344" cy="38385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2000" dirty="0">
                <a:latin typeface="Garamond" pitchFamily="18" charset="0"/>
              </a:rPr>
              <a:t>Functional grouping of activities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2000" dirty="0">
                <a:latin typeface="Garamond" pitchFamily="18" charset="0"/>
              </a:rPr>
              <a:t>Intermittent, job shop, batch production, mainly fabrication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endParaRPr lang="en-US" sz="2000" dirty="0" smtClean="0">
              <a:latin typeface="Garamond" pitchFamily="18" charset="0"/>
            </a:endParaRP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endParaRPr lang="en-US" sz="2000" dirty="0" smtClean="0">
              <a:latin typeface="Garamond" pitchFamily="18" charset="0"/>
            </a:endParaRP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2000" dirty="0" smtClean="0">
                <a:latin typeface="Garamond" pitchFamily="18" charset="0"/>
              </a:rPr>
              <a:t>Varied</a:t>
            </a:r>
            <a:r>
              <a:rPr lang="en-US" sz="2000" dirty="0">
                <a:latin typeface="Garamond" pitchFamily="18" charset="0"/>
              </a:rPr>
              <a:t>, made to order </a:t>
            </a:r>
          </a:p>
          <a:p>
            <a:pPr marL="342900" indent="-342900">
              <a:buClr>
                <a:schemeClr val="accent2"/>
              </a:buClr>
            </a:pPr>
            <a:endParaRPr lang="en-US" sz="2000" dirty="0" smtClean="0">
              <a:latin typeface="Garamond" pitchFamily="18" charset="0"/>
            </a:endParaRP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2000" dirty="0" smtClean="0">
                <a:latin typeface="Garamond" pitchFamily="18" charset="0"/>
              </a:rPr>
              <a:t>Fluctuating</a:t>
            </a:r>
            <a:endParaRPr lang="en-US" sz="2000" dirty="0">
              <a:latin typeface="Garamond" pitchFamily="18" charset="0"/>
            </a:endParaRP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2000" dirty="0" smtClean="0">
                <a:latin typeface="Garamond" pitchFamily="18" charset="0"/>
              </a:rPr>
              <a:t>Low</a:t>
            </a:r>
            <a:endParaRPr lang="en-US" sz="2000" dirty="0">
              <a:latin typeface="Garamond" pitchFamily="18" charset="0"/>
            </a:endParaRP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2000" dirty="0">
                <a:latin typeface="Garamond" pitchFamily="18" charset="0"/>
              </a:rPr>
              <a:t>General purpose</a:t>
            </a:r>
          </a:p>
        </p:txBody>
      </p:sp>
      <p:sp>
        <p:nvSpPr>
          <p:cNvPr id="316425" name="Rectangle 9"/>
          <p:cNvSpPr>
            <a:spLocks noChangeArrowheads="1"/>
          </p:cNvSpPr>
          <p:nvPr/>
        </p:nvSpPr>
        <p:spPr bwMode="auto">
          <a:xfrm>
            <a:off x="2555776" y="1981200"/>
            <a:ext cx="3240360" cy="547688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87843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87843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folHlink"/>
                </a:solidFill>
                <a:latin typeface="Helvetica" charset="0"/>
              </a:rPr>
              <a:t>Product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64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64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164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6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16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16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16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164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16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164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3164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8" grpId="0" build="p" animBg="1"/>
      <p:bldP spid="316419" grpId="0" build="p" animBg="1"/>
      <p:bldP spid="31642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228600" y="2362200"/>
            <a:ext cx="2514600" cy="4235152"/>
          </a:xfrm>
          <a:solidFill>
            <a:srgbClr val="FFCC99"/>
          </a:solidFill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2000" dirty="0"/>
              <a:t>Workers</a:t>
            </a:r>
          </a:p>
          <a:p>
            <a:pPr>
              <a:spcBef>
                <a:spcPct val="0"/>
              </a:spcBef>
              <a:defRPr/>
            </a:pPr>
            <a:r>
              <a:rPr lang="en-US" sz="2000" dirty="0"/>
              <a:t>Inventory</a:t>
            </a:r>
          </a:p>
          <a:p>
            <a:pPr>
              <a:spcBef>
                <a:spcPct val="0"/>
              </a:spcBef>
              <a:defRPr/>
            </a:pPr>
            <a:endParaRPr lang="en-US" sz="2000" dirty="0"/>
          </a:p>
          <a:p>
            <a:pPr>
              <a:spcBef>
                <a:spcPct val="0"/>
              </a:spcBef>
              <a:defRPr/>
            </a:pPr>
            <a:r>
              <a:rPr lang="en-US" sz="2000" dirty="0"/>
              <a:t>Storage space</a:t>
            </a:r>
          </a:p>
          <a:p>
            <a:pPr>
              <a:spcBef>
                <a:spcPct val="0"/>
              </a:spcBef>
              <a:defRPr/>
            </a:pPr>
            <a:r>
              <a:rPr lang="en-US" sz="2000" dirty="0"/>
              <a:t>Material handling</a:t>
            </a:r>
          </a:p>
          <a:p>
            <a:pPr>
              <a:spcBef>
                <a:spcPct val="0"/>
              </a:spcBef>
              <a:defRPr/>
            </a:pPr>
            <a:r>
              <a:rPr lang="en-US" sz="2000" dirty="0"/>
              <a:t>Aisles</a:t>
            </a:r>
          </a:p>
          <a:p>
            <a:pPr>
              <a:spcBef>
                <a:spcPct val="0"/>
              </a:spcBef>
              <a:defRPr/>
            </a:pPr>
            <a:r>
              <a:rPr lang="en-US" sz="2000" dirty="0"/>
              <a:t>Scheduling</a:t>
            </a:r>
          </a:p>
          <a:p>
            <a:pPr>
              <a:spcBef>
                <a:spcPct val="0"/>
              </a:spcBef>
              <a:defRPr/>
            </a:pPr>
            <a:r>
              <a:rPr lang="en-US" sz="2000" dirty="0"/>
              <a:t>Layout decision</a:t>
            </a:r>
          </a:p>
          <a:p>
            <a:pPr>
              <a:spcBef>
                <a:spcPct val="0"/>
              </a:spcBef>
              <a:defRPr/>
            </a:pPr>
            <a:r>
              <a:rPr lang="en-US" sz="2000" dirty="0"/>
              <a:t>Goal</a:t>
            </a:r>
          </a:p>
          <a:p>
            <a:pPr>
              <a:spcBef>
                <a:spcPct val="0"/>
              </a:spcBef>
              <a:defRPr/>
            </a:pPr>
            <a:endParaRPr lang="en-US" sz="2000" dirty="0"/>
          </a:p>
          <a:p>
            <a:pPr>
              <a:spcBef>
                <a:spcPct val="0"/>
              </a:spcBef>
              <a:defRPr/>
            </a:pPr>
            <a:r>
              <a:rPr lang="en-US" sz="2000" dirty="0"/>
              <a:t>Advantage</a:t>
            </a:r>
          </a:p>
        </p:txBody>
      </p:sp>
      <p:sp>
        <p:nvSpPr>
          <p:cNvPr id="317443" name="Rectangle 3"/>
          <p:cNvSpPr>
            <a:spLocks noChangeArrowheads="1"/>
          </p:cNvSpPr>
          <p:nvPr/>
        </p:nvSpPr>
        <p:spPr bwMode="auto">
          <a:xfrm>
            <a:off x="2743200" y="2362200"/>
            <a:ext cx="3048000" cy="4235152"/>
          </a:xfrm>
          <a:prstGeom prst="rect">
            <a:avLst/>
          </a:prstGeom>
          <a:solidFill>
            <a:srgbClr val="B2A19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2000" dirty="0">
                <a:latin typeface="Garamond" pitchFamily="18" charset="0"/>
              </a:rPr>
              <a:t>Limited skills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2000" dirty="0">
                <a:latin typeface="Garamond" pitchFamily="18" charset="0"/>
              </a:rPr>
              <a:t>Low in-process, high finished goods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2000" dirty="0">
                <a:latin typeface="Garamond" pitchFamily="18" charset="0"/>
              </a:rPr>
              <a:t>Small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2000" dirty="0">
                <a:latin typeface="Garamond" pitchFamily="18" charset="0"/>
              </a:rPr>
              <a:t>Fixed path (conveyor)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2000" dirty="0">
                <a:latin typeface="Garamond" pitchFamily="18" charset="0"/>
              </a:rPr>
              <a:t>Narrow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2000" dirty="0">
                <a:latin typeface="Garamond" pitchFamily="18" charset="0"/>
              </a:rPr>
              <a:t>Part of balancing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2000" dirty="0">
                <a:latin typeface="Garamond" pitchFamily="18" charset="0"/>
              </a:rPr>
              <a:t>Line balancing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2000" dirty="0">
                <a:latin typeface="Garamond" pitchFamily="18" charset="0"/>
              </a:rPr>
              <a:t>Equalize work at each station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2000" dirty="0">
                <a:latin typeface="Garamond" pitchFamily="18" charset="0"/>
              </a:rPr>
              <a:t>Efficiency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5791200" y="1752600"/>
            <a:ext cx="3048000" cy="547688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87843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87843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>
                <a:solidFill>
                  <a:schemeClr val="folHlink"/>
                </a:solidFill>
                <a:latin typeface="Helvetica" charset="0"/>
              </a:rPr>
              <a:t>Process</a:t>
            </a:r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5791200" y="2362200"/>
            <a:ext cx="3048000" cy="423515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2000" dirty="0">
                <a:latin typeface="Garamond" pitchFamily="18" charset="0"/>
              </a:rPr>
              <a:t>Varied skills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2000" dirty="0">
                <a:latin typeface="Garamond" pitchFamily="18" charset="0"/>
              </a:rPr>
              <a:t>High in-process, low finished goods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2000" dirty="0">
                <a:latin typeface="Garamond" pitchFamily="18" charset="0"/>
              </a:rPr>
              <a:t>Large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2000" dirty="0">
                <a:latin typeface="Garamond" pitchFamily="18" charset="0"/>
              </a:rPr>
              <a:t>Variable path (forklift)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2000" dirty="0">
                <a:latin typeface="Garamond" pitchFamily="18" charset="0"/>
              </a:rPr>
              <a:t>Wide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2000" dirty="0">
                <a:latin typeface="Garamond" pitchFamily="18" charset="0"/>
              </a:rPr>
              <a:t>Dynamic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2000" dirty="0">
                <a:latin typeface="Garamond" pitchFamily="18" charset="0"/>
              </a:rPr>
              <a:t>Machine location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2000" dirty="0">
                <a:latin typeface="Garamond" pitchFamily="18" charset="0"/>
              </a:rPr>
              <a:t>Minimize material handling cost</a:t>
            </a:r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w"/>
            </a:pPr>
            <a:r>
              <a:rPr lang="en-US" sz="2000" dirty="0">
                <a:latin typeface="Garamond" pitchFamily="18" charset="0"/>
              </a:rPr>
              <a:t>Flexibility</a:t>
            </a:r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2743200" y="1752600"/>
            <a:ext cx="3048000" cy="547688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87843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87843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>
                <a:solidFill>
                  <a:schemeClr val="folHlink"/>
                </a:solidFill>
                <a:latin typeface="Helvetica" charset="0"/>
              </a:rPr>
              <a:t>Product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260649"/>
            <a:ext cx="9144000" cy="720080"/>
          </a:xfrm>
          <a:prstGeom prst="rect">
            <a:avLst/>
          </a:prstGeom>
          <a:solidFill>
            <a:srgbClr val="FFC00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>
              <a:lnSpc>
                <a:spcPct val="85000"/>
              </a:lnSpc>
              <a:defRPr/>
            </a:pP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Comparison of </a:t>
            </a: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Product and </a:t>
            </a: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Process Layouts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4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74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174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17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17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17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17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17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17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17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17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17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317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17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317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317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3174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317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31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3174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3174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317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3174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2" grpId="0" build="p" animBg="1"/>
      <p:bldP spid="317443" grpId="0" build="p" animBg="1"/>
      <p:bldP spid="317446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Developing the Process Layout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sz="3000" dirty="0" err="1" smtClean="0"/>
              <a:t>Analyse</a:t>
            </a:r>
            <a:r>
              <a:rPr lang="en-US" sz="3000" dirty="0" smtClean="0"/>
              <a:t> the product or products to be produced</a:t>
            </a:r>
          </a:p>
          <a:p>
            <a:pPr marL="881063" lvl="1" indent="-5143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000" dirty="0" smtClean="0"/>
              <a:t>Complete design drawings</a:t>
            </a:r>
          </a:p>
          <a:p>
            <a:pPr marL="881063" lvl="1" indent="-5143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000" dirty="0" smtClean="0"/>
              <a:t>The parts list which established those parts to be manufactured and/or purchased and which must be provided for the general plant area under consideration</a:t>
            </a:r>
          </a:p>
          <a:p>
            <a:pPr marL="881063" lvl="1" indent="-5143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000" dirty="0" smtClean="0"/>
              <a:t>Assembly charts indication the sequence by which the parts are combined into assemblies</a:t>
            </a:r>
          </a:p>
          <a:p>
            <a:pPr marL="881063" lvl="1" indent="-514350">
              <a:buFont typeface="Wingdings" pitchFamily="2" charset="2"/>
              <a:buChar char="§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Developing the Process Layout(cont.)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8305800" cy="6021288"/>
          </a:xfrm>
        </p:spPr>
        <p:txBody>
          <a:bodyPr>
            <a:normAutofit/>
          </a:bodyPr>
          <a:lstStyle/>
          <a:p>
            <a:pPr marL="514350" indent="-514350">
              <a:buFont typeface="Wingdings 2" pitchFamily="18" charset="2"/>
              <a:buNone/>
            </a:pPr>
            <a:r>
              <a:rPr lang="en-US" sz="3500" dirty="0" smtClean="0"/>
              <a:t>2.Determine </a:t>
            </a:r>
            <a:r>
              <a:rPr lang="en-US" sz="3500" b="1" dirty="0" smtClean="0"/>
              <a:t> </a:t>
            </a:r>
            <a:r>
              <a:rPr lang="en-US" sz="3500" dirty="0" smtClean="0"/>
              <a:t>the process  required to manufacture the product</a:t>
            </a:r>
          </a:p>
          <a:p>
            <a:pPr marL="881063" lvl="1" indent="-514350">
              <a:buFont typeface="Arial" pitchFamily="34" charset="0"/>
              <a:buChar char="•"/>
            </a:pPr>
            <a:r>
              <a:rPr lang="en-US" dirty="0" smtClean="0"/>
              <a:t>Route sheets and operations sheets must be obtained or developed for each manufactured part or assembly</a:t>
            </a:r>
          </a:p>
          <a:p>
            <a:pPr marL="881063" lvl="1" indent="-514350">
              <a:buFont typeface="Arial" pitchFamily="34" charset="0"/>
              <a:buChar char="•"/>
            </a:pPr>
            <a:r>
              <a:rPr lang="en-US" dirty="0" smtClean="0"/>
              <a:t>Operation process charts are prepared following the preparation of the route sheets to provide a means of combining the assembly charts and route sheet data in a single form	</a:t>
            </a:r>
          </a:p>
          <a:p>
            <a:pPr marL="881063" lvl="1" indent="-881063">
              <a:buNone/>
            </a:pPr>
            <a:r>
              <a:rPr lang="en-US" sz="3500" dirty="0" smtClean="0"/>
              <a:t>3.</a:t>
            </a:r>
            <a:r>
              <a:rPr lang="en-US" dirty="0" smtClean="0"/>
              <a:t> </a:t>
            </a:r>
            <a:r>
              <a:rPr lang="en-US" sz="3500" dirty="0" smtClean="0"/>
              <a:t>Prepare layout planning chart which includes:</a:t>
            </a:r>
          </a:p>
          <a:p>
            <a:pPr marL="900113" lvl="2" indent="-539750">
              <a:buFont typeface="Arial" pitchFamily="34" charset="0"/>
              <a:buChar char="•"/>
            </a:pPr>
            <a:r>
              <a:rPr lang="en-US" sz="3000" dirty="0" smtClean="0"/>
              <a:t>Flow process showing all operations, moves, storages and inspections</a:t>
            </a:r>
          </a:p>
          <a:p>
            <a:pPr marL="900113" lvl="2" indent="-539750">
              <a:buFont typeface="Arial" pitchFamily="34" charset="0"/>
              <a:buChar char="•"/>
            </a:pPr>
            <a:r>
              <a:rPr lang="en-US" sz="3000" dirty="0" smtClean="0"/>
              <a:t>Standard times for each operation obtained from time study or pre-determined standards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Developing Process Layout(cont)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8229600" cy="5217443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Machine  selection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Manpower requirements for the production activity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Machine balance and manpower balance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Material handling load, methods and equipment requirements</a:t>
            </a:r>
          </a:p>
          <a:p>
            <a:pPr marL="539750" indent="-539750">
              <a:lnSpc>
                <a:spcPct val="150000"/>
              </a:lnSpc>
              <a:buFont typeface="Wingdings 2" pitchFamily="18" charset="2"/>
              <a:buNone/>
            </a:pPr>
            <a:r>
              <a:rPr lang="en-US" sz="2800" dirty="0" smtClean="0"/>
              <a:t>4. 	Determine the work stations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Layout must be developed taking into consideration machine, operator, materials and service area requirement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Developing the process layout(</a:t>
            </a:r>
            <a:r>
              <a:rPr lang="en-US" b="1" dirty="0" err="1" smtClean="0">
                <a:solidFill>
                  <a:schemeClr val="tx1"/>
                </a:solidFill>
              </a:rPr>
              <a:t>contd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Wingdings 2" pitchFamily="18" charset="2"/>
              <a:buNone/>
            </a:pPr>
            <a:r>
              <a:rPr lang="en-US" sz="3000" dirty="0" smtClean="0"/>
              <a:t>5.	</a:t>
            </a:r>
            <a:r>
              <a:rPr lang="en-US" sz="3000" dirty="0" err="1" smtClean="0"/>
              <a:t>Analyse</a:t>
            </a:r>
            <a:r>
              <a:rPr lang="en-US" sz="3000" dirty="0" smtClean="0"/>
              <a:t> storage area requirement</a:t>
            </a:r>
          </a:p>
          <a:p>
            <a:pPr marL="514350" indent="-514350">
              <a:lnSpc>
                <a:spcPct val="150000"/>
              </a:lnSpc>
              <a:buFont typeface="Wingdings 2" pitchFamily="18" charset="2"/>
              <a:buNone/>
            </a:pPr>
            <a:r>
              <a:rPr lang="en-US" sz="3000" dirty="0" smtClean="0"/>
              <a:t>6.	Establish minimum aisle widths</a:t>
            </a:r>
          </a:p>
          <a:p>
            <a:pPr marL="514350" indent="-514350">
              <a:lnSpc>
                <a:spcPct val="150000"/>
              </a:lnSpc>
              <a:buFont typeface="Wingdings 2" pitchFamily="18" charset="2"/>
              <a:buNone/>
            </a:pPr>
            <a:r>
              <a:rPr lang="en-US" sz="3000" dirty="0" smtClean="0"/>
              <a:t>7.	Establish office requirements</a:t>
            </a:r>
          </a:p>
          <a:p>
            <a:pPr marL="514350" indent="-514350">
              <a:lnSpc>
                <a:spcPct val="150000"/>
              </a:lnSpc>
              <a:buFont typeface="Wingdings 2" pitchFamily="18" charset="2"/>
              <a:buNone/>
            </a:pPr>
            <a:r>
              <a:rPr lang="en-US" sz="3000" dirty="0" smtClean="0"/>
              <a:t>8.	Consider personnel facilities and services</a:t>
            </a:r>
          </a:p>
          <a:p>
            <a:pPr marL="514350" indent="-514350">
              <a:lnSpc>
                <a:spcPct val="150000"/>
              </a:lnSpc>
              <a:buFont typeface="Wingdings 2" pitchFamily="18" charset="2"/>
              <a:buNone/>
            </a:pPr>
            <a:r>
              <a:rPr lang="en-US" sz="3000" dirty="0" smtClean="0"/>
              <a:t>9.	Survey plant services</a:t>
            </a:r>
          </a:p>
          <a:p>
            <a:pPr marL="514350" indent="-514350">
              <a:lnSpc>
                <a:spcPct val="150000"/>
              </a:lnSpc>
              <a:buFont typeface="Wingdings 2" pitchFamily="18" charset="2"/>
              <a:buNone/>
            </a:pPr>
            <a:r>
              <a:rPr lang="en-US" sz="3000" dirty="0" smtClean="0"/>
              <a:t>10.	Provide for further expansion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52736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Conventional Approach for Developing Product Layout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534400" cy="5301208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Product layouts are suitable for </a:t>
            </a:r>
            <a:r>
              <a:rPr lang="en-US" sz="3000" dirty="0" smtClean="0">
                <a:solidFill>
                  <a:srgbClr val="FF0000"/>
                </a:solidFill>
              </a:rPr>
              <a:t>mass production of discrete items</a:t>
            </a:r>
          </a:p>
          <a:p>
            <a:r>
              <a:rPr lang="en-US" sz="3000" dirty="0" smtClean="0"/>
              <a:t>Products layout are used to achieve </a:t>
            </a:r>
            <a:r>
              <a:rPr lang="en-US" sz="3000" dirty="0" smtClean="0">
                <a:solidFill>
                  <a:srgbClr val="FF0000"/>
                </a:solidFill>
              </a:rPr>
              <a:t>smooth flow of large volume of highly </a:t>
            </a:r>
            <a:r>
              <a:rPr lang="en-US" sz="3000" dirty="0" err="1" smtClean="0">
                <a:solidFill>
                  <a:srgbClr val="FF0000"/>
                </a:solidFill>
              </a:rPr>
              <a:t>standardised</a:t>
            </a:r>
            <a:r>
              <a:rPr lang="en-US" sz="3000" dirty="0" smtClean="0">
                <a:solidFill>
                  <a:srgbClr val="FF0000"/>
                </a:solidFill>
              </a:rPr>
              <a:t> </a:t>
            </a:r>
            <a:r>
              <a:rPr lang="en-US" sz="3000" dirty="0" smtClean="0"/>
              <a:t>products that require repetitive processing operations</a:t>
            </a:r>
          </a:p>
          <a:p>
            <a:r>
              <a:rPr lang="en-US" sz="3000" dirty="0" smtClean="0"/>
              <a:t>The main issue in design of product layout is </a:t>
            </a:r>
            <a:r>
              <a:rPr lang="en-US" sz="3000" dirty="0" smtClean="0">
                <a:solidFill>
                  <a:srgbClr val="FF0000"/>
                </a:solidFill>
              </a:rPr>
              <a:t>line balancing</a:t>
            </a:r>
          </a:p>
          <a:p>
            <a:pPr lvl="1"/>
            <a:r>
              <a:rPr lang="en-US" b="1" dirty="0" smtClean="0"/>
              <a:t>The process of deciding how to </a:t>
            </a:r>
            <a:r>
              <a:rPr lang="en-US" b="1" dirty="0" smtClean="0">
                <a:solidFill>
                  <a:srgbClr val="FF0000"/>
                </a:solidFill>
              </a:rPr>
              <a:t>assign tasks to work stations </a:t>
            </a:r>
            <a:r>
              <a:rPr lang="en-US" b="1" dirty="0" smtClean="0"/>
              <a:t>on the line is referred to as line balancing</a:t>
            </a:r>
          </a:p>
          <a:p>
            <a:r>
              <a:rPr lang="en-US" sz="3000" dirty="0" smtClean="0"/>
              <a:t>The objective of line balancing is to </a:t>
            </a:r>
            <a:r>
              <a:rPr lang="en-US" sz="3000" dirty="0" smtClean="0">
                <a:solidFill>
                  <a:srgbClr val="FF0000"/>
                </a:solidFill>
              </a:rPr>
              <a:t>obtain task groupings </a:t>
            </a:r>
            <a:r>
              <a:rPr lang="en-US" sz="3000" dirty="0" smtClean="0"/>
              <a:t>that represent approximately equal time requirement.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720080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Garamond" pitchFamily="18" charset="0"/>
              </a:rPr>
              <a:t>What is Facility Planning?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764704"/>
            <a:ext cx="8363272" cy="54726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900" b="1" dirty="0" smtClean="0"/>
              <a:t>Facility planning </a:t>
            </a:r>
            <a:r>
              <a:rPr lang="en-US" sz="2900" dirty="0" smtClean="0"/>
              <a:t>exercise determines how an </a:t>
            </a:r>
            <a:r>
              <a:rPr lang="en-US" sz="2900" dirty="0" smtClean="0">
                <a:solidFill>
                  <a:srgbClr val="FF0000"/>
                </a:solidFill>
              </a:rPr>
              <a:t>activity’s tangible fixed assets</a:t>
            </a:r>
            <a:r>
              <a:rPr lang="en-US" sz="2900" dirty="0" smtClean="0"/>
              <a:t> best support achieving the activity’s objectives.</a:t>
            </a:r>
          </a:p>
          <a:p>
            <a:pPr>
              <a:lnSpc>
                <a:spcPct val="150000"/>
              </a:lnSpc>
            </a:pPr>
            <a:r>
              <a:rPr lang="en-US" sz="2900" dirty="0" smtClean="0"/>
              <a:t>In developing a layout for a system producing goods or services </a:t>
            </a:r>
            <a:r>
              <a:rPr lang="en-US" sz="2900" dirty="0" err="1" smtClean="0"/>
              <a:t>organisations</a:t>
            </a:r>
            <a:r>
              <a:rPr lang="en-US" sz="2900" dirty="0" smtClean="0"/>
              <a:t> seek </a:t>
            </a:r>
            <a:r>
              <a:rPr lang="en-US" sz="2900" dirty="0" smtClean="0">
                <a:solidFill>
                  <a:srgbClr val="FF0000"/>
                </a:solidFill>
              </a:rPr>
              <a:t>to determine the best arrangement of facilities and equipment capable of satisfying anticipated demand at lowest cost</a:t>
            </a:r>
            <a:r>
              <a:rPr lang="en-US" sz="2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900" dirty="0" smtClean="0"/>
              <a:t>Facility planning is also know as </a:t>
            </a:r>
            <a:r>
              <a:rPr lang="en-US" sz="2900" dirty="0" smtClean="0">
                <a:solidFill>
                  <a:srgbClr val="FF0000"/>
                </a:solidFill>
              </a:rPr>
              <a:t>layout planning, plant layout, facilities design.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052736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Conventional Approach for Developing Product Layout(cont)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229600" cy="50405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Perfect balance </a:t>
            </a:r>
            <a:r>
              <a:rPr lang="en-US" sz="2800" dirty="0" smtClean="0"/>
              <a:t>would lead to smooth flow of work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It is </a:t>
            </a:r>
            <a:r>
              <a:rPr lang="en-US" sz="2800" dirty="0" smtClean="0">
                <a:solidFill>
                  <a:srgbClr val="FF0000"/>
                </a:solidFill>
              </a:rPr>
              <a:t>difficult</a:t>
            </a:r>
            <a:r>
              <a:rPr lang="en-US" sz="2800" dirty="0" smtClean="0"/>
              <a:t> to achieve </a:t>
            </a:r>
            <a:r>
              <a:rPr lang="en-US" sz="2800" dirty="0" smtClean="0">
                <a:solidFill>
                  <a:srgbClr val="FF0000"/>
                </a:solidFill>
              </a:rPr>
              <a:t>perfect balancing </a:t>
            </a:r>
            <a:r>
              <a:rPr lang="en-US" sz="2800" dirty="0" smtClean="0"/>
              <a:t>as a result of inability to obtain task groupings that have same durations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cycle time </a:t>
            </a:r>
            <a:r>
              <a:rPr lang="en-US" sz="2800" dirty="0" smtClean="0"/>
              <a:t>which is the amount of time each work station has to complete its set of task before the product moves to the next station, determines the </a:t>
            </a:r>
            <a:r>
              <a:rPr lang="en-US" sz="2800" dirty="0" smtClean="0">
                <a:solidFill>
                  <a:srgbClr val="FF0000"/>
                </a:solidFill>
              </a:rPr>
              <a:t>output rate </a:t>
            </a:r>
            <a:r>
              <a:rPr lang="en-US" sz="2800" dirty="0" smtClean="0"/>
              <a:t>per line.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Assembly Line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C:\Users\Lena\Desktop\IDL Second Semester\ME 392\VW Assembly Line 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8784976" cy="5445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1124744"/>
            <a:ext cx="896448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An </a:t>
            </a:r>
            <a:r>
              <a:rPr lang="en-US" sz="2600" b="1" dirty="0" smtClean="0"/>
              <a:t>assembly line</a:t>
            </a:r>
            <a:r>
              <a:rPr lang="en-US" sz="2600" dirty="0" smtClean="0"/>
              <a:t> is a manufacturing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/>
              <a:t>process (</a:t>
            </a:r>
            <a:r>
              <a:rPr lang="en-US" sz="2600" dirty="0" smtClean="0">
                <a:solidFill>
                  <a:srgbClr val="FF0000"/>
                </a:solidFill>
              </a:rPr>
              <a:t>most of the time called a </a:t>
            </a:r>
            <a:r>
              <a:rPr lang="en-US" sz="2600" i="1" dirty="0" smtClean="0">
                <a:solidFill>
                  <a:srgbClr val="FF0000"/>
                </a:solidFill>
              </a:rPr>
              <a:t>progressive assembly</a:t>
            </a:r>
            <a:r>
              <a:rPr lang="en-US" sz="2600" dirty="0" smtClean="0"/>
              <a:t>) in which parts are added to a product in a sequential manner to create a finished product.</a:t>
            </a:r>
          </a:p>
          <a:p>
            <a:r>
              <a:rPr lang="en-US" sz="2600" dirty="0" smtClean="0"/>
              <a:t>It is much faster way of producing a product.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Assembly lines work on the principle of division of </a:t>
            </a:r>
            <a:r>
              <a:rPr lang="en-US" sz="2600" dirty="0" err="1" smtClean="0"/>
              <a:t>labour</a:t>
            </a:r>
            <a:r>
              <a:rPr lang="en-US" sz="2600" dirty="0" smtClean="0"/>
              <a:t> propounded by </a:t>
            </a:r>
            <a:r>
              <a:rPr lang="en-US" sz="2600" dirty="0" smtClean="0">
                <a:solidFill>
                  <a:srgbClr val="FF0000"/>
                </a:solidFill>
              </a:rPr>
              <a:t>Adam Smith.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090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Assembly Line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3501008"/>
            <a:ext cx="856895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- Break the production process of product into elemental task</a:t>
            </a:r>
          </a:p>
          <a:p>
            <a:pPr>
              <a:buFontTx/>
              <a:buChar char="-"/>
            </a:pPr>
            <a:r>
              <a:rPr lang="en-US" sz="2600" dirty="0" smtClean="0"/>
              <a:t>Group tasks together</a:t>
            </a:r>
          </a:p>
          <a:p>
            <a:pPr>
              <a:buFontTx/>
              <a:buChar char="-"/>
            </a:pPr>
            <a:r>
              <a:rPr lang="en-US" sz="2600" dirty="0" smtClean="0"/>
              <a:t>Set up the workers, tools or machines, and parts in a sequential order</a:t>
            </a:r>
          </a:p>
          <a:p>
            <a:r>
              <a:rPr lang="en-US" sz="2600" dirty="0" smtClean="0"/>
              <a:t>    -Each worker typically performs one simple operation. </a:t>
            </a:r>
          </a:p>
          <a:p>
            <a:r>
              <a:rPr lang="en-US" sz="2600" dirty="0" smtClean="0"/>
              <a:t>    -The motion of workers is minimized to the extent possible.</a:t>
            </a:r>
          </a:p>
          <a:p>
            <a:r>
              <a:rPr lang="en-US" sz="2600" dirty="0" smtClean="0"/>
              <a:t> All parts or assemblies are transported through different work centers using  either conveyors or motorized vehicles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772400" cy="882352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Typical Delay Scenarios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1" y="1196752"/>
            <a:ext cx="889248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Flow-blocking delay</a:t>
            </a:r>
            <a:r>
              <a:rPr lang="en-US" sz="2400" dirty="0" smtClean="0"/>
              <a:t>: Work-in-progress cannot be released because the following workstations is occupied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Lack of work delay</a:t>
            </a:r>
            <a:r>
              <a:rPr lang="en-US" sz="2400" dirty="0" smtClean="0"/>
              <a:t>: Work has been completed at one station but new job has not arrived.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These are indications of an unbalanced line.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The assembly line technique builds on the operations chart and the plant rate.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The objective is to </a:t>
            </a:r>
            <a:r>
              <a:rPr lang="en-US" sz="2400" dirty="0" smtClean="0">
                <a:solidFill>
                  <a:srgbClr val="FF0000"/>
                </a:solidFill>
              </a:rPr>
              <a:t>give each operator as close to the same amount of work </a:t>
            </a:r>
            <a:r>
              <a:rPr lang="en-US" sz="2400" dirty="0" smtClean="0"/>
              <a:t>as possible.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This can only be done by </a:t>
            </a:r>
            <a:r>
              <a:rPr lang="en-US" sz="2400" dirty="0" smtClean="0">
                <a:solidFill>
                  <a:srgbClr val="FF0000"/>
                </a:solidFill>
              </a:rPr>
              <a:t>breaking  the work into basic motions </a:t>
            </a:r>
            <a:r>
              <a:rPr lang="en-US" sz="2400" dirty="0" smtClean="0"/>
              <a:t>to do every single piece of work and reassembling into jobs of near equal time value.</a:t>
            </a:r>
          </a:p>
          <a:p>
            <a:pPr marL="1714500" lvl="3" indent="-342900"/>
            <a:r>
              <a:rPr lang="en-US" sz="2600" dirty="0" smtClean="0">
                <a:solidFill>
                  <a:srgbClr val="FF0000"/>
                </a:solidFill>
              </a:rPr>
              <a:t>  </a:t>
            </a:r>
            <a:endParaRPr lang="en-US" sz="3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7772400" cy="706090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Assembly Line Balancing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563969"/>
            <a:ext cx="8064896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The technique of ensuring that each workstation is has a near equal time is what is known as </a:t>
            </a:r>
            <a:r>
              <a:rPr lang="en-US" sz="2600" dirty="0" smtClean="0">
                <a:solidFill>
                  <a:srgbClr val="FF0000"/>
                </a:solidFill>
              </a:rPr>
              <a:t>assembly line balancing.</a:t>
            </a:r>
          </a:p>
          <a:p>
            <a:pPr>
              <a:lnSpc>
                <a:spcPct val="150000"/>
              </a:lnSpc>
            </a:pPr>
            <a:r>
              <a:rPr lang="en-US" sz="2600" b="1" u="sng" dirty="0" smtClean="0"/>
              <a:t>Purpose:</a:t>
            </a:r>
          </a:p>
          <a:p>
            <a:pPr>
              <a:lnSpc>
                <a:spcPct val="150000"/>
              </a:lnSpc>
            </a:pPr>
            <a:r>
              <a:rPr lang="en-US" sz="2600" dirty="0" err="1" smtClean="0"/>
              <a:t>Equalise</a:t>
            </a:r>
            <a:r>
              <a:rPr lang="en-US" sz="2600" dirty="0" smtClean="0"/>
              <a:t> workload among the assemblers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Identify bottleneck operations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Establish the speed of the assembly line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Determine the number of work stations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Determine  the </a:t>
            </a:r>
            <a:r>
              <a:rPr lang="en-US" sz="2600" dirty="0" err="1" smtClean="0"/>
              <a:t>labour</a:t>
            </a:r>
            <a:r>
              <a:rPr lang="en-US" sz="2600" dirty="0" smtClean="0"/>
              <a:t> cost of assembly and </a:t>
            </a:r>
            <a:r>
              <a:rPr lang="en-US" sz="2600" dirty="0" err="1" smtClean="0"/>
              <a:t>packout</a:t>
            </a:r>
            <a:endParaRPr lang="en-US" sz="2600" dirty="0" smtClean="0"/>
          </a:p>
          <a:p>
            <a:pPr>
              <a:lnSpc>
                <a:spcPct val="150000"/>
              </a:lnSpc>
            </a:pPr>
            <a:r>
              <a:rPr lang="en-US" sz="2600" dirty="0" smtClean="0"/>
              <a:t>Establish the percentage workload of each operator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Assist in plant layout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Reduce production cost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Assembly Line Balancing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5362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Cycle time =</a:t>
            </a:r>
            <a:r>
              <a:rPr lang="en-US" sz="2400" u="sng" dirty="0" smtClean="0"/>
              <a:t>Production time available per day</a:t>
            </a:r>
          </a:p>
          <a:p>
            <a:r>
              <a:rPr lang="en-US" sz="2400" dirty="0" smtClean="0"/>
              <a:t>                               Demand per day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03040" y="2708920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Cycle time(d) =</a:t>
            </a:r>
            <a:r>
              <a:rPr lang="en-US" sz="2400" u="sng" dirty="0" smtClean="0"/>
              <a:t>Production time available per day</a:t>
            </a:r>
          </a:p>
          <a:p>
            <a:r>
              <a:rPr lang="en-US" sz="2400" dirty="0" smtClean="0"/>
              <a:t>                            Production rate per day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55679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268760"/>
            <a:ext cx="8220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Cycle time: that is the time each product is available at each workstation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3933056"/>
            <a:ext cx="8532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Theoretical minimum number of workstations =</a:t>
            </a:r>
            <a:r>
              <a:rPr lang="en-US" sz="2000" u="sng" dirty="0" smtClean="0"/>
              <a:t>Summation of time at each workstation</a:t>
            </a:r>
          </a:p>
          <a:p>
            <a:r>
              <a:rPr lang="en-US" sz="2000" dirty="0" smtClean="0"/>
              <a:t>                                                                                                     Cycle time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5157192"/>
            <a:ext cx="8532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Efficiency of the line    =              </a:t>
            </a:r>
            <a:r>
              <a:rPr lang="en-US" sz="2000" u="sng" dirty="0" smtClean="0"/>
              <a:t>Summation of time at each workstation</a:t>
            </a:r>
          </a:p>
          <a:p>
            <a:r>
              <a:rPr lang="en-US" sz="2000" dirty="0" smtClean="0"/>
              <a:t>                                                   Actual number of workstation *  Cycle time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89248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Garamond" pitchFamily="18" charset="0"/>
              </a:rPr>
              <a:t>Assembly Line Balancing: An Example</a:t>
            </a:r>
            <a:endParaRPr lang="en-US" b="1" dirty="0">
              <a:solidFill>
                <a:schemeClr val="tx1"/>
              </a:solidFill>
              <a:latin typeface="Garamond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3528" y="836712"/>
          <a:ext cx="3672408" cy="547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587551"/>
                <a:gridCol w="860721"/>
              </a:tblGrid>
              <a:tr h="684076">
                <a:tc>
                  <a:txBody>
                    <a:bodyPr/>
                    <a:lstStyle/>
                    <a:p>
                      <a:r>
                        <a:rPr lang="en-US" dirty="0" smtClean="0"/>
                        <a:t>Work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Precedence Relationship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(Min)</a:t>
                      </a:r>
                      <a:endParaRPr lang="en-US" dirty="0"/>
                    </a:p>
                  </a:txBody>
                  <a:tcPr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       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95936" y="836712"/>
            <a:ext cx="49320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Production Manager is tasked to produce 120 units of the product in a 10hr a day total available production time.</a:t>
            </a:r>
          </a:p>
          <a:p>
            <a:r>
              <a:rPr lang="en-US" sz="2400" dirty="0" smtClean="0"/>
              <a:t>1. Determine the theoretical minimum number of workstations?</a:t>
            </a:r>
          </a:p>
          <a:p>
            <a:r>
              <a:rPr lang="en-US" sz="2400" dirty="0" smtClean="0"/>
              <a:t>2. What is the actual number of workstations?</a:t>
            </a:r>
          </a:p>
          <a:p>
            <a:r>
              <a:rPr lang="en-US" sz="2400" dirty="0" smtClean="0"/>
              <a:t>3. What is the efficiency of the line?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712968" cy="77809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Garamond" pitchFamily="18" charset="0"/>
              </a:rPr>
              <a:t>Assembly Line Balancing: An Example</a:t>
            </a:r>
            <a:endParaRPr lang="en-US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11560" y="1700808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67744" y="126876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95936" y="836712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67744" y="2420888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95936" y="1844824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372200" y="90872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444208" y="2924944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6"/>
            <a:endCxn id="5" idx="2"/>
          </p:cNvCxnSpPr>
          <p:nvPr/>
        </p:nvCxnSpPr>
        <p:spPr>
          <a:xfrm flipV="1">
            <a:off x="1259632" y="1556792"/>
            <a:ext cx="100811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7"/>
            <a:endCxn id="6" idx="2"/>
          </p:cNvCxnSpPr>
          <p:nvPr/>
        </p:nvCxnSpPr>
        <p:spPr>
          <a:xfrm flipV="1">
            <a:off x="2820908" y="1124744"/>
            <a:ext cx="1175028" cy="228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7" idx="2"/>
          </p:cNvCxnSpPr>
          <p:nvPr/>
        </p:nvCxnSpPr>
        <p:spPr>
          <a:xfrm>
            <a:off x="1164724" y="2192509"/>
            <a:ext cx="1103020" cy="516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8" idx="2"/>
          </p:cNvCxnSpPr>
          <p:nvPr/>
        </p:nvCxnSpPr>
        <p:spPr>
          <a:xfrm>
            <a:off x="2820908" y="1760461"/>
            <a:ext cx="1175028" cy="372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7"/>
            <a:endCxn id="9" idx="2"/>
          </p:cNvCxnSpPr>
          <p:nvPr/>
        </p:nvCxnSpPr>
        <p:spPr>
          <a:xfrm>
            <a:off x="4549100" y="921075"/>
            <a:ext cx="1823100" cy="275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5"/>
            <a:endCxn id="10" idx="1"/>
          </p:cNvCxnSpPr>
          <p:nvPr/>
        </p:nvCxnSpPr>
        <p:spPr>
          <a:xfrm>
            <a:off x="4549100" y="2336525"/>
            <a:ext cx="1990016" cy="672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0" idx="3"/>
          </p:cNvCxnSpPr>
          <p:nvPr/>
        </p:nvCxnSpPr>
        <p:spPr>
          <a:xfrm>
            <a:off x="2820908" y="2912589"/>
            <a:ext cx="371820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0" idx="7"/>
          </p:cNvCxnSpPr>
          <p:nvPr/>
        </p:nvCxnSpPr>
        <p:spPr>
          <a:xfrm>
            <a:off x="6925364" y="1400421"/>
            <a:ext cx="72008" cy="1608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5536" y="4221088"/>
            <a:ext cx="8496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Cycle time  = </a:t>
            </a:r>
            <a:r>
              <a:rPr lang="en-US" sz="2000" u="sng" dirty="0" smtClean="0"/>
              <a:t>10 * 60</a:t>
            </a:r>
          </a:p>
          <a:p>
            <a:r>
              <a:rPr lang="en-US" sz="2000" dirty="0" smtClean="0"/>
              <a:t>                          120 </a:t>
            </a:r>
          </a:p>
          <a:p>
            <a:r>
              <a:rPr lang="en-US" sz="2000" dirty="0" smtClean="0"/>
              <a:t>                   =  5 minutes</a:t>
            </a:r>
          </a:p>
          <a:p>
            <a:endParaRPr lang="en-US" sz="2000" dirty="0" smtClean="0"/>
          </a:p>
          <a:p>
            <a:r>
              <a:rPr lang="en-US" sz="2000" dirty="0" smtClean="0"/>
              <a:t>Theoretical minimum number of workstations is =</a:t>
            </a:r>
            <a:r>
              <a:rPr lang="en-US" sz="2000" u="sng" dirty="0" smtClean="0"/>
              <a:t>4+2+1+1+5+3+4</a:t>
            </a:r>
            <a:r>
              <a:rPr lang="en-US" sz="2000" dirty="0" smtClean="0"/>
              <a:t> = </a:t>
            </a:r>
            <a:r>
              <a:rPr lang="en-US" sz="2000" u="sng" dirty="0" smtClean="0"/>
              <a:t>20</a:t>
            </a:r>
            <a:r>
              <a:rPr lang="en-US" sz="2000" dirty="0" smtClean="0"/>
              <a:t>   = 4</a:t>
            </a:r>
          </a:p>
          <a:p>
            <a:r>
              <a:rPr lang="en-US" sz="2000" dirty="0" smtClean="0"/>
              <a:t>                                                                                                  5                   5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7060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Garamond" pitchFamily="18" charset="0"/>
              </a:rPr>
              <a:t>Assembly Line Balancing: An Example</a:t>
            </a:r>
            <a:endParaRPr lang="en-US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548680"/>
            <a:ext cx="6556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Rule of thumb</a:t>
            </a:r>
            <a:r>
              <a:rPr lang="en-US" sz="2400" dirty="0" smtClean="0"/>
              <a:t>: Always assign the longest time task first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520" y="1268760"/>
          <a:ext cx="28803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17"/>
                <a:gridCol w="862467"/>
                <a:gridCol w="1224136"/>
              </a:tblGrid>
              <a:tr h="341579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remaining</a:t>
                      </a:r>
                      <a:endParaRPr lang="en-US" dirty="0"/>
                    </a:p>
                  </a:txBody>
                  <a:tcPr/>
                </a:tc>
              </a:tr>
              <a:tr h="341579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41579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95936" y="980728"/>
            <a:ext cx="142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 station 2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419872" y="1268760"/>
          <a:ext cx="288032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17"/>
                <a:gridCol w="862467"/>
                <a:gridCol w="1224136"/>
              </a:tblGrid>
              <a:tr h="341579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remaining</a:t>
                      </a:r>
                      <a:endParaRPr lang="en-US" dirty="0"/>
                    </a:p>
                  </a:txBody>
                  <a:tcPr/>
                </a:tc>
              </a:tr>
              <a:tr h="3415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415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415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584" y="908720"/>
            <a:ext cx="142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 station 1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51520" y="3212976"/>
          <a:ext cx="28803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17"/>
                <a:gridCol w="862467"/>
                <a:gridCol w="1224136"/>
              </a:tblGrid>
              <a:tr h="341579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remaining</a:t>
                      </a:r>
                      <a:endParaRPr lang="en-US" dirty="0"/>
                    </a:p>
                  </a:txBody>
                  <a:tcPr/>
                </a:tc>
              </a:tr>
              <a:tr h="341579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415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779912" y="3429000"/>
          <a:ext cx="28803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17"/>
                <a:gridCol w="862467"/>
                <a:gridCol w="1224136"/>
              </a:tblGrid>
              <a:tr h="341579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remaining</a:t>
                      </a:r>
                      <a:endParaRPr lang="en-US" dirty="0"/>
                    </a:p>
                  </a:txBody>
                  <a:tcPr/>
                </a:tc>
              </a:tr>
              <a:tr h="341579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415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5576" y="2780928"/>
            <a:ext cx="142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 station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39952" y="3140968"/>
            <a:ext cx="142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 station 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4725144"/>
            <a:ext cx="142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 station 5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79512" y="5157192"/>
          <a:ext cx="28803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717"/>
                <a:gridCol w="862467"/>
                <a:gridCol w="1224136"/>
              </a:tblGrid>
              <a:tr h="341579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remaining</a:t>
                      </a:r>
                      <a:endParaRPr lang="en-US" dirty="0"/>
                    </a:p>
                  </a:txBody>
                  <a:tcPr/>
                </a:tc>
              </a:tr>
              <a:tr h="3415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415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131840" y="5013176"/>
            <a:ext cx="60121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Efficiency of the line </a:t>
            </a:r>
            <a:r>
              <a:rPr lang="en-US" sz="2000" dirty="0" smtClean="0"/>
              <a:t>=</a:t>
            </a:r>
            <a:r>
              <a:rPr lang="en-US" dirty="0" smtClean="0"/>
              <a:t> </a:t>
            </a:r>
            <a:r>
              <a:rPr lang="en-US" u="sng" dirty="0" smtClean="0"/>
              <a:t>Summation of time at each workstation</a:t>
            </a:r>
          </a:p>
          <a:p>
            <a:r>
              <a:rPr lang="en-US" dirty="0" smtClean="0"/>
              <a:t>                                      Actual number of workstation *  Cycle time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60032" y="580526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    </a:t>
            </a:r>
            <a:r>
              <a:rPr lang="en-US" u="sng" dirty="0" smtClean="0"/>
              <a:t>20 </a:t>
            </a:r>
            <a:r>
              <a:rPr lang="en-US" dirty="0" smtClean="0"/>
              <a:t> = 80%</a:t>
            </a:r>
          </a:p>
          <a:p>
            <a:r>
              <a:rPr lang="en-US" dirty="0" smtClean="0"/>
              <a:t>       5*5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Garamond" pitchFamily="18" charset="0"/>
              </a:rPr>
              <a:t>Assembly Line Balancing: Example 2</a:t>
            </a:r>
            <a:endParaRPr lang="en-US" b="1" dirty="0">
              <a:solidFill>
                <a:schemeClr val="tx1"/>
              </a:solidFill>
              <a:latin typeface="Garamond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contrast="60000"/>
          </a:blip>
          <a:srcRect/>
          <a:stretch>
            <a:fillRect/>
          </a:stretch>
        </p:blipFill>
        <p:spPr bwMode="auto">
          <a:xfrm>
            <a:off x="179512" y="908720"/>
            <a:ext cx="619268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23528" y="4581128"/>
            <a:ext cx="93610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aramond" pitchFamily="18" charset="0"/>
              </a:rPr>
              <a:t>Assume daily production quantity of 122</a:t>
            </a:r>
          </a:p>
          <a:p>
            <a:r>
              <a:rPr lang="en-US" sz="2000" dirty="0" smtClean="0">
                <a:latin typeface="Garamond" pitchFamily="18" charset="0"/>
              </a:rPr>
              <a:t>and a 10 hour available production time.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Garamond" pitchFamily="18" charset="0"/>
              </a:rPr>
              <a:t>What is the cycle time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Garamond" pitchFamily="18" charset="0"/>
              </a:rPr>
              <a:t>What is the theoretical minimum number of work stations?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Garamond" pitchFamily="18" charset="0"/>
              </a:rPr>
              <a:t>What is the actual number of work stations?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Garamond" pitchFamily="18" charset="0"/>
              </a:rPr>
              <a:t>What is the efficiency of the assembly line?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Garamond" pitchFamily="18" charset="0"/>
              </a:rPr>
              <a:t>Consequences of Poor Layout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980728"/>
            <a:ext cx="8352928" cy="54452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Congestion in aisles and storage areas and poor </a:t>
            </a:r>
            <a:r>
              <a:rPr lang="en-US" sz="2800" dirty="0" err="1" smtClean="0"/>
              <a:t>utilisation</a:t>
            </a:r>
            <a:r>
              <a:rPr lang="en-US" sz="2800" dirty="0" smtClean="0"/>
              <a:t> of space</a:t>
            </a:r>
          </a:p>
          <a:p>
            <a:r>
              <a:rPr lang="en-US" sz="2800" dirty="0" smtClean="0"/>
              <a:t>Excessive in process inventory and excessive work flow distances</a:t>
            </a:r>
          </a:p>
          <a:p>
            <a:r>
              <a:rPr lang="en-US" sz="2800" dirty="0" smtClean="0"/>
              <a:t>Continual production bottlenecks in some locations and simultaneous idle facilities elsewhere</a:t>
            </a:r>
          </a:p>
          <a:p>
            <a:r>
              <a:rPr lang="en-US" sz="2800" dirty="0" smtClean="0"/>
              <a:t>Skilled workers doing excessive unskilled work</a:t>
            </a:r>
          </a:p>
          <a:p>
            <a:r>
              <a:rPr lang="en-US" sz="2800" dirty="0" smtClean="0"/>
              <a:t>Long operation cycles and delivery delays</a:t>
            </a:r>
          </a:p>
          <a:p>
            <a:r>
              <a:rPr lang="en-US" sz="2800" dirty="0" smtClean="0"/>
              <a:t>Worker anxiety and strain</a:t>
            </a:r>
          </a:p>
          <a:p>
            <a:r>
              <a:rPr lang="en-US" sz="2800" dirty="0" smtClean="0"/>
              <a:t>Accidents or near accidents</a:t>
            </a:r>
          </a:p>
          <a:p>
            <a:r>
              <a:rPr lang="en-US" sz="2800" dirty="0" smtClean="0"/>
              <a:t>Obvious lack of production control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188640"/>
            <a:ext cx="7378700" cy="64807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Fixed-Position Layouts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196752"/>
            <a:ext cx="4477072" cy="5504086"/>
          </a:xfrm>
        </p:spPr>
        <p:txBody>
          <a:bodyPr>
            <a:normAutofit/>
          </a:bodyPr>
          <a:lstStyle/>
          <a:p>
            <a:pPr marL="381000" indent="-381000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800" dirty="0" smtClean="0"/>
              <a:t>Typical of projects in which product produced is too fragile, bulky, or heavy to move</a:t>
            </a:r>
          </a:p>
          <a:p>
            <a:pPr marL="381000" indent="-381000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800" dirty="0" smtClean="0"/>
              <a:t>Equipment, workers, materials, other resources brought to the site</a:t>
            </a:r>
          </a:p>
          <a:p>
            <a:pPr marL="381000" indent="-381000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800" dirty="0" smtClean="0"/>
              <a:t>Low equipment utilization</a:t>
            </a:r>
          </a:p>
          <a:p>
            <a:pPr marL="381000" indent="-381000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800" dirty="0" smtClean="0"/>
              <a:t>Highly skilled labor</a:t>
            </a:r>
          </a:p>
          <a:p>
            <a:pPr marL="381000" indent="-381000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800" dirty="0" smtClean="0"/>
              <a:t>Typically low fixed cost</a:t>
            </a:r>
          </a:p>
          <a:p>
            <a:pPr marL="381000" indent="-381000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800" dirty="0" smtClean="0"/>
              <a:t>Often high variable costs</a:t>
            </a:r>
          </a:p>
        </p:txBody>
      </p:sp>
      <p:pic>
        <p:nvPicPr>
          <p:cNvPr id="8" name="Picture 2" descr="C:\Users\Lena\Desktop\Fixed position layout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124744"/>
            <a:ext cx="3888431" cy="54006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Cellular Layout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Picture 4" descr="C:\Users\Lena\Desktop\cellular layout with 3 cell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518" y="1447800"/>
            <a:ext cx="7744882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Material Handling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268760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Material handling</a:t>
            </a:r>
            <a:r>
              <a:rPr lang="en-US" sz="2400" dirty="0" smtClean="0"/>
              <a:t>: the movement, storage, control and protection of materials, goods and products throughout the process of manufacturing, distribution, consumption and disposal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3212976"/>
            <a:ext cx="47760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Objectives of Material Handling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Increase capacity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Improve working condition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Improved customer service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Increased equipment and space </a:t>
            </a:r>
            <a:r>
              <a:rPr lang="en-US" sz="2400" dirty="0" err="1" smtClean="0"/>
              <a:t>utilisation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Reduced cost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Automatic Material Handling System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Picture 2" descr="H:\KNUST 2012\ME 477 slides\AG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828800"/>
            <a:ext cx="4191000" cy="3777086"/>
          </a:xfrm>
          <a:prstGeom prst="rect">
            <a:avLst/>
          </a:prstGeom>
          <a:noFill/>
        </p:spPr>
      </p:pic>
      <p:pic>
        <p:nvPicPr>
          <p:cNvPr id="4" name="Picture 3" descr="H:\KNUST 2012\ME 477 slides\Convey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828800"/>
            <a:ext cx="3276600" cy="3810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59436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Conveyor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60198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AGV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7809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Garamond" pitchFamily="18" charset="0"/>
              </a:rPr>
              <a:t>Material Handling: Assignment </a:t>
            </a:r>
            <a:endParaRPr lang="en-US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Define what a material handling systems is.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What are the main categories of material handling systems?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Identify two material handing systems, belonging to different categories and write about them:</a:t>
            </a:r>
          </a:p>
          <a:p>
            <a:pPr marL="800100" lvl="1" indent="-342900">
              <a:buAutoNum type="arabicPeriod"/>
            </a:pPr>
            <a:r>
              <a:rPr lang="en-US" sz="2400" dirty="0" smtClean="0"/>
              <a:t>Name, application  and uses,</a:t>
            </a:r>
          </a:p>
          <a:p>
            <a:pPr marL="800100" lvl="1" indent="-342900">
              <a:buAutoNum type="arabicPeriod"/>
            </a:pPr>
            <a:r>
              <a:rPr lang="en-US" sz="2400" dirty="0" smtClean="0"/>
              <a:t>Parts, </a:t>
            </a:r>
          </a:p>
          <a:p>
            <a:pPr marL="800100" lvl="1" indent="-342900">
              <a:buAutoNum type="arabicPeriod"/>
            </a:pPr>
            <a:r>
              <a:rPr lang="en-US" sz="2400" dirty="0" smtClean="0"/>
              <a:t>Operation</a:t>
            </a:r>
          </a:p>
          <a:p>
            <a:pPr marL="800100" lvl="1" indent="-342900">
              <a:buAutoNum type="arabicPeriod"/>
            </a:pPr>
            <a:r>
              <a:rPr lang="en-US" sz="2400" dirty="0" smtClean="0"/>
              <a:t>Pictures and diagrams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4149080"/>
            <a:ext cx="1824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 10 marks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581128"/>
            <a:ext cx="513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Deadline for submission 19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of March, 2013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Garamond" pitchFamily="18" charset="0"/>
              </a:rPr>
              <a:t>Need for Facility Planning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124744"/>
            <a:ext cx="8964488" cy="5733256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Effective facilities planning</a:t>
            </a:r>
            <a:r>
              <a:rPr lang="en-US" sz="2800" dirty="0" smtClean="0"/>
              <a:t>:</a:t>
            </a:r>
          </a:p>
          <a:p>
            <a:pPr lvl="1"/>
            <a:r>
              <a:rPr lang="en-US" sz="2800" dirty="0" smtClean="0"/>
              <a:t> </a:t>
            </a:r>
            <a:r>
              <a:rPr lang="en-US" sz="3200" dirty="0" smtClean="0"/>
              <a:t>can </a:t>
            </a:r>
            <a:r>
              <a:rPr lang="en-US" sz="3200" dirty="0" smtClean="0">
                <a:solidFill>
                  <a:srgbClr val="FF0000"/>
                </a:solidFill>
              </a:rPr>
              <a:t>reduce the cost of material handling</a:t>
            </a:r>
            <a:r>
              <a:rPr lang="en-US" sz="3200" dirty="0" smtClean="0"/>
              <a:t>. </a:t>
            </a:r>
          </a:p>
          <a:p>
            <a:pPr lvl="1"/>
            <a:r>
              <a:rPr lang="en-US" sz="3200" dirty="0" smtClean="0"/>
              <a:t>enables changes  or adjustment to be made to the existing layout as a result of changes in demand and technology</a:t>
            </a:r>
          </a:p>
          <a:p>
            <a:pPr lvl="1"/>
            <a:r>
              <a:rPr lang="en-US" sz="3200" dirty="0" smtClean="0"/>
              <a:t>provides easy access to equipment maintenance and repairs thus </a:t>
            </a:r>
            <a:r>
              <a:rPr lang="en-US" sz="3200" dirty="0" smtClean="0">
                <a:solidFill>
                  <a:srgbClr val="FF0000"/>
                </a:solidFill>
              </a:rPr>
              <a:t>reducing downtimes and maintenance cost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minimizes losses in both money and manpower</a:t>
            </a:r>
            <a:r>
              <a:rPr lang="en-US" sz="3200" dirty="0" smtClean="0"/>
              <a:t> resulting from accident</a:t>
            </a:r>
          </a:p>
          <a:p>
            <a:pPr lvl="1"/>
            <a:r>
              <a:rPr lang="en-US" sz="3200" dirty="0" smtClean="0"/>
              <a:t> provides a working environment that leads to </a:t>
            </a:r>
            <a:r>
              <a:rPr lang="en-US" sz="3200" dirty="0" smtClean="0">
                <a:solidFill>
                  <a:srgbClr val="FF0000"/>
                </a:solidFill>
              </a:rPr>
              <a:t>a better utilization  of human resources</a:t>
            </a:r>
            <a:r>
              <a:rPr lang="en-US" sz="3200" dirty="0" smtClean="0"/>
              <a:t> in the organization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Garamond" pitchFamily="18" charset="0"/>
              </a:rPr>
              <a:t>Purposes of Re-layout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908720"/>
            <a:ext cx="8712968" cy="56886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To </a:t>
            </a:r>
            <a:r>
              <a:rPr lang="en-US" sz="3600" dirty="0" err="1" smtClean="0"/>
              <a:t>maximise</a:t>
            </a:r>
            <a:r>
              <a:rPr lang="en-US" sz="3600" dirty="0" smtClean="0"/>
              <a:t> the profitability or efficiency of operations</a:t>
            </a:r>
          </a:p>
          <a:p>
            <a:pPr>
              <a:lnSpc>
                <a:spcPct val="150000"/>
              </a:lnSpc>
            </a:pPr>
            <a:r>
              <a:rPr lang="en-US" sz="3600" dirty="0" err="1" smtClean="0"/>
              <a:t>Minimise</a:t>
            </a:r>
            <a:r>
              <a:rPr lang="en-US" sz="3600" dirty="0" smtClean="0"/>
              <a:t> safety or health hazards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Freeing up bottleneck operations and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 </a:t>
            </a:r>
            <a:r>
              <a:rPr lang="en-US" sz="3600" dirty="0" err="1" smtClean="0"/>
              <a:t>Minimising</a:t>
            </a:r>
            <a:r>
              <a:rPr lang="en-US" sz="3600" dirty="0" smtClean="0"/>
              <a:t> interference, noise or distractions between different operational areas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Garamond" pitchFamily="18" charset="0"/>
              </a:rPr>
              <a:t>Types of Layout</a:t>
            </a:r>
            <a:endParaRPr lang="en-GB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12776"/>
            <a:ext cx="8496944" cy="4968552"/>
          </a:xfrm>
        </p:spPr>
        <p:txBody>
          <a:bodyPr/>
          <a:lstStyle/>
          <a:p>
            <a:r>
              <a:rPr lang="en-GB" sz="3600" dirty="0" smtClean="0"/>
              <a:t>Process Layout</a:t>
            </a:r>
          </a:p>
          <a:p>
            <a:r>
              <a:rPr lang="en-GB" sz="3600" dirty="0" smtClean="0"/>
              <a:t>Product Layout</a:t>
            </a:r>
          </a:p>
          <a:p>
            <a:r>
              <a:rPr lang="en-GB" sz="3600" dirty="0" smtClean="0"/>
              <a:t>Fixed Position Layout</a:t>
            </a:r>
          </a:p>
          <a:p>
            <a:r>
              <a:rPr lang="en-GB" sz="3600" dirty="0" smtClean="0"/>
              <a:t>Cellular Layout</a:t>
            </a:r>
          </a:p>
          <a:p>
            <a:r>
              <a:rPr lang="en-GB" sz="3600" dirty="0" smtClean="0"/>
              <a:t>Retail/Service Layout</a:t>
            </a:r>
          </a:p>
          <a:p>
            <a:r>
              <a:rPr lang="en-GB" sz="3600" dirty="0" smtClean="0"/>
              <a:t>Warehouse Layout</a:t>
            </a:r>
          </a:p>
          <a:p>
            <a:r>
              <a:rPr lang="en-GB" sz="3600" dirty="0" smtClean="0"/>
              <a:t>Office</a:t>
            </a:r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 </a:t>
            </a:r>
            <a:r>
              <a:rPr lang="en-US" b="1" dirty="0" smtClean="0">
                <a:solidFill>
                  <a:schemeClr val="tx1"/>
                </a:solidFill>
                <a:latin typeface="Garamond" pitchFamily="18" charset="0"/>
              </a:rPr>
              <a:t>Process Layout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sz="quarter" idx="1"/>
          </p:nvPr>
        </p:nvSpPr>
        <p:spPr>
          <a:xfrm>
            <a:off x="431032" y="1052736"/>
            <a:ext cx="8712968" cy="8640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process layout is the arrangement of </a:t>
            </a:r>
            <a:r>
              <a:rPr lang="en-US" b="1" dirty="0" smtClean="0">
                <a:solidFill>
                  <a:srgbClr val="FF0000"/>
                </a:solidFill>
              </a:rPr>
              <a:t>facilities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equipments</a:t>
            </a:r>
            <a:r>
              <a:rPr lang="en-US" dirty="0" smtClean="0"/>
              <a:t> in groups according to function performed or in departments.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39552" y="2060848"/>
            <a:ext cx="8136904" cy="4608512"/>
            <a:chOff x="531" y="760"/>
            <a:chExt cx="4724" cy="315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31" y="760"/>
              <a:ext cx="4723" cy="305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AU" sz="2800" b="1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1737" y="857"/>
              <a:ext cx="0" cy="3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741" y="2076"/>
              <a:ext cx="35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3555" y="2081"/>
              <a:ext cx="0" cy="18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750" y="3381"/>
              <a:ext cx="180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568" y="3165"/>
              <a:ext cx="16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787" y="1306"/>
              <a:ext cx="676" cy="2188"/>
              <a:chOff x="832" y="1324"/>
              <a:chExt cx="676" cy="2188"/>
            </a:xfrm>
          </p:grpSpPr>
          <p:sp>
            <p:nvSpPr>
              <p:cNvPr id="43" name="Rectangle 11"/>
              <p:cNvSpPr>
                <a:spLocks noChangeArrowheads="1"/>
              </p:cNvSpPr>
              <p:nvPr/>
            </p:nvSpPr>
            <p:spPr bwMode="auto">
              <a:xfrm>
                <a:off x="1282" y="3268"/>
                <a:ext cx="226" cy="244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sz="2000" b="1"/>
                  <a:t>L</a:t>
                </a:r>
              </a:p>
            </p:txBody>
          </p:sp>
          <p:sp>
            <p:nvSpPr>
              <p:cNvPr id="44" name="Rectangle 12"/>
              <p:cNvSpPr>
                <a:spLocks noChangeArrowheads="1"/>
              </p:cNvSpPr>
              <p:nvPr/>
            </p:nvSpPr>
            <p:spPr bwMode="auto">
              <a:xfrm>
                <a:off x="1282" y="2809"/>
                <a:ext cx="226" cy="244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sz="2000" b="1"/>
                  <a:t>L</a:t>
                </a:r>
              </a:p>
            </p:txBody>
          </p:sp>
          <p:sp>
            <p:nvSpPr>
              <p:cNvPr id="45" name="Rectangle 13"/>
              <p:cNvSpPr>
                <a:spLocks noChangeArrowheads="1"/>
              </p:cNvSpPr>
              <p:nvPr/>
            </p:nvSpPr>
            <p:spPr bwMode="auto">
              <a:xfrm>
                <a:off x="1282" y="2314"/>
                <a:ext cx="226" cy="244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sz="2000" b="1" dirty="0"/>
                  <a:t>L</a:t>
                </a:r>
              </a:p>
            </p:txBody>
          </p:sp>
          <p:sp>
            <p:nvSpPr>
              <p:cNvPr id="46" name="Rectangle 14"/>
              <p:cNvSpPr>
                <a:spLocks noChangeArrowheads="1"/>
              </p:cNvSpPr>
              <p:nvPr/>
            </p:nvSpPr>
            <p:spPr bwMode="auto">
              <a:xfrm>
                <a:off x="1282" y="1819"/>
                <a:ext cx="226" cy="244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sz="2000" b="1"/>
                  <a:t>L</a:t>
                </a:r>
              </a:p>
            </p:txBody>
          </p:sp>
          <p:sp>
            <p:nvSpPr>
              <p:cNvPr id="47" name="Rectangle 15"/>
              <p:cNvSpPr>
                <a:spLocks noChangeArrowheads="1"/>
              </p:cNvSpPr>
              <p:nvPr/>
            </p:nvSpPr>
            <p:spPr bwMode="auto">
              <a:xfrm>
                <a:off x="1282" y="1324"/>
                <a:ext cx="226" cy="244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sz="2000" b="1"/>
                  <a:t>L</a:t>
                </a:r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832" y="3268"/>
                <a:ext cx="226" cy="244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sz="2000" b="1"/>
                  <a:t>L</a:t>
                </a:r>
              </a:p>
            </p:txBody>
          </p:sp>
          <p:sp>
            <p:nvSpPr>
              <p:cNvPr id="49" name="Rectangle 17"/>
              <p:cNvSpPr>
                <a:spLocks noChangeArrowheads="1"/>
              </p:cNvSpPr>
              <p:nvPr/>
            </p:nvSpPr>
            <p:spPr bwMode="auto">
              <a:xfrm>
                <a:off x="832" y="2809"/>
                <a:ext cx="226" cy="244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sz="2000" b="1"/>
                  <a:t>L</a:t>
                </a:r>
              </a:p>
            </p:txBody>
          </p:sp>
          <p:sp>
            <p:nvSpPr>
              <p:cNvPr id="50" name="Rectangle 18"/>
              <p:cNvSpPr>
                <a:spLocks noChangeArrowheads="1"/>
              </p:cNvSpPr>
              <p:nvPr/>
            </p:nvSpPr>
            <p:spPr bwMode="auto">
              <a:xfrm>
                <a:off x="832" y="2314"/>
                <a:ext cx="226" cy="244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sz="2000" b="1"/>
                  <a:t>L</a:t>
                </a:r>
              </a:p>
            </p:txBody>
          </p:sp>
          <p:sp>
            <p:nvSpPr>
              <p:cNvPr id="51" name="Rectangle 19"/>
              <p:cNvSpPr>
                <a:spLocks noChangeArrowheads="1"/>
              </p:cNvSpPr>
              <p:nvPr/>
            </p:nvSpPr>
            <p:spPr bwMode="auto">
              <a:xfrm>
                <a:off x="832" y="1819"/>
                <a:ext cx="226" cy="244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sz="2000" b="1"/>
                  <a:t>L</a:t>
                </a:r>
              </a:p>
            </p:txBody>
          </p:sp>
          <p:sp>
            <p:nvSpPr>
              <p:cNvPr id="52" name="Rectangle 20"/>
              <p:cNvSpPr>
                <a:spLocks noChangeArrowheads="1"/>
              </p:cNvSpPr>
              <p:nvPr/>
            </p:nvSpPr>
            <p:spPr bwMode="auto">
              <a:xfrm>
                <a:off x="832" y="1324"/>
                <a:ext cx="226" cy="244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eaLnBrk="0" hangingPunct="0"/>
                <a:r>
                  <a:rPr lang="en-US" sz="2000" b="1"/>
                  <a:t>L</a:t>
                </a:r>
              </a:p>
            </p:txBody>
          </p:sp>
        </p:grp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 flipV="1">
              <a:off x="2988" y="866"/>
              <a:ext cx="0" cy="1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1993" y="1207"/>
              <a:ext cx="226" cy="244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sz="2000" b="1"/>
                <a:t>M</a:t>
              </a:r>
            </a:p>
          </p:txBody>
        </p:sp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1993" y="1639"/>
              <a:ext cx="226" cy="244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sz="2000" b="1"/>
                <a:t>M</a:t>
              </a:r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2506" y="1207"/>
              <a:ext cx="226" cy="244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sz="2000" b="1"/>
                <a:t>M</a:t>
              </a:r>
            </a:p>
          </p:txBody>
        </p:sp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>
              <a:off x="2506" y="1639"/>
              <a:ext cx="226" cy="244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sz="2000" b="1"/>
                <a:t>M</a:t>
              </a:r>
            </a:p>
          </p:txBody>
        </p:sp>
        <p:sp>
          <p:nvSpPr>
            <p:cNvPr id="17" name="Rectangle 26"/>
            <p:cNvSpPr>
              <a:spLocks noChangeArrowheads="1"/>
            </p:cNvSpPr>
            <p:nvPr/>
          </p:nvSpPr>
          <p:spPr bwMode="auto">
            <a:xfrm>
              <a:off x="3307" y="1207"/>
              <a:ext cx="226" cy="2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sz="2000" b="1"/>
                <a:t>D</a:t>
              </a:r>
            </a:p>
          </p:txBody>
        </p:sp>
        <p:sp>
          <p:nvSpPr>
            <p:cNvPr id="18" name="Rectangle 27"/>
            <p:cNvSpPr>
              <a:spLocks noChangeArrowheads="1"/>
            </p:cNvSpPr>
            <p:nvPr/>
          </p:nvSpPr>
          <p:spPr bwMode="auto">
            <a:xfrm>
              <a:off x="3307" y="1639"/>
              <a:ext cx="226" cy="2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sz="2000" b="1"/>
                <a:t>D</a:t>
              </a:r>
            </a:p>
          </p:txBody>
        </p:sp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3748" y="1207"/>
              <a:ext cx="226" cy="2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sz="2000" b="1"/>
                <a:t>D</a:t>
              </a:r>
            </a:p>
          </p:txBody>
        </p:sp>
        <p:sp>
          <p:nvSpPr>
            <p:cNvPr id="20" name="Rectangle 29"/>
            <p:cNvSpPr>
              <a:spLocks noChangeArrowheads="1"/>
            </p:cNvSpPr>
            <p:nvPr/>
          </p:nvSpPr>
          <p:spPr bwMode="auto">
            <a:xfrm>
              <a:off x="3748" y="1639"/>
              <a:ext cx="226" cy="2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sz="2000" b="1"/>
                <a:t>D</a:t>
              </a:r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4189" y="1207"/>
              <a:ext cx="226" cy="2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sz="2000" b="1"/>
                <a:t>D</a:t>
              </a:r>
            </a:p>
          </p:txBody>
        </p:sp>
        <p:sp>
          <p:nvSpPr>
            <p:cNvPr id="22" name="Rectangle 31"/>
            <p:cNvSpPr>
              <a:spLocks noChangeArrowheads="1"/>
            </p:cNvSpPr>
            <p:nvPr/>
          </p:nvSpPr>
          <p:spPr bwMode="auto">
            <a:xfrm>
              <a:off x="4189" y="1639"/>
              <a:ext cx="226" cy="2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sz="2000" b="1"/>
                <a:t>D</a:t>
              </a:r>
            </a:p>
          </p:txBody>
        </p: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4630" y="1207"/>
              <a:ext cx="226" cy="2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sz="2000" b="1"/>
                <a:t>D</a:t>
              </a:r>
            </a:p>
          </p:txBody>
        </p:sp>
        <p:sp>
          <p:nvSpPr>
            <p:cNvPr id="24" name="Rectangle 33"/>
            <p:cNvSpPr>
              <a:spLocks noChangeArrowheads="1"/>
            </p:cNvSpPr>
            <p:nvPr/>
          </p:nvSpPr>
          <p:spPr bwMode="auto">
            <a:xfrm>
              <a:off x="4630" y="1639"/>
              <a:ext cx="226" cy="2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sz="2000" b="1"/>
                <a:t>D</a:t>
              </a:r>
            </a:p>
          </p:txBody>
        </p:sp>
        <p:sp>
          <p:nvSpPr>
            <p:cNvPr id="25" name="Rectangle 34"/>
            <p:cNvSpPr>
              <a:spLocks noChangeArrowheads="1"/>
            </p:cNvSpPr>
            <p:nvPr/>
          </p:nvSpPr>
          <p:spPr bwMode="auto">
            <a:xfrm>
              <a:off x="1993" y="2205"/>
              <a:ext cx="226" cy="244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sz="2000" b="1"/>
                <a:t>G</a:t>
              </a: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1993" y="2647"/>
              <a:ext cx="226" cy="244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sz="2000" b="1"/>
                <a:t>G</a:t>
              </a:r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2510" y="2205"/>
              <a:ext cx="226" cy="244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sz="2000" b="1"/>
                <a:t>G</a:t>
              </a:r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auto">
            <a:xfrm>
              <a:off x="2510" y="2647"/>
              <a:ext cx="226" cy="244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sz="2000" b="1"/>
                <a:t>G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3028" y="2205"/>
              <a:ext cx="226" cy="244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sz="2000" b="1"/>
                <a:t>G</a:t>
              </a:r>
            </a:p>
          </p:txBody>
        </p:sp>
        <p:sp>
          <p:nvSpPr>
            <p:cNvPr id="30" name="Rectangle 39"/>
            <p:cNvSpPr>
              <a:spLocks noChangeArrowheads="1"/>
            </p:cNvSpPr>
            <p:nvPr/>
          </p:nvSpPr>
          <p:spPr bwMode="auto">
            <a:xfrm>
              <a:off x="3028" y="2647"/>
              <a:ext cx="226" cy="244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sz="2000" b="1"/>
                <a:t>G</a:t>
              </a:r>
            </a:p>
          </p:txBody>
        </p:sp>
        <p:sp>
          <p:nvSpPr>
            <p:cNvPr id="31" name="Rectangle 40"/>
            <p:cNvSpPr>
              <a:spLocks noChangeArrowheads="1"/>
            </p:cNvSpPr>
            <p:nvPr/>
          </p:nvSpPr>
          <p:spPr bwMode="auto">
            <a:xfrm>
              <a:off x="3712" y="3381"/>
              <a:ext cx="226" cy="2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sz="2000" b="1"/>
                <a:t>A</a:t>
              </a:r>
            </a:p>
          </p:txBody>
        </p:sp>
        <p:sp>
          <p:nvSpPr>
            <p:cNvPr id="32" name="Rectangle 41"/>
            <p:cNvSpPr>
              <a:spLocks noChangeArrowheads="1"/>
            </p:cNvSpPr>
            <p:nvPr/>
          </p:nvSpPr>
          <p:spPr bwMode="auto">
            <a:xfrm>
              <a:off x="4259" y="3380"/>
              <a:ext cx="226" cy="2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sz="2000" b="1"/>
                <a:t>A</a:t>
              </a:r>
            </a:p>
          </p:txBody>
        </p:sp>
        <p:sp>
          <p:nvSpPr>
            <p:cNvPr id="33" name="Rectangle 42"/>
            <p:cNvSpPr>
              <a:spLocks noChangeArrowheads="1"/>
            </p:cNvSpPr>
            <p:nvPr/>
          </p:nvSpPr>
          <p:spPr bwMode="auto">
            <a:xfrm>
              <a:off x="4806" y="3380"/>
              <a:ext cx="226" cy="24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sz="2000" b="1"/>
                <a:t>A</a:t>
              </a: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2149" y="3476"/>
              <a:ext cx="981" cy="3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600" b="1"/>
                <a:t>Receiving and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600" b="1"/>
                <a:t>Shipping</a:t>
              </a:r>
            </a:p>
          </p:txBody>
        </p:sp>
        <p:sp>
          <p:nvSpPr>
            <p:cNvPr id="35" name="Rectangle 44"/>
            <p:cNvSpPr>
              <a:spLocks noChangeArrowheads="1"/>
            </p:cNvSpPr>
            <p:nvPr/>
          </p:nvSpPr>
          <p:spPr bwMode="auto">
            <a:xfrm>
              <a:off x="4016" y="3656"/>
              <a:ext cx="71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Assembly</a:t>
              </a:r>
            </a:p>
          </p:txBody>
        </p:sp>
        <p:sp>
          <p:nvSpPr>
            <p:cNvPr id="36" name="Rectangle 45"/>
            <p:cNvSpPr>
              <a:spLocks noChangeArrowheads="1"/>
            </p:cNvSpPr>
            <p:nvPr/>
          </p:nvSpPr>
          <p:spPr bwMode="auto">
            <a:xfrm>
              <a:off x="3704" y="2910"/>
              <a:ext cx="136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Painting Department</a:t>
              </a:r>
            </a:p>
          </p:txBody>
        </p:sp>
        <p:sp>
          <p:nvSpPr>
            <p:cNvPr id="37" name="Rectangle 46"/>
            <p:cNvSpPr>
              <a:spLocks noChangeArrowheads="1"/>
            </p:cNvSpPr>
            <p:nvPr/>
          </p:nvSpPr>
          <p:spPr bwMode="auto">
            <a:xfrm>
              <a:off x="531" y="993"/>
              <a:ext cx="120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Lathe Department</a:t>
              </a:r>
            </a:p>
          </p:txBody>
        </p:sp>
        <p:sp>
          <p:nvSpPr>
            <p:cNvPr id="38" name="Rectangle 47"/>
            <p:cNvSpPr>
              <a:spLocks noChangeArrowheads="1"/>
            </p:cNvSpPr>
            <p:nvPr/>
          </p:nvSpPr>
          <p:spPr bwMode="auto">
            <a:xfrm>
              <a:off x="1910" y="885"/>
              <a:ext cx="861" cy="3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b="1"/>
                <a:t>Milling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600" b="1"/>
                <a:t> Department</a:t>
              </a:r>
            </a:p>
          </p:txBody>
        </p:sp>
        <p:sp>
          <p:nvSpPr>
            <p:cNvPr id="39" name="Rectangle 48"/>
            <p:cNvSpPr>
              <a:spLocks noChangeArrowheads="1"/>
            </p:cNvSpPr>
            <p:nvPr/>
          </p:nvSpPr>
          <p:spPr bwMode="auto">
            <a:xfrm>
              <a:off x="3423" y="993"/>
              <a:ext cx="130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/>
                <a:t>Drilling Department</a:t>
              </a:r>
            </a:p>
          </p:txBody>
        </p:sp>
        <p:sp>
          <p:nvSpPr>
            <p:cNvPr id="40" name="Rectangle 49"/>
            <p:cNvSpPr>
              <a:spLocks noChangeArrowheads="1"/>
            </p:cNvSpPr>
            <p:nvPr/>
          </p:nvSpPr>
          <p:spPr bwMode="auto">
            <a:xfrm>
              <a:off x="2209" y="2940"/>
              <a:ext cx="861" cy="3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600" b="1"/>
                <a:t>Grinding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600" b="1"/>
                <a:t> Department</a:t>
              </a:r>
            </a:p>
          </p:txBody>
        </p:sp>
        <p:sp>
          <p:nvSpPr>
            <p:cNvPr id="41" name="Rectangle 50"/>
            <p:cNvSpPr>
              <a:spLocks noChangeArrowheads="1"/>
            </p:cNvSpPr>
            <p:nvPr/>
          </p:nvSpPr>
          <p:spPr bwMode="auto">
            <a:xfrm>
              <a:off x="3765" y="2205"/>
              <a:ext cx="1248" cy="244"/>
            </a:xfrm>
            <a:prstGeom prst="rect">
              <a:avLst/>
            </a:prstGeom>
            <a:solidFill>
              <a:srgbClr val="66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sz="2000" b="1"/>
                <a:t>P</a:t>
              </a:r>
            </a:p>
          </p:txBody>
        </p:sp>
        <p:sp>
          <p:nvSpPr>
            <p:cNvPr id="42" name="Rectangle 51"/>
            <p:cNvSpPr>
              <a:spLocks noChangeArrowheads="1"/>
            </p:cNvSpPr>
            <p:nvPr/>
          </p:nvSpPr>
          <p:spPr bwMode="auto">
            <a:xfrm>
              <a:off x="3765" y="2647"/>
              <a:ext cx="1248" cy="244"/>
            </a:xfrm>
            <a:prstGeom prst="rect">
              <a:avLst/>
            </a:prstGeom>
            <a:solidFill>
              <a:srgbClr val="66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eaLnBrk="0" hangingPunct="0"/>
              <a:r>
                <a:rPr lang="en-US" sz="2000" b="1"/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Garamond" pitchFamily="18" charset="0"/>
              </a:rPr>
              <a:t>Advantages of Process Layout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712968" cy="56886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 smtClean="0">
                <a:solidFill>
                  <a:srgbClr val="FF0000"/>
                </a:solidFill>
              </a:rPr>
              <a:t>Flexibility</a:t>
            </a:r>
            <a:r>
              <a:rPr lang="en-US" sz="3000" dirty="0" smtClean="0"/>
              <a:t> in equipment and labor assignment </a:t>
            </a:r>
          </a:p>
          <a:p>
            <a:pPr>
              <a:lnSpc>
                <a:spcPct val="150000"/>
              </a:lnSpc>
            </a:pPr>
            <a:r>
              <a:rPr lang="en-US" sz="3000" dirty="0" smtClean="0"/>
              <a:t>Manufacture of parts in </a:t>
            </a:r>
            <a:r>
              <a:rPr lang="en-US" sz="3000" dirty="0" smtClean="0">
                <a:solidFill>
                  <a:srgbClr val="FF0000"/>
                </a:solidFill>
              </a:rPr>
              <a:t>small batches </a:t>
            </a:r>
            <a:r>
              <a:rPr lang="en-US" sz="3000" dirty="0" smtClean="0"/>
              <a:t>or </a:t>
            </a:r>
            <a:r>
              <a:rPr lang="en-US" sz="3000" b="1" dirty="0" smtClean="0"/>
              <a:t>job lots </a:t>
            </a:r>
            <a:r>
              <a:rPr lang="en-US" sz="3000" dirty="0" smtClean="0"/>
              <a:t>and the production of a wide variety of parts in different sizes or forms.</a:t>
            </a:r>
          </a:p>
          <a:p>
            <a:pPr>
              <a:lnSpc>
                <a:spcPct val="150000"/>
              </a:lnSpc>
            </a:pPr>
            <a:r>
              <a:rPr lang="en-US" sz="3000" dirty="0" smtClean="0"/>
              <a:t> Greater incentive for groups of workers to raise level of performance and greater possibility of group incentives.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Garamond" pitchFamily="18" charset="0"/>
              </a:rPr>
              <a:t>Disadvantages of Process Layout</a:t>
            </a:r>
            <a:endParaRPr lang="en-GB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640960" cy="566124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000" dirty="0" smtClean="0"/>
              <a:t>Orders take more time and money to move through the system because of difficulty of </a:t>
            </a:r>
            <a:r>
              <a:rPr lang="en-US" sz="3000" dirty="0" smtClean="0">
                <a:solidFill>
                  <a:srgbClr val="FF0000"/>
                </a:solidFill>
              </a:rPr>
              <a:t>scheduling, setups and material handling</a:t>
            </a:r>
          </a:p>
          <a:p>
            <a:pPr>
              <a:lnSpc>
                <a:spcPct val="150000"/>
              </a:lnSpc>
            </a:pPr>
            <a:r>
              <a:rPr lang="en-US" sz="3000" dirty="0" smtClean="0"/>
              <a:t>Higher total material handling cost</a:t>
            </a:r>
          </a:p>
          <a:p>
            <a:pPr>
              <a:lnSpc>
                <a:spcPct val="150000"/>
              </a:lnSpc>
            </a:pPr>
            <a:r>
              <a:rPr lang="en-US" sz="3000" dirty="0" smtClean="0"/>
              <a:t>Labor skill requirements are higher and this increases the required levels of training and experience</a:t>
            </a:r>
          </a:p>
          <a:p>
            <a:pPr>
              <a:lnSpc>
                <a:spcPct val="150000"/>
              </a:lnSpc>
            </a:pPr>
            <a:r>
              <a:rPr lang="en-US" sz="3000" dirty="0" smtClean="0"/>
              <a:t>Work-in-process inventories are higher because of higher imbalances in the production process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1042</TotalTime>
  <Words>1856</Words>
  <Application>Microsoft Office PowerPoint</Application>
  <PresentationFormat>On-screen Show (4:3)</PresentationFormat>
  <Paragraphs>391</Paragraphs>
  <Slides>34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Equity</vt:lpstr>
      <vt:lpstr>Facilities Planning</vt:lpstr>
      <vt:lpstr>What is Facility Planning?</vt:lpstr>
      <vt:lpstr>Consequences of Poor Layout</vt:lpstr>
      <vt:lpstr>Need for Facility Planning</vt:lpstr>
      <vt:lpstr>Purposes of Re-layout</vt:lpstr>
      <vt:lpstr>Types of Layout</vt:lpstr>
      <vt:lpstr> Process Layout</vt:lpstr>
      <vt:lpstr>Advantages of Process Layout</vt:lpstr>
      <vt:lpstr>Disadvantages of Process Layout</vt:lpstr>
      <vt:lpstr>Product layout</vt:lpstr>
      <vt:lpstr>Advantages of Product Layout</vt:lpstr>
      <vt:lpstr>Disadvantages of Product Layout</vt:lpstr>
      <vt:lpstr>Slide 13</vt:lpstr>
      <vt:lpstr>Slide 14</vt:lpstr>
      <vt:lpstr>Developing the Process Layout</vt:lpstr>
      <vt:lpstr>Developing the Process Layout(cont.)</vt:lpstr>
      <vt:lpstr>Developing Process Layout(cont)</vt:lpstr>
      <vt:lpstr>Developing the process layout(contd)</vt:lpstr>
      <vt:lpstr>Conventional Approach for Developing Product Layout</vt:lpstr>
      <vt:lpstr>Conventional Approach for Developing Product Layout(cont)</vt:lpstr>
      <vt:lpstr>Assembly Line</vt:lpstr>
      <vt:lpstr>Assembly Line</vt:lpstr>
      <vt:lpstr>Typical Delay Scenarios</vt:lpstr>
      <vt:lpstr>Assembly Line Balancing</vt:lpstr>
      <vt:lpstr>Assembly Line Balancing</vt:lpstr>
      <vt:lpstr>Assembly Line Balancing: An Example</vt:lpstr>
      <vt:lpstr>Assembly Line Balancing: An Example</vt:lpstr>
      <vt:lpstr>Assembly Line Balancing: An Example</vt:lpstr>
      <vt:lpstr>Assembly Line Balancing: Example 2</vt:lpstr>
      <vt:lpstr>Fixed-Position Layouts</vt:lpstr>
      <vt:lpstr>Cellular Layout</vt:lpstr>
      <vt:lpstr>Material Handling</vt:lpstr>
      <vt:lpstr>Automatic Material Handling System</vt:lpstr>
      <vt:lpstr>Material Handling: Assignment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Facilities Planning</dc:title>
  <dc:creator>Araba Kwegyirba</dc:creator>
  <cp:lastModifiedBy>Lena</cp:lastModifiedBy>
  <cp:revision>35</cp:revision>
  <dcterms:created xsi:type="dcterms:W3CDTF">2011-03-23T11:54:57Z</dcterms:created>
  <dcterms:modified xsi:type="dcterms:W3CDTF">2013-03-08T20:56:50Z</dcterms:modified>
</cp:coreProperties>
</file>