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257" r:id="rId3"/>
    <p:sldId id="290" r:id="rId4"/>
    <p:sldId id="291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22" r:id="rId15"/>
    <p:sldId id="334" r:id="rId16"/>
    <p:sldId id="335" r:id="rId17"/>
    <p:sldId id="359" r:id="rId18"/>
    <p:sldId id="338" r:id="rId19"/>
    <p:sldId id="360" r:id="rId20"/>
    <p:sldId id="361" r:id="rId21"/>
    <p:sldId id="339" r:id="rId22"/>
    <p:sldId id="340" r:id="rId23"/>
    <p:sldId id="362" r:id="rId24"/>
    <p:sldId id="363" r:id="rId25"/>
    <p:sldId id="364" r:id="rId26"/>
    <p:sldId id="345" r:id="rId27"/>
    <p:sldId id="36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C2CC-51C1-4384-B038-7CCB4FB1CFD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A61C4-F15F-44CB-91B0-558CE374E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7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>
                <a:solidFill>
                  <a:prstClr val="black"/>
                </a:solidFill>
              </a:rPr>
              <a:pPr/>
              <a:t>40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5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0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0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8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6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0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3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1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4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3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7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92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9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8" y="6464741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5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055D13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8" y="6464741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055D13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wakuantoh@yahoo.com//020820156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10" y="2521981"/>
            <a:ext cx="6516161" cy="658726"/>
          </a:xfrm>
        </p:spPr>
        <p:txBody>
          <a:bodyPr>
            <a:normAutofit/>
          </a:bodyPr>
          <a:lstStyle/>
          <a:p>
            <a:r>
              <a:rPr lang="en-GB" sz="3000" b="1" dirty="0"/>
              <a:t>EE 252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95318" y="5705805"/>
            <a:ext cx="932864" cy="273844"/>
          </a:xfrm>
        </p:spPr>
        <p:txBody>
          <a:bodyPr/>
          <a:lstStyle/>
          <a:p>
            <a:r>
              <a:rPr lang="en-GB" sz="1050" b="1" dirty="0">
                <a:solidFill>
                  <a:prstClr val="white"/>
                </a:solidFill>
                <a:latin typeface="Century Gothic" panose="020B0502020202020204" pitchFamily="34" charset="0"/>
              </a:rPr>
              <a:t>Jan 2014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98784" y="3339374"/>
            <a:ext cx="8261252" cy="49809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FFC551"/>
                </a:solidFill>
              </a:rPr>
              <a:t>Electrical Engineering Machines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00409" y="5107214"/>
            <a:ext cx="6824589" cy="449650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sz="3000" dirty="0" err="1">
                <a:solidFill>
                  <a:prstClr val="black"/>
                </a:solidFill>
              </a:rPr>
              <a:t>Dr.</a:t>
            </a:r>
            <a:r>
              <a:rPr lang="en-GB" sz="3000" dirty="0">
                <a:solidFill>
                  <a:prstClr val="black"/>
                </a:solidFill>
              </a:rPr>
              <a:t> E.K. </a:t>
            </a:r>
            <a:r>
              <a:rPr lang="en-GB" sz="3000" dirty="0" err="1">
                <a:solidFill>
                  <a:prstClr val="black"/>
                </a:solidFill>
              </a:rPr>
              <a:t>Anto</a:t>
            </a:r>
            <a:endParaRPr lang="en-GB" sz="3000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00410" y="5705805"/>
            <a:ext cx="6824588" cy="66596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prstClr val="black"/>
              </a:solidFill>
            </a:endParaRPr>
          </a:p>
          <a:p>
            <a:r>
              <a:rPr lang="en-GB">
                <a:solidFill>
                  <a:prstClr val="black"/>
                </a:solidFill>
                <a:hlinkClick r:id="rId4"/>
              </a:rPr>
              <a:t>kwakuantoh@yahoo.com//0208201565</a:t>
            </a:r>
            <a:r>
              <a:rPr lang="en-GB">
                <a:solidFill>
                  <a:prstClr val="black"/>
                </a:solidFill>
              </a:rPr>
              <a:t>; 0243225858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965721"/>
            <a:ext cx="9144000" cy="99255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4 – Transformers </a:t>
            </a:r>
          </a:p>
        </p:txBody>
      </p:sp>
    </p:spTree>
    <p:extLst>
      <p:ext uri="{BB962C8B-B14F-4D97-AF65-F5344CB8AC3E}">
        <p14:creationId xmlns:p14="http://schemas.microsoft.com/office/powerpoint/2010/main" val="32279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transformer is said to be operated on </a:t>
            </a:r>
            <a:r>
              <a:rPr lang="en-GB" sz="2300" b="1" dirty="0"/>
              <a:t>"no-load"</a:t>
            </a:r>
            <a:r>
              <a:rPr lang="en-GB" sz="2300" dirty="0"/>
              <a:t> or </a:t>
            </a:r>
            <a:r>
              <a:rPr lang="en-GB" sz="2300" b="1" dirty="0"/>
              <a:t>“off-load”</a:t>
            </a:r>
            <a:r>
              <a:rPr lang="en-GB" sz="2300" dirty="0"/>
              <a:t> when the secondary winding is </a:t>
            </a:r>
            <a:r>
              <a:rPr lang="en-GB" sz="2300" b="1" dirty="0">
                <a:solidFill>
                  <a:srgbClr val="0070C0"/>
                </a:solidFill>
              </a:rPr>
              <a:t>open-circuited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Under </a:t>
            </a:r>
            <a:r>
              <a:rPr lang="en-GB" sz="2300" b="1" dirty="0"/>
              <a:t>no-load</a:t>
            </a:r>
            <a:r>
              <a:rPr lang="en-GB" sz="2300" dirty="0"/>
              <a:t>, the primary will act like a highly inductive circuit, and </a:t>
            </a:r>
            <a:r>
              <a:rPr lang="en-GB" sz="2300" b="1" dirty="0"/>
              <a:t>its flux contribution comes only from the no-load current  </a:t>
            </a:r>
            <a:r>
              <a:rPr lang="en-GB" sz="2300" dirty="0"/>
              <a:t>from the supply voltage. </a:t>
            </a:r>
          </a:p>
          <a:p>
            <a:pPr algn="just"/>
            <a:r>
              <a:rPr lang="en-GB" sz="2300" dirty="0"/>
              <a:t>This flux is referred to as the </a:t>
            </a:r>
            <a:r>
              <a:rPr lang="en-GB" sz="2300" b="1" dirty="0">
                <a:solidFill>
                  <a:srgbClr val="0070C0"/>
                </a:solidFill>
              </a:rPr>
              <a:t>no-load flux, or the useful flux</a:t>
            </a:r>
            <a:r>
              <a:rPr lang="en-GB" sz="2300" dirty="0"/>
              <a:t>.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0070C0"/>
                </a:solidFill>
              </a:rPr>
              <a:t>no-load flux </a:t>
            </a:r>
            <a:r>
              <a:rPr lang="en-GB" sz="2300" dirty="0"/>
              <a:t>is </a:t>
            </a:r>
            <a:r>
              <a:rPr lang="en-GB" sz="2300" b="1" dirty="0">
                <a:solidFill>
                  <a:srgbClr val="0070C0"/>
                </a:solidFill>
              </a:rPr>
              <a:t>responsible for</a:t>
            </a:r>
            <a:r>
              <a:rPr lang="en-GB" sz="2300" dirty="0"/>
              <a:t>: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voltage inductions </a:t>
            </a:r>
            <a:r>
              <a:rPr lang="en-GB" sz="2200" dirty="0"/>
              <a:t>in both the primary and secondary windings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magnetization</a:t>
            </a:r>
            <a:r>
              <a:rPr lang="en-GB" sz="2200" dirty="0"/>
              <a:t> and subsequent losses of the core   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4.4:	Operation of transformer under “</a:t>
            </a:r>
            <a:r>
              <a:rPr lang="en-US" sz="3000" b="1" dirty="0">
                <a:solidFill>
                  <a:srgbClr val="00B0F0"/>
                </a:solidFill>
              </a:rPr>
              <a:t>no-load</a:t>
            </a:r>
            <a:r>
              <a:rPr lang="en-US" sz="3000" b="1" dirty="0"/>
              <a:t>” conditions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When a </a:t>
            </a:r>
            <a:r>
              <a:rPr lang="en-GB" sz="2300" b="1" dirty="0">
                <a:solidFill>
                  <a:srgbClr val="C00000"/>
                </a:solidFill>
              </a:rPr>
              <a:t>load is connected to the secondary side</a:t>
            </a:r>
            <a:r>
              <a:rPr lang="en-GB" sz="2300" dirty="0"/>
              <a:t>, a current    flows due to the induced voltage       ,and sets up a secondary </a:t>
            </a:r>
            <a:r>
              <a:rPr lang="en-GB" sz="2300" dirty="0" err="1"/>
              <a:t>mmf</a:t>
            </a:r>
            <a:r>
              <a:rPr lang="en-GB" sz="2300" dirty="0"/>
              <a:t>           </a:t>
            </a:r>
            <a:r>
              <a:rPr lang="en-GB" sz="2400" dirty="0"/>
              <a:t>.</a:t>
            </a:r>
          </a:p>
          <a:p>
            <a:pPr algn="just"/>
            <a:endParaRPr lang="en-GB" sz="2400" dirty="0"/>
          </a:p>
          <a:p>
            <a:pPr algn="just"/>
            <a:r>
              <a:rPr lang="en-GB" sz="2300" dirty="0"/>
              <a:t>This secondary </a:t>
            </a:r>
            <a:r>
              <a:rPr lang="en-GB" sz="2300" dirty="0" err="1"/>
              <a:t>mmf</a:t>
            </a:r>
            <a:r>
              <a:rPr lang="en-GB" sz="2300" dirty="0"/>
              <a:t> produces a </a:t>
            </a:r>
            <a:r>
              <a:rPr lang="en-GB" sz="2300" b="1" dirty="0"/>
              <a:t>secondary flux</a:t>
            </a:r>
            <a:r>
              <a:rPr lang="en-GB" sz="2300" dirty="0"/>
              <a:t> </a:t>
            </a:r>
            <a:r>
              <a:rPr lang="en-GB" sz="2300" baseline="-25000" dirty="0"/>
              <a:t> </a:t>
            </a:r>
            <a:r>
              <a:rPr lang="en-GB" sz="2300" dirty="0"/>
              <a:t>that has the same magnetic path as and in the </a:t>
            </a:r>
            <a:r>
              <a:rPr lang="en-GB" sz="2300" b="1" dirty="0"/>
              <a:t>opposite direction to the useful flux  originally set up in the primary due to the no-load current</a:t>
            </a:r>
            <a:r>
              <a:rPr lang="en-GB" sz="2300" dirty="0"/>
              <a:t>, and links with the primary winding.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load (secondary) current    causes the primary to take more current       	in addition to the no-load current    , such that:</a:t>
            </a:r>
          </a:p>
          <a:p>
            <a:pPr algn="just"/>
            <a:r>
              <a:rPr lang="en-GB" sz="2300" dirty="0"/>
              <a:t> </a:t>
            </a:r>
          </a:p>
          <a:p>
            <a:pPr algn="just"/>
            <a:r>
              <a:rPr lang="en-GB" sz="2300" dirty="0"/>
              <a:t>The total primary current is </a:t>
            </a:r>
            <a:r>
              <a:rPr lang="en-GB" sz="2300" b="1" i="1" dirty="0"/>
              <a:t>phasor sum</a:t>
            </a:r>
            <a:r>
              <a:rPr lang="en-GB" sz="2300" dirty="0"/>
              <a:t> of the no-load current and the additional current; that is: 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4.5:	Operation of transformer under “</a:t>
            </a:r>
            <a:r>
              <a:rPr lang="en-US" sz="3000" b="1" dirty="0">
                <a:solidFill>
                  <a:srgbClr val="C00000"/>
                </a:solidFill>
              </a:rPr>
              <a:t>load</a:t>
            </a:r>
            <a:r>
              <a:rPr lang="en-US" sz="3000" b="1" dirty="0"/>
              <a:t>” conditions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2647C-DD63-4F86-8CDD-BC6B0006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785" y="1722587"/>
            <a:ext cx="301617" cy="380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C6167-ED0F-49D8-B14E-C0F27EEE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07" y="2052078"/>
            <a:ext cx="420367" cy="369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67D1-5959-4699-BB8E-23C215DB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198" y="2045549"/>
            <a:ext cx="773550" cy="38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1FF0A6-B565-4050-BCB2-D60C30C04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778" y="4664777"/>
            <a:ext cx="298730" cy="377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19C7C-4399-424F-92A3-2DA7F1784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40" y="4786425"/>
            <a:ext cx="210677" cy="556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2B939-7BC4-4F74-8722-BFBFA3ABB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8272" y="4946309"/>
            <a:ext cx="272507" cy="448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E2C4C-1576-4894-96E2-65E710A28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200" y="6057146"/>
            <a:ext cx="1205744" cy="562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7F18-8FFA-45E3-AB52-C99E48748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2763" y="5014440"/>
            <a:ext cx="1280655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8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From the equality of the two primary and secondary </a:t>
            </a:r>
            <a:r>
              <a:rPr lang="en-GB" sz="2300" dirty="0" err="1"/>
              <a:t>mmfs</a:t>
            </a:r>
            <a:r>
              <a:rPr lang="en-GB" sz="2300" dirty="0"/>
              <a:t>, we have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Comparing with  the voltage transformation equation         , we obtain the relationship</a:t>
            </a:r>
          </a:p>
          <a:p>
            <a:pPr algn="just">
              <a:buNone/>
            </a:pPr>
            <a:endParaRPr lang="en-GB" sz="2300" dirty="0"/>
          </a:p>
          <a:p>
            <a:pPr algn="just">
              <a:buNone/>
            </a:pPr>
            <a:endParaRPr lang="en-GB" sz="2300" dirty="0"/>
          </a:p>
          <a:p>
            <a:pPr algn="just"/>
            <a:endParaRPr lang="en-GB" sz="2300" b="1" dirty="0"/>
          </a:p>
          <a:p>
            <a:pPr algn="just"/>
            <a:r>
              <a:rPr lang="en-GB" sz="2300" b="1" dirty="0"/>
              <a:t>The current transformation ratio is seen to be the inverse of the voltage transformation ratio</a:t>
            </a:r>
            <a:r>
              <a:rPr lang="en-GB" sz="2300" dirty="0"/>
              <a:t>. 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4.5:	Operation of transformer under “</a:t>
            </a:r>
            <a:r>
              <a:rPr lang="en-US" sz="3000" b="1" dirty="0">
                <a:solidFill>
                  <a:srgbClr val="C00000"/>
                </a:solidFill>
              </a:rPr>
              <a:t>load</a:t>
            </a:r>
            <a:r>
              <a:rPr lang="en-US" sz="3000" b="1" dirty="0"/>
              <a:t>” conditions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C419C-F4C0-4FCA-AF63-4C3B1122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61" y="2233385"/>
            <a:ext cx="3352050" cy="838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5B0FE-7F9B-4632-AEB1-64469524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393" y="3201354"/>
            <a:ext cx="713385" cy="710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3AD876-F046-400F-9BE4-4197C61B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95" y="4126391"/>
            <a:ext cx="1978920" cy="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0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300" dirty="0"/>
              <a:t>A 250 kVA 11,000 V/400 V 50 Hz single-phase transformer has 80 turns on the secondary side. Calculate the following:  </a:t>
            </a:r>
          </a:p>
          <a:p>
            <a:pPr marL="800100" lvl="1" indent="-457200" algn="just">
              <a:buFont typeface="+mj-lt"/>
              <a:buAutoNum type="alphaLcParenR"/>
            </a:pPr>
            <a:r>
              <a:rPr lang="en-GB" sz="2000" dirty="0"/>
              <a:t>approx. values of the primary and secondary currents</a:t>
            </a:r>
          </a:p>
          <a:p>
            <a:pPr marL="800100" lvl="1" indent="-457200" algn="just">
              <a:buFont typeface="+mj-lt"/>
              <a:buAutoNum type="alphaLcParenR"/>
            </a:pPr>
            <a:r>
              <a:rPr lang="en-GB" sz="2000" dirty="0"/>
              <a:t>approx. number of primary turns</a:t>
            </a:r>
          </a:p>
          <a:p>
            <a:pPr marL="800100" lvl="1" indent="-457200" algn="just">
              <a:buFont typeface="+mj-lt"/>
              <a:buAutoNum type="alphaLcParenR"/>
            </a:pPr>
            <a:r>
              <a:rPr lang="en-GB" sz="2000" dirty="0"/>
              <a:t>maximum value of the flux  </a:t>
            </a:r>
          </a:p>
          <a:p>
            <a:pPr algn="just"/>
            <a:r>
              <a:rPr lang="en-GB" b="1" u="sng"/>
              <a:t>SOLUTION 4.1</a:t>
            </a:r>
            <a:endParaRPr lang="en-GB" b="1" u="sng" dirty="0"/>
          </a:p>
          <a:p>
            <a:pPr marL="0" indent="0" algn="just">
              <a:buNone/>
            </a:pPr>
            <a:r>
              <a:rPr lang="en-GB" dirty="0"/>
              <a:t>a)</a:t>
            </a:r>
            <a:r>
              <a:rPr lang="en-GB" sz="2300" dirty="0"/>
              <a:t>The full-load </a:t>
            </a:r>
            <a:r>
              <a:rPr lang="en-GB" sz="2300" b="1" dirty="0"/>
              <a:t>primary and secondary currents </a:t>
            </a:r>
            <a:r>
              <a:rPr lang="en-GB" sz="2300" dirty="0"/>
              <a:t>are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b) </a:t>
            </a:r>
            <a:r>
              <a:rPr lang="en-GB" sz="2300" dirty="0"/>
              <a:t>The </a:t>
            </a:r>
            <a:r>
              <a:rPr lang="en-GB" sz="2300" b="1" dirty="0"/>
              <a:t>number of primary turns </a:t>
            </a:r>
            <a:r>
              <a:rPr lang="en-GB" sz="2300" dirty="0"/>
              <a:t>is found from the </a:t>
            </a:r>
          </a:p>
          <a:p>
            <a:pPr marL="0" indent="0" algn="just">
              <a:buNone/>
            </a:pPr>
            <a:endParaRPr lang="en-GB" sz="2300" dirty="0"/>
          </a:p>
          <a:p>
            <a:pPr marL="0" indent="0" algn="just">
              <a:buNone/>
            </a:pPr>
            <a:endParaRPr lang="en-GB" sz="2300" dirty="0"/>
          </a:p>
          <a:p>
            <a:pPr marL="0" indent="0" algn="just">
              <a:buNone/>
            </a:pPr>
            <a:r>
              <a:rPr lang="en-GB" sz="2300" dirty="0"/>
              <a:t>c)The </a:t>
            </a:r>
            <a:r>
              <a:rPr lang="en-GB" sz="2300" b="1" dirty="0"/>
              <a:t>maximum flux </a:t>
            </a:r>
            <a:r>
              <a:rPr lang="en-GB" sz="2300" dirty="0"/>
              <a:t>is found as: </a:t>
            </a:r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Example 4.1 &amp; Solution 4.1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F9B5C-9977-44D9-A438-AEAAC972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85" y="4141292"/>
            <a:ext cx="2776185" cy="70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E47A-F904-4481-AC1E-E6AA089D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54" y="4141296"/>
            <a:ext cx="2707425" cy="701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47CAD-A37E-401D-A374-F1B41268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15" y="5306610"/>
            <a:ext cx="4392046" cy="710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E8575-3AF1-45C9-ACB5-147080B1C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90" y="5980867"/>
            <a:ext cx="5612536" cy="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In an actual transformer, the </a:t>
            </a:r>
            <a:r>
              <a:rPr lang="en-GB" sz="2300" b="1" dirty="0"/>
              <a:t>windings will have resistance and inductance or reactance</a:t>
            </a:r>
          </a:p>
          <a:p>
            <a:pPr algn="just"/>
            <a:r>
              <a:rPr lang="en-GB" sz="2300" dirty="0"/>
              <a:t>A model of the physical transformer should include winding resistance and reactance</a:t>
            </a:r>
          </a:p>
          <a:p>
            <a:pPr algn="just"/>
            <a:r>
              <a:rPr lang="en-GB" sz="2300" dirty="0"/>
              <a:t>The equivalent circuit diagram of a </a:t>
            </a:r>
            <a:r>
              <a:rPr lang="en-GB" sz="2300" b="1" dirty="0"/>
              <a:t>low-frequency transformer </a:t>
            </a:r>
            <a:r>
              <a:rPr lang="en-GB" sz="2300" dirty="0"/>
              <a:t>is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ctr"/>
            <a:r>
              <a:rPr lang="en-GB" sz="2000" b="1" i="1" dirty="0"/>
              <a:t>Fig 4.1: Simplified Equivalent Circuit Diagram of Transformer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4.6:	Simplified equivalent circuit diagram of transformer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1FC14-BE77-4ABC-9D91-67019F07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02" y="3569439"/>
            <a:ext cx="7720497" cy="26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0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lvl="0" algn="just"/>
            <a:r>
              <a:rPr lang="en-GB" sz="2400" dirty="0"/>
              <a:t>     </a:t>
            </a:r>
            <a:r>
              <a:rPr lang="en-GB" sz="2300" dirty="0"/>
              <a:t>and   	are the </a:t>
            </a:r>
            <a:r>
              <a:rPr lang="en-GB" sz="2300" b="1" dirty="0"/>
              <a:t>resistances of the primary and secondary windings </a:t>
            </a:r>
            <a:r>
              <a:rPr lang="en-GB" sz="2300" dirty="0"/>
              <a:t>respectively.</a:t>
            </a:r>
          </a:p>
          <a:p>
            <a:pPr lvl="0" algn="just"/>
            <a:r>
              <a:rPr lang="en-GB" sz="2300" dirty="0"/>
              <a:t>     and    	are the </a:t>
            </a:r>
            <a:r>
              <a:rPr lang="en-GB" sz="2300" b="1" dirty="0" err="1"/>
              <a:t>reactances</a:t>
            </a:r>
            <a:r>
              <a:rPr lang="en-GB" sz="2300" b="1" dirty="0"/>
              <a:t> due to the leakage fluxes in the primary and secondary</a:t>
            </a:r>
            <a:r>
              <a:rPr lang="en-GB" sz="2300" dirty="0"/>
              <a:t> respective windings</a:t>
            </a:r>
          </a:p>
          <a:p>
            <a:pPr lvl="0" algn="just"/>
            <a:r>
              <a:rPr lang="en-GB" sz="2300" dirty="0"/>
              <a:t>   and  		are the </a:t>
            </a:r>
            <a:r>
              <a:rPr lang="en-GB" sz="2300" b="1" dirty="0"/>
              <a:t>full-load (rated) currents flowing in the primary and secondary</a:t>
            </a:r>
            <a:r>
              <a:rPr lang="en-GB" sz="2300" dirty="0"/>
              <a:t> windings respectively</a:t>
            </a:r>
          </a:p>
          <a:p>
            <a:pPr lvl="0" algn="just"/>
            <a:endParaRPr lang="en-GB" sz="2300" dirty="0"/>
          </a:p>
          <a:p>
            <a:pPr lvl="0" algn="just"/>
            <a:r>
              <a:rPr lang="en-GB" sz="2300" dirty="0"/>
              <a:t>To </a:t>
            </a:r>
            <a:r>
              <a:rPr lang="en-GB" sz="2300" b="1" dirty="0"/>
              <a:t>simplify calculations</a:t>
            </a:r>
            <a:r>
              <a:rPr lang="en-GB" sz="2300" dirty="0"/>
              <a:t>, the resistance   and    of the secondary windings can be </a:t>
            </a:r>
            <a:r>
              <a:rPr lang="en-GB" sz="2300" b="1" dirty="0"/>
              <a:t>referred to the primary </a:t>
            </a:r>
            <a:r>
              <a:rPr lang="en-GB" sz="2300" dirty="0"/>
              <a:t>to obtain       and      . </a:t>
            </a:r>
          </a:p>
          <a:p>
            <a:pPr lvl="0" algn="just"/>
            <a:r>
              <a:rPr lang="en-GB" sz="2300" dirty="0"/>
              <a:t>The </a:t>
            </a:r>
            <a:r>
              <a:rPr lang="en-GB" sz="2300" b="1" dirty="0"/>
              <a:t>simplified approximate equivalent circuit </a:t>
            </a:r>
            <a:r>
              <a:rPr lang="en-GB" sz="2300" dirty="0"/>
              <a:t>is as shown in the figure below</a:t>
            </a:r>
          </a:p>
          <a:p>
            <a:pPr lvl="0"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4.6:	Simplified equivalent circuit diagram of transformer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30354-95DE-475A-B531-B7585B83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51" y="1711840"/>
            <a:ext cx="310137" cy="391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0A5FB-F3A8-4374-B7D6-9D8F6F5B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33" y="1724738"/>
            <a:ext cx="316767" cy="399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3BE9D-D0C2-440F-BCDC-600C60C8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51" y="2456117"/>
            <a:ext cx="400856" cy="39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80670-F846-49E2-B5CA-ACE13D70C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515" y="2456117"/>
            <a:ext cx="310137" cy="391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4B0BA-6753-4E48-9A70-60FF21055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452" y="3204501"/>
            <a:ext cx="257850" cy="38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33FE1-5BB2-4EB5-8FA6-450FCABCE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956" y="3211034"/>
            <a:ext cx="310136" cy="391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AF4DE-45A4-416F-BF49-936C22899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9705" y="4346599"/>
            <a:ext cx="316764" cy="389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C2889-C22B-4EE7-985A-B3FC43F793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3256" y="4339699"/>
            <a:ext cx="310923" cy="3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A01626-9D09-4D15-BDDF-D693939A65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455" y="4529470"/>
            <a:ext cx="497653" cy="495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144101-BC0B-40A0-BF46-2B134A7597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2587" y="4550736"/>
            <a:ext cx="420240" cy="4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2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ctr"/>
            <a:r>
              <a:rPr lang="en-GB" sz="2000" b="1" i="1" dirty="0"/>
              <a:t>Fig 4.2: Simplified Equivalent Circuit Diagram of Transformer</a:t>
            </a:r>
          </a:p>
          <a:p>
            <a:pPr algn="just"/>
            <a:r>
              <a:rPr lang="en-GB" sz="2300" dirty="0"/>
              <a:t>In </a:t>
            </a:r>
            <a:r>
              <a:rPr lang="en-GB" sz="2300" b="1" dirty="0"/>
              <a:t>referring to the primary</a:t>
            </a:r>
            <a:r>
              <a:rPr lang="en-GB" sz="2300" dirty="0"/>
              <a:t>, we </a:t>
            </a:r>
            <a:r>
              <a:rPr lang="en-GB" sz="2300" b="1" dirty="0"/>
              <a:t>assume that the losses at the original place are the same the losses at the new place it is being referred to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Thus                                               ; Also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4.6:	Simplified equivalent circuit diagram of transformer (3)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82CE5-A74A-4BFD-A79A-C0C9AF97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53" y="1517358"/>
            <a:ext cx="6454846" cy="2225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1F25A-724A-431A-83D4-E39BF9BE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50" y="4911183"/>
            <a:ext cx="3223125" cy="156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FC7D0-299E-48F1-88B1-FBBA819C8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16" y="4792386"/>
            <a:ext cx="2389410" cy="74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02589-4E67-453A-9D6B-9E26AB6B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502" y="5818909"/>
            <a:ext cx="2389410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total equivalent resistances and </a:t>
            </a:r>
            <a:r>
              <a:rPr lang="en-GB" sz="2300" b="1" dirty="0" err="1"/>
              <a:t>reactances</a:t>
            </a:r>
            <a:r>
              <a:rPr lang="en-GB" sz="2300" b="1" dirty="0"/>
              <a:t> </a:t>
            </a:r>
            <a:r>
              <a:rPr lang="en-GB" sz="2300" dirty="0"/>
              <a:t>when </a:t>
            </a:r>
            <a:r>
              <a:rPr lang="en-GB" sz="2300" b="1" dirty="0"/>
              <a:t>referred to the primary</a:t>
            </a:r>
            <a:r>
              <a:rPr lang="en-GB" sz="2300" dirty="0"/>
              <a:t> are given by: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equivalent impedance</a:t>
            </a:r>
            <a:r>
              <a:rPr lang="en-GB" sz="2300" dirty="0"/>
              <a:t>, when </a:t>
            </a:r>
            <a:r>
              <a:rPr lang="en-GB" sz="2300" b="1" dirty="0"/>
              <a:t>referred to the primary</a:t>
            </a:r>
            <a:r>
              <a:rPr lang="en-GB" sz="2300" dirty="0"/>
              <a:t>, is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4.6:	Simplified equivalent circuit diagram of transformer (4)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A4342-43C6-4122-B855-7A3B9593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83" y="2582632"/>
            <a:ext cx="2191725" cy="1352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AE837-A740-4CE8-85F4-C17C57A3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75" y="2569658"/>
            <a:ext cx="2320650" cy="1420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22A85-8571-40F9-99F7-B7430835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96" y="4554434"/>
            <a:ext cx="2836350" cy="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8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A 100 kVA transformer has 400 turns on the primary and 80 turns on the secondary. The primary and secondary resistances are 0.3 Ω and 0.01 Ω respectively, and the corresponding leakage </a:t>
            </a:r>
            <a:r>
              <a:rPr lang="en-GB" sz="2300" dirty="0" err="1"/>
              <a:t>reactances</a:t>
            </a:r>
            <a:r>
              <a:rPr lang="en-GB" sz="2300" dirty="0"/>
              <a:t> are 1.1 Ω and 0.035 Ω respectively. The supply voltage is 2,200 V. </a:t>
            </a:r>
          </a:p>
          <a:p>
            <a:pPr algn="just"/>
            <a:r>
              <a:rPr lang="en-GB" sz="2300" dirty="0"/>
              <a:t>Calculate the equivalent impedance referred to the primary circuit</a:t>
            </a:r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Example 4.2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5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The equivalent </a:t>
            </a:r>
            <a:r>
              <a:rPr lang="en-GB" sz="2300" b="1" dirty="0"/>
              <a:t>resistance referred to the primary </a:t>
            </a:r>
            <a:r>
              <a:rPr lang="en-GB" sz="2300" dirty="0"/>
              <a:t>side is	 </a:t>
            </a:r>
          </a:p>
          <a:p>
            <a:pPr algn="just">
              <a:buNone/>
            </a:pPr>
            <a:r>
              <a:rPr lang="en-GB" sz="2300" dirty="0"/>
              <a:t> 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equivalent leakage </a:t>
            </a:r>
            <a:r>
              <a:rPr lang="en-GB" sz="2300" b="1" dirty="0"/>
              <a:t>reactance referred to the primary </a:t>
            </a:r>
            <a:r>
              <a:rPr lang="en-GB" sz="2300" dirty="0"/>
              <a:t>side is</a:t>
            </a:r>
          </a:p>
          <a:p>
            <a:pPr algn="just"/>
            <a:endParaRPr lang="en-GB" sz="2300" dirty="0"/>
          </a:p>
          <a:p>
            <a:pPr algn="just">
              <a:buNone/>
            </a:pPr>
            <a:r>
              <a:rPr lang="en-GB" sz="2300" dirty="0"/>
              <a:t> 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equivalent </a:t>
            </a:r>
            <a:r>
              <a:rPr lang="en-GB" sz="2300" b="1" dirty="0"/>
              <a:t>impedance referred to the primary </a:t>
            </a:r>
            <a:r>
              <a:rPr lang="en-GB" sz="2300" dirty="0"/>
              <a:t>side is</a:t>
            </a:r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 4.2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82F0F-6B97-4320-A373-D88E2866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01" y="2102897"/>
            <a:ext cx="4899151" cy="83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6F1C08-D9E8-45CB-8832-101BD0ED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79" y="3823922"/>
            <a:ext cx="4778821" cy="778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67B48-2C3D-4C76-92A9-16E110F0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34" y="5531835"/>
            <a:ext cx="5978247" cy="5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Unit 4 – 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116"/>
          </a:xfrm>
        </p:spPr>
        <p:txBody>
          <a:bodyPr/>
          <a:lstStyle/>
          <a:p>
            <a:pPr algn="just"/>
            <a:r>
              <a:rPr lang="en-US" sz="2300" b="1" dirty="0"/>
              <a:t>Introduction</a:t>
            </a:r>
            <a:endParaRPr lang="en-US" sz="2300" dirty="0"/>
          </a:p>
          <a:p>
            <a:pPr algn="just"/>
            <a:r>
              <a:rPr lang="en-US" sz="2300" b="1" dirty="0"/>
              <a:t>Principles of operation of transformers</a:t>
            </a:r>
          </a:p>
          <a:p>
            <a:pPr algn="just"/>
            <a:r>
              <a:rPr lang="en-US" sz="2300" b="1" dirty="0"/>
              <a:t>Basic relationships of transformer parameters</a:t>
            </a:r>
            <a:endParaRPr lang="en-US" sz="2300" dirty="0"/>
          </a:p>
          <a:p>
            <a:pPr algn="just"/>
            <a:r>
              <a:rPr lang="en-US" sz="2300" b="1" dirty="0"/>
              <a:t>Operation of transformer under “no-load” and “load” conditions</a:t>
            </a:r>
          </a:p>
          <a:p>
            <a:pPr algn="just"/>
            <a:r>
              <a:rPr lang="en-US" sz="2300" b="1" dirty="0"/>
              <a:t>Voltage and current transformation ratios</a:t>
            </a:r>
          </a:p>
          <a:p>
            <a:pPr algn="just"/>
            <a:r>
              <a:rPr lang="en-US" sz="2300" b="1" dirty="0"/>
              <a:t>Equivalent circuit diagrams of transformers</a:t>
            </a:r>
          </a:p>
          <a:p>
            <a:pPr algn="just"/>
            <a:r>
              <a:rPr lang="en-US" sz="2300" b="1" dirty="0"/>
              <a:t>Voltage regulation</a:t>
            </a:r>
          </a:p>
          <a:p>
            <a:pPr algn="just"/>
            <a:r>
              <a:rPr lang="en-US" sz="2300" b="1" dirty="0"/>
              <a:t>Transformer losses</a:t>
            </a:r>
          </a:p>
          <a:p>
            <a:pPr algn="just"/>
            <a:r>
              <a:rPr lang="en-US" sz="2300" b="1" dirty="0"/>
              <a:t>Test performed on transformers</a:t>
            </a:r>
          </a:p>
          <a:p>
            <a:pPr algn="just"/>
            <a:r>
              <a:rPr lang="en-US" sz="2300" b="1" dirty="0"/>
              <a:t>Efficiency of transformers</a:t>
            </a:r>
          </a:p>
          <a:p>
            <a:pPr algn="just"/>
            <a:r>
              <a:rPr lang="en-US" b="1" dirty="0"/>
              <a:t>Cooling of transformers and cooling designations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By </a:t>
            </a:r>
            <a:r>
              <a:rPr lang="en-GB" sz="2300" b="1" dirty="0"/>
              <a:t>voltage regulation</a:t>
            </a:r>
            <a:r>
              <a:rPr lang="en-GB" sz="2300" dirty="0"/>
              <a:t>, we are referring to measures to ensure that voltage variation at the secondary terminals is reduced to practically acceptable limit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voltage regulation </a:t>
            </a:r>
            <a:r>
              <a:rPr lang="en-GB" sz="2300" dirty="0"/>
              <a:t>(VR) is defined as the </a:t>
            </a:r>
            <a:r>
              <a:rPr lang="en-GB" sz="2300" b="1" dirty="0"/>
              <a:t>change in secondary terminal voltage expressed as a percentage (or </a:t>
            </a:r>
            <a:r>
              <a:rPr lang="en-GB" sz="2300" b="1" dirty="0" err="1"/>
              <a:t>p.u</a:t>
            </a:r>
            <a:r>
              <a:rPr lang="en-GB" sz="2300" b="1" dirty="0"/>
              <a:t>.) of the secondary rated voltage under no-load conditions</a:t>
            </a:r>
            <a:r>
              <a:rPr lang="en-GB" sz="2300" dirty="0"/>
              <a:t>:</a:t>
            </a:r>
          </a:p>
          <a:p>
            <a:pPr algn="just"/>
            <a:r>
              <a:rPr lang="en-GB" sz="2300" dirty="0"/>
              <a:t>Mathematically, the </a:t>
            </a:r>
            <a:r>
              <a:rPr lang="en-GB" sz="2300" b="1" dirty="0"/>
              <a:t>voltage regulation </a:t>
            </a:r>
            <a:r>
              <a:rPr lang="en-GB" sz="2300" dirty="0"/>
              <a:t>can be expressed as: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Subsequently, the </a:t>
            </a:r>
            <a:r>
              <a:rPr lang="en-GB" sz="2300" b="1" dirty="0"/>
              <a:t>secondary terminal voltage </a:t>
            </a:r>
            <a:r>
              <a:rPr lang="en-GB" sz="2300" dirty="0"/>
              <a:t>is given as: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4.7:	Voltage Regulation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B1680-331A-462B-ACE8-CC3EF25A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84" y="4210960"/>
            <a:ext cx="6772861" cy="153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D9463-7056-4DA0-ABCC-48BA3284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06" y="6213522"/>
            <a:ext cx="2131560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In </a:t>
            </a:r>
            <a:r>
              <a:rPr lang="en-GB" sz="2300" b="1" dirty="0"/>
              <a:t>terms of the referred quantities</a:t>
            </a:r>
            <a:r>
              <a:rPr lang="en-GB" sz="2300" dirty="0"/>
              <a:t>, the voltage regulation can be expressed generally as: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+ sign</a:t>
            </a:r>
            <a:r>
              <a:rPr lang="en-US" sz="2200" dirty="0"/>
              <a:t>: 	</a:t>
            </a:r>
            <a:r>
              <a:rPr lang="en-US" sz="2200" b="1" dirty="0">
                <a:solidFill>
                  <a:srgbClr val="FF0000"/>
                </a:solidFill>
              </a:rPr>
              <a:t>lagging</a:t>
            </a:r>
            <a:r>
              <a:rPr lang="en-US" sz="2200" dirty="0"/>
              <a:t> power factor	</a:t>
            </a:r>
          </a:p>
          <a:p>
            <a:pPr algn="just"/>
            <a:r>
              <a:rPr lang="en-US" sz="2200" b="1" dirty="0">
                <a:solidFill>
                  <a:srgbClr val="0070C0"/>
                </a:solidFill>
              </a:rPr>
              <a:t>-sign</a:t>
            </a:r>
            <a:r>
              <a:rPr lang="en-US" sz="2200" dirty="0"/>
              <a:t>: 	</a:t>
            </a:r>
            <a:r>
              <a:rPr lang="en-US" sz="2200" b="1" dirty="0">
                <a:solidFill>
                  <a:srgbClr val="0070C0"/>
                </a:solidFill>
              </a:rPr>
              <a:t>leading</a:t>
            </a:r>
            <a:r>
              <a:rPr lang="en-US" sz="2200" dirty="0"/>
              <a:t> power factor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Accordingly, depending upon the lag or lead of the </a:t>
            </a:r>
            <a:r>
              <a:rPr lang="en-GB" sz="2300" i="1" dirty="0" err="1"/>
              <a:t>p.f</a:t>
            </a:r>
            <a:r>
              <a:rPr lang="en-GB" sz="2300" i="1" dirty="0"/>
              <a:t>.</a:t>
            </a:r>
            <a:r>
              <a:rPr lang="en-GB" sz="2300" dirty="0"/>
              <a:t>, the </a:t>
            </a:r>
            <a:r>
              <a:rPr lang="en-GB" sz="2300" b="1" dirty="0"/>
              <a:t>secondary full-load terminal voltage </a:t>
            </a:r>
            <a:r>
              <a:rPr lang="en-GB" sz="2300" dirty="0"/>
              <a:t>is given by </a:t>
            </a:r>
            <a:endParaRPr lang="en-US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4.7:	Voltage Regulation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3F110-D6AB-42E3-9862-838BD1EE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73" y="2456119"/>
            <a:ext cx="2900145" cy="703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73757-37A0-4225-8048-7996F619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67" y="5241854"/>
            <a:ext cx="2053038" cy="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A 100 kVA transformer has 400 turns on the primary and 80 turns on the secondary. The primary and secondary resistances are 0.3 Ω and 0.01 Ω respectively, and the corresponding leakage </a:t>
            </a:r>
            <a:r>
              <a:rPr lang="en-GB" sz="2300" dirty="0" err="1"/>
              <a:t>reactances</a:t>
            </a:r>
            <a:r>
              <a:rPr lang="en-GB" sz="2300" dirty="0"/>
              <a:t> are 1.1 Ω and 0.035 Ω respectively. The supply voltage is 2,200 V. </a:t>
            </a:r>
          </a:p>
          <a:p>
            <a:pPr algn="just"/>
            <a:r>
              <a:rPr lang="en-GB" sz="2300" dirty="0"/>
              <a:t>Determine the voltage regulation and the secondary terminal voltage for full-load having power factor of </a:t>
            </a:r>
          </a:p>
          <a:p>
            <a:pPr lvl="0">
              <a:buNone/>
            </a:pPr>
            <a:r>
              <a:rPr lang="en-GB" dirty="0"/>
              <a:t>		(</a:t>
            </a:r>
            <a:r>
              <a:rPr lang="en-GB" dirty="0" err="1"/>
              <a:t>i</a:t>
            </a:r>
            <a:r>
              <a:rPr lang="en-GB" dirty="0"/>
              <a:t>) 0.8 lagging (ii) 0.8 leading</a:t>
            </a:r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Example 4.3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0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(</a:t>
            </a:r>
            <a:r>
              <a:rPr lang="en-GB" sz="2300" dirty="0" err="1"/>
              <a:t>i</a:t>
            </a:r>
            <a:r>
              <a:rPr lang="en-GB" sz="2300" dirty="0"/>
              <a:t>) Since                 , then 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Full-load </a:t>
            </a:r>
            <a:r>
              <a:rPr lang="en-GB" sz="2300" b="1" dirty="0"/>
              <a:t>primary current </a:t>
            </a:r>
            <a:r>
              <a:rPr lang="en-GB" sz="2300" dirty="0"/>
              <a:t>is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Hence the </a:t>
            </a:r>
            <a:r>
              <a:rPr lang="en-GB" sz="2300" b="1" dirty="0"/>
              <a:t>voltage regulation </a:t>
            </a:r>
            <a:r>
              <a:rPr lang="en-GB" sz="2300" dirty="0"/>
              <a:t>for a power factor of </a:t>
            </a:r>
            <a:r>
              <a:rPr lang="en-GB" sz="2300" b="1" dirty="0"/>
              <a:t>0.8 lagging</a:t>
            </a:r>
            <a:r>
              <a:rPr lang="en-GB" sz="2300" dirty="0"/>
              <a:t> is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Secondary terminal voltage on </a:t>
            </a:r>
            <a:r>
              <a:rPr lang="en-GB" sz="2300" b="1" i="1" dirty="0"/>
              <a:t>no-load</a:t>
            </a:r>
            <a:r>
              <a:rPr lang="en-GB" sz="2300" dirty="0"/>
              <a:t> is equal to the induced </a:t>
            </a:r>
            <a:r>
              <a:rPr lang="en-GB" sz="2300" dirty="0" err="1"/>
              <a:t>emf</a:t>
            </a:r>
            <a:r>
              <a:rPr lang="en-GB" sz="2300" dirty="0"/>
              <a:t> , and is</a:t>
            </a:r>
          </a:p>
          <a:p>
            <a:pPr algn="just"/>
            <a:r>
              <a:rPr lang="en-GB" sz="2300" dirty="0"/>
              <a:t>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Thus the </a:t>
            </a:r>
            <a:r>
              <a:rPr lang="en-GB" sz="2300" b="1" dirty="0"/>
              <a:t>secondary terminal voltage on </a:t>
            </a:r>
            <a:r>
              <a:rPr lang="en-GB" sz="2300" b="1" u="sng" dirty="0"/>
              <a:t>lagging</a:t>
            </a:r>
            <a:r>
              <a:rPr lang="en-GB" sz="2300" b="1" dirty="0"/>
              <a:t> full-load</a:t>
            </a:r>
            <a:r>
              <a:rPr lang="en-GB" sz="2300" dirty="0"/>
              <a:t> is given as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 4.3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64958-4ACF-48B3-898F-D8EEE9EF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28" y="1662778"/>
            <a:ext cx="1349415" cy="38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E77C2-4154-420B-A80D-09B3B410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20" y="1637231"/>
            <a:ext cx="1478340" cy="393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53C29-3E5E-4158-BD21-35C02E20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24" y="2363724"/>
            <a:ext cx="2707425" cy="64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1AB77-9EBF-4456-A356-463E40B4E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813" y="3711717"/>
            <a:ext cx="7160595" cy="729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CAB50-FC26-4BA9-9A58-1BE930305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889" y="4889428"/>
            <a:ext cx="3930587" cy="733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9C1AA-D925-4DA8-83AE-726BA755D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8249" y="6130403"/>
            <a:ext cx="5612536" cy="4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92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(ii)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voltage regulation </a:t>
            </a:r>
            <a:r>
              <a:rPr lang="en-GB" sz="2300" dirty="0"/>
              <a:t>for a power factor of </a:t>
            </a:r>
            <a:r>
              <a:rPr lang="en-GB" sz="2300" b="1" dirty="0"/>
              <a:t>0.8 leading</a:t>
            </a:r>
            <a:r>
              <a:rPr lang="en-GB" sz="2300" dirty="0"/>
              <a:t> is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Secondary terminal voltage on </a:t>
            </a:r>
            <a:r>
              <a:rPr lang="en-GB" sz="2300" b="1" i="1" dirty="0"/>
              <a:t>no-load</a:t>
            </a:r>
            <a:r>
              <a:rPr lang="en-GB" sz="2300" dirty="0"/>
              <a:t> is equal to the induced </a:t>
            </a:r>
            <a:r>
              <a:rPr lang="en-GB" sz="2300" dirty="0" err="1"/>
              <a:t>emf</a:t>
            </a:r>
            <a:r>
              <a:rPr lang="en-GB" sz="2300" dirty="0"/>
              <a:t> , and is</a:t>
            </a:r>
          </a:p>
          <a:p>
            <a:pPr algn="just"/>
            <a:r>
              <a:rPr lang="en-GB" sz="2300" dirty="0"/>
              <a:t>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Thus the </a:t>
            </a:r>
            <a:r>
              <a:rPr lang="en-GB" sz="2300" b="1" dirty="0"/>
              <a:t>secondary terminal voltage on </a:t>
            </a:r>
            <a:r>
              <a:rPr lang="en-GB" sz="2300" b="1" u="sng" dirty="0"/>
              <a:t>leading</a:t>
            </a:r>
            <a:r>
              <a:rPr lang="en-GB" sz="2300" b="1" dirty="0"/>
              <a:t> full-load</a:t>
            </a:r>
            <a:r>
              <a:rPr lang="en-GB" sz="2300" dirty="0"/>
              <a:t> is given as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 4.3 (2)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ED48F-FBAC-4E6F-8D97-A17000D1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59" y="2587000"/>
            <a:ext cx="6976603" cy="66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A5E86-EC2E-4CB5-B0DF-9E151048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60" y="3722349"/>
            <a:ext cx="3936511" cy="71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86250-C243-4713-9455-BA4C2A83D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894" y="5022671"/>
            <a:ext cx="5771413" cy="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The losses in the transformer could be </a:t>
            </a:r>
            <a:r>
              <a:rPr lang="en-US" sz="2300" b="1" dirty="0"/>
              <a:t>generally classified into two. </a:t>
            </a:r>
            <a:endParaRPr lang="en-US" sz="2300" dirty="0"/>
          </a:p>
          <a:p>
            <a:pPr algn="just"/>
            <a:r>
              <a:rPr lang="en-US" sz="2300" dirty="0"/>
              <a:t>These losses are (1)</a:t>
            </a:r>
            <a:r>
              <a:rPr lang="en-US" sz="2300" b="1" dirty="0">
                <a:solidFill>
                  <a:srgbClr val="FF0000"/>
                </a:solidFill>
              </a:rPr>
              <a:t>core or iron losses </a:t>
            </a:r>
            <a:r>
              <a:rPr lang="en-US" sz="2300" dirty="0"/>
              <a:t>and (2)</a:t>
            </a:r>
            <a:r>
              <a:rPr lang="en-US" sz="2300" b="1" dirty="0">
                <a:solidFill>
                  <a:srgbClr val="0070C0"/>
                </a:solidFill>
              </a:rPr>
              <a:t>copper losses</a:t>
            </a:r>
            <a:r>
              <a:rPr lang="en-US" sz="2300" dirty="0"/>
              <a:t>.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b="1" u="sng" dirty="0">
                <a:solidFill>
                  <a:srgbClr val="FF0000"/>
                </a:solidFill>
              </a:rPr>
              <a:t>IRON LOSSES</a:t>
            </a:r>
          </a:p>
          <a:p>
            <a:pPr algn="just"/>
            <a:r>
              <a:rPr lang="en-US" sz="2300" dirty="0"/>
              <a:t>The iron losses also consist of two types, namely, (</a:t>
            </a:r>
            <a:r>
              <a:rPr lang="en-US" sz="2300" dirty="0" err="1"/>
              <a:t>i</a:t>
            </a:r>
            <a:r>
              <a:rPr lang="en-US" sz="2300" dirty="0"/>
              <a:t>) </a:t>
            </a:r>
            <a:r>
              <a:rPr lang="en-US" sz="2300" b="1" dirty="0"/>
              <a:t>hysteresis losses </a:t>
            </a:r>
            <a:r>
              <a:rPr lang="en-US" sz="2300" dirty="0"/>
              <a:t>and (ii) </a:t>
            </a:r>
            <a:r>
              <a:rPr lang="en-US" sz="2300" b="1" dirty="0"/>
              <a:t>eddy-current losses</a:t>
            </a:r>
            <a:r>
              <a:rPr lang="en-US" sz="2300" dirty="0"/>
              <a:t> in the core of the transformer. </a:t>
            </a:r>
          </a:p>
          <a:p>
            <a:pPr algn="just"/>
            <a:r>
              <a:rPr lang="en-US" sz="2300" b="1" dirty="0"/>
              <a:t>(</a:t>
            </a:r>
            <a:r>
              <a:rPr lang="en-US" sz="2300" b="1" dirty="0" err="1"/>
              <a:t>i</a:t>
            </a:r>
            <a:r>
              <a:rPr lang="en-US" sz="2300" b="1" dirty="0"/>
              <a:t>) Hysteresis Losses </a:t>
            </a:r>
            <a:r>
              <a:rPr lang="en-US" sz="2300" dirty="0"/>
              <a:t>– are obtained by </a:t>
            </a:r>
            <a:r>
              <a:rPr lang="en-US" sz="2300" b="1" dirty="0"/>
              <a:t>Steinmetz formula</a:t>
            </a:r>
            <a:r>
              <a:rPr lang="en-US" sz="2300" dirty="0"/>
              <a:t>: 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b="1" dirty="0"/>
              <a:t>(ii) Eddy-current losses </a:t>
            </a:r>
            <a:r>
              <a:rPr lang="en-GB" sz="2300" dirty="0"/>
              <a:t>– can be obtained from the equation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4.8:	Transformer Losses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ADAA2-E2B0-401F-8F86-7C3055BE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073" y="4576446"/>
            <a:ext cx="2827928" cy="511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5B590-CFD2-46A3-88AD-E6D21688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313" y="5720867"/>
            <a:ext cx="2638665" cy="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US" sz="2300" b="1" u="sng" dirty="0">
                <a:solidFill>
                  <a:srgbClr val="0070C0"/>
                </a:solidFill>
              </a:rPr>
              <a:t>COPPER LOSSES</a:t>
            </a:r>
          </a:p>
          <a:p>
            <a:pPr algn="just"/>
            <a:r>
              <a:rPr lang="en-GB" sz="2400" dirty="0"/>
              <a:t>The copper losses  are </a:t>
            </a:r>
            <a:r>
              <a:rPr lang="en-GB" sz="2400" b="1" dirty="0"/>
              <a:t>due to the resistance </a:t>
            </a:r>
            <a:r>
              <a:rPr lang="en-GB" sz="2400" dirty="0"/>
              <a:t>present in the primary and secondary windings. </a:t>
            </a:r>
          </a:p>
          <a:p>
            <a:pPr algn="just"/>
            <a:r>
              <a:rPr lang="en-GB" sz="2400" dirty="0"/>
              <a:t>The </a:t>
            </a:r>
            <a:r>
              <a:rPr lang="en-GB" sz="2400" b="1" dirty="0"/>
              <a:t>copper losses vary as the load current varies</a:t>
            </a:r>
            <a:r>
              <a:rPr lang="en-GB" sz="2400" dirty="0"/>
              <a:t>. </a:t>
            </a:r>
          </a:p>
          <a:p>
            <a:pPr algn="just"/>
            <a:r>
              <a:rPr lang="en-GB" sz="2400" dirty="0"/>
              <a:t>Total copper losses = Primary winding losses + Secondary winding losses</a:t>
            </a:r>
          </a:p>
          <a:p>
            <a:pPr algn="just"/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4.8:	Transformer Losses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60" y="4014056"/>
            <a:ext cx="3113785" cy="6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b="1" dirty="0"/>
              <a:t>Two main tests </a:t>
            </a:r>
            <a:r>
              <a:rPr lang="en-GB" sz="2300" dirty="0"/>
              <a:t>that are performed on the transformer are the:</a:t>
            </a:r>
          </a:p>
          <a:p>
            <a:pPr lvl="1" algn="just"/>
            <a:r>
              <a:rPr lang="en-GB" sz="2300" b="1" dirty="0">
                <a:solidFill>
                  <a:srgbClr val="FF0000"/>
                </a:solidFill>
              </a:rPr>
              <a:t>Open-Circuit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FF0000"/>
                </a:solidFill>
              </a:rPr>
              <a:t>Test</a:t>
            </a:r>
            <a:r>
              <a:rPr lang="en-GB" sz="2300" dirty="0"/>
              <a:t>(No-Load Test) and </a:t>
            </a:r>
          </a:p>
          <a:p>
            <a:pPr lvl="1" algn="just"/>
            <a:r>
              <a:rPr lang="en-GB" sz="2300" b="1" dirty="0">
                <a:solidFill>
                  <a:srgbClr val="0070C0"/>
                </a:solidFill>
              </a:rPr>
              <a:t>Short-Circuit Test</a:t>
            </a:r>
            <a:r>
              <a:rPr lang="en-GB" sz="2000" dirty="0"/>
              <a:t>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These 2 main </a:t>
            </a:r>
            <a:r>
              <a:rPr lang="en-GB" sz="2300" b="1" dirty="0"/>
              <a:t>tests are performed </a:t>
            </a:r>
            <a:r>
              <a:rPr lang="en-GB" sz="2300" dirty="0"/>
              <a:t>to </a:t>
            </a:r>
            <a:r>
              <a:rPr lang="en-GB" sz="2300" b="1" dirty="0"/>
              <a:t>determine the following</a:t>
            </a:r>
            <a:r>
              <a:rPr lang="en-GB" sz="2300" dirty="0"/>
              <a:t>: 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GB" sz="2200" dirty="0"/>
              <a:t>voltage regulation (VR),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GB" sz="2200" dirty="0"/>
              <a:t>the efficiency </a:t>
            </a:r>
            <a:r>
              <a:rPr lang="en-GB" sz="2200" dirty="0">
                <a:sym typeface="Symbol"/>
              </a:rPr>
              <a:t></a:t>
            </a:r>
            <a:r>
              <a:rPr lang="en-GB" sz="2200" dirty="0"/>
              <a:t> and 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GB" sz="2200" dirty="0"/>
              <a:t>other equivalent circuit parameters of the transformer without actually loading it.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power required during these two tests is approximately equal to the appropriate total power loss occurring in the transformer.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4.9:	Tests Performed on the Transformer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958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7" y="1690688"/>
            <a:ext cx="10662682" cy="4933396"/>
          </a:xfrm>
        </p:spPr>
        <p:txBody>
          <a:bodyPr>
            <a:noAutofit/>
          </a:bodyPr>
          <a:lstStyle/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secondary is left open </a:t>
            </a:r>
            <a:r>
              <a:rPr lang="en-GB" sz="2300" dirty="0"/>
              <a:t>and a rated or full-load voltage is applied through a VARIAC to the primary of the transformer. </a:t>
            </a:r>
          </a:p>
          <a:p>
            <a:pPr lvl="0" algn="just"/>
            <a:r>
              <a:rPr lang="en-GB" sz="2300" dirty="0"/>
              <a:t>The </a:t>
            </a:r>
            <a:r>
              <a:rPr lang="en-GB" sz="2300" b="1" dirty="0"/>
              <a:t>ammeter measures the no-load current </a:t>
            </a:r>
            <a:r>
              <a:rPr lang="en-GB" sz="2300" dirty="0"/>
              <a:t>in the primary, which is about </a:t>
            </a:r>
            <a:r>
              <a:rPr lang="en-GB" sz="2300" i="1" dirty="0"/>
              <a:t>2.5 %</a:t>
            </a:r>
            <a:r>
              <a:rPr lang="en-GB" sz="2300" dirty="0"/>
              <a:t>  the rated or full-load current.</a:t>
            </a:r>
          </a:p>
          <a:p>
            <a:pPr lvl="0" algn="just"/>
            <a:r>
              <a:rPr lang="en-GB" sz="2300" dirty="0"/>
              <a:t>The voltmeter measures the rated or full-load voltage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FF0000"/>
                </a:solidFill>
              </a:rPr>
              <a:t>wattmeter measures </a:t>
            </a:r>
            <a:r>
              <a:rPr lang="en-GB" sz="2300" dirty="0"/>
              <a:t>the O/C power, the equivalent of </a:t>
            </a:r>
            <a:r>
              <a:rPr lang="en-GB" sz="2300" b="1" dirty="0">
                <a:solidFill>
                  <a:srgbClr val="FF0000"/>
                </a:solidFill>
              </a:rPr>
              <a:t>core losses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4.9.1:	</a:t>
            </a:r>
            <a:r>
              <a:rPr lang="en-US" sz="3000" b="1" dirty="0">
                <a:solidFill>
                  <a:srgbClr val="FF0000"/>
                </a:solidFill>
              </a:rPr>
              <a:t>Open-Circuit Tests </a:t>
            </a:r>
            <a:r>
              <a:rPr lang="en-US" sz="3000" b="1" dirty="0"/>
              <a:t>on Transformer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5AB6A-5F55-4310-A38F-C13A1B24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35" y="1665808"/>
            <a:ext cx="7081283" cy="24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7" y="1690688"/>
            <a:ext cx="10662682" cy="4933396"/>
          </a:xfrm>
        </p:spPr>
        <p:txBody>
          <a:bodyPr>
            <a:noAutofit/>
          </a:bodyPr>
          <a:lstStyle/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secondary of the transformer is shorted </a:t>
            </a:r>
            <a:r>
              <a:rPr lang="en-GB" sz="2300" dirty="0"/>
              <a:t>through an ammeter; </a:t>
            </a:r>
          </a:p>
          <a:p>
            <a:pPr algn="just"/>
            <a:r>
              <a:rPr lang="en-GB" sz="2300" dirty="0"/>
              <a:t>A </a:t>
            </a:r>
            <a:r>
              <a:rPr lang="en-GB" sz="2300" b="1" dirty="0"/>
              <a:t>reduced voltage is applied </a:t>
            </a:r>
            <a:r>
              <a:rPr lang="en-GB" sz="2300" dirty="0"/>
              <a:t>through a VARIAC to the primary of the transformer until the rated or full-load current flows in the primary; </a:t>
            </a:r>
          </a:p>
          <a:p>
            <a:pPr algn="just"/>
            <a:r>
              <a:rPr lang="en-GB" sz="2300" dirty="0"/>
              <a:t>The voltmeter measures the short-circuit voltage;     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0070C0"/>
                </a:solidFill>
              </a:rPr>
              <a:t>wattmeter measures </a:t>
            </a:r>
            <a:r>
              <a:rPr lang="en-GB" sz="2300" dirty="0"/>
              <a:t>the S/C power, the equivalent of </a:t>
            </a:r>
            <a:r>
              <a:rPr lang="en-GB" sz="2300" b="1" dirty="0">
                <a:solidFill>
                  <a:srgbClr val="0070C0"/>
                </a:solidFill>
              </a:rPr>
              <a:t>copper losses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4.9.2:	</a:t>
            </a:r>
            <a:r>
              <a:rPr lang="en-US" sz="3000" b="1" dirty="0">
                <a:solidFill>
                  <a:srgbClr val="0070C0"/>
                </a:solidFill>
              </a:rPr>
              <a:t>Short-Circuit Tests </a:t>
            </a:r>
            <a:r>
              <a:rPr lang="en-US" sz="3000" b="1" dirty="0"/>
              <a:t>on Transformer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60C9E-6D11-4CAA-B27F-D31424F7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07" y="1716953"/>
            <a:ext cx="6901786" cy="27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1964"/>
            <a:ext cx="10515599" cy="4547432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A </a:t>
            </a:r>
            <a:r>
              <a:rPr lang="en-US" sz="2300" b="1" dirty="0"/>
              <a:t>transformer</a:t>
            </a:r>
            <a:r>
              <a:rPr lang="en-US" sz="2300" dirty="0"/>
              <a:t> is a </a:t>
            </a:r>
            <a:r>
              <a:rPr lang="en-US" sz="2300" b="1" dirty="0"/>
              <a:t>stationery AC voltage-changing device </a:t>
            </a:r>
            <a:r>
              <a:rPr lang="en-US" sz="2300" dirty="0"/>
              <a:t>by means of which </a:t>
            </a:r>
            <a:r>
              <a:rPr lang="en-US" sz="2300" b="1" dirty="0"/>
              <a:t>electrical energy in one circuit is transformed </a:t>
            </a:r>
            <a:r>
              <a:rPr lang="en-US" sz="2300" dirty="0"/>
              <a:t>or </a:t>
            </a:r>
            <a:r>
              <a:rPr lang="en-US" sz="2300" b="1" dirty="0"/>
              <a:t>transferred to electrical energy</a:t>
            </a:r>
            <a:r>
              <a:rPr lang="en-US" sz="2300" dirty="0"/>
              <a:t> in another circuit, and </a:t>
            </a:r>
            <a:r>
              <a:rPr lang="en-US" sz="2300" b="1" dirty="0"/>
              <a:t>at the same frequency </a:t>
            </a:r>
            <a:r>
              <a:rPr lang="en-US" sz="2300" dirty="0"/>
              <a:t>. </a:t>
            </a:r>
          </a:p>
          <a:p>
            <a:pPr algn="just"/>
            <a:r>
              <a:rPr lang="en-US" sz="2300" dirty="0"/>
              <a:t>The transformation may involve either the </a:t>
            </a:r>
            <a:r>
              <a:rPr lang="en-US" sz="2300" b="1" dirty="0"/>
              <a:t>stepping up (step-up transformer) </a:t>
            </a:r>
            <a:r>
              <a:rPr lang="en-US" sz="2300" dirty="0"/>
              <a:t>or </a:t>
            </a:r>
            <a:r>
              <a:rPr lang="en-US" sz="2300" b="1" dirty="0"/>
              <a:t>stepping down (step-down transformer</a:t>
            </a:r>
            <a:r>
              <a:rPr lang="en-US" sz="2300" dirty="0"/>
              <a:t>) of the supply voltage. </a:t>
            </a:r>
            <a:endParaRPr lang="en-GB" sz="2300" dirty="0"/>
          </a:p>
          <a:p>
            <a:pPr algn="just"/>
            <a:r>
              <a:rPr lang="en-US" sz="2300" b="1" dirty="0"/>
              <a:t>Power </a:t>
            </a:r>
            <a:r>
              <a:rPr lang="en-US" sz="2300" dirty="0"/>
              <a:t>is usually generated at low or medium voltages (13.8 kV at VRA), and stepped up at the generator station (to 161 kV by VRA) before being </a:t>
            </a:r>
            <a:r>
              <a:rPr lang="en-US" sz="2300" b="1" dirty="0">
                <a:solidFill>
                  <a:srgbClr val="7030A0"/>
                </a:solidFill>
              </a:rPr>
              <a:t>transmitted at high voltage along lines over long distances </a:t>
            </a:r>
            <a:r>
              <a:rPr lang="en-US" sz="2300" dirty="0"/>
              <a:t>to load centers or regions of consumption. </a:t>
            </a:r>
          </a:p>
          <a:p>
            <a:pPr algn="just"/>
            <a:r>
              <a:rPr lang="en-US" sz="2300" dirty="0"/>
              <a:t>The </a:t>
            </a:r>
            <a:r>
              <a:rPr lang="en-US" sz="2300" b="1" dirty="0"/>
              <a:t>two</a:t>
            </a:r>
            <a:r>
              <a:rPr lang="en-US" sz="2300" dirty="0"/>
              <a:t> </a:t>
            </a:r>
            <a:r>
              <a:rPr lang="en-US" sz="2300" b="1" dirty="0"/>
              <a:t>main aims </a:t>
            </a:r>
            <a:r>
              <a:rPr lang="en-US" sz="2300" dirty="0"/>
              <a:t>of </a:t>
            </a:r>
            <a:r>
              <a:rPr lang="en-US" sz="2300" b="1" dirty="0"/>
              <a:t>transmitting the power at a higher voltage </a:t>
            </a:r>
            <a:r>
              <a:rPr lang="en-US" sz="2300" dirty="0"/>
              <a:t>are to (</a:t>
            </a:r>
            <a:r>
              <a:rPr lang="en-US" sz="2300" dirty="0" err="1"/>
              <a:t>i</a:t>
            </a:r>
            <a:r>
              <a:rPr lang="en-US" sz="2300" dirty="0"/>
              <a:t>) </a:t>
            </a:r>
            <a:r>
              <a:rPr lang="en-US" sz="2300" b="1" dirty="0">
                <a:solidFill>
                  <a:srgbClr val="C00000"/>
                </a:solidFill>
              </a:rPr>
              <a:t>reduce losses </a:t>
            </a:r>
            <a:r>
              <a:rPr lang="en-US" sz="2300" dirty="0"/>
              <a:t>and (ii) </a:t>
            </a:r>
            <a:r>
              <a:rPr lang="en-US" sz="2300" b="1" dirty="0">
                <a:solidFill>
                  <a:srgbClr val="0070C0"/>
                </a:solidFill>
              </a:rPr>
              <a:t>reduce voltage drops</a:t>
            </a:r>
            <a:r>
              <a:rPr lang="en-US" sz="2300" dirty="0"/>
              <a:t>. </a:t>
            </a:r>
            <a:endParaRPr lang="en-GB" sz="2300" dirty="0"/>
          </a:p>
          <a:p>
            <a:endParaRPr lang="en-GB" sz="2300" dirty="0"/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4.1:	Introduction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06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ordinary efficiency of the transformer is given by</a:t>
            </a:r>
          </a:p>
          <a:p>
            <a:pPr algn="just"/>
            <a:r>
              <a:rPr lang="en-GB" sz="2300" dirty="0"/>
              <a:t>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4.10:	Efficiency of the Transformer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6C51F-1520-4475-8ADE-029DB3F6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32" y="2200468"/>
            <a:ext cx="3936511" cy="38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Therefore the efficiency can be deduced as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4.10:	Efficiency of the Transformer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93E60-A170-4271-A2C1-FEF3B72D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61" y="1828628"/>
            <a:ext cx="4962251" cy="41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B1D57-352D-4A63-9CA7-A58EBCD5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46" y="2601975"/>
            <a:ext cx="6704101" cy="1292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2B88B-85F1-4309-8406-AC9FC9393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28" y="4648424"/>
            <a:ext cx="3807585" cy="17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2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The following results were obtained on a 50 kVA transformer:</a:t>
            </a:r>
          </a:p>
          <a:p>
            <a:pPr algn="just">
              <a:buNone/>
            </a:pPr>
            <a:r>
              <a:rPr lang="en-GB" sz="2300" dirty="0"/>
              <a:t>	</a:t>
            </a:r>
            <a:r>
              <a:rPr lang="en-GB" sz="2300" b="1" dirty="0"/>
              <a:t>O/C test</a:t>
            </a:r>
            <a:r>
              <a:rPr lang="en-GB" sz="2300" dirty="0"/>
              <a:t>: primary voltage 3300 V, secondary voltage, 415 V, primary power, 430W </a:t>
            </a:r>
          </a:p>
          <a:p>
            <a:pPr algn="just">
              <a:buNone/>
            </a:pPr>
            <a:r>
              <a:rPr lang="en-GB" sz="2300" dirty="0"/>
              <a:t>	</a:t>
            </a:r>
            <a:r>
              <a:rPr lang="en-GB" sz="2300" b="1" dirty="0"/>
              <a:t>S/C test</a:t>
            </a:r>
            <a:r>
              <a:rPr lang="en-GB" sz="2300" dirty="0"/>
              <a:t>: primary voltage 124 V, primary current 15.3 A, primary power 525W, secondary current, rated value.</a:t>
            </a:r>
          </a:p>
          <a:p>
            <a:pPr algn="just">
              <a:buNone/>
            </a:pPr>
            <a:r>
              <a:rPr lang="en-GB" sz="2300" dirty="0"/>
              <a:t>	</a:t>
            </a:r>
          </a:p>
          <a:p>
            <a:pPr algn="just">
              <a:buNone/>
            </a:pPr>
            <a:r>
              <a:rPr lang="en-GB" sz="2300" dirty="0"/>
              <a:t>Calculate the efficiency at full-load for 0.7 lagging </a:t>
            </a:r>
            <a:r>
              <a:rPr lang="en-GB" sz="2300" dirty="0" err="1"/>
              <a:t>p.f</a:t>
            </a:r>
            <a:r>
              <a:rPr lang="en-GB" sz="2300" dirty="0"/>
              <a:t>.</a:t>
            </a:r>
          </a:p>
          <a:p>
            <a:pPr lvl="0" algn="just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Example 4.3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92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0070C0"/>
                </a:solidFill>
              </a:rPr>
              <a:t>copper losses </a:t>
            </a:r>
            <a:r>
              <a:rPr lang="en-GB" sz="2300" dirty="0"/>
              <a:t>are </a:t>
            </a:r>
            <a:r>
              <a:rPr lang="en-GB" sz="2300" b="1" dirty="0">
                <a:solidFill>
                  <a:srgbClr val="0070C0"/>
                </a:solidFill>
              </a:rPr>
              <a:t>obtained from the S/C tests </a:t>
            </a:r>
            <a:r>
              <a:rPr lang="en-GB" sz="2300" dirty="0"/>
              <a:t>under rated conditions;</a:t>
            </a:r>
          </a:p>
          <a:p>
            <a:pPr algn="just"/>
            <a:r>
              <a:rPr lang="en-GB" sz="2300" dirty="0"/>
              <a:t>Whilst the </a:t>
            </a:r>
            <a:r>
              <a:rPr lang="en-GB" sz="2300" b="1" dirty="0">
                <a:solidFill>
                  <a:srgbClr val="FF0000"/>
                </a:solidFill>
              </a:rPr>
              <a:t>iron losses </a:t>
            </a:r>
            <a:r>
              <a:rPr lang="en-GB" sz="2300" dirty="0"/>
              <a:t>are </a:t>
            </a:r>
            <a:r>
              <a:rPr lang="en-GB" sz="2300" b="1" dirty="0">
                <a:solidFill>
                  <a:srgbClr val="FF0000"/>
                </a:solidFill>
              </a:rPr>
              <a:t>obtained from the O/C test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The normal full-load efficiency load is given by</a:t>
            </a:r>
          </a:p>
          <a:p>
            <a:pPr algn="just"/>
            <a:endParaRPr lang="en-GB" sz="2300" dirty="0"/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 4.3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1061-93A0-4137-8631-5A806C8C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48" y="3016469"/>
            <a:ext cx="7348726" cy="26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7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1520456"/>
            <a:ext cx="10737110" cy="510362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two significant </a:t>
            </a:r>
            <a:r>
              <a:rPr lang="en-GB" sz="2300" b="1" dirty="0"/>
              <a:t>sources of heating </a:t>
            </a:r>
            <a:r>
              <a:rPr lang="en-GB" sz="2300" dirty="0"/>
              <a:t>considered in thermal modelling of power transformers are:</a:t>
            </a:r>
          </a:p>
          <a:p>
            <a:pPr lvl="1" algn="just"/>
            <a:r>
              <a:rPr lang="en-GB" sz="2000" dirty="0"/>
              <a:t>(</a:t>
            </a:r>
            <a:r>
              <a:rPr lang="en-GB" sz="2300" dirty="0" err="1"/>
              <a:t>i</a:t>
            </a:r>
            <a:r>
              <a:rPr lang="en-GB" sz="2300" dirty="0"/>
              <a:t>) </a:t>
            </a:r>
            <a:r>
              <a:rPr lang="en-GB" sz="2300" b="1" dirty="0"/>
              <a:t>no-load losses (core losses)</a:t>
            </a:r>
            <a:r>
              <a:rPr lang="en-GB" sz="2300" dirty="0"/>
              <a:t> and </a:t>
            </a:r>
          </a:p>
          <a:p>
            <a:pPr lvl="1" algn="just"/>
            <a:r>
              <a:rPr lang="en-GB" sz="2300" dirty="0"/>
              <a:t>(ii) </a:t>
            </a:r>
            <a:r>
              <a:rPr lang="en-GB" sz="2300" b="1" dirty="0"/>
              <a:t>load losses (copper losses)</a:t>
            </a:r>
            <a:r>
              <a:rPr lang="en-GB" sz="2300" dirty="0"/>
              <a:t>.</a:t>
            </a:r>
          </a:p>
          <a:p>
            <a:pPr algn="just"/>
            <a:r>
              <a:rPr lang="en-GB" sz="2300" dirty="0"/>
              <a:t> </a:t>
            </a:r>
            <a:r>
              <a:rPr lang="en-US" sz="2300" dirty="0"/>
              <a:t>Cooling of transformers is done to prevent rapid deterioration of the insulating materials. </a:t>
            </a:r>
          </a:p>
          <a:p>
            <a:pPr algn="just"/>
            <a:r>
              <a:rPr lang="en-GB" sz="2300" dirty="0"/>
              <a:t>The basic method for </a:t>
            </a:r>
            <a:r>
              <a:rPr lang="en-GB" sz="2300" b="1" dirty="0"/>
              <a:t>cooling transformers is transferring heat from the core and windings to the insulating coolant such as oil</a:t>
            </a:r>
            <a:r>
              <a:rPr lang="en-GB" sz="2300" dirty="0"/>
              <a:t>.</a:t>
            </a:r>
          </a:p>
          <a:p>
            <a:pPr algn="just"/>
            <a:r>
              <a:rPr lang="en-GB" sz="2300" dirty="0"/>
              <a:t>Transformer overheating has a </a:t>
            </a:r>
            <a:r>
              <a:rPr lang="en-GB" sz="2300" b="1" dirty="0"/>
              <a:t>number of consequences</a:t>
            </a:r>
            <a:r>
              <a:rPr lang="en-GB" sz="2300" dirty="0"/>
              <a:t>: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000" b="1" dirty="0"/>
              <a:t>Overheating of the transformer core can </a:t>
            </a:r>
            <a:r>
              <a:rPr lang="en-GB" sz="2000" b="1" dirty="0">
                <a:solidFill>
                  <a:srgbClr val="FF0000"/>
                </a:solidFill>
              </a:rPr>
              <a:t>lead to damage</a:t>
            </a:r>
            <a:r>
              <a:rPr lang="en-GB" sz="2000" dirty="0"/>
              <a:t>.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b="1" dirty="0"/>
              <a:t>Overheating of the windings </a:t>
            </a:r>
            <a:r>
              <a:rPr lang="en-GB" sz="2300" dirty="0"/>
              <a:t>and its attendant temperature rise </a:t>
            </a:r>
            <a:r>
              <a:rPr lang="en-GB" sz="2300" b="1" dirty="0"/>
              <a:t>can </a:t>
            </a:r>
            <a:r>
              <a:rPr lang="en-GB" sz="2300" b="1" dirty="0">
                <a:solidFill>
                  <a:srgbClr val="0070C0"/>
                </a:solidFill>
              </a:rPr>
              <a:t>lead to accelerated ageing of the insulation </a:t>
            </a:r>
            <a:r>
              <a:rPr lang="en-GB" sz="2300" dirty="0"/>
              <a:t>and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dirty="0"/>
              <a:t>Overheating can lead to </a:t>
            </a:r>
            <a:r>
              <a:rPr lang="en-GB" sz="2300" b="1" dirty="0">
                <a:solidFill>
                  <a:srgbClr val="00B050"/>
                </a:solidFill>
              </a:rPr>
              <a:t>reduction in the life of the transformer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4.11:	Cooling of Transformer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33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1690688"/>
            <a:ext cx="10737110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cooling medium air or gas </a:t>
            </a:r>
            <a:r>
              <a:rPr lang="en-GB" sz="2300" dirty="0"/>
              <a:t>is used in </a:t>
            </a:r>
            <a:r>
              <a:rPr lang="en-GB" sz="2300" b="1" dirty="0"/>
              <a:t>a dry-type transformer;</a:t>
            </a:r>
          </a:p>
          <a:p>
            <a:pPr algn="just"/>
            <a:r>
              <a:rPr lang="en-GB" sz="2300" dirty="0"/>
              <a:t>whilst </a:t>
            </a:r>
            <a:r>
              <a:rPr lang="en-GB" sz="2300" b="1" dirty="0"/>
              <a:t>mineral oil</a:t>
            </a:r>
            <a:r>
              <a:rPr lang="en-GB" sz="2300" dirty="0"/>
              <a:t> is used as </a:t>
            </a:r>
            <a:r>
              <a:rPr lang="en-GB" sz="2300" b="1" dirty="0"/>
              <a:t>cooling agent in oil-immersed transformers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FF0000"/>
                </a:solidFill>
              </a:rPr>
              <a:t>coolant  serves a dual purpose</a:t>
            </a:r>
            <a:r>
              <a:rPr lang="en-GB" sz="2300" dirty="0"/>
              <a:t>: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transporting the heat </a:t>
            </a:r>
            <a:r>
              <a:rPr lang="en-GB" sz="2200" dirty="0"/>
              <a:t>from the winding to the places of dissipation, either to ambient air or surface of a tank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insulating</a:t>
            </a:r>
            <a:r>
              <a:rPr lang="en-GB" sz="2200" dirty="0"/>
              <a:t> the primary from the secondary. 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0070C0"/>
                </a:solidFill>
              </a:rPr>
              <a:t>small transformers </a:t>
            </a:r>
            <a:r>
              <a:rPr lang="en-GB" sz="2300" b="1" dirty="0"/>
              <a:t>rated at less than 5 kVA are generally </a:t>
            </a:r>
            <a:r>
              <a:rPr lang="en-GB" sz="2300" b="1" dirty="0">
                <a:solidFill>
                  <a:srgbClr val="0070C0"/>
                </a:solidFill>
              </a:rPr>
              <a:t>air-cooled</a:t>
            </a:r>
            <a:r>
              <a:rPr lang="en-GB" sz="2300" dirty="0"/>
              <a:t>, that is, the </a:t>
            </a:r>
            <a:r>
              <a:rPr lang="en-GB" sz="2300" b="1" dirty="0"/>
              <a:t>heat produced is carried away by the surrounding natural air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oil and synthetic liquids are good insulators</a:t>
            </a:r>
            <a:r>
              <a:rPr lang="en-GB" sz="2300" dirty="0"/>
              <a:t>, unless carbonized or contaminated with moisture.</a:t>
            </a:r>
          </a:p>
          <a:p>
            <a:pPr algn="just"/>
            <a:r>
              <a:rPr lang="en-GB" sz="2300" dirty="0"/>
              <a:t>For </a:t>
            </a:r>
            <a:r>
              <a:rPr lang="en-GB" sz="2300" b="1" dirty="0">
                <a:solidFill>
                  <a:srgbClr val="00B050"/>
                </a:solidFill>
              </a:rPr>
              <a:t>larger transformers</a:t>
            </a:r>
            <a:r>
              <a:rPr lang="en-GB" sz="2300" dirty="0"/>
              <a:t>, the </a:t>
            </a:r>
            <a:r>
              <a:rPr lang="en-GB" sz="2300" b="1" dirty="0">
                <a:solidFill>
                  <a:srgbClr val="00B050"/>
                </a:solidFill>
              </a:rPr>
              <a:t>preferred cooling medium is oil</a:t>
            </a:r>
            <a:r>
              <a:rPr lang="en-GB" sz="2300" dirty="0">
                <a:solidFill>
                  <a:srgbClr val="00B050"/>
                </a:solidFill>
              </a:rPr>
              <a:t>, </a:t>
            </a:r>
            <a:r>
              <a:rPr lang="en-GB" sz="2300" dirty="0"/>
              <a:t>especially where high voltages are involved.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4.11:	Cooling of Transformer (2)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874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1818166"/>
            <a:ext cx="10737110" cy="4805917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Oil seems to have the following </a:t>
            </a:r>
            <a:r>
              <a:rPr lang="en-GB" sz="2300" b="1" dirty="0">
                <a:solidFill>
                  <a:srgbClr val="C00000"/>
                </a:solidFill>
              </a:rPr>
              <a:t>advantages over air </a:t>
            </a:r>
            <a:r>
              <a:rPr lang="en-GB" sz="2300" dirty="0"/>
              <a:t>as a cooling medium: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Oil has a larger specific heat capacity than air</a:t>
            </a:r>
            <a:r>
              <a:rPr lang="en-GB" sz="2200" dirty="0"/>
              <a:t>, so that it absorbs larger quantities of heat for the same temperature rise.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Oil has a greater heat conductivity than air</a:t>
            </a:r>
            <a:r>
              <a:rPr lang="en-GB" sz="2200" dirty="0"/>
              <a:t>, and thus enables the heat to be transferred to the oil much more quickly.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b="1" dirty="0"/>
              <a:t>Oil has higher breakdown strength than air </a:t>
            </a:r>
            <a:r>
              <a:rPr lang="en-GB" sz="2200" dirty="0"/>
              <a:t>(about six times), thus offering enhanced reliability at high voltages.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4.11.1:	</a:t>
            </a:r>
            <a:r>
              <a:rPr lang="en-US" sz="3000" b="1" dirty="0">
                <a:solidFill>
                  <a:srgbClr val="C00000"/>
                </a:solidFill>
              </a:rPr>
              <a:t>Advantages of oil over air as coolant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40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1608464"/>
            <a:ext cx="10737110" cy="5015620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Both the IEEE and the IEC established </a:t>
            </a:r>
            <a:r>
              <a:rPr lang="en-GB" sz="2300" b="1" dirty="0"/>
              <a:t>standard designations </a:t>
            </a:r>
            <a:r>
              <a:rPr lang="en-GB" sz="2300" dirty="0"/>
              <a:t>for the </a:t>
            </a:r>
            <a:r>
              <a:rPr lang="en-GB" sz="2300" b="1" dirty="0"/>
              <a:t>various cooling modes </a:t>
            </a:r>
            <a:r>
              <a:rPr lang="en-GB" sz="2300" dirty="0"/>
              <a:t>of transformers.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designation completely describes the cooling method </a:t>
            </a:r>
            <a:r>
              <a:rPr lang="en-GB" sz="2300" dirty="0"/>
              <a:t>for the transformer, and the cooling method impacts the response of the transformer insulating oil to overload conditions. </a:t>
            </a:r>
            <a:endParaRPr lang="en-US" sz="2300" dirty="0"/>
          </a:p>
          <a:p>
            <a:pPr algn="just"/>
            <a:r>
              <a:rPr lang="en-GB" sz="2300" dirty="0"/>
              <a:t>The Table below describes the various cooling designations for dry-type and oil-immersed transformers. </a:t>
            </a:r>
            <a:endParaRPr lang="en-US" sz="23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4.11.2:	</a:t>
            </a:r>
            <a:r>
              <a:rPr lang="en-US" sz="3000" b="1" dirty="0">
                <a:solidFill>
                  <a:srgbClr val="0070C0"/>
                </a:solidFill>
              </a:rPr>
              <a:t>Cooling arrangements and designations</a:t>
            </a:r>
            <a:br>
              <a:rPr lang="en-GB" b="1" i="1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399DA-09BE-4632-8EF6-BA5AA995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05" y="4120310"/>
            <a:ext cx="9452472" cy="24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7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(1)	State THREE main losses in a transformer</a:t>
            </a:r>
          </a:p>
          <a:p>
            <a:pPr algn="just"/>
            <a:r>
              <a:rPr lang="en-US" dirty="0"/>
              <a:t>(2)	Tests performed on a 10 kVA, 200/440 V, 50 Hz, single-phase transformer yielded the following test results: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No-load test:		200 V, 1.3 A, 120 W  on LV side. </a:t>
            </a:r>
          </a:p>
          <a:p>
            <a:pPr algn="just"/>
            <a:r>
              <a:rPr lang="en-US" dirty="0"/>
              <a:t>Short-circuit test:	22 V, 30 A , 200 W on the HV side. </a:t>
            </a:r>
          </a:p>
          <a:p>
            <a:pPr algn="just"/>
            <a:r>
              <a:rPr lang="en-US" dirty="0"/>
              <a:t>Determine the full-load efficiency for (</a:t>
            </a:r>
            <a:r>
              <a:rPr lang="en-US" dirty="0" err="1"/>
              <a:t>i</a:t>
            </a:r>
            <a:r>
              <a:rPr lang="en-US" dirty="0"/>
              <a:t>) 0.85 </a:t>
            </a:r>
            <a:r>
              <a:rPr lang="en-US" dirty="0" err="1"/>
              <a:t>p.f</a:t>
            </a:r>
            <a:r>
              <a:rPr lang="en-US" dirty="0"/>
              <a:t>. lagging (ii) 0.92 leading load.</a:t>
            </a:r>
          </a:p>
          <a:p>
            <a:pPr algn="just"/>
            <a:r>
              <a:rPr lang="en-US" dirty="0"/>
              <a:t>(3)	Explain the following transformer cooling methods:</a:t>
            </a:r>
          </a:p>
          <a:p>
            <a:pPr lvl="1" algn="just"/>
            <a:r>
              <a:rPr lang="en-US" sz="2100" dirty="0" err="1"/>
              <a:t>i</a:t>
            </a:r>
            <a:r>
              <a:rPr lang="en-US" sz="2100" dirty="0"/>
              <a:t>.	ONAN</a:t>
            </a:r>
          </a:p>
          <a:p>
            <a:pPr lvl="1" algn="just"/>
            <a:r>
              <a:rPr lang="en-US" sz="2100" dirty="0"/>
              <a:t>ii. ONAF</a:t>
            </a:r>
          </a:p>
          <a:p>
            <a:pPr algn="just"/>
            <a:r>
              <a:rPr lang="en-US" dirty="0"/>
              <a:t>(4)	Give TWO advantages of oil over air as a transformer cooling agent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Exercises 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18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1619788"/>
            <a:ext cx="11039418" cy="4952484"/>
          </a:xfrm>
        </p:spPr>
        <p:txBody>
          <a:bodyPr>
            <a:normAutofit/>
          </a:bodyPr>
          <a:lstStyle/>
          <a:p>
            <a:pPr lvl="0" algn="just"/>
            <a:r>
              <a:rPr lang="en-GB" dirty="0"/>
              <a:t>(5) A 150 kVA transformer has 450 turns on the primary and 90 turns on the secondary. The primary and secondary resistances are 0.35 Ω and 0.025 Ω respectively, and the corresponding leakage </a:t>
            </a:r>
            <a:r>
              <a:rPr lang="en-GB" dirty="0" err="1"/>
              <a:t>reactances</a:t>
            </a:r>
            <a:r>
              <a:rPr lang="en-GB" dirty="0"/>
              <a:t> are 1.15 Ω and 0.035 Ω respectively. The supply voltage is 2,300 V. Calculate the following:</a:t>
            </a:r>
            <a:endParaRPr lang="en-US" dirty="0"/>
          </a:p>
          <a:p>
            <a:pPr algn="just"/>
            <a:r>
              <a:rPr lang="en-GB" dirty="0"/>
              <a:t> (</a:t>
            </a:r>
            <a:r>
              <a:rPr lang="en-GB" dirty="0" err="1"/>
              <a:t>i</a:t>
            </a:r>
            <a:r>
              <a:rPr lang="en-GB" dirty="0"/>
              <a:t>) Equivalent resistance and reactance referred to the primary and secondary sides</a:t>
            </a:r>
          </a:p>
          <a:p>
            <a:pPr algn="just"/>
            <a:r>
              <a:rPr lang="en-GB" dirty="0"/>
              <a:t>  (ii) Voltage regulation for full-load having power factor of 0.75 lagging </a:t>
            </a:r>
          </a:p>
          <a:p>
            <a:pPr algn="just"/>
            <a:r>
              <a:rPr lang="en-GB" dirty="0"/>
              <a:t>  (iii) If wattmeter readings for open-circuit and short-circuit tests performed on this transformer were respectively 1300 W and 1650 W, determine the efficiency for a 0.85 lagging power factor load.</a:t>
            </a:r>
            <a:endParaRPr lang="en-US" dirty="0"/>
          </a:p>
          <a:p>
            <a:pPr lvl="0"/>
            <a:r>
              <a:rPr lang="en-GB" dirty="0"/>
              <a:t>(6) State THREE consequences of heating in a transformer. </a:t>
            </a:r>
            <a:endParaRPr lang="en-US" dirty="0"/>
          </a:p>
          <a:p>
            <a:pPr lvl="0"/>
            <a:r>
              <a:rPr lang="en-GB" dirty="0"/>
              <a:t>(7) Give TWO main purposes of transformer coolant.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Exercises (2) 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Transformers have no moving parts, and are simple, rugged, and durable in construction, thus requiring little attention. </a:t>
            </a:r>
          </a:p>
          <a:p>
            <a:pPr algn="just"/>
            <a:r>
              <a:rPr lang="en-US" sz="2300" dirty="0"/>
              <a:t>They also have a </a:t>
            </a:r>
            <a:r>
              <a:rPr lang="en-US" sz="2300" b="1" dirty="0"/>
              <a:t>very high efficiency </a:t>
            </a:r>
            <a:r>
              <a:rPr lang="en-US" sz="2300" dirty="0"/>
              <a:t>(can be as high as 99%). </a:t>
            </a:r>
          </a:p>
          <a:p>
            <a:pPr algn="just"/>
            <a:r>
              <a:rPr lang="en-GB" sz="2300" dirty="0"/>
              <a:t>As a static electric device, it </a:t>
            </a:r>
            <a:r>
              <a:rPr lang="en-GB" sz="2300" b="1" dirty="0"/>
              <a:t>consists of a winding</a:t>
            </a:r>
            <a:r>
              <a:rPr lang="en-GB" sz="2300" dirty="0"/>
              <a:t>, or two or more coupled windings, </a:t>
            </a:r>
            <a:r>
              <a:rPr lang="en-GB" sz="2300" b="1" dirty="0"/>
              <a:t>with or without a magnetic core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It transfers power by </a:t>
            </a:r>
            <a:r>
              <a:rPr lang="en-GB" sz="2300" b="1" dirty="0"/>
              <a:t>electromagnetic induction</a:t>
            </a:r>
            <a:r>
              <a:rPr lang="en-GB" sz="2300" dirty="0"/>
              <a:t> between the circuits at the same frequency, but usually at changed values of voltage and current (either serving as step-up or step-down function). </a:t>
            </a:r>
          </a:p>
          <a:p>
            <a:endParaRPr lang="en-GB" sz="2300" dirty="0"/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4.1:	Introduction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96EE3-E2D7-437B-A12D-AC27578B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15" y="4627352"/>
            <a:ext cx="2824403" cy="183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7D971-072C-4CF8-908D-DF5C1D64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81" y="4595448"/>
            <a:ext cx="3049461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7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554315"/>
            <a:ext cx="6858000" cy="935408"/>
          </a:xfrm>
        </p:spPr>
        <p:txBody>
          <a:bodyPr/>
          <a:lstStyle/>
          <a:p>
            <a:r>
              <a:rPr lang="en-GB" dirty="0"/>
              <a:t>Thank You – </a:t>
            </a:r>
            <a:r>
              <a:rPr lang="en-GB" b="1" dirty="0"/>
              <a:t>End of 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477055"/>
            <a:ext cx="6858000" cy="1228751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For any concerns, please contact</a:t>
            </a:r>
          </a:p>
          <a:p>
            <a:r>
              <a:rPr lang="en-GB" sz="2100" b="1" dirty="0"/>
              <a:t>elearning@knust.edu.gh</a:t>
            </a:r>
          </a:p>
          <a:p>
            <a:r>
              <a:rPr lang="en-GB" sz="2100" b="1" dirty="0"/>
              <a:t>elearningknust@gmail.com </a:t>
            </a:r>
          </a:p>
          <a:p>
            <a:r>
              <a:rPr lang="en-GB" sz="2100" b="1" dirty="0"/>
              <a:t>0322 191132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95318" y="5705805"/>
            <a:ext cx="932864" cy="273844"/>
          </a:xfrm>
        </p:spPr>
        <p:txBody>
          <a:bodyPr/>
          <a:lstStyle/>
          <a:p>
            <a:r>
              <a:rPr lang="en-GB" sz="1050" b="1" dirty="0">
                <a:solidFill>
                  <a:prstClr val="white"/>
                </a:solidFill>
                <a:latin typeface="Century Gothic" panose="020B0502020202020204" pitchFamily="34" charset="0"/>
              </a:rPr>
              <a:t>Jan 2014</a:t>
            </a:r>
          </a:p>
        </p:txBody>
      </p:sp>
    </p:spTree>
    <p:extLst>
      <p:ext uri="{BB962C8B-B14F-4D97-AF65-F5344CB8AC3E}">
        <p14:creationId xmlns:p14="http://schemas.microsoft.com/office/powerpoint/2010/main" val="38757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5020432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transformer is an application of Faraday’s Law of Electromagnetic Induction and Lenz’s Law.</a:t>
            </a:r>
          </a:p>
          <a:p>
            <a:pPr algn="just"/>
            <a:r>
              <a:rPr lang="en-GB" sz="2300" dirty="0"/>
              <a:t>A </a:t>
            </a:r>
            <a:r>
              <a:rPr lang="en-GB" sz="2300" b="1" dirty="0"/>
              <a:t>single-phase two-winding transformer </a:t>
            </a:r>
            <a:r>
              <a:rPr lang="en-GB" sz="2300" dirty="0"/>
              <a:t>is the simplest form of the two-winding </a:t>
            </a:r>
            <a:r>
              <a:rPr lang="en-GB" sz="2300"/>
              <a:t>transformer consisting </a:t>
            </a:r>
            <a:r>
              <a:rPr lang="en-GB" sz="2300" dirty="0"/>
              <a:t>of </a:t>
            </a:r>
            <a:r>
              <a:rPr lang="en-GB" sz="2300" b="1" dirty="0"/>
              <a:t>two coils of wire, the primary windings (P) and secondary windings (S) </a:t>
            </a:r>
            <a:r>
              <a:rPr lang="en-GB" sz="2300" dirty="0"/>
              <a:t>insulated from each other and wound on a common </a:t>
            </a:r>
            <a:r>
              <a:rPr lang="en-GB" sz="2300" b="1" dirty="0"/>
              <a:t>laminated iron core</a:t>
            </a:r>
            <a:r>
              <a:rPr lang="en-GB" sz="2400" dirty="0"/>
              <a:t>. </a:t>
            </a:r>
          </a:p>
          <a:p>
            <a:pPr algn="just"/>
            <a:r>
              <a:rPr lang="en-GB" sz="2300" dirty="0"/>
              <a:t>The core may take one of many forms, such as a toroid or a rectangular frame</a:t>
            </a:r>
          </a:p>
          <a:p>
            <a:endParaRPr lang="en-GB" sz="2300" dirty="0"/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4.2:	Principle of operation of transformer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11967-4F40-4EDE-8BEA-389E2F63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77" y="4293590"/>
            <a:ext cx="6454846" cy="2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coils are connected to an external circuit. </a:t>
            </a:r>
          </a:p>
          <a:p>
            <a:pPr algn="just"/>
            <a:r>
              <a:rPr lang="en-GB" sz="2300" dirty="0"/>
              <a:t>The primary winding is connected to an electrical source, an AC supply whose voltage or current varies with time.</a:t>
            </a:r>
          </a:p>
          <a:p>
            <a:pPr algn="just"/>
            <a:r>
              <a:rPr lang="en-GB" sz="2300" dirty="0"/>
              <a:t>From </a:t>
            </a:r>
            <a:r>
              <a:rPr lang="en-GB" sz="2300" b="1" dirty="0"/>
              <a:t>Faraday's observation</a:t>
            </a:r>
            <a:r>
              <a:rPr lang="en-GB" sz="2300" dirty="0"/>
              <a:t>,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000" dirty="0"/>
              <a:t>the alternating </a:t>
            </a:r>
            <a:r>
              <a:rPr lang="en-GB" sz="2000" b="1" dirty="0"/>
              <a:t>primary current </a:t>
            </a:r>
            <a:r>
              <a:rPr lang="en-GB" sz="2000" dirty="0"/>
              <a:t>which flows in the primary windings  </a:t>
            </a:r>
            <a:r>
              <a:rPr lang="en-GB" sz="2000" b="1" dirty="0"/>
              <a:t>generates an alternating magnetic flux</a:t>
            </a:r>
            <a:r>
              <a:rPr lang="en-GB" sz="2000" dirty="0"/>
              <a:t>, </a:t>
            </a:r>
            <a:r>
              <a:rPr lang="en-GB" sz="2000" b="1" dirty="0"/>
              <a:t>known as </a:t>
            </a:r>
            <a:r>
              <a:rPr lang="en-GB" sz="2000" b="1" dirty="0">
                <a:solidFill>
                  <a:srgbClr val="C00000"/>
                </a:solidFill>
              </a:rPr>
              <a:t>useful or mutual flux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000" dirty="0"/>
              <a:t>The useful flux links or cuts not only the primary windings  but also the secondary windings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000" dirty="0"/>
              <a:t>The generated </a:t>
            </a:r>
            <a:r>
              <a:rPr lang="en-GB" sz="2000" b="1" dirty="0"/>
              <a:t>flux linkage</a:t>
            </a:r>
            <a:r>
              <a:rPr lang="en-GB" sz="2000" dirty="0"/>
              <a:t> induces an alternating </a:t>
            </a:r>
            <a:r>
              <a:rPr lang="en-GB" sz="2000" dirty="0" err="1"/>
              <a:t>emf</a:t>
            </a:r>
            <a:r>
              <a:rPr lang="en-GB" sz="2000" dirty="0"/>
              <a:t> in the secondary windings. </a:t>
            </a:r>
          </a:p>
          <a:p>
            <a:pPr algn="just"/>
            <a:r>
              <a:rPr lang="en-GB" sz="2300" dirty="0"/>
              <a:t>Because the secondary coil is in circuit, it will also carry a time-varying current, the secondary current. </a:t>
            </a:r>
          </a:p>
          <a:p>
            <a:pPr algn="just"/>
            <a:r>
              <a:rPr lang="en-GB" sz="2300" dirty="0"/>
              <a:t>This </a:t>
            </a:r>
            <a:r>
              <a:rPr lang="en-GB" sz="2300" b="1" dirty="0"/>
              <a:t>secondary current will also contribute to the magnetic field</a:t>
            </a:r>
            <a:r>
              <a:rPr lang="en-GB" sz="2300" dirty="0"/>
              <a:t>, so that the total magnetic field is created by contributions from both currents. </a:t>
            </a:r>
          </a:p>
          <a:p>
            <a:pPr marL="0" indent="0">
              <a:buNone/>
            </a:pPr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4.2:	Principle of operation of transformer (2)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4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In considering the basic theory, </a:t>
            </a:r>
            <a:r>
              <a:rPr lang="en-GB" sz="2300" b="1" dirty="0"/>
              <a:t>few assumptions </a:t>
            </a:r>
            <a:r>
              <a:rPr lang="en-GB" sz="2300" dirty="0"/>
              <a:t>are made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dirty="0"/>
              <a:t>Firstly, if the </a:t>
            </a:r>
            <a:r>
              <a:rPr lang="en-GB" sz="2200" b="1" dirty="0"/>
              <a:t>applied or source voltage to the primary windings is sinusoidal</a:t>
            </a:r>
            <a:r>
              <a:rPr lang="en-GB" sz="2200" dirty="0"/>
              <a:t>, it is assumed that </a:t>
            </a:r>
            <a:r>
              <a:rPr lang="en-GB" sz="2200" b="1" dirty="0"/>
              <a:t>the </a:t>
            </a:r>
            <a:r>
              <a:rPr lang="en-GB" sz="2200" b="1" dirty="0" err="1"/>
              <a:t>emf</a:t>
            </a:r>
            <a:r>
              <a:rPr lang="en-GB" sz="2200" b="1" dirty="0"/>
              <a:t> induced in the secondary windings is also sinusoidal</a:t>
            </a:r>
            <a:r>
              <a:rPr lang="en-GB" sz="2200" dirty="0"/>
              <a:t>.  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dirty="0"/>
              <a:t>Secondly, we will also assume that </a:t>
            </a:r>
            <a:r>
              <a:rPr lang="en-GB" sz="2200" b="1" dirty="0"/>
              <a:t>all the flux generated by each current links both primary and secondary coils </a:t>
            </a:r>
            <a:r>
              <a:rPr lang="en-GB" sz="2200" dirty="0"/>
              <a:t>- that is, the flux linking each coil is the same, so that there is </a:t>
            </a:r>
            <a:r>
              <a:rPr lang="en-GB" sz="2200" b="1" dirty="0"/>
              <a:t>no flux leakage</a:t>
            </a:r>
            <a:r>
              <a:rPr lang="en-GB" sz="2200" dirty="0"/>
              <a:t>. </a:t>
            </a:r>
            <a:r>
              <a:rPr lang="en-GB" sz="2000" dirty="0"/>
              <a:t> </a:t>
            </a:r>
          </a:p>
          <a:p>
            <a:pPr algn="just"/>
            <a:r>
              <a:rPr lang="en-GB" sz="2300" dirty="0"/>
              <a:t> Let 	</a:t>
            </a:r>
          </a:p>
          <a:p>
            <a:pPr algn="just"/>
            <a:r>
              <a:rPr lang="en-GB" sz="2300" dirty="0"/>
              <a:t>      = number of turns on the primary </a:t>
            </a:r>
          </a:p>
          <a:p>
            <a:pPr algn="just">
              <a:buNone/>
            </a:pPr>
            <a:r>
              <a:rPr lang="en-GB" sz="2300" dirty="0"/>
              <a:t>		= number of turns on the secondary </a:t>
            </a:r>
          </a:p>
          <a:p>
            <a:pPr algn="just">
              <a:buNone/>
            </a:pPr>
            <a:r>
              <a:rPr lang="en-GB" sz="2300" dirty="0"/>
              <a:t>		= maximum value of the flux linking  (</a:t>
            </a:r>
            <a:r>
              <a:rPr lang="en-GB" sz="2300" dirty="0" err="1"/>
              <a:t>Wb</a:t>
            </a:r>
            <a:r>
              <a:rPr lang="en-GB" sz="2300" dirty="0"/>
              <a:t>)</a:t>
            </a:r>
          </a:p>
          <a:p>
            <a:pPr algn="just"/>
            <a:r>
              <a:rPr lang="en-GB" sz="2300" dirty="0"/>
              <a:t>Since the flux is assumed to vary </a:t>
            </a:r>
            <a:r>
              <a:rPr lang="en-GB" sz="2300" dirty="0" err="1"/>
              <a:t>sinusoidally</a:t>
            </a:r>
            <a:r>
              <a:rPr lang="en-GB" sz="2300" dirty="0"/>
              <a:t>, the flux at any instant is</a:t>
            </a:r>
          </a:p>
          <a:p>
            <a:pPr algn="just"/>
            <a:endParaRPr lang="en-GB" sz="2300" dirty="0"/>
          </a:p>
          <a:p>
            <a:pPr marL="0" indent="0">
              <a:buNone/>
            </a:pPr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4.3:	Basic relationships of transformer parameters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C7110-B53D-4EB3-8167-39F89088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71" y="4423432"/>
            <a:ext cx="306149" cy="376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FBC14-899E-402E-99E7-1C876CE9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06" y="4816838"/>
            <a:ext cx="306148" cy="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1B18E-47B8-474A-9529-D2219BAE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24" y="5250235"/>
            <a:ext cx="644625" cy="37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7D198-81E1-4F52-9B9E-86F8AD73D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040" y="6117834"/>
            <a:ext cx="2260485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Hence, applying Faraday’s Law of electromagnetic induction and Lenz’s Law, the instantaneous electromotive force (</a:t>
            </a:r>
            <a:r>
              <a:rPr lang="en-GB" sz="2300" dirty="0" err="1"/>
              <a:t>emf</a:t>
            </a:r>
            <a:r>
              <a:rPr lang="en-GB" sz="2300" dirty="0"/>
              <a:t>) induced in the secondary coil of  turns linked by this flux is given by:</a:t>
            </a:r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pPr algn="just"/>
            <a:r>
              <a:rPr lang="en-GB" sz="2300" dirty="0"/>
              <a:t>The minus sign indicates that the </a:t>
            </a:r>
            <a:r>
              <a:rPr lang="en-GB" sz="2300" b="1" dirty="0"/>
              <a:t>instantaneous induced </a:t>
            </a:r>
            <a:r>
              <a:rPr lang="en-GB" sz="2300" b="1" dirty="0" err="1"/>
              <a:t>emf</a:t>
            </a:r>
            <a:r>
              <a:rPr lang="en-GB" sz="2300" b="1" dirty="0"/>
              <a:t> acts in a way to </a:t>
            </a:r>
            <a:r>
              <a:rPr lang="en-GB" sz="2300" b="1" u="sng" dirty="0"/>
              <a:t>oppose</a:t>
            </a:r>
            <a:r>
              <a:rPr lang="en-GB" sz="2300" b="1" dirty="0"/>
              <a:t> the flux inducing it </a:t>
            </a:r>
            <a:r>
              <a:rPr lang="en-GB" sz="2300" dirty="0"/>
              <a:t>(Lenz’s Law). </a:t>
            </a:r>
          </a:p>
          <a:p>
            <a:pPr algn="just"/>
            <a:r>
              <a:rPr lang="en-GB" sz="2300" dirty="0"/>
              <a:t>Neglecting the sign, the </a:t>
            </a:r>
            <a:r>
              <a:rPr lang="en-GB" sz="2300" b="1" dirty="0"/>
              <a:t>maximum value of the induced </a:t>
            </a:r>
            <a:r>
              <a:rPr lang="en-GB" sz="2300" b="1" dirty="0" err="1"/>
              <a:t>emf</a:t>
            </a:r>
            <a:r>
              <a:rPr lang="en-GB" sz="2300" b="1" dirty="0"/>
              <a:t> </a:t>
            </a:r>
            <a:r>
              <a:rPr lang="en-GB" sz="2300" b="1" baseline="-25000" dirty="0"/>
              <a:t> </a:t>
            </a:r>
            <a:r>
              <a:rPr lang="en-GB" sz="2300" dirty="0"/>
              <a:t>is: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4.3:	Basic relationships of transformer parameters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7BD41-4FF2-4D8F-AEE1-53ADB58F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90" y="2766863"/>
            <a:ext cx="4194361" cy="160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DA9EA-F774-467A-91B5-F139B074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01" y="5574354"/>
            <a:ext cx="2965275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33396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dirty="0" err="1"/>
              <a:t>r.m.s</a:t>
            </a:r>
            <a:r>
              <a:rPr lang="en-GB" sz="2300" dirty="0"/>
              <a:t>. value of the </a:t>
            </a:r>
            <a:r>
              <a:rPr lang="en-GB" sz="2300" b="1" dirty="0"/>
              <a:t>secondary voltage </a:t>
            </a:r>
            <a:r>
              <a:rPr lang="en-GB" sz="2300" dirty="0"/>
              <a:t>can be obtained from the maximum value as:</a:t>
            </a:r>
          </a:p>
          <a:p>
            <a:pPr algn="just">
              <a:buNone/>
            </a:pPr>
            <a:r>
              <a:rPr lang="en-GB" sz="2300" dirty="0"/>
              <a:t>	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Similarly, at the </a:t>
            </a:r>
            <a:r>
              <a:rPr lang="en-GB" sz="2300" b="1" dirty="0"/>
              <a:t>primary side</a:t>
            </a:r>
            <a:r>
              <a:rPr lang="en-GB" sz="2300" dirty="0"/>
              <a:t>, the voltage is </a:t>
            </a:r>
          </a:p>
          <a:p>
            <a:pPr algn="just"/>
            <a:r>
              <a:rPr lang="en-GB" sz="2300" dirty="0"/>
              <a:t>Combining the equations, we obtain the ratio</a:t>
            </a:r>
            <a:r>
              <a:rPr lang="en-GB" sz="2400" dirty="0"/>
              <a:t>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This is called the </a:t>
            </a:r>
            <a:r>
              <a:rPr lang="en-GB" sz="2300" b="1" dirty="0"/>
              <a:t>voltage transformation or turns ratio, n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The </a:t>
            </a:r>
            <a:r>
              <a:rPr lang="en-GB" sz="2300" dirty="0" err="1"/>
              <a:t>emf</a:t>
            </a:r>
            <a:r>
              <a:rPr lang="en-GB" sz="2300" dirty="0"/>
              <a:t> transformation ratio is equal to the turns ratio. </a:t>
            </a:r>
          </a:p>
          <a:p>
            <a:pPr algn="just"/>
            <a:r>
              <a:rPr lang="en-GB" sz="2300" dirty="0"/>
              <a:t>Depending upon the turns ratio, the transformer can either </a:t>
            </a:r>
            <a:r>
              <a:rPr lang="en-GB" sz="2300" b="1" dirty="0"/>
              <a:t>step-up (n&gt;1) or step-down (n&lt;1) voltage</a:t>
            </a:r>
            <a:r>
              <a:rPr lang="en-GB" sz="2300" dirty="0"/>
              <a:t>.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>
              <a:buNone/>
            </a:pPr>
            <a:r>
              <a:rPr lang="en-GB" sz="2300" dirty="0"/>
              <a:t>	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4.3:	Basic relationships of transformer parameters (3)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B177F-757E-4AB0-8853-49F1C932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94" y="2000182"/>
            <a:ext cx="2449575" cy="128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F76FF-4A68-4735-AE0F-BC608C06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11" y="3295052"/>
            <a:ext cx="4139453" cy="341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75994-E70F-4738-AF38-DFDCC97B0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58" y="4157386"/>
            <a:ext cx="3887870" cy="6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845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2198</Words>
  <Application>Microsoft Office PowerPoint</Application>
  <PresentationFormat>Widescreen</PresentationFormat>
  <Paragraphs>339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Futura Md BT</vt:lpstr>
      <vt:lpstr>Wingdings</vt:lpstr>
      <vt:lpstr>1_Office Theme</vt:lpstr>
      <vt:lpstr>Office Theme</vt:lpstr>
      <vt:lpstr>EE 252</vt:lpstr>
      <vt:lpstr>Unit 4 – Outline of Presentation</vt:lpstr>
      <vt:lpstr> 4.1: Introduction </vt:lpstr>
      <vt:lpstr> 4.1: Introduction (2) </vt:lpstr>
      <vt:lpstr> 4.2: Principle of operation of transformer </vt:lpstr>
      <vt:lpstr> 4.2: Principle of operation of transformer (2) </vt:lpstr>
      <vt:lpstr> 4.3: Basic relationships of transformer parameters </vt:lpstr>
      <vt:lpstr> 4.3: Basic relationships of transformer parameters (2) </vt:lpstr>
      <vt:lpstr> 4.3: Basic relationships of transformer parameters (3) </vt:lpstr>
      <vt:lpstr> 4.4: Operation of transformer under “no-load” conditions </vt:lpstr>
      <vt:lpstr> 4.5: Operation of transformer under “load” conditions </vt:lpstr>
      <vt:lpstr> 4.5: Operation of transformer under “load” conditions (2) </vt:lpstr>
      <vt:lpstr>Example 4.1 &amp; Solution 4.1</vt:lpstr>
      <vt:lpstr> 4.6: Simplified equivalent circuit diagram of transformer </vt:lpstr>
      <vt:lpstr> 4.6: Simplified equivalent circuit diagram of transformer (2) </vt:lpstr>
      <vt:lpstr> 4.6: Simplified equivalent circuit diagram of transformer (3) </vt:lpstr>
      <vt:lpstr> 4.6: Simplified equivalent circuit diagram of transformer (4) </vt:lpstr>
      <vt:lpstr>Example 4.2</vt:lpstr>
      <vt:lpstr>Solution 4.2</vt:lpstr>
      <vt:lpstr> 4.7: Voltage Regulation </vt:lpstr>
      <vt:lpstr> 4.7: Voltage Regulation (2) </vt:lpstr>
      <vt:lpstr>Example 4.3</vt:lpstr>
      <vt:lpstr>Solution 4.3 </vt:lpstr>
      <vt:lpstr>Solution 4.3 (2)</vt:lpstr>
      <vt:lpstr> 4.8: Transformer Losses </vt:lpstr>
      <vt:lpstr> 4.8: Transformer Losses (2) </vt:lpstr>
      <vt:lpstr> 4.9: Tests Performed on the Transformer </vt:lpstr>
      <vt:lpstr> 4.9.1: Open-Circuit Tests on Transformer </vt:lpstr>
      <vt:lpstr> 4.9.2: Short-Circuit Tests on Transformer </vt:lpstr>
      <vt:lpstr> 4.10: Efficiency of the Transformer </vt:lpstr>
      <vt:lpstr> 4.10: Efficiency of the Transformer (2) </vt:lpstr>
      <vt:lpstr>Example 4.3</vt:lpstr>
      <vt:lpstr>Solution 4.3</vt:lpstr>
      <vt:lpstr> 4.11: Cooling of Transformer </vt:lpstr>
      <vt:lpstr> 4.11: Cooling of Transformer (2) </vt:lpstr>
      <vt:lpstr> 4.11.1: Advantages of oil over air as coolant </vt:lpstr>
      <vt:lpstr> 4.11.2: Cooling arrangements and designations </vt:lpstr>
      <vt:lpstr>Exercises </vt:lpstr>
      <vt:lpstr>Exercises (2) </vt:lpstr>
      <vt:lpstr>Thank You – End of Unit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352</dc:title>
  <dc:creator>ELEARNING STUDIO 4</dc:creator>
  <cp:lastModifiedBy>Addo</cp:lastModifiedBy>
  <cp:revision>153</cp:revision>
  <dcterms:created xsi:type="dcterms:W3CDTF">2015-09-23T01:18:34Z</dcterms:created>
  <dcterms:modified xsi:type="dcterms:W3CDTF">2019-05-09T22:51:33Z</dcterms:modified>
</cp:coreProperties>
</file>