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8"/>
  </p:notesMasterIdLst>
  <p:sldIdLst>
    <p:sldId id="257" r:id="rId3"/>
    <p:sldId id="273" r:id="rId4"/>
    <p:sldId id="290" r:id="rId5"/>
    <p:sldId id="291" r:id="rId6"/>
    <p:sldId id="292" r:id="rId7"/>
    <p:sldId id="302" r:id="rId8"/>
    <p:sldId id="293" r:id="rId9"/>
    <p:sldId id="294" r:id="rId10"/>
    <p:sldId id="295" r:id="rId11"/>
    <p:sldId id="296" r:id="rId12"/>
    <p:sldId id="297" r:id="rId13"/>
    <p:sldId id="298" r:id="rId14"/>
    <p:sldId id="299" r:id="rId15"/>
    <p:sldId id="300" r:id="rId16"/>
    <p:sldId id="303" r:id="rId17"/>
    <p:sldId id="304" r:id="rId18"/>
    <p:sldId id="305" r:id="rId19"/>
    <p:sldId id="306" r:id="rId20"/>
    <p:sldId id="307" r:id="rId21"/>
    <p:sldId id="308" r:id="rId22"/>
    <p:sldId id="309" r:id="rId23"/>
    <p:sldId id="311" r:id="rId24"/>
    <p:sldId id="310" r:id="rId25"/>
    <p:sldId id="312" r:id="rId26"/>
    <p:sldId id="313" r:id="rId27"/>
    <p:sldId id="314" r:id="rId28"/>
    <p:sldId id="315" r:id="rId29"/>
    <p:sldId id="316" r:id="rId30"/>
    <p:sldId id="317" r:id="rId31"/>
    <p:sldId id="318" r:id="rId32"/>
    <p:sldId id="319" r:id="rId33"/>
    <p:sldId id="320" r:id="rId34"/>
    <p:sldId id="321" r:id="rId35"/>
    <p:sldId id="322"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varScale="1">
        <p:scale>
          <a:sx n="83" d="100"/>
          <a:sy n="83"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7C2CC-51C1-4384-B038-7CCB4FB1CFDE}"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A61C4-F15F-44CB-91B0-558CE374E5D0}" type="slidenum">
              <a:rPr lang="en-US" smtClean="0"/>
              <a:t>‹#›</a:t>
            </a:fld>
            <a:endParaRPr lang="en-US"/>
          </a:p>
        </p:txBody>
      </p:sp>
    </p:spTree>
    <p:extLst>
      <p:ext uri="{BB962C8B-B14F-4D97-AF65-F5344CB8AC3E}">
        <p14:creationId xmlns:p14="http://schemas.microsoft.com/office/powerpoint/2010/main" val="293541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248277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344075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Tree>
    <p:extLst>
      <p:ext uri="{BB962C8B-B14F-4D97-AF65-F5344CB8AC3E}">
        <p14:creationId xmlns:p14="http://schemas.microsoft.com/office/powerpoint/2010/main" val="170651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2844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168208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Tree>
    <p:extLst>
      <p:ext uri="{BB962C8B-B14F-4D97-AF65-F5344CB8AC3E}">
        <p14:creationId xmlns:p14="http://schemas.microsoft.com/office/powerpoint/2010/main" val="75300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15668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3600"/>
            </a:lvl1pPr>
          </a:lstStyle>
          <a:p>
            <a:r>
              <a:rPr lang="en-US"/>
              <a:t>Click to edit Master title style</a:t>
            </a:r>
            <a:endParaRPr lang="en-GB"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80669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26220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solidFill>
                  <a:prstClr val="black">
                    <a:tint val="75000"/>
                  </a:prstClr>
                </a:solidFill>
              </a:rPr>
              <a:pPr/>
              <a:t>10/01/2020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912933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solidFill>
                  <a:prstClr val="black">
                    <a:tint val="75000"/>
                  </a:prstClr>
                </a:solidFill>
              </a:rPr>
              <a:pPr/>
              <a:t>10/01/2020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874512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solidFill>
                  <a:prstClr val="black">
                    <a:tint val="75000"/>
                  </a:prstClr>
                </a:solidFill>
              </a:rPr>
              <a:pPr/>
              <a:t>10/01/2020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53384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90441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92563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105472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742492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63459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3600"/>
            </a:lvl1pPr>
          </a:lstStyle>
          <a:p>
            <a:r>
              <a:rPr lang="en-US"/>
              <a:t>Click to edit Master title style</a:t>
            </a:r>
            <a:endParaRPr lang="en-GB"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57632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36586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solidFill>
                  <a:prstClr val="black">
                    <a:tint val="75000"/>
                  </a:prstClr>
                </a:solidFill>
              </a:rPr>
              <a:pPr/>
              <a:t>10/01/2020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90497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solidFill>
                  <a:prstClr val="black">
                    <a:tint val="75000"/>
                  </a:prstClr>
                </a:solidFill>
              </a:rPr>
              <a:pPr/>
              <a:t>10/01/2020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89949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solidFill>
                  <a:prstClr val="black">
                    <a:tint val="75000"/>
                  </a:prstClr>
                </a:solidFill>
              </a:rPr>
              <a:pPr/>
              <a:t>10/01/2020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8306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31993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solidFill>
                  <a:prstClr val="black">
                    <a:tint val="75000"/>
                  </a:prstClr>
                </a:solidFill>
              </a:rPr>
              <a:pPr/>
              <a:t>10/01/2020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70468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FBCB05-1F2F-4A45-AFF2-CC62B780D79B}"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148298" y="6464741"/>
            <a:ext cx="409135" cy="365125"/>
          </a:xfrm>
          <a:prstGeom prst="rect">
            <a:avLst/>
          </a:prstGeom>
        </p:spPr>
        <p:txBody>
          <a:bodyPr vert="horz" lIns="91440" tIns="45720" rIns="91440" bIns="45720" rtlCol="0" anchor="ctr"/>
          <a:lstStyle>
            <a:lvl1pPr algn="r">
              <a:defRPr sz="105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3605583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2700" kern="1200">
          <a:solidFill>
            <a:srgbClr val="055D13"/>
          </a:solidFill>
          <a:latin typeface="Futura Md BT" panose="020B06020202040203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ntury Gothic" panose="020B0502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ntury Gothic" panose="020B0502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FBCB05-1F2F-4A45-AFF2-CC62B780D79B}" type="datetime1">
              <a:rPr lang="en-GB" smtClean="0">
                <a:solidFill>
                  <a:prstClr val="black">
                    <a:tint val="75000"/>
                  </a:prstClr>
                </a:solidFill>
              </a:rPr>
              <a:pPr/>
              <a:t>10/01/2020</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148298" y="6464741"/>
            <a:ext cx="409135" cy="365125"/>
          </a:xfrm>
          <a:prstGeom prst="rect">
            <a:avLst/>
          </a:prstGeom>
        </p:spPr>
        <p:txBody>
          <a:bodyPr vert="horz" lIns="91440" tIns="45720" rIns="91440" bIns="45720" rtlCol="0" anchor="ctr"/>
          <a:lstStyle>
            <a:lvl1pPr algn="r">
              <a:defRPr sz="105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162402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2700" kern="1200">
          <a:solidFill>
            <a:srgbClr val="055D13"/>
          </a:solidFill>
          <a:latin typeface="Futura Md BT" panose="020B06020202040203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ntury Gothic" panose="020B0502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ntury Gothic" panose="020B0502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ntury Gothic" panose="020B0502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kwakuantoh@yahoo.com//020820156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emf"/></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00410" y="2521981"/>
            <a:ext cx="6516161" cy="658726"/>
          </a:xfrm>
        </p:spPr>
        <p:txBody>
          <a:bodyPr>
            <a:normAutofit/>
          </a:bodyPr>
          <a:lstStyle/>
          <a:p>
            <a:r>
              <a:rPr lang="en-GB" sz="3000" b="1" dirty="0"/>
              <a:t>EE 252</a:t>
            </a:r>
          </a:p>
        </p:txBody>
      </p:sp>
      <p:sp>
        <p:nvSpPr>
          <p:cNvPr id="4" name="Date Placeholder 3"/>
          <p:cNvSpPr>
            <a:spLocks noGrp="1"/>
          </p:cNvSpPr>
          <p:nvPr>
            <p:ph type="dt" sz="half" idx="10"/>
          </p:nvPr>
        </p:nvSpPr>
        <p:spPr>
          <a:xfrm>
            <a:off x="2395318" y="5705805"/>
            <a:ext cx="932864" cy="273844"/>
          </a:xfrm>
        </p:spPr>
        <p:txBody>
          <a:bodyPr/>
          <a:lstStyle/>
          <a:p>
            <a:r>
              <a:rPr lang="en-GB" sz="1050" b="1" dirty="0">
                <a:solidFill>
                  <a:prstClr val="white"/>
                </a:solidFill>
                <a:latin typeface="Century Gothic" panose="020B0502020202020204" pitchFamily="34" charset="0"/>
              </a:rPr>
              <a:t>Jan 2014</a:t>
            </a:r>
          </a:p>
        </p:txBody>
      </p:sp>
      <p:sp>
        <p:nvSpPr>
          <p:cNvPr id="5" name="Title 1"/>
          <p:cNvSpPr txBox="1">
            <a:spLocks/>
          </p:cNvSpPr>
          <p:nvPr/>
        </p:nvSpPr>
        <p:spPr>
          <a:xfrm>
            <a:off x="1998784" y="3339374"/>
            <a:ext cx="8261252" cy="49809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3200" b="1" dirty="0">
                <a:solidFill>
                  <a:srgbClr val="FFC551"/>
                </a:solidFill>
              </a:rPr>
              <a:t>Electrical Engineering Machines</a:t>
            </a:r>
          </a:p>
        </p:txBody>
      </p:sp>
      <p:sp>
        <p:nvSpPr>
          <p:cNvPr id="6" name="Title 1"/>
          <p:cNvSpPr txBox="1">
            <a:spLocks/>
          </p:cNvSpPr>
          <p:nvPr/>
        </p:nvSpPr>
        <p:spPr>
          <a:xfrm>
            <a:off x="2700409" y="5107214"/>
            <a:ext cx="6824589" cy="449650"/>
          </a:xfrm>
          <a:prstGeom prst="rect">
            <a:avLst/>
          </a:prstGeom>
        </p:spPr>
        <p:txBody>
          <a:bodyPr vert="horz" lIns="68580" tIns="34290" rIns="68580" bIns="34290" rtlCol="0" anchor="b">
            <a:normAutofit lnSpcReduction="1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3000" dirty="0" err="1">
                <a:solidFill>
                  <a:prstClr val="black"/>
                </a:solidFill>
              </a:rPr>
              <a:t>Dr.</a:t>
            </a:r>
            <a:r>
              <a:rPr lang="en-GB" sz="3000" dirty="0">
                <a:solidFill>
                  <a:prstClr val="black"/>
                </a:solidFill>
              </a:rPr>
              <a:t> E.K. </a:t>
            </a:r>
            <a:r>
              <a:rPr lang="en-GB" sz="3000" dirty="0" err="1">
                <a:solidFill>
                  <a:prstClr val="black"/>
                </a:solidFill>
              </a:rPr>
              <a:t>Anto</a:t>
            </a:r>
            <a:endParaRPr lang="en-GB" sz="3000" dirty="0">
              <a:solidFill>
                <a:prstClr val="black"/>
              </a:solidFill>
            </a:endParaRPr>
          </a:p>
        </p:txBody>
      </p:sp>
      <p:sp>
        <p:nvSpPr>
          <p:cNvPr id="7" name="Subtitle 2"/>
          <p:cNvSpPr txBox="1">
            <a:spLocks/>
          </p:cNvSpPr>
          <p:nvPr/>
        </p:nvSpPr>
        <p:spPr>
          <a:xfrm>
            <a:off x="2700410" y="5705805"/>
            <a:ext cx="6824588" cy="665966"/>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1800" dirty="0">
              <a:solidFill>
                <a:prstClr val="black"/>
              </a:solidFill>
            </a:endParaRPr>
          </a:p>
          <a:p>
            <a:r>
              <a:rPr lang="en-GB">
                <a:solidFill>
                  <a:prstClr val="black"/>
                </a:solidFill>
                <a:hlinkClick r:id="rId4"/>
              </a:rPr>
              <a:t>kwakuantoh@yahoo.com//0208201565</a:t>
            </a:r>
            <a:r>
              <a:rPr lang="en-GB">
                <a:solidFill>
                  <a:prstClr val="black"/>
                </a:solidFill>
              </a:rPr>
              <a:t>; 0243225858</a:t>
            </a:r>
            <a:endParaRPr lang="en-GB" dirty="0">
              <a:solidFill>
                <a:prstClr val="black"/>
              </a:solidFill>
            </a:endParaRPr>
          </a:p>
        </p:txBody>
      </p:sp>
      <p:sp>
        <p:nvSpPr>
          <p:cNvPr id="8" name="Subtitle 7"/>
          <p:cNvSpPr>
            <a:spLocks noGrp="1"/>
          </p:cNvSpPr>
          <p:nvPr>
            <p:ph type="subTitle" idx="1"/>
          </p:nvPr>
        </p:nvSpPr>
        <p:spPr>
          <a:xfrm>
            <a:off x="1524000" y="3965721"/>
            <a:ext cx="9144000" cy="992551"/>
          </a:xfrm>
        </p:spPr>
        <p:txBody>
          <a:bodyPr>
            <a:normAutofit/>
          </a:bodyPr>
          <a:lstStyle/>
          <a:p>
            <a:r>
              <a:rPr lang="en-US" sz="3200" b="1" dirty="0">
                <a:effectLst>
                  <a:outerShdw blurRad="38100" dist="38100" dir="2700000" algn="tl">
                    <a:srgbClr val="000000">
                      <a:alpha val="43137"/>
                    </a:srgbClr>
                  </a:outerShdw>
                </a:effectLst>
              </a:rPr>
              <a:t>UNIT 1 – Principles of Electromechanical Energy Conversion </a:t>
            </a:r>
          </a:p>
        </p:txBody>
      </p:sp>
    </p:spTree>
    <p:extLst>
      <p:ext uri="{BB962C8B-B14F-4D97-AF65-F5344CB8AC3E}">
        <p14:creationId xmlns:p14="http://schemas.microsoft.com/office/powerpoint/2010/main" val="32279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619788"/>
            <a:ext cx="10760149" cy="4952484"/>
          </a:xfrm>
        </p:spPr>
        <p:txBody>
          <a:bodyPr/>
          <a:lstStyle/>
          <a:p>
            <a:pPr algn="just"/>
            <a:r>
              <a:rPr lang="en-US" sz="2300" b="1" dirty="0">
                <a:solidFill>
                  <a:srgbClr val="0070C0"/>
                </a:solidFill>
              </a:rPr>
              <a:t>Transducers</a:t>
            </a:r>
            <a:r>
              <a:rPr lang="en-US" sz="2300" dirty="0"/>
              <a:t> are (</a:t>
            </a:r>
            <a:r>
              <a:rPr lang="en-US" sz="2300" dirty="0" err="1"/>
              <a:t>i</a:t>
            </a:r>
            <a:r>
              <a:rPr lang="en-US" sz="2300" dirty="0"/>
              <a:t>) </a:t>
            </a:r>
            <a:r>
              <a:rPr lang="en-US" sz="2300" b="1" dirty="0"/>
              <a:t>electromechanical machines </a:t>
            </a:r>
            <a:r>
              <a:rPr lang="en-US" sz="2300" dirty="0"/>
              <a:t>that (ii) </a:t>
            </a:r>
            <a:r>
              <a:rPr lang="en-US" sz="2300" b="1" dirty="0"/>
              <a:t>operate at very low power levels</a:t>
            </a:r>
            <a:r>
              <a:rPr lang="en-US" sz="2300" dirty="0"/>
              <a:t>, and (iii) </a:t>
            </a:r>
            <a:r>
              <a:rPr lang="en-US" sz="2300" b="1" dirty="0"/>
              <a:t>are used particularly to provide 'signals'</a:t>
            </a:r>
            <a:r>
              <a:rPr lang="en-US" sz="2300" dirty="0"/>
              <a:t> with which (iv) </a:t>
            </a:r>
            <a:r>
              <a:rPr lang="en-US" sz="2300" b="1" dirty="0"/>
              <a:t>to activate electronic control devices</a:t>
            </a:r>
            <a:r>
              <a:rPr lang="en-US" sz="2300" dirty="0"/>
              <a:t>. </a:t>
            </a:r>
          </a:p>
          <a:p>
            <a:pPr algn="just"/>
            <a:r>
              <a:rPr lang="en-GB" sz="2400" dirty="0"/>
              <a:t>A </a:t>
            </a:r>
            <a:r>
              <a:rPr lang="en-GB" sz="2400" b="1" dirty="0"/>
              <a:t>microphone</a:t>
            </a:r>
            <a:r>
              <a:rPr lang="en-GB" sz="2400" dirty="0"/>
              <a:t> is a transducer that </a:t>
            </a:r>
            <a:r>
              <a:rPr lang="en-GB" sz="2400" b="1" dirty="0"/>
              <a:t>converts acoustic energy into electrical impulses</a:t>
            </a:r>
            <a:r>
              <a:rPr lang="en-GB" sz="2400" dirty="0"/>
              <a:t>. </a:t>
            </a:r>
            <a:endParaRPr lang="en-US" sz="2300" dirty="0"/>
          </a:p>
          <a:p>
            <a:pPr algn="just"/>
            <a:r>
              <a:rPr lang="en-US" sz="2300" b="1" dirty="0">
                <a:solidFill>
                  <a:srgbClr val="C00000"/>
                </a:solidFill>
              </a:rPr>
              <a:t>Attracted-armature electromagnetic relay </a:t>
            </a:r>
            <a:r>
              <a:rPr lang="en-US" sz="2300" dirty="0"/>
              <a:t>is a translational transducer where motion is linear</a:t>
            </a:r>
          </a:p>
          <a:p>
            <a:endParaRPr lang="en-GB" dirty="0"/>
          </a:p>
        </p:txBody>
      </p:sp>
      <p:sp>
        <p:nvSpPr>
          <p:cNvPr id="2" name="Title 1"/>
          <p:cNvSpPr>
            <a:spLocks noGrp="1"/>
          </p:cNvSpPr>
          <p:nvPr>
            <p:ph type="title"/>
          </p:nvPr>
        </p:nvSpPr>
        <p:spPr>
          <a:xfrm>
            <a:off x="786809" y="833970"/>
            <a:ext cx="10618382" cy="785818"/>
          </a:xfrm>
        </p:spPr>
        <p:txBody>
          <a:bodyPr>
            <a:normAutofit/>
          </a:bodyPr>
          <a:lstStyle/>
          <a:p>
            <a:r>
              <a:rPr lang="en-US" b="1" dirty="0"/>
              <a:t>1.2.1.1: Basic transducer – </a:t>
            </a:r>
            <a:r>
              <a:rPr lang="en-US" b="1" dirty="0">
                <a:solidFill>
                  <a:srgbClr val="C00000"/>
                </a:solidFill>
              </a:rPr>
              <a:t>Attracted armature relay</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97930233-628E-46FA-AC18-EB5F30670A7D}"/>
              </a:ext>
            </a:extLst>
          </p:cNvPr>
          <p:cNvPicPr>
            <a:picLocks noChangeAspect="1"/>
          </p:cNvPicPr>
          <p:nvPr/>
        </p:nvPicPr>
        <p:blipFill>
          <a:blip r:embed="rId2"/>
          <a:stretch>
            <a:fillRect/>
          </a:stretch>
        </p:blipFill>
        <p:spPr>
          <a:xfrm>
            <a:off x="1096604" y="4156365"/>
            <a:ext cx="6326372" cy="2433205"/>
          </a:xfrm>
          <a:prstGeom prst="rect">
            <a:avLst/>
          </a:prstGeom>
        </p:spPr>
      </p:pic>
      <p:pic>
        <p:nvPicPr>
          <p:cNvPr id="5" name="Picture 4"/>
          <p:cNvPicPr>
            <a:picLocks noChangeAspect="1"/>
          </p:cNvPicPr>
          <p:nvPr/>
        </p:nvPicPr>
        <p:blipFill>
          <a:blip r:embed="rId3"/>
          <a:stretch>
            <a:fillRect/>
          </a:stretch>
        </p:blipFill>
        <p:spPr>
          <a:xfrm>
            <a:off x="9283416" y="3813465"/>
            <a:ext cx="2240108" cy="1394982"/>
          </a:xfrm>
          <a:prstGeom prst="rect">
            <a:avLst/>
          </a:prstGeom>
        </p:spPr>
      </p:pic>
      <p:pic>
        <p:nvPicPr>
          <p:cNvPr id="6" name="Picture 5"/>
          <p:cNvPicPr>
            <a:picLocks noChangeAspect="1"/>
          </p:cNvPicPr>
          <p:nvPr/>
        </p:nvPicPr>
        <p:blipFill>
          <a:blip r:embed="rId4"/>
          <a:stretch>
            <a:fillRect/>
          </a:stretch>
        </p:blipFill>
        <p:spPr>
          <a:xfrm>
            <a:off x="6937234" y="5075343"/>
            <a:ext cx="2113248" cy="1504516"/>
          </a:xfrm>
          <a:prstGeom prst="rect">
            <a:avLst/>
          </a:prstGeom>
        </p:spPr>
      </p:pic>
      <p:pic>
        <p:nvPicPr>
          <p:cNvPr id="7" name="Picture 6"/>
          <p:cNvPicPr>
            <a:picLocks noChangeAspect="1"/>
          </p:cNvPicPr>
          <p:nvPr/>
        </p:nvPicPr>
        <p:blipFill>
          <a:blip r:embed="rId5"/>
          <a:stretch>
            <a:fillRect/>
          </a:stretch>
        </p:blipFill>
        <p:spPr>
          <a:xfrm>
            <a:off x="9847982" y="5301966"/>
            <a:ext cx="1557209" cy="1253836"/>
          </a:xfrm>
          <a:prstGeom prst="rect">
            <a:avLst/>
          </a:prstGeom>
        </p:spPr>
      </p:pic>
      <p:pic>
        <p:nvPicPr>
          <p:cNvPr id="8" name="Picture 7"/>
          <p:cNvPicPr>
            <a:picLocks noChangeAspect="1"/>
          </p:cNvPicPr>
          <p:nvPr/>
        </p:nvPicPr>
        <p:blipFill>
          <a:blip r:embed="rId6"/>
          <a:stretch>
            <a:fillRect/>
          </a:stretch>
        </p:blipFill>
        <p:spPr>
          <a:xfrm>
            <a:off x="7980218" y="3920162"/>
            <a:ext cx="1274677" cy="829516"/>
          </a:xfrm>
          <a:prstGeom prst="rect">
            <a:avLst/>
          </a:prstGeom>
        </p:spPr>
      </p:pic>
    </p:spTree>
    <p:extLst>
      <p:ext uri="{BB962C8B-B14F-4D97-AF65-F5344CB8AC3E}">
        <p14:creationId xmlns:p14="http://schemas.microsoft.com/office/powerpoint/2010/main" val="269264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armature-attracted relay </a:t>
            </a:r>
            <a:r>
              <a:rPr lang="en-US" sz="2300" dirty="0"/>
              <a:t>is an example of the so-called </a:t>
            </a:r>
            <a:r>
              <a:rPr lang="en-US" sz="2300" b="1" dirty="0"/>
              <a:t>singly-excited electromechanical machine</a:t>
            </a:r>
            <a:r>
              <a:rPr lang="en-US" sz="2300" dirty="0"/>
              <a:t>.  </a:t>
            </a:r>
          </a:p>
          <a:p>
            <a:pPr algn="just"/>
            <a:r>
              <a:rPr lang="en-US" sz="2300" b="1" u="sng" dirty="0">
                <a:solidFill>
                  <a:srgbClr val="C00000"/>
                </a:solidFill>
              </a:rPr>
              <a:t>Principles of operation</a:t>
            </a:r>
          </a:p>
          <a:p>
            <a:pPr algn="just"/>
            <a:r>
              <a:rPr lang="en-US" sz="2300" dirty="0"/>
              <a:t>When the </a:t>
            </a:r>
            <a:r>
              <a:rPr lang="en-US" sz="2300" b="1" dirty="0"/>
              <a:t>coil is energized </a:t>
            </a:r>
            <a:r>
              <a:rPr lang="en-US" sz="2300" dirty="0"/>
              <a:t>by an instantaneous voltage e such that a current  flows, </a:t>
            </a:r>
            <a:r>
              <a:rPr lang="en-US" sz="2300" b="1" dirty="0"/>
              <a:t>a flux is set up in the relay core and the air gap</a:t>
            </a:r>
            <a:r>
              <a:rPr lang="en-US" sz="2300" dirty="0"/>
              <a:t>.</a:t>
            </a:r>
          </a:p>
          <a:p>
            <a:pPr algn="just"/>
            <a:r>
              <a:rPr lang="en-US" sz="2300" dirty="0"/>
              <a:t>The </a:t>
            </a:r>
            <a:r>
              <a:rPr lang="en-US" sz="2300" b="1" dirty="0"/>
              <a:t>surfaces adjacent to the air gap become magnetized </a:t>
            </a:r>
            <a:r>
              <a:rPr lang="en-US" sz="2300" dirty="0"/>
              <a:t>and </a:t>
            </a:r>
            <a:r>
              <a:rPr lang="en-US" sz="2300" b="1" dirty="0"/>
              <a:t>are attracted</a:t>
            </a:r>
            <a:r>
              <a:rPr lang="en-US" sz="2300" dirty="0"/>
              <a:t>, hence </a:t>
            </a:r>
            <a:r>
              <a:rPr lang="en-US" sz="2300" b="1" dirty="0"/>
              <a:t>pulling the plate in the direction shown</a:t>
            </a:r>
            <a:r>
              <a:rPr lang="en-US" sz="2300" dirty="0"/>
              <a:t>. </a:t>
            </a:r>
          </a:p>
          <a:p>
            <a:pPr algn="just"/>
            <a:r>
              <a:rPr lang="en-US" sz="2300" dirty="0"/>
              <a:t>It must be noted that </a:t>
            </a:r>
            <a:r>
              <a:rPr lang="en-US" sz="2300" b="1" dirty="0"/>
              <a:t>it is this change in magnetic field energy that produces the force of reaction  over the distance dx</a:t>
            </a:r>
            <a:r>
              <a:rPr lang="en-US" sz="2300" dirty="0"/>
              <a:t>. </a:t>
            </a:r>
          </a:p>
          <a:p>
            <a:pPr algn="just"/>
            <a:r>
              <a:rPr lang="en-US" sz="2300" dirty="0"/>
              <a:t>It can be noted that the </a:t>
            </a:r>
            <a:r>
              <a:rPr lang="en-US" sz="2300" b="1" dirty="0"/>
              <a:t>velocity</a:t>
            </a:r>
            <a:r>
              <a:rPr lang="en-US" sz="2300" dirty="0"/>
              <a:t> is   </a:t>
            </a:r>
          </a:p>
          <a:p>
            <a:endParaRPr lang="en-GB" dirty="0"/>
          </a:p>
          <a:p>
            <a:pPr algn="just"/>
            <a:r>
              <a:rPr lang="en-GB" sz="2300" dirty="0"/>
              <a:t>Recall the energy equation</a:t>
            </a:r>
          </a:p>
        </p:txBody>
      </p:sp>
      <p:sp>
        <p:nvSpPr>
          <p:cNvPr id="2" name="Title 1"/>
          <p:cNvSpPr>
            <a:spLocks noGrp="1"/>
          </p:cNvSpPr>
          <p:nvPr>
            <p:ph type="title"/>
          </p:nvPr>
        </p:nvSpPr>
        <p:spPr>
          <a:xfrm>
            <a:off x="786809" y="833970"/>
            <a:ext cx="10618382" cy="785818"/>
          </a:xfrm>
        </p:spPr>
        <p:txBody>
          <a:bodyPr>
            <a:normAutofit/>
          </a:bodyPr>
          <a:lstStyle/>
          <a:p>
            <a:r>
              <a:rPr lang="en-US" b="1" dirty="0"/>
              <a:t>1.2.1.2: Attracted-armature relay – </a:t>
            </a:r>
            <a:r>
              <a:rPr lang="en-US" b="1" dirty="0">
                <a:solidFill>
                  <a:srgbClr val="C00000"/>
                </a:solidFill>
              </a:rPr>
              <a:t>Principles of operation</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4B239A66-4406-4F44-BEEA-568F86BD7FBD}"/>
              </a:ext>
            </a:extLst>
          </p:cNvPr>
          <p:cNvPicPr>
            <a:picLocks noChangeAspect="1"/>
          </p:cNvPicPr>
          <p:nvPr/>
        </p:nvPicPr>
        <p:blipFill>
          <a:blip r:embed="rId2"/>
          <a:stretch>
            <a:fillRect/>
          </a:stretch>
        </p:blipFill>
        <p:spPr>
          <a:xfrm>
            <a:off x="6162610" y="5045068"/>
            <a:ext cx="1100160" cy="701920"/>
          </a:xfrm>
          <a:prstGeom prst="rect">
            <a:avLst/>
          </a:prstGeom>
        </p:spPr>
      </p:pic>
      <p:pic>
        <p:nvPicPr>
          <p:cNvPr id="6" name="Picture 5">
            <a:extLst>
              <a:ext uri="{FF2B5EF4-FFF2-40B4-BE49-F238E27FC236}">
                <a16:creationId xmlns:a16="http://schemas.microsoft.com/office/drawing/2014/main" id="{0A94F96A-B821-460F-8EF4-1D550F212DD8}"/>
              </a:ext>
            </a:extLst>
          </p:cNvPr>
          <p:cNvPicPr>
            <a:picLocks noChangeAspect="1"/>
          </p:cNvPicPr>
          <p:nvPr/>
        </p:nvPicPr>
        <p:blipFill>
          <a:blip r:embed="rId3"/>
          <a:stretch>
            <a:fillRect/>
          </a:stretch>
        </p:blipFill>
        <p:spPr>
          <a:xfrm>
            <a:off x="4995472" y="5883513"/>
            <a:ext cx="3094200" cy="513600"/>
          </a:xfrm>
          <a:prstGeom prst="rect">
            <a:avLst/>
          </a:prstGeom>
        </p:spPr>
      </p:pic>
    </p:spTree>
    <p:extLst>
      <p:ext uri="{BB962C8B-B14F-4D97-AF65-F5344CB8AC3E}">
        <p14:creationId xmlns:p14="http://schemas.microsoft.com/office/powerpoint/2010/main" val="340609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b="1" dirty="0"/>
              <a:t>Electrical Power Input</a:t>
            </a:r>
            <a:r>
              <a:rPr lang="en-US" sz="2300" dirty="0"/>
              <a:t>      : </a:t>
            </a:r>
          </a:p>
          <a:p>
            <a:pPr algn="just"/>
            <a:r>
              <a:rPr lang="en-US" sz="2300" dirty="0"/>
              <a:t>The electrical power input is given as the product of the instantaneous voltage and current. </a:t>
            </a:r>
          </a:p>
          <a:p>
            <a:pPr algn="just"/>
            <a:r>
              <a:rPr lang="en-US" sz="2300" dirty="0"/>
              <a:t>Thus                   </a:t>
            </a:r>
          </a:p>
          <a:p>
            <a:pPr algn="just"/>
            <a:endParaRPr lang="en-US" sz="2300" dirty="0"/>
          </a:p>
          <a:p>
            <a:pPr algn="just"/>
            <a:r>
              <a:rPr lang="en-US" sz="2300" dirty="0"/>
              <a:t>But </a:t>
            </a:r>
          </a:p>
          <a:p>
            <a:pPr algn="just"/>
            <a:endParaRPr lang="en-GB" sz="2300" dirty="0"/>
          </a:p>
          <a:p>
            <a:pPr algn="just"/>
            <a:r>
              <a:rPr lang="en-GB" sz="2300" dirty="0"/>
              <a:t>Thus </a:t>
            </a:r>
          </a:p>
        </p:txBody>
      </p:sp>
      <p:sp>
        <p:nvSpPr>
          <p:cNvPr id="2" name="Title 1"/>
          <p:cNvSpPr>
            <a:spLocks noGrp="1"/>
          </p:cNvSpPr>
          <p:nvPr>
            <p:ph type="title"/>
          </p:nvPr>
        </p:nvSpPr>
        <p:spPr>
          <a:xfrm>
            <a:off x="786809" y="833970"/>
            <a:ext cx="10618382" cy="785818"/>
          </a:xfrm>
        </p:spPr>
        <p:txBody>
          <a:bodyPr>
            <a:normAutofit/>
          </a:bodyPr>
          <a:lstStyle/>
          <a:p>
            <a:r>
              <a:rPr lang="en-US" b="1" dirty="0"/>
              <a:t>1.2.1.3: </a:t>
            </a:r>
            <a:r>
              <a:rPr lang="en-US" b="1" dirty="0">
                <a:solidFill>
                  <a:srgbClr val="0070C0"/>
                </a:solidFill>
              </a:rPr>
              <a:t>Alignment force on attracted-armature relay </a:t>
            </a:r>
            <a:endParaRPr lang="en-GB" b="1" dirty="0">
              <a:solidFill>
                <a:srgbClr val="0070C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DE45A9BC-CCFF-4B07-86C3-BD101BED6684}"/>
              </a:ext>
            </a:extLst>
          </p:cNvPr>
          <p:cNvPicPr>
            <a:picLocks noChangeAspect="1"/>
          </p:cNvPicPr>
          <p:nvPr/>
        </p:nvPicPr>
        <p:blipFill>
          <a:blip r:embed="rId2"/>
          <a:stretch>
            <a:fillRect/>
          </a:stretch>
        </p:blipFill>
        <p:spPr>
          <a:xfrm>
            <a:off x="4170170" y="1785262"/>
            <a:ext cx="369930" cy="466670"/>
          </a:xfrm>
          <a:prstGeom prst="rect">
            <a:avLst/>
          </a:prstGeom>
        </p:spPr>
      </p:pic>
      <p:pic>
        <p:nvPicPr>
          <p:cNvPr id="7" name="Picture 6">
            <a:extLst>
              <a:ext uri="{FF2B5EF4-FFF2-40B4-BE49-F238E27FC236}">
                <a16:creationId xmlns:a16="http://schemas.microsoft.com/office/drawing/2014/main" id="{0CF99C09-823C-46B5-8A44-73245B098723}"/>
              </a:ext>
            </a:extLst>
          </p:cNvPr>
          <p:cNvPicPr>
            <a:picLocks noChangeAspect="1"/>
          </p:cNvPicPr>
          <p:nvPr/>
        </p:nvPicPr>
        <p:blipFill>
          <a:blip r:embed="rId3"/>
          <a:stretch>
            <a:fillRect/>
          </a:stretch>
        </p:blipFill>
        <p:spPr>
          <a:xfrm>
            <a:off x="1708032" y="2927647"/>
            <a:ext cx="1418175" cy="513600"/>
          </a:xfrm>
          <a:prstGeom prst="rect">
            <a:avLst/>
          </a:prstGeom>
        </p:spPr>
      </p:pic>
      <p:pic>
        <p:nvPicPr>
          <p:cNvPr id="8" name="Picture 7">
            <a:extLst>
              <a:ext uri="{FF2B5EF4-FFF2-40B4-BE49-F238E27FC236}">
                <a16:creationId xmlns:a16="http://schemas.microsoft.com/office/drawing/2014/main" id="{F3759AE2-FC59-48F1-946D-FA0E0289504B}"/>
              </a:ext>
            </a:extLst>
          </p:cNvPr>
          <p:cNvPicPr>
            <a:picLocks noChangeAspect="1"/>
          </p:cNvPicPr>
          <p:nvPr/>
        </p:nvPicPr>
        <p:blipFill>
          <a:blip r:embed="rId4"/>
          <a:stretch>
            <a:fillRect/>
          </a:stretch>
        </p:blipFill>
        <p:spPr>
          <a:xfrm>
            <a:off x="1651835" y="3615622"/>
            <a:ext cx="4993514" cy="751587"/>
          </a:xfrm>
          <a:prstGeom prst="rect">
            <a:avLst/>
          </a:prstGeom>
        </p:spPr>
      </p:pic>
      <p:pic>
        <p:nvPicPr>
          <p:cNvPr id="9" name="Picture 8">
            <a:extLst>
              <a:ext uri="{FF2B5EF4-FFF2-40B4-BE49-F238E27FC236}">
                <a16:creationId xmlns:a16="http://schemas.microsoft.com/office/drawing/2014/main" id="{CBDDE387-45D4-4BB2-82B4-13239684474B}"/>
              </a:ext>
            </a:extLst>
          </p:cNvPr>
          <p:cNvPicPr>
            <a:picLocks noChangeAspect="1"/>
          </p:cNvPicPr>
          <p:nvPr/>
        </p:nvPicPr>
        <p:blipFill>
          <a:blip r:embed="rId5"/>
          <a:stretch>
            <a:fillRect/>
          </a:stretch>
        </p:blipFill>
        <p:spPr>
          <a:xfrm>
            <a:off x="1828369" y="4557226"/>
            <a:ext cx="4147129" cy="828416"/>
          </a:xfrm>
          <a:prstGeom prst="rect">
            <a:avLst/>
          </a:prstGeom>
        </p:spPr>
      </p:pic>
    </p:spTree>
    <p:extLst>
      <p:ext uri="{BB962C8B-B14F-4D97-AF65-F5344CB8AC3E}">
        <p14:creationId xmlns:p14="http://schemas.microsoft.com/office/powerpoint/2010/main" val="397283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b="1" dirty="0"/>
              <a:t>Losses</a:t>
            </a:r>
            <a:r>
              <a:rPr lang="en-US" sz="2300" dirty="0"/>
              <a:t>: </a:t>
            </a:r>
          </a:p>
          <a:p>
            <a:pPr algn="just"/>
            <a:r>
              <a:rPr lang="en-US" sz="2300" dirty="0"/>
              <a:t>The change takes place relatively slowly over a short distance, the losses may be assumed negligible. </a:t>
            </a:r>
          </a:p>
          <a:p>
            <a:pPr algn="just"/>
            <a:r>
              <a:rPr lang="en-US" sz="2300" dirty="0"/>
              <a:t>Thus           = 0        </a:t>
            </a:r>
          </a:p>
          <a:p>
            <a:pPr algn="just"/>
            <a:endParaRPr lang="en-US" sz="2300" dirty="0"/>
          </a:p>
          <a:p>
            <a:pPr algn="just"/>
            <a:r>
              <a:rPr lang="en-US" sz="2300" b="1" dirty="0"/>
              <a:t>Field Stored Energy Field: </a:t>
            </a:r>
          </a:p>
          <a:p>
            <a:pPr algn="just"/>
            <a:endParaRPr lang="en-GB" sz="2300" dirty="0"/>
          </a:p>
          <a:p>
            <a:pPr algn="just"/>
            <a:r>
              <a:rPr lang="en-GB" sz="2300" dirty="0"/>
              <a:t>It is given as</a:t>
            </a:r>
          </a:p>
          <a:p>
            <a:pPr algn="just"/>
            <a:r>
              <a:rPr lang="en-GB" sz="2300" dirty="0"/>
              <a:t> </a:t>
            </a:r>
          </a:p>
        </p:txBody>
      </p:sp>
      <p:sp>
        <p:nvSpPr>
          <p:cNvPr id="2" name="Title 1"/>
          <p:cNvSpPr>
            <a:spLocks noGrp="1"/>
          </p:cNvSpPr>
          <p:nvPr>
            <p:ph type="title"/>
          </p:nvPr>
        </p:nvSpPr>
        <p:spPr>
          <a:xfrm>
            <a:off x="786809" y="833970"/>
            <a:ext cx="10618382" cy="785818"/>
          </a:xfrm>
        </p:spPr>
        <p:txBody>
          <a:bodyPr>
            <a:normAutofit/>
          </a:bodyPr>
          <a:lstStyle/>
          <a:p>
            <a:r>
              <a:rPr lang="en-US" b="1" dirty="0"/>
              <a:t>1.2.1.3: </a:t>
            </a:r>
            <a:r>
              <a:rPr lang="en-US" b="1" dirty="0">
                <a:solidFill>
                  <a:srgbClr val="0070C0"/>
                </a:solidFill>
              </a:rPr>
              <a:t>Alignment force on attracted-armature relay (2)</a:t>
            </a:r>
            <a:endParaRPr lang="en-GB" b="1" dirty="0">
              <a:solidFill>
                <a:srgbClr val="0070C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328CD2C5-6468-4503-B4B7-25464F856375}"/>
              </a:ext>
            </a:extLst>
          </p:cNvPr>
          <p:cNvPicPr>
            <a:picLocks noChangeAspect="1"/>
          </p:cNvPicPr>
          <p:nvPr/>
        </p:nvPicPr>
        <p:blipFill>
          <a:blip r:embed="rId2"/>
          <a:stretch>
            <a:fillRect/>
          </a:stretch>
        </p:blipFill>
        <p:spPr>
          <a:xfrm>
            <a:off x="2104776" y="1736807"/>
            <a:ext cx="773550" cy="513600"/>
          </a:xfrm>
          <a:prstGeom prst="rect">
            <a:avLst/>
          </a:prstGeom>
        </p:spPr>
      </p:pic>
      <p:pic>
        <p:nvPicPr>
          <p:cNvPr id="6" name="Picture 5">
            <a:extLst>
              <a:ext uri="{FF2B5EF4-FFF2-40B4-BE49-F238E27FC236}">
                <a16:creationId xmlns:a16="http://schemas.microsoft.com/office/drawing/2014/main" id="{C62B22F7-F21C-4D88-BD85-44260C47BA29}"/>
              </a:ext>
            </a:extLst>
          </p:cNvPr>
          <p:cNvPicPr>
            <a:picLocks noChangeAspect="1"/>
          </p:cNvPicPr>
          <p:nvPr/>
        </p:nvPicPr>
        <p:blipFill>
          <a:blip r:embed="rId3"/>
          <a:stretch>
            <a:fillRect/>
          </a:stretch>
        </p:blipFill>
        <p:spPr>
          <a:xfrm>
            <a:off x="1700734" y="2885121"/>
            <a:ext cx="773550" cy="513600"/>
          </a:xfrm>
          <a:prstGeom prst="rect">
            <a:avLst/>
          </a:prstGeom>
        </p:spPr>
      </p:pic>
      <p:pic>
        <p:nvPicPr>
          <p:cNvPr id="10" name="Picture 9">
            <a:extLst>
              <a:ext uri="{FF2B5EF4-FFF2-40B4-BE49-F238E27FC236}">
                <a16:creationId xmlns:a16="http://schemas.microsoft.com/office/drawing/2014/main" id="{5CAA444D-F396-4CE8-A603-8F66CF3501B6}"/>
              </a:ext>
            </a:extLst>
          </p:cNvPr>
          <p:cNvPicPr>
            <a:picLocks noChangeAspect="1"/>
          </p:cNvPicPr>
          <p:nvPr/>
        </p:nvPicPr>
        <p:blipFill>
          <a:blip r:embed="rId4"/>
          <a:stretch>
            <a:fillRect/>
          </a:stretch>
        </p:blipFill>
        <p:spPr>
          <a:xfrm>
            <a:off x="4702944" y="3778398"/>
            <a:ext cx="446940" cy="470800"/>
          </a:xfrm>
          <a:prstGeom prst="rect">
            <a:avLst/>
          </a:prstGeom>
        </p:spPr>
      </p:pic>
      <p:pic>
        <p:nvPicPr>
          <p:cNvPr id="11" name="Picture 10">
            <a:extLst>
              <a:ext uri="{FF2B5EF4-FFF2-40B4-BE49-F238E27FC236}">
                <a16:creationId xmlns:a16="http://schemas.microsoft.com/office/drawing/2014/main" id="{0A2FD4DF-B87B-45FD-A3ED-BEAAD105A531}"/>
              </a:ext>
            </a:extLst>
          </p:cNvPr>
          <p:cNvPicPr>
            <a:picLocks noChangeAspect="1"/>
          </p:cNvPicPr>
          <p:nvPr/>
        </p:nvPicPr>
        <p:blipFill>
          <a:blip r:embed="rId5"/>
          <a:stretch>
            <a:fillRect/>
          </a:stretch>
        </p:blipFill>
        <p:spPr>
          <a:xfrm>
            <a:off x="2864611" y="4372470"/>
            <a:ext cx="5165596" cy="898800"/>
          </a:xfrm>
          <a:prstGeom prst="rect">
            <a:avLst/>
          </a:prstGeom>
        </p:spPr>
      </p:pic>
    </p:spTree>
    <p:extLst>
      <p:ext uri="{BB962C8B-B14F-4D97-AF65-F5344CB8AC3E}">
        <p14:creationId xmlns:p14="http://schemas.microsoft.com/office/powerpoint/2010/main" val="168018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29" y="1701209"/>
            <a:ext cx="11015330" cy="4871063"/>
          </a:xfrm>
        </p:spPr>
        <p:txBody>
          <a:bodyPr>
            <a:normAutofit lnSpcReduction="10000"/>
          </a:bodyPr>
          <a:lstStyle/>
          <a:p>
            <a:pPr algn="just"/>
            <a:r>
              <a:rPr lang="en-US" sz="2300" b="1" dirty="0"/>
              <a:t>Mechanical Power </a:t>
            </a:r>
            <a:r>
              <a:rPr lang="en-US" sz="2300" dirty="0"/>
              <a:t>: </a:t>
            </a:r>
          </a:p>
          <a:p>
            <a:pPr algn="just"/>
            <a:r>
              <a:rPr lang="en-US" sz="2300" dirty="0"/>
              <a:t>From the energy equation, the mechanical power is given as:</a:t>
            </a:r>
          </a:p>
          <a:p>
            <a:pPr marL="0" indent="0" algn="just">
              <a:buNone/>
            </a:pPr>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r>
              <a:rPr lang="en-US" sz="2300" dirty="0"/>
              <a:t>But the mechanical power is also given as the product of force and velocity. Thus </a:t>
            </a:r>
          </a:p>
          <a:p>
            <a:pPr marL="0" indent="0" algn="just">
              <a:buNone/>
            </a:pPr>
            <a:endParaRPr lang="en-US"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1.2.1.3: </a:t>
            </a:r>
            <a:r>
              <a:rPr lang="en-US" b="1" dirty="0">
                <a:solidFill>
                  <a:srgbClr val="0070C0"/>
                </a:solidFill>
              </a:rPr>
              <a:t>Alignment force on attracted-armature relay (3)</a:t>
            </a:r>
            <a:endParaRPr lang="en-GB" b="1" dirty="0">
              <a:solidFill>
                <a:srgbClr val="0070C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B0C1D883-FBCC-49C9-A53A-3AD38DD67951}"/>
              </a:ext>
            </a:extLst>
          </p:cNvPr>
          <p:cNvPicPr>
            <a:picLocks noChangeAspect="1"/>
          </p:cNvPicPr>
          <p:nvPr/>
        </p:nvPicPr>
        <p:blipFill>
          <a:blip r:embed="rId2"/>
          <a:stretch>
            <a:fillRect/>
          </a:stretch>
        </p:blipFill>
        <p:spPr>
          <a:xfrm>
            <a:off x="3735381" y="1623108"/>
            <a:ext cx="517640" cy="446134"/>
          </a:xfrm>
          <a:prstGeom prst="rect">
            <a:avLst/>
          </a:prstGeom>
        </p:spPr>
      </p:pic>
      <p:pic>
        <p:nvPicPr>
          <p:cNvPr id="8" name="Picture 7">
            <a:extLst>
              <a:ext uri="{FF2B5EF4-FFF2-40B4-BE49-F238E27FC236}">
                <a16:creationId xmlns:a16="http://schemas.microsoft.com/office/drawing/2014/main" id="{4CDEF199-9E9C-4295-88D3-6C325165C216}"/>
              </a:ext>
            </a:extLst>
          </p:cNvPr>
          <p:cNvPicPr>
            <a:picLocks noChangeAspect="1"/>
          </p:cNvPicPr>
          <p:nvPr/>
        </p:nvPicPr>
        <p:blipFill>
          <a:blip r:embed="rId3"/>
          <a:stretch>
            <a:fillRect/>
          </a:stretch>
        </p:blipFill>
        <p:spPr>
          <a:xfrm>
            <a:off x="2180798" y="2639628"/>
            <a:ext cx="5810221" cy="2833360"/>
          </a:xfrm>
          <a:prstGeom prst="rect">
            <a:avLst/>
          </a:prstGeom>
        </p:spPr>
      </p:pic>
      <p:pic>
        <p:nvPicPr>
          <p:cNvPr id="5" name="Picture 4">
            <a:extLst>
              <a:ext uri="{FF2B5EF4-FFF2-40B4-BE49-F238E27FC236}">
                <a16:creationId xmlns:a16="http://schemas.microsoft.com/office/drawing/2014/main" id="{664E9C6D-639F-4F20-9671-D45DD7225765}"/>
              </a:ext>
            </a:extLst>
          </p:cNvPr>
          <p:cNvPicPr>
            <a:picLocks noChangeAspect="1"/>
          </p:cNvPicPr>
          <p:nvPr/>
        </p:nvPicPr>
        <p:blipFill>
          <a:blip r:embed="rId4"/>
          <a:stretch>
            <a:fillRect/>
          </a:stretch>
        </p:blipFill>
        <p:spPr>
          <a:xfrm>
            <a:off x="2759505" y="5866830"/>
            <a:ext cx="1747365" cy="472463"/>
          </a:xfrm>
          <a:prstGeom prst="rect">
            <a:avLst/>
          </a:prstGeom>
        </p:spPr>
      </p:pic>
    </p:spTree>
    <p:extLst>
      <p:ext uri="{BB962C8B-B14F-4D97-AF65-F5344CB8AC3E}">
        <p14:creationId xmlns:p14="http://schemas.microsoft.com/office/powerpoint/2010/main" val="386850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GB" sz="2300" dirty="0"/>
              <a:t>Combining the two equations, we obtain</a:t>
            </a:r>
          </a:p>
          <a:p>
            <a:pPr algn="just"/>
            <a:endParaRPr lang="en-GB" sz="2300" dirty="0"/>
          </a:p>
          <a:p>
            <a:pPr algn="just"/>
            <a:endParaRPr lang="en-GB" sz="2300" dirty="0"/>
          </a:p>
          <a:p>
            <a:pPr algn="just"/>
            <a:endParaRPr lang="en-GB" sz="2300" dirty="0"/>
          </a:p>
          <a:p>
            <a:pPr algn="just"/>
            <a:endParaRPr lang="en-GB" sz="2300" dirty="0"/>
          </a:p>
          <a:p>
            <a:pPr algn="just"/>
            <a:r>
              <a:rPr lang="en-US" sz="2300" dirty="0"/>
              <a:t>Since some of the stored energy is retained in the air gap and all of the energy is stored within the magnetic circuit, </a:t>
            </a:r>
            <a:r>
              <a:rPr lang="en-US" sz="2300" b="1" dirty="0"/>
              <a:t>this force is alternatively referred to as the reluctance force</a:t>
            </a:r>
            <a:r>
              <a:rPr lang="en-US" sz="2300" dirty="0"/>
              <a:t>.</a:t>
            </a:r>
          </a:p>
          <a:p>
            <a:pPr algn="just"/>
            <a:r>
              <a:rPr lang="en-US" sz="2300" dirty="0"/>
              <a:t>It is sometimes </a:t>
            </a:r>
            <a:r>
              <a:rPr lang="en-US" sz="2300" b="1" dirty="0"/>
              <a:t>convenient and useful to express the force in terms of the rate of change of reluctance with the air gap length</a:t>
            </a:r>
            <a:r>
              <a:rPr lang="en-US" sz="2300" dirty="0"/>
              <a:t>.</a:t>
            </a:r>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1.2.1.3: </a:t>
            </a:r>
            <a:r>
              <a:rPr lang="en-US" b="1" dirty="0">
                <a:solidFill>
                  <a:srgbClr val="0070C0"/>
                </a:solidFill>
              </a:rPr>
              <a:t>Alignment force on attracted-armature relay (4)</a:t>
            </a:r>
            <a:endParaRPr lang="en-GB" b="1" dirty="0">
              <a:solidFill>
                <a:srgbClr val="0070C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6" name="Picture 5">
            <a:extLst>
              <a:ext uri="{FF2B5EF4-FFF2-40B4-BE49-F238E27FC236}">
                <a16:creationId xmlns:a16="http://schemas.microsoft.com/office/drawing/2014/main" id="{96D45956-E0F4-462D-A493-C3D744CEFB03}"/>
              </a:ext>
            </a:extLst>
          </p:cNvPr>
          <p:cNvPicPr>
            <a:picLocks noChangeAspect="1"/>
          </p:cNvPicPr>
          <p:nvPr/>
        </p:nvPicPr>
        <p:blipFill>
          <a:blip r:embed="rId2"/>
          <a:stretch>
            <a:fillRect/>
          </a:stretch>
        </p:blipFill>
        <p:spPr>
          <a:xfrm>
            <a:off x="1507982" y="2321103"/>
            <a:ext cx="3094200" cy="1343920"/>
          </a:xfrm>
          <a:prstGeom prst="rect">
            <a:avLst/>
          </a:prstGeom>
        </p:spPr>
      </p:pic>
    </p:spTree>
    <p:extLst>
      <p:ext uri="{BB962C8B-B14F-4D97-AF65-F5344CB8AC3E}">
        <p14:creationId xmlns:p14="http://schemas.microsoft.com/office/powerpoint/2010/main" val="3783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Consider the </a:t>
            </a:r>
            <a:r>
              <a:rPr lang="en-US" sz="2300" b="1" dirty="0"/>
              <a:t>general expression of the force in terms of rate of change of inductance with air gap length</a:t>
            </a:r>
            <a:r>
              <a:rPr lang="en-US" sz="2300" dirty="0"/>
              <a:t>. </a:t>
            </a:r>
            <a:endParaRPr lang="en-GB"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1.2.1.3: </a:t>
            </a:r>
            <a:r>
              <a:rPr lang="en-US" b="1" dirty="0">
                <a:solidFill>
                  <a:srgbClr val="0070C0"/>
                </a:solidFill>
              </a:rPr>
              <a:t>Alignment force on attracted-armature relay (5)</a:t>
            </a:r>
            <a:endParaRPr lang="en-GB" b="1" dirty="0">
              <a:solidFill>
                <a:srgbClr val="0070C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94E56B2F-6EA9-4F96-A8B4-3557453482B9}"/>
              </a:ext>
            </a:extLst>
          </p:cNvPr>
          <p:cNvPicPr>
            <a:picLocks noChangeAspect="1"/>
          </p:cNvPicPr>
          <p:nvPr/>
        </p:nvPicPr>
        <p:blipFill>
          <a:blip r:embed="rId2"/>
          <a:stretch>
            <a:fillRect/>
          </a:stretch>
        </p:blipFill>
        <p:spPr>
          <a:xfrm>
            <a:off x="1726116" y="2662440"/>
            <a:ext cx="3678660" cy="3021680"/>
          </a:xfrm>
          <a:prstGeom prst="rect">
            <a:avLst/>
          </a:prstGeom>
        </p:spPr>
      </p:pic>
    </p:spTree>
    <p:extLst>
      <p:ext uri="{BB962C8B-B14F-4D97-AF65-F5344CB8AC3E}">
        <p14:creationId xmlns:p14="http://schemas.microsoft.com/office/powerpoint/2010/main" val="87639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r>
              <a:rPr lang="en-GB" sz="2300" dirty="0"/>
              <a:t>Force of Alignment between Parallel Magnetized Surfaces:</a:t>
            </a:r>
          </a:p>
          <a:p>
            <a:pPr algn="just"/>
            <a:endParaRPr lang="en-GB" sz="2300" dirty="0"/>
          </a:p>
          <a:p>
            <a:pPr algn="just"/>
            <a:endParaRPr lang="en-GB" sz="2300" dirty="0"/>
          </a:p>
          <a:p>
            <a:pPr algn="just"/>
            <a:endParaRPr lang="en-GB" sz="2300" dirty="0"/>
          </a:p>
          <a:p>
            <a:pPr algn="just"/>
            <a:endParaRPr lang="en-GB" sz="2300" dirty="0"/>
          </a:p>
          <a:p>
            <a:pPr algn="just"/>
            <a:endParaRPr lang="en-GB" sz="2300" dirty="0"/>
          </a:p>
          <a:p>
            <a:pPr algn="just"/>
            <a:endParaRPr lang="en-GB" sz="2300" dirty="0"/>
          </a:p>
          <a:p>
            <a:pPr algn="just"/>
            <a:r>
              <a:rPr lang="en-GB" sz="2300" dirty="0"/>
              <a:t>The reluctance is given as: </a:t>
            </a:r>
          </a:p>
          <a:p>
            <a:pPr algn="just"/>
            <a:endParaRPr lang="en-GB" sz="2300" dirty="0"/>
          </a:p>
          <a:p>
            <a:pPr algn="just"/>
            <a:r>
              <a:rPr lang="en-GB" sz="2300" dirty="0"/>
              <a:t>Where         for air, and       is the particular     value for the arrangement </a:t>
            </a:r>
          </a:p>
        </p:txBody>
      </p:sp>
      <p:sp>
        <p:nvSpPr>
          <p:cNvPr id="2" name="Title 1"/>
          <p:cNvSpPr>
            <a:spLocks noGrp="1"/>
          </p:cNvSpPr>
          <p:nvPr>
            <p:ph type="title"/>
          </p:nvPr>
        </p:nvSpPr>
        <p:spPr>
          <a:xfrm>
            <a:off x="786809" y="833970"/>
            <a:ext cx="10618382" cy="785818"/>
          </a:xfrm>
        </p:spPr>
        <p:txBody>
          <a:bodyPr>
            <a:normAutofit/>
          </a:bodyPr>
          <a:lstStyle/>
          <a:p>
            <a:r>
              <a:rPr lang="en-US" b="1" dirty="0"/>
              <a:t>1.2.1.4: </a:t>
            </a:r>
            <a:r>
              <a:rPr lang="en-US" b="1" dirty="0">
                <a:solidFill>
                  <a:srgbClr val="C00000"/>
                </a:solidFill>
              </a:rPr>
              <a:t>Alignment force between parallel magnetic surfaces</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FF097E1F-03C2-43CC-B986-55012CAA5585}"/>
              </a:ext>
            </a:extLst>
          </p:cNvPr>
          <p:cNvPicPr>
            <a:picLocks noChangeAspect="1"/>
          </p:cNvPicPr>
          <p:nvPr/>
        </p:nvPicPr>
        <p:blipFill>
          <a:blip r:embed="rId2"/>
          <a:stretch>
            <a:fillRect/>
          </a:stretch>
        </p:blipFill>
        <p:spPr>
          <a:xfrm>
            <a:off x="2359404" y="2264840"/>
            <a:ext cx="4581136" cy="2328320"/>
          </a:xfrm>
          <a:prstGeom prst="rect">
            <a:avLst/>
          </a:prstGeom>
        </p:spPr>
      </p:pic>
      <p:pic>
        <p:nvPicPr>
          <p:cNvPr id="6" name="Picture 5">
            <a:extLst>
              <a:ext uri="{FF2B5EF4-FFF2-40B4-BE49-F238E27FC236}">
                <a16:creationId xmlns:a16="http://schemas.microsoft.com/office/drawing/2014/main" id="{CE73C16C-C29C-436F-9F96-4B87DB54AD39}"/>
              </a:ext>
            </a:extLst>
          </p:cNvPr>
          <p:cNvPicPr>
            <a:picLocks noChangeAspect="1"/>
          </p:cNvPicPr>
          <p:nvPr/>
        </p:nvPicPr>
        <p:blipFill>
          <a:blip r:embed="rId3"/>
          <a:stretch>
            <a:fillRect/>
          </a:stretch>
        </p:blipFill>
        <p:spPr>
          <a:xfrm>
            <a:off x="5223607" y="4553220"/>
            <a:ext cx="1744785" cy="898800"/>
          </a:xfrm>
          <a:prstGeom prst="rect">
            <a:avLst/>
          </a:prstGeom>
        </p:spPr>
      </p:pic>
      <p:pic>
        <p:nvPicPr>
          <p:cNvPr id="7" name="Picture 6">
            <a:extLst>
              <a:ext uri="{FF2B5EF4-FFF2-40B4-BE49-F238E27FC236}">
                <a16:creationId xmlns:a16="http://schemas.microsoft.com/office/drawing/2014/main" id="{AF9D1397-8270-4718-897E-B32239598728}"/>
              </a:ext>
            </a:extLst>
          </p:cNvPr>
          <p:cNvPicPr>
            <a:picLocks noChangeAspect="1"/>
          </p:cNvPicPr>
          <p:nvPr/>
        </p:nvPicPr>
        <p:blipFill>
          <a:blip r:embed="rId4"/>
          <a:stretch>
            <a:fillRect/>
          </a:stretch>
        </p:blipFill>
        <p:spPr>
          <a:xfrm>
            <a:off x="2007717" y="5586201"/>
            <a:ext cx="627435" cy="385200"/>
          </a:xfrm>
          <a:prstGeom prst="rect">
            <a:avLst/>
          </a:prstGeom>
        </p:spPr>
      </p:pic>
      <p:pic>
        <p:nvPicPr>
          <p:cNvPr id="8" name="Picture 7">
            <a:extLst>
              <a:ext uri="{FF2B5EF4-FFF2-40B4-BE49-F238E27FC236}">
                <a16:creationId xmlns:a16="http://schemas.microsoft.com/office/drawing/2014/main" id="{37FAB967-FB06-43F7-9660-27D788C3940F}"/>
              </a:ext>
            </a:extLst>
          </p:cNvPr>
          <p:cNvPicPr>
            <a:picLocks noChangeAspect="1"/>
          </p:cNvPicPr>
          <p:nvPr/>
        </p:nvPicPr>
        <p:blipFill>
          <a:blip r:embed="rId5"/>
          <a:stretch>
            <a:fillRect/>
          </a:stretch>
        </p:blipFill>
        <p:spPr>
          <a:xfrm>
            <a:off x="4337366" y="5543268"/>
            <a:ext cx="412560" cy="513600"/>
          </a:xfrm>
          <a:prstGeom prst="rect">
            <a:avLst/>
          </a:prstGeom>
        </p:spPr>
      </p:pic>
      <p:pic>
        <p:nvPicPr>
          <p:cNvPr id="9" name="Picture 8">
            <a:extLst>
              <a:ext uri="{FF2B5EF4-FFF2-40B4-BE49-F238E27FC236}">
                <a16:creationId xmlns:a16="http://schemas.microsoft.com/office/drawing/2014/main" id="{DF211938-9E9C-421F-863C-4F2041F9168F}"/>
              </a:ext>
            </a:extLst>
          </p:cNvPr>
          <p:cNvPicPr>
            <a:picLocks noChangeAspect="1"/>
          </p:cNvPicPr>
          <p:nvPr/>
        </p:nvPicPr>
        <p:blipFill>
          <a:blip r:embed="rId6"/>
          <a:stretch>
            <a:fillRect/>
          </a:stretch>
        </p:blipFill>
        <p:spPr>
          <a:xfrm>
            <a:off x="7008392" y="5658696"/>
            <a:ext cx="386775" cy="325280"/>
          </a:xfrm>
          <a:prstGeom prst="rect">
            <a:avLst/>
          </a:prstGeom>
        </p:spPr>
      </p:pic>
    </p:spTree>
    <p:extLst>
      <p:ext uri="{BB962C8B-B14F-4D97-AF65-F5344CB8AC3E}">
        <p14:creationId xmlns:p14="http://schemas.microsoft.com/office/powerpoint/2010/main" val="20718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r>
              <a:rPr lang="en-GB" sz="2300" dirty="0"/>
              <a:t>Force equation:</a:t>
            </a:r>
          </a:p>
          <a:p>
            <a:pPr algn="just"/>
            <a:endParaRPr lang="en-GB" sz="2300" dirty="0"/>
          </a:p>
          <a:p>
            <a:pPr algn="just"/>
            <a:r>
              <a:rPr lang="en-GB" sz="2300" dirty="0"/>
              <a:t>Differentiating the reluctance with respect to the distance, we obtain:</a:t>
            </a:r>
          </a:p>
          <a:p>
            <a:pPr algn="just"/>
            <a:endParaRPr lang="en-GB" sz="2300" dirty="0"/>
          </a:p>
          <a:p>
            <a:pPr algn="just"/>
            <a:endParaRPr lang="en-GB" sz="2300" dirty="0"/>
          </a:p>
          <a:p>
            <a:pPr algn="just"/>
            <a:r>
              <a:rPr lang="en-GB" sz="2300" dirty="0"/>
              <a:t>Thus, the force equation can be re-written as</a:t>
            </a:r>
          </a:p>
          <a:p>
            <a:pPr algn="just"/>
            <a:endParaRPr lang="en-GB" sz="2300" dirty="0"/>
          </a:p>
          <a:p>
            <a:pPr algn="just"/>
            <a:endParaRPr lang="en-GB" sz="2300" dirty="0"/>
          </a:p>
          <a:p>
            <a:pPr algn="just"/>
            <a:endParaRPr lang="en-GB" sz="2300" dirty="0"/>
          </a:p>
          <a:p>
            <a:pPr algn="just"/>
            <a:endParaRPr lang="en-GB" sz="2300" dirty="0"/>
          </a:p>
          <a:p>
            <a:pPr algn="just"/>
            <a:endParaRPr lang="en-GB"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fontScale="90000"/>
          </a:bodyPr>
          <a:lstStyle/>
          <a:p>
            <a:r>
              <a:rPr lang="en-US" b="1" dirty="0"/>
              <a:t>1.2.1.4: </a:t>
            </a:r>
            <a:r>
              <a:rPr lang="en-US" b="1" dirty="0">
                <a:solidFill>
                  <a:srgbClr val="C00000"/>
                </a:solidFill>
              </a:rPr>
              <a:t>Alignment force between parallel magnetic surfaces (2)</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E8614F37-7E4F-4D1F-90EB-B5102397E4D3}"/>
              </a:ext>
            </a:extLst>
          </p:cNvPr>
          <p:cNvPicPr>
            <a:picLocks noChangeAspect="1"/>
          </p:cNvPicPr>
          <p:nvPr/>
        </p:nvPicPr>
        <p:blipFill>
          <a:blip r:embed="rId2"/>
          <a:stretch>
            <a:fillRect/>
          </a:stretch>
        </p:blipFill>
        <p:spPr>
          <a:xfrm>
            <a:off x="3564927" y="1744691"/>
            <a:ext cx="1744785" cy="710480"/>
          </a:xfrm>
          <a:prstGeom prst="rect">
            <a:avLst/>
          </a:prstGeom>
        </p:spPr>
      </p:pic>
      <p:pic>
        <p:nvPicPr>
          <p:cNvPr id="10" name="Picture 9">
            <a:extLst>
              <a:ext uri="{FF2B5EF4-FFF2-40B4-BE49-F238E27FC236}">
                <a16:creationId xmlns:a16="http://schemas.microsoft.com/office/drawing/2014/main" id="{44CBC356-FEFA-4A3D-9C65-7DDC39F94261}"/>
              </a:ext>
            </a:extLst>
          </p:cNvPr>
          <p:cNvPicPr>
            <a:picLocks noChangeAspect="1"/>
          </p:cNvPicPr>
          <p:nvPr/>
        </p:nvPicPr>
        <p:blipFill>
          <a:blip r:embed="rId3"/>
          <a:stretch>
            <a:fillRect/>
          </a:stretch>
        </p:blipFill>
        <p:spPr>
          <a:xfrm>
            <a:off x="2745552" y="3043800"/>
            <a:ext cx="1873710" cy="770400"/>
          </a:xfrm>
          <a:prstGeom prst="rect">
            <a:avLst/>
          </a:prstGeom>
        </p:spPr>
      </p:pic>
      <p:pic>
        <p:nvPicPr>
          <p:cNvPr id="11" name="Picture 10">
            <a:extLst>
              <a:ext uri="{FF2B5EF4-FFF2-40B4-BE49-F238E27FC236}">
                <a16:creationId xmlns:a16="http://schemas.microsoft.com/office/drawing/2014/main" id="{B0A9DC96-3C35-4B51-82E2-1D27CD090393}"/>
              </a:ext>
            </a:extLst>
          </p:cNvPr>
          <p:cNvPicPr>
            <a:picLocks noChangeAspect="1"/>
          </p:cNvPicPr>
          <p:nvPr/>
        </p:nvPicPr>
        <p:blipFill>
          <a:blip r:embed="rId4"/>
          <a:stretch>
            <a:fillRect/>
          </a:stretch>
        </p:blipFill>
        <p:spPr>
          <a:xfrm>
            <a:off x="2822942" y="4200536"/>
            <a:ext cx="2122965" cy="2371120"/>
          </a:xfrm>
          <a:prstGeom prst="rect">
            <a:avLst/>
          </a:prstGeom>
        </p:spPr>
      </p:pic>
    </p:spTree>
    <p:extLst>
      <p:ext uri="{BB962C8B-B14F-4D97-AF65-F5344CB8AC3E}">
        <p14:creationId xmlns:p14="http://schemas.microsoft.com/office/powerpoint/2010/main" val="296603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An electromagnet shown below has a core of effective length 600 mm and a cross-sectional area of 500 </a:t>
            </a:r>
            <a:r>
              <a:rPr lang="en-US" sz="2400" dirty="0"/>
              <a:t>mm2</a:t>
            </a:r>
            <a:r>
              <a:rPr lang="en-US" sz="2300" dirty="0"/>
              <a:t>. A rectangular block of steel of mass 2 kg is attracted by the electromagnet's force of alignment when its 250-turn coils are energized. The magnetic circuit is 200 mm long and the effective cross-sectional area is also 500 mm2. If the relative permeability of both core and steel block is 700, </a:t>
            </a:r>
            <a:r>
              <a:rPr lang="en-US" sz="2300" b="1" dirty="0"/>
              <a:t>estimate the coil current</a:t>
            </a:r>
            <a:r>
              <a:rPr lang="en-US" sz="2300" dirty="0"/>
              <a:t>. Neglect frictional losses and assume the acceleration due to gravity as g=10 m/s2. </a:t>
            </a:r>
          </a:p>
          <a:p>
            <a:pPr algn="just"/>
            <a:endParaRPr lang="en-GB" sz="2300" dirty="0"/>
          </a:p>
          <a:p>
            <a:pPr algn="just"/>
            <a:endParaRPr lang="en-GB"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1.2.1.5: Example 1</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5B6C4972-F803-4423-9AE2-32CFFBD1AAEC}"/>
              </a:ext>
            </a:extLst>
          </p:cNvPr>
          <p:cNvPicPr>
            <a:picLocks noChangeAspect="1"/>
          </p:cNvPicPr>
          <p:nvPr/>
        </p:nvPicPr>
        <p:blipFill>
          <a:blip r:embed="rId2"/>
          <a:stretch>
            <a:fillRect/>
          </a:stretch>
        </p:blipFill>
        <p:spPr>
          <a:xfrm>
            <a:off x="2390634" y="4174822"/>
            <a:ext cx="4710061" cy="2208480"/>
          </a:xfrm>
          <a:prstGeom prst="rect">
            <a:avLst/>
          </a:prstGeom>
        </p:spPr>
      </p:pic>
    </p:spTree>
    <p:extLst>
      <p:ext uri="{BB962C8B-B14F-4D97-AF65-F5344CB8AC3E}">
        <p14:creationId xmlns:p14="http://schemas.microsoft.com/office/powerpoint/2010/main" val="203338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Unit 0 – Course content</a:t>
            </a:r>
          </a:p>
        </p:txBody>
      </p:sp>
      <p:sp>
        <p:nvSpPr>
          <p:cNvPr id="3" name="Content Placeholder 2"/>
          <p:cNvSpPr>
            <a:spLocks noGrp="1"/>
          </p:cNvSpPr>
          <p:nvPr>
            <p:ph idx="1"/>
          </p:nvPr>
        </p:nvSpPr>
        <p:spPr/>
        <p:txBody>
          <a:bodyPr>
            <a:normAutofit lnSpcReduction="10000"/>
          </a:bodyPr>
          <a:lstStyle/>
          <a:p>
            <a:r>
              <a:rPr lang="en-US" sz="2400" b="1" dirty="0"/>
              <a:t>Principles of Electromechanical Energy Conversion. </a:t>
            </a:r>
          </a:p>
          <a:p>
            <a:endParaRPr lang="en-US" sz="2400" b="1" dirty="0"/>
          </a:p>
          <a:p>
            <a:pPr lvl="1">
              <a:buFont typeface="Wingdings" panose="05000000000000000000" pitchFamily="2" charset="2"/>
              <a:buChar char="Ø"/>
            </a:pPr>
            <a:r>
              <a:rPr lang="en-US" sz="2000" b="1" dirty="0"/>
              <a:t>Basic Transducers.</a:t>
            </a:r>
          </a:p>
          <a:p>
            <a:pPr>
              <a:buFont typeface="Wingdings" panose="05000000000000000000" pitchFamily="2" charset="2"/>
              <a:buChar char="Ø"/>
            </a:pPr>
            <a:endParaRPr lang="en-US" sz="2000" b="1" dirty="0"/>
          </a:p>
          <a:p>
            <a:pPr lvl="1">
              <a:buFont typeface="Wingdings" panose="05000000000000000000" pitchFamily="2" charset="2"/>
              <a:buChar char="Ø"/>
            </a:pPr>
            <a:r>
              <a:rPr lang="en-US" sz="2000" b="1" dirty="0"/>
              <a:t>Single and Double Excitation</a:t>
            </a:r>
            <a:r>
              <a:rPr lang="en-US" b="1" dirty="0"/>
              <a:t>. </a:t>
            </a:r>
          </a:p>
          <a:p>
            <a:endParaRPr lang="en-US" sz="2400" b="1" dirty="0"/>
          </a:p>
          <a:p>
            <a:r>
              <a:rPr lang="en-US" sz="2400" b="1" dirty="0"/>
              <a:t>DC Machines. </a:t>
            </a:r>
          </a:p>
          <a:p>
            <a:endParaRPr lang="en-US" sz="2400" b="1" dirty="0"/>
          </a:p>
          <a:p>
            <a:r>
              <a:rPr lang="en-US" sz="2400" b="1" dirty="0"/>
              <a:t>Introduction to Poly-phase Induction Machines. </a:t>
            </a:r>
          </a:p>
          <a:p>
            <a:endParaRPr lang="en-US" sz="2400" b="1" dirty="0"/>
          </a:p>
          <a:p>
            <a:r>
              <a:rPr lang="en-US" sz="2400" b="1" dirty="0"/>
              <a:t>Transformers.</a:t>
            </a:r>
            <a:endParaRPr lang="en-GB" sz="2400" b="1" dirty="0"/>
          </a:p>
          <a:p>
            <a:endParaRPr lang="en-US" dirty="0"/>
          </a:p>
        </p:txBody>
      </p:sp>
      <p:sp>
        <p:nvSpPr>
          <p:cNvPr id="4" name="Slide Number Placeholder 3"/>
          <p:cNvSpPr>
            <a:spLocks noGrp="1"/>
          </p:cNvSpPr>
          <p:nvPr>
            <p:ph type="sldNum" sz="quarter" idx="12"/>
          </p:nvPr>
        </p:nvSpPr>
        <p:spPr/>
        <p:txBody>
          <a:bodyPr/>
          <a:lstStyle/>
          <a:p>
            <a:fld id="{7E50C373-F1D0-494F-8D6D-366C958B3429}" type="slidenum">
              <a:rPr lang="en-GB" smtClean="0"/>
              <a:pPr/>
              <a:t>2</a:t>
            </a:fld>
            <a:endParaRPr lang="en-GB"/>
          </a:p>
        </p:txBody>
      </p:sp>
    </p:spTree>
    <p:extLst>
      <p:ext uri="{BB962C8B-B14F-4D97-AF65-F5344CB8AC3E}">
        <p14:creationId xmlns:p14="http://schemas.microsoft.com/office/powerpoint/2010/main" val="408931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There are </a:t>
            </a:r>
            <a:r>
              <a:rPr lang="en-US" sz="2300" b="1" dirty="0"/>
              <a:t>two air gaps in the magnetic circuit</a:t>
            </a:r>
            <a:r>
              <a:rPr lang="en-US" sz="2300" dirty="0"/>
              <a:t>. </a:t>
            </a:r>
          </a:p>
          <a:p>
            <a:pPr algn="just"/>
            <a:r>
              <a:rPr lang="en-US" sz="2300" dirty="0"/>
              <a:t>Hence the </a:t>
            </a:r>
            <a:r>
              <a:rPr lang="en-US" sz="2300" b="1" dirty="0"/>
              <a:t>force</a:t>
            </a:r>
            <a:r>
              <a:rPr lang="en-US" sz="2300" dirty="0"/>
              <a:t> to part the steel block </a:t>
            </a:r>
            <a:r>
              <a:rPr lang="en-US" sz="2300" b="1" dirty="0"/>
              <a:t>is double that for a single air gap</a:t>
            </a:r>
            <a:r>
              <a:rPr lang="en-US" sz="2300" dirty="0"/>
              <a:t>. </a:t>
            </a:r>
          </a:p>
          <a:p>
            <a:pPr algn="just"/>
            <a:endParaRPr lang="en-GB" sz="2300" dirty="0"/>
          </a:p>
          <a:p>
            <a:pPr algn="just"/>
            <a:endParaRPr lang="en-GB" sz="2300" dirty="0"/>
          </a:p>
          <a:p>
            <a:pPr algn="just"/>
            <a:r>
              <a:rPr lang="en-US" sz="2300" dirty="0"/>
              <a:t>The </a:t>
            </a:r>
            <a:r>
              <a:rPr lang="en-US" sz="2300" b="1" dirty="0"/>
              <a:t>flux density </a:t>
            </a:r>
            <a:r>
              <a:rPr lang="en-US" sz="2300" dirty="0"/>
              <a:t>is thus given by </a:t>
            </a:r>
          </a:p>
          <a:p>
            <a:pPr algn="just"/>
            <a:endParaRPr lang="en-GB" sz="2300" dirty="0"/>
          </a:p>
          <a:p>
            <a:pPr algn="just"/>
            <a:endParaRPr lang="en-GB" sz="2300" dirty="0"/>
          </a:p>
          <a:p>
            <a:pPr algn="just"/>
            <a:r>
              <a:rPr lang="en-GB" sz="2300" dirty="0"/>
              <a:t>The </a:t>
            </a:r>
            <a:r>
              <a:rPr lang="en-GB" sz="2300" b="1" dirty="0"/>
              <a:t>magnetizing force </a:t>
            </a:r>
            <a:r>
              <a:rPr lang="en-GB" sz="2300" dirty="0"/>
              <a:t>is </a:t>
            </a:r>
          </a:p>
          <a:p>
            <a:pPr algn="just"/>
            <a:endParaRPr lang="en-GB" sz="2300" dirty="0"/>
          </a:p>
          <a:p>
            <a:pPr algn="just"/>
            <a:endParaRPr lang="en-GB"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1.2.1.5: Solution 1</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70B04937-13BD-48A5-98FC-2B6B124D46E2}"/>
              </a:ext>
            </a:extLst>
          </p:cNvPr>
          <p:cNvPicPr>
            <a:picLocks noChangeAspect="1"/>
          </p:cNvPicPr>
          <p:nvPr/>
        </p:nvPicPr>
        <p:blipFill>
          <a:blip r:embed="rId2"/>
          <a:stretch>
            <a:fillRect/>
          </a:stretch>
        </p:blipFill>
        <p:spPr>
          <a:xfrm>
            <a:off x="1766459" y="2609660"/>
            <a:ext cx="4512376" cy="873120"/>
          </a:xfrm>
          <a:prstGeom prst="rect">
            <a:avLst/>
          </a:prstGeom>
        </p:spPr>
      </p:pic>
      <p:pic>
        <p:nvPicPr>
          <p:cNvPr id="6" name="Picture 5">
            <a:extLst>
              <a:ext uri="{FF2B5EF4-FFF2-40B4-BE49-F238E27FC236}">
                <a16:creationId xmlns:a16="http://schemas.microsoft.com/office/drawing/2014/main" id="{0527E801-A9CC-4C5D-9D37-CD6EF0A48D23}"/>
              </a:ext>
            </a:extLst>
          </p:cNvPr>
          <p:cNvPicPr>
            <a:picLocks noChangeAspect="1"/>
          </p:cNvPicPr>
          <p:nvPr/>
        </p:nvPicPr>
        <p:blipFill>
          <a:blip r:embed="rId3"/>
          <a:stretch>
            <a:fillRect/>
          </a:stretch>
        </p:blipFill>
        <p:spPr>
          <a:xfrm>
            <a:off x="1772494" y="3862381"/>
            <a:ext cx="3756015" cy="813200"/>
          </a:xfrm>
          <a:prstGeom prst="rect">
            <a:avLst/>
          </a:prstGeom>
        </p:spPr>
      </p:pic>
      <p:pic>
        <p:nvPicPr>
          <p:cNvPr id="7" name="Picture 6">
            <a:extLst>
              <a:ext uri="{FF2B5EF4-FFF2-40B4-BE49-F238E27FC236}">
                <a16:creationId xmlns:a16="http://schemas.microsoft.com/office/drawing/2014/main" id="{C9D7E457-4599-41E5-AD5B-16446E6C34D5}"/>
              </a:ext>
            </a:extLst>
          </p:cNvPr>
          <p:cNvPicPr>
            <a:picLocks noChangeAspect="1"/>
          </p:cNvPicPr>
          <p:nvPr/>
        </p:nvPicPr>
        <p:blipFill>
          <a:blip r:embed="rId4"/>
          <a:stretch>
            <a:fillRect/>
          </a:stretch>
        </p:blipFill>
        <p:spPr>
          <a:xfrm>
            <a:off x="1924802" y="5181081"/>
            <a:ext cx="3756016" cy="780866"/>
          </a:xfrm>
          <a:prstGeom prst="rect">
            <a:avLst/>
          </a:prstGeom>
        </p:spPr>
      </p:pic>
    </p:spTree>
    <p:extLst>
      <p:ext uri="{BB962C8B-B14F-4D97-AF65-F5344CB8AC3E}">
        <p14:creationId xmlns:p14="http://schemas.microsoft.com/office/powerpoint/2010/main" val="371270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magnetomotive force </a:t>
            </a:r>
            <a:r>
              <a:rPr lang="en-US" sz="2300" dirty="0"/>
              <a:t>is given by</a:t>
            </a:r>
          </a:p>
          <a:p>
            <a:pPr algn="just"/>
            <a:endParaRPr lang="en-US" sz="2300" dirty="0"/>
          </a:p>
          <a:p>
            <a:pPr algn="just"/>
            <a:endParaRPr lang="en-US" sz="2300" dirty="0"/>
          </a:p>
          <a:p>
            <a:pPr algn="just"/>
            <a:endParaRPr lang="en-US" sz="2300" dirty="0"/>
          </a:p>
          <a:p>
            <a:pPr algn="just"/>
            <a:r>
              <a:rPr lang="en-US" sz="2300" dirty="0"/>
              <a:t>Hence the </a:t>
            </a:r>
            <a:r>
              <a:rPr lang="en-US" sz="2300" b="1" dirty="0"/>
              <a:t>current</a:t>
            </a:r>
            <a:r>
              <a:rPr lang="en-US" sz="2300" dirty="0"/>
              <a:t> is given as:</a:t>
            </a:r>
            <a:endParaRPr lang="en-GB" sz="2300" dirty="0"/>
          </a:p>
          <a:p>
            <a:pPr algn="just"/>
            <a:endParaRPr lang="en-GB" sz="2300" dirty="0"/>
          </a:p>
          <a:p>
            <a:pPr algn="just"/>
            <a:endParaRPr lang="en-GB" sz="2300" dirty="0"/>
          </a:p>
          <a:p>
            <a:pPr algn="just"/>
            <a:endParaRPr lang="en-GB" sz="2300" dirty="0"/>
          </a:p>
          <a:p>
            <a:pPr algn="just"/>
            <a:endParaRPr lang="en-GB" sz="2300" dirty="0"/>
          </a:p>
        </p:txBody>
      </p:sp>
      <p:sp>
        <p:nvSpPr>
          <p:cNvPr id="2" name="Title 1"/>
          <p:cNvSpPr>
            <a:spLocks noGrp="1"/>
          </p:cNvSpPr>
          <p:nvPr>
            <p:ph type="title"/>
          </p:nvPr>
        </p:nvSpPr>
        <p:spPr>
          <a:xfrm>
            <a:off x="786809" y="833970"/>
            <a:ext cx="10618382" cy="785818"/>
          </a:xfrm>
        </p:spPr>
        <p:txBody>
          <a:bodyPr>
            <a:normAutofit/>
          </a:bodyPr>
          <a:lstStyle/>
          <a:p>
            <a:r>
              <a:rPr lang="en-US" b="1" dirty="0"/>
              <a:t>1.2.1.5: Solution 1(2)</a:t>
            </a:r>
            <a:endParaRPr lang="en-GB" b="1" dirty="0">
              <a:solidFill>
                <a:srgbClr val="C0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6FDD8665-CCC3-4426-BCE1-95FC2D72B480}"/>
              </a:ext>
            </a:extLst>
          </p:cNvPr>
          <p:cNvPicPr>
            <a:picLocks noChangeAspect="1"/>
          </p:cNvPicPr>
          <p:nvPr/>
        </p:nvPicPr>
        <p:blipFill>
          <a:blip r:embed="rId2"/>
          <a:stretch>
            <a:fillRect/>
          </a:stretch>
        </p:blipFill>
        <p:spPr>
          <a:xfrm>
            <a:off x="1628565" y="2287776"/>
            <a:ext cx="5381935" cy="908203"/>
          </a:xfrm>
          <a:prstGeom prst="rect">
            <a:avLst/>
          </a:prstGeom>
        </p:spPr>
      </p:pic>
      <p:pic>
        <p:nvPicPr>
          <p:cNvPr id="8" name="Picture 7">
            <a:extLst>
              <a:ext uri="{FF2B5EF4-FFF2-40B4-BE49-F238E27FC236}">
                <a16:creationId xmlns:a16="http://schemas.microsoft.com/office/drawing/2014/main" id="{C7233730-0227-431D-B1AE-DA6E9AD2F4E9}"/>
              </a:ext>
            </a:extLst>
          </p:cNvPr>
          <p:cNvPicPr>
            <a:picLocks noChangeAspect="1"/>
          </p:cNvPicPr>
          <p:nvPr/>
        </p:nvPicPr>
        <p:blipFill>
          <a:blip r:embed="rId3"/>
          <a:stretch>
            <a:fillRect/>
          </a:stretch>
        </p:blipFill>
        <p:spPr>
          <a:xfrm>
            <a:off x="1582151" y="4032626"/>
            <a:ext cx="2733210" cy="770400"/>
          </a:xfrm>
          <a:prstGeom prst="rect">
            <a:avLst/>
          </a:prstGeom>
        </p:spPr>
      </p:pic>
    </p:spTree>
    <p:extLst>
      <p:ext uri="{BB962C8B-B14F-4D97-AF65-F5344CB8AC3E}">
        <p14:creationId xmlns:p14="http://schemas.microsoft.com/office/powerpoint/2010/main" val="63113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r>
              <a:rPr lang="en-US" sz="2400" dirty="0"/>
              <a:t>Force of Interaction on a </a:t>
            </a:r>
            <a:r>
              <a:rPr lang="en-US" sz="2400" b="1" dirty="0"/>
              <a:t>Current-Carrying Conductor</a:t>
            </a:r>
            <a:r>
              <a:rPr lang="en-US" sz="2400" dirty="0"/>
              <a:t>:</a:t>
            </a:r>
          </a:p>
          <a:p>
            <a:pPr algn="just"/>
            <a:r>
              <a:rPr lang="en-US" sz="2300" dirty="0"/>
              <a:t>Consider a rectangular coil of N turns of dimensions       in which the plane of the coil is at an angle    to the direction of a uniform magnetic field of density </a:t>
            </a:r>
            <a:r>
              <a:rPr lang="en-US" sz="2300" i="1" dirty="0"/>
              <a:t>B</a:t>
            </a:r>
            <a:r>
              <a:rPr lang="en-US" sz="2300" dirty="0"/>
              <a:t>. </a:t>
            </a:r>
          </a:p>
          <a:p>
            <a:pPr algn="just"/>
            <a:r>
              <a:rPr lang="en-US" sz="2300" dirty="0"/>
              <a:t>The coil is pivoted about the midpoints of the sides  and carries a current. </a:t>
            </a:r>
          </a:p>
          <a:p>
            <a:endParaRPr lang="en-GB" dirty="0"/>
          </a:p>
        </p:txBody>
      </p:sp>
      <p:sp>
        <p:nvSpPr>
          <p:cNvPr id="2" name="Title 1"/>
          <p:cNvSpPr>
            <a:spLocks noGrp="1"/>
          </p:cNvSpPr>
          <p:nvPr>
            <p:ph type="title"/>
          </p:nvPr>
        </p:nvSpPr>
        <p:spPr>
          <a:xfrm>
            <a:off x="786809" y="833970"/>
            <a:ext cx="10618382" cy="785818"/>
          </a:xfrm>
        </p:spPr>
        <p:txBody>
          <a:bodyPr>
            <a:normAutofit/>
          </a:bodyPr>
          <a:lstStyle/>
          <a:p>
            <a:r>
              <a:rPr lang="en-US" b="1" dirty="0"/>
              <a:t>1.2.2: </a:t>
            </a:r>
            <a:r>
              <a:rPr lang="en-US" b="1" dirty="0">
                <a:solidFill>
                  <a:srgbClr val="7030A0"/>
                </a:solidFill>
              </a:rPr>
              <a:t>Force of Interaction</a:t>
            </a:r>
            <a:r>
              <a:rPr lang="en-US" b="1" dirty="0">
                <a:solidFill>
                  <a:srgbClr val="0070C0"/>
                </a:solidFill>
              </a:rPr>
              <a:t> </a:t>
            </a:r>
            <a:r>
              <a:rPr lang="en-US" b="1" dirty="0"/>
              <a:t>– Its Application in Rotary Machines</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6" name="Picture 5">
            <a:extLst>
              <a:ext uri="{FF2B5EF4-FFF2-40B4-BE49-F238E27FC236}">
                <a16:creationId xmlns:a16="http://schemas.microsoft.com/office/drawing/2014/main" id="{329B2501-112B-4804-9427-A8ECBF3A3705}"/>
              </a:ext>
            </a:extLst>
          </p:cNvPr>
          <p:cNvPicPr>
            <a:picLocks noChangeAspect="1"/>
          </p:cNvPicPr>
          <p:nvPr/>
        </p:nvPicPr>
        <p:blipFill>
          <a:blip r:embed="rId2"/>
          <a:stretch>
            <a:fillRect/>
          </a:stretch>
        </p:blipFill>
        <p:spPr>
          <a:xfrm>
            <a:off x="8996032" y="2296584"/>
            <a:ext cx="515700" cy="350960"/>
          </a:xfrm>
          <a:prstGeom prst="rect">
            <a:avLst/>
          </a:prstGeom>
        </p:spPr>
      </p:pic>
      <p:pic>
        <p:nvPicPr>
          <p:cNvPr id="7" name="Picture 6">
            <a:extLst>
              <a:ext uri="{FF2B5EF4-FFF2-40B4-BE49-F238E27FC236}">
                <a16:creationId xmlns:a16="http://schemas.microsoft.com/office/drawing/2014/main" id="{1256E1E1-4157-4605-8A9B-4441E0B423D5}"/>
              </a:ext>
            </a:extLst>
          </p:cNvPr>
          <p:cNvPicPr>
            <a:picLocks noChangeAspect="1"/>
          </p:cNvPicPr>
          <p:nvPr/>
        </p:nvPicPr>
        <p:blipFill>
          <a:blip r:embed="rId3"/>
          <a:stretch>
            <a:fillRect/>
          </a:stretch>
        </p:blipFill>
        <p:spPr>
          <a:xfrm>
            <a:off x="5624619" y="2602994"/>
            <a:ext cx="396467" cy="362837"/>
          </a:xfrm>
          <a:prstGeom prst="rect">
            <a:avLst/>
          </a:prstGeom>
        </p:spPr>
      </p:pic>
      <p:pic>
        <p:nvPicPr>
          <p:cNvPr id="8" name="Picture 7">
            <a:extLst>
              <a:ext uri="{FF2B5EF4-FFF2-40B4-BE49-F238E27FC236}">
                <a16:creationId xmlns:a16="http://schemas.microsoft.com/office/drawing/2014/main" id="{49519FF3-DD9D-4B03-8CEF-00B7A61A0218}"/>
              </a:ext>
            </a:extLst>
          </p:cNvPr>
          <p:cNvPicPr>
            <a:picLocks noChangeAspect="1"/>
          </p:cNvPicPr>
          <p:nvPr/>
        </p:nvPicPr>
        <p:blipFill>
          <a:blip r:embed="rId4"/>
          <a:stretch>
            <a:fillRect/>
          </a:stretch>
        </p:blipFill>
        <p:spPr>
          <a:xfrm>
            <a:off x="1072921" y="3750114"/>
            <a:ext cx="5434124" cy="2882927"/>
          </a:xfrm>
          <a:prstGeom prst="rect">
            <a:avLst/>
          </a:prstGeom>
        </p:spPr>
      </p:pic>
      <p:pic>
        <p:nvPicPr>
          <p:cNvPr id="4" name="Picture 3"/>
          <p:cNvPicPr>
            <a:picLocks noChangeAspect="1"/>
          </p:cNvPicPr>
          <p:nvPr/>
        </p:nvPicPr>
        <p:blipFill>
          <a:blip r:embed="rId5"/>
          <a:stretch>
            <a:fillRect/>
          </a:stretch>
        </p:blipFill>
        <p:spPr>
          <a:xfrm>
            <a:off x="7834746" y="4024312"/>
            <a:ext cx="3048000" cy="2466975"/>
          </a:xfrm>
          <a:prstGeom prst="rect">
            <a:avLst/>
          </a:prstGeom>
        </p:spPr>
      </p:pic>
    </p:spTree>
    <p:extLst>
      <p:ext uri="{BB962C8B-B14F-4D97-AF65-F5344CB8AC3E}">
        <p14:creationId xmlns:p14="http://schemas.microsoft.com/office/powerpoint/2010/main" val="3056294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r>
              <a:rPr lang="en-US" sz="2300" dirty="0"/>
              <a:t>The flux density     is given by the flux  passing uniformly and </a:t>
            </a:r>
            <a:r>
              <a:rPr lang="en-US" sz="2300" b="1" dirty="0"/>
              <a:t>normally, i.e. at right angles</a:t>
            </a:r>
            <a:r>
              <a:rPr lang="en-US" sz="2300" dirty="0"/>
              <a:t> through the surface area               .</a:t>
            </a:r>
          </a:p>
          <a:p>
            <a:endParaRPr lang="en-US" sz="2300" dirty="0"/>
          </a:p>
          <a:p>
            <a:r>
              <a:rPr lang="en-US" sz="2300" dirty="0"/>
              <a:t>Since the plane is not at right angles to the direction of the field but inclined at an angle, the flux through the plane is given by:</a:t>
            </a:r>
          </a:p>
          <a:p>
            <a:endParaRPr lang="en-US" sz="2300" dirty="0"/>
          </a:p>
          <a:p>
            <a:r>
              <a:rPr lang="en-US" sz="2300" dirty="0"/>
              <a:t>The </a:t>
            </a:r>
            <a:r>
              <a:rPr lang="en-US" sz="2300" b="1" dirty="0"/>
              <a:t>force</a:t>
            </a:r>
            <a:r>
              <a:rPr lang="en-US" sz="2300" dirty="0"/>
              <a:t> exerted on the </a:t>
            </a:r>
            <a:r>
              <a:rPr lang="en-US" sz="2300" i="1" dirty="0"/>
              <a:t>N</a:t>
            </a:r>
            <a:r>
              <a:rPr lang="en-US" sz="2300" dirty="0"/>
              <a:t> turns is given by the expression:</a:t>
            </a:r>
          </a:p>
          <a:p>
            <a:endParaRPr lang="en-US" sz="2300" dirty="0"/>
          </a:p>
          <a:p>
            <a:r>
              <a:rPr lang="en-US" sz="2300" dirty="0"/>
              <a:t>The </a:t>
            </a:r>
            <a:r>
              <a:rPr lang="en-US" sz="2300" b="1" dirty="0"/>
              <a:t>torque</a:t>
            </a:r>
            <a:r>
              <a:rPr lang="en-US" sz="2300" dirty="0"/>
              <a:t> on the coils is given by:</a:t>
            </a:r>
          </a:p>
          <a:p>
            <a:endParaRPr lang="en-GB" sz="2300" dirty="0"/>
          </a:p>
          <a:p>
            <a:endParaRPr lang="en-US" sz="2300" dirty="0"/>
          </a:p>
          <a:p>
            <a:endParaRPr lang="en-GB" dirty="0"/>
          </a:p>
        </p:txBody>
      </p:sp>
      <p:sp>
        <p:nvSpPr>
          <p:cNvPr id="2" name="Title 1"/>
          <p:cNvSpPr>
            <a:spLocks noGrp="1"/>
          </p:cNvSpPr>
          <p:nvPr>
            <p:ph type="title"/>
          </p:nvPr>
        </p:nvSpPr>
        <p:spPr>
          <a:xfrm>
            <a:off x="606056" y="833970"/>
            <a:ext cx="11057859" cy="785818"/>
          </a:xfrm>
        </p:spPr>
        <p:txBody>
          <a:bodyPr>
            <a:normAutofit fontScale="90000"/>
          </a:bodyPr>
          <a:lstStyle/>
          <a:p>
            <a:r>
              <a:rPr lang="en-US" b="1" dirty="0"/>
              <a:t>1.2.2: </a:t>
            </a:r>
            <a:r>
              <a:rPr lang="en-US" b="1" dirty="0">
                <a:solidFill>
                  <a:srgbClr val="7030A0"/>
                </a:solidFill>
              </a:rPr>
              <a:t>Force of Interaction </a:t>
            </a:r>
            <a:r>
              <a:rPr lang="en-US" b="1" dirty="0"/>
              <a:t>– Its Application in Rotary Machines (2)</a:t>
            </a:r>
            <a:br>
              <a:rPr lang="en-US" b="1" dirty="0"/>
            </a:br>
            <a:r>
              <a:rPr lang="en-US" b="1" dirty="0">
                <a:solidFill>
                  <a:srgbClr val="7030A0"/>
                </a:solidFill>
              </a:rPr>
              <a:t>Galvanometer</a:t>
            </a:r>
            <a:endParaRPr lang="en-GB" b="1" dirty="0">
              <a:solidFill>
                <a:srgbClr val="7030A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A89D1D57-D2EC-41C0-83E5-0859861B81CB}"/>
              </a:ext>
            </a:extLst>
          </p:cNvPr>
          <p:cNvPicPr>
            <a:picLocks noChangeAspect="1"/>
          </p:cNvPicPr>
          <p:nvPr/>
        </p:nvPicPr>
        <p:blipFill>
          <a:blip r:embed="rId2"/>
          <a:stretch>
            <a:fillRect/>
          </a:stretch>
        </p:blipFill>
        <p:spPr>
          <a:xfrm>
            <a:off x="3181341" y="1880946"/>
            <a:ext cx="316772" cy="315482"/>
          </a:xfrm>
          <a:prstGeom prst="rect">
            <a:avLst/>
          </a:prstGeom>
        </p:spPr>
      </p:pic>
      <p:pic>
        <p:nvPicPr>
          <p:cNvPr id="5" name="Picture 4">
            <a:extLst>
              <a:ext uri="{FF2B5EF4-FFF2-40B4-BE49-F238E27FC236}">
                <a16:creationId xmlns:a16="http://schemas.microsoft.com/office/drawing/2014/main" id="{216ACCB9-B84A-4B87-83DA-DFD750B01D62}"/>
              </a:ext>
            </a:extLst>
          </p:cNvPr>
          <p:cNvPicPr>
            <a:picLocks noChangeAspect="1"/>
          </p:cNvPicPr>
          <p:nvPr/>
        </p:nvPicPr>
        <p:blipFill>
          <a:blip r:embed="rId3"/>
          <a:stretch>
            <a:fillRect/>
          </a:stretch>
        </p:blipFill>
        <p:spPr>
          <a:xfrm>
            <a:off x="6695388" y="2190256"/>
            <a:ext cx="1289250" cy="350960"/>
          </a:xfrm>
          <a:prstGeom prst="rect">
            <a:avLst/>
          </a:prstGeom>
        </p:spPr>
      </p:pic>
      <p:pic>
        <p:nvPicPr>
          <p:cNvPr id="6" name="Picture 5">
            <a:extLst>
              <a:ext uri="{FF2B5EF4-FFF2-40B4-BE49-F238E27FC236}">
                <a16:creationId xmlns:a16="http://schemas.microsoft.com/office/drawing/2014/main" id="{1CDB7D45-2CE6-4E65-8670-0116EC8418B8}"/>
              </a:ext>
            </a:extLst>
          </p:cNvPr>
          <p:cNvPicPr>
            <a:picLocks noChangeAspect="1"/>
          </p:cNvPicPr>
          <p:nvPr/>
        </p:nvPicPr>
        <p:blipFill>
          <a:blip r:embed="rId4"/>
          <a:stretch>
            <a:fillRect/>
          </a:stretch>
        </p:blipFill>
        <p:spPr>
          <a:xfrm>
            <a:off x="2372742" y="3766099"/>
            <a:ext cx="2002635" cy="325280"/>
          </a:xfrm>
          <a:prstGeom prst="rect">
            <a:avLst/>
          </a:prstGeom>
        </p:spPr>
      </p:pic>
      <p:pic>
        <p:nvPicPr>
          <p:cNvPr id="7" name="Picture 6">
            <a:extLst>
              <a:ext uri="{FF2B5EF4-FFF2-40B4-BE49-F238E27FC236}">
                <a16:creationId xmlns:a16="http://schemas.microsoft.com/office/drawing/2014/main" id="{802EFD65-FA97-4DAA-8C6B-507DD3D48FE3}"/>
              </a:ext>
            </a:extLst>
          </p:cNvPr>
          <p:cNvPicPr>
            <a:picLocks noChangeAspect="1"/>
          </p:cNvPicPr>
          <p:nvPr/>
        </p:nvPicPr>
        <p:blipFill>
          <a:blip r:embed="rId5"/>
          <a:stretch>
            <a:fillRect/>
          </a:stretch>
        </p:blipFill>
        <p:spPr>
          <a:xfrm>
            <a:off x="2309613" y="4531635"/>
            <a:ext cx="1873710" cy="325280"/>
          </a:xfrm>
          <a:prstGeom prst="rect">
            <a:avLst/>
          </a:prstGeom>
        </p:spPr>
      </p:pic>
      <p:pic>
        <p:nvPicPr>
          <p:cNvPr id="8" name="Picture 7">
            <a:extLst>
              <a:ext uri="{FF2B5EF4-FFF2-40B4-BE49-F238E27FC236}">
                <a16:creationId xmlns:a16="http://schemas.microsoft.com/office/drawing/2014/main" id="{7BEADAAC-683A-466B-8400-1A2F0A7F46C0}"/>
              </a:ext>
            </a:extLst>
          </p:cNvPr>
          <p:cNvPicPr>
            <a:picLocks noChangeAspect="1"/>
          </p:cNvPicPr>
          <p:nvPr/>
        </p:nvPicPr>
        <p:blipFill>
          <a:blip r:embed="rId6"/>
          <a:stretch>
            <a:fillRect/>
          </a:stretch>
        </p:blipFill>
        <p:spPr>
          <a:xfrm>
            <a:off x="2276381" y="5336481"/>
            <a:ext cx="1785250" cy="1132745"/>
          </a:xfrm>
          <a:prstGeom prst="rect">
            <a:avLst/>
          </a:prstGeom>
        </p:spPr>
      </p:pic>
      <p:pic>
        <p:nvPicPr>
          <p:cNvPr id="9" name="Picture 8"/>
          <p:cNvPicPr>
            <a:picLocks noChangeAspect="1"/>
          </p:cNvPicPr>
          <p:nvPr/>
        </p:nvPicPr>
        <p:blipFill>
          <a:blip r:embed="rId7"/>
          <a:stretch>
            <a:fillRect/>
          </a:stretch>
        </p:blipFill>
        <p:spPr>
          <a:xfrm>
            <a:off x="6235844" y="4652531"/>
            <a:ext cx="2962275" cy="1646092"/>
          </a:xfrm>
          <a:prstGeom prst="rect">
            <a:avLst/>
          </a:prstGeom>
        </p:spPr>
      </p:pic>
      <p:pic>
        <p:nvPicPr>
          <p:cNvPr id="10" name="Picture 9"/>
          <p:cNvPicPr>
            <a:picLocks noChangeAspect="1"/>
          </p:cNvPicPr>
          <p:nvPr/>
        </p:nvPicPr>
        <p:blipFill>
          <a:blip r:embed="rId8"/>
          <a:stretch>
            <a:fillRect/>
          </a:stretch>
        </p:blipFill>
        <p:spPr>
          <a:xfrm>
            <a:off x="9494691" y="3822123"/>
            <a:ext cx="1847850" cy="2476500"/>
          </a:xfrm>
          <a:prstGeom prst="rect">
            <a:avLst/>
          </a:prstGeom>
        </p:spPr>
      </p:pic>
    </p:spTree>
    <p:extLst>
      <p:ext uri="{BB962C8B-B14F-4D97-AF65-F5344CB8AC3E}">
        <p14:creationId xmlns:p14="http://schemas.microsoft.com/office/powerpoint/2010/main" val="166514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linear operations of machines have a </a:t>
            </a:r>
            <a:r>
              <a:rPr lang="en-US" sz="2300" b="1" dirty="0"/>
              <a:t>drawback that the motion such linear machines give rise to, is not continuous</a:t>
            </a:r>
            <a:r>
              <a:rPr lang="en-US" sz="2300" dirty="0"/>
              <a:t>. </a:t>
            </a:r>
          </a:p>
          <a:p>
            <a:pPr algn="just"/>
            <a:r>
              <a:rPr lang="en-US" sz="2300" dirty="0"/>
              <a:t>A rotating machine, which is an electromechanical energy conversion device, may be used either to convert mechanical energy to electric energy or to convert electric energy to mechanical energy.</a:t>
            </a:r>
          </a:p>
          <a:p>
            <a:pPr algn="just"/>
            <a:r>
              <a:rPr lang="en-US" sz="2300" dirty="0"/>
              <a:t> When a machine is driven mechanically by a prime mover such as a steam turbine, hydraulic turbine or diesel engine, and </a:t>
            </a:r>
            <a:r>
              <a:rPr lang="en-US" sz="2300" b="1" dirty="0"/>
              <a:t>delivers electric energy at its output</a:t>
            </a:r>
            <a:r>
              <a:rPr lang="en-US" sz="2300" dirty="0"/>
              <a:t>, it is called a </a:t>
            </a:r>
            <a:r>
              <a:rPr lang="en-US" sz="2300" b="1" dirty="0"/>
              <a:t>generator</a:t>
            </a:r>
            <a:r>
              <a:rPr lang="en-US" sz="2300" dirty="0"/>
              <a:t>.</a:t>
            </a:r>
          </a:p>
          <a:p>
            <a:pPr algn="just"/>
            <a:r>
              <a:rPr lang="en-US" sz="2300" dirty="0"/>
              <a:t> If electric energy is supplied to the machine and its </a:t>
            </a:r>
            <a:r>
              <a:rPr lang="en-US" sz="2300" b="1" dirty="0"/>
              <a:t>output is used to drive mechanical devices </a:t>
            </a:r>
            <a:r>
              <a:rPr lang="en-US" sz="2300" dirty="0"/>
              <a:t>such as conveyors or machine tools, it is called a </a:t>
            </a:r>
            <a:r>
              <a:rPr lang="en-US" sz="2300" b="1" dirty="0"/>
              <a:t>motor</a:t>
            </a:r>
            <a:r>
              <a:rPr lang="en-US" sz="2300" dirty="0"/>
              <a:t>. </a:t>
            </a:r>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1.3: Rotating Machines – Types and Constructional Features</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389560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generator action </a:t>
            </a:r>
            <a:r>
              <a:rPr lang="en-US" sz="2300" dirty="0"/>
              <a:t>depends on the </a:t>
            </a:r>
            <a:r>
              <a:rPr lang="en-US" sz="2300" b="1" dirty="0"/>
              <a:t>principle that an </a:t>
            </a:r>
            <a:r>
              <a:rPr lang="en-US" sz="2300" b="1" dirty="0" err="1"/>
              <a:t>emf</a:t>
            </a:r>
            <a:r>
              <a:rPr lang="en-US" sz="2300" b="1" dirty="0"/>
              <a:t> is induced in a conductor cutting magnetic lines of flux</a:t>
            </a:r>
            <a:r>
              <a:rPr lang="en-US" sz="2300" dirty="0"/>
              <a:t>. </a:t>
            </a:r>
          </a:p>
          <a:p>
            <a:pPr algn="just"/>
            <a:endParaRPr lang="en-US" sz="2300" dirty="0"/>
          </a:p>
          <a:p>
            <a:pPr algn="just"/>
            <a:r>
              <a:rPr lang="en-US" sz="2300" dirty="0"/>
              <a:t>This relation is summed up in </a:t>
            </a:r>
            <a:r>
              <a:rPr lang="en-US" sz="2300" b="1" dirty="0"/>
              <a:t>Fleming’s Right-Hand-Rule </a:t>
            </a:r>
            <a:r>
              <a:rPr lang="en-US" sz="2300" dirty="0"/>
              <a:t>which states that: </a:t>
            </a:r>
          </a:p>
          <a:p>
            <a:pPr algn="just"/>
            <a:r>
              <a:rPr lang="en-US" sz="2200" i="1" dirty="0"/>
              <a:t>“Extend the thumb, the forefinger and the middle finger of the right hand at right angles to one another. Point the forefinger in the direction of the flux and the thumb in the direction in which the conductor is moving; then the middle finger will point in the direction of the induced </a:t>
            </a:r>
            <a:r>
              <a:rPr lang="en-US" sz="2200" i="1" dirty="0" err="1"/>
              <a:t>emf</a:t>
            </a:r>
            <a:r>
              <a:rPr lang="en-US" sz="2200" i="1" dirty="0"/>
              <a:t>”. </a:t>
            </a:r>
          </a:p>
          <a:p>
            <a:endParaRPr lang="en-US" dirty="0"/>
          </a:p>
          <a:p>
            <a:r>
              <a:rPr lang="en-GB" sz="2300" dirty="0"/>
              <a:t>Generators are </a:t>
            </a:r>
            <a:r>
              <a:rPr lang="en-GB" sz="2300" b="1" dirty="0">
                <a:solidFill>
                  <a:srgbClr val="FF0000"/>
                </a:solidFill>
              </a:rPr>
              <a:t>rated</a:t>
            </a:r>
            <a:r>
              <a:rPr lang="en-GB" sz="2300" dirty="0"/>
              <a:t> as to the </a:t>
            </a:r>
            <a:r>
              <a:rPr lang="en-GB" sz="2300" b="1" dirty="0">
                <a:solidFill>
                  <a:srgbClr val="FF0000"/>
                </a:solidFill>
              </a:rPr>
              <a:t>kilowatts</a:t>
            </a:r>
            <a:r>
              <a:rPr lang="en-GB" sz="2300" dirty="0"/>
              <a:t> (or megawatts) they can deliver without overheating at a rated voltage and speed.</a:t>
            </a:r>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1.3.1: </a:t>
            </a:r>
            <a:r>
              <a:rPr lang="en-US" b="1" dirty="0">
                <a:solidFill>
                  <a:srgbClr val="FF0000"/>
                </a:solidFill>
              </a:rPr>
              <a:t>Generator action </a:t>
            </a:r>
            <a:r>
              <a:rPr lang="en-US" b="1" dirty="0"/>
              <a:t>– Fleming’s </a:t>
            </a:r>
            <a:r>
              <a:rPr lang="en-US" b="1" dirty="0">
                <a:solidFill>
                  <a:srgbClr val="FF0000"/>
                </a:solidFill>
              </a:rPr>
              <a:t>Right Hand Rule </a:t>
            </a:r>
            <a:endParaRPr lang="en-GB" b="1" dirty="0">
              <a:solidFill>
                <a:srgbClr val="FF000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147375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normAutofit/>
          </a:bodyPr>
          <a:lstStyle/>
          <a:p>
            <a:pPr algn="just"/>
            <a:r>
              <a:rPr lang="en-GB" sz="2300" dirty="0"/>
              <a:t>The motor action is based on the principle that when a </a:t>
            </a:r>
            <a:r>
              <a:rPr lang="en-GB" sz="2300" b="1" dirty="0"/>
              <a:t>current-carrying conductor</a:t>
            </a:r>
            <a:r>
              <a:rPr lang="en-GB" sz="2300" dirty="0"/>
              <a:t> of active length L is placed in a magnetic field of field strength B, it experiences a mechanical force F. </a:t>
            </a:r>
          </a:p>
          <a:p>
            <a:pPr algn="just"/>
            <a:r>
              <a:rPr lang="en-GB" sz="2300" dirty="0"/>
              <a:t>The </a:t>
            </a:r>
            <a:r>
              <a:rPr lang="en-GB" sz="2300" b="1" dirty="0">
                <a:solidFill>
                  <a:srgbClr val="00B0F0"/>
                </a:solidFill>
              </a:rPr>
              <a:t>direction</a:t>
            </a:r>
            <a:r>
              <a:rPr lang="en-GB" sz="2300" dirty="0">
                <a:solidFill>
                  <a:srgbClr val="00B0F0"/>
                </a:solidFill>
              </a:rPr>
              <a:t> </a:t>
            </a:r>
            <a:r>
              <a:rPr lang="en-GB" sz="2300" dirty="0"/>
              <a:t>of the force is given by </a:t>
            </a:r>
            <a:r>
              <a:rPr lang="en-GB" sz="2300" b="1" dirty="0">
                <a:solidFill>
                  <a:srgbClr val="00B0F0"/>
                </a:solidFill>
              </a:rPr>
              <a:t>Fleming’s Left-Hand Rule </a:t>
            </a:r>
          </a:p>
          <a:p>
            <a:pPr algn="just"/>
            <a:r>
              <a:rPr lang="en-GB" sz="2300" dirty="0"/>
              <a:t>The magnitude of the force is given by the relation</a:t>
            </a:r>
          </a:p>
          <a:p>
            <a:pPr algn="just"/>
            <a:r>
              <a:rPr lang="en-GB" sz="2300" dirty="0"/>
              <a:t>The </a:t>
            </a:r>
            <a:r>
              <a:rPr lang="en-GB" sz="2300" b="1" dirty="0"/>
              <a:t>Fleming’s Left-Hand Rule</a:t>
            </a:r>
            <a:r>
              <a:rPr lang="en-GB" sz="2300" dirty="0"/>
              <a:t> may be stated as follows:</a:t>
            </a:r>
          </a:p>
          <a:p>
            <a:pPr algn="just"/>
            <a:r>
              <a:rPr lang="en-GB" sz="2200" i="1" dirty="0"/>
              <a:t>“Extend the thumb, the forefinger and the middle finger of the </a:t>
            </a:r>
            <a:r>
              <a:rPr lang="en-GB" sz="2200" b="1" i="1" dirty="0"/>
              <a:t>left hand</a:t>
            </a:r>
            <a:r>
              <a:rPr lang="en-GB" sz="2200" i="1" dirty="0"/>
              <a:t> at right angles to one another. Now turn the left hand in such a position that the forefinger points in the direction of the field and the middle finger in the direction of the current in the conductor; then the thumb will point in the direction of force or motion of the conductor</a:t>
            </a:r>
            <a:r>
              <a:rPr lang="en-GB" sz="2400" i="1" dirty="0"/>
              <a:t>”</a:t>
            </a:r>
            <a:r>
              <a:rPr lang="en-GB" sz="2400" dirty="0"/>
              <a:t>. </a:t>
            </a:r>
          </a:p>
          <a:p>
            <a:pPr algn="just"/>
            <a:r>
              <a:rPr lang="en-GB" sz="2300" dirty="0"/>
              <a:t>Motors are </a:t>
            </a:r>
            <a:r>
              <a:rPr lang="en-GB" sz="2300" b="1" dirty="0">
                <a:solidFill>
                  <a:srgbClr val="00B0F0"/>
                </a:solidFill>
              </a:rPr>
              <a:t>rated</a:t>
            </a:r>
            <a:r>
              <a:rPr lang="en-GB" sz="2300" dirty="0"/>
              <a:t> as to the </a:t>
            </a:r>
            <a:r>
              <a:rPr lang="en-GB" sz="2300" b="1" dirty="0">
                <a:solidFill>
                  <a:srgbClr val="00B0F0"/>
                </a:solidFill>
              </a:rPr>
              <a:t>horsepower</a:t>
            </a:r>
            <a:r>
              <a:rPr lang="en-GB" sz="2300" dirty="0"/>
              <a:t> (or kilowatts) they can deliver without overheating at their rated voltage and speed.</a:t>
            </a:r>
          </a:p>
          <a:p>
            <a:pPr algn="just"/>
            <a:endParaRPr lang="en-GB" sz="2300" dirty="0"/>
          </a:p>
        </p:txBody>
      </p:sp>
      <p:sp>
        <p:nvSpPr>
          <p:cNvPr id="2" name="Title 1"/>
          <p:cNvSpPr>
            <a:spLocks noGrp="1"/>
          </p:cNvSpPr>
          <p:nvPr>
            <p:ph type="title"/>
          </p:nvPr>
        </p:nvSpPr>
        <p:spPr>
          <a:xfrm>
            <a:off x="786809" y="833970"/>
            <a:ext cx="10760148" cy="785818"/>
          </a:xfrm>
        </p:spPr>
        <p:txBody>
          <a:bodyPr>
            <a:normAutofit/>
          </a:bodyPr>
          <a:lstStyle/>
          <a:p>
            <a:r>
              <a:rPr lang="en-US" b="1" dirty="0"/>
              <a:t>1.3.2: </a:t>
            </a:r>
            <a:r>
              <a:rPr lang="en-US" b="1" dirty="0">
                <a:solidFill>
                  <a:srgbClr val="00B0F0"/>
                </a:solidFill>
              </a:rPr>
              <a:t>Motor action </a:t>
            </a:r>
            <a:r>
              <a:rPr lang="en-US" b="1" dirty="0"/>
              <a:t>– Fleming’s </a:t>
            </a:r>
            <a:r>
              <a:rPr lang="en-US" b="1" dirty="0">
                <a:solidFill>
                  <a:srgbClr val="00B0F0"/>
                </a:solidFill>
              </a:rPr>
              <a:t>Left Hand Rule </a:t>
            </a:r>
            <a:endParaRPr lang="en-GB" b="1" dirty="0">
              <a:solidFill>
                <a:srgbClr val="00B0F0"/>
              </a:solidFill>
            </a:endParaRPr>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0296309D-D3AF-493B-8DF8-F2841694644B}"/>
              </a:ext>
            </a:extLst>
          </p:cNvPr>
          <p:cNvPicPr>
            <a:picLocks noChangeAspect="1"/>
          </p:cNvPicPr>
          <p:nvPr/>
        </p:nvPicPr>
        <p:blipFill>
          <a:blip r:embed="rId2"/>
          <a:stretch>
            <a:fillRect/>
          </a:stretch>
        </p:blipFill>
        <p:spPr>
          <a:xfrm>
            <a:off x="8322358" y="3353765"/>
            <a:ext cx="842310" cy="256800"/>
          </a:xfrm>
          <a:prstGeom prst="rect">
            <a:avLst/>
          </a:prstGeom>
        </p:spPr>
      </p:pic>
    </p:spTree>
    <p:extLst>
      <p:ext uri="{BB962C8B-B14F-4D97-AF65-F5344CB8AC3E}">
        <p14:creationId xmlns:p14="http://schemas.microsoft.com/office/powerpoint/2010/main" val="127640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Rotating electrical machines have the following essential </a:t>
            </a:r>
            <a:r>
              <a:rPr lang="en-US" sz="2300" b="1" dirty="0"/>
              <a:t>constructional parts</a:t>
            </a:r>
            <a:r>
              <a:rPr lang="en-US" sz="2300" dirty="0"/>
              <a:t>: </a:t>
            </a:r>
          </a:p>
          <a:p>
            <a:pPr algn="just"/>
            <a:r>
              <a:rPr lang="en-US" sz="2300" dirty="0"/>
              <a:t>(1) </a:t>
            </a:r>
            <a:r>
              <a:rPr lang="en-US" sz="2300" b="1" dirty="0">
                <a:solidFill>
                  <a:srgbClr val="FF0000"/>
                </a:solidFill>
              </a:rPr>
              <a:t>Stator</a:t>
            </a:r>
            <a:r>
              <a:rPr lang="en-US" sz="2300" dirty="0"/>
              <a:t> (stationary member)</a:t>
            </a:r>
          </a:p>
          <a:p>
            <a:pPr algn="just"/>
            <a:r>
              <a:rPr lang="en-US" sz="2300" dirty="0"/>
              <a:t>(2) </a:t>
            </a:r>
            <a:r>
              <a:rPr lang="en-US" sz="2300" b="1" dirty="0">
                <a:solidFill>
                  <a:srgbClr val="0070C0"/>
                </a:solidFill>
              </a:rPr>
              <a:t>Roto</a:t>
            </a:r>
            <a:r>
              <a:rPr lang="en-US" sz="2300" dirty="0"/>
              <a:t>r (rotating member) </a:t>
            </a:r>
          </a:p>
          <a:p>
            <a:pPr algn="just"/>
            <a:r>
              <a:rPr lang="en-US" sz="2300" dirty="0"/>
              <a:t>(3) </a:t>
            </a:r>
            <a:r>
              <a:rPr lang="en-US" sz="2300" b="1" dirty="0">
                <a:solidFill>
                  <a:srgbClr val="7030A0"/>
                </a:solidFill>
              </a:rPr>
              <a:t>Auxiliary equipment </a:t>
            </a:r>
            <a:r>
              <a:rPr lang="en-US" sz="2300" dirty="0"/>
              <a:t>such as </a:t>
            </a:r>
          </a:p>
          <a:p>
            <a:pPr lvl="1" algn="just"/>
            <a:r>
              <a:rPr lang="en-US" sz="2000" b="1" dirty="0"/>
              <a:t>slip rings </a:t>
            </a:r>
            <a:r>
              <a:rPr lang="en-US" sz="2000" dirty="0"/>
              <a:t>(or collector rings)</a:t>
            </a:r>
          </a:p>
          <a:p>
            <a:pPr lvl="1" algn="just"/>
            <a:r>
              <a:rPr lang="en-US" sz="2000" b="1" dirty="0"/>
              <a:t>Brush-gear/commutator assembly </a:t>
            </a:r>
          </a:p>
          <a:p>
            <a:pPr lvl="1" algn="just"/>
            <a:r>
              <a:rPr lang="en-US" sz="2000" dirty="0"/>
              <a:t>(carbon brushes, split-rings</a:t>
            </a:r>
            <a:r>
              <a:rPr lang="en-US" sz="2000"/>
              <a:t>, etc.) for DC </a:t>
            </a:r>
            <a:endParaRPr lang="en-US" sz="2000" dirty="0"/>
          </a:p>
          <a:p>
            <a:pPr lvl="1" algn="just"/>
            <a:r>
              <a:rPr lang="en-US" sz="2000" b="1" dirty="0"/>
              <a:t>armature shaft bearings</a:t>
            </a:r>
          </a:p>
          <a:p>
            <a:pPr lvl="1" algn="just"/>
            <a:r>
              <a:rPr lang="en-US" sz="2000" b="1" dirty="0"/>
              <a:t>starting circuit </a:t>
            </a:r>
            <a:r>
              <a:rPr lang="en-US" sz="2000" dirty="0"/>
              <a:t>(for single-phase AC motors)</a:t>
            </a:r>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1.4: Constructional Features of Rotating Machines</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6774873" y="2685366"/>
            <a:ext cx="4551218" cy="2915334"/>
          </a:xfrm>
          <a:prstGeom prst="rect">
            <a:avLst/>
          </a:prstGeom>
        </p:spPr>
      </p:pic>
    </p:spTree>
    <p:extLst>
      <p:ext uri="{BB962C8B-B14F-4D97-AF65-F5344CB8AC3E}">
        <p14:creationId xmlns:p14="http://schemas.microsoft.com/office/powerpoint/2010/main" val="203443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stator unit </a:t>
            </a:r>
            <a:r>
              <a:rPr lang="en-US" sz="2300" dirty="0"/>
              <a:t>is the </a:t>
            </a:r>
            <a:r>
              <a:rPr lang="en-US" sz="2300" b="1" dirty="0"/>
              <a:t>stationary part </a:t>
            </a:r>
            <a:r>
              <a:rPr lang="en-US" sz="2300" dirty="0"/>
              <a:t>of the machine and consists of the stator frame or yoke, pole-shoes and pole coils (or stator field coils).</a:t>
            </a:r>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algn="just"/>
            <a:endParaRPr lang="en-US" sz="2300" dirty="0"/>
          </a:p>
          <a:p>
            <a:pPr lvl="1"/>
            <a:r>
              <a:rPr lang="en-GB" sz="2100" dirty="0"/>
              <a:t>(a)Stator and one of its coils </a:t>
            </a:r>
            <a:r>
              <a:rPr lang="en-GB" sz="2100" i="1" dirty="0"/>
              <a:t>			</a:t>
            </a:r>
            <a:r>
              <a:rPr lang="en-GB" sz="2100" dirty="0"/>
              <a:t>(b) Salient-Pole Stator </a:t>
            </a:r>
          </a:p>
          <a:p>
            <a:pPr algn="just"/>
            <a:endParaRPr lang="en-US" sz="2300" dirty="0"/>
          </a:p>
          <a:p>
            <a:pPr algn="just"/>
            <a:endParaRPr lang="en-US" sz="2300" dirty="0"/>
          </a:p>
          <a:p>
            <a:pPr algn="just"/>
            <a:endParaRPr lang="en-US" sz="2300" dirty="0"/>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1.4.1: Stator Unit</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BFF7865C-6EFF-44E3-850D-3FC39D3D5273}"/>
              </a:ext>
            </a:extLst>
          </p:cNvPr>
          <p:cNvPicPr>
            <a:picLocks noChangeAspect="1"/>
          </p:cNvPicPr>
          <p:nvPr/>
        </p:nvPicPr>
        <p:blipFill>
          <a:blip r:embed="rId2"/>
          <a:stretch>
            <a:fillRect/>
          </a:stretch>
        </p:blipFill>
        <p:spPr>
          <a:xfrm>
            <a:off x="1022368" y="2571113"/>
            <a:ext cx="7452988" cy="2745165"/>
          </a:xfrm>
          <a:prstGeom prst="rect">
            <a:avLst/>
          </a:prstGeom>
        </p:spPr>
      </p:pic>
      <p:pic>
        <p:nvPicPr>
          <p:cNvPr id="5" name="Picture 4"/>
          <p:cNvPicPr>
            <a:picLocks noChangeAspect="1"/>
          </p:cNvPicPr>
          <p:nvPr/>
        </p:nvPicPr>
        <p:blipFill>
          <a:blip r:embed="rId3"/>
          <a:stretch>
            <a:fillRect/>
          </a:stretch>
        </p:blipFill>
        <p:spPr>
          <a:xfrm>
            <a:off x="8562109" y="2909030"/>
            <a:ext cx="2770746" cy="2105025"/>
          </a:xfrm>
          <a:prstGeom prst="rect">
            <a:avLst/>
          </a:prstGeom>
        </p:spPr>
      </p:pic>
    </p:spTree>
    <p:extLst>
      <p:ext uri="{BB962C8B-B14F-4D97-AF65-F5344CB8AC3E}">
        <p14:creationId xmlns:p14="http://schemas.microsoft.com/office/powerpoint/2010/main" val="164164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stator frame </a:t>
            </a:r>
            <a:r>
              <a:rPr lang="en-US" sz="2300" dirty="0"/>
              <a:t>or yoke serves the </a:t>
            </a:r>
            <a:r>
              <a:rPr lang="en-US" sz="2300" b="1" dirty="0"/>
              <a:t>purposes</a:t>
            </a:r>
            <a:r>
              <a:rPr lang="en-US" sz="2300" dirty="0"/>
              <a:t> of  </a:t>
            </a:r>
          </a:p>
          <a:p>
            <a:pPr lvl="1" algn="just"/>
            <a:r>
              <a:rPr lang="en-US" sz="2200" dirty="0"/>
              <a:t>(1) Providing mechanical support for the poles</a:t>
            </a:r>
          </a:p>
          <a:p>
            <a:pPr lvl="1" algn="just"/>
            <a:r>
              <a:rPr lang="en-US" sz="2200" dirty="0"/>
              <a:t>(2) Protection for the machine and </a:t>
            </a:r>
          </a:p>
          <a:p>
            <a:pPr lvl="1" algn="just"/>
            <a:r>
              <a:rPr lang="en-US" sz="2200" dirty="0"/>
              <a:t>(3) Carrying the magnetic field or flux produced by the poles</a:t>
            </a:r>
            <a:r>
              <a:rPr lang="en-US" sz="2000" dirty="0"/>
              <a:t>. </a:t>
            </a:r>
          </a:p>
          <a:p>
            <a:pPr algn="just"/>
            <a:r>
              <a:rPr lang="en-US" sz="2300" dirty="0"/>
              <a:t>The </a:t>
            </a:r>
            <a:r>
              <a:rPr lang="en-US" sz="2300" b="1" dirty="0"/>
              <a:t>stator yoke </a:t>
            </a:r>
            <a:r>
              <a:rPr lang="en-US" sz="2300" dirty="0"/>
              <a:t>carries the stator pole-cores and pole-shoes, which serve a </a:t>
            </a:r>
            <a:r>
              <a:rPr lang="en-US" sz="2300" b="1" dirty="0"/>
              <a:t>double purpose </a:t>
            </a:r>
            <a:r>
              <a:rPr lang="en-US" sz="2300" dirty="0"/>
              <a:t>of:	 </a:t>
            </a:r>
          </a:p>
          <a:p>
            <a:pPr lvl="1" algn="just"/>
            <a:r>
              <a:rPr lang="en-US" sz="2200" dirty="0"/>
              <a:t>(</a:t>
            </a:r>
            <a:r>
              <a:rPr lang="en-US" sz="2200" dirty="0" err="1"/>
              <a:t>i</a:t>
            </a:r>
            <a:r>
              <a:rPr lang="en-US" sz="2200" dirty="0"/>
              <a:t>) spreading out the flux in the air gap, and being of larger cross-sectional area, reducing the reluctance of the magnetic path</a:t>
            </a:r>
          </a:p>
          <a:p>
            <a:pPr lvl="1" algn="just"/>
            <a:r>
              <a:rPr lang="en-US" sz="2200" dirty="0"/>
              <a:t>(ii) supporting the field coils (or exciting coils). </a:t>
            </a:r>
          </a:p>
          <a:p>
            <a:pPr algn="just"/>
            <a:r>
              <a:rPr lang="en-US" sz="2300" dirty="0"/>
              <a:t>Pole-cores and pole-shoes are made of cast iron or cast steel</a:t>
            </a:r>
            <a:r>
              <a:rPr lang="en-US" sz="2300" b="1" dirty="0"/>
              <a:t>, </a:t>
            </a:r>
            <a:r>
              <a:rPr lang="en-US" sz="2300" dirty="0"/>
              <a:t>forged steel or steel </a:t>
            </a:r>
            <a:r>
              <a:rPr lang="en-US" sz="2300" b="1" dirty="0"/>
              <a:t>laminations to reduce hysteresis and eddy-current loss</a:t>
            </a:r>
          </a:p>
          <a:p>
            <a:pPr marL="0" indent="0" algn="just">
              <a:buNone/>
            </a:pPr>
            <a:endParaRPr lang="en-US" sz="2300" dirty="0"/>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1.4.1: Stator Unit (2)</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401172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Unit 1 – Outline of Presentation</a:t>
            </a:r>
          </a:p>
        </p:txBody>
      </p:sp>
      <p:sp>
        <p:nvSpPr>
          <p:cNvPr id="3" name="Content Placeholder 2"/>
          <p:cNvSpPr>
            <a:spLocks noGrp="1"/>
          </p:cNvSpPr>
          <p:nvPr>
            <p:ph idx="1"/>
          </p:nvPr>
        </p:nvSpPr>
        <p:spPr/>
        <p:txBody>
          <a:bodyPr/>
          <a:lstStyle/>
          <a:p>
            <a:pPr algn="just"/>
            <a:r>
              <a:rPr lang="en-US" sz="2300" b="1" dirty="0"/>
              <a:t>Energy balance equation</a:t>
            </a:r>
            <a:endParaRPr lang="en-US" sz="2300" dirty="0"/>
          </a:p>
          <a:p>
            <a:pPr algn="just"/>
            <a:endParaRPr lang="en-US" sz="2300" dirty="0"/>
          </a:p>
          <a:p>
            <a:pPr algn="just"/>
            <a:r>
              <a:rPr lang="en-US" sz="2300" b="1" dirty="0"/>
              <a:t>Forces of alignment and their applications (transducers, attracted-armature relays, electromagnetic relay)</a:t>
            </a:r>
            <a:endParaRPr lang="en-US" sz="2300" dirty="0"/>
          </a:p>
          <a:p>
            <a:pPr algn="just"/>
            <a:endParaRPr lang="en-US" sz="2300" dirty="0"/>
          </a:p>
          <a:p>
            <a:pPr algn="just"/>
            <a:r>
              <a:rPr lang="en-US" sz="2300" b="1" dirty="0"/>
              <a:t>Forces of attraction and their applications in rotary machines</a:t>
            </a:r>
            <a:endParaRPr lang="en-US" sz="2300" dirty="0"/>
          </a:p>
          <a:p>
            <a:pPr algn="just"/>
            <a:endParaRPr lang="en-US" sz="2300" dirty="0"/>
          </a:p>
          <a:p>
            <a:pPr algn="just"/>
            <a:r>
              <a:rPr lang="en-US" sz="2300" b="1" dirty="0"/>
              <a:t>Rotating machines (types, constructional features)</a:t>
            </a:r>
            <a:endParaRPr lang="en-US" sz="2300" dirty="0"/>
          </a:p>
          <a:p>
            <a:endParaRPr lang="en-US" dirty="0"/>
          </a:p>
        </p:txBody>
      </p:sp>
      <p:sp>
        <p:nvSpPr>
          <p:cNvPr id="4" name="Slide Number Placeholder 3"/>
          <p:cNvSpPr>
            <a:spLocks noGrp="1"/>
          </p:cNvSpPr>
          <p:nvPr>
            <p:ph type="sldNum" sz="quarter" idx="12"/>
          </p:nvPr>
        </p:nvSpPr>
        <p:spPr/>
        <p:txBody>
          <a:bodyPr/>
          <a:lstStyle/>
          <a:p>
            <a:fld id="{7E50C373-F1D0-494F-8D6D-366C958B3429}" type="slidenum">
              <a:rPr lang="en-GB" smtClean="0"/>
              <a:pPr/>
              <a:t>3</a:t>
            </a:fld>
            <a:endParaRPr lang="en-GB"/>
          </a:p>
        </p:txBody>
      </p:sp>
    </p:spTree>
    <p:extLst>
      <p:ext uri="{BB962C8B-B14F-4D97-AF65-F5344CB8AC3E}">
        <p14:creationId xmlns:p14="http://schemas.microsoft.com/office/powerpoint/2010/main" val="354104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dirty="0"/>
              <a:t>The </a:t>
            </a:r>
            <a:r>
              <a:rPr lang="en-US" sz="2300" b="1" dirty="0"/>
              <a:t>rotor</a:t>
            </a:r>
            <a:r>
              <a:rPr lang="en-US" sz="2300" dirty="0"/>
              <a:t>, which is the </a:t>
            </a:r>
            <a:r>
              <a:rPr lang="en-US" sz="2300" b="1" dirty="0"/>
              <a:t>rotating part</a:t>
            </a:r>
            <a:r>
              <a:rPr lang="en-US" sz="2300" dirty="0"/>
              <a:t> of the machine. </a:t>
            </a:r>
          </a:p>
          <a:p>
            <a:pPr algn="just"/>
            <a:r>
              <a:rPr lang="en-US" sz="2300" dirty="0"/>
              <a:t>The rotor core is usually cylindrical or drum-shaped, and is built of steel laminations with </a:t>
            </a:r>
            <a:r>
              <a:rPr lang="en-US" sz="2300" b="1" dirty="0"/>
              <a:t>slots to house the rotor windings</a:t>
            </a:r>
          </a:p>
          <a:p>
            <a:pPr algn="just"/>
            <a:r>
              <a:rPr lang="en-US" sz="2300" dirty="0"/>
              <a:t>The </a:t>
            </a:r>
            <a:r>
              <a:rPr lang="en-US" sz="2300" b="1" dirty="0"/>
              <a:t>rotor windings (also referred to as armature</a:t>
            </a:r>
            <a:r>
              <a:rPr lang="en-US" sz="2300" dirty="0"/>
              <a:t>) are insulated from each other and placed in rotor slots which are lined with tough insulating material. </a:t>
            </a:r>
          </a:p>
          <a:p>
            <a:pPr algn="just"/>
            <a:endParaRPr lang="en-US" sz="2300" dirty="0"/>
          </a:p>
          <a:p>
            <a:pPr algn="just"/>
            <a:endParaRPr lang="en-US" sz="2300" dirty="0"/>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1.4.2: Rotor Unit</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5" name="Picture 4">
            <a:extLst>
              <a:ext uri="{FF2B5EF4-FFF2-40B4-BE49-F238E27FC236}">
                <a16:creationId xmlns:a16="http://schemas.microsoft.com/office/drawing/2014/main" id="{90F2387A-A030-4307-B2D7-4986AF4E14F4}"/>
              </a:ext>
            </a:extLst>
          </p:cNvPr>
          <p:cNvPicPr>
            <a:picLocks noChangeAspect="1"/>
          </p:cNvPicPr>
          <p:nvPr/>
        </p:nvPicPr>
        <p:blipFill>
          <a:blip r:embed="rId2"/>
          <a:stretch>
            <a:fillRect/>
          </a:stretch>
        </p:blipFill>
        <p:spPr>
          <a:xfrm>
            <a:off x="824024" y="3791917"/>
            <a:ext cx="7453423" cy="2513189"/>
          </a:xfrm>
          <a:prstGeom prst="rect">
            <a:avLst/>
          </a:prstGeom>
        </p:spPr>
      </p:pic>
      <p:pic>
        <p:nvPicPr>
          <p:cNvPr id="4" name="Picture 3"/>
          <p:cNvPicPr>
            <a:picLocks noChangeAspect="1"/>
          </p:cNvPicPr>
          <p:nvPr/>
        </p:nvPicPr>
        <p:blipFill>
          <a:blip r:embed="rId3"/>
          <a:stretch>
            <a:fillRect/>
          </a:stretch>
        </p:blipFill>
        <p:spPr>
          <a:xfrm>
            <a:off x="8392822" y="3915208"/>
            <a:ext cx="2860533" cy="1895475"/>
          </a:xfrm>
          <a:prstGeom prst="rect">
            <a:avLst/>
          </a:prstGeom>
        </p:spPr>
      </p:pic>
    </p:spTree>
    <p:extLst>
      <p:ext uri="{BB962C8B-B14F-4D97-AF65-F5344CB8AC3E}">
        <p14:creationId xmlns:p14="http://schemas.microsoft.com/office/powerpoint/2010/main" val="4082532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normAutofit lnSpcReduction="10000"/>
          </a:bodyPr>
          <a:lstStyle/>
          <a:p>
            <a:pPr algn="just"/>
            <a:r>
              <a:rPr lang="en-US" sz="2300" b="1" dirty="0">
                <a:solidFill>
                  <a:srgbClr val="0070C0"/>
                </a:solidFill>
              </a:rPr>
              <a:t>The Commutator</a:t>
            </a:r>
            <a:r>
              <a:rPr lang="en-US" sz="2300" dirty="0"/>
              <a:t>: </a:t>
            </a:r>
          </a:p>
          <a:p>
            <a:pPr lvl="1" algn="just"/>
            <a:r>
              <a:rPr lang="en-US" sz="2200" dirty="0"/>
              <a:t>The </a:t>
            </a:r>
            <a:r>
              <a:rPr lang="en-US" sz="2200" b="1" dirty="0"/>
              <a:t>commutator or split-rings </a:t>
            </a:r>
            <a:r>
              <a:rPr lang="en-US" sz="2200" dirty="0"/>
              <a:t>is made of copper segments. </a:t>
            </a:r>
          </a:p>
          <a:p>
            <a:pPr lvl="1" algn="just"/>
            <a:r>
              <a:rPr lang="en-US" sz="2200" dirty="0"/>
              <a:t>Its </a:t>
            </a:r>
            <a:r>
              <a:rPr lang="en-US" sz="2200" b="1" dirty="0"/>
              <a:t>purpose is to facilitate the collection of current from the armature windings</a:t>
            </a:r>
            <a:r>
              <a:rPr lang="en-US" sz="2200" dirty="0"/>
              <a:t>.</a:t>
            </a:r>
            <a:r>
              <a:rPr lang="en-US" sz="2000" dirty="0"/>
              <a:t> </a:t>
            </a:r>
          </a:p>
          <a:p>
            <a:pPr algn="just"/>
            <a:r>
              <a:rPr lang="en-US" sz="2300" b="1" dirty="0">
                <a:solidFill>
                  <a:srgbClr val="C00000"/>
                </a:solidFill>
              </a:rPr>
              <a:t>The </a:t>
            </a:r>
            <a:r>
              <a:rPr lang="en-US" sz="2300" b="1" dirty="0" err="1">
                <a:solidFill>
                  <a:srgbClr val="C00000"/>
                </a:solidFill>
              </a:rPr>
              <a:t>Brushgear</a:t>
            </a:r>
            <a:r>
              <a:rPr lang="en-US" sz="2300" dirty="0"/>
              <a:t>: </a:t>
            </a:r>
          </a:p>
          <a:p>
            <a:pPr lvl="1" algn="just"/>
            <a:r>
              <a:rPr lang="en-US" sz="2200" dirty="0"/>
              <a:t>To </a:t>
            </a:r>
            <a:r>
              <a:rPr lang="en-US" sz="2200" b="1" dirty="0"/>
              <a:t>collect current from a rotating commutator </a:t>
            </a:r>
            <a:r>
              <a:rPr lang="en-US" sz="2200" dirty="0"/>
              <a:t>or </a:t>
            </a:r>
            <a:r>
              <a:rPr lang="en-US" sz="2200" b="1" dirty="0"/>
              <a:t>to feed current to it</a:t>
            </a:r>
            <a:r>
              <a:rPr lang="en-US" sz="2200" dirty="0"/>
              <a:t>, use is </a:t>
            </a:r>
            <a:r>
              <a:rPr lang="en-US" sz="2200" b="1" dirty="0"/>
              <a:t>made of </a:t>
            </a:r>
            <a:r>
              <a:rPr lang="en-US" sz="2200" b="1" dirty="0" err="1"/>
              <a:t>brushgear</a:t>
            </a:r>
            <a:r>
              <a:rPr lang="en-US" sz="2200" b="1" dirty="0"/>
              <a:t>;</a:t>
            </a:r>
            <a:r>
              <a:rPr lang="en-US" sz="2200" dirty="0"/>
              <a:t> </a:t>
            </a:r>
          </a:p>
          <a:p>
            <a:pPr lvl="1" algn="just"/>
            <a:r>
              <a:rPr lang="en-US" sz="2200" dirty="0"/>
              <a:t>It consists of </a:t>
            </a:r>
            <a:r>
              <a:rPr lang="en-US" sz="2200" b="1" dirty="0"/>
              <a:t>brushes, brush holders, brush studs or brush-holder arms</a:t>
            </a:r>
            <a:r>
              <a:rPr lang="en-US" sz="2200" dirty="0"/>
              <a:t>, current-collecting busbars, etc.</a:t>
            </a:r>
            <a:r>
              <a:rPr lang="en-US" sz="2000" dirty="0"/>
              <a:t>  </a:t>
            </a:r>
          </a:p>
          <a:p>
            <a:r>
              <a:rPr lang="en-GB" sz="2300" b="1" dirty="0">
                <a:solidFill>
                  <a:srgbClr val="00B050"/>
                </a:solidFill>
              </a:rPr>
              <a:t>The Armature Shaft Bearings</a:t>
            </a:r>
            <a:r>
              <a:rPr lang="en-GB" sz="2400" b="1" dirty="0"/>
              <a:t>: </a:t>
            </a:r>
            <a:r>
              <a:rPr lang="en-GB" sz="2400" dirty="0"/>
              <a:t> </a:t>
            </a:r>
          </a:p>
          <a:p>
            <a:pPr lvl="1">
              <a:buFont typeface="Wingdings" pitchFamily="2" charset="2"/>
              <a:buChar char="ü"/>
            </a:pPr>
            <a:r>
              <a:rPr lang="en-GB" sz="2200" dirty="0"/>
              <a:t>Because of their reliability, </a:t>
            </a:r>
            <a:r>
              <a:rPr lang="en-GB" sz="2200" b="1" dirty="0"/>
              <a:t>ball-bearings are frequently employed</a:t>
            </a:r>
            <a:r>
              <a:rPr lang="en-GB" sz="2200" dirty="0"/>
              <a:t>, though for heavy duties, </a:t>
            </a:r>
            <a:r>
              <a:rPr lang="en-GB" sz="2200" b="1" dirty="0"/>
              <a:t>roller-bearings are preferable</a:t>
            </a:r>
            <a:r>
              <a:rPr lang="en-GB" sz="2200" dirty="0"/>
              <a:t>. </a:t>
            </a:r>
          </a:p>
          <a:p>
            <a:pPr lvl="1">
              <a:buFont typeface="Wingdings" pitchFamily="2" charset="2"/>
              <a:buChar char="ü"/>
            </a:pPr>
            <a:r>
              <a:rPr lang="en-GB" sz="2200" dirty="0"/>
              <a:t>The </a:t>
            </a:r>
            <a:r>
              <a:rPr lang="en-GB" sz="2200" b="1" dirty="0"/>
              <a:t>ball and rollers are lubricated by hard oil for quieter operation and for reducing the wear of the bearings</a:t>
            </a:r>
            <a:r>
              <a:rPr lang="en-GB" sz="2200" dirty="0"/>
              <a:t>. </a:t>
            </a:r>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1.4.3: Auxiliary Equipment</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2955478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normAutofit/>
          </a:bodyPr>
          <a:lstStyle/>
          <a:p>
            <a:pPr algn="just"/>
            <a:r>
              <a:rPr lang="en-US" sz="2300" dirty="0"/>
              <a:t>(1)	What is a basic transducer?</a:t>
            </a:r>
          </a:p>
          <a:p>
            <a:pPr algn="just"/>
            <a:r>
              <a:rPr lang="en-US" sz="2300" dirty="0"/>
              <a:t>(2)	By means of a diagram, briefly explain the principle of operation of an attracted-armature electromagnetic relay. </a:t>
            </a:r>
          </a:p>
          <a:p>
            <a:pPr algn="just"/>
            <a:r>
              <a:rPr lang="en-US" sz="2300" dirty="0"/>
              <a:t>(3)	A solenoid relay operating from a 240 V DC supply has a 4500-turn coil of resistance 8.5 k</a:t>
            </a:r>
            <a:r>
              <a:rPr lang="en-US" dirty="0">
                <a:sym typeface="Symbol" panose="05050102010706020507" pitchFamily="18" charset="2"/>
              </a:rPr>
              <a:t></a:t>
            </a:r>
            <a:r>
              <a:rPr lang="en-US" sz="2300" dirty="0"/>
              <a:t>. The core diameter of the relay is 30 mm and the airgap length is 1.5 mm, the armature being stationary. Assuming the gap surfaces to be parallel and taking            ,       determine the following:</a:t>
            </a:r>
          </a:p>
          <a:p>
            <a:pPr lvl="1" algn="just"/>
            <a:r>
              <a:rPr lang="en-US" sz="2000" dirty="0"/>
              <a:t>(</a:t>
            </a:r>
            <a:r>
              <a:rPr lang="en-US" sz="2000" dirty="0" err="1"/>
              <a:t>i</a:t>
            </a:r>
            <a:r>
              <a:rPr lang="en-US" sz="2000" dirty="0"/>
              <a:t>)	gap flux density</a:t>
            </a:r>
          </a:p>
          <a:p>
            <a:pPr lvl="1" algn="just"/>
            <a:r>
              <a:rPr lang="en-US" sz="2000" dirty="0"/>
              <a:t>(ii)	inductance of the coil</a:t>
            </a:r>
          </a:p>
          <a:p>
            <a:pPr lvl="1" algn="just"/>
            <a:r>
              <a:rPr lang="en-US" sz="2000" dirty="0"/>
              <a:t>(iii)	force exerted on the armature</a:t>
            </a:r>
          </a:p>
          <a:p>
            <a:r>
              <a:rPr lang="en-GB" dirty="0"/>
              <a:t> (4)	</a:t>
            </a:r>
            <a:r>
              <a:rPr lang="en-GB" sz="2300" dirty="0"/>
              <a:t>State THREE (3) functions of the stator frame or yoke of a DC machine. </a:t>
            </a:r>
            <a:endParaRPr lang="en-US" sz="2300" dirty="0"/>
          </a:p>
          <a:p>
            <a:r>
              <a:rPr lang="en-GB" sz="2300" dirty="0"/>
              <a:t> 5)	Explain why the rotor and stator of the DC machines are laminated. </a:t>
            </a:r>
            <a:endParaRPr lang="en-US" sz="2300" dirty="0"/>
          </a:p>
          <a:p>
            <a:pPr algn="just"/>
            <a:endParaRPr lang="en-US" sz="2300" dirty="0"/>
          </a:p>
          <a:p>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1.5: Exercises</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76EB19AA-7A23-4328-AE5F-E13EDF832E76}"/>
              </a:ext>
            </a:extLst>
          </p:cNvPr>
          <p:cNvPicPr>
            <a:picLocks noChangeAspect="1"/>
          </p:cNvPicPr>
          <p:nvPr/>
        </p:nvPicPr>
        <p:blipFill>
          <a:blip r:embed="rId2"/>
          <a:stretch>
            <a:fillRect/>
          </a:stretch>
        </p:blipFill>
        <p:spPr>
          <a:xfrm>
            <a:off x="5863251" y="3964412"/>
            <a:ext cx="1528681" cy="405569"/>
          </a:xfrm>
          <a:prstGeom prst="rect">
            <a:avLst/>
          </a:prstGeom>
        </p:spPr>
      </p:pic>
    </p:spTree>
    <p:extLst>
      <p:ext uri="{BB962C8B-B14F-4D97-AF65-F5344CB8AC3E}">
        <p14:creationId xmlns:p14="http://schemas.microsoft.com/office/powerpoint/2010/main" val="3311835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normAutofit/>
          </a:bodyPr>
          <a:lstStyle/>
          <a:p>
            <a:pPr algn="just"/>
            <a:r>
              <a:rPr lang="en-US" dirty="0"/>
              <a:t>(6) An electromagnet shown below has a core of effective length 610 mm and a cross-sectional area of 520 mm2. A rectangular block of steel of mass 2.5 kg is attracted by the electromagnet’s force of alignment when its 300-turn coils are energized. The magnetic circuit is 220 mm long and the effective cross-sectional area is also 520 mm2. If the relative permeability of both core and steel block is 750, estimate the coil current. Neglect frictional losses and assume the acceleration due to gravity as                 . </a:t>
            </a:r>
          </a:p>
          <a:p>
            <a:pPr algn="just"/>
            <a:endParaRPr lang="en-US" dirty="0"/>
          </a:p>
          <a:p>
            <a:pPr algn="just"/>
            <a:r>
              <a:rPr lang="en-US" dirty="0"/>
              <a:t> </a:t>
            </a:r>
          </a:p>
          <a:p>
            <a:pPr algn="just"/>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1.5: Exercises (2)</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12" name="Picture 11">
            <a:extLst>
              <a:ext uri="{FF2B5EF4-FFF2-40B4-BE49-F238E27FC236}">
                <a16:creationId xmlns:a16="http://schemas.microsoft.com/office/drawing/2014/main" id="{50039A89-8235-4477-8D1E-736218DC14BC}"/>
              </a:ext>
            </a:extLst>
          </p:cNvPr>
          <p:cNvPicPr>
            <a:picLocks noChangeAspect="1"/>
          </p:cNvPicPr>
          <p:nvPr/>
        </p:nvPicPr>
        <p:blipFill>
          <a:blip r:embed="rId2"/>
          <a:stretch>
            <a:fillRect/>
          </a:stretch>
        </p:blipFill>
        <p:spPr>
          <a:xfrm>
            <a:off x="5063912" y="3588280"/>
            <a:ext cx="1247910" cy="367032"/>
          </a:xfrm>
          <a:prstGeom prst="rect">
            <a:avLst/>
          </a:prstGeom>
        </p:spPr>
      </p:pic>
      <p:pic>
        <p:nvPicPr>
          <p:cNvPr id="13" name="Picture 12">
            <a:extLst>
              <a:ext uri="{FF2B5EF4-FFF2-40B4-BE49-F238E27FC236}">
                <a16:creationId xmlns:a16="http://schemas.microsoft.com/office/drawing/2014/main" id="{1B780150-5A03-4E29-B68B-3976A8E4E39B}"/>
              </a:ext>
            </a:extLst>
          </p:cNvPr>
          <p:cNvPicPr>
            <a:picLocks noChangeAspect="1"/>
          </p:cNvPicPr>
          <p:nvPr/>
        </p:nvPicPr>
        <p:blipFill>
          <a:blip r:embed="rId3"/>
          <a:stretch>
            <a:fillRect/>
          </a:stretch>
        </p:blipFill>
        <p:spPr>
          <a:xfrm>
            <a:off x="3391786" y="4040372"/>
            <a:ext cx="4742121" cy="2254102"/>
          </a:xfrm>
          <a:prstGeom prst="rect">
            <a:avLst/>
          </a:prstGeom>
        </p:spPr>
      </p:pic>
    </p:spTree>
    <p:extLst>
      <p:ext uri="{BB962C8B-B14F-4D97-AF65-F5344CB8AC3E}">
        <p14:creationId xmlns:p14="http://schemas.microsoft.com/office/powerpoint/2010/main" val="3353436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normAutofit/>
          </a:bodyPr>
          <a:lstStyle/>
          <a:p>
            <a:pPr algn="just"/>
            <a:r>
              <a:rPr lang="en-US" dirty="0"/>
              <a:t>(7) A U-shaped electromagnet having </a:t>
            </a:r>
            <a:r>
              <a:rPr lang="en-US" b="1" dirty="0"/>
              <a:t>three (3) airgaps </a:t>
            </a:r>
            <a:r>
              <a:rPr lang="en-US" dirty="0"/>
              <a:t>has a core of effective length 750 mm and a cross-sectional area of 650 mm2. A rectangular block of steel of mass 6.5 kg is attracted by the electromagnet’s force of alignment when its 500-turn coils are energized. The magnetic circuit is 250 mm long and the effective cross-sectional area is also 650 mm2. If the relative permeability of both core and steel block is 780, estimate the coil current. Neglect frictional losses and assume the acceleration due to gravity as                 . </a:t>
            </a:r>
          </a:p>
          <a:p>
            <a:pPr algn="just"/>
            <a:r>
              <a:rPr lang="en-US" dirty="0"/>
              <a:t> [</a:t>
            </a:r>
            <a:r>
              <a:rPr lang="en-US" b="1" dirty="0">
                <a:solidFill>
                  <a:srgbClr val="FF0000"/>
                </a:solidFill>
              </a:rPr>
              <a:t>Hint</a:t>
            </a:r>
            <a:r>
              <a:rPr lang="en-US" dirty="0"/>
              <a:t>: There are 3 airgaps, and so the force equation must be multiplied by 3]</a:t>
            </a:r>
          </a:p>
          <a:p>
            <a:pPr algn="just"/>
            <a:endParaRPr lang="en-GB" dirty="0"/>
          </a:p>
          <a:p>
            <a:pPr algn="just"/>
            <a:endParaRPr lang="en-GB" dirty="0"/>
          </a:p>
        </p:txBody>
      </p:sp>
      <p:sp>
        <p:nvSpPr>
          <p:cNvPr id="2" name="Title 1"/>
          <p:cNvSpPr>
            <a:spLocks noGrp="1"/>
          </p:cNvSpPr>
          <p:nvPr>
            <p:ph type="title"/>
          </p:nvPr>
        </p:nvSpPr>
        <p:spPr>
          <a:xfrm>
            <a:off x="786809" y="833970"/>
            <a:ext cx="10760148" cy="785818"/>
          </a:xfrm>
        </p:spPr>
        <p:txBody>
          <a:bodyPr>
            <a:normAutofit/>
          </a:bodyPr>
          <a:lstStyle/>
          <a:p>
            <a:r>
              <a:rPr lang="en-US" b="1" dirty="0"/>
              <a:t>1.5: Exercises (3)</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pic>
        <p:nvPicPr>
          <p:cNvPr id="4" name="Picture 3">
            <a:extLst>
              <a:ext uri="{FF2B5EF4-FFF2-40B4-BE49-F238E27FC236}">
                <a16:creationId xmlns:a16="http://schemas.microsoft.com/office/drawing/2014/main" id="{5BBD1B44-B788-4E89-B64E-B95175000209}"/>
              </a:ext>
            </a:extLst>
          </p:cNvPr>
          <p:cNvPicPr>
            <a:picLocks noChangeAspect="1"/>
          </p:cNvPicPr>
          <p:nvPr/>
        </p:nvPicPr>
        <p:blipFill>
          <a:blip r:embed="rId2"/>
          <a:stretch>
            <a:fillRect/>
          </a:stretch>
        </p:blipFill>
        <p:spPr>
          <a:xfrm>
            <a:off x="8001050" y="3563686"/>
            <a:ext cx="1174847" cy="367139"/>
          </a:xfrm>
          <a:prstGeom prst="rect">
            <a:avLst/>
          </a:prstGeom>
        </p:spPr>
      </p:pic>
    </p:spTree>
    <p:extLst>
      <p:ext uri="{BB962C8B-B14F-4D97-AF65-F5344CB8AC3E}">
        <p14:creationId xmlns:p14="http://schemas.microsoft.com/office/powerpoint/2010/main" val="2679351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554315"/>
            <a:ext cx="6858000" cy="935408"/>
          </a:xfrm>
        </p:spPr>
        <p:txBody>
          <a:bodyPr/>
          <a:lstStyle/>
          <a:p>
            <a:r>
              <a:rPr lang="en-GB" dirty="0"/>
              <a:t>Thank You – </a:t>
            </a:r>
            <a:r>
              <a:rPr lang="en-GB" b="1" dirty="0"/>
              <a:t>End of Unit 1</a:t>
            </a:r>
          </a:p>
        </p:txBody>
      </p:sp>
      <p:sp>
        <p:nvSpPr>
          <p:cNvPr id="3" name="Subtitle 2"/>
          <p:cNvSpPr>
            <a:spLocks noGrp="1"/>
          </p:cNvSpPr>
          <p:nvPr>
            <p:ph type="subTitle" idx="1"/>
          </p:nvPr>
        </p:nvSpPr>
        <p:spPr>
          <a:xfrm>
            <a:off x="2667000" y="4477055"/>
            <a:ext cx="6858000" cy="1228751"/>
          </a:xfrm>
        </p:spPr>
        <p:txBody>
          <a:bodyPr>
            <a:normAutofit fontScale="85000" lnSpcReduction="20000"/>
          </a:bodyPr>
          <a:lstStyle/>
          <a:p>
            <a:r>
              <a:rPr lang="en-GB" sz="2100" dirty="0"/>
              <a:t>For any concerns, please contact</a:t>
            </a:r>
          </a:p>
          <a:p>
            <a:r>
              <a:rPr lang="en-GB" sz="2100" b="1" dirty="0"/>
              <a:t>elearning@knust.edu.gh</a:t>
            </a:r>
          </a:p>
          <a:p>
            <a:r>
              <a:rPr lang="en-GB" sz="2100" b="1" dirty="0"/>
              <a:t>elearningknust@gmail.com </a:t>
            </a:r>
          </a:p>
          <a:p>
            <a:r>
              <a:rPr lang="en-GB" sz="2100" b="1" dirty="0"/>
              <a:t>0322 191132</a:t>
            </a:r>
          </a:p>
        </p:txBody>
      </p:sp>
      <p:sp>
        <p:nvSpPr>
          <p:cNvPr id="4" name="Date Placeholder 3"/>
          <p:cNvSpPr>
            <a:spLocks noGrp="1"/>
          </p:cNvSpPr>
          <p:nvPr>
            <p:ph type="dt" sz="half" idx="10"/>
          </p:nvPr>
        </p:nvSpPr>
        <p:spPr>
          <a:xfrm>
            <a:off x="2395318" y="5705805"/>
            <a:ext cx="932864" cy="273844"/>
          </a:xfrm>
        </p:spPr>
        <p:txBody>
          <a:bodyPr/>
          <a:lstStyle/>
          <a:p>
            <a:r>
              <a:rPr lang="en-GB" sz="1050" b="1" dirty="0">
                <a:solidFill>
                  <a:prstClr val="white"/>
                </a:solidFill>
                <a:latin typeface="Century Gothic" panose="020B0502020202020204" pitchFamily="34" charset="0"/>
              </a:rPr>
              <a:t>Jan 2014</a:t>
            </a:r>
          </a:p>
        </p:txBody>
      </p:sp>
    </p:spTree>
    <p:extLst>
      <p:ext uri="{BB962C8B-B14F-4D97-AF65-F5344CB8AC3E}">
        <p14:creationId xmlns:p14="http://schemas.microsoft.com/office/powerpoint/2010/main" val="387577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81964"/>
            <a:ext cx="10515599" cy="4547432"/>
          </a:xfrm>
        </p:spPr>
        <p:txBody>
          <a:bodyPr>
            <a:noAutofit/>
          </a:bodyPr>
          <a:lstStyle/>
          <a:p>
            <a:pPr algn="just"/>
            <a:r>
              <a:rPr lang="en-US" sz="2300" dirty="0"/>
              <a:t>An </a:t>
            </a:r>
            <a:r>
              <a:rPr lang="en-US" sz="2300" b="1" dirty="0"/>
              <a:t>electromechanical </a:t>
            </a:r>
            <a:r>
              <a:rPr lang="en-US" sz="2300" dirty="0"/>
              <a:t>machine is </a:t>
            </a:r>
            <a:r>
              <a:rPr lang="en-US" sz="2300" b="1" dirty="0"/>
              <a:t>one that links an electrical energy system</a:t>
            </a:r>
            <a:r>
              <a:rPr lang="en-US" sz="2300" dirty="0"/>
              <a:t> to </a:t>
            </a:r>
            <a:r>
              <a:rPr lang="en-US" sz="2300" b="1" dirty="0"/>
              <a:t>a mechanical system </a:t>
            </a:r>
            <a:r>
              <a:rPr lang="en-US" sz="2300" dirty="0"/>
              <a:t>by </a:t>
            </a:r>
            <a:r>
              <a:rPr lang="en-US" sz="2300" b="1" dirty="0"/>
              <a:t>providing a reversible means of energy flow</a:t>
            </a:r>
            <a:r>
              <a:rPr lang="en-US" sz="2300" dirty="0"/>
              <a:t> in its </a:t>
            </a:r>
            <a:r>
              <a:rPr lang="en-US" sz="2300" b="1" dirty="0"/>
              <a:t>magnetic field</a:t>
            </a:r>
            <a:r>
              <a:rPr lang="en-US" sz="2300" dirty="0"/>
              <a:t>. </a:t>
            </a:r>
          </a:p>
          <a:p>
            <a:pPr algn="just"/>
            <a:r>
              <a:rPr lang="en-US" sz="2300" dirty="0"/>
              <a:t>It is guided by the so-called </a:t>
            </a:r>
            <a:r>
              <a:rPr lang="en-US" sz="2300" b="1" dirty="0"/>
              <a:t>energy equation</a:t>
            </a:r>
          </a:p>
          <a:p>
            <a:pPr algn="just"/>
            <a:r>
              <a:rPr lang="en-US" sz="2300" b="1" dirty="0"/>
              <a:t>Energy input = Energy lost + Increase in stored energy + Energy Output</a:t>
            </a:r>
            <a:endParaRPr lang="en-GB" sz="2300" dirty="0"/>
          </a:p>
          <a:p>
            <a:pPr algn="just"/>
            <a:r>
              <a:rPr lang="en-US" sz="2300" dirty="0"/>
              <a:t>An electromechanical machine can be operated by either an alternating current or direct current, and </a:t>
            </a:r>
            <a:r>
              <a:rPr lang="en-US" sz="2300" b="1" dirty="0"/>
              <a:t>can function as a motor</a:t>
            </a:r>
            <a:r>
              <a:rPr lang="en-US" sz="2300" dirty="0"/>
              <a:t>, a </a:t>
            </a:r>
            <a:r>
              <a:rPr lang="en-US" sz="2300" b="1" dirty="0"/>
              <a:t>generator </a:t>
            </a:r>
            <a:r>
              <a:rPr lang="en-US" sz="2300" dirty="0"/>
              <a:t>or </a:t>
            </a:r>
            <a:r>
              <a:rPr lang="en-US" sz="2300" b="1" dirty="0"/>
              <a:t>a converter</a:t>
            </a:r>
            <a:r>
              <a:rPr lang="en-US" sz="2300" dirty="0"/>
              <a:t> under steady-state or transient conditions. </a:t>
            </a:r>
          </a:p>
          <a:p>
            <a:pPr algn="just"/>
            <a:r>
              <a:rPr lang="en-US" sz="2300" dirty="0"/>
              <a:t>The </a:t>
            </a:r>
            <a:r>
              <a:rPr lang="en-US" sz="2300" b="1" dirty="0"/>
              <a:t>function of a motor is to transfer electrical energy into mechanical energy </a:t>
            </a:r>
          </a:p>
          <a:p>
            <a:pPr algn="just"/>
            <a:r>
              <a:rPr lang="en-US" sz="2300" dirty="0"/>
              <a:t>Whilst a </a:t>
            </a:r>
            <a:r>
              <a:rPr lang="en-US" sz="2300" b="1" dirty="0"/>
              <a:t>generator converts mechanical energy into electrical energy</a:t>
            </a:r>
            <a:r>
              <a:rPr lang="en-US" sz="2300" dirty="0"/>
              <a:t>. </a:t>
            </a:r>
            <a:endParaRPr lang="en-GB" sz="2300" dirty="0"/>
          </a:p>
          <a:p>
            <a:endParaRPr lang="en-GB" sz="2300" dirty="0"/>
          </a:p>
          <a:p>
            <a:endParaRPr lang="en-GB" sz="2300" dirty="0"/>
          </a:p>
        </p:txBody>
      </p:sp>
      <p:sp>
        <p:nvSpPr>
          <p:cNvPr id="2" name="Title 1"/>
          <p:cNvSpPr>
            <a:spLocks noGrp="1"/>
          </p:cNvSpPr>
          <p:nvPr>
            <p:ph type="title"/>
          </p:nvPr>
        </p:nvSpPr>
        <p:spPr/>
        <p:txBody>
          <a:bodyPr>
            <a:normAutofit fontScale="90000"/>
          </a:bodyPr>
          <a:lstStyle/>
          <a:p>
            <a:br>
              <a:rPr lang="en-US" b="1" dirty="0"/>
            </a:br>
            <a:r>
              <a:rPr lang="en-US" sz="3000" b="1" dirty="0"/>
              <a:t>1.1:	Introduction</a:t>
            </a:r>
            <a:br>
              <a:rPr lang="en-GB" b="1" i="1" dirty="0"/>
            </a:br>
            <a:endParaRPr lang="en-GB" dirty="0"/>
          </a:p>
        </p:txBody>
      </p:sp>
    </p:spTree>
    <p:extLst>
      <p:ext uri="{BB962C8B-B14F-4D97-AF65-F5344CB8AC3E}">
        <p14:creationId xmlns:p14="http://schemas.microsoft.com/office/powerpoint/2010/main" val="209406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47" y="1658679"/>
            <a:ext cx="10685720" cy="4842155"/>
          </a:xfrm>
        </p:spPr>
        <p:txBody>
          <a:bodyPr>
            <a:normAutofit fontScale="77500" lnSpcReduction="20000"/>
          </a:bodyPr>
          <a:lstStyle/>
          <a:p>
            <a:pPr algn="just"/>
            <a:r>
              <a:rPr lang="en-US" sz="3000" dirty="0"/>
              <a:t>Mechanical force or torque is associated with </a:t>
            </a:r>
            <a:r>
              <a:rPr lang="en-US" sz="3000" b="1" dirty="0"/>
              <a:t>two displacements</a:t>
            </a:r>
            <a:r>
              <a:rPr lang="en-US" sz="3000" dirty="0"/>
              <a:t>:</a:t>
            </a:r>
          </a:p>
          <a:p>
            <a:pPr lvl="1" algn="just"/>
            <a:r>
              <a:rPr lang="en-US" sz="3000" dirty="0"/>
              <a:t>(1) </a:t>
            </a:r>
            <a:r>
              <a:rPr lang="en-US" sz="3000" b="1" dirty="0">
                <a:solidFill>
                  <a:srgbClr val="FF0000"/>
                </a:solidFill>
              </a:rPr>
              <a:t>linear (translational) </a:t>
            </a:r>
            <a:r>
              <a:rPr lang="en-US" sz="3000" dirty="0"/>
              <a:t>or </a:t>
            </a:r>
          </a:p>
          <a:p>
            <a:pPr lvl="1" algn="just"/>
            <a:r>
              <a:rPr lang="en-US" sz="3000" dirty="0"/>
              <a:t>(2) </a:t>
            </a:r>
            <a:r>
              <a:rPr lang="en-US" sz="3000" b="1" dirty="0">
                <a:solidFill>
                  <a:srgbClr val="0070C0"/>
                </a:solidFill>
              </a:rPr>
              <a:t>radial (rotary) displacement </a:t>
            </a:r>
            <a:r>
              <a:rPr lang="en-US" sz="3000" dirty="0"/>
              <a:t>of its point of action. </a:t>
            </a:r>
            <a:endParaRPr lang="en-GB" sz="3000" dirty="0"/>
          </a:p>
          <a:p>
            <a:pPr algn="just"/>
            <a:r>
              <a:rPr lang="en-US" sz="3000" dirty="0"/>
              <a:t>Suppose an </a:t>
            </a:r>
            <a:r>
              <a:rPr lang="en-US" sz="3000" b="1" dirty="0"/>
              <a:t>infinitesimal electrical energy input produces an infinitesimal increment  in mechanical displacement</a:t>
            </a:r>
            <a:r>
              <a:rPr lang="en-US" sz="3000" dirty="0"/>
              <a:t>. </a:t>
            </a:r>
          </a:p>
          <a:p>
            <a:pPr algn="just"/>
            <a:r>
              <a:rPr lang="en-US" sz="3000" dirty="0"/>
              <a:t>The corresponding increments of mechanical energy output, loss, storage and output are related by the </a:t>
            </a:r>
            <a:r>
              <a:rPr lang="en-US" sz="3000" b="1" dirty="0"/>
              <a:t>energy balance equation</a:t>
            </a:r>
            <a:r>
              <a:rPr lang="en-US" sz="3000" dirty="0"/>
              <a:t>: </a:t>
            </a:r>
          </a:p>
          <a:p>
            <a:pPr algn="just"/>
            <a:endParaRPr lang="en-US" sz="3000" dirty="0"/>
          </a:p>
          <a:p>
            <a:pPr algn="just"/>
            <a:endParaRPr lang="en-US" sz="3000" dirty="0"/>
          </a:p>
          <a:p>
            <a:pPr algn="just"/>
            <a:r>
              <a:rPr lang="en-US" sz="3000" dirty="0"/>
              <a:t>The mechanical power output accounts for both mechanical storages as well as the useful power. </a:t>
            </a:r>
          </a:p>
          <a:p>
            <a:pPr algn="just"/>
            <a:r>
              <a:rPr lang="en-US" sz="3000" dirty="0"/>
              <a:t>The </a:t>
            </a:r>
            <a:r>
              <a:rPr lang="en-US" sz="3000" b="1" dirty="0"/>
              <a:t>force exerted </a:t>
            </a:r>
            <a:r>
              <a:rPr lang="en-US" sz="3000" dirty="0"/>
              <a:t>by the mechanical member in the direction of displacement  is the rate of change of energy with position and is given by:</a:t>
            </a:r>
            <a:endParaRPr lang="en-GB" sz="3000" dirty="0"/>
          </a:p>
          <a:p>
            <a:pPr algn="just"/>
            <a:r>
              <a:rPr lang="en-US" sz="2300" dirty="0"/>
              <a:t>	</a:t>
            </a:r>
            <a:r>
              <a:rPr lang="en-US" dirty="0"/>
              <a:t>		                  </a:t>
            </a:r>
            <a:endParaRPr lang="en-GB" dirty="0"/>
          </a:p>
          <a:p>
            <a:pPr>
              <a:buNone/>
            </a:pPr>
            <a:r>
              <a:rPr lang="en-US" dirty="0"/>
              <a:t>	 </a:t>
            </a:r>
            <a:endParaRPr lang="en-GB" dirty="0"/>
          </a:p>
        </p:txBody>
      </p:sp>
      <p:sp>
        <p:nvSpPr>
          <p:cNvPr id="2" name="Title 1"/>
          <p:cNvSpPr>
            <a:spLocks noGrp="1"/>
          </p:cNvSpPr>
          <p:nvPr>
            <p:ph type="title"/>
          </p:nvPr>
        </p:nvSpPr>
        <p:spPr>
          <a:xfrm>
            <a:off x="733647" y="933547"/>
            <a:ext cx="10274593" cy="511156"/>
          </a:xfrm>
        </p:spPr>
        <p:txBody>
          <a:bodyPr>
            <a:normAutofit/>
          </a:bodyPr>
          <a:lstStyle/>
          <a:p>
            <a:r>
              <a:rPr lang="en-US" b="1" dirty="0"/>
              <a:t>1.1:	Introduction (2)</a:t>
            </a:r>
            <a:endParaRPr lang="en-GB" dirty="0"/>
          </a:p>
        </p:txBody>
      </p:sp>
      <p:sp>
        <p:nvSpPr>
          <p:cNvPr id="1026" name="Rectangle 2"/>
          <p:cNvSpPr>
            <a:spLocks noChangeArrowheads="1"/>
          </p:cNvSpPr>
          <p:nvPr/>
        </p:nvSpPr>
        <p:spPr bwMode="auto">
          <a:xfrm flipV="1">
            <a:off x="152400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GB" dirty="0"/>
          </a:p>
        </p:txBody>
      </p:sp>
      <p:graphicFrame>
        <p:nvGraphicFramePr>
          <p:cNvPr id="1025" name="Object 1"/>
          <p:cNvGraphicFramePr>
            <a:graphicFrameLocks noChangeAspect="1"/>
          </p:cNvGraphicFramePr>
          <p:nvPr>
            <p:extLst>
              <p:ext uri="{D42A27DB-BD31-4B8C-83A1-F6EECF244321}">
                <p14:modId xmlns:p14="http://schemas.microsoft.com/office/powerpoint/2010/main" val="304687314"/>
              </p:ext>
            </p:extLst>
          </p:nvPr>
        </p:nvGraphicFramePr>
        <p:xfrm>
          <a:off x="3394980" y="3916032"/>
          <a:ext cx="4547542" cy="475905"/>
        </p:xfrm>
        <a:graphic>
          <a:graphicData uri="http://schemas.openxmlformats.org/presentationml/2006/ole">
            <mc:AlternateContent xmlns:mc="http://schemas.openxmlformats.org/markup-compatibility/2006">
              <mc:Choice xmlns:v="urn:schemas-microsoft-com:vml" Requires="v">
                <p:oleObj spid="_x0000_s1069" name="Equation" r:id="rId3" imgW="2412720" imgH="241200" progId="Equation.3">
                  <p:embed/>
                </p:oleObj>
              </mc:Choice>
              <mc:Fallback>
                <p:oleObj name="Equation" r:id="rId3" imgW="2412720" imgH="241200" progId="Equation.3">
                  <p:embed/>
                  <p:pic>
                    <p:nvPicPr>
                      <p:cNvPr id="10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980" y="3916032"/>
                        <a:ext cx="4547542" cy="475905"/>
                      </a:xfrm>
                      <a:prstGeom prst="rect">
                        <a:avLst/>
                      </a:prstGeom>
                      <a:noFill/>
                    </p:spPr>
                  </p:pic>
                </p:oleObj>
              </mc:Fallback>
            </mc:AlternateContent>
          </a:graphicData>
        </a:graphic>
      </p:graphicFrame>
      <p:pic>
        <p:nvPicPr>
          <p:cNvPr id="4" name="Picture 3">
            <a:extLst>
              <a:ext uri="{FF2B5EF4-FFF2-40B4-BE49-F238E27FC236}">
                <a16:creationId xmlns:a16="http://schemas.microsoft.com/office/drawing/2014/main" id="{DC3FB7F8-138E-484C-B867-442ABD3E2DF4}"/>
              </a:ext>
            </a:extLst>
          </p:cNvPr>
          <p:cNvPicPr>
            <a:picLocks noChangeAspect="1"/>
          </p:cNvPicPr>
          <p:nvPr/>
        </p:nvPicPr>
        <p:blipFill>
          <a:blip r:embed="rId5"/>
          <a:stretch>
            <a:fillRect/>
          </a:stretch>
        </p:blipFill>
        <p:spPr>
          <a:xfrm>
            <a:off x="3976929" y="5778580"/>
            <a:ext cx="1934774" cy="637414"/>
          </a:xfrm>
          <a:prstGeom prst="rect">
            <a:avLst/>
          </a:prstGeom>
        </p:spPr>
      </p:pic>
    </p:spTree>
    <p:extLst>
      <p:ext uri="{BB962C8B-B14F-4D97-AF65-F5344CB8AC3E}">
        <p14:creationId xmlns:p14="http://schemas.microsoft.com/office/powerpoint/2010/main" val="85629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47" y="933547"/>
            <a:ext cx="10274593" cy="511156"/>
          </a:xfrm>
        </p:spPr>
        <p:txBody>
          <a:bodyPr>
            <a:normAutofit/>
          </a:bodyPr>
          <a:lstStyle/>
          <a:p>
            <a:r>
              <a:rPr lang="en-US" b="1" dirty="0"/>
              <a:t>1.1:	Introduction (3) – Useful magnetic equations</a:t>
            </a:r>
            <a:endParaRPr lang="en-GB" dirty="0"/>
          </a:p>
        </p:txBody>
      </p:sp>
      <p:sp>
        <p:nvSpPr>
          <p:cNvPr id="1026" name="Rectangle 2"/>
          <p:cNvSpPr>
            <a:spLocks noChangeArrowheads="1"/>
          </p:cNvSpPr>
          <p:nvPr/>
        </p:nvSpPr>
        <p:spPr bwMode="auto">
          <a:xfrm flipV="1">
            <a:off x="152400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GB" dirty="0"/>
          </a:p>
        </p:txBody>
      </p:sp>
      <p:pic>
        <p:nvPicPr>
          <p:cNvPr id="6" name="Picture 5">
            <a:extLst>
              <a:ext uri="{FF2B5EF4-FFF2-40B4-BE49-F238E27FC236}">
                <a16:creationId xmlns:a16="http://schemas.microsoft.com/office/drawing/2014/main" id="{B8519145-DF5D-4ECA-9E51-3B3E28DA5096}"/>
              </a:ext>
            </a:extLst>
          </p:cNvPr>
          <p:cNvPicPr>
            <a:picLocks noChangeAspect="1"/>
          </p:cNvPicPr>
          <p:nvPr/>
        </p:nvPicPr>
        <p:blipFill>
          <a:blip r:embed="rId2"/>
          <a:stretch>
            <a:fillRect/>
          </a:stretch>
        </p:blipFill>
        <p:spPr>
          <a:xfrm>
            <a:off x="1627857" y="1642643"/>
            <a:ext cx="7873021" cy="838880"/>
          </a:xfrm>
          <a:prstGeom prst="rect">
            <a:avLst/>
          </a:prstGeom>
        </p:spPr>
      </p:pic>
      <p:sp>
        <p:nvSpPr>
          <p:cNvPr id="4" name="Content Placeholder 3">
            <a:extLst>
              <a:ext uri="{FF2B5EF4-FFF2-40B4-BE49-F238E27FC236}">
                <a16:creationId xmlns:a16="http://schemas.microsoft.com/office/drawing/2014/main" id="{41AE3619-01D1-4C8C-84D0-002A89CA15A2}"/>
              </a:ext>
            </a:extLst>
          </p:cNvPr>
          <p:cNvSpPr>
            <a:spLocks noGrp="1"/>
          </p:cNvSpPr>
          <p:nvPr>
            <p:ph idx="1"/>
          </p:nvPr>
        </p:nvSpPr>
        <p:spPr>
          <a:xfrm>
            <a:off x="838200" y="1658679"/>
            <a:ext cx="10515600" cy="4688958"/>
          </a:xfrm>
        </p:spPr>
        <p:txBody>
          <a:bodyPr/>
          <a:lstStyle/>
          <a:p>
            <a:endParaRPr lang="en-US" dirty="0"/>
          </a:p>
          <a:p>
            <a:endParaRPr lang="en-US" dirty="0"/>
          </a:p>
          <a:p>
            <a:endParaRPr lang="en-US" dirty="0"/>
          </a:p>
          <a:p>
            <a:endParaRPr lang="en-US" dirty="0"/>
          </a:p>
          <a:p>
            <a:endParaRPr lang="en-US" dirty="0"/>
          </a:p>
          <a:p>
            <a:r>
              <a:rPr lang="en-US" dirty="0" err="1"/>
              <a:t>mmf</a:t>
            </a:r>
            <a:r>
              <a:rPr lang="en-US" dirty="0"/>
              <a:t> = magnetomotive force		l = length of magnetic path / airgap</a:t>
            </a:r>
          </a:p>
          <a:p>
            <a:r>
              <a:rPr lang="en-US" dirty="0"/>
              <a:t>S = reluctance					L = inductance</a:t>
            </a:r>
          </a:p>
          <a:p>
            <a:r>
              <a:rPr lang="en-US" dirty="0"/>
              <a:t>B = flux density					</a:t>
            </a:r>
            <a:r>
              <a:rPr lang="en-US" dirty="0" err="1"/>
              <a:t>W</a:t>
            </a:r>
            <a:r>
              <a:rPr lang="en-US" sz="1800" dirty="0" err="1"/>
              <a:t>fld</a:t>
            </a:r>
            <a:r>
              <a:rPr lang="en-US" sz="1800" dirty="0"/>
              <a:t> </a:t>
            </a:r>
            <a:r>
              <a:rPr lang="en-US" sz="2000" dirty="0"/>
              <a:t>= field stored energy</a:t>
            </a:r>
            <a:endParaRPr lang="en-US" dirty="0"/>
          </a:p>
          <a:p>
            <a:r>
              <a:rPr lang="en-US" dirty="0"/>
              <a:t>H = magnetizing force			</a:t>
            </a:r>
            <a:r>
              <a:rPr lang="el-GR" dirty="0"/>
              <a:t>μ</a:t>
            </a:r>
            <a:r>
              <a:rPr lang="en-US" sz="1800" dirty="0"/>
              <a:t>r </a:t>
            </a:r>
            <a:r>
              <a:rPr lang="en-US" sz="2000" dirty="0"/>
              <a:t>= relative permeability</a:t>
            </a:r>
            <a:endParaRPr lang="en-US" dirty="0"/>
          </a:p>
          <a:p>
            <a:r>
              <a:rPr lang="en-US" dirty="0"/>
              <a:t>I = current					</a:t>
            </a:r>
            <a:r>
              <a:rPr lang="el-GR" dirty="0"/>
              <a:t>μ</a:t>
            </a:r>
            <a:r>
              <a:rPr lang="en-US" sz="1600" dirty="0"/>
              <a:t>0</a:t>
            </a:r>
            <a:r>
              <a:rPr lang="en-US" sz="1800" dirty="0"/>
              <a:t> </a:t>
            </a:r>
            <a:r>
              <a:rPr lang="en-US" sz="2000" dirty="0"/>
              <a:t>= permeability due to free space </a:t>
            </a:r>
            <a:endParaRPr lang="en-US" dirty="0"/>
          </a:p>
          <a:p>
            <a:r>
              <a:rPr lang="en-US" dirty="0"/>
              <a:t>N= number of turns				</a:t>
            </a:r>
            <a:r>
              <a:rPr lang="el-GR" dirty="0"/>
              <a:t>μ</a:t>
            </a:r>
            <a:r>
              <a:rPr lang="en-US" sz="1800" dirty="0"/>
              <a:t> =</a:t>
            </a:r>
            <a:r>
              <a:rPr lang="en-US" sz="2000" dirty="0"/>
              <a:t> permeability of magnetic material </a:t>
            </a:r>
            <a:endParaRPr lang="en-US" dirty="0"/>
          </a:p>
          <a:p>
            <a:r>
              <a:rPr lang="en-US" dirty="0"/>
              <a:t>A = cross-sectional area			</a:t>
            </a:r>
            <a:r>
              <a:rPr lang="el-GR" dirty="0"/>
              <a:t>Φ</a:t>
            </a:r>
            <a:r>
              <a:rPr lang="en-US" dirty="0"/>
              <a:t> = flux</a:t>
            </a:r>
          </a:p>
          <a:p>
            <a:endParaRPr lang="en-US" dirty="0"/>
          </a:p>
        </p:txBody>
      </p:sp>
      <p:pic>
        <p:nvPicPr>
          <p:cNvPr id="7" name="Picture 6">
            <a:extLst>
              <a:ext uri="{FF2B5EF4-FFF2-40B4-BE49-F238E27FC236}">
                <a16:creationId xmlns:a16="http://schemas.microsoft.com/office/drawing/2014/main" id="{05CAB132-1372-4C77-9907-3A2EAE8577B2}"/>
              </a:ext>
            </a:extLst>
          </p:cNvPr>
          <p:cNvPicPr>
            <a:picLocks noChangeAspect="1"/>
          </p:cNvPicPr>
          <p:nvPr/>
        </p:nvPicPr>
        <p:blipFill>
          <a:blip r:embed="rId3"/>
          <a:stretch>
            <a:fillRect/>
          </a:stretch>
        </p:blipFill>
        <p:spPr>
          <a:xfrm>
            <a:off x="1435066" y="2551152"/>
            <a:ext cx="7620660" cy="841321"/>
          </a:xfrm>
          <a:prstGeom prst="rect">
            <a:avLst/>
          </a:prstGeom>
        </p:spPr>
      </p:pic>
    </p:spTree>
    <p:extLst>
      <p:ext uri="{BB962C8B-B14F-4D97-AF65-F5344CB8AC3E}">
        <p14:creationId xmlns:p14="http://schemas.microsoft.com/office/powerpoint/2010/main" val="94299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41" y="1913861"/>
            <a:ext cx="10590026" cy="4212304"/>
          </a:xfrm>
        </p:spPr>
        <p:txBody>
          <a:bodyPr>
            <a:normAutofit/>
          </a:bodyPr>
          <a:lstStyle/>
          <a:p>
            <a:pPr algn="just"/>
            <a:r>
              <a:rPr lang="en-US" sz="2300" dirty="0"/>
              <a:t>An electromechanical system can develop a mechanical force in </a:t>
            </a:r>
            <a:r>
              <a:rPr lang="en-US" sz="2300" b="1" dirty="0"/>
              <a:t>two ways</a:t>
            </a:r>
            <a:r>
              <a:rPr lang="en-US" sz="2300" dirty="0"/>
              <a:t>:</a:t>
            </a:r>
            <a:endParaRPr lang="en-GB" sz="2300" dirty="0"/>
          </a:p>
          <a:p>
            <a:pPr>
              <a:buFont typeface="Wingdings" pitchFamily="2" charset="2"/>
              <a:buChar char="ü"/>
            </a:pPr>
            <a:r>
              <a:rPr lang="en-US" sz="2300" dirty="0"/>
              <a:t>By alignment </a:t>
            </a:r>
            <a:endParaRPr lang="en-GB" sz="2300" dirty="0"/>
          </a:p>
          <a:p>
            <a:pPr lvl="0">
              <a:buFont typeface="Wingdings" pitchFamily="2" charset="2"/>
              <a:buChar char="ü"/>
            </a:pPr>
            <a:r>
              <a:rPr lang="en-US" sz="2300" dirty="0"/>
              <a:t>By interaction</a:t>
            </a:r>
            <a:endParaRPr lang="en-GB" sz="2300" dirty="0"/>
          </a:p>
          <a:p>
            <a:pPr>
              <a:buNone/>
            </a:pPr>
            <a:r>
              <a:rPr lang="en-US" sz="2300" dirty="0"/>
              <a:t> </a:t>
            </a:r>
            <a:endParaRPr lang="en-GB" sz="2300" dirty="0"/>
          </a:p>
          <a:p>
            <a:pPr>
              <a:buNone/>
            </a:pPr>
            <a:r>
              <a:rPr lang="en-US" dirty="0"/>
              <a:t> </a:t>
            </a:r>
            <a:endParaRPr lang="en-GB" dirty="0"/>
          </a:p>
          <a:p>
            <a:endParaRPr lang="en-GB" dirty="0"/>
          </a:p>
        </p:txBody>
      </p:sp>
      <p:sp>
        <p:nvSpPr>
          <p:cNvPr id="2" name="Title 1"/>
          <p:cNvSpPr>
            <a:spLocks noGrp="1"/>
          </p:cNvSpPr>
          <p:nvPr>
            <p:ph type="title"/>
          </p:nvPr>
        </p:nvSpPr>
        <p:spPr>
          <a:xfrm>
            <a:off x="829341" y="974190"/>
            <a:ext cx="10590026" cy="939670"/>
          </a:xfrm>
        </p:spPr>
        <p:txBody>
          <a:bodyPr>
            <a:normAutofit fontScale="90000"/>
          </a:bodyPr>
          <a:lstStyle/>
          <a:p>
            <a:br>
              <a:rPr lang="en-GB" sz="3000" b="1" dirty="0"/>
            </a:br>
            <a:r>
              <a:rPr lang="en-GB" sz="3000" b="1" dirty="0"/>
              <a:t>1.2: Force of alignment and its application in basic transducers</a:t>
            </a:r>
            <a:br>
              <a:rPr lang="en-GB" sz="2400" b="1" i="1" dirty="0"/>
            </a:br>
            <a:endParaRPr lang="en-GB" sz="2400" dirty="0"/>
          </a:p>
        </p:txBody>
      </p:sp>
    </p:spTree>
    <p:extLst>
      <p:ext uri="{BB962C8B-B14F-4D97-AF65-F5344CB8AC3E}">
        <p14:creationId xmlns:p14="http://schemas.microsoft.com/office/powerpoint/2010/main" val="186931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marL="0" indent="0" algn="just" fontAlgn="base">
              <a:spcBef>
                <a:spcPct val="0"/>
              </a:spcBef>
              <a:spcAft>
                <a:spcPct val="0"/>
              </a:spcAft>
            </a:pPr>
            <a:r>
              <a:rPr lang="en-US" sz="2300" dirty="0"/>
              <a:t>The </a:t>
            </a:r>
            <a:r>
              <a:rPr lang="en-US" sz="2300" b="1" dirty="0"/>
              <a:t>alignment force </a:t>
            </a:r>
            <a:r>
              <a:rPr lang="en-US" sz="2300" dirty="0"/>
              <a:t>may be seen (</a:t>
            </a:r>
            <a:r>
              <a:rPr lang="en-US" sz="2300" dirty="0" err="1"/>
              <a:t>i</a:t>
            </a:r>
            <a:r>
              <a:rPr lang="en-US" sz="2300" dirty="0"/>
              <a:t>) either as a </a:t>
            </a:r>
            <a:r>
              <a:rPr lang="en-US" sz="2300" b="1" dirty="0"/>
              <a:t>force of attraction </a:t>
            </a:r>
            <a:r>
              <a:rPr lang="en-US" sz="2300" dirty="0"/>
              <a:t>or (ii) as a </a:t>
            </a:r>
            <a:r>
              <a:rPr lang="en-US" sz="2300" b="1" dirty="0"/>
              <a:t>lateral force</a:t>
            </a:r>
            <a:endParaRPr kumimoji="0" lang="en-GB" sz="2300" b="1" u="none" strike="noStrike" cap="none" normalizeH="0" baseline="0" dirty="0">
              <a:ln>
                <a:noFill/>
              </a:ln>
              <a:solidFill>
                <a:schemeClr val="tx1"/>
              </a:solidFill>
              <a:effectLst/>
              <a:cs typeface="Tahoma" pitchFamily="34" charset="0"/>
            </a:endParaRPr>
          </a:p>
          <a:p>
            <a:pPr marL="0" indent="0" algn="just" eaLnBrk="0" fontAlgn="base" hangingPunct="0">
              <a:spcBef>
                <a:spcPct val="0"/>
              </a:spcBef>
              <a:spcAft>
                <a:spcPct val="0"/>
              </a:spcAft>
            </a:pPr>
            <a:r>
              <a:rPr lang="en-US" sz="2300" dirty="0"/>
              <a:t>The </a:t>
            </a:r>
            <a:r>
              <a:rPr lang="en-US" sz="2300" b="1" dirty="0"/>
              <a:t>force of alignment acts in a direction that increases the magnetic stored energy in the arrangement</a:t>
            </a:r>
            <a:endParaRPr kumimoji="0" lang="en-GB" sz="2300" b="1" u="none" strike="noStrike" cap="none" normalizeH="0" baseline="0" dirty="0">
              <a:ln>
                <a:noFill/>
              </a:ln>
              <a:solidFill>
                <a:schemeClr val="tx1"/>
              </a:solidFill>
              <a:effectLst/>
              <a:cs typeface="Arial" pitchFamily="34" charset="0"/>
            </a:endParaRPr>
          </a:p>
          <a:p>
            <a:endParaRPr lang="en-GB" dirty="0"/>
          </a:p>
        </p:txBody>
      </p:sp>
      <p:sp>
        <p:nvSpPr>
          <p:cNvPr id="2" name="Title 1"/>
          <p:cNvSpPr>
            <a:spLocks noGrp="1"/>
          </p:cNvSpPr>
          <p:nvPr>
            <p:ph type="title"/>
          </p:nvPr>
        </p:nvSpPr>
        <p:spPr>
          <a:xfrm>
            <a:off x="786809" y="833970"/>
            <a:ext cx="10618382" cy="785818"/>
          </a:xfrm>
        </p:spPr>
        <p:txBody>
          <a:bodyPr>
            <a:normAutofit/>
          </a:bodyPr>
          <a:lstStyle/>
          <a:p>
            <a:r>
              <a:rPr lang="en-US" b="1" dirty="0"/>
              <a:t>1.2.1: Force of Alignment</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2529" name="Object 1"/>
          <p:cNvGraphicFramePr>
            <a:graphicFrameLocks noChangeAspect="1"/>
          </p:cNvGraphicFramePr>
          <p:nvPr>
            <p:extLst>
              <p:ext uri="{D42A27DB-BD31-4B8C-83A1-F6EECF244321}">
                <p14:modId xmlns:p14="http://schemas.microsoft.com/office/powerpoint/2010/main" val="1630990242"/>
              </p:ext>
            </p:extLst>
          </p:nvPr>
        </p:nvGraphicFramePr>
        <p:xfrm>
          <a:off x="2030359" y="3286124"/>
          <a:ext cx="5715040" cy="3114676"/>
        </p:xfrm>
        <a:graphic>
          <a:graphicData uri="http://schemas.openxmlformats.org/presentationml/2006/ole">
            <mc:AlternateContent xmlns:mc="http://schemas.openxmlformats.org/markup-compatibility/2006">
              <mc:Choice xmlns:v="urn:schemas-microsoft-com:vml" Requires="v">
                <p:oleObj spid="_x0000_s2093" r:id="rId3" imgW="4720828" imgH="2270522" progId="Visio.Drawing.11">
                  <p:embed/>
                </p:oleObj>
              </mc:Choice>
              <mc:Fallback>
                <p:oleObj r:id="rId3" imgW="4720828" imgH="2270522" progId="Visio.Drawing.11">
                  <p:embed/>
                  <p:pic>
                    <p:nvPicPr>
                      <p:cNvPr id="225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359" y="3286124"/>
                        <a:ext cx="5715040" cy="3114676"/>
                      </a:xfrm>
                      <a:prstGeom prst="rect">
                        <a:avLst/>
                      </a:prstGeom>
                      <a:noFill/>
                    </p:spPr>
                  </p:pic>
                </p:oleObj>
              </mc:Fallback>
            </mc:AlternateContent>
          </a:graphicData>
        </a:graphic>
      </p:graphicFrame>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5897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809" y="1828800"/>
            <a:ext cx="10760149" cy="4743472"/>
          </a:xfrm>
        </p:spPr>
        <p:txBody>
          <a:bodyPr/>
          <a:lstStyle/>
          <a:p>
            <a:pPr algn="just"/>
            <a:r>
              <a:rPr lang="en-US" sz="2300" b="1" dirty="0">
                <a:solidFill>
                  <a:srgbClr val="0070C0"/>
                </a:solidFill>
              </a:rPr>
              <a:t>In (a)</a:t>
            </a:r>
            <a:r>
              <a:rPr lang="en-US" sz="2300" dirty="0"/>
              <a:t> </a:t>
            </a:r>
            <a:r>
              <a:rPr lang="en-US" sz="2300" b="1" dirty="0"/>
              <a:t>it will try to bring the poles together</a:t>
            </a:r>
            <a:r>
              <a:rPr lang="en-US" sz="2300" dirty="0"/>
              <a:t>, </a:t>
            </a:r>
            <a:r>
              <a:rPr lang="en-US" sz="2300" b="1" dirty="0"/>
              <a:t>thus reducing the air-gap length</a:t>
            </a:r>
            <a:r>
              <a:rPr lang="en-US" sz="2300" dirty="0"/>
              <a:t>. </a:t>
            </a:r>
          </a:p>
          <a:p>
            <a:pPr algn="just"/>
            <a:r>
              <a:rPr lang="en-US" sz="2300" dirty="0"/>
              <a:t>This </a:t>
            </a:r>
            <a:r>
              <a:rPr lang="en-US" sz="2300" b="1" dirty="0"/>
              <a:t>causes a decrease in the reluctance of the air gap in the magnetic circuit</a:t>
            </a:r>
            <a:r>
              <a:rPr lang="en-US" sz="2300" dirty="0"/>
              <a:t> and </a:t>
            </a:r>
          </a:p>
          <a:p>
            <a:pPr algn="just"/>
            <a:r>
              <a:rPr lang="en-US" sz="2300" b="1" dirty="0"/>
              <a:t>Hence will increase the flux  and consequently the stored magnetic field energy</a:t>
            </a:r>
            <a:r>
              <a:rPr lang="en-US" sz="2300" dirty="0"/>
              <a:t> </a:t>
            </a:r>
          </a:p>
          <a:p>
            <a:pPr algn="just"/>
            <a:endParaRPr lang="en-US" sz="2300" dirty="0"/>
          </a:p>
          <a:p>
            <a:pPr algn="just"/>
            <a:r>
              <a:rPr lang="en-US" sz="2300" b="1" dirty="0">
                <a:solidFill>
                  <a:srgbClr val="00B050"/>
                </a:solidFill>
              </a:rPr>
              <a:t>In (b), </a:t>
            </a:r>
            <a:r>
              <a:rPr lang="en-US" sz="2300" dirty="0"/>
              <a:t>the </a:t>
            </a:r>
            <a:r>
              <a:rPr lang="en-US" sz="2300" b="1" dirty="0"/>
              <a:t>poles are not situated opposite one another</a:t>
            </a:r>
            <a:r>
              <a:rPr lang="en-US" sz="2300" dirty="0"/>
              <a:t>, and the resultant force </a:t>
            </a:r>
            <a:r>
              <a:rPr lang="en-US" sz="2300" b="1" dirty="0"/>
              <a:t>tries to achieve maximum stored magnetic energy by two component actions</a:t>
            </a:r>
            <a:r>
              <a:rPr lang="en-US" sz="2300" dirty="0"/>
              <a:t>:</a:t>
            </a:r>
          </a:p>
          <a:p>
            <a:pPr marL="857250" lvl="1" indent="-514350" algn="just">
              <a:buFont typeface="+mj-lt"/>
              <a:buAutoNum type="romanLcPeriod"/>
            </a:pPr>
            <a:r>
              <a:rPr lang="en-US" sz="2200" dirty="0"/>
              <a:t>By attraction of the poles towards one another as before</a:t>
            </a:r>
          </a:p>
          <a:p>
            <a:pPr marL="857250" lvl="1" indent="-514350" algn="just">
              <a:buFont typeface="+mj-lt"/>
              <a:buAutoNum type="romanLcPeriod"/>
            </a:pPr>
            <a:r>
              <a:rPr lang="en-US" sz="2200" dirty="0"/>
              <a:t>By aligning the poles laterally</a:t>
            </a:r>
            <a:r>
              <a:rPr lang="en-US" sz="2000" dirty="0"/>
              <a:t>.</a:t>
            </a:r>
          </a:p>
          <a:p>
            <a:endParaRPr lang="en-GB" dirty="0"/>
          </a:p>
        </p:txBody>
      </p:sp>
      <p:sp>
        <p:nvSpPr>
          <p:cNvPr id="2" name="Title 1"/>
          <p:cNvSpPr>
            <a:spLocks noGrp="1"/>
          </p:cNvSpPr>
          <p:nvPr>
            <p:ph type="title"/>
          </p:nvPr>
        </p:nvSpPr>
        <p:spPr>
          <a:xfrm>
            <a:off x="786809" y="833970"/>
            <a:ext cx="10618382" cy="785818"/>
          </a:xfrm>
        </p:spPr>
        <p:txBody>
          <a:bodyPr>
            <a:normAutofit/>
          </a:bodyPr>
          <a:lstStyle/>
          <a:p>
            <a:r>
              <a:rPr lang="en-US" b="1" dirty="0"/>
              <a:t>1.2.1: Force of Alignment (2)</a:t>
            </a:r>
            <a:endParaRPr lang="en-GB" b="1" dirty="0"/>
          </a:p>
        </p:txBody>
      </p:sp>
      <p:sp>
        <p:nvSpPr>
          <p:cNvPr id="2253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531" name="Rectangle 3"/>
          <p:cNvSpPr>
            <a:spLocks noChangeArrowheads="1"/>
          </p:cNvSpPr>
          <p:nvPr/>
        </p:nvSpPr>
        <p:spPr bwMode="auto">
          <a:xfrm>
            <a:off x="1524001" y="2362201"/>
            <a:ext cx="184731" cy="323165"/>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eaLnBrk="0" fontAlgn="base" hangingPunct="0">
              <a:spcBef>
                <a:spcPct val="0"/>
              </a:spcBef>
              <a:spcAft>
                <a:spcPct val="0"/>
              </a:spcAft>
            </a:pPr>
            <a:endParaRPr lang="en-GB" dirty="0">
              <a:latin typeface="Arial" pitchFamily="34" charset="0"/>
              <a:cs typeface="Arial" pitchFamily="34" charset="0"/>
            </a:endParaRPr>
          </a:p>
        </p:txBody>
      </p:sp>
    </p:spTree>
    <p:extLst>
      <p:ext uri="{BB962C8B-B14F-4D97-AF65-F5344CB8AC3E}">
        <p14:creationId xmlns:p14="http://schemas.microsoft.com/office/powerpoint/2010/main" val="5770825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2680</Words>
  <Application>Microsoft Office PowerPoint</Application>
  <PresentationFormat>Widescreen</PresentationFormat>
  <Paragraphs>278</Paragraphs>
  <Slides>35</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35</vt:i4>
      </vt:variant>
    </vt:vector>
  </HeadingPairs>
  <TitlesOfParts>
    <vt:vector size="44" baseType="lpstr">
      <vt:lpstr>Arial</vt:lpstr>
      <vt:lpstr>Calibri</vt:lpstr>
      <vt:lpstr>Century Gothic</vt:lpstr>
      <vt:lpstr>Futura Md BT</vt:lpstr>
      <vt:lpstr>Wingdings</vt:lpstr>
      <vt:lpstr>1_Office Theme</vt:lpstr>
      <vt:lpstr>Office Theme</vt:lpstr>
      <vt:lpstr>Equation</vt:lpstr>
      <vt:lpstr>Microsoft Visio 2003-2010 Drawing</vt:lpstr>
      <vt:lpstr>EE 252</vt:lpstr>
      <vt:lpstr>Unit 0 – Course content</vt:lpstr>
      <vt:lpstr>Unit 1 – Outline of Presentation</vt:lpstr>
      <vt:lpstr> 1.1: Introduction </vt:lpstr>
      <vt:lpstr>1.1: Introduction (2)</vt:lpstr>
      <vt:lpstr>1.1: Introduction (3) – Useful magnetic equations</vt:lpstr>
      <vt:lpstr> 1.2: Force of alignment and its application in basic transducers </vt:lpstr>
      <vt:lpstr>1.2.1: Force of Alignment</vt:lpstr>
      <vt:lpstr>1.2.1: Force of Alignment (2)</vt:lpstr>
      <vt:lpstr>1.2.1.1: Basic transducer – Attracted armature relay</vt:lpstr>
      <vt:lpstr>1.2.1.2: Attracted-armature relay – Principles of operation</vt:lpstr>
      <vt:lpstr>1.2.1.3: Alignment force on attracted-armature relay </vt:lpstr>
      <vt:lpstr>1.2.1.3: Alignment force on attracted-armature relay (2)</vt:lpstr>
      <vt:lpstr>1.2.1.3: Alignment force on attracted-armature relay (3)</vt:lpstr>
      <vt:lpstr>1.2.1.3: Alignment force on attracted-armature relay (4)</vt:lpstr>
      <vt:lpstr>1.2.1.3: Alignment force on attracted-armature relay (5)</vt:lpstr>
      <vt:lpstr>1.2.1.4: Alignment force between parallel magnetic surfaces</vt:lpstr>
      <vt:lpstr>1.2.1.4: Alignment force between parallel magnetic surfaces (2)</vt:lpstr>
      <vt:lpstr>1.2.1.5: Example 1</vt:lpstr>
      <vt:lpstr>1.2.1.5: Solution 1</vt:lpstr>
      <vt:lpstr>1.2.1.5: Solution 1(2)</vt:lpstr>
      <vt:lpstr>1.2.2: Force of Interaction – Its Application in Rotary Machines</vt:lpstr>
      <vt:lpstr>1.2.2: Force of Interaction – Its Application in Rotary Machines (2) Galvanometer</vt:lpstr>
      <vt:lpstr>1.3: Rotating Machines – Types and Constructional Features</vt:lpstr>
      <vt:lpstr>1.3.1: Generator action – Fleming’s Right Hand Rule </vt:lpstr>
      <vt:lpstr>1.3.2: Motor action – Fleming’s Left Hand Rule </vt:lpstr>
      <vt:lpstr>1.4: Constructional Features of Rotating Machines</vt:lpstr>
      <vt:lpstr>1.4.1: Stator Unit</vt:lpstr>
      <vt:lpstr>1.4.1: Stator Unit (2)</vt:lpstr>
      <vt:lpstr>1.4.2: Rotor Unit</vt:lpstr>
      <vt:lpstr>1.4.3: Auxiliary Equipment</vt:lpstr>
      <vt:lpstr>1.5: Exercises</vt:lpstr>
      <vt:lpstr>1.5: Exercises (2)</vt:lpstr>
      <vt:lpstr>1.5: Exercises (3)</vt:lpstr>
      <vt:lpstr>Thank You – End of Unit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 352</dc:title>
  <dc:creator>ELEARNING STUDIO 4</dc:creator>
  <cp:lastModifiedBy>Addo</cp:lastModifiedBy>
  <cp:revision>93</cp:revision>
  <dcterms:created xsi:type="dcterms:W3CDTF">2015-09-23T01:18:34Z</dcterms:created>
  <dcterms:modified xsi:type="dcterms:W3CDTF">2020-01-10T08:48:51Z</dcterms:modified>
</cp:coreProperties>
</file>