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69"/>
  </p:notesMasterIdLst>
  <p:sldIdLst>
    <p:sldId id="257" r:id="rId3"/>
    <p:sldId id="290" r:id="rId4"/>
    <p:sldId id="291" r:id="rId5"/>
    <p:sldId id="323" r:id="rId6"/>
    <p:sldId id="324" r:id="rId7"/>
    <p:sldId id="325" r:id="rId8"/>
    <p:sldId id="326" r:id="rId9"/>
    <p:sldId id="327" r:id="rId10"/>
    <p:sldId id="385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3" r:id="rId24"/>
    <p:sldId id="344" r:id="rId25"/>
    <p:sldId id="345" r:id="rId26"/>
    <p:sldId id="346" r:id="rId27"/>
    <p:sldId id="347" r:id="rId28"/>
    <p:sldId id="341" r:id="rId29"/>
    <p:sldId id="348" r:id="rId30"/>
    <p:sldId id="349" r:id="rId31"/>
    <p:sldId id="350" r:id="rId32"/>
    <p:sldId id="351" r:id="rId33"/>
    <p:sldId id="342" r:id="rId34"/>
    <p:sldId id="352" r:id="rId35"/>
    <p:sldId id="353" r:id="rId36"/>
    <p:sldId id="354" r:id="rId37"/>
    <p:sldId id="355" r:id="rId38"/>
    <p:sldId id="356" r:id="rId39"/>
    <p:sldId id="357" r:id="rId40"/>
    <p:sldId id="358" r:id="rId41"/>
    <p:sldId id="360" r:id="rId42"/>
    <p:sldId id="361" r:id="rId43"/>
    <p:sldId id="362" r:id="rId44"/>
    <p:sldId id="363" r:id="rId45"/>
    <p:sldId id="364" r:id="rId46"/>
    <p:sldId id="365" r:id="rId47"/>
    <p:sldId id="366" r:id="rId48"/>
    <p:sldId id="367" r:id="rId49"/>
    <p:sldId id="368" r:id="rId50"/>
    <p:sldId id="369" r:id="rId51"/>
    <p:sldId id="370" r:id="rId52"/>
    <p:sldId id="371" r:id="rId53"/>
    <p:sldId id="372" r:id="rId54"/>
    <p:sldId id="373" r:id="rId55"/>
    <p:sldId id="374" r:id="rId56"/>
    <p:sldId id="375" r:id="rId57"/>
    <p:sldId id="376" r:id="rId58"/>
    <p:sldId id="377" r:id="rId59"/>
    <p:sldId id="378" r:id="rId60"/>
    <p:sldId id="379" r:id="rId61"/>
    <p:sldId id="380" r:id="rId62"/>
    <p:sldId id="381" r:id="rId63"/>
    <p:sldId id="382" r:id="rId64"/>
    <p:sldId id="322" r:id="rId65"/>
    <p:sldId id="383" r:id="rId66"/>
    <p:sldId id="384" r:id="rId67"/>
    <p:sldId id="271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7C2CC-51C1-4384-B038-7CCB4FB1CFDE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A61C4-F15F-44CB-91B0-558CE374E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1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05C70-BB3D-46DD-9A54-15208EA29ECC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774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05C70-BB3D-46DD-9A54-15208EA29ECC}" type="slidenum">
              <a:rPr lang="en-GB" smtClean="0">
                <a:solidFill>
                  <a:prstClr val="black"/>
                </a:solidFill>
              </a:rPr>
              <a:pPr/>
              <a:t>66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755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36ED-2655-4C9E-8238-9E1AC381F723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51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382A-FB3C-41FB-984A-BFFAA7F5560F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1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EA2C-DD99-4E79-ABCE-86762D8C2888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208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36ED-2655-4C9E-8238-9E1AC381F723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007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C8644-480C-453D-8744-E89F274AE23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68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9890-E927-4619-80BA-BBAB8952703D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669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612A9-8B8A-4D76-8338-090742D648FA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208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A052-6A62-4DEB-B39A-DF865DC294D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933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B992-C49D-4348-A525-E164DFDC1373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512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EBD4-D843-440F-970F-CE2EAFC7B9B6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8448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8E3E-CF5D-4FA7-AE13-1DBF934E5A7C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41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C8644-480C-453D-8744-E89F274AE23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630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47F5-100F-4260-9B69-A3B55AF74742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472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382A-FB3C-41FB-984A-BFFAA7F5560F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4926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EA2C-DD99-4E79-ABCE-86762D8C2888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59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9890-E927-4619-80BA-BBAB8952703D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32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612A9-8B8A-4D76-8338-090742D648FA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86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A052-6A62-4DEB-B39A-DF865DC294D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97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B992-C49D-4348-A525-E164DFDC1373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49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EBD4-D843-440F-970F-CE2EAFC7B9B6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6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8E3E-CF5D-4FA7-AE13-1DBF934E5A7C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93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47F5-100F-4260-9B69-A3B55AF74742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68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88276"/>
            <a:ext cx="10515600" cy="902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BCB05-1F2F-4A45-AFF2-CC62B780D79B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298" y="6464741"/>
            <a:ext cx="4091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rgbClr val="FFC551"/>
                </a:solidFill>
                <a:latin typeface="Century Gothic" panose="020B0502020202020204" pitchFamily="34" charset="0"/>
              </a:defRPr>
            </a:lvl1pPr>
          </a:lstStyle>
          <a:p>
            <a:fld id="{7E50C373-F1D0-494F-8D6D-366C958B34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558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rgbClr val="055D13"/>
          </a:solidFill>
          <a:latin typeface="Futura Md BT" panose="020B0602020204020303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88276"/>
            <a:ext cx="10515600" cy="902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BCB05-1F2F-4A45-AFF2-CC62B780D79B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298" y="6464741"/>
            <a:ext cx="4091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rgbClr val="FFC551"/>
                </a:solidFill>
                <a:latin typeface="Century Gothic" panose="020B0502020202020204" pitchFamily="34" charset="0"/>
              </a:defRPr>
            </a:lvl1pPr>
          </a:lstStyle>
          <a:p>
            <a:fld id="{7E50C373-F1D0-494F-8D6D-366C958B34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40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rgbClr val="055D13"/>
          </a:solidFill>
          <a:latin typeface="Futura Md BT" panose="020B0602020204020303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kwakuantoh@yahoo.com//0208201565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image" Target="../media/image49.emf"/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12" Type="http://schemas.openxmlformats.org/officeDocument/2006/relationships/image" Target="../media/image48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11" Type="http://schemas.openxmlformats.org/officeDocument/2006/relationships/image" Target="../media/image47.emf"/><Relationship Id="rId5" Type="http://schemas.openxmlformats.org/officeDocument/2006/relationships/image" Target="../media/image41.emf"/><Relationship Id="rId10" Type="http://schemas.openxmlformats.org/officeDocument/2006/relationships/image" Target="../media/image46.emf"/><Relationship Id="rId4" Type="http://schemas.openxmlformats.org/officeDocument/2006/relationships/image" Target="../media/image40.emf"/><Relationship Id="rId9" Type="http://schemas.openxmlformats.org/officeDocument/2006/relationships/image" Target="../media/image45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image" Target="../media/image58.emf"/><Relationship Id="rId3" Type="http://schemas.openxmlformats.org/officeDocument/2006/relationships/image" Target="../media/image42.emf"/><Relationship Id="rId7" Type="http://schemas.openxmlformats.org/officeDocument/2006/relationships/image" Target="../media/image48.emf"/><Relationship Id="rId12" Type="http://schemas.openxmlformats.org/officeDocument/2006/relationships/image" Target="../media/image57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emf"/><Relationship Id="rId11" Type="http://schemas.openxmlformats.org/officeDocument/2006/relationships/image" Target="../media/image56.emf"/><Relationship Id="rId5" Type="http://schemas.openxmlformats.org/officeDocument/2006/relationships/image" Target="../media/image45.emf"/><Relationship Id="rId10" Type="http://schemas.openxmlformats.org/officeDocument/2006/relationships/image" Target="../media/image55.emf"/><Relationship Id="rId4" Type="http://schemas.openxmlformats.org/officeDocument/2006/relationships/image" Target="../media/image44.emf"/><Relationship Id="rId9" Type="http://schemas.openxmlformats.org/officeDocument/2006/relationships/image" Target="../media/image54.emf"/><Relationship Id="rId14" Type="http://schemas.openxmlformats.org/officeDocument/2006/relationships/image" Target="../media/image59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62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emf"/><Relationship Id="rId4" Type="http://schemas.openxmlformats.org/officeDocument/2006/relationships/image" Target="../media/image6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emf"/><Relationship Id="rId4" Type="http://schemas.openxmlformats.org/officeDocument/2006/relationships/image" Target="../media/image7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7" Type="http://schemas.openxmlformats.org/officeDocument/2006/relationships/image" Target="../media/image80.emf"/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emf"/><Relationship Id="rId5" Type="http://schemas.openxmlformats.org/officeDocument/2006/relationships/image" Target="../media/image78.emf"/><Relationship Id="rId4" Type="http://schemas.openxmlformats.org/officeDocument/2006/relationships/image" Target="../media/image77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emf"/><Relationship Id="rId4" Type="http://schemas.openxmlformats.org/officeDocument/2006/relationships/image" Target="../media/image83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emf"/><Relationship Id="rId4" Type="http://schemas.openxmlformats.org/officeDocument/2006/relationships/image" Target="../media/image87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image" Target="../media/image93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6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7" Type="http://schemas.openxmlformats.org/officeDocument/2006/relationships/image" Target="../media/image107.emf"/><Relationship Id="rId2" Type="http://schemas.openxmlformats.org/officeDocument/2006/relationships/image" Target="../media/image10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emf"/><Relationship Id="rId5" Type="http://schemas.openxmlformats.org/officeDocument/2006/relationships/image" Target="../media/image105.emf"/><Relationship Id="rId4" Type="http://schemas.openxmlformats.org/officeDocument/2006/relationships/image" Target="../media/image104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image" Target="../media/image108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image" Target="../media/image1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image" Target="../media/image1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8.emf"/><Relationship Id="rId4" Type="http://schemas.openxmlformats.org/officeDocument/2006/relationships/image" Target="../media/image117.e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emf"/><Relationship Id="rId2" Type="http://schemas.openxmlformats.org/officeDocument/2006/relationships/image" Target="../media/image1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image" Target="../media/image126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7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410" y="2521981"/>
            <a:ext cx="6516161" cy="658726"/>
          </a:xfrm>
        </p:spPr>
        <p:txBody>
          <a:bodyPr>
            <a:normAutofit/>
          </a:bodyPr>
          <a:lstStyle/>
          <a:p>
            <a:r>
              <a:rPr lang="en-GB" sz="3000" b="1" dirty="0"/>
              <a:t>EE 252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95318" y="5705805"/>
            <a:ext cx="932864" cy="273844"/>
          </a:xfrm>
        </p:spPr>
        <p:txBody>
          <a:bodyPr/>
          <a:lstStyle/>
          <a:p>
            <a:r>
              <a:rPr lang="en-GB" sz="1050" b="1" dirty="0">
                <a:solidFill>
                  <a:prstClr val="white"/>
                </a:solidFill>
                <a:latin typeface="Century Gothic" panose="020B0502020202020204" pitchFamily="34" charset="0"/>
              </a:rPr>
              <a:t>Jan 2014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98784" y="3339374"/>
            <a:ext cx="8261252" cy="49809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55D13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rgbClr val="FFC551"/>
                </a:solidFill>
              </a:rPr>
              <a:t>Electrical Engineering Machines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00409" y="5107214"/>
            <a:ext cx="6824589" cy="449650"/>
          </a:xfrm>
          <a:prstGeom prst="rect">
            <a:avLst/>
          </a:prstGeom>
        </p:spPr>
        <p:txBody>
          <a:bodyPr vert="horz" lIns="68580" tIns="34290" rIns="68580" bIns="3429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55D13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GB" sz="3000" dirty="0" err="1">
                <a:solidFill>
                  <a:prstClr val="black"/>
                </a:solidFill>
              </a:rPr>
              <a:t>Dr.</a:t>
            </a:r>
            <a:r>
              <a:rPr lang="en-GB" sz="3000" dirty="0">
                <a:solidFill>
                  <a:prstClr val="black"/>
                </a:solidFill>
              </a:rPr>
              <a:t> E.K. </a:t>
            </a:r>
            <a:r>
              <a:rPr lang="en-GB" sz="3000" dirty="0" err="1">
                <a:solidFill>
                  <a:prstClr val="black"/>
                </a:solidFill>
              </a:rPr>
              <a:t>Anto</a:t>
            </a:r>
            <a:endParaRPr lang="en-GB" sz="3000" dirty="0">
              <a:solidFill>
                <a:prstClr val="black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700410" y="5705805"/>
            <a:ext cx="6824588" cy="665966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>
              <a:solidFill>
                <a:prstClr val="black"/>
              </a:solidFill>
            </a:endParaRPr>
          </a:p>
          <a:p>
            <a:r>
              <a:rPr lang="en-GB">
                <a:solidFill>
                  <a:prstClr val="black"/>
                </a:solidFill>
                <a:hlinkClick r:id="rId4"/>
              </a:rPr>
              <a:t>kwakuantoh@yahoo.com//0208201565</a:t>
            </a:r>
            <a:r>
              <a:rPr lang="en-GB">
                <a:solidFill>
                  <a:prstClr val="black"/>
                </a:solidFill>
              </a:rPr>
              <a:t>; 0243225858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3965721"/>
            <a:ext cx="9144000" cy="992551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 2 – DC Machines </a:t>
            </a:r>
          </a:p>
        </p:txBody>
      </p:sp>
    </p:spTree>
    <p:extLst>
      <p:ext uri="{BB962C8B-B14F-4D97-AF65-F5344CB8AC3E}">
        <p14:creationId xmlns:p14="http://schemas.microsoft.com/office/powerpoint/2010/main" val="322793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93" y="1690688"/>
            <a:ext cx="10930270" cy="4738708"/>
          </a:xfrm>
        </p:spPr>
        <p:txBody>
          <a:bodyPr>
            <a:noAutofit/>
          </a:bodyPr>
          <a:lstStyle/>
          <a:p>
            <a:pPr algn="just"/>
            <a:r>
              <a:rPr lang="en-US" sz="2300" dirty="0"/>
              <a:t>A 60-kW four pole generator has a lap winding placed in 48 armature slots, each slot containing six conductors. The pole flux is 0.08 </a:t>
            </a:r>
            <a:r>
              <a:rPr lang="en-US" sz="2300" dirty="0" err="1"/>
              <a:t>Wb</a:t>
            </a:r>
            <a:r>
              <a:rPr lang="en-US" sz="2300" dirty="0"/>
              <a:t> and the speed of rotation is 1040 rpm. </a:t>
            </a:r>
          </a:p>
          <a:p>
            <a:pPr algn="just"/>
            <a:r>
              <a:rPr lang="en-US" sz="2300" dirty="0"/>
              <a:t>(a)	Determine the generated voltage </a:t>
            </a:r>
          </a:p>
          <a:p>
            <a:pPr algn="just"/>
            <a:r>
              <a:rPr lang="en-US" sz="2300" dirty="0"/>
              <a:t>(b)	What is the current flowing in the armature conductors when the generator delivers full load?</a:t>
            </a:r>
          </a:p>
          <a:p>
            <a:pPr algn="just"/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Example 2.1 </a:t>
            </a:r>
            <a:br>
              <a:rPr lang="en-GB" b="1" i="1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287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93" y="1690688"/>
            <a:ext cx="10930270" cy="4738708"/>
          </a:xfrm>
        </p:spPr>
        <p:txBody>
          <a:bodyPr>
            <a:noAutofit/>
          </a:bodyPr>
          <a:lstStyle/>
          <a:p>
            <a:pPr algn="just"/>
            <a:r>
              <a:rPr lang="en-US" sz="2300" dirty="0"/>
              <a:t>(a)	</a:t>
            </a:r>
            <a:r>
              <a:rPr lang="en-GB" sz="2300" dirty="0"/>
              <a:t>The total number of conductors is Z = 48 x 6 = 288. For </a:t>
            </a:r>
            <a:r>
              <a:rPr lang="en-GB" sz="2300" b="1" dirty="0"/>
              <a:t>lap winding</a:t>
            </a:r>
            <a:r>
              <a:rPr lang="en-GB" sz="2300" dirty="0"/>
              <a:t>, the number of parallel paths in the armature circuit </a:t>
            </a:r>
            <a:r>
              <a:rPr lang="en-GB" sz="2300" b="1" dirty="0"/>
              <a:t>equals the number of poles</a:t>
            </a:r>
            <a:r>
              <a:rPr lang="en-GB" sz="2300" dirty="0"/>
              <a:t>, that is, b = 4. </a:t>
            </a:r>
          </a:p>
          <a:p>
            <a:pPr algn="just"/>
            <a:r>
              <a:rPr lang="en-GB" sz="2300" dirty="0"/>
              <a:t>Thus the </a:t>
            </a:r>
            <a:r>
              <a:rPr lang="en-GB" sz="2300" b="1" dirty="0"/>
              <a:t>generated </a:t>
            </a:r>
            <a:r>
              <a:rPr lang="en-GB" sz="2300" b="1" dirty="0" err="1"/>
              <a:t>emf</a:t>
            </a:r>
            <a:r>
              <a:rPr lang="en-GB" sz="2300" b="1" dirty="0"/>
              <a:t> </a:t>
            </a:r>
            <a:r>
              <a:rPr lang="en-GB" sz="2300" dirty="0"/>
              <a:t>is</a:t>
            </a:r>
          </a:p>
          <a:p>
            <a:pPr algn="just"/>
            <a:endParaRPr lang="en-US" sz="2300" dirty="0"/>
          </a:p>
          <a:p>
            <a:pPr algn="just"/>
            <a:endParaRPr lang="en-US" sz="2300" dirty="0"/>
          </a:p>
          <a:p>
            <a:pPr algn="just"/>
            <a:r>
              <a:rPr lang="en-US" sz="2300" dirty="0"/>
              <a:t>(b)	The output current of the generator is:</a:t>
            </a:r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r>
              <a:rPr lang="en-GB" sz="2300" dirty="0"/>
              <a:t>Since there are four parallel paths, each path must supply 150 ÷ 4 = 37.5 A. Therefore conductor current is </a:t>
            </a:r>
            <a:r>
              <a:rPr lang="en-GB" sz="2300" u="sng" dirty="0"/>
              <a:t>37.5 A</a:t>
            </a:r>
            <a:r>
              <a:rPr lang="en-GB" sz="2300" dirty="0"/>
              <a:t>. </a:t>
            </a:r>
          </a:p>
          <a:p>
            <a:pPr algn="just"/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Solution 2.1 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66415A-EFFE-456E-91C5-980EA838F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706" y="3126925"/>
            <a:ext cx="5225761" cy="710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164D24-40E2-4794-9A1B-09F148BC0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929" y="4364590"/>
            <a:ext cx="2578500" cy="70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93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738708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When the </a:t>
            </a:r>
            <a:r>
              <a:rPr lang="en-GB" sz="2300" b="1" dirty="0"/>
              <a:t>armature is connected to a load </a:t>
            </a:r>
            <a:r>
              <a:rPr lang="en-GB" sz="2300" dirty="0"/>
              <a:t>and delivers current, the </a:t>
            </a:r>
            <a:r>
              <a:rPr lang="en-GB" sz="2300" b="1" dirty="0"/>
              <a:t>armature current produces </a:t>
            </a:r>
            <a:r>
              <a:rPr lang="en-GB" sz="2300" b="1" u="sng" dirty="0"/>
              <a:t>opposing armature flux</a:t>
            </a:r>
            <a:r>
              <a:rPr lang="en-GB" sz="2300" b="1" dirty="0"/>
              <a:t> that interacts with the main field flux</a:t>
            </a:r>
            <a:r>
              <a:rPr lang="en-GB" sz="2300" dirty="0"/>
              <a:t>. </a:t>
            </a:r>
          </a:p>
          <a:p>
            <a:pPr algn="just"/>
            <a:r>
              <a:rPr lang="en-GB" sz="2300" dirty="0"/>
              <a:t>By </a:t>
            </a:r>
            <a:r>
              <a:rPr lang="en-GB" sz="2300" b="1" dirty="0">
                <a:solidFill>
                  <a:srgbClr val="C00000"/>
                </a:solidFill>
              </a:rPr>
              <a:t>armature reaction</a:t>
            </a:r>
            <a:r>
              <a:rPr lang="en-GB" sz="2300" dirty="0">
                <a:solidFill>
                  <a:srgbClr val="C00000"/>
                </a:solidFill>
              </a:rPr>
              <a:t> </a:t>
            </a:r>
            <a:r>
              <a:rPr lang="en-GB" sz="2300" dirty="0"/>
              <a:t>is thus meant the influence or </a:t>
            </a:r>
            <a:r>
              <a:rPr lang="en-GB" sz="2300" b="1" dirty="0">
                <a:solidFill>
                  <a:srgbClr val="C00000"/>
                </a:solidFill>
              </a:rPr>
              <a:t>distorting effect of the magnetic field set up by the </a:t>
            </a:r>
            <a:r>
              <a:rPr lang="en-GB" sz="2300" b="1" u="sng" dirty="0">
                <a:solidFill>
                  <a:srgbClr val="C00000"/>
                </a:solidFill>
              </a:rPr>
              <a:t>reactionary</a:t>
            </a:r>
            <a:r>
              <a:rPr lang="en-GB" sz="2300" b="1" dirty="0">
                <a:solidFill>
                  <a:srgbClr val="C00000"/>
                </a:solidFill>
              </a:rPr>
              <a:t> armature current flux</a:t>
            </a:r>
            <a:r>
              <a:rPr lang="en-GB" sz="2300" dirty="0"/>
              <a:t> (when armature is on-load and delivering current) on the value and distribution of the main field flux in the air gaps between poles and on the stator core. </a:t>
            </a:r>
          </a:p>
          <a:p>
            <a:r>
              <a:rPr lang="en-GB" sz="2300" dirty="0"/>
              <a:t>The armature reaction in a generator has </a:t>
            </a:r>
            <a:r>
              <a:rPr lang="en-GB" sz="2300" b="1" dirty="0">
                <a:solidFill>
                  <a:srgbClr val="C00000"/>
                </a:solidFill>
              </a:rPr>
              <a:t>two main effects</a:t>
            </a:r>
            <a:r>
              <a:rPr lang="en-GB" sz="2300" dirty="0"/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/>
              <a:t>It </a:t>
            </a:r>
            <a:r>
              <a:rPr lang="en-GB" sz="2200" b="1" dirty="0">
                <a:solidFill>
                  <a:srgbClr val="00B050"/>
                </a:solidFill>
              </a:rPr>
              <a:t>demagnetises or weakens the main flux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/>
              <a:t>It </a:t>
            </a:r>
            <a:r>
              <a:rPr lang="en-GB" sz="2200" b="1" dirty="0">
                <a:solidFill>
                  <a:srgbClr val="00B0F0"/>
                </a:solidFill>
              </a:rPr>
              <a:t>cross-magnetises the poles</a:t>
            </a:r>
            <a:r>
              <a:rPr lang="en-GB" sz="2000" dirty="0"/>
              <a:t>. </a:t>
            </a:r>
          </a:p>
          <a:p>
            <a:pPr algn="just"/>
            <a:r>
              <a:rPr lang="en-GB" sz="2300" dirty="0"/>
              <a:t>The </a:t>
            </a:r>
            <a:r>
              <a:rPr lang="en-GB" sz="2300" b="1" dirty="0">
                <a:solidFill>
                  <a:srgbClr val="00B050"/>
                </a:solidFill>
              </a:rPr>
              <a:t>first effect leads to reduction in the generated voltage</a:t>
            </a:r>
            <a:r>
              <a:rPr lang="en-GB" sz="2300" dirty="0"/>
              <a:t>, whilst the </a:t>
            </a:r>
            <a:r>
              <a:rPr lang="en-GB" sz="2300" b="1" dirty="0">
                <a:solidFill>
                  <a:srgbClr val="00B0F0"/>
                </a:solidFill>
              </a:rPr>
              <a:t>second effect leads to sparking at the brushes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2.4.2: Armature Reaction in Generators </a:t>
            </a:r>
            <a:br>
              <a:rPr lang="en-GB" b="1" i="1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3262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738708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The </a:t>
            </a:r>
            <a:r>
              <a:rPr lang="en-GB" sz="2300" b="1" dirty="0">
                <a:solidFill>
                  <a:srgbClr val="C00000"/>
                </a:solidFill>
              </a:rPr>
              <a:t>cross-magnetising effect of the armature reaction</a:t>
            </a:r>
            <a:r>
              <a:rPr lang="en-GB" sz="2300" dirty="0"/>
              <a:t> in a generator </a:t>
            </a:r>
            <a:r>
              <a:rPr lang="en-GB" sz="2300" b="1" dirty="0">
                <a:solidFill>
                  <a:srgbClr val="C00000"/>
                </a:solidFill>
              </a:rPr>
              <a:t>may be</a:t>
            </a:r>
            <a:r>
              <a:rPr lang="en-GB" sz="2300" dirty="0">
                <a:solidFill>
                  <a:srgbClr val="C00000"/>
                </a:solidFill>
              </a:rPr>
              <a:t> </a:t>
            </a:r>
            <a:r>
              <a:rPr lang="en-GB" sz="2300" b="1" dirty="0">
                <a:solidFill>
                  <a:srgbClr val="C00000"/>
                </a:solidFill>
              </a:rPr>
              <a:t>neutralised</a:t>
            </a:r>
            <a:r>
              <a:rPr lang="en-GB" sz="2300" dirty="0">
                <a:solidFill>
                  <a:srgbClr val="C00000"/>
                </a:solidFill>
              </a:rPr>
              <a:t> </a:t>
            </a:r>
            <a:r>
              <a:rPr lang="en-GB" sz="2300" dirty="0"/>
              <a:t>by means of </a:t>
            </a:r>
            <a:r>
              <a:rPr lang="en-GB" sz="2300" b="1" dirty="0">
                <a:solidFill>
                  <a:srgbClr val="C00000"/>
                </a:solidFill>
              </a:rPr>
              <a:t>compensating windings</a:t>
            </a:r>
            <a:r>
              <a:rPr lang="en-GB" sz="2300" dirty="0"/>
              <a:t> embedded in the pole faces of the generator. </a:t>
            </a:r>
          </a:p>
          <a:p>
            <a:pPr algn="just"/>
            <a:r>
              <a:rPr lang="en-GB" sz="2300" dirty="0"/>
              <a:t>These </a:t>
            </a:r>
            <a:r>
              <a:rPr lang="en-GB" sz="2300" b="1" dirty="0"/>
              <a:t>pole-face compensating windings </a:t>
            </a:r>
            <a:r>
              <a:rPr lang="en-GB" sz="2300" dirty="0"/>
              <a:t>are connected in series with the armature so as to carry the same current as the armature.</a:t>
            </a:r>
          </a:p>
          <a:p>
            <a:pPr algn="just"/>
            <a:r>
              <a:rPr lang="en-GB" sz="2300" b="1" dirty="0"/>
              <a:t>Compensating windings</a:t>
            </a:r>
            <a:r>
              <a:rPr lang="en-GB" sz="2300" dirty="0"/>
              <a:t> find greatest application in </a:t>
            </a:r>
            <a:r>
              <a:rPr lang="en-GB" sz="2300" b="1" dirty="0"/>
              <a:t>high speed and high voltage DC machines</a:t>
            </a:r>
            <a:r>
              <a:rPr lang="en-GB" sz="2300" dirty="0"/>
              <a:t> of large capacity and </a:t>
            </a:r>
            <a:r>
              <a:rPr lang="en-GB" sz="2300" b="1" dirty="0"/>
              <a:t>which are subject to large fluctuations in load</a:t>
            </a:r>
            <a:r>
              <a:rPr lang="en-GB" sz="2300" dirty="0"/>
              <a:t>.</a:t>
            </a:r>
          </a:p>
          <a:p>
            <a:pPr algn="just"/>
            <a:endParaRPr lang="en-GB" sz="2300" b="1" dirty="0">
              <a:solidFill>
                <a:srgbClr val="00B0F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2.4.3: Compensating Windings  in Generators </a:t>
            </a:r>
            <a:br>
              <a:rPr lang="en-GB" b="1" i="1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0086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738708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The properties of generators are analysed with the aid of </a:t>
            </a:r>
            <a:r>
              <a:rPr lang="en-GB" sz="2300" b="1" dirty="0"/>
              <a:t>characteristics</a:t>
            </a:r>
            <a:r>
              <a:rPr lang="en-GB" sz="2300" dirty="0"/>
              <a:t> which give the </a:t>
            </a:r>
            <a:r>
              <a:rPr lang="en-GB" sz="2300" b="1" dirty="0"/>
              <a:t>relations between fundamental quantities determining the operation of a generator</a:t>
            </a:r>
            <a:r>
              <a:rPr lang="en-GB" sz="2300" dirty="0"/>
              <a:t>. </a:t>
            </a:r>
          </a:p>
          <a:p>
            <a:pPr algn="just"/>
            <a:r>
              <a:rPr lang="en-GB" sz="2300" dirty="0"/>
              <a:t>These include the voltage   across the generator terminals, the field current, the armature current      and the speed    </a:t>
            </a:r>
            <a:r>
              <a:rPr lang="en-GB" sz="2300" i="1" dirty="0"/>
              <a:t>.</a:t>
            </a:r>
          </a:p>
          <a:p>
            <a:pPr algn="just"/>
            <a:r>
              <a:rPr lang="en-GB" sz="2300" dirty="0"/>
              <a:t>The </a:t>
            </a:r>
            <a:r>
              <a:rPr lang="en-GB" sz="2300" b="1" dirty="0"/>
              <a:t>three  most important steady-state characteristics</a:t>
            </a:r>
            <a:r>
              <a:rPr lang="en-GB" sz="2300" dirty="0"/>
              <a:t> of DC generators are: </a:t>
            </a:r>
          </a:p>
          <a:p>
            <a:pPr lvl="1"/>
            <a:r>
              <a:rPr lang="en-GB" sz="2300" dirty="0"/>
              <a:t>(1) No-Load Saturation Characteristics (                )</a:t>
            </a:r>
          </a:p>
          <a:p>
            <a:pPr lvl="1"/>
            <a:r>
              <a:rPr lang="en-GB" sz="2300" dirty="0"/>
              <a:t>(2) Internal Characteristics (                )</a:t>
            </a:r>
          </a:p>
          <a:p>
            <a:pPr lvl="1"/>
            <a:r>
              <a:rPr lang="en-GB" sz="2300" dirty="0"/>
              <a:t>(3) External (load) Characteristics (               )</a:t>
            </a:r>
          </a:p>
          <a:p>
            <a:pPr algn="just"/>
            <a:endParaRPr lang="en-GB" sz="2300" i="1" dirty="0"/>
          </a:p>
          <a:p>
            <a:pPr algn="just"/>
            <a:endParaRPr lang="en-GB" sz="2300" b="1" dirty="0">
              <a:solidFill>
                <a:srgbClr val="00B0F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2.4.4: Load Characteristics of DC Generators 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08052B-87F4-4C97-90BB-1434C8A40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108" y="3095759"/>
            <a:ext cx="268247" cy="3475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7814B9-9BE5-4406-A8CD-749406F23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488" y="3088107"/>
            <a:ext cx="457240" cy="3840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974E85-3682-4C9C-B50D-8B795B878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4448" y="4182701"/>
            <a:ext cx="1229085" cy="385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9647E3-D172-46C9-BEDE-522AC69E6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3862" y="4544207"/>
            <a:ext cx="1229085" cy="385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1EE865-BFA3-4138-ABE1-ACD6CAB41A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1352" y="4929324"/>
            <a:ext cx="1289250" cy="3167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C2DD34-9C71-47F1-9371-12E4051B95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1411" y="2771470"/>
            <a:ext cx="351422" cy="34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14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59054"/>
            <a:ext cx="10515599" cy="4801234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The separately-excited generator is supplied field excitation from an external independent DC.</a:t>
            </a:r>
          </a:p>
          <a:p>
            <a:pPr algn="just"/>
            <a:r>
              <a:rPr lang="en-GB" sz="2300" dirty="0"/>
              <a:t>The </a:t>
            </a:r>
            <a:r>
              <a:rPr lang="en-GB" sz="2300" b="1" dirty="0"/>
              <a:t>no-load characteristic </a:t>
            </a:r>
            <a:r>
              <a:rPr lang="en-GB" sz="2300" dirty="0"/>
              <a:t>is also known as the </a:t>
            </a:r>
            <a:r>
              <a:rPr lang="en-GB" sz="2300" b="1" dirty="0"/>
              <a:t>generator magnetisation curve </a:t>
            </a:r>
            <a:r>
              <a:rPr lang="en-GB" sz="2300" dirty="0"/>
              <a:t>or </a:t>
            </a:r>
            <a:r>
              <a:rPr lang="en-GB" sz="2300" b="1" dirty="0"/>
              <a:t>open-circuit characteristics </a:t>
            </a:r>
            <a:r>
              <a:rPr lang="en-GB" sz="2300" dirty="0"/>
              <a:t>(OCC) </a:t>
            </a:r>
          </a:p>
          <a:p>
            <a:pPr algn="just"/>
            <a:r>
              <a:rPr lang="en-GB" sz="2300" dirty="0"/>
              <a:t>They show the relationship between the no-load generated </a:t>
            </a:r>
            <a:r>
              <a:rPr lang="en-GB" sz="2300" dirty="0" err="1"/>
              <a:t>emf</a:t>
            </a:r>
            <a:r>
              <a:rPr lang="en-GB" sz="2300" dirty="0"/>
              <a:t> in armature and the field or exciting current </a:t>
            </a:r>
            <a:r>
              <a:rPr lang="en-GB" sz="2300" b="1" dirty="0"/>
              <a:t>at a given constant speed</a:t>
            </a:r>
          </a:p>
          <a:p>
            <a:pPr algn="just"/>
            <a:endParaRPr lang="en-GB" sz="2300" i="1" dirty="0"/>
          </a:p>
          <a:p>
            <a:pPr algn="just"/>
            <a:endParaRPr lang="en-GB" sz="2300" b="1" dirty="0">
              <a:solidFill>
                <a:srgbClr val="00B0F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2.4.4.1: No-Load Characteristics (                ) of Separately Excited Generators 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4AF31A-FF25-4451-ADC6-93C4D5DA1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879" y="856643"/>
            <a:ext cx="1525536" cy="4876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B49F61-C48C-4E7B-9923-11A4E1E28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972" y="3965943"/>
            <a:ext cx="5750056" cy="271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12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59054"/>
            <a:ext cx="10515599" cy="4801234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This characteristic is sometimes referred to as performance characteristic or voltage regulation curve.</a:t>
            </a:r>
          </a:p>
          <a:p>
            <a:pPr algn="just"/>
            <a:r>
              <a:rPr lang="en-GB" sz="2300" dirty="0"/>
              <a:t>It gives the relationship between the terminal voltage and the load current. </a:t>
            </a:r>
          </a:p>
          <a:p>
            <a:pPr algn="just"/>
            <a:r>
              <a:rPr lang="en-GB" sz="2300" dirty="0"/>
              <a:t>The </a:t>
            </a:r>
            <a:r>
              <a:rPr lang="en-GB" sz="2300" b="1" dirty="0"/>
              <a:t>load-characteristic</a:t>
            </a:r>
            <a:r>
              <a:rPr lang="en-GB" sz="2300" dirty="0"/>
              <a:t> of the separately-excited generator is shown below</a:t>
            </a:r>
          </a:p>
          <a:p>
            <a:pPr algn="just"/>
            <a:endParaRPr lang="en-GB" sz="2300" i="1" dirty="0"/>
          </a:p>
          <a:p>
            <a:pPr algn="just"/>
            <a:endParaRPr lang="en-GB" sz="2300" b="1" dirty="0">
              <a:solidFill>
                <a:srgbClr val="00B0F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2.4.4.2: Load Characteristics (              ) of Separately Excited Generators 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A6FCD-89B0-4541-AF6C-0B98ADC96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999" y="882503"/>
            <a:ext cx="1448133" cy="3552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2FCAEF-1758-4B48-B8DD-738CD68FA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337" y="3668233"/>
            <a:ext cx="6317326" cy="279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8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59054"/>
            <a:ext cx="10515599" cy="4801234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When a separately excited generator is operated at a constant speed and with a constant field excitation is unloaded, the terminal voltage will be equal to the generated voltage. </a:t>
            </a:r>
          </a:p>
          <a:p>
            <a:pPr algn="just"/>
            <a:r>
              <a:rPr lang="en-GB" sz="2300" dirty="0"/>
              <a:t>But when it is loaded and delivering current, the terminal voltage will be less than the generated voltage because of:</a:t>
            </a:r>
          </a:p>
          <a:p>
            <a:pPr lvl="1" algn="just"/>
            <a:r>
              <a:rPr lang="en-GB" sz="2200" b="1" dirty="0"/>
              <a:t>(1) Armature-reaction drop: </a:t>
            </a:r>
            <a:r>
              <a:rPr lang="en-GB" sz="2200" dirty="0"/>
              <a:t>Armature currents establish an </a:t>
            </a:r>
            <a:r>
              <a:rPr lang="en-GB" sz="2200" dirty="0" err="1"/>
              <a:t>mmf</a:t>
            </a:r>
            <a:r>
              <a:rPr lang="en-GB" sz="2200" dirty="0"/>
              <a:t> that distorts and weaken the main field flux, especially in non-</a:t>
            </a:r>
            <a:r>
              <a:rPr lang="en-GB" sz="2200" dirty="0" err="1"/>
              <a:t>interpole</a:t>
            </a:r>
            <a:r>
              <a:rPr lang="en-GB" sz="2200" dirty="0"/>
              <a:t> machines, an effect know as armature reaction</a:t>
            </a:r>
          </a:p>
          <a:p>
            <a:pPr lvl="1" algn="just"/>
            <a:r>
              <a:rPr lang="en-GB" sz="2200" b="1" dirty="0"/>
              <a:t>(2) IR-resistance drop of the armature winding and brushes</a:t>
            </a:r>
            <a:endParaRPr lang="en-GB" sz="2200" dirty="0"/>
          </a:p>
          <a:p>
            <a:pPr algn="just"/>
            <a:r>
              <a:rPr lang="en-GB" sz="2300" dirty="0"/>
              <a:t>The armature reaction drop is normally compensated with the compensating windings. </a:t>
            </a:r>
          </a:p>
          <a:p>
            <a:pPr algn="just"/>
            <a:r>
              <a:rPr lang="en-GB" sz="2300" dirty="0"/>
              <a:t>Thus the </a:t>
            </a:r>
            <a:r>
              <a:rPr lang="en-GB" sz="2300" b="1" dirty="0"/>
              <a:t>terminal voltage </a:t>
            </a:r>
            <a:r>
              <a:rPr lang="en-GB" sz="2300" dirty="0"/>
              <a:t>is given as:  </a:t>
            </a:r>
          </a:p>
          <a:p>
            <a:pPr algn="just"/>
            <a:endParaRPr lang="en-GB" sz="2300" i="1" dirty="0"/>
          </a:p>
          <a:p>
            <a:pPr algn="just"/>
            <a:endParaRPr lang="en-GB" sz="2300" b="1" dirty="0">
              <a:solidFill>
                <a:srgbClr val="00B0F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2.4.4.2: Load Characteristics (               ) of Separately Excited Generators (2)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A6FCD-89B0-4541-AF6C-0B98ADC96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675" y="882503"/>
            <a:ext cx="1448133" cy="3552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E66F34-AD31-4A87-A89D-247B42FA5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366" y="6000876"/>
            <a:ext cx="1584840" cy="41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46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93" y="1690688"/>
            <a:ext cx="10930270" cy="4738708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A separately excited generator has a generated voltage of 200 V at a speed of 1200 rpm with a field of 2.5 A. </a:t>
            </a:r>
          </a:p>
          <a:p>
            <a:pPr algn="just">
              <a:buNone/>
            </a:pPr>
            <a:r>
              <a:rPr lang="en-GB" sz="2300" dirty="0"/>
              <a:t>	Calculate:</a:t>
            </a:r>
          </a:p>
          <a:p>
            <a:pPr lvl="0" algn="just">
              <a:buNone/>
            </a:pPr>
            <a:r>
              <a:rPr lang="en-GB" sz="2300" dirty="0"/>
              <a:t>	(a) Generated voltage at 1600 rpm with a field current of 2.5 A</a:t>
            </a:r>
          </a:p>
          <a:p>
            <a:pPr lvl="0" algn="just">
              <a:buNone/>
            </a:pPr>
            <a:r>
              <a:rPr lang="en-GB" sz="2300" dirty="0"/>
              <a:t>	(b) Generated voltage at 1000 rpm with a field current of 3.0 A</a:t>
            </a:r>
          </a:p>
          <a:p>
            <a:pPr algn="just"/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Example 2.2 </a:t>
            </a:r>
            <a:br>
              <a:rPr lang="en-GB" b="1" i="1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1473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93" y="1690688"/>
            <a:ext cx="10930270" cy="4738708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The generated voltage  is given as                   , where               is  a constant which varies from one machine to another. </a:t>
            </a:r>
          </a:p>
          <a:p>
            <a:pPr algn="just"/>
            <a:r>
              <a:rPr lang="en-GB" sz="2300" dirty="0"/>
              <a:t>Assuming that </a:t>
            </a:r>
            <a:r>
              <a:rPr lang="en-GB" sz="2300" b="1" dirty="0"/>
              <a:t>flux is a function of field current</a:t>
            </a:r>
            <a:r>
              <a:rPr lang="en-GB" sz="2300" dirty="0"/>
              <a:t>, that is,              , </a:t>
            </a:r>
          </a:p>
          <a:p>
            <a:pPr algn="just"/>
            <a:r>
              <a:rPr lang="en-GB" sz="2300" dirty="0"/>
              <a:t>Then in place of the flux, we can substitute the field current. </a:t>
            </a:r>
          </a:p>
          <a:p>
            <a:pPr algn="just"/>
            <a:r>
              <a:rPr lang="en-GB" sz="2300" dirty="0"/>
              <a:t>Hence,                , and using proportionalities:</a:t>
            </a:r>
          </a:p>
          <a:p>
            <a:pPr algn="just"/>
            <a:endParaRPr lang="en-GB" sz="2300" dirty="0"/>
          </a:p>
          <a:p>
            <a:pPr algn="just"/>
            <a:r>
              <a:rPr lang="en-GB" sz="2300" dirty="0"/>
              <a:t>(a) </a:t>
            </a:r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r>
              <a:rPr lang="en-GB" sz="2300" dirty="0"/>
              <a:t>(b)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Solution 2.2 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364DA-8200-4423-9B46-A6378E3C2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272" y="1722587"/>
            <a:ext cx="1549225" cy="4315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F1E885-AFD9-495F-B559-23D5B46E4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910" y="1668455"/>
            <a:ext cx="971235" cy="6077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6EF757-32FE-4879-ABB5-0887151D1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6116" y="2449591"/>
            <a:ext cx="971235" cy="385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43AB78-6CD7-4821-9292-AD137A616E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2686" y="3289565"/>
            <a:ext cx="1128858" cy="4215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61E55E-578D-45A1-AC40-3992BA2E38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8450" y="3906978"/>
            <a:ext cx="5157001" cy="830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DAFA82-9C3B-4484-BFCD-28C619A6DD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4822" y="5146713"/>
            <a:ext cx="5036671" cy="83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Unit 2 – Outline of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5694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300" b="1" dirty="0"/>
              <a:t>Classification of DC Machines (separately excited, self-excited)</a:t>
            </a:r>
            <a:endParaRPr lang="en-US" sz="2300" dirty="0"/>
          </a:p>
          <a:p>
            <a:pPr algn="just"/>
            <a:r>
              <a:rPr lang="en-US" sz="2300" b="1" dirty="0"/>
              <a:t>DC Generators</a:t>
            </a:r>
          </a:p>
          <a:p>
            <a:pPr lvl="1" algn="just"/>
            <a:r>
              <a:rPr lang="en-US" sz="2200" dirty="0"/>
              <a:t>Voltage equation of DC generator</a:t>
            </a:r>
          </a:p>
          <a:p>
            <a:pPr lvl="1" algn="just"/>
            <a:r>
              <a:rPr lang="en-US" sz="2200" dirty="0"/>
              <a:t>Armature reaction</a:t>
            </a:r>
          </a:p>
          <a:p>
            <a:pPr lvl="1" algn="just"/>
            <a:r>
              <a:rPr lang="en-US" sz="2200" dirty="0"/>
              <a:t>Load characteristics</a:t>
            </a:r>
          </a:p>
          <a:p>
            <a:pPr lvl="1" algn="just"/>
            <a:r>
              <a:rPr lang="en-US" sz="2200" dirty="0"/>
              <a:t>Shunt generators &amp; its load characteristics</a:t>
            </a:r>
          </a:p>
          <a:p>
            <a:pPr lvl="1" algn="just"/>
            <a:r>
              <a:rPr lang="en-US" sz="2200" dirty="0"/>
              <a:t>Series generators &amp; its load characteristics</a:t>
            </a:r>
          </a:p>
          <a:p>
            <a:pPr algn="just"/>
            <a:r>
              <a:rPr lang="en-US" sz="2300" b="1" dirty="0"/>
              <a:t>DC Motors</a:t>
            </a:r>
            <a:endParaRPr lang="en-US" sz="2300" dirty="0"/>
          </a:p>
          <a:p>
            <a:pPr lvl="1" algn="just"/>
            <a:r>
              <a:rPr lang="en-US" sz="2200" dirty="0"/>
              <a:t>Back </a:t>
            </a:r>
            <a:r>
              <a:rPr lang="en-US" sz="2200" dirty="0" err="1"/>
              <a:t>emf</a:t>
            </a:r>
            <a:r>
              <a:rPr lang="en-US" sz="2200" dirty="0"/>
              <a:t> and its significance</a:t>
            </a:r>
          </a:p>
          <a:p>
            <a:pPr lvl="1" algn="just"/>
            <a:r>
              <a:rPr lang="en-US" sz="2200" dirty="0"/>
              <a:t>Voltage equation of DC motor</a:t>
            </a:r>
          </a:p>
          <a:p>
            <a:pPr lvl="1" algn="just"/>
            <a:r>
              <a:rPr lang="en-US" sz="2200" dirty="0"/>
              <a:t>Speed and torque of DC motor</a:t>
            </a:r>
          </a:p>
          <a:p>
            <a:pPr lvl="1" algn="just"/>
            <a:r>
              <a:rPr lang="en-US" sz="2200" dirty="0"/>
              <a:t>Shunt motor &amp; its speed-torque characteristics</a:t>
            </a:r>
          </a:p>
          <a:p>
            <a:pPr lvl="1" algn="just"/>
            <a:r>
              <a:rPr lang="en-US" sz="2200" dirty="0"/>
              <a:t>Series motor &amp; its speed-torque characteristics</a:t>
            </a:r>
          </a:p>
          <a:p>
            <a:pPr lvl="1" algn="just"/>
            <a:r>
              <a:rPr lang="en-US" sz="2200" dirty="0"/>
              <a:t>Speed control of DC motors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04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738708"/>
          </a:xfrm>
        </p:spPr>
        <p:txBody>
          <a:bodyPr>
            <a:noAutofit/>
          </a:bodyPr>
          <a:lstStyle/>
          <a:p>
            <a:pPr lvl="0" algn="just"/>
            <a:r>
              <a:rPr lang="en-GB" sz="2300" dirty="0"/>
              <a:t>Separately excited generators are </a:t>
            </a:r>
            <a:r>
              <a:rPr lang="en-GB" sz="2300" b="1" dirty="0"/>
              <a:t>more expensive than self-excited</a:t>
            </a:r>
            <a:r>
              <a:rPr lang="en-GB" sz="2300" b="1" i="1" dirty="0"/>
              <a:t> </a:t>
            </a:r>
            <a:r>
              <a:rPr lang="en-GB" sz="2300" b="1" dirty="0"/>
              <a:t>generators</a:t>
            </a:r>
            <a:r>
              <a:rPr lang="en-GB" sz="2300" b="1" i="1" dirty="0"/>
              <a:t> </a:t>
            </a:r>
            <a:r>
              <a:rPr lang="en-GB" sz="2300" dirty="0"/>
              <a:t>as they require a separate source of supply. </a:t>
            </a:r>
          </a:p>
          <a:p>
            <a:pPr lvl="0" algn="just"/>
            <a:r>
              <a:rPr lang="en-GB" sz="2300" dirty="0"/>
              <a:t>Separately excited generators are also </a:t>
            </a:r>
            <a:r>
              <a:rPr lang="en-GB" sz="2300" b="1" dirty="0"/>
              <a:t>used where quick and requisite response to control is important, </a:t>
            </a:r>
            <a:r>
              <a:rPr lang="en-GB" sz="2300" dirty="0"/>
              <a:t>since separate excitation gives a quicker and more precise response to the changes in the resistance of the field circuit. </a:t>
            </a:r>
          </a:p>
          <a:p>
            <a:pPr lvl="0" algn="just"/>
            <a:r>
              <a:rPr lang="en-GB" sz="2300" dirty="0"/>
              <a:t>They are also used for </a:t>
            </a:r>
            <a:r>
              <a:rPr lang="en-GB" sz="2300" b="1" dirty="0"/>
              <a:t>experiments/research in the labs</a:t>
            </a:r>
          </a:p>
          <a:p>
            <a:pPr algn="just"/>
            <a:endParaRPr lang="en-GB" sz="2300" i="1" dirty="0"/>
          </a:p>
          <a:p>
            <a:pPr algn="just"/>
            <a:endParaRPr lang="en-GB" sz="2300" b="1" dirty="0">
              <a:solidFill>
                <a:srgbClr val="00B0F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2.4.5: Applications of </a:t>
            </a:r>
            <a:r>
              <a:rPr lang="en-US" sz="3000" b="1" dirty="0">
                <a:solidFill>
                  <a:srgbClr val="FFC000"/>
                </a:solidFill>
              </a:rPr>
              <a:t>Separately Excited Generators </a:t>
            </a:r>
            <a:br>
              <a:rPr lang="en-GB" b="1" i="1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1445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738708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The </a:t>
            </a:r>
            <a:r>
              <a:rPr lang="en-GB" sz="2300" b="1" dirty="0"/>
              <a:t>shunt generator </a:t>
            </a:r>
            <a:r>
              <a:rPr lang="en-GB" sz="2300" dirty="0"/>
              <a:t>is a </a:t>
            </a:r>
            <a:r>
              <a:rPr lang="en-GB" sz="2300" b="1" dirty="0"/>
              <a:t>self-excited generator </a:t>
            </a:r>
            <a:r>
              <a:rPr lang="en-GB" sz="2300" dirty="0"/>
              <a:t>whose </a:t>
            </a:r>
            <a:r>
              <a:rPr lang="en-GB" sz="2300" b="1" dirty="0"/>
              <a:t>field circuit is connected</a:t>
            </a:r>
            <a:r>
              <a:rPr lang="en-GB" sz="2300" dirty="0"/>
              <a:t> directly across or </a:t>
            </a:r>
            <a:r>
              <a:rPr lang="en-GB" sz="2300" b="1" dirty="0"/>
              <a:t>in parallel with the armature</a:t>
            </a:r>
          </a:p>
          <a:p>
            <a:pPr algn="just"/>
            <a:r>
              <a:rPr lang="en-GB" sz="2400" b="1" dirty="0">
                <a:solidFill>
                  <a:srgbClr val="0070C0"/>
                </a:solidFill>
              </a:rPr>
              <a:t>Load Characteristic </a:t>
            </a:r>
            <a:r>
              <a:rPr lang="en-GB" sz="2400" b="1" dirty="0"/>
              <a:t>of a Shunt Generator</a:t>
            </a:r>
          </a:p>
          <a:p>
            <a:pPr algn="just"/>
            <a:endParaRPr lang="en-GB" sz="2300" i="1" dirty="0"/>
          </a:p>
          <a:p>
            <a:pPr algn="just"/>
            <a:endParaRPr lang="en-GB" sz="2300" b="1" dirty="0">
              <a:solidFill>
                <a:srgbClr val="00B0F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2.4.6: </a:t>
            </a:r>
            <a:r>
              <a:rPr lang="en-US" sz="3000" b="1" dirty="0">
                <a:solidFill>
                  <a:srgbClr val="C00000"/>
                </a:solidFill>
              </a:rPr>
              <a:t>Shunt Generators – </a:t>
            </a:r>
            <a:r>
              <a:rPr lang="en-US" sz="3000" b="1" dirty="0">
                <a:solidFill>
                  <a:srgbClr val="0070C0"/>
                </a:solidFill>
              </a:rPr>
              <a:t>Load Characteristics 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C37CE4-7930-4C54-9F76-57193E6CC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017" y="2896675"/>
            <a:ext cx="7279966" cy="35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49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738708"/>
          </a:xfrm>
        </p:spPr>
        <p:txBody>
          <a:bodyPr>
            <a:noAutofit/>
          </a:bodyPr>
          <a:lstStyle/>
          <a:p>
            <a:pPr algn="just"/>
            <a:r>
              <a:rPr lang="en-GB" sz="2300" b="1" dirty="0"/>
              <a:t>Three main factors </a:t>
            </a:r>
            <a:r>
              <a:rPr lang="en-GB" sz="2300" dirty="0"/>
              <a:t>account for the higher rate of </a:t>
            </a:r>
            <a:r>
              <a:rPr lang="en-GB" sz="2300" b="1" dirty="0"/>
              <a:t>decrease in terminal voltage of the shunt generator</a:t>
            </a:r>
            <a:r>
              <a:rPr lang="en-GB" sz="2300" dirty="0"/>
              <a:t>. These are </a:t>
            </a:r>
          </a:p>
          <a:p>
            <a:pPr marL="800100" lvl="1" indent="-457200" algn="just">
              <a:buFont typeface="+mj-lt"/>
              <a:buAutoNum type="arabicParenR"/>
            </a:pPr>
            <a:r>
              <a:rPr lang="en-GB" sz="2300" dirty="0"/>
              <a:t>Armature reaction</a:t>
            </a:r>
          </a:p>
          <a:p>
            <a:pPr marL="800100" lvl="1" indent="-457200" algn="just">
              <a:buFont typeface="+mj-lt"/>
              <a:buAutoNum type="arabicParenR"/>
            </a:pPr>
            <a:r>
              <a:rPr lang="en-GB" sz="2300" dirty="0"/>
              <a:t>Armature circuit resistance drop </a:t>
            </a:r>
          </a:p>
          <a:p>
            <a:pPr marL="800100" lvl="1" indent="-457200" algn="just">
              <a:buFont typeface="+mj-lt"/>
              <a:buAutoNum type="arabicParenR"/>
            </a:pPr>
            <a:r>
              <a:rPr lang="en-GB" sz="2300" dirty="0"/>
              <a:t>Reduction in field current </a:t>
            </a:r>
          </a:p>
          <a:p>
            <a:pPr algn="just"/>
            <a:r>
              <a:rPr lang="en-GB" sz="2300" dirty="0"/>
              <a:t>Armature reaction and IR-drop in the armature circuit cause the terminal voltage to decrease. </a:t>
            </a:r>
          </a:p>
          <a:p>
            <a:pPr algn="just"/>
            <a:r>
              <a:rPr lang="en-GB" sz="2300" dirty="0"/>
              <a:t>The external load-voltage characteristic decreases with application of load only to a small extent up to its rated load (current) value. </a:t>
            </a:r>
          </a:p>
          <a:p>
            <a:pPr algn="just"/>
            <a:r>
              <a:rPr lang="en-GB" sz="2300" dirty="0"/>
              <a:t>The </a:t>
            </a:r>
            <a:r>
              <a:rPr lang="en-GB" sz="2300" b="1" dirty="0"/>
              <a:t>shunt generator </a:t>
            </a:r>
            <a:r>
              <a:rPr lang="en-GB" sz="2300" dirty="0"/>
              <a:t>is considered as </a:t>
            </a:r>
            <a:r>
              <a:rPr lang="en-GB" sz="2300" b="1" dirty="0"/>
              <a:t>having fairly constant output voltage</a:t>
            </a:r>
            <a:r>
              <a:rPr lang="en-GB" sz="2300" dirty="0"/>
              <a:t> with application of load</a:t>
            </a:r>
            <a:endParaRPr lang="en-GB" sz="2300" dirty="0">
              <a:solidFill>
                <a:srgbClr val="00B0F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2.4.6.1: </a:t>
            </a:r>
            <a:r>
              <a:rPr lang="en-US" sz="3000" b="1" dirty="0">
                <a:solidFill>
                  <a:srgbClr val="C00000"/>
                </a:solidFill>
              </a:rPr>
              <a:t>Shunt Generators – </a:t>
            </a:r>
            <a:br>
              <a:rPr lang="en-US" sz="3000" b="1" dirty="0">
                <a:solidFill>
                  <a:srgbClr val="C00000"/>
                </a:solidFill>
              </a:rPr>
            </a:br>
            <a:r>
              <a:rPr lang="en-US" sz="3000" b="1" dirty="0">
                <a:solidFill>
                  <a:srgbClr val="00B050"/>
                </a:solidFill>
              </a:rPr>
              <a:t>Factors accounting for decreased terminal voltage</a:t>
            </a:r>
            <a:br>
              <a:rPr lang="en-US" sz="3000" b="1" dirty="0">
                <a:solidFill>
                  <a:srgbClr val="C00000"/>
                </a:solidFill>
              </a:rPr>
            </a:br>
            <a:r>
              <a:rPr lang="en-US" sz="3000" b="1" dirty="0">
                <a:solidFill>
                  <a:srgbClr val="C00000"/>
                </a:solidFill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1186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738708"/>
          </a:xfrm>
        </p:spPr>
        <p:txBody>
          <a:bodyPr>
            <a:noAutofit/>
          </a:bodyPr>
          <a:lstStyle/>
          <a:p>
            <a:pPr lvl="0" algn="just"/>
            <a:r>
              <a:rPr lang="en-GB" sz="2300" dirty="0"/>
              <a:t>The shunt generator may be used for </a:t>
            </a:r>
            <a:r>
              <a:rPr lang="en-GB" sz="2300" b="1" dirty="0"/>
              <a:t>supplying excitation to AC generators </a:t>
            </a:r>
            <a:r>
              <a:rPr lang="en-GB" sz="2300" dirty="0"/>
              <a:t>or in other applications where the distance from the generator to its load is short. </a:t>
            </a:r>
          </a:p>
          <a:p>
            <a:pPr lvl="0" algn="just"/>
            <a:r>
              <a:rPr lang="en-GB" sz="2300" dirty="0"/>
              <a:t>It is also used for </a:t>
            </a:r>
            <a:r>
              <a:rPr lang="en-GB" sz="2300" b="1" dirty="0"/>
              <a:t>charging storage batteries</a:t>
            </a:r>
            <a:r>
              <a:rPr lang="en-GB" sz="2300" dirty="0"/>
              <a:t>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2.4.6.2: </a:t>
            </a:r>
            <a:r>
              <a:rPr lang="en-US" sz="3000" b="1" dirty="0">
                <a:solidFill>
                  <a:srgbClr val="C00000"/>
                </a:solidFill>
              </a:rPr>
              <a:t>Shunt Generators – </a:t>
            </a:r>
            <a:r>
              <a:rPr lang="en-US" sz="3000" b="1" dirty="0">
                <a:solidFill>
                  <a:srgbClr val="FFC000"/>
                </a:solidFill>
              </a:rPr>
              <a:t>Applications</a:t>
            </a:r>
            <a:br>
              <a:rPr lang="en-US" sz="3000" b="1" dirty="0">
                <a:solidFill>
                  <a:srgbClr val="C00000"/>
                </a:solidFill>
              </a:rPr>
            </a:br>
            <a:r>
              <a:rPr lang="en-US" sz="3000" b="1" dirty="0">
                <a:solidFill>
                  <a:srgbClr val="C00000"/>
                </a:solidFill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3893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738708"/>
          </a:xfrm>
        </p:spPr>
        <p:txBody>
          <a:bodyPr>
            <a:noAutofit/>
          </a:bodyPr>
          <a:lstStyle/>
          <a:p>
            <a:pPr lvl="0" algn="just"/>
            <a:endParaRPr lang="en-GB" sz="2300" dirty="0"/>
          </a:p>
          <a:p>
            <a:pPr lvl="0" algn="just"/>
            <a:endParaRPr lang="en-GB" sz="2300" dirty="0"/>
          </a:p>
          <a:p>
            <a:pPr lvl="0" algn="just"/>
            <a:endParaRPr lang="en-GB" sz="2300" dirty="0"/>
          </a:p>
          <a:p>
            <a:pPr lvl="0" algn="just"/>
            <a:r>
              <a:rPr lang="en-GB" sz="2300" dirty="0"/>
              <a:t>Where</a:t>
            </a:r>
          </a:p>
          <a:p>
            <a:pPr>
              <a:buNone/>
            </a:pPr>
            <a:r>
              <a:rPr lang="en-GB" sz="2400" dirty="0"/>
              <a:t>			= </a:t>
            </a:r>
            <a:r>
              <a:rPr lang="en-GB" sz="2300" dirty="0"/>
              <a:t>shunt field current	 </a:t>
            </a:r>
          </a:p>
          <a:p>
            <a:pPr>
              <a:buNone/>
            </a:pPr>
            <a:r>
              <a:rPr lang="en-GB" sz="2300" dirty="0"/>
              <a:t>			= armature current</a:t>
            </a:r>
          </a:p>
          <a:p>
            <a:pPr>
              <a:buNone/>
            </a:pPr>
            <a:r>
              <a:rPr lang="en-GB" sz="2300" dirty="0"/>
              <a:t>			= load current		</a:t>
            </a:r>
          </a:p>
          <a:p>
            <a:pPr>
              <a:buNone/>
            </a:pPr>
            <a:r>
              <a:rPr lang="en-GB" sz="2300" dirty="0"/>
              <a:t>			= shunt field resistance</a:t>
            </a:r>
          </a:p>
          <a:p>
            <a:pPr>
              <a:buNone/>
            </a:pPr>
            <a:r>
              <a:rPr lang="en-GB" sz="2300" dirty="0"/>
              <a:t>			= armature resistance                  </a:t>
            </a:r>
          </a:p>
          <a:p>
            <a:pPr>
              <a:buNone/>
            </a:pPr>
            <a:r>
              <a:rPr lang="en-GB" sz="2300" dirty="0"/>
              <a:t>			= generated </a:t>
            </a:r>
            <a:r>
              <a:rPr lang="en-GB" sz="2300" dirty="0" err="1"/>
              <a:t>emf</a:t>
            </a:r>
            <a:r>
              <a:rPr lang="en-GB" sz="2300" dirty="0"/>
              <a:t>	</a:t>
            </a:r>
          </a:p>
          <a:p>
            <a:pPr>
              <a:buNone/>
            </a:pPr>
            <a:r>
              <a:rPr lang="en-GB" sz="2300" dirty="0"/>
              <a:t>			= terminal voltage	</a:t>
            </a:r>
            <a:r>
              <a:rPr lang="en-GB" sz="2400" dirty="0"/>
              <a:t>		</a:t>
            </a:r>
            <a:r>
              <a:rPr lang="en-GB" sz="2400" b="1" dirty="0"/>
              <a:t> </a:t>
            </a:r>
            <a:endParaRPr lang="en-GB" sz="2400" dirty="0"/>
          </a:p>
          <a:p>
            <a:pPr lvl="0" algn="just"/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2.4.6.2: </a:t>
            </a:r>
            <a:r>
              <a:rPr lang="en-US" sz="3000" b="1" dirty="0">
                <a:solidFill>
                  <a:srgbClr val="C00000"/>
                </a:solidFill>
              </a:rPr>
              <a:t>Shunt Generators – </a:t>
            </a:r>
            <a:br>
              <a:rPr lang="en-US" sz="3000" b="1" dirty="0">
                <a:solidFill>
                  <a:srgbClr val="C00000"/>
                </a:solidFill>
              </a:rPr>
            </a:br>
            <a:r>
              <a:rPr lang="en-US" sz="3000" b="1" dirty="0">
                <a:solidFill>
                  <a:srgbClr val="92D050"/>
                </a:solidFill>
              </a:rPr>
              <a:t>Important Governing Equations of Shunt Generator</a:t>
            </a:r>
            <a:br>
              <a:rPr lang="en-US" sz="3000" b="1" dirty="0">
                <a:solidFill>
                  <a:srgbClr val="C00000"/>
                </a:solidFill>
              </a:rPr>
            </a:br>
            <a:r>
              <a:rPr lang="en-US" sz="3000" b="1" dirty="0">
                <a:solidFill>
                  <a:srgbClr val="C00000"/>
                </a:solidFill>
              </a:rPr>
              <a:t>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84B8B7-4E32-41FE-9E18-D2F2AD6FE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841" y="1778927"/>
            <a:ext cx="1486935" cy="64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0635F2-3F39-4052-A66B-DBA9BC388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534" y="1977478"/>
            <a:ext cx="1168920" cy="3937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DCEE0D-7420-4BD5-9AB7-9D51A2B39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824" y="1928597"/>
            <a:ext cx="1349415" cy="385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22B813-F156-48CA-B9A2-BE84065D40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298" y="2451523"/>
            <a:ext cx="3162960" cy="445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31D366-9465-45B9-A8A1-3DFEC9DB70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3003" y="2511439"/>
            <a:ext cx="2647260" cy="325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AAD7E7-D19A-4641-8255-1DB67E8A79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1045" y="3342730"/>
            <a:ext cx="326610" cy="385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1CD693-6C94-441D-8CFB-7A4D95CED0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1045" y="3751186"/>
            <a:ext cx="311236" cy="4477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15A106-9A2B-4EBA-8654-735BCA3D96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05872" y="4227714"/>
            <a:ext cx="171900" cy="2739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9C3E6A-0F4E-4965-AAD8-6383A90628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8520" y="4630341"/>
            <a:ext cx="360807" cy="3498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371DE8-CE4A-433B-AC43-ED5CFF7A91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58374" y="5043934"/>
            <a:ext cx="309420" cy="385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8A805E-DD8C-493F-93B4-1F4A827D90B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82927" y="5383776"/>
            <a:ext cx="979830" cy="513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C1EF96-133C-45C1-B054-602065F2A2A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89828" y="5926847"/>
            <a:ext cx="326610" cy="32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81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93" y="1690688"/>
            <a:ext cx="10930270" cy="4738708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A DC shunt generator delivers a current of 96 A at 240 V to a resistance load. The resistance of the armature is 0.15 Ω and the field resistance is 60 Ω. Assuming a brush drop of 2 V, calculate the </a:t>
            </a:r>
          </a:p>
          <a:p>
            <a:pPr lvl="0" algn="just">
              <a:buNone/>
            </a:pPr>
            <a:r>
              <a:rPr lang="en-GB" sz="2300" dirty="0"/>
              <a:t>(a)current in the armature</a:t>
            </a:r>
          </a:p>
          <a:p>
            <a:pPr lvl="0" algn="just">
              <a:buNone/>
            </a:pPr>
            <a:r>
              <a:rPr lang="en-GB" sz="2300" dirty="0"/>
              <a:t>(b)generated </a:t>
            </a:r>
            <a:r>
              <a:rPr lang="en-GB" sz="2300" dirty="0" err="1"/>
              <a:t>emf</a:t>
            </a:r>
            <a:endParaRPr lang="en-GB" sz="2300" dirty="0"/>
          </a:p>
          <a:p>
            <a:pPr algn="just"/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Example 2.3 </a:t>
            </a:r>
            <a:br>
              <a:rPr lang="en-GB" b="1" i="1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545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93" y="1690688"/>
            <a:ext cx="10930270" cy="4738708"/>
          </a:xfrm>
        </p:spPr>
        <p:txBody>
          <a:bodyPr>
            <a:noAutofit/>
          </a:bodyPr>
          <a:lstStyle/>
          <a:p>
            <a:pPr marL="457200" indent="-457200" algn="just">
              <a:buAutoNum type="alphaLcParenBoth"/>
            </a:pPr>
            <a:r>
              <a:rPr lang="en-GB" sz="2300" dirty="0"/>
              <a:t>The field current is obtained as</a:t>
            </a:r>
          </a:p>
          <a:p>
            <a:pPr marL="457200" indent="-457200" algn="just">
              <a:buAutoNum type="alphaLcParenBoth"/>
            </a:pPr>
            <a:endParaRPr lang="en-GB" sz="2300" dirty="0"/>
          </a:p>
          <a:p>
            <a:pPr marL="457200" indent="-457200" algn="just">
              <a:buAutoNum type="alphaLcParenBoth"/>
            </a:pPr>
            <a:endParaRPr lang="en-GB" sz="2300" dirty="0"/>
          </a:p>
          <a:p>
            <a:pPr marL="0" indent="0" algn="just">
              <a:buNone/>
            </a:pPr>
            <a:r>
              <a:rPr lang="en-GB" sz="2300" dirty="0"/>
              <a:t>Hence the </a:t>
            </a:r>
            <a:r>
              <a:rPr lang="en-GB" sz="2300" b="1" dirty="0"/>
              <a:t>armature current</a:t>
            </a:r>
            <a:r>
              <a:rPr lang="en-GB" sz="2300" dirty="0"/>
              <a:t> is:  </a:t>
            </a:r>
          </a:p>
          <a:p>
            <a:pPr marL="514350" indent="-514350">
              <a:buAutoNum type="alphaLcPeriod"/>
            </a:pPr>
            <a:endParaRPr lang="en-GB" sz="2400" dirty="0"/>
          </a:p>
          <a:p>
            <a:pPr lvl="0" algn="just">
              <a:buNone/>
            </a:pPr>
            <a:endParaRPr lang="en-GB" sz="2300" dirty="0"/>
          </a:p>
          <a:p>
            <a:pPr lvl="0" algn="just">
              <a:buNone/>
            </a:pPr>
            <a:r>
              <a:rPr lang="en-GB" sz="2300" dirty="0"/>
              <a:t>(b)The generated voltage is:</a:t>
            </a:r>
          </a:p>
          <a:p>
            <a:pPr algn="just"/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Solution 2.3 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2EE54-BF6B-41A2-9D51-B7F081202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946" y="2054971"/>
            <a:ext cx="2449575" cy="77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C4984B-D7DA-4770-9F49-398648C53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08" y="3393684"/>
            <a:ext cx="2776185" cy="410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52F954-2709-44BD-90D9-F1A9F2B70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295" y="4788755"/>
            <a:ext cx="6446251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52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738708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The </a:t>
            </a:r>
            <a:r>
              <a:rPr lang="en-GB" sz="2300" b="1" dirty="0"/>
              <a:t>series generator </a:t>
            </a:r>
            <a:r>
              <a:rPr lang="en-GB" sz="2300" dirty="0"/>
              <a:t>is a </a:t>
            </a:r>
            <a:r>
              <a:rPr lang="en-GB" sz="2300" b="1" dirty="0"/>
              <a:t>self-excited generator </a:t>
            </a:r>
            <a:r>
              <a:rPr lang="en-GB" sz="2300" dirty="0"/>
              <a:t>with armature, </a:t>
            </a:r>
            <a:r>
              <a:rPr lang="en-GB" sz="2300" b="1" dirty="0"/>
              <a:t>field windings and load all connected in series</a:t>
            </a:r>
            <a:r>
              <a:rPr lang="en-GB" sz="2300" dirty="0"/>
              <a:t>.</a:t>
            </a:r>
            <a:r>
              <a:rPr lang="en-GB" sz="2400" dirty="0"/>
              <a:t> </a:t>
            </a:r>
          </a:p>
          <a:p>
            <a:r>
              <a:rPr lang="en-GB" sz="2400" dirty="0"/>
              <a:t> </a:t>
            </a:r>
            <a:r>
              <a:rPr lang="en-GB" sz="2400" b="1" dirty="0"/>
              <a:t>Load characteristics of Series Generators</a:t>
            </a:r>
            <a:endParaRPr lang="en-GB" sz="2400" dirty="0"/>
          </a:p>
          <a:p>
            <a:pPr algn="just"/>
            <a:endParaRPr lang="en-GB" sz="2300" i="1" dirty="0"/>
          </a:p>
          <a:p>
            <a:pPr algn="just"/>
            <a:endParaRPr lang="en-GB" sz="2300" b="1" dirty="0">
              <a:solidFill>
                <a:srgbClr val="00B0F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2.4.7: </a:t>
            </a:r>
            <a:r>
              <a:rPr lang="en-US" sz="3000" b="1" dirty="0">
                <a:solidFill>
                  <a:srgbClr val="0070C0"/>
                </a:solidFill>
              </a:rPr>
              <a:t>Series Generators – </a:t>
            </a:r>
            <a:r>
              <a:rPr lang="en-US" sz="3000" b="1" dirty="0">
                <a:solidFill>
                  <a:srgbClr val="C00000"/>
                </a:solidFill>
              </a:rPr>
              <a:t>Load Characteristics 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EA07CA-96A2-40EE-81A7-9626482C7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619" y="2817628"/>
            <a:ext cx="8102199" cy="361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41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738708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When the series generator is running without load, there is a </a:t>
            </a:r>
            <a:r>
              <a:rPr lang="en-GB" sz="2300" b="1" dirty="0"/>
              <a:t>small </a:t>
            </a:r>
            <a:r>
              <a:rPr lang="en-GB" sz="2300" b="1" dirty="0" err="1"/>
              <a:t>emf</a:t>
            </a:r>
            <a:r>
              <a:rPr lang="en-GB" sz="2300" b="1" dirty="0"/>
              <a:t> generated owing to the residual magnetism</a:t>
            </a:r>
            <a:r>
              <a:rPr lang="en-GB" sz="2300" dirty="0"/>
              <a:t>.</a:t>
            </a:r>
          </a:p>
          <a:p>
            <a:pPr algn="just"/>
            <a:r>
              <a:rPr lang="en-GB" sz="2300" dirty="0"/>
              <a:t> As an </a:t>
            </a:r>
            <a:r>
              <a:rPr lang="en-GB" sz="2300" b="1" dirty="0"/>
              <a:t>external load is applied and more current begins to flow</a:t>
            </a:r>
            <a:r>
              <a:rPr lang="en-GB" sz="2300" dirty="0"/>
              <a:t>, the </a:t>
            </a:r>
            <a:r>
              <a:rPr lang="en-GB" sz="2300" b="1" dirty="0"/>
              <a:t>terminal voltage of the generator is increased</a:t>
            </a:r>
            <a:r>
              <a:rPr lang="en-GB" sz="2300" dirty="0"/>
              <a:t>. </a:t>
            </a:r>
          </a:p>
          <a:p>
            <a:pPr algn="just"/>
            <a:r>
              <a:rPr lang="en-GB" sz="2300" dirty="0"/>
              <a:t>This </a:t>
            </a:r>
            <a:r>
              <a:rPr lang="en-GB" sz="2300" b="1" dirty="0"/>
              <a:t>rise in terminal voltage </a:t>
            </a:r>
            <a:r>
              <a:rPr lang="en-GB" sz="2300" dirty="0"/>
              <a:t>is due to the fact that the </a:t>
            </a:r>
            <a:r>
              <a:rPr lang="en-GB" sz="2300" b="1" dirty="0"/>
              <a:t>armature current flows in the field coil </a:t>
            </a:r>
            <a:r>
              <a:rPr lang="en-GB" sz="2300" dirty="0"/>
              <a:t>and </a:t>
            </a:r>
            <a:r>
              <a:rPr lang="en-GB" sz="2300" b="1" dirty="0"/>
              <a:t>more armature current means more flux </a:t>
            </a:r>
            <a:r>
              <a:rPr lang="en-GB" sz="2300" dirty="0"/>
              <a:t>and </a:t>
            </a:r>
            <a:r>
              <a:rPr lang="en-GB" sz="2300" b="1" dirty="0"/>
              <a:t>hence a higher generated </a:t>
            </a:r>
            <a:r>
              <a:rPr lang="en-GB" sz="2300" b="1" dirty="0" err="1"/>
              <a:t>emf</a:t>
            </a:r>
            <a:r>
              <a:rPr lang="en-GB" sz="2300" dirty="0"/>
              <a:t>. </a:t>
            </a:r>
          </a:p>
          <a:p>
            <a:pPr algn="just"/>
            <a:r>
              <a:rPr lang="en-GB" sz="2300" dirty="0"/>
              <a:t>The terminal voltage continues to increase until the magnetic circuit becomes saturated.</a:t>
            </a:r>
            <a:endParaRPr lang="en-GB" sz="2300" b="1" dirty="0">
              <a:solidFill>
                <a:srgbClr val="00B0F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2.4.7: </a:t>
            </a:r>
            <a:r>
              <a:rPr lang="en-US" sz="3000" b="1" dirty="0">
                <a:solidFill>
                  <a:srgbClr val="0070C0"/>
                </a:solidFill>
              </a:rPr>
              <a:t>Series Generators – </a:t>
            </a:r>
            <a:r>
              <a:rPr lang="en-US" sz="3000" b="1" dirty="0">
                <a:solidFill>
                  <a:srgbClr val="C00000"/>
                </a:solidFill>
              </a:rPr>
              <a:t>Load Characteristics (2)</a:t>
            </a:r>
            <a:br>
              <a:rPr lang="en-GB" b="1" i="1" dirty="0">
                <a:solidFill>
                  <a:srgbClr val="C00000"/>
                </a:solidFill>
              </a:rPr>
            </a:b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63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738708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The </a:t>
            </a:r>
            <a:r>
              <a:rPr lang="en-GB" sz="2300" b="1" dirty="0"/>
              <a:t>load characteristic curve </a:t>
            </a:r>
            <a:r>
              <a:rPr lang="en-GB" sz="2300" dirty="0"/>
              <a:t>is similar in shape to the saturation curve, but </a:t>
            </a:r>
            <a:r>
              <a:rPr lang="en-GB" sz="2300" b="1" dirty="0"/>
              <a:t>lies below the saturation curve </a:t>
            </a:r>
            <a:r>
              <a:rPr lang="en-GB" sz="2300" dirty="0"/>
              <a:t>for the following </a:t>
            </a:r>
            <a:r>
              <a:rPr lang="en-GB" sz="2300" b="1" dirty="0"/>
              <a:t>two reasons</a:t>
            </a:r>
            <a:r>
              <a:rPr lang="en-GB" sz="2300" dirty="0"/>
              <a:t>: </a:t>
            </a:r>
          </a:p>
          <a:p>
            <a:pPr marL="800100" lvl="1" indent="-457200" algn="just">
              <a:buFont typeface="+mj-lt"/>
              <a:buAutoNum type="arabicParenR"/>
            </a:pPr>
            <a:r>
              <a:rPr lang="en-GB" sz="2300" dirty="0"/>
              <a:t>The flux per pole is reduced due </a:t>
            </a:r>
            <a:r>
              <a:rPr lang="en-GB" sz="2300" b="1" dirty="0"/>
              <a:t>to armature reaction</a:t>
            </a:r>
            <a:r>
              <a:rPr lang="en-GB" sz="2300" dirty="0"/>
              <a:t>, which in turn causes a reduction in the generated voltage and </a:t>
            </a:r>
          </a:p>
          <a:p>
            <a:pPr marL="800100" lvl="1" indent="-457200" algn="just">
              <a:buFont typeface="+mj-lt"/>
              <a:buAutoNum type="arabicParenR"/>
            </a:pPr>
            <a:r>
              <a:rPr lang="en-GB" sz="2300" dirty="0"/>
              <a:t>The </a:t>
            </a:r>
            <a:r>
              <a:rPr lang="en-GB" sz="2300" b="1" dirty="0"/>
              <a:t>resistance drop </a:t>
            </a:r>
            <a:r>
              <a:rPr lang="en-GB" sz="2300" dirty="0"/>
              <a:t>of the armature winding, field winding and brushes. </a:t>
            </a:r>
          </a:p>
          <a:p>
            <a:pPr algn="just"/>
            <a:endParaRPr lang="en-GB" sz="2300" b="1" dirty="0">
              <a:solidFill>
                <a:srgbClr val="00B0F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2.4.7: </a:t>
            </a:r>
            <a:r>
              <a:rPr lang="en-US" sz="3000" b="1" dirty="0">
                <a:solidFill>
                  <a:srgbClr val="0070C0"/>
                </a:solidFill>
              </a:rPr>
              <a:t>Series Generators – </a:t>
            </a:r>
            <a:r>
              <a:rPr lang="en-US" sz="3000" b="1" dirty="0">
                <a:solidFill>
                  <a:srgbClr val="C00000"/>
                </a:solidFill>
              </a:rPr>
              <a:t>Load Characteristics (3)</a:t>
            </a:r>
            <a:br>
              <a:rPr lang="en-GB" b="1" i="1" dirty="0">
                <a:solidFill>
                  <a:srgbClr val="C00000"/>
                </a:solidFill>
              </a:rPr>
            </a:b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94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738708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A </a:t>
            </a:r>
            <a:r>
              <a:rPr lang="en-GB" sz="2300" b="1" dirty="0"/>
              <a:t>DC machine is an alternating current (AC) machine</a:t>
            </a:r>
            <a:r>
              <a:rPr lang="en-GB" sz="2300" dirty="0"/>
              <a:t>, but </a:t>
            </a:r>
            <a:r>
              <a:rPr lang="en-GB" sz="2300" b="1" dirty="0"/>
              <a:t>furnished with a commutator</a:t>
            </a:r>
            <a:r>
              <a:rPr lang="en-GB" sz="2300" dirty="0"/>
              <a:t>, which under certain conditions </a:t>
            </a:r>
            <a:r>
              <a:rPr lang="en-GB" sz="2300" b="1" dirty="0"/>
              <a:t>converts AC to DC</a:t>
            </a:r>
            <a:r>
              <a:rPr lang="en-GB" sz="2300" dirty="0"/>
              <a:t>.</a:t>
            </a:r>
          </a:p>
          <a:p>
            <a:r>
              <a:rPr lang="en-GB" sz="2300" b="1" u="sng" dirty="0"/>
              <a:t>CLASSIFICATION OF DC MACHINES</a:t>
            </a:r>
          </a:p>
          <a:p>
            <a:pPr marL="457200" lvl="0" indent="-457200" algn="just">
              <a:buAutoNum type="arabicParenBoth"/>
            </a:pPr>
            <a:r>
              <a:rPr lang="en-GB" sz="2300" b="1" dirty="0">
                <a:solidFill>
                  <a:srgbClr val="FF0000"/>
                </a:solidFill>
              </a:rPr>
              <a:t>Separately Excited Machines</a:t>
            </a:r>
            <a:r>
              <a:rPr lang="en-GB" sz="2300" dirty="0">
                <a:solidFill>
                  <a:srgbClr val="FF0000"/>
                </a:solidFill>
              </a:rPr>
              <a:t> </a:t>
            </a:r>
            <a:r>
              <a:rPr lang="en-GB" sz="2300" dirty="0"/>
              <a:t>–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GB" sz="2200" dirty="0"/>
              <a:t>the field winding is connected to a source of supply other than the armature of its own machine</a:t>
            </a:r>
          </a:p>
          <a:p>
            <a:pPr marL="0" lvl="0" indent="0">
              <a:buNone/>
            </a:pPr>
            <a:r>
              <a:rPr lang="en-GB" sz="2300" b="1" dirty="0">
                <a:solidFill>
                  <a:srgbClr val="0070C0"/>
                </a:solidFill>
              </a:rPr>
              <a:t>(2) Self-Excited Machines</a:t>
            </a:r>
            <a:r>
              <a:rPr lang="en-GB" sz="2300" dirty="0">
                <a:solidFill>
                  <a:srgbClr val="0070C0"/>
                </a:solidFill>
              </a:rPr>
              <a:t> </a:t>
            </a:r>
            <a:r>
              <a:rPr lang="en-GB" sz="2300" dirty="0"/>
              <a:t>, which may be </a:t>
            </a:r>
            <a:r>
              <a:rPr lang="en-GB" sz="2300" b="1" dirty="0"/>
              <a:t>subdivided</a:t>
            </a:r>
            <a:r>
              <a:rPr lang="en-GB" sz="2300" dirty="0"/>
              <a:t> into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GB" sz="2200" b="1" dirty="0">
                <a:solidFill>
                  <a:srgbClr val="7030A0"/>
                </a:solidFill>
              </a:rPr>
              <a:t>Shunt machines </a:t>
            </a:r>
            <a:r>
              <a:rPr lang="en-GB" sz="2200" dirty="0"/>
              <a:t>– the </a:t>
            </a:r>
            <a:r>
              <a:rPr lang="en-GB" sz="2200" b="1" dirty="0">
                <a:solidFill>
                  <a:srgbClr val="7030A0"/>
                </a:solidFill>
              </a:rPr>
              <a:t>field winding </a:t>
            </a:r>
            <a:r>
              <a:rPr lang="en-GB" sz="2200" dirty="0"/>
              <a:t>is connected across or </a:t>
            </a:r>
            <a:r>
              <a:rPr lang="en-GB" sz="2200" b="1" dirty="0">
                <a:solidFill>
                  <a:srgbClr val="7030A0"/>
                </a:solidFill>
              </a:rPr>
              <a:t>in parallel with the armature windings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GB" sz="2200" b="1" dirty="0">
                <a:solidFill>
                  <a:srgbClr val="00B050"/>
                </a:solidFill>
              </a:rPr>
              <a:t>Series machines </a:t>
            </a:r>
            <a:r>
              <a:rPr lang="en-GB" sz="2200" dirty="0"/>
              <a:t>– the </a:t>
            </a:r>
            <a:r>
              <a:rPr lang="en-GB" sz="2200" b="1" dirty="0">
                <a:solidFill>
                  <a:srgbClr val="00B050"/>
                </a:solidFill>
              </a:rPr>
              <a:t>field windings </a:t>
            </a:r>
            <a:r>
              <a:rPr lang="en-GB" sz="2200" dirty="0"/>
              <a:t>are connected </a:t>
            </a:r>
            <a:r>
              <a:rPr lang="en-GB" sz="2200" b="1" dirty="0">
                <a:solidFill>
                  <a:srgbClr val="00B050"/>
                </a:solidFill>
              </a:rPr>
              <a:t>in series with the armature winding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GB" sz="2200" b="1" dirty="0">
                <a:solidFill>
                  <a:srgbClr val="00B0F0"/>
                </a:solidFill>
              </a:rPr>
              <a:t>Compound machines </a:t>
            </a:r>
            <a:r>
              <a:rPr lang="en-GB" sz="2200" dirty="0"/>
              <a:t>– a combination of </a:t>
            </a:r>
            <a:r>
              <a:rPr lang="en-GB" sz="2200" b="1" dirty="0">
                <a:solidFill>
                  <a:srgbClr val="00B0F0"/>
                </a:solidFill>
              </a:rPr>
              <a:t>shunt and series windings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GB" sz="2200" b="1" dirty="0"/>
              <a:t>(</a:t>
            </a:r>
            <a:r>
              <a:rPr lang="en-GB" sz="2200" b="1" dirty="0">
                <a:solidFill>
                  <a:srgbClr val="C00000"/>
                </a:solidFill>
              </a:rPr>
              <a:t>NOTE</a:t>
            </a:r>
            <a:r>
              <a:rPr lang="en-GB" sz="2200" b="1" dirty="0"/>
              <a:t>: The compound machine will NOT be treated in this course)</a:t>
            </a:r>
          </a:p>
          <a:p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2.1:	Introduction</a:t>
            </a:r>
            <a:br>
              <a:rPr lang="en-GB" b="1" i="1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4065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738708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This type of characteristic of the series generator is rather unstable which limits the use of series generators. </a:t>
            </a:r>
          </a:p>
          <a:p>
            <a:pPr lvl="0" algn="just"/>
            <a:r>
              <a:rPr lang="en-GB" sz="2300" dirty="0"/>
              <a:t>Due to the initial rising voltage characteristic, the series generator is suitable for applications where </a:t>
            </a:r>
            <a:r>
              <a:rPr lang="en-GB" sz="2300" b="1" dirty="0"/>
              <a:t>voltage boosting</a:t>
            </a:r>
            <a:r>
              <a:rPr lang="en-GB" sz="2300" dirty="0"/>
              <a:t> is required to give an increase of voltage practically proportional to the current. </a:t>
            </a:r>
          </a:p>
          <a:p>
            <a:pPr lvl="0" algn="just"/>
            <a:r>
              <a:rPr lang="en-GB" sz="2300" dirty="0"/>
              <a:t>For special purposes, such as </a:t>
            </a:r>
            <a:r>
              <a:rPr lang="en-GB" sz="2300" b="1" dirty="0"/>
              <a:t>supplying the field current for regenerative braking of DC locomotives</a:t>
            </a:r>
          </a:p>
          <a:p>
            <a:pPr algn="just"/>
            <a:endParaRPr lang="en-GB" sz="2300" b="1" dirty="0">
              <a:solidFill>
                <a:srgbClr val="00B0F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2.4.7.1: </a:t>
            </a:r>
            <a:r>
              <a:rPr lang="en-US" sz="3000" b="1" dirty="0">
                <a:solidFill>
                  <a:srgbClr val="0070C0"/>
                </a:solidFill>
              </a:rPr>
              <a:t>Series Generators – </a:t>
            </a:r>
            <a:r>
              <a:rPr lang="en-US" sz="3000" b="1" dirty="0">
                <a:solidFill>
                  <a:srgbClr val="FFC000"/>
                </a:solidFill>
              </a:rPr>
              <a:t>Applications</a:t>
            </a:r>
            <a:br>
              <a:rPr lang="en-GB" b="1" i="1" dirty="0">
                <a:solidFill>
                  <a:srgbClr val="C00000"/>
                </a:solidFill>
              </a:rPr>
            </a:b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922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738708"/>
          </a:xfrm>
        </p:spPr>
        <p:txBody>
          <a:bodyPr>
            <a:noAutofit/>
          </a:bodyPr>
          <a:lstStyle/>
          <a:p>
            <a:pPr lvl="0" algn="just"/>
            <a:endParaRPr lang="en-GB" sz="2300" dirty="0"/>
          </a:p>
          <a:p>
            <a:pPr lvl="0" algn="just"/>
            <a:endParaRPr lang="en-GB" sz="2300" dirty="0"/>
          </a:p>
          <a:p>
            <a:pPr lvl="0" algn="just"/>
            <a:endParaRPr lang="en-GB" sz="2300" dirty="0"/>
          </a:p>
          <a:p>
            <a:pPr lvl="0" algn="just"/>
            <a:r>
              <a:rPr lang="en-GB" sz="2300" dirty="0"/>
              <a:t>Where</a:t>
            </a:r>
          </a:p>
          <a:p>
            <a:pPr>
              <a:buNone/>
            </a:pPr>
            <a:r>
              <a:rPr lang="en-GB" sz="2400" dirty="0"/>
              <a:t>			= </a:t>
            </a:r>
            <a:r>
              <a:rPr lang="en-GB" sz="2300" dirty="0"/>
              <a:t>series field current	 </a:t>
            </a:r>
          </a:p>
          <a:p>
            <a:pPr>
              <a:buNone/>
            </a:pPr>
            <a:r>
              <a:rPr lang="en-GB" sz="2300" dirty="0"/>
              <a:t>			= armature current</a:t>
            </a:r>
          </a:p>
          <a:p>
            <a:pPr>
              <a:buNone/>
            </a:pPr>
            <a:r>
              <a:rPr lang="en-GB" sz="2300" dirty="0"/>
              <a:t>			= load current		</a:t>
            </a:r>
          </a:p>
          <a:p>
            <a:pPr>
              <a:buNone/>
            </a:pPr>
            <a:r>
              <a:rPr lang="en-GB" sz="2300" dirty="0"/>
              <a:t>			= series field resistance</a:t>
            </a:r>
          </a:p>
          <a:p>
            <a:pPr>
              <a:buNone/>
            </a:pPr>
            <a:r>
              <a:rPr lang="en-GB" sz="2300" dirty="0"/>
              <a:t>			= armature resistance                  </a:t>
            </a:r>
          </a:p>
          <a:p>
            <a:pPr>
              <a:buNone/>
            </a:pPr>
            <a:r>
              <a:rPr lang="en-GB" sz="2300" dirty="0"/>
              <a:t>			= generated </a:t>
            </a:r>
            <a:r>
              <a:rPr lang="en-GB" sz="2300" dirty="0" err="1"/>
              <a:t>emf</a:t>
            </a:r>
            <a:r>
              <a:rPr lang="en-GB" sz="2300" dirty="0"/>
              <a:t>	</a:t>
            </a:r>
          </a:p>
          <a:p>
            <a:pPr>
              <a:buNone/>
            </a:pPr>
            <a:r>
              <a:rPr lang="en-GB" sz="2300" dirty="0"/>
              <a:t>			= terminal voltage	</a:t>
            </a:r>
            <a:r>
              <a:rPr lang="en-GB" sz="2400" dirty="0"/>
              <a:t>		</a:t>
            </a:r>
            <a:r>
              <a:rPr lang="en-GB" sz="2400" b="1" dirty="0"/>
              <a:t> </a:t>
            </a:r>
            <a:endParaRPr lang="en-GB" sz="2400" dirty="0"/>
          </a:p>
          <a:p>
            <a:pPr lvl="0" algn="just"/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2.4.7.2: </a:t>
            </a:r>
            <a:r>
              <a:rPr lang="en-US" sz="3000" b="1" dirty="0">
                <a:solidFill>
                  <a:srgbClr val="0070C0"/>
                </a:solidFill>
              </a:rPr>
              <a:t>Shunt Generators – </a:t>
            </a:r>
            <a:br>
              <a:rPr lang="en-US" sz="3000" b="1" dirty="0">
                <a:solidFill>
                  <a:srgbClr val="C00000"/>
                </a:solidFill>
              </a:rPr>
            </a:br>
            <a:r>
              <a:rPr lang="en-US" sz="3000" b="1" dirty="0">
                <a:solidFill>
                  <a:srgbClr val="92D050"/>
                </a:solidFill>
              </a:rPr>
              <a:t>Important Governing Equations of Shunt Generator</a:t>
            </a:r>
            <a:br>
              <a:rPr lang="en-US" sz="3000" b="1" dirty="0">
                <a:solidFill>
                  <a:srgbClr val="C00000"/>
                </a:solidFill>
              </a:rPr>
            </a:br>
            <a:r>
              <a:rPr lang="en-US" sz="3000" b="1" dirty="0">
                <a:solidFill>
                  <a:srgbClr val="C00000"/>
                </a:solidFill>
              </a:rPr>
              <a:t> 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22B813-F156-48CA-B9A2-BE84065D4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298" y="2536587"/>
            <a:ext cx="3162960" cy="445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31D366-9465-45B9-A8A1-3DFEC9DB7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003" y="2585870"/>
            <a:ext cx="2647260" cy="325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1CD693-6C94-441D-8CFB-7A4D95CED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045" y="3751186"/>
            <a:ext cx="311236" cy="4477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15A106-9A2B-4EBA-8654-735BCA3D9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872" y="4227714"/>
            <a:ext cx="171900" cy="2739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371DE8-CE4A-433B-AC43-ED5CFF7A91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8374" y="5043934"/>
            <a:ext cx="309420" cy="385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8A805E-DD8C-493F-93B4-1F4A827D90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2927" y="5383776"/>
            <a:ext cx="979830" cy="513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C1EF96-133C-45C1-B054-602065F2A2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9828" y="5926847"/>
            <a:ext cx="326610" cy="3252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80B398B-9DC5-4397-8C30-6DCFFC4CFE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4203" y="1981758"/>
            <a:ext cx="1358010" cy="385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A1A29DA-0E15-43C7-8410-390AAFC89F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90648" y="2056188"/>
            <a:ext cx="2002635" cy="385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E6E695-160D-4A65-9F4E-80EE7214D7A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65767" y="1870479"/>
            <a:ext cx="2389410" cy="6077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67F4F8D-D466-4F52-9E14-15792AE70D0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88644" y="2730210"/>
            <a:ext cx="929784" cy="3765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0037DA-B8B9-40BA-A066-69531A0B3F1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81682" y="3374629"/>
            <a:ext cx="326610" cy="385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05B56B6-0F3E-4136-842E-2AADAA0D74D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10499" y="4578441"/>
            <a:ext cx="470402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32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738708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Motors are classified into </a:t>
            </a:r>
            <a:r>
              <a:rPr lang="en-GB" sz="2300" b="1" dirty="0"/>
              <a:t>two broad groups</a:t>
            </a:r>
            <a:r>
              <a:rPr lang="en-GB" sz="2300" dirty="0"/>
              <a:t>, depending on whether they are suitable for use on direct-current or alternating current systems.</a:t>
            </a:r>
          </a:p>
          <a:p>
            <a:pPr algn="just"/>
            <a:r>
              <a:rPr lang="en-GB" sz="2300" dirty="0"/>
              <a:t>They are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GB" sz="2200" dirty="0"/>
              <a:t>DC and AC motors.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GB" sz="2200" dirty="0"/>
              <a:t>Universal Motor which can be used on DC or AC supply</a:t>
            </a:r>
            <a:r>
              <a:rPr lang="en-GB" sz="2000" dirty="0"/>
              <a:t>. </a:t>
            </a:r>
          </a:p>
          <a:p>
            <a:pPr algn="just">
              <a:buNone/>
            </a:pPr>
            <a:endParaRPr lang="en-GB" sz="2300" dirty="0"/>
          </a:p>
          <a:p>
            <a:pPr algn="just"/>
            <a:r>
              <a:rPr lang="en-GB" sz="2300" b="1" dirty="0"/>
              <a:t>More AC motors</a:t>
            </a:r>
            <a:r>
              <a:rPr lang="en-GB" sz="2300" dirty="0"/>
              <a:t> are, however, in use than DC motors, and this is due to </a:t>
            </a:r>
            <a:r>
              <a:rPr lang="en-GB" sz="2300" b="1" dirty="0"/>
              <a:t>two factors</a:t>
            </a:r>
            <a:r>
              <a:rPr lang="en-GB" sz="2300" dirty="0"/>
              <a:t>: </a:t>
            </a:r>
          </a:p>
          <a:p>
            <a:pPr marL="800100" lvl="1" indent="-457200" algn="just">
              <a:buFont typeface="+mj-lt"/>
              <a:buAutoNum type="arabicParenR"/>
            </a:pPr>
            <a:r>
              <a:rPr lang="en-GB" sz="2200" dirty="0"/>
              <a:t>The majority of our supply systems are AC. </a:t>
            </a:r>
          </a:p>
          <a:p>
            <a:pPr marL="800100" lvl="1" indent="-457200" algn="just">
              <a:buFont typeface="+mj-lt"/>
              <a:buAutoNum type="arabicParenR"/>
            </a:pPr>
            <a:r>
              <a:rPr lang="en-GB" sz="2200" dirty="0"/>
              <a:t>The AC motor is simpler and cheaper than its DC counterparts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2.5: </a:t>
            </a:r>
            <a:r>
              <a:rPr lang="en-US" sz="3000" b="1" dirty="0">
                <a:solidFill>
                  <a:srgbClr val="7030A0"/>
                </a:solidFill>
              </a:rPr>
              <a:t>DC Motors - </a:t>
            </a:r>
            <a:r>
              <a:rPr lang="en-US" sz="2800" b="1" dirty="0"/>
              <a:t>Constructional Features and Types</a:t>
            </a:r>
            <a:br>
              <a:rPr lang="en-GB" b="1" i="1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273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738708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A motor experiences </a:t>
            </a:r>
            <a:r>
              <a:rPr lang="en-GB" sz="2300" b="1" dirty="0"/>
              <a:t>generator effect </a:t>
            </a:r>
            <a:r>
              <a:rPr lang="en-GB" sz="2300" dirty="0"/>
              <a:t>when the supply voltage is applied across the armature via the split-rings or commutator, and current flows in the armature windings.</a:t>
            </a:r>
          </a:p>
          <a:p>
            <a:pPr algn="just"/>
            <a:r>
              <a:rPr lang="en-GB" sz="2300" dirty="0"/>
              <a:t>According to </a:t>
            </a:r>
            <a:r>
              <a:rPr lang="en-GB" sz="2300" b="1" dirty="0"/>
              <a:t>Fleming’s Left-Hand Rule</a:t>
            </a:r>
            <a:r>
              <a:rPr lang="en-GB" sz="2300" dirty="0"/>
              <a:t>, the </a:t>
            </a:r>
            <a:r>
              <a:rPr lang="en-GB" sz="2300" b="1" dirty="0"/>
              <a:t>current-carrying armature windings </a:t>
            </a:r>
            <a:r>
              <a:rPr lang="en-GB" sz="2300" dirty="0"/>
              <a:t>in the presence of the stator magnetic field </a:t>
            </a:r>
            <a:r>
              <a:rPr lang="en-GB" sz="2300" b="1" dirty="0"/>
              <a:t>will experience either an upward or a downward force</a:t>
            </a:r>
            <a:r>
              <a:rPr lang="en-GB" sz="2300" dirty="0"/>
              <a:t>, depending on the direction of the current and field polarity.   </a:t>
            </a:r>
          </a:p>
          <a:p>
            <a:pPr algn="just"/>
            <a:r>
              <a:rPr lang="en-GB" sz="2300" dirty="0"/>
              <a:t>On moving vertically upward or downward, the </a:t>
            </a:r>
            <a:r>
              <a:rPr lang="en-GB" sz="2300" b="1" dirty="0"/>
              <a:t>armature windings will cut the magnetic flux of the field coils</a:t>
            </a:r>
            <a:r>
              <a:rPr lang="en-GB" sz="2300" dirty="0"/>
              <a:t>. </a:t>
            </a:r>
          </a:p>
          <a:p>
            <a:pPr algn="just"/>
            <a:r>
              <a:rPr lang="en-GB" sz="2300" dirty="0"/>
              <a:t>And so </a:t>
            </a:r>
            <a:r>
              <a:rPr lang="en-GB" sz="2300" b="1" dirty="0"/>
              <a:t>in accordance with Faraday’s Laws of Electromagnetic Induction</a:t>
            </a:r>
            <a:r>
              <a:rPr lang="en-GB" sz="2300" dirty="0"/>
              <a:t>, an </a:t>
            </a:r>
            <a:r>
              <a:rPr lang="en-GB" sz="2300" b="1" dirty="0" err="1"/>
              <a:t>emf</a:t>
            </a:r>
            <a:r>
              <a:rPr lang="en-GB" sz="2300" b="1" dirty="0"/>
              <a:t> will be induced in the armature conductors </a:t>
            </a:r>
            <a:r>
              <a:rPr lang="en-GB" sz="2300" dirty="0"/>
              <a:t>cutting the field flux. </a:t>
            </a:r>
          </a:p>
          <a:p>
            <a:pPr algn="just"/>
            <a:r>
              <a:rPr lang="en-GB" sz="2300" dirty="0"/>
              <a:t>This effect is called </a:t>
            </a:r>
            <a:r>
              <a:rPr lang="en-GB" sz="2300" b="1" dirty="0"/>
              <a:t>generator effect</a:t>
            </a:r>
            <a:r>
              <a:rPr lang="en-GB" sz="2300" dirty="0"/>
              <a:t> in a motor action.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2.5.1: Back </a:t>
            </a:r>
            <a:r>
              <a:rPr lang="en-US" sz="3000" b="1" dirty="0" err="1"/>
              <a:t>emf</a:t>
            </a:r>
            <a:r>
              <a:rPr lang="en-US" sz="3000" b="1" dirty="0"/>
              <a:t>       in DC Motors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B78E6-7B65-4450-BA63-95559F473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077" y="1003150"/>
            <a:ext cx="386775" cy="5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16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738708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The </a:t>
            </a:r>
            <a:r>
              <a:rPr lang="en-GB" sz="2300" b="1" dirty="0"/>
              <a:t>direction of the induced </a:t>
            </a:r>
            <a:r>
              <a:rPr lang="en-GB" sz="2300" b="1" dirty="0" err="1"/>
              <a:t>emf</a:t>
            </a:r>
            <a:r>
              <a:rPr lang="en-GB" sz="2300" b="1" dirty="0"/>
              <a:t> </a:t>
            </a:r>
            <a:r>
              <a:rPr lang="en-GB" sz="2300" dirty="0"/>
              <a:t>is </a:t>
            </a:r>
            <a:r>
              <a:rPr lang="en-GB" sz="2300" b="1" dirty="0"/>
              <a:t>determined by Fleming’s Right-Hand Rule</a:t>
            </a:r>
            <a:r>
              <a:rPr lang="en-GB" sz="2300" dirty="0"/>
              <a:t>, and is found to be in the opposite direction to the impressed supply voltage. </a:t>
            </a:r>
          </a:p>
          <a:p>
            <a:pPr algn="just"/>
            <a:endParaRPr lang="en-GB" sz="2300" dirty="0"/>
          </a:p>
          <a:p>
            <a:pPr algn="just"/>
            <a:r>
              <a:rPr lang="en-GB" sz="2300" b="1" dirty="0"/>
              <a:t>This induced </a:t>
            </a:r>
            <a:r>
              <a:rPr lang="en-GB" sz="2300" b="1" dirty="0" err="1"/>
              <a:t>emf</a:t>
            </a:r>
            <a:r>
              <a:rPr lang="en-GB" sz="2300" b="1" dirty="0"/>
              <a:t> always opposes/counteracts the applied voltage, and is thus </a:t>
            </a:r>
            <a:r>
              <a:rPr lang="en-GB" sz="2300" b="1" u="sng" dirty="0"/>
              <a:t>called the counter or back </a:t>
            </a:r>
            <a:r>
              <a:rPr lang="en-GB" sz="2300" b="1" u="sng" dirty="0" err="1"/>
              <a:t>emf</a:t>
            </a:r>
            <a:r>
              <a:rPr lang="en-GB" sz="2300" b="1" u="sng" dirty="0"/>
              <a:t>     </a:t>
            </a:r>
          </a:p>
          <a:p>
            <a:pPr algn="just"/>
            <a:endParaRPr lang="en-GB" sz="2300" b="1" u="sng" dirty="0"/>
          </a:p>
          <a:p>
            <a:pPr algn="just"/>
            <a:r>
              <a:rPr lang="en-GB" sz="2300" dirty="0"/>
              <a:t>The </a:t>
            </a:r>
            <a:r>
              <a:rPr lang="en-GB" sz="2300" b="1" dirty="0"/>
              <a:t>back </a:t>
            </a:r>
            <a:r>
              <a:rPr lang="en-GB" sz="2300" b="1" dirty="0" err="1"/>
              <a:t>emf</a:t>
            </a:r>
            <a:r>
              <a:rPr lang="en-GB" sz="2300" b="1" dirty="0"/>
              <a:t> </a:t>
            </a:r>
            <a:r>
              <a:rPr lang="en-GB" sz="2300" dirty="0"/>
              <a:t>is directly proportional to the armature speed   and the field strength B, and </a:t>
            </a:r>
            <a:r>
              <a:rPr lang="en-GB" sz="2300" b="1" dirty="0"/>
              <a:t>the same in value as the generated voltage</a:t>
            </a:r>
            <a:r>
              <a:rPr lang="en-GB" sz="2300" dirty="0"/>
              <a:t> in the armature windings of a generator. </a:t>
            </a:r>
          </a:p>
          <a:p>
            <a:pPr algn="just"/>
            <a:endParaRPr lang="en-GB" sz="2300" dirty="0"/>
          </a:p>
          <a:p>
            <a:pPr algn="just"/>
            <a:r>
              <a:rPr lang="en-GB" sz="2300" dirty="0"/>
              <a:t>Thus, </a:t>
            </a:r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2.5.1: Back </a:t>
            </a:r>
            <a:r>
              <a:rPr lang="en-US" sz="3000" b="1" dirty="0" err="1"/>
              <a:t>emf</a:t>
            </a:r>
            <a:r>
              <a:rPr lang="en-US" sz="3000" b="1" dirty="0"/>
              <a:t>       in DC Motors (2)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B78E6-7B65-4450-BA63-95559F473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077" y="1003150"/>
            <a:ext cx="386775" cy="51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E247EE-F098-4744-869D-FCEE372F8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091" y="3483420"/>
            <a:ext cx="329435" cy="4335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F608DA-2968-4FDB-8E20-34BD485ED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610" y="5555428"/>
            <a:ext cx="3099547" cy="731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72AE56-31B1-4AE3-AFC9-200FA0ABFD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7617" y="4344293"/>
            <a:ext cx="266445" cy="35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5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738708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The effective voltage across the motor armature thus equals the applied voltage    minus the induced counter voltage (or back </a:t>
            </a:r>
            <a:r>
              <a:rPr lang="en-GB" sz="2300" dirty="0" err="1"/>
              <a:t>emf</a:t>
            </a:r>
            <a:r>
              <a:rPr lang="en-GB" sz="2300" dirty="0"/>
              <a:t>) . </a:t>
            </a:r>
          </a:p>
          <a:p>
            <a:pPr algn="just"/>
            <a:endParaRPr lang="en-GB" sz="2400" dirty="0"/>
          </a:p>
          <a:p>
            <a:pPr algn="just"/>
            <a:r>
              <a:rPr lang="en-GB" sz="2300" dirty="0"/>
              <a:t>If an armature has ohms resistance     , the </a:t>
            </a:r>
            <a:r>
              <a:rPr lang="en-GB" sz="2300" b="1" dirty="0"/>
              <a:t>current</a:t>
            </a:r>
            <a:r>
              <a:rPr lang="en-GB" sz="2300" dirty="0"/>
              <a:t> flowing through it can be determined by the equation: </a:t>
            </a:r>
            <a:r>
              <a:rPr lang="en-GB" sz="2400" dirty="0"/>
              <a:t>	</a:t>
            </a:r>
          </a:p>
          <a:p>
            <a:pPr algn="just"/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2.5.1: Back </a:t>
            </a:r>
            <a:r>
              <a:rPr lang="en-US" sz="3000" b="1" dirty="0" err="1"/>
              <a:t>emf</a:t>
            </a:r>
            <a:r>
              <a:rPr lang="en-US" sz="3000" b="1" dirty="0"/>
              <a:t>       in DC Motors (3)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B78E6-7B65-4450-BA63-95559F473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077" y="1003150"/>
            <a:ext cx="386775" cy="51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93D429-74C6-4EBF-9493-6B4D0ED89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318" y="2888087"/>
            <a:ext cx="316766" cy="4101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995F89-0A68-431D-AFEC-57A5A22FE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352" y="3694730"/>
            <a:ext cx="1289250" cy="701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FFBA2F-8160-43A3-9144-3137F3B60D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0920" y="2077849"/>
            <a:ext cx="326610" cy="32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222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738708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The back </a:t>
            </a:r>
            <a:r>
              <a:rPr lang="en-GB" sz="2300" dirty="0" err="1"/>
              <a:t>emf</a:t>
            </a:r>
            <a:r>
              <a:rPr lang="en-GB" sz="2300" dirty="0"/>
              <a:t> depends, among others, on the armature rotational speed. </a:t>
            </a:r>
          </a:p>
          <a:p>
            <a:pPr algn="just"/>
            <a:r>
              <a:rPr lang="en-GB" sz="2300" dirty="0"/>
              <a:t>If the </a:t>
            </a:r>
            <a:r>
              <a:rPr lang="en-GB" sz="2300" b="1" dirty="0"/>
              <a:t>speed is high</a:t>
            </a:r>
            <a:r>
              <a:rPr lang="en-GB" sz="2300" dirty="0"/>
              <a:t>, then     </a:t>
            </a:r>
            <a:r>
              <a:rPr lang="en-GB" sz="2300" b="1" dirty="0"/>
              <a:t>is large</a:t>
            </a:r>
            <a:r>
              <a:rPr lang="en-GB" sz="2300" dirty="0"/>
              <a:t> and hence the </a:t>
            </a:r>
            <a:r>
              <a:rPr lang="en-GB" sz="2300" b="1" dirty="0"/>
              <a:t>armature current is small</a:t>
            </a:r>
            <a:r>
              <a:rPr lang="en-GB" sz="2300" dirty="0"/>
              <a:t>. </a:t>
            </a:r>
          </a:p>
          <a:p>
            <a:pPr algn="just"/>
            <a:r>
              <a:rPr lang="en-GB" sz="2300" dirty="0"/>
              <a:t>If the </a:t>
            </a:r>
            <a:r>
              <a:rPr lang="en-GB" sz="2300" b="1" dirty="0"/>
              <a:t>speed is less</a:t>
            </a:r>
            <a:r>
              <a:rPr lang="en-GB" sz="2300" dirty="0"/>
              <a:t>, then    </a:t>
            </a:r>
            <a:r>
              <a:rPr lang="en-GB" sz="2300" b="1" dirty="0"/>
              <a:t>is also less</a:t>
            </a:r>
            <a:r>
              <a:rPr lang="en-GB" sz="2300" dirty="0"/>
              <a:t>, and hence </a:t>
            </a:r>
            <a:r>
              <a:rPr lang="en-GB" sz="2300" b="1" dirty="0"/>
              <a:t>more current flows </a:t>
            </a:r>
            <a:r>
              <a:rPr lang="en-GB" sz="2300" dirty="0"/>
              <a:t>which develops motor torque. </a:t>
            </a:r>
          </a:p>
          <a:p>
            <a:pPr algn="just"/>
            <a:r>
              <a:rPr lang="en-GB" sz="2300" b="1" dirty="0"/>
              <a:t>The </a:t>
            </a:r>
            <a:r>
              <a:rPr lang="en-GB" sz="2300" b="1" u="sng" dirty="0">
                <a:solidFill>
                  <a:srgbClr val="7030A0"/>
                </a:solidFill>
              </a:rPr>
              <a:t>back </a:t>
            </a:r>
            <a:r>
              <a:rPr lang="en-GB" sz="2300" b="1" u="sng" dirty="0" err="1">
                <a:solidFill>
                  <a:srgbClr val="7030A0"/>
                </a:solidFill>
              </a:rPr>
              <a:t>emf</a:t>
            </a:r>
            <a:r>
              <a:rPr lang="en-GB" sz="2300" b="1" u="sng" dirty="0">
                <a:solidFill>
                  <a:srgbClr val="7030A0"/>
                </a:solidFill>
              </a:rPr>
              <a:t> acts like a governor</a:t>
            </a:r>
            <a:r>
              <a:rPr lang="en-GB" sz="2300" b="1" dirty="0"/>
              <a:t>, that is, it makes a motor self-regulating so that it draws as much current as is just necessary</a:t>
            </a:r>
            <a:r>
              <a:rPr lang="en-GB" sz="2300" dirty="0"/>
              <a:t>.    </a:t>
            </a:r>
          </a:p>
          <a:p>
            <a:pPr algn="just"/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2.5.2: Significance of Back </a:t>
            </a:r>
            <a:r>
              <a:rPr lang="en-US" sz="3000" b="1" dirty="0" err="1"/>
              <a:t>emf</a:t>
            </a:r>
            <a:r>
              <a:rPr lang="en-US" sz="3000" b="1" dirty="0"/>
              <a:t> 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B78E6-7B65-4450-BA63-95559F473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470" y="1003150"/>
            <a:ext cx="386775" cy="51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C6759F-4E03-465E-855A-888E00367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108" y="2424218"/>
            <a:ext cx="315644" cy="420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555216-95CA-4144-873A-A0A7CD5BE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474" y="3179132"/>
            <a:ext cx="315643" cy="42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514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738708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Recall the equation of the current flowing through the armature, in relation to the back </a:t>
            </a:r>
            <a:r>
              <a:rPr lang="en-GB" sz="2300" dirty="0" err="1"/>
              <a:t>emf</a:t>
            </a:r>
            <a:r>
              <a:rPr lang="en-GB" sz="2300" dirty="0"/>
              <a:t>;</a:t>
            </a:r>
          </a:p>
          <a:p>
            <a:pPr algn="just"/>
            <a:endParaRPr lang="en-GB" sz="2300" dirty="0"/>
          </a:p>
          <a:p>
            <a:pPr algn="just"/>
            <a:r>
              <a:rPr lang="en-GB" sz="2300" dirty="0"/>
              <a:t>From this equation, the </a:t>
            </a:r>
            <a:r>
              <a:rPr lang="en-GB" sz="2300" b="1" dirty="0"/>
              <a:t>fundamental voltage equation of the motor </a:t>
            </a:r>
            <a:r>
              <a:rPr lang="en-GB" sz="2300" dirty="0"/>
              <a:t>is obtained as: </a:t>
            </a:r>
          </a:p>
          <a:p>
            <a:pPr algn="just"/>
            <a:endParaRPr lang="en-GB" sz="2300" dirty="0"/>
          </a:p>
          <a:p>
            <a:pPr algn="just"/>
            <a:r>
              <a:rPr lang="en-GB" sz="2300" dirty="0"/>
              <a:t>The voltage is thus applied to overcome the back </a:t>
            </a:r>
            <a:r>
              <a:rPr lang="en-GB" sz="2300" dirty="0" err="1"/>
              <a:t>emf</a:t>
            </a:r>
            <a:r>
              <a:rPr lang="en-GB" sz="2300" dirty="0"/>
              <a:t> and also supply the armature ohmic drop                </a:t>
            </a:r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2.5.3: Voltage equation of a DC motor 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4A71C9-4E6B-4F2F-8B21-85070D9C3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328" y="2057721"/>
            <a:ext cx="1286367" cy="7011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B9DFCA-710F-404C-88B4-1E5C64489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894" y="3321456"/>
            <a:ext cx="1994040" cy="385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A13B8A-1880-47AA-9790-034255163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753" y="4369803"/>
            <a:ext cx="644625" cy="39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157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93" y="1690688"/>
            <a:ext cx="10930270" cy="4738708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The armature of a DC machine has a resistance of 0.1 Ω and is connected to a 250 V supply. Calculate the generated voltage when it is running </a:t>
            </a:r>
          </a:p>
          <a:p>
            <a:pPr algn="just">
              <a:buNone/>
            </a:pPr>
            <a:r>
              <a:rPr lang="en-GB" sz="2300" dirty="0"/>
              <a:t>	(a) as a generator giving 80 A</a:t>
            </a:r>
          </a:p>
          <a:p>
            <a:pPr lvl="0" algn="just">
              <a:buNone/>
            </a:pPr>
            <a:r>
              <a:rPr lang="en-GB" sz="2300" dirty="0"/>
              <a:t>	(b) as a motor taking 60 A</a:t>
            </a:r>
          </a:p>
          <a:p>
            <a:pPr algn="just"/>
            <a:r>
              <a:rPr lang="en-GB" sz="2300" b="1" u="sng" dirty="0">
                <a:solidFill>
                  <a:srgbClr val="FF0000"/>
                </a:solidFill>
              </a:rPr>
              <a:t>SOLUTION 2.4</a:t>
            </a:r>
          </a:p>
          <a:p>
            <a:pPr algn="just"/>
            <a:r>
              <a:rPr lang="en-GB" sz="2300" dirty="0"/>
              <a:t>(a) Voltage drop due to the armature resistance = 80 x 0.1 = 8 V. </a:t>
            </a:r>
          </a:p>
          <a:p>
            <a:pPr algn="just"/>
            <a:r>
              <a:rPr lang="en-GB" sz="2300" dirty="0"/>
              <a:t>Thus </a:t>
            </a:r>
            <a:r>
              <a:rPr lang="en-GB" sz="2300" b="1" dirty="0"/>
              <a:t>as generator</a:t>
            </a:r>
            <a:r>
              <a:rPr lang="en-GB" sz="2300" dirty="0"/>
              <a:t>, the generated voltage is   </a:t>
            </a:r>
          </a:p>
          <a:p>
            <a:pPr algn="just"/>
            <a:endParaRPr lang="en-GB" sz="2300" dirty="0"/>
          </a:p>
          <a:p>
            <a:pPr algn="just"/>
            <a:r>
              <a:rPr lang="en-GB" sz="2300" dirty="0"/>
              <a:t>(b) Voltage drop due to armature resistance = 60 x 0.1 = 6 V. </a:t>
            </a:r>
          </a:p>
          <a:p>
            <a:pPr algn="just"/>
            <a:r>
              <a:rPr lang="en-GB" sz="2300" dirty="0"/>
              <a:t>Thus </a:t>
            </a:r>
            <a:r>
              <a:rPr lang="en-GB" sz="2300" b="1" dirty="0"/>
              <a:t>as</a:t>
            </a:r>
            <a:r>
              <a:rPr lang="en-GB" sz="2300" dirty="0"/>
              <a:t> </a:t>
            </a:r>
            <a:r>
              <a:rPr lang="en-GB" sz="2300" b="1" dirty="0"/>
              <a:t>motor</a:t>
            </a:r>
            <a:r>
              <a:rPr lang="en-GB" sz="2300" dirty="0"/>
              <a:t>, the generated voltage is </a:t>
            </a:r>
          </a:p>
          <a:p>
            <a:pPr algn="just"/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Example 2.4 &amp; Solution 2.4 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6EF019-FD67-4D2F-9820-5C6C8285D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490" y="4088941"/>
            <a:ext cx="4125601" cy="445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C46751-522D-4F64-A329-B94B03759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644" y="5381837"/>
            <a:ext cx="4177171" cy="45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714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738708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If each term of the fundamental motor equation is multiplied by the armature current, the resulting equation is</a:t>
            </a:r>
          </a:p>
          <a:p>
            <a:pPr algn="just"/>
            <a:endParaRPr lang="en-GB" sz="2300" dirty="0"/>
          </a:p>
          <a:p>
            <a:endParaRPr lang="en-GB" sz="2400" dirty="0"/>
          </a:p>
          <a:p>
            <a:pPr algn="just"/>
            <a:r>
              <a:rPr lang="en-GB" sz="2300" dirty="0"/>
              <a:t>The term       </a:t>
            </a:r>
            <a:r>
              <a:rPr lang="en-GB" sz="2300" b="1" dirty="0"/>
              <a:t>represents the electrical power supplied</a:t>
            </a:r>
            <a:r>
              <a:rPr lang="en-GB" sz="2300" dirty="0"/>
              <a:t> to the armature of the motor; </a:t>
            </a:r>
          </a:p>
          <a:p>
            <a:pPr algn="just"/>
            <a:r>
              <a:rPr lang="en-GB" sz="2300" dirty="0"/>
              <a:t>The term    represents the </a:t>
            </a:r>
            <a:r>
              <a:rPr lang="en-GB" sz="2300" b="1" dirty="0"/>
              <a:t>power lost as heat </a:t>
            </a:r>
            <a:r>
              <a:rPr lang="en-GB" sz="2300" dirty="0"/>
              <a:t>due to armature resistance. </a:t>
            </a:r>
          </a:p>
          <a:p>
            <a:pPr algn="just"/>
            <a:r>
              <a:rPr lang="en-GB" sz="2300" dirty="0"/>
              <a:t>The remainder of the power,    , must therefore be the electrical equivalent of </a:t>
            </a:r>
            <a:r>
              <a:rPr lang="en-GB" sz="2300" b="1" dirty="0"/>
              <a:t>mechanical power </a:t>
            </a:r>
            <a:r>
              <a:rPr lang="en-GB" sz="2300" dirty="0"/>
              <a:t>developed within the armature</a:t>
            </a:r>
            <a:r>
              <a:rPr lang="en-GB" sz="2400" dirty="0"/>
              <a:t>. </a:t>
            </a:r>
          </a:p>
          <a:p>
            <a:pPr algn="just"/>
            <a:r>
              <a:rPr lang="en-GB" sz="2300" dirty="0"/>
              <a:t>The remainder of the </a:t>
            </a:r>
            <a:r>
              <a:rPr lang="en-GB" sz="2300" b="1" dirty="0"/>
              <a:t>power, after subtracting these losses, appears as power available at the shaft </a:t>
            </a:r>
            <a:r>
              <a:rPr lang="en-GB" sz="2300" dirty="0"/>
              <a:t>for driving the external load. </a:t>
            </a:r>
          </a:p>
          <a:p>
            <a:pPr algn="just"/>
            <a:r>
              <a:rPr lang="en-GB" sz="2300" dirty="0"/>
              <a:t>   </a:t>
            </a:r>
          </a:p>
          <a:p>
            <a:pPr algn="just"/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2.5.4: Power relationships and torque equations in DC Motor 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7C0352-B847-41A7-8051-41D1B51C0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499" y="2404879"/>
            <a:ext cx="2253092" cy="4704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10A54B-480C-4622-873D-707D5CDF6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645" y="3279574"/>
            <a:ext cx="400247" cy="4270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579624-69BA-4562-BB6B-C925AB244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703" y="3982623"/>
            <a:ext cx="652441" cy="4364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4B6D27-06CF-4A85-83F0-E6139CA0AC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6080" y="4784651"/>
            <a:ext cx="531057" cy="37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1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738708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In </a:t>
            </a:r>
            <a:r>
              <a:rPr lang="en-GB" sz="2300" b="1" dirty="0"/>
              <a:t>separated excited machines</a:t>
            </a:r>
            <a:r>
              <a:rPr lang="en-GB" sz="2300" dirty="0"/>
              <a:t>, the field winding is connected to a source of supply other than the armature of its own machine</a:t>
            </a:r>
          </a:p>
          <a:p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2.2:	</a:t>
            </a:r>
            <a:r>
              <a:rPr lang="en-US" sz="3000" b="1" dirty="0">
                <a:solidFill>
                  <a:srgbClr val="FF0000"/>
                </a:solidFill>
              </a:rPr>
              <a:t>Separated Excited Machines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22CBE5-F4F5-4EDE-8ED8-5231C0571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317" y="2578913"/>
            <a:ext cx="7228396" cy="3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090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738708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In practice, it is sufficiently accurate to assume that the </a:t>
            </a:r>
            <a:r>
              <a:rPr lang="en-GB" sz="2300" b="1" dirty="0"/>
              <a:t>power supplied by the shaft</a:t>
            </a:r>
            <a:r>
              <a:rPr lang="en-GB" sz="2300" dirty="0"/>
              <a:t> is          .    </a:t>
            </a:r>
          </a:p>
          <a:p>
            <a:pPr algn="just"/>
            <a:r>
              <a:rPr lang="en-GB" sz="2300" dirty="0"/>
              <a:t>The motor efficiency is given by the ratio of power developed by the armature to its input, that is, </a:t>
            </a:r>
          </a:p>
          <a:p>
            <a:pPr algn="just"/>
            <a:r>
              <a:rPr lang="en-GB" sz="2300" dirty="0"/>
              <a:t>   </a:t>
            </a:r>
          </a:p>
          <a:p>
            <a:pPr algn="just"/>
            <a:r>
              <a:rPr lang="en-GB" sz="2300" dirty="0"/>
              <a:t>If      is the torque (in Nm) is the torque developed within the armature of a motor that running at </a:t>
            </a:r>
            <a:r>
              <a:rPr lang="en-GB" sz="2300" b="1" dirty="0"/>
              <a:t>N revolutions per sec </a:t>
            </a:r>
            <a:r>
              <a:rPr lang="en-GB" sz="2300" dirty="0"/>
              <a:t>(</a:t>
            </a:r>
            <a:r>
              <a:rPr lang="en-GB" sz="2300" dirty="0" err="1"/>
              <a:t>r.p.s</a:t>
            </a:r>
            <a:r>
              <a:rPr lang="en-GB" sz="2300" dirty="0"/>
              <a:t>.), then the </a:t>
            </a:r>
            <a:r>
              <a:rPr lang="en-GB" sz="2300" b="1" dirty="0"/>
              <a:t>power developed </a:t>
            </a:r>
            <a:r>
              <a:rPr lang="en-GB" sz="2300" dirty="0"/>
              <a:t>is given by the relation:</a:t>
            </a:r>
          </a:p>
          <a:p>
            <a:pPr algn="just"/>
            <a:r>
              <a:rPr lang="en-GB" sz="2300" dirty="0"/>
              <a:t>But the </a:t>
            </a:r>
            <a:r>
              <a:rPr lang="en-GB" sz="2300" b="1" dirty="0"/>
              <a:t>electrical power converted into mechanical power </a:t>
            </a:r>
            <a:r>
              <a:rPr lang="en-GB" sz="2300" dirty="0"/>
              <a:t>in the armature is given by</a:t>
            </a:r>
          </a:p>
          <a:p>
            <a:pPr algn="just"/>
            <a:r>
              <a:rPr lang="en-GB" sz="2300" dirty="0"/>
              <a:t>Hence </a:t>
            </a:r>
            <a:r>
              <a:rPr lang="en-GB" sz="2300" b="1" dirty="0"/>
              <a:t>equating the two equations</a:t>
            </a:r>
            <a:r>
              <a:rPr lang="en-GB" sz="2300" dirty="0"/>
              <a:t>, we obtain</a:t>
            </a:r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788276"/>
            <a:ext cx="10655595" cy="90241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2.5.4: Power relationships and torque equations in DC Motor (2) 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1D544-449F-47B8-97E0-F5E8BD7E7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738" y="2024284"/>
            <a:ext cx="713385" cy="38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B07D38-F3FE-4AA6-851A-DF3604769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361" y="2727165"/>
            <a:ext cx="1418175" cy="701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F753A7-2A64-4197-8117-CED978623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861" y="3567943"/>
            <a:ext cx="386775" cy="4451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97C136-706C-40D9-9F88-115EC83A4B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410" y="4303934"/>
            <a:ext cx="2092925" cy="3936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B041F2-D1A4-4E9D-BB3D-D0DCC718E6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1566" y="4945895"/>
            <a:ext cx="1525585" cy="4129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006EA0-E6FA-4448-A141-8400403EC1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4023" y="5267144"/>
            <a:ext cx="2260485" cy="108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41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738708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Substituting the value of the back </a:t>
            </a:r>
            <a:r>
              <a:rPr lang="en-GB" sz="2300" dirty="0" err="1"/>
              <a:t>emf</a:t>
            </a:r>
            <a:r>
              <a:rPr lang="en-GB" sz="2300" dirty="0"/>
              <a:t> , the armature torque is given as:</a:t>
            </a:r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r>
              <a:rPr lang="en-GB" sz="2300" dirty="0"/>
              <a:t>Since P</a:t>
            </a:r>
            <a:r>
              <a:rPr lang="en-GB" sz="2300" i="1" dirty="0"/>
              <a:t>, b </a:t>
            </a:r>
            <a:r>
              <a:rPr lang="en-GB" sz="2300" dirty="0"/>
              <a:t>and</a:t>
            </a:r>
            <a:r>
              <a:rPr lang="en-GB" sz="2300" i="1" dirty="0"/>
              <a:t> Z </a:t>
            </a:r>
            <a:r>
              <a:rPr lang="en-GB" sz="2300" dirty="0"/>
              <a:t>are constants, the </a:t>
            </a:r>
            <a:r>
              <a:rPr lang="en-GB" sz="2300" b="1" dirty="0"/>
              <a:t>torque equation can be rewritten </a:t>
            </a:r>
            <a:r>
              <a:rPr lang="en-GB" sz="2300" dirty="0"/>
              <a:t>as:                        			where     is a constant. </a:t>
            </a:r>
          </a:p>
          <a:p>
            <a:pPr algn="just"/>
            <a:r>
              <a:rPr lang="en-GB" sz="2300" dirty="0"/>
              <a:t>In other words, the </a:t>
            </a:r>
            <a:r>
              <a:rPr lang="en-GB" sz="2300" b="1" dirty="0"/>
              <a:t>torque developed within</a:t>
            </a:r>
            <a:r>
              <a:rPr lang="en-GB" sz="2300" dirty="0"/>
              <a:t> the armature is directly proportional to the flux per pole and to the armature current, </a:t>
            </a:r>
            <a:r>
              <a:rPr lang="en-GB" sz="2300" b="1" dirty="0"/>
              <a:t>but the developed torque is independent of the speed</a:t>
            </a:r>
            <a:r>
              <a:rPr lang="en-GB" sz="2300" dirty="0"/>
              <a:t>. </a:t>
            </a:r>
          </a:p>
          <a:p>
            <a:pPr algn="just"/>
            <a:endParaRPr lang="en-GB" sz="2300" b="1" dirty="0"/>
          </a:p>
          <a:p>
            <a:pPr algn="just"/>
            <a:r>
              <a:rPr lang="en-GB" sz="2300" b="1" dirty="0"/>
              <a:t>Recall a similar relation for a generator</a:t>
            </a:r>
            <a:r>
              <a:rPr lang="en-GB" sz="2400" dirty="0"/>
              <a:t>, </a:t>
            </a:r>
          </a:p>
          <a:p>
            <a:pPr algn="just"/>
            <a:r>
              <a:rPr lang="en-GB" sz="2300" dirty="0"/>
              <a:t> </a:t>
            </a:r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788276"/>
            <a:ext cx="10655595" cy="90241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2.5.4: Power relationships and torque equations in DC Motor (3) 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101304-5E3D-47B6-9E79-0554B5E5B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806" y="2002130"/>
            <a:ext cx="2028420" cy="1343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C368B7-E7FE-4393-98F3-56D040D90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768" y="3723563"/>
            <a:ext cx="1684620" cy="325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37BA2D-2E43-47E2-A23F-B92703B17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038" y="3712931"/>
            <a:ext cx="328409" cy="3359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1C289F-8E3D-456F-9906-998A24DF9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8921" y="5595802"/>
            <a:ext cx="1588263" cy="43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469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738708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An equation suitable for investigating the speed variation in a motor may be obtained by substituting the expression for the back </a:t>
            </a:r>
            <a:r>
              <a:rPr lang="en-GB" sz="2300" dirty="0" err="1"/>
              <a:t>emf</a:t>
            </a:r>
            <a:r>
              <a:rPr lang="en-GB" sz="2300" dirty="0"/>
              <a:t>  </a:t>
            </a:r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r>
              <a:rPr lang="en-GB" sz="2300" dirty="0"/>
              <a:t>Solving for the speed, we obtain: </a:t>
            </a:r>
          </a:p>
          <a:p>
            <a:pPr algn="just"/>
            <a:endParaRPr lang="en-GB" sz="2300" dirty="0"/>
          </a:p>
          <a:p>
            <a:pPr algn="just"/>
            <a:r>
              <a:rPr lang="en-GB" sz="2300" dirty="0"/>
              <a:t>The </a:t>
            </a:r>
            <a:r>
              <a:rPr lang="en-GB" sz="2300" b="1" dirty="0"/>
              <a:t>armature drop</a:t>
            </a:r>
            <a:r>
              <a:rPr lang="en-GB" sz="2300" dirty="0"/>
              <a:t>         is usually </a:t>
            </a:r>
            <a:r>
              <a:rPr lang="en-GB" sz="2300" b="1" dirty="0"/>
              <a:t>less than 5% of the terminal voltage</a:t>
            </a:r>
            <a:r>
              <a:rPr lang="en-GB" sz="2300" dirty="0"/>
              <a:t>, </a:t>
            </a:r>
          </a:p>
          <a:p>
            <a:pPr algn="just"/>
            <a:r>
              <a:rPr lang="en-GB" sz="2300" dirty="0"/>
              <a:t>And so the </a:t>
            </a:r>
            <a:r>
              <a:rPr lang="en-GB" sz="2300" b="1" dirty="0"/>
              <a:t>speed can be approximated</a:t>
            </a:r>
            <a:r>
              <a:rPr lang="en-GB" sz="2300" dirty="0"/>
              <a:t> as: </a:t>
            </a:r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788276"/>
            <a:ext cx="10655595" cy="90241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2.5.5: Speed of DC Motor  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D634A4-583C-431E-9F84-D0FBF8347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429" y="2499996"/>
            <a:ext cx="2161911" cy="701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2DC985-AAFC-4AA1-9151-A8B1DB9AD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101" y="3071744"/>
            <a:ext cx="2622698" cy="7932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63984D-41CB-410C-8583-027ECA9D4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969" y="4116973"/>
            <a:ext cx="537565" cy="3912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7C78ED-55A1-4ABA-A7D0-E4B43A628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4535" y="4936803"/>
            <a:ext cx="1215056" cy="92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652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93" y="1690688"/>
            <a:ext cx="10930270" cy="4738708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A motor runs at 900 rpm on a 460 V supply. If the machine is connected across a 200 V supply, calculate the new speed. Assume the new flux to be 0.7 times the original flux </a:t>
            </a:r>
          </a:p>
          <a:p>
            <a:pPr algn="just"/>
            <a:r>
              <a:rPr lang="en-GB" sz="2300" b="1" u="sng" dirty="0">
                <a:solidFill>
                  <a:srgbClr val="FF0000"/>
                </a:solidFill>
              </a:rPr>
              <a:t>SOLUTION 2.5</a:t>
            </a:r>
          </a:p>
          <a:p>
            <a:pPr algn="just"/>
            <a:r>
              <a:rPr lang="en-GB" sz="2300" dirty="0"/>
              <a:t>We make use of the speed equation, </a:t>
            </a:r>
          </a:p>
          <a:p>
            <a:pPr algn="just"/>
            <a:endParaRPr lang="en-GB" sz="2300" dirty="0"/>
          </a:p>
          <a:p>
            <a:pPr algn="just"/>
            <a:r>
              <a:rPr lang="en-GB" sz="2300" dirty="0"/>
              <a:t>And so the relationship between the </a:t>
            </a:r>
            <a:r>
              <a:rPr lang="en-GB" sz="2300" b="1" dirty="0"/>
              <a:t>old speed</a:t>
            </a:r>
            <a:r>
              <a:rPr lang="en-GB" sz="2300" i="1" dirty="0"/>
              <a:t> </a:t>
            </a:r>
            <a:r>
              <a:rPr lang="en-GB" sz="2300" dirty="0"/>
              <a:t>(conforming to situation with </a:t>
            </a:r>
            <a:r>
              <a:rPr lang="en-GB" sz="2300" b="1" dirty="0"/>
              <a:t>subscript 1</a:t>
            </a:r>
            <a:r>
              <a:rPr lang="en-GB" sz="2300" dirty="0"/>
              <a:t>) and the </a:t>
            </a:r>
            <a:r>
              <a:rPr lang="en-GB" sz="2300" b="1" dirty="0"/>
              <a:t>new speed</a:t>
            </a:r>
            <a:r>
              <a:rPr lang="en-GB" sz="2300" dirty="0"/>
              <a:t> (conforming to a new situation with </a:t>
            </a:r>
            <a:r>
              <a:rPr lang="en-GB" sz="2300" b="1" dirty="0"/>
              <a:t>subscript 2</a:t>
            </a:r>
            <a:r>
              <a:rPr lang="en-GB" sz="2300" dirty="0"/>
              <a:t>) is given as  </a:t>
            </a:r>
          </a:p>
          <a:p>
            <a:pPr algn="just"/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Example 2.5 &amp; Solution 2.5 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894BA7-D9D2-43D1-B55B-2BB199641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924" y="2994781"/>
            <a:ext cx="1289250" cy="804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88D021-A94E-40A4-AEBF-D9DFFDD39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37" y="5138417"/>
            <a:ext cx="6970546" cy="7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867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738708"/>
          </a:xfrm>
        </p:spPr>
        <p:txBody>
          <a:bodyPr>
            <a:noAutofit/>
          </a:bodyPr>
          <a:lstStyle/>
          <a:p>
            <a:pPr algn="just"/>
            <a:r>
              <a:rPr lang="en-US" sz="2300" b="1" dirty="0"/>
              <a:t>Shunt motors </a:t>
            </a:r>
            <a:r>
              <a:rPr lang="en-US" sz="2300" dirty="0"/>
              <a:t>are connected in the same way as the shunt generator, that is, with the shunt field directly across the terminals in parallel with the armature circuit. </a:t>
            </a:r>
          </a:p>
          <a:p>
            <a:pPr algn="just"/>
            <a:r>
              <a:rPr lang="en-US" sz="2300" dirty="0"/>
              <a:t>A </a:t>
            </a:r>
            <a:r>
              <a:rPr lang="en-US" sz="2300" b="1" dirty="0"/>
              <a:t>field rheostat is usually connected in series with the shunt field</a:t>
            </a:r>
            <a:r>
              <a:rPr lang="en-US" sz="2300" dirty="0"/>
              <a:t>. </a:t>
            </a:r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ctr"/>
            <a:r>
              <a:rPr lang="en-GB" sz="2000" b="1" i="1" dirty="0"/>
              <a:t>Diagram of Shunt Motor</a:t>
            </a:r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788276"/>
            <a:ext cx="10655595" cy="90241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2.5.6: </a:t>
            </a:r>
            <a:r>
              <a:rPr lang="en-US" sz="3000" b="1" dirty="0">
                <a:solidFill>
                  <a:srgbClr val="FF0000"/>
                </a:solidFill>
              </a:rPr>
              <a:t>Shunt Motors 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7653CA-2194-4B39-A914-9F57863D3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236" y="3101530"/>
            <a:ext cx="4907746" cy="269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971" y="3366655"/>
            <a:ext cx="3501737" cy="229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021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738708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Since the </a:t>
            </a:r>
            <a:r>
              <a:rPr lang="en-GB" sz="2300" b="1" dirty="0"/>
              <a:t>line voltage is assumed constant</a:t>
            </a:r>
            <a:r>
              <a:rPr lang="en-GB" sz="2300" dirty="0"/>
              <a:t>, the </a:t>
            </a:r>
            <a:r>
              <a:rPr lang="en-GB" sz="2300" b="1" dirty="0"/>
              <a:t>field current and field flux are constant</a:t>
            </a:r>
            <a:r>
              <a:rPr lang="en-GB" sz="2300" dirty="0"/>
              <a:t>.</a:t>
            </a:r>
          </a:p>
          <a:p>
            <a:pPr algn="just"/>
            <a:endParaRPr lang="en-GB" sz="2300" dirty="0"/>
          </a:p>
          <a:p>
            <a:pPr algn="just"/>
            <a:r>
              <a:rPr lang="en-GB" sz="2300" dirty="0"/>
              <a:t>For a shunt motor, the supply voltage is the current source, and so input or line current is related to the shunt (field) current and the armature current  as follows:  </a:t>
            </a:r>
          </a:p>
          <a:p>
            <a:pPr algn="just"/>
            <a:endParaRPr lang="en-GB" sz="2300" dirty="0"/>
          </a:p>
          <a:p>
            <a:pPr algn="just"/>
            <a:endParaRPr lang="en-GB" sz="2300" b="1" dirty="0"/>
          </a:p>
          <a:p>
            <a:pPr algn="just"/>
            <a:r>
              <a:rPr lang="en-GB" sz="2300" b="1" dirty="0"/>
              <a:t>Recall that for shunt generator, </a:t>
            </a:r>
            <a:r>
              <a:rPr lang="en-GB" sz="2300" dirty="0"/>
              <a:t>the current source is the armature, and hence</a:t>
            </a:r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788276"/>
            <a:ext cx="10655595" cy="90241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2.5.6: </a:t>
            </a:r>
            <a:r>
              <a:rPr lang="en-US" sz="3000" b="1" dirty="0">
                <a:solidFill>
                  <a:srgbClr val="FF0000"/>
                </a:solidFill>
              </a:rPr>
              <a:t>Shunt Motors </a:t>
            </a:r>
            <a:r>
              <a:rPr lang="en-US" sz="3000" b="1" dirty="0"/>
              <a:t>(2) 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BCE2C-D4F8-4243-8A24-D3EC0F75A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631" y="3865668"/>
            <a:ext cx="4520971" cy="445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E97A03-8B84-45E2-BFBB-6C99F6BDE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136" y="5237258"/>
            <a:ext cx="4967911" cy="44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27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738708"/>
          </a:xfrm>
        </p:spPr>
        <p:txBody>
          <a:bodyPr>
            <a:noAutofit/>
          </a:bodyPr>
          <a:lstStyle/>
          <a:p>
            <a:pPr algn="just"/>
            <a:r>
              <a:rPr lang="en-GB" sz="2300" b="1" u="sng" dirty="0"/>
              <a:t>SPEED CONSIDERATIONS</a:t>
            </a:r>
          </a:p>
          <a:p>
            <a:pPr algn="just"/>
            <a:r>
              <a:rPr lang="en-GB" sz="2300" dirty="0"/>
              <a:t>A </a:t>
            </a:r>
            <a:r>
              <a:rPr lang="en-GB" sz="2300" b="1" dirty="0"/>
              <a:t>shunt motor </a:t>
            </a:r>
            <a:r>
              <a:rPr lang="en-GB" sz="2300" dirty="0"/>
              <a:t>has good speed regulation and is </a:t>
            </a:r>
            <a:r>
              <a:rPr lang="en-GB" sz="2300" b="1" dirty="0"/>
              <a:t>classed as a constant-speed motor</a:t>
            </a:r>
            <a:r>
              <a:rPr lang="en-GB" sz="2300" dirty="0"/>
              <a:t>, even though its speed does increase slightly with an increase in load.</a:t>
            </a:r>
          </a:p>
          <a:p>
            <a:pPr algn="just">
              <a:buNone/>
            </a:pPr>
            <a:endParaRPr lang="en-GB" sz="2300" dirty="0"/>
          </a:p>
          <a:p>
            <a:pPr algn="just">
              <a:buNone/>
            </a:pPr>
            <a:endParaRPr lang="en-GB" sz="2300" dirty="0"/>
          </a:p>
          <a:p>
            <a:pPr algn="just"/>
            <a:r>
              <a:rPr lang="en-GB" sz="2300" dirty="0"/>
              <a:t>In a shunt motor, </a:t>
            </a:r>
            <a:r>
              <a:rPr lang="en-GB" sz="2300" b="1" dirty="0"/>
              <a:t>the applied voltage </a:t>
            </a:r>
            <a:r>
              <a:rPr lang="en-GB" sz="2300" i="1" dirty="0"/>
              <a:t>, </a:t>
            </a:r>
            <a:r>
              <a:rPr lang="en-GB" sz="2300" b="1" dirty="0"/>
              <a:t>armature resistance, and flux per pole are practically constant</a:t>
            </a:r>
            <a:r>
              <a:rPr lang="en-GB" sz="2300" dirty="0"/>
              <a:t>, and the </a:t>
            </a:r>
            <a:r>
              <a:rPr lang="en-GB" sz="2300" b="1" dirty="0">
                <a:solidFill>
                  <a:srgbClr val="C00000"/>
                </a:solidFill>
              </a:rPr>
              <a:t>armature current  is the only variable</a:t>
            </a:r>
            <a:r>
              <a:rPr lang="en-GB" sz="2300" b="1" i="1" dirty="0"/>
              <a:t>. </a:t>
            </a:r>
          </a:p>
          <a:p>
            <a:pPr algn="just"/>
            <a:r>
              <a:rPr lang="en-GB" sz="2300" dirty="0"/>
              <a:t>When </a:t>
            </a:r>
            <a:r>
              <a:rPr lang="en-GB" sz="2300" b="1" dirty="0"/>
              <a:t>a motor is carrying no load</a:t>
            </a:r>
            <a:r>
              <a:rPr lang="en-GB" sz="2300" dirty="0"/>
              <a:t>, the </a:t>
            </a:r>
            <a:r>
              <a:rPr lang="en-GB" sz="2300" b="1" dirty="0"/>
              <a:t>value of the armature current  is small</a:t>
            </a:r>
            <a:r>
              <a:rPr lang="en-GB" sz="2300" dirty="0"/>
              <a:t>, because the speed and therefore the back </a:t>
            </a:r>
            <a:r>
              <a:rPr lang="en-GB" sz="2300" dirty="0" err="1"/>
              <a:t>emf</a:t>
            </a:r>
            <a:r>
              <a:rPr lang="en-GB" sz="2300" dirty="0"/>
              <a:t> are both at a maximum. </a:t>
            </a:r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788276"/>
            <a:ext cx="10655595" cy="90241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2.5.6.1: </a:t>
            </a:r>
            <a:r>
              <a:rPr lang="en-US" sz="3000" b="1" dirty="0">
                <a:solidFill>
                  <a:srgbClr val="C00000"/>
                </a:solidFill>
              </a:rPr>
              <a:t>Speed considerations </a:t>
            </a:r>
            <a:r>
              <a:rPr lang="en-US" sz="3000" b="1" dirty="0"/>
              <a:t>of </a:t>
            </a:r>
            <a:r>
              <a:rPr lang="en-US" sz="3200" b="1" dirty="0">
                <a:solidFill>
                  <a:srgbClr val="C00000"/>
                </a:solidFill>
              </a:rPr>
              <a:t>Shunt </a:t>
            </a:r>
            <a:r>
              <a:rPr lang="en-US" sz="3000" b="1" dirty="0"/>
              <a:t>Motors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AF14F9-3222-47E6-BD2F-F3C70DA96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97" y="2905579"/>
            <a:ext cx="2449575" cy="7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853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738708"/>
          </a:xfrm>
        </p:spPr>
        <p:txBody>
          <a:bodyPr>
            <a:noAutofit/>
          </a:bodyPr>
          <a:lstStyle/>
          <a:p>
            <a:pPr algn="just"/>
            <a:r>
              <a:rPr lang="en-GB" sz="2300" b="1" u="sng" dirty="0"/>
              <a:t>TORQUE CONSIDERATIONS</a:t>
            </a:r>
          </a:p>
          <a:p>
            <a:pPr algn="just"/>
            <a:r>
              <a:rPr lang="en-GB" sz="2300" dirty="0"/>
              <a:t>The relation between the torque developed by a shunt motor and the current flowing through its armature winding may be analysed easily by referring to the </a:t>
            </a:r>
            <a:r>
              <a:rPr lang="en-GB" sz="2300" b="1" dirty="0"/>
              <a:t>general torque equation </a:t>
            </a:r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r>
              <a:rPr lang="en-GB" sz="2300" dirty="0"/>
              <a:t>For a shunt motor, the </a:t>
            </a:r>
            <a:r>
              <a:rPr lang="en-GB" sz="2300" b="1" dirty="0"/>
              <a:t>field flux is practically constant </a:t>
            </a:r>
          </a:p>
          <a:p>
            <a:pPr algn="just"/>
            <a:endParaRPr lang="en-GB" sz="2300" dirty="0"/>
          </a:p>
          <a:p>
            <a:pPr algn="just"/>
            <a:r>
              <a:rPr lang="en-GB" sz="2300" dirty="0"/>
              <a:t>The </a:t>
            </a:r>
            <a:r>
              <a:rPr lang="en-GB" sz="2300" b="1" dirty="0"/>
              <a:t>torque of the shunt motor </a:t>
            </a:r>
            <a:r>
              <a:rPr lang="en-GB" sz="2300" dirty="0"/>
              <a:t>will thus </a:t>
            </a:r>
            <a:r>
              <a:rPr lang="en-GB" sz="2300" b="1" dirty="0"/>
              <a:t>vary directly linearly with the armature current</a:t>
            </a:r>
            <a:r>
              <a:rPr lang="en-GB" sz="2300" dirty="0"/>
              <a:t>, as in the equation below.</a:t>
            </a:r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788276"/>
            <a:ext cx="10655595" cy="90241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2.5.6.2: </a:t>
            </a:r>
            <a:r>
              <a:rPr lang="en-US" sz="3000" b="1" dirty="0">
                <a:solidFill>
                  <a:srgbClr val="C00000"/>
                </a:solidFill>
              </a:rPr>
              <a:t>Torque considerations </a:t>
            </a:r>
            <a:r>
              <a:rPr lang="en-US" sz="3000" b="1" dirty="0"/>
              <a:t>of </a:t>
            </a:r>
            <a:r>
              <a:rPr lang="en-US" sz="3000" b="1" dirty="0">
                <a:solidFill>
                  <a:srgbClr val="C00000"/>
                </a:solidFill>
              </a:rPr>
              <a:t>Shunt</a:t>
            </a:r>
            <a:r>
              <a:rPr lang="en-US" sz="3000" b="1" dirty="0"/>
              <a:t> Motors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902DA0-1324-42D6-9775-1F7841D42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456" y="3236400"/>
            <a:ext cx="1615860" cy="38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A90F6D-1ADC-4F63-8BDF-9E825539D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907" y="5620031"/>
            <a:ext cx="4065436" cy="44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3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738708"/>
          </a:xfrm>
        </p:spPr>
        <p:txBody>
          <a:bodyPr>
            <a:noAutofit/>
          </a:bodyPr>
          <a:lstStyle/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ctr"/>
            <a:endParaRPr lang="en-GB" sz="2300" dirty="0"/>
          </a:p>
          <a:p>
            <a:pPr algn="ctr"/>
            <a:r>
              <a:rPr lang="en-GB" sz="2000" b="1" i="1" dirty="0"/>
              <a:t>Speed-torque characteristics of </a:t>
            </a:r>
            <a:r>
              <a:rPr lang="en-GB" sz="2000" b="1" i="1" dirty="0">
                <a:solidFill>
                  <a:srgbClr val="C00000"/>
                </a:solidFill>
              </a:rPr>
              <a:t>Shunt Motor</a:t>
            </a:r>
          </a:p>
          <a:p>
            <a:pPr algn="just"/>
            <a:r>
              <a:rPr lang="en-GB" sz="2300" dirty="0"/>
              <a:t>The </a:t>
            </a:r>
            <a:r>
              <a:rPr lang="en-GB" sz="2300" b="1" dirty="0"/>
              <a:t>torque increases in a practically straight-line relationship </a:t>
            </a:r>
            <a:r>
              <a:rPr lang="en-GB" sz="2300" dirty="0"/>
              <a:t>with an increase in armature current </a:t>
            </a:r>
          </a:p>
          <a:p>
            <a:pPr algn="just"/>
            <a:r>
              <a:rPr lang="en-GB" sz="2300" dirty="0"/>
              <a:t>The </a:t>
            </a:r>
            <a:r>
              <a:rPr lang="en-GB" sz="2300" b="1" dirty="0">
                <a:solidFill>
                  <a:srgbClr val="7030A0"/>
                </a:solidFill>
              </a:rPr>
              <a:t>speed, however, </a:t>
            </a:r>
            <a:r>
              <a:rPr lang="en-GB" sz="2300" b="1" u="sng" dirty="0">
                <a:solidFill>
                  <a:srgbClr val="7030A0"/>
                </a:solidFill>
              </a:rPr>
              <a:t>drops slightly </a:t>
            </a:r>
            <a:r>
              <a:rPr lang="en-GB" sz="2300" b="1" dirty="0">
                <a:solidFill>
                  <a:srgbClr val="7030A0"/>
                </a:solidFill>
              </a:rPr>
              <a:t>as the armature current is increased</a:t>
            </a:r>
            <a:r>
              <a:rPr lang="en-GB" sz="2300" dirty="0"/>
              <a:t>. </a:t>
            </a:r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788276"/>
            <a:ext cx="10655595" cy="90241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2.5.6.3: </a:t>
            </a:r>
            <a:r>
              <a:rPr lang="en-US" sz="3000" b="1" dirty="0">
                <a:solidFill>
                  <a:srgbClr val="7030A0"/>
                </a:solidFill>
              </a:rPr>
              <a:t>Speed-torque characteristics </a:t>
            </a:r>
            <a:r>
              <a:rPr lang="en-US" sz="3000" b="1" dirty="0"/>
              <a:t>of </a:t>
            </a:r>
            <a:r>
              <a:rPr lang="en-US" sz="3000" b="1" dirty="0">
                <a:solidFill>
                  <a:srgbClr val="C00000"/>
                </a:solidFill>
              </a:rPr>
              <a:t>Shunt</a:t>
            </a:r>
            <a:r>
              <a:rPr lang="en-US" sz="3000" b="1" dirty="0"/>
              <a:t> Motors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CAB2BE-CEC0-4EE1-B0D6-4C6EAA289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637" y="1694957"/>
            <a:ext cx="5414851" cy="290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767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738708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The </a:t>
            </a:r>
            <a:r>
              <a:rPr lang="en-GB" sz="2300" b="1" dirty="0"/>
              <a:t>fall in speed is reduced slightly by the armature reaction</a:t>
            </a:r>
            <a:r>
              <a:rPr lang="en-GB" sz="2300" dirty="0"/>
              <a:t>, which </a:t>
            </a:r>
            <a:r>
              <a:rPr lang="en-GB" sz="2300" b="1" dirty="0"/>
              <a:t>causes the flux to be less </a:t>
            </a:r>
            <a:r>
              <a:rPr lang="en-GB" sz="2300" dirty="0"/>
              <a:t>and the </a:t>
            </a:r>
            <a:r>
              <a:rPr lang="en-GB" sz="2300" b="1" dirty="0"/>
              <a:t>speed to increase correspondingly</a:t>
            </a:r>
            <a:r>
              <a:rPr lang="en-GB" sz="2300" dirty="0"/>
              <a:t>. </a:t>
            </a:r>
          </a:p>
          <a:p>
            <a:pPr algn="just"/>
            <a:endParaRPr lang="en-GB" sz="2300" dirty="0"/>
          </a:p>
          <a:p>
            <a:pPr algn="just"/>
            <a:r>
              <a:rPr lang="en-GB" sz="2300" dirty="0"/>
              <a:t>For these reasons, a </a:t>
            </a:r>
            <a:r>
              <a:rPr lang="en-GB" sz="2300" b="1" dirty="0"/>
              <a:t>shunt motor</a:t>
            </a:r>
            <a:r>
              <a:rPr lang="en-GB" sz="2300" dirty="0"/>
              <a:t> is considered a </a:t>
            </a:r>
            <a:r>
              <a:rPr lang="en-GB" sz="2300" b="1" dirty="0"/>
              <a:t>near constant speed motor</a:t>
            </a:r>
            <a:r>
              <a:rPr lang="en-GB" sz="2300" dirty="0"/>
              <a:t>,</a:t>
            </a:r>
          </a:p>
          <a:p>
            <a:pPr algn="just"/>
            <a:endParaRPr lang="en-GB" sz="2300" dirty="0"/>
          </a:p>
          <a:p>
            <a:pPr algn="just"/>
            <a:r>
              <a:rPr lang="en-GB" sz="2300" dirty="0"/>
              <a:t>Even though the </a:t>
            </a:r>
            <a:r>
              <a:rPr lang="en-GB" sz="2300" b="1" dirty="0"/>
              <a:t>speed usually decreases slightly with an increase in the load</a:t>
            </a:r>
            <a:r>
              <a:rPr lang="en-GB" sz="2300" dirty="0"/>
              <a:t>. </a:t>
            </a:r>
          </a:p>
          <a:p>
            <a:pPr algn="just"/>
            <a:endParaRPr lang="en-GB" sz="2300" dirty="0"/>
          </a:p>
          <a:p>
            <a:pPr algn="just"/>
            <a:r>
              <a:rPr lang="en-GB" sz="2300" dirty="0"/>
              <a:t> </a:t>
            </a:r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788276"/>
            <a:ext cx="10655595" cy="90241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2.5.6.3: </a:t>
            </a:r>
            <a:r>
              <a:rPr lang="en-US" sz="3000" b="1" dirty="0">
                <a:solidFill>
                  <a:srgbClr val="7030A0"/>
                </a:solidFill>
              </a:rPr>
              <a:t>Speed-torque characteristics </a:t>
            </a:r>
            <a:r>
              <a:rPr lang="en-US" sz="3000" b="1" dirty="0"/>
              <a:t>of </a:t>
            </a:r>
            <a:r>
              <a:rPr lang="en-US" sz="3000" b="1" dirty="0">
                <a:solidFill>
                  <a:srgbClr val="C00000"/>
                </a:solidFill>
              </a:rPr>
              <a:t>Shunt</a:t>
            </a:r>
            <a:r>
              <a:rPr lang="en-US" sz="3000" b="1" dirty="0"/>
              <a:t> Motors (2)</a:t>
            </a:r>
            <a:br>
              <a:rPr lang="en-GB" b="1" i="1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32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738708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There are </a:t>
            </a:r>
            <a:r>
              <a:rPr lang="en-GB" sz="2300" b="1" dirty="0"/>
              <a:t>three types</a:t>
            </a:r>
            <a:r>
              <a:rPr lang="en-GB" sz="2300" dirty="0"/>
              <a:t> of self-excited DC machines, namely, </a:t>
            </a:r>
            <a:r>
              <a:rPr lang="en-GB" sz="2300" b="1" dirty="0"/>
              <a:t>shunt, series and compound machines; </a:t>
            </a:r>
          </a:p>
          <a:p>
            <a:pPr algn="just"/>
            <a:r>
              <a:rPr lang="en-GB" sz="2300" dirty="0"/>
              <a:t>Each differs from the other in the mode of connection of the field coils to the armature winding</a:t>
            </a:r>
          </a:p>
          <a:p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2.3:	</a:t>
            </a:r>
            <a:r>
              <a:rPr lang="en-US" sz="3000" b="1" dirty="0">
                <a:solidFill>
                  <a:srgbClr val="0070C0"/>
                </a:solidFill>
              </a:rPr>
              <a:t>Self-Excited Machines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AB13F-D7E5-4471-9CDD-397FB15C4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63" y="3054228"/>
            <a:ext cx="10185990" cy="35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462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738708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Since there is </a:t>
            </a:r>
            <a:r>
              <a:rPr lang="en-GB" sz="2300" b="1" dirty="0"/>
              <a:t>no appreciable change is speed of a shunt DC motor from no-load to full-load</a:t>
            </a:r>
            <a:r>
              <a:rPr lang="en-GB" sz="2300" dirty="0"/>
              <a:t>, it may be </a:t>
            </a:r>
            <a:r>
              <a:rPr lang="en-GB" sz="2300" b="1" dirty="0">
                <a:solidFill>
                  <a:srgbClr val="00B050"/>
                </a:solidFill>
              </a:rPr>
              <a:t>connected to loads which are totally and suddenly thrown off </a:t>
            </a:r>
            <a:r>
              <a:rPr lang="en-GB" sz="2300" dirty="0"/>
              <a:t>without any fear of excessive speed resulting. </a:t>
            </a:r>
          </a:p>
          <a:p>
            <a:pPr algn="just"/>
            <a:endParaRPr lang="en-GB" sz="2300" dirty="0"/>
          </a:p>
          <a:p>
            <a:pPr algn="just"/>
            <a:r>
              <a:rPr lang="en-GB" sz="2300" b="1" dirty="0">
                <a:solidFill>
                  <a:srgbClr val="00B0F0"/>
                </a:solidFill>
              </a:rPr>
              <a:t>Due to the near constancy of their speed</a:t>
            </a:r>
            <a:r>
              <a:rPr lang="en-GB" sz="2300" dirty="0"/>
              <a:t>, shunt motors are best suited for </a:t>
            </a:r>
            <a:r>
              <a:rPr lang="en-GB" sz="2300" b="1" dirty="0">
                <a:solidFill>
                  <a:srgbClr val="00B0F0"/>
                </a:solidFill>
              </a:rPr>
              <a:t>constant speed drives</a:t>
            </a:r>
            <a:r>
              <a:rPr lang="en-GB" sz="2300" dirty="0"/>
              <a:t>. </a:t>
            </a:r>
          </a:p>
          <a:p>
            <a:pPr algn="just"/>
            <a:endParaRPr lang="en-GB" sz="2300" dirty="0"/>
          </a:p>
          <a:p>
            <a:pPr algn="just"/>
            <a:r>
              <a:rPr lang="en-GB" sz="2300" dirty="0"/>
              <a:t>It meets the requirements for a large range of industrial applications, such as the </a:t>
            </a:r>
            <a:r>
              <a:rPr lang="en-GB" sz="2300" b="1" dirty="0">
                <a:solidFill>
                  <a:srgbClr val="7030A0"/>
                </a:solidFill>
              </a:rPr>
              <a:t>driving of machine tools, blowers, fans, and line shaft, lathes, wood-working machines</a:t>
            </a:r>
            <a:r>
              <a:rPr lang="en-GB" sz="2300" dirty="0"/>
              <a:t> and for all other purposes </a:t>
            </a:r>
            <a:r>
              <a:rPr lang="en-GB" sz="2300" b="1" dirty="0">
                <a:solidFill>
                  <a:srgbClr val="7030A0"/>
                </a:solidFill>
              </a:rPr>
              <a:t>where an approximately constant speed is required</a:t>
            </a:r>
            <a:r>
              <a:rPr lang="en-GB" sz="2300" dirty="0"/>
              <a:t>.</a:t>
            </a:r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788276"/>
            <a:ext cx="10655595" cy="90241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2.5.6.4: </a:t>
            </a:r>
            <a:r>
              <a:rPr lang="en-US" sz="3000" b="1" dirty="0">
                <a:solidFill>
                  <a:srgbClr val="FFC000"/>
                </a:solidFill>
              </a:rPr>
              <a:t>Applications</a:t>
            </a:r>
            <a:r>
              <a:rPr lang="en-US" sz="3000" b="1" dirty="0">
                <a:solidFill>
                  <a:srgbClr val="C00000"/>
                </a:solidFill>
              </a:rPr>
              <a:t> </a:t>
            </a:r>
            <a:r>
              <a:rPr lang="en-US" sz="3000" b="1" dirty="0"/>
              <a:t>of </a:t>
            </a:r>
            <a:r>
              <a:rPr lang="en-US" sz="3000" b="1" dirty="0">
                <a:solidFill>
                  <a:srgbClr val="C00000"/>
                </a:solidFill>
              </a:rPr>
              <a:t>Shunt</a:t>
            </a:r>
            <a:r>
              <a:rPr lang="en-US" sz="3000" b="1" dirty="0"/>
              <a:t> Motors</a:t>
            </a:r>
            <a:br>
              <a:rPr lang="en-GB" b="1" i="1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59590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738708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The </a:t>
            </a:r>
            <a:r>
              <a:rPr lang="en-GB" sz="2300" b="1" dirty="0"/>
              <a:t>field windings are connected in series with the armature</a:t>
            </a:r>
            <a:r>
              <a:rPr lang="en-GB" sz="2300" dirty="0"/>
              <a:t>, the input or line current  is related to the field current  and armature current  in a series DC machine as follows:</a:t>
            </a:r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ctr"/>
            <a:r>
              <a:rPr lang="en-GB" sz="2000" b="1" i="1" dirty="0"/>
              <a:t>Diagram of Series Motor</a:t>
            </a:r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788276"/>
            <a:ext cx="10655595" cy="90241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2.5.7: </a:t>
            </a:r>
            <a:r>
              <a:rPr lang="en-US" sz="3000" b="1" dirty="0">
                <a:solidFill>
                  <a:srgbClr val="0070C0"/>
                </a:solidFill>
              </a:rPr>
              <a:t>Series Motors 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B2F075-BCB5-4DB3-B9F3-192082F28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187" y="2747292"/>
            <a:ext cx="5801626" cy="38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400344-5255-4BA5-B341-D997CFFF6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062" y="3177573"/>
            <a:ext cx="4967911" cy="24470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6145" y="3406175"/>
            <a:ext cx="3887649" cy="237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805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738708"/>
          </a:xfrm>
        </p:spPr>
        <p:txBody>
          <a:bodyPr>
            <a:noAutofit/>
          </a:bodyPr>
          <a:lstStyle/>
          <a:p>
            <a:pPr algn="just"/>
            <a:r>
              <a:rPr lang="en-GB" sz="2300" b="1" u="sng" dirty="0"/>
              <a:t>SPEED CONSIDERATIONS</a:t>
            </a:r>
          </a:p>
          <a:p>
            <a:pPr algn="just"/>
            <a:r>
              <a:rPr lang="en-GB" sz="2300" dirty="0"/>
              <a:t>The fundamental motor speed equation may also be applied to a series motor, where      is considered to include      the resistance  of the series winding. </a:t>
            </a:r>
          </a:p>
          <a:p>
            <a:pPr algn="just"/>
            <a:r>
              <a:rPr lang="en-GB" sz="2300" dirty="0"/>
              <a:t>Thus </a:t>
            </a:r>
            <a:r>
              <a:rPr lang="en-GB" sz="2300" b="1" dirty="0"/>
              <a:t>modifying the value of the armature circuit resistance</a:t>
            </a:r>
            <a:r>
              <a:rPr lang="en-GB" sz="2300" dirty="0"/>
              <a:t>     into      to reflect the </a:t>
            </a:r>
            <a:r>
              <a:rPr lang="en-GB" sz="2300" b="1" dirty="0"/>
              <a:t>total resistance in the </a:t>
            </a:r>
            <a:r>
              <a:rPr lang="en-GB" sz="2300" b="1" i="1" dirty="0"/>
              <a:t>armature circuit</a:t>
            </a:r>
            <a:r>
              <a:rPr lang="en-GB" sz="2300" dirty="0"/>
              <a:t>, that is, the sum of the armature resistance and the series field winding resistance, we obtain the speed equation for a series motor.  </a:t>
            </a:r>
          </a:p>
          <a:p>
            <a:pPr algn="just"/>
            <a:r>
              <a:rPr lang="en-GB" sz="2300" dirty="0"/>
              <a:t>Thus the speed equation of the series motor becomes:</a:t>
            </a:r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r>
              <a:rPr lang="en-GB" sz="2300" dirty="0"/>
              <a:t>Where </a:t>
            </a:r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788276"/>
            <a:ext cx="10655595" cy="90241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2.5.7.1: </a:t>
            </a:r>
            <a:r>
              <a:rPr lang="en-US" sz="3000" b="1" dirty="0">
                <a:solidFill>
                  <a:srgbClr val="0070C0"/>
                </a:solidFill>
              </a:rPr>
              <a:t>Speed considerations </a:t>
            </a:r>
            <a:r>
              <a:rPr lang="en-US" sz="3000" b="1" dirty="0"/>
              <a:t>of </a:t>
            </a:r>
            <a:r>
              <a:rPr lang="en-US" sz="3000" b="1" dirty="0">
                <a:solidFill>
                  <a:srgbClr val="0070C0"/>
                </a:solidFill>
              </a:rPr>
              <a:t>Series</a:t>
            </a:r>
            <a:r>
              <a:rPr lang="en-US" sz="3000" b="1" dirty="0"/>
              <a:t> Motors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A98162-1D20-489C-84BC-485834C25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472" y="2438955"/>
            <a:ext cx="309420" cy="38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4F9AF9-75B7-40EC-8DA3-3FDAC1F30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839" y="2430259"/>
            <a:ext cx="458023" cy="385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669A3A-7EC4-4621-8291-1446CFC0C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8270" y="3183235"/>
            <a:ext cx="318015" cy="385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587B5A-E2A7-4D3F-A70B-57B4A0E1B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4357" y="3167006"/>
            <a:ext cx="442751" cy="3884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B2FEDF-9A9A-4B7C-A057-EC3FBB4DF3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3941" y="4947032"/>
            <a:ext cx="4065436" cy="770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7841D2-5F9C-439B-815D-85CDD3AF5A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1490" y="5769031"/>
            <a:ext cx="1486935" cy="40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125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738708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In a series motor, </a:t>
            </a:r>
            <a:r>
              <a:rPr lang="en-GB" sz="2300" b="1" i="1" dirty="0"/>
              <a:t>the flux</a:t>
            </a:r>
            <a:r>
              <a:rPr lang="en-GB" sz="2300" dirty="0"/>
              <a:t>      </a:t>
            </a:r>
            <a:r>
              <a:rPr lang="en-GB" sz="2300" b="1" i="1" dirty="0"/>
              <a:t>increases almost directly with the load</a:t>
            </a:r>
            <a:r>
              <a:rPr lang="en-GB" sz="2300" dirty="0"/>
              <a:t>. </a:t>
            </a:r>
          </a:p>
          <a:p>
            <a:pPr algn="just"/>
            <a:r>
              <a:rPr lang="en-GB" sz="2300" dirty="0"/>
              <a:t>It follows that the </a:t>
            </a:r>
            <a:r>
              <a:rPr lang="en-GB" sz="2300" b="1" dirty="0"/>
              <a:t>series motor speed decreases very appreciably with increase in load, </a:t>
            </a:r>
            <a:r>
              <a:rPr lang="en-GB" sz="2300" dirty="0"/>
              <a:t>as can be seen from the equation: </a:t>
            </a:r>
          </a:p>
          <a:p>
            <a:pPr algn="just">
              <a:buNone/>
            </a:pPr>
            <a:endParaRPr lang="en-GB" sz="2300" dirty="0"/>
          </a:p>
          <a:p>
            <a:pPr algn="just"/>
            <a:endParaRPr lang="en-GB" sz="2300" dirty="0"/>
          </a:p>
          <a:p>
            <a:pPr algn="just"/>
            <a:r>
              <a:rPr lang="en-GB" sz="2300" dirty="0"/>
              <a:t>The </a:t>
            </a:r>
            <a:r>
              <a:rPr lang="en-GB" sz="2300" b="1" dirty="0"/>
              <a:t>speed of a series motor depends almost entirely on the flux in an inverse proportionality</a:t>
            </a:r>
          </a:p>
          <a:p>
            <a:pPr algn="just"/>
            <a:r>
              <a:rPr lang="en-GB" sz="2300" dirty="0"/>
              <a:t>That is, the </a:t>
            </a:r>
            <a:r>
              <a:rPr lang="en-GB" sz="2300" b="1" dirty="0"/>
              <a:t>stronger the field flux</a:t>
            </a:r>
            <a:r>
              <a:rPr lang="en-GB" sz="2300" dirty="0"/>
              <a:t>, the </a:t>
            </a:r>
            <a:r>
              <a:rPr lang="en-GB" sz="2300" b="1" dirty="0"/>
              <a:t>lower the speed and vice versa</a:t>
            </a:r>
            <a:r>
              <a:rPr lang="en-GB" sz="2400" dirty="0"/>
              <a:t>. </a:t>
            </a:r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788276"/>
            <a:ext cx="10655595" cy="90241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2.5.7.1: </a:t>
            </a:r>
            <a:r>
              <a:rPr lang="en-US" sz="3000" b="1" dirty="0">
                <a:solidFill>
                  <a:srgbClr val="0070C0"/>
                </a:solidFill>
              </a:rPr>
              <a:t>Speed considerations </a:t>
            </a:r>
            <a:r>
              <a:rPr lang="en-US" sz="3000" b="1" dirty="0"/>
              <a:t>of </a:t>
            </a:r>
            <a:r>
              <a:rPr lang="en-US" sz="3000" b="1" dirty="0">
                <a:solidFill>
                  <a:srgbClr val="0070C0"/>
                </a:solidFill>
              </a:rPr>
              <a:t>Series</a:t>
            </a:r>
            <a:r>
              <a:rPr lang="en-US" sz="3000" b="1" dirty="0"/>
              <a:t> Motors (2)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98A3A6-E2F9-4C28-AA2B-A30C912E5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19" y="1758883"/>
            <a:ext cx="326610" cy="25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D71B2E-0853-4C67-A902-CD3CB4B0F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117" y="2837498"/>
            <a:ext cx="1873710" cy="77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261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738708"/>
          </a:xfrm>
        </p:spPr>
        <p:txBody>
          <a:bodyPr>
            <a:noAutofit/>
          </a:bodyPr>
          <a:lstStyle/>
          <a:p>
            <a:pPr algn="just"/>
            <a:r>
              <a:rPr lang="en-GB" sz="2300" b="1" u="sng" dirty="0"/>
              <a:t>TORQUE CONSIDERATIONS</a:t>
            </a:r>
          </a:p>
          <a:p>
            <a:pPr algn="just"/>
            <a:r>
              <a:rPr lang="en-GB" sz="2300" dirty="0"/>
              <a:t>From              , the </a:t>
            </a:r>
            <a:r>
              <a:rPr lang="en-GB" sz="2300" b="1" dirty="0"/>
              <a:t>torque developed by any DC motor varies with flux  and armature current</a:t>
            </a:r>
            <a:r>
              <a:rPr lang="en-GB" sz="2300" dirty="0"/>
              <a:t> </a:t>
            </a:r>
          </a:p>
          <a:p>
            <a:pPr algn="just"/>
            <a:r>
              <a:rPr lang="en-GB" sz="2300" dirty="0"/>
              <a:t>However, </a:t>
            </a:r>
            <a:r>
              <a:rPr lang="en-GB" sz="2300" b="1" dirty="0"/>
              <a:t>in a series motor</a:t>
            </a:r>
            <a:r>
              <a:rPr lang="en-GB" sz="2300" dirty="0"/>
              <a:t>, the </a:t>
            </a:r>
            <a:r>
              <a:rPr lang="en-GB" sz="2300" b="1" dirty="0"/>
              <a:t>same current passes through the armature and the field</a:t>
            </a:r>
            <a:r>
              <a:rPr lang="en-GB" sz="2300" dirty="0"/>
              <a:t>.</a:t>
            </a:r>
          </a:p>
          <a:p>
            <a:pPr algn="just"/>
            <a:r>
              <a:rPr lang="en-GB" sz="2300" b="1" dirty="0"/>
              <a:t>Therefore</a:t>
            </a:r>
            <a:r>
              <a:rPr lang="en-GB" sz="2300" dirty="0"/>
              <a:t> up to the point of magnetic saturation</a:t>
            </a:r>
            <a:r>
              <a:rPr lang="en-GB" sz="2300" b="1" dirty="0"/>
              <a:t>, the flux  will be almost directly proportional to the armature current</a:t>
            </a:r>
            <a:r>
              <a:rPr lang="en-GB" sz="2300" dirty="0"/>
              <a:t>, that is,         , </a:t>
            </a:r>
          </a:p>
          <a:p>
            <a:pPr algn="just"/>
            <a:r>
              <a:rPr lang="en-GB" sz="2300" dirty="0"/>
              <a:t>And therefore the </a:t>
            </a:r>
            <a:r>
              <a:rPr lang="en-GB" sz="2300" b="1" dirty="0">
                <a:solidFill>
                  <a:srgbClr val="00B050"/>
                </a:solidFill>
              </a:rPr>
              <a:t>torque</a:t>
            </a:r>
            <a:r>
              <a:rPr lang="en-GB" sz="2300" dirty="0"/>
              <a:t> is </a:t>
            </a:r>
            <a:r>
              <a:rPr lang="en-GB" sz="2300" b="1" dirty="0">
                <a:solidFill>
                  <a:srgbClr val="00B050"/>
                </a:solidFill>
              </a:rPr>
              <a:t>directly proportional to the square of the armature current</a:t>
            </a:r>
            <a:r>
              <a:rPr lang="en-GB" sz="2300" dirty="0">
                <a:solidFill>
                  <a:srgbClr val="00B050"/>
                </a:solidFill>
              </a:rPr>
              <a:t> </a:t>
            </a:r>
            <a:r>
              <a:rPr lang="en-GB" sz="2300" dirty="0"/>
              <a:t>      </a:t>
            </a:r>
          </a:p>
          <a:p>
            <a:pPr algn="just"/>
            <a:endParaRPr lang="en-GB" sz="2300" dirty="0"/>
          </a:p>
          <a:p>
            <a:pPr algn="just"/>
            <a:r>
              <a:rPr lang="en-GB" sz="2300" dirty="0"/>
              <a:t>Thus  </a:t>
            </a:r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788276"/>
            <a:ext cx="10655595" cy="90241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2.5.7.2: </a:t>
            </a:r>
            <a:r>
              <a:rPr lang="en-US" sz="3000" b="1" dirty="0">
                <a:solidFill>
                  <a:srgbClr val="00B050"/>
                </a:solidFill>
              </a:rPr>
              <a:t>Torque considerations </a:t>
            </a:r>
            <a:r>
              <a:rPr lang="en-US" sz="3000" b="1" dirty="0"/>
              <a:t>of </a:t>
            </a:r>
            <a:r>
              <a:rPr lang="en-US" sz="3000" b="1" dirty="0">
                <a:solidFill>
                  <a:srgbClr val="0070C0"/>
                </a:solidFill>
              </a:rPr>
              <a:t>Series</a:t>
            </a:r>
            <a:r>
              <a:rPr lang="en-US" sz="3000" b="1" dirty="0"/>
              <a:t> Motors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837AF6-C583-4CE1-A085-B2C3DB271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229" y="2144066"/>
            <a:ext cx="1257111" cy="3524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63EE4E-6FE8-4FDB-BC03-5E1D74806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881" y="4562998"/>
            <a:ext cx="515700" cy="4964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1023C5-D87A-4083-8EB2-23324027D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972" y="5396754"/>
            <a:ext cx="4065436" cy="44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695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93" y="1690688"/>
            <a:ext cx="10940901" cy="4738708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At light loads, the armature current </a:t>
            </a:r>
            <a:r>
              <a:rPr lang="en-GB" sz="2300" i="1" dirty="0"/>
              <a:t> </a:t>
            </a:r>
            <a:r>
              <a:rPr lang="en-GB" sz="2300" dirty="0"/>
              <a:t>and hence the flux is small. </a:t>
            </a:r>
          </a:p>
          <a:p>
            <a:pPr algn="just"/>
            <a:r>
              <a:rPr lang="en-GB" sz="2300" dirty="0"/>
              <a:t>But as      increases, the torque  also increases as the square of the current. </a:t>
            </a:r>
          </a:p>
          <a:p>
            <a:pPr algn="just"/>
            <a:r>
              <a:rPr lang="en-GB" sz="2300" dirty="0"/>
              <a:t>That is, when the armature current doubles, the torque becomes four times as great</a:t>
            </a:r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ctr"/>
            <a:r>
              <a:rPr lang="en-GB" sz="2000" b="1" i="1" dirty="0"/>
              <a:t>Speed-torque characteristics of </a:t>
            </a:r>
            <a:r>
              <a:rPr lang="en-GB" sz="2000" b="1" i="1" dirty="0">
                <a:solidFill>
                  <a:srgbClr val="0070C0"/>
                </a:solidFill>
              </a:rPr>
              <a:t>Series Motor</a:t>
            </a:r>
          </a:p>
          <a:p>
            <a:pPr algn="just"/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788276"/>
            <a:ext cx="10655595" cy="90241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2.5.7.3: </a:t>
            </a:r>
            <a:r>
              <a:rPr lang="en-US" sz="3000" b="1" dirty="0">
                <a:solidFill>
                  <a:srgbClr val="7030A0"/>
                </a:solidFill>
              </a:rPr>
              <a:t>Speed-torque characteristics </a:t>
            </a:r>
            <a:r>
              <a:rPr lang="en-US" sz="3000" b="1" dirty="0"/>
              <a:t>of </a:t>
            </a:r>
            <a:r>
              <a:rPr lang="en-US" sz="3000" b="1" dirty="0">
                <a:solidFill>
                  <a:srgbClr val="0070C0"/>
                </a:solidFill>
              </a:rPr>
              <a:t>Series</a:t>
            </a:r>
            <a:r>
              <a:rPr lang="en-US" sz="3000" b="1" dirty="0"/>
              <a:t> Motors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4D322-DB49-4A4D-8701-573203A1A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106" y="2092088"/>
            <a:ext cx="386775" cy="462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E2F7D9-916D-45B1-8AF5-B27C42D81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823" y="3002995"/>
            <a:ext cx="7474344" cy="30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408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738708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A </a:t>
            </a:r>
            <a:r>
              <a:rPr lang="en-GB" sz="2300" b="1" dirty="0"/>
              <a:t>drop in speed </a:t>
            </a:r>
            <a:r>
              <a:rPr lang="en-GB" sz="2300" dirty="0"/>
              <a:t>with increased load is much </a:t>
            </a:r>
            <a:r>
              <a:rPr lang="en-GB" sz="2300" b="1" dirty="0"/>
              <a:t>more prominent in series motors</a:t>
            </a:r>
            <a:r>
              <a:rPr lang="en-GB" sz="2300" dirty="0"/>
              <a:t> than in shunt motors.</a:t>
            </a:r>
          </a:p>
          <a:p>
            <a:pPr algn="just"/>
            <a:r>
              <a:rPr lang="en-GB" sz="2300" dirty="0"/>
              <a:t>Hence series motors are </a:t>
            </a:r>
            <a:r>
              <a:rPr lang="en-GB" sz="2300" b="1" dirty="0">
                <a:solidFill>
                  <a:srgbClr val="FF0000"/>
                </a:solidFill>
              </a:rPr>
              <a:t>not suitable for applications requiring constant speed</a:t>
            </a:r>
            <a:r>
              <a:rPr lang="en-GB" sz="2300" dirty="0"/>
              <a:t>. </a:t>
            </a:r>
          </a:p>
          <a:p>
            <a:pPr algn="just"/>
            <a:r>
              <a:rPr lang="en-GB" sz="2300" dirty="0"/>
              <a:t>Series </a:t>
            </a:r>
            <a:r>
              <a:rPr lang="en-GB" sz="2300" b="1" dirty="0">
                <a:solidFill>
                  <a:srgbClr val="00B050"/>
                </a:solidFill>
              </a:rPr>
              <a:t>motors are used chiefly </a:t>
            </a:r>
            <a:r>
              <a:rPr lang="en-GB" sz="2300" dirty="0">
                <a:solidFill>
                  <a:srgbClr val="00B050"/>
                </a:solidFill>
              </a:rPr>
              <a:t>for </a:t>
            </a:r>
            <a:r>
              <a:rPr lang="en-GB" sz="2300" b="1" dirty="0">
                <a:solidFill>
                  <a:srgbClr val="00B050"/>
                </a:solidFill>
              </a:rPr>
              <a:t>widely varying loads</a:t>
            </a:r>
            <a:r>
              <a:rPr lang="en-GB" sz="2300" dirty="0"/>
              <a:t>, where extreme speed changes are not objectionable. </a:t>
            </a:r>
          </a:p>
          <a:p>
            <a:pPr lvl="0" algn="just"/>
            <a:r>
              <a:rPr lang="en-GB" sz="2300" dirty="0"/>
              <a:t>Because a series motor exerts a torque proportional to the square of the armature current, they are </a:t>
            </a:r>
            <a:r>
              <a:rPr lang="en-GB" sz="2300" b="1" dirty="0">
                <a:solidFill>
                  <a:srgbClr val="7030A0"/>
                </a:solidFill>
              </a:rPr>
              <a:t>used in situations where high starting torque is required</a:t>
            </a:r>
            <a:r>
              <a:rPr lang="en-GB" sz="2300" dirty="0">
                <a:solidFill>
                  <a:srgbClr val="7030A0"/>
                </a:solidFill>
              </a:rPr>
              <a:t> </a:t>
            </a:r>
            <a:r>
              <a:rPr lang="en-GB" sz="2300" dirty="0"/>
              <a:t>for accelerating heavy masses quickly as in </a:t>
            </a:r>
            <a:r>
              <a:rPr lang="en-GB" sz="2300" b="1" dirty="0">
                <a:solidFill>
                  <a:srgbClr val="7030A0"/>
                </a:solidFill>
              </a:rPr>
              <a:t>hoists, cranes, and traction purposes</a:t>
            </a:r>
            <a:r>
              <a:rPr lang="en-GB" sz="2300" dirty="0">
                <a:solidFill>
                  <a:srgbClr val="7030A0"/>
                </a:solidFill>
              </a:rPr>
              <a:t> </a:t>
            </a:r>
            <a:r>
              <a:rPr lang="en-GB" sz="2300" dirty="0"/>
              <a:t>(electric trains).  </a:t>
            </a:r>
          </a:p>
          <a:p>
            <a:pPr algn="just"/>
            <a:r>
              <a:rPr lang="en-GB" sz="2300" dirty="0"/>
              <a:t>In addition to the </a:t>
            </a:r>
            <a:r>
              <a:rPr lang="en-GB" sz="2300" b="1" dirty="0">
                <a:solidFill>
                  <a:srgbClr val="C00000"/>
                </a:solidFill>
              </a:rPr>
              <a:t>huge starting torque</a:t>
            </a:r>
            <a:r>
              <a:rPr lang="en-GB" sz="2300" dirty="0"/>
              <a:t>, there is another unique characteristic of series motors, which makes them </a:t>
            </a:r>
            <a:r>
              <a:rPr lang="en-GB" sz="2300" b="1" dirty="0">
                <a:solidFill>
                  <a:srgbClr val="C00000"/>
                </a:solidFill>
              </a:rPr>
              <a:t>especially desirable for</a:t>
            </a:r>
            <a:r>
              <a:rPr lang="en-GB" sz="2300" dirty="0"/>
              <a:t> </a:t>
            </a:r>
            <a:r>
              <a:rPr lang="en-GB" sz="2300" b="1" dirty="0">
                <a:solidFill>
                  <a:srgbClr val="C00000"/>
                </a:solidFill>
              </a:rPr>
              <a:t>traction work</a:t>
            </a:r>
            <a:r>
              <a:rPr lang="en-GB" sz="2400" dirty="0"/>
              <a:t>. </a:t>
            </a:r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788276"/>
            <a:ext cx="10655595" cy="90241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2.5.7.4: </a:t>
            </a:r>
            <a:r>
              <a:rPr lang="en-US" sz="3000" b="1" dirty="0">
                <a:solidFill>
                  <a:srgbClr val="FFC000"/>
                </a:solidFill>
              </a:rPr>
              <a:t>Applications</a:t>
            </a:r>
            <a:r>
              <a:rPr lang="en-US" sz="3000" b="1" dirty="0">
                <a:solidFill>
                  <a:srgbClr val="C00000"/>
                </a:solidFill>
              </a:rPr>
              <a:t> </a:t>
            </a:r>
            <a:r>
              <a:rPr lang="en-US" sz="3000" b="1" dirty="0"/>
              <a:t>of </a:t>
            </a:r>
            <a:r>
              <a:rPr lang="en-US" sz="3000" b="1" dirty="0">
                <a:solidFill>
                  <a:srgbClr val="0070C0"/>
                </a:solidFill>
              </a:rPr>
              <a:t>Series</a:t>
            </a:r>
            <a:r>
              <a:rPr lang="en-US" sz="3000" b="1" dirty="0"/>
              <a:t> Motors</a:t>
            </a:r>
            <a:br>
              <a:rPr lang="en-GB" b="1" i="1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2224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93" y="1690688"/>
            <a:ext cx="10930270" cy="4738708"/>
          </a:xfrm>
        </p:spPr>
        <p:txBody>
          <a:bodyPr>
            <a:noAutofit/>
          </a:bodyPr>
          <a:lstStyle/>
          <a:p>
            <a:pPr algn="just"/>
            <a:r>
              <a:rPr lang="en-US" sz="2300" dirty="0"/>
              <a:t>A 125 V shunt motor has an armature circuit resistance of 0.2 Ω and a shunt field resistance of 45 Ω. If the line current is 50 A, calculate the</a:t>
            </a:r>
          </a:p>
          <a:p>
            <a:pPr marL="0" indent="0" algn="just">
              <a:buNone/>
            </a:pPr>
            <a:r>
              <a:rPr lang="en-US" sz="2300" dirty="0"/>
              <a:t>(a) generated voltage (back </a:t>
            </a:r>
            <a:r>
              <a:rPr lang="en-US" sz="2300" dirty="0" err="1"/>
              <a:t>emf</a:t>
            </a:r>
            <a:r>
              <a:rPr lang="en-US" sz="2300" dirty="0"/>
              <a:t>)</a:t>
            </a:r>
          </a:p>
          <a:p>
            <a:pPr marL="0" indent="0" algn="just">
              <a:buNone/>
            </a:pPr>
            <a:r>
              <a:rPr lang="en-US" sz="2300" dirty="0"/>
              <a:t>(b) developed power </a:t>
            </a:r>
          </a:p>
          <a:p>
            <a:pPr marL="0" indent="0" algn="just">
              <a:buNone/>
            </a:pPr>
            <a:r>
              <a:rPr lang="en-US" sz="2300" b="1" u="sng" dirty="0">
                <a:solidFill>
                  <a:srgbClr val="FF0000"/>
                </a:solidFill>
              </a:rPr>
              <a:t>SOLUTION 2.6</a:t>
            </a:r>
          </a:p>
          <a:p>
            <a:pPr marL="0" indent="0" algn="just">
              <a:buNone/>
            </a:pPr>
            <a:r>
              <a:rPr lang="en-GB" sz="2300" dirty="0"/>
              <a:t>The </a:t>
            </a:r>
            <a:r>
              <a:rPr lang="en-GB" sz="2300" b="1" dirty="0"/>
              <a:t>field current </a:t>
            </a:r>
            <a:r>
              <a:rPr lang="en-GB" sz="2300" dirty="0"/>
              <a:t>is given as: </a:t>
            </a:r>
          </a:p>
          <a:p>
            <a:pPr marL="0" indent="0" algn="just">
              <a:buNone/>
            </a:pPr>
            <a:endParaRPr lang="en-GB" sz="2300" dirty="0"/>
          </a:p>
          <a:p>
            <a:pPr marL="0" indent="0" algn="just">
              <a:buNone/>
            </a:pPr>
            <a:r>
              <a:rPr lang="en-GB" sz="2300" dirty="0"/>
              <a:t>For the motor, the </a:t>
            </a:r>
            <a:r>
              <a:rPr lang="en-GB" sz="2300" b="1" dirty="0"/>
              <a:t>armature current </a:t>
            </a:r>
            <a:r>
              <a:rPr lang="en-GB" sz="2300" dirty="0"/>
              <a:t>is given as</a:t>
            </a:r>
          </a:p>
          <a:p>
            <a:pPr marL="0" indent="0" algn="just">
              <a:buNone/>
            </a:pPr>
            <a:endParaRPr lang="en-GB" sz="2300" dirty="0"/>
          </a:p>
          <a:p>
            <a:pPr marL="457200" indent="-457200" algn="just">
              <a:buAutoNum type="alphaLcParenBoth"/>
            </a:pPr>
            <a:r>
              <a:rPr lang="en-GB" sz="2300" dirty="0"/>
              <a:t>The generated voltage (</a:t>
            </a:r>
            <a:r>
              <a:rPr lang="en-GB" sz="2300" b="1" dirty="0"/>
              <a:t>back </a:t>
            </a:r>
            <a:r>
              <a:rPr lang="en-GB" sz="2300" b="1" dirty="0" err="1"/>
              <a:t>emf</a:t>
            </a:r>
            <a:r>
              <a:rPr lang="en-GB" sz="2300" dirty="0"/>
              <a:t>) is</a:t>
            </a:r>
          </a:p>
          <a:p>
            <a:pPr marL="457200" indent="-457200" algn="just">
              <a:buAutoNum type="alphaLcParenBoth"/>
            </a:pPr>
            <a:r>
              <a:rPr lang="en-GB" sz="2300" dirty="0"/>
              <a:t>The </a:t>
            </a:r>
            <a:r>
              <a:rPr lang="en-GB" sz="2300" b="1" dirty="0"/>
              <a:t>developed power </a:t>
            </a:r>
            <a:r>
              <a:rPr lang="en-GB" sz="2300" dirty="0"/>
              <a:t>is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Example 2.6 &amp; Solution 2.6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5355F-0BB8-4909-9DD2-FA905C46D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674" y="3445499"/>
            <a:ext cx="2965275" cy="838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3BAE1F-4AB7-40E0-B83A-B173F08A5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145" y="4403638"/>
            <a:ext cx="3738825" cy="4536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D1B09C-1943-4200-A620-2C2B57975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690" y="5343723"/>
            <a:ext cx="5080478" cy="4403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28F470-F798-40D1-B24E-61033724E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195" y="5775238"/>
            <a:ext cx="4512376" cy="45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877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738708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The speed of a motor varying with the field excitation, provides a convenient means for controlling the speed of a DC motor. </a:t>
            </a:r>
          </a:p>
          <a:p>
            <a:pPr algn="just"/>
            <a:r>
              <a:rPr lang="en-GB" sz="2300" dirty="0"/>
              <a:t>The </a:t>
            </a:r>
            <a:r>
              <a:rPr lang="en-GB" sz="2300" b="1" dirty="0"/>
              <a:t>field current and the field flux may be varied by a field rheostat</a:t>
            </a:r>
            <a:r>
              <a:rPr lang="en-GB" sz="2300" dirty="0"/>
              <a:t>.</a:t>
            </a:r>
          </a:p>
          <a:p>
            <a:pPr algn="just"/>
            <a:r>
              <a:rPr lang="en-GB" sz="2300" b="1" dirty="0"/>
              <a:t>Increasing resistance in the field circuit causes a decrease in the field flux </a:t>
            </a:r>
            <a:r>
              <a:rPr lang="en-GB" sz="2300" dirty="0"/>
              <a:t>and, </a:t>
            </a:r>
            <a:r>
              <a:rPr lang="en-GB" sz="2300" b="1" dirty="0"/>
              <a:t>therefore, an increase in speed</a:t>
            </a:r>
            <a:r>
              <a:rPr lang="en-GB" sz="2300" dirty="0"/>
              <a:t>. </a:t>
            </a:r>
          </a:p>
          <a:p>
            <a:pPr algn="just"/>
            <a:r>
              <a:rPr lang="en-GB" sz="2300" dirty="0"/>
              <a:t>Likewise, a </a:t>
            </a:r>
            <a:r>
              <a:rPr lang="en-GB" sz="2300" b="1" dirty="0"/>
              <a:t>decrease in resistance causes a decrease in speed</a:t>
            </a:r>
            <a:r>
              <a:rPr lang="en-GB" sz="2300" dirty="0"/>
              <a:t>. </a:t>
            </a:r>
          </a:p>
          <a:p>
            <a:pPr algn="just"/>
            <a:r>
              <a:rPr lang="en-GB" sz="2300" dirty="0"/>
              <a:t>If a motor is able to maintain a nearly constant speed for varying loads, the motor is said to have a good </a:t>
            </a:r>
            <a:r>
              <a:rPr lang="en-GB" sz="2300" b="1" dirty="0"/>
              <a:t>speed regulation</a:t>
            </a:r>
            <a:r>
              <a:rPr lang="en-GB" sz="2300" dirty="0"/>
              <a:t>. </a:t>
            </a:r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788276"/>
            <a:ext cx="10655595" cy="90241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2.5.8: Speed Control of DC Motors 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351DE6-4A2C-4307-A3ED-840EBABBC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084" y="4774569"/>
            <a:ext cx="5543776" cy="83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89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738708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The speed of the DC motor can be controlled in the following </a:t>
            </a:r>
            <a:r>
              <a:rPr lang="en-GB" sz="2300" b="1" dirty="0">
                <a:solidFill>
                  <a:srgbClr val="FF0000"/>
                </a:solidFill>
              </a:rPr>
              <a:t>three ways</a:t>
            </a:r>
            <a:r>
              <a:rPr lang="en-GB" sz="2300" dirty="0"/>
              <a:t> by varying:</a:t>
            </a:r>
          </a:p>
          <a:p>
            <a:pPr marL="457200" lvl="0" indent="-457200" algn="just">
              <a:buFont typeface="+mj-lt"/>
              <a:buAutoNum type="arabicParenR"/>
            </a:pPr>
            <a:r>
              <a:rPr lang="en-GB" sz="2300" dirty="0"/>
              <a:t>Armature resistance   i.e., </a:t>
            </a:r>
            <a:r>
              <a:rPr lang="en-GB" sz="2300" b="1" dirty="0">
                <a:solidFill>
                  <a:srgbClr val="00B0F0"/>
                </a:solidFill>
              </a:rPr>
              <a:t>Armature resistance control</a:t>
            </a:r>
            <a:r>
              <a:rPr lang="en-GB" sz="2300" dirty="0">
                <a:solidFill>
                  <a:srgbClr val="00B0F0"/>
                </a:solidFill>
              </a:rPr>
              <a:t> </a:t>
            </a:r>
            <a:r>
              <a:rPr lang="en-GB" sz="2300" dirty="0"/>
              <a:t>(use of a resistor termed </a:t>
            </a:r>
            <a:r>
              <a:rPr lang="en-GB" sz="2300" b="1" i="1" dirty="0"/>
              <a:t>controller</a:t>
            </a:r>
            <a:r>
              <a:rPr lang="en-GB" sz="2300" dirty="0"/>
              <a:t> in series with the armature)</a:t>
            </a:r>
          </a:p>
          <a:p>
            <a:pPr marL="457200" lvl="0" indent="-457200" algn="just">
              <a:buFont typeface="+mj-lt"/>
              <a:buAutoNum type="arabicParenR"/>
            </a:pPr>
            <a:r>
              <a:rPr lang="en-GB" sz="2300" dirty="0"/>
              <a:t>Field flux per pole  	i.e., </a:t>
            </a:r>
            <a:r>
              <a:rPr lang="en-GB" sz="2300" b="1" dirty="0">
                <a:solidFill>
                  <a:srgbClr val="00B050"/>
                </a:solidFill>
              </a:rPr>
              <a:t>Field flux control </a:t>
            </a:r>
            <a:r>
              <a:rPr lang="en-GB" sz="2300" dirty="0"/>
              <a:t>(use of variable resistor termed </a:t>
            </a:r>
            <a:r>
              <a:rPr lang="en-GB" sz="2300" b="1" i="1" dirty="0"/>
              <a:t>field regulator</a:t>
            </a:r>
            <a:r>
              <a:rPr lang="en-GB" sz="2300" dirty="0"/>
              <a:t>, in series with the shunt winding) </a:t>
            </a:r>
          </a:p>
          <a:p>
            <a:pPr marL="457200" lvl="0" indent="-457200" algn="just">
              <a:buFont typeface="+mj-lt"/>
              <a:buAutoNum type="arabicParenR"/>
            </a:pPr>
            <a:r>
              <a:rPr lang="en-GB" sz="2300" dirty="0"/>
              <a:t>Applied voltage  i.e., </a:t>
            </a:r>
            <a:r>
              <a:rPr lang="en-GB" sz="2300" b="1" dirty="0">
                <a:solidFill>
                  <a:srgbClr val="C00000"/>
                </a:solidFill>
              </a:rPr>
              <a:t>Voltage control </a:t>
            </a:r>
            <a:r>
              <a:rPr lang="en-GB" sz="2300" dirty="0"/>
              <a:t>(use of </a:t>
            </a:r>
            <a:r>
              <a:rPr lang="en-GB" sz="2300" b="1" i="1" dirty="0"/>
              <a:t>thyristors</a:t>
            </a:r>
            <a:r>
              <a:rPr lang="en-GB" sz="2300" dirty="0"/>
              <a:t> fired at appropriate times or angles in power electronic circuits)</a:t>
            </a:r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788276"/>
            <a:ext cx="10655595" cy="90241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2.5.8: Speed Control of DC Motors (2) – </a:t>
            </a:r>
            <a:r>
              <a:rPr lang="en-US" sz="3000" b="1" dirty="0">
                <a:solidFill>
                  <a:srgbClr val="FF0000"/>
                </a:solidFill>
              </a:rPr>
              <a:t>Methods</a:t>
            </a:r>
            <a:r>
              <a:rPr lang="en-US" sz="3000" b="1" dirty="0"/>
              <a:t>  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4D12BB-4C6F-4159-9778-B686A63BB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601" y="2402381"/>
            <a:ext cx="393683" cy="4643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44A703-5D25-42C3-BFDE-E59619BFD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072" y="3247435"/>
            <a:ext cx="318015" cy="25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5EB510-3AE2-490E-A5A9-3E049A58C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573" y="3944882"/>
            <a:ext cx="329213" cy="3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9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738708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A modern 4-pole DC generator with the main parts named is shown below. </a:t>
            </a:r>
          </a:p>
          <a:p>
            <a:endParaRPr lang="en-GB" sz="2300" dirty="0"/>
          </a:p>
          <a:p>
            <a:endParaRPr lang="en-GB" sz="2300" dirty="0"/>
          </a:p>
          <a:p>
            <a:endParaRPr lang="en-GB" sz="2300" dirty="0"/>
          </a:p>
          <a:p>
            <a:endParaRPr lang="en-GB" sz="2300" dirty="0"/>
          </a:p>
          <a:p>
            <a:endParaRPr lang="en-GB" sz="2300" dirty="0"/>
          </a:p>
          <a:p>
            <a:endParaRPr lang="en-GB" sz="2300" dirty="0"/>
          </a:p>
          <a:p>
            <a:endParaRPr lang="en-GB" sz="2300" dirty="0"/>
          </a:p>
          <a:p>
            <a:pPr algn="just"/>
            <a:r>
              <a:rPr lang="en-GB" sz="2300" dirty="0"/>
              <a:t>The </a:t>
            </a:r>
            <a:r>
              <a:rPr lang="en-GB" sz="2300" b="1" dirty="0"/>
              <a:t>flux produced by the field windings </a:t>
            </a:r>
            <a:r>
              <a:rPr lang="en-GB" sz="2300" dirty="0"/>
              <a:t>of a generator is established in the </a:t>
            </a:r>
            <a:r>
              <a:rPr lang="en-GB" sz="2300" b="1" dirty="0"/>
              <a:t>field yoke, pole cores, air gap and armature core </a:t>
            </a:r>
            <a:r>
              <a:rPr lang="en-GB" sz="2300" dirty="0"/>
              <a:t>, all of which form what is known as the </a:t>
            </a:r>
            <a:r>
              <a:rPr lang="en-GB" sz="2300" b="1" dirty="0"/>
              <a:t>magnetic circuit</a:t>
            </a:r>
            <a:r>
              <a:rPr lang="en-GB" sz="2300" dirty="0"/>
              <a:t>.</a:t>
            </a:r>
          </a:p>
          <a:p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2.4: DC Generators – Constructional Features and Types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B5799-829E-4BA1-A2D5-1E1E1AA1F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612" y="2179674"/>
            <a:ext cx="5672701" cy="293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490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93" y="1690688"/>
            <a:ext cx="10930270" cy="4738708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A 600 V shunt motor has an armature resistance of 0.14 Ω. At no-load, when running at 800 rpm, the armature current is 12 A. The full-load armature current is 225 A. Calculate the full-load speed when the filed pole flux is </a:t>
            </a:r>
          </a:p>
          <a:p>
            <a:pPr lvl="0" algn="just">
              <a:buNone/>
            </a:pPr>
            <a:r>
              <a:rPr lang="en-GB" sz="2300" dirty="0"/>
              <a:t>	(a) constant</a:t>
            </a:r>
          </a:p>
          <a:p>
            <a:pPr lvl="0" algn="just">
              <a:buNone/>
            </a:pPr>
            <a:r>
              <a:rPr lang="en-GB" sz="2300" dirty="0"/>
              <a:t>	(b) reduced to 95 % of its original value by armature reaction</a:t>
            </a:r>
          </a:p>
          <a:p>
            <a:pPr lvl="0" algn="just">
              <a:buNone/>
            </a:pPr>
            <a:r>
              <a:rPr lang="en-GB" sz="2300" dirty="0"/>
              <a:t>	(c) reduced to 85 % of its original value by adjusting the field current</a:t>
            </a:r>
          </a:p>
          <a:p>
            <a:pPr algn="just"/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Example 2.7</a:t>
            </a:r>
            <a:br>
              <a:rPr lang="en-GB" b="1" i="1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59120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93" y="1690688"/>
            <a:ext cx="10930270" cy="4738708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At </a:t>
            </a:r>
            <a:r>
              <a:rPr lang="en-GB" sz="2300" b="1" dirty="0"/>
              <a:t>no-load</a:t>
            </a:r>
            <a:r>
              <a:rPr lang="en-GB" sz="2300" dirty="0"/>
              <a:t>, the generated voltage (back </a:t>
            </a:r>
            <a:r>
              <a:rPr lang="en-GB" sz="2300" dirty="0" err="1"/>
              <a:t>emf</a:t>
            </a:r>
            <a:r>
              <a:rPr lang="en-GB" sz="2300" dirty="0"/>
              <a:t>) is obtained from the general motor voltage equation </a:t>
            </a:r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r>
              <a:rPr lang="en-GB" sz="2300" dirty="0"/>
              <a:t>At </a:t>
            </a:r>
            <a:r>
              <a:rPr lang="en-GB" sz="2300" b="1" dirty="0"/>
              <a:t>full-load</a:t>
            </a:r>
            <a:r>
              <a:rPr lang="en-GB" sz="2300" dirty="0"/>
              <a:t>, the generated voltage (back </a:t>
            </a:r>
            <a:r>
              <a:rPr lang="en-GB" sz="2300" dirty="0" err="1"/>
              <a:t>emf</a:t>
            </a:r>
            <a:r>
              <a:rPr lang="en-GB" sz="2300" dirty="0"/>
              <a:t>) is obtained from the general motor voltage equation</a:t>
            </a:r>
          </a:p>
          <a:p>
            <a:pPr algn="just"/>
            <a:endParaRPr lang="en-GB" sz="2300" dirty="0"/>
          </a:p>
          <a:p>
            <a:pPr algn="just"/>
            <a:endParaRPr lang="en-GB" sz="2300" dirty="0"/>
          </a:p>
          <a:p>
            <a:pPr algn="just"/>
            <a:r>
              <a:rPr lang="en-GB" sz="2300" dirty="0"/>
              <a:t>(a) Since the </a:t>
            </a:r>
            <a:r>
              <a:rPr lang="en-GB" sz="2300" b="1" dirty="0"/>
              <a:t>flux is constant</a:t>
            </a:r>
            <a:r>
              <a:rPr lang="en-GB" sz="2300" dirty="0"/>
              <a:t>, the speed is proportional to the generated voltage. </a:t>
            </a:r>
          </a:p>
          <a:p>
            <a:pPr algn="just"/>
            <a:endParaRPr lang="en-GB" sz="2300" dirty="0"/>
          </a:p>
          <a:p>
            <a:pPr algn="just"/>
            <a:endParaRPr lang="en-GB" sz="23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>
                <a:solidFill>
                  <a:srgbClr val="FF0000"/>
                </a:solidFill>
              </a:rPr>
              <a:t>Solution 2.7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288FDA-A185-4A1F-8C6F-792F4890D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579" y="2372819"/>
            <a:ext cx="4770226" cy="453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7B0C00-743A-4B11-8F33-4570914E1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577" y="3999615"/>
            <a:ext cx="4770226" cy="4536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E74380-2CD1-416D-A408-627C523EE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847" y="5321111"/>
            <a:ext cx="5741461" cy="83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34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93" y="1690688"/>
            <a:ext cx="10930270" cy="4738708"/>
          </a:xfrm>
        </p:spPr>
        <p:txBody>
          <a:bodyPr>
            <a:noAutofit/>
          </a:bodyPr>
          <a:lstStyle/>
          <a:p>
            <a:pPr algn="just"/>
            <a:r>
              <a:rPr lang="en-GB" sz="2300" dirty="0"/>
              <a:t>(b) When the field pole flux has been </a:t>
            </a:r>
            <a:r>
              <a:rPr lang="en-GB" sz="2300" b="1" dirty="0"/>
              <a:t>reduced to 95%, </a:t>
            </a:r>
          </a:p>
          <a:p>
            <a:pPr algn="just"/>
            <a:endParaRPr lang="en-GB" sz="2300" b="1" dirty="0"/>
          </a:p>
          <a:p>
            <a:pPr algn="just"/>
            <a:endParaRPr lang="en-GB" sz="2300" b="1" dirty="0"/>
          </a:p>
          <a:p>
            <a:pPr algn="just"/>
            <a:endParaRPr lang="en-GB" sz="2300" b="1" dirty="0"/>
          </a:p>
          <a:p>
            <a:pPr algn="just"/>
            <a:r>
              <a:rPr lang="en-GB" sz="2300" dirty="0"/>
              <a:t>(c) When the field pole flux has been </a:t>
            </a:r>
            <a:r>
              <a:rPr lang="en-GB" sz="2300" b="1" dirty="0"/>
              <a:t>reduced to 80%,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>
                <a:solidFill>
                  <a:srgbClr val="FF0000"/>
                </a:solidFill>
              </a:rPr>
              <a:t>Solution 2.7 (2)</a:t>
            </a:r>
            <a:br>
              <a:rPr lang="en-GB" b="1" i="1" dirty="0">
                <a:solidFill>
                  <a:srgbClr val="FF0000"/>
                </a:solidFill>
              </a:rPr>
            </a:b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D22683-93BE-4FC4-8F32-740C491EC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470" y="2248699"/>
            <a:ext cx="6257161" cy="701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E4FFCC-CA55-42AC-86CB-EA8282CF5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242" y="3798713"/>
            <a:ext cx="6317326" cy="7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6013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809" y="1828800"/>
            <a:ext cx="10760149" cy="4743472"/>
          </a:xfrm>
        </p:spPr>
        <p:txBody>
          <a:bodyPr>
            <a:normAutofit/>
          </a:bodyPr>
          <a:lstStyle/>
          <a:p>
            <a:pPr algn="just"/>
            <a:r>
              <a:rPr lang="en-GB" sz="2300" dirty="0"/>
              <a:t>(1) A four-pole armature is wound with 564 conductors and driven at 800 rpm, the flux per pole being 20 </a:t>
            </a:r>
            <a:r>
              <a:rPr lang="en-GB" sz="2300" dirty="0" err="1"/>
              <a:t>mWb</a:t>
            </a:r>
            <a:r>
              <a:rPr lang="en-GB" sz="2300" dirty="0"/>
              <a:t>. Calculate the </a:t>
            </a:r>
            <a:r>
              <a:rPr lang="en-GB" sz="2300" dirty="0" err="1"/>
              <a:t>emf</a:t>
            </a:r>
            <a:r>
              <a:rPr lang="en-GB" sz="2300" dirty="0"/>
              <a:t> generated in the armature if the conductors are connected (a) wave (b) lap. </a:t>
            </a:r>
            <a:endParaRPr lang="en-US" sz="2300" dirty="0"/>
          </a:p>
          <a:p>
            <a:pPr algn="just"/>
            <a:r>
              <a:rPr lang="en-GB" sz="2300" dirty="0"/>
              <a:t> (2) An eight-pole lap-connected armature has 96 slots with 6 conductors per slot, and is driven at 500 rpm. The useful flux per pole is 0.09 </a:t>
            </a:r>
            <a:r>
              <a:rPr lang="en-GB" sz="2300" dirty="0" err="1"/>
              <a:t>Wb</a:t>
            </a:r>
            <a:r>
              <a:rPr lang="en-GB" sz="2300" dirty="0"/>
              <a:t>. Calculate the generated </a:t>
            </a:r>
            <a:r>
              <a:rPr lang="en-GB" sz="2300" dirty="0" err="1"/>
              <a:t>emf</a:t>
            </a:r>
            <a:r>
              <a:rPr lang="en-GB" sz="2300" dirty="0"/>
              <a:t>. </a:t>
            </a:r>
            <a:endParaRPr lang="en-US" sz="2300" dirty="0"/>
          </a:p>
          <a:p>
            <a:pPr algn="just"/>
            <a:r>
              <a:rPr lang="en-US" sz="2300" dirty="0"/>
              <a:t>(3) Give TWO applications EACH of a shunt and series generator. </a:t>
            </a:r>
            <a:r>
              <a:rPr lang="en-GB" sz="2300" dirty="0"/>
              <a:t>A four-pole armature has 624 lap-connected conductors and is driven at 1200 rpm.  Calculate the useful flux per pole required to generate an </a:t>
            </a:r>
            <a:r>
              <a:rPr lang="en-GB" sz="2300" dirty="0" err="1"/>
              <a:t>emf</a:t>
            </a:r>
            <a:r>
              <a:rPr lang="en-GB" sz="2300" dirty="0"/>
              <a:t> of 250 V. </a:t>
            </a:r>
            <a:endParaRPr lang="en-US" sz="2300" dirty="0"/>
          </a:p>
          <a:p>
            <a:pPr algn="just"/>
            <a:r>
              <a:rPr lang="en-GB" sz="2300" dirty="0"/>
              <a:t>(4) A six-pole armature has 410 wave-connected conductors. The useful flux per pole is 0.025 </a:t>
            </a:r>
            <a:r>
              <a:rPr lang="en-GB" sz="2300" dirty="0" err="1"/>
              <a:t>Wb</a:t>
            </a:r>
            <a:r>
              <a:rPr lang="en-GB" sz="2300" dirty="0"/>
              <a:t>. Find the speed at which the armature must be driven if the generated </a:t>
            </a:r>
            <a:r>
              <a:rPr lang="en-GB" sz="2300" dirty="0" err="1"/>
              <a:t>emf</a:t>
            </a:r>
            <a:r>
              <a:rPr lang="en-GB" sz="2300" dirty="0"/>
              <a:t> is to be 485V. </a:t>
            </a:r>
          </a:p>
          <a:p>
            <a:pPr algn="just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809" y="833970"/>
            <a:ext cx="10760148" cy="785818"/>
          </a:xfrm>
        </p:spPr>
        <p:txBody>
          <a:bodyPr>
            <a:normAutofit/>
          </a:bodyPr>
          <a:lstStyle/>
          <a:p>
            <a:r>
              <a:rPr lang="en-US" b="1" dirty="0"/>
              <a:t>2.6: Exercises </a:t>
            </a:r>
            <a:endParaRPr lang="en-GB" b="1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24001" y="2362201"/>
            <a:ext cx="18473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3518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63" y="1828800"/>
            <a:ext cx="11036595" cy="4880344"/>
          </a:xfrm>
        </p:spPr>
        <p:txBody>
          <a:bodyPr>
            <a:normAutofit/>
          </a:bodyPr>
          <a:lstStyle/>
          <a:p>
            <a:pPr algn="just"/>
            <a:r>
              <a:rPr lang="en-US" sz="2300" dirty="0"/>
              <a:t>(5) A 6-pole 240 V shunt generator with a wave-wound armature having 140 slots, each slot containing 8 conductors, supplies ten 4 kW resistive loads. Allowing a voltage drop of 15 V in the connection leads between the generator and the load, calculate the speed at which the generator must be driven. Assume a brush drop of 1.5 V. The armature and field resistance are respectively 0.025 </a:t>
            </a:r>
            <a:r>
              <a:rPr lang="en-US" sz="2300" dirty="0">
                <a:sym typeface="Symbol" panose="05050102010706020507" pitchFamily="18" charset="2"/>
              </a:rPr>
              <a:t></a:t>
            </a:r>
            <a:r>
              <a:rPr lang="en-US" sz="2300" dirty="0"/>
              <a:t> and 51 </a:t>
            </a:r>
            <a:r>
              <a:rPr lang="en-US" sz="2300" dirty="0">
                <a:sym typeface="Symbol" panose="05050102010706020507" pitchFamily="18" charset="2"/>
              </a:rPr>
              <a:t></a:t>
            </a:r>
            <a:r>
              <a:rPr lang="en-US" sz="2300" dirty="0"/>
              <a:t>. Take the flux per pole as 40 </a:t>
            </a:r>
            <a:r>
              <a:rPr lang="en-US" sz="2300" dirty="0" err="1"/>
              <a:t>mWb</a:t>
            </a:r>
            <a:r>
              <a:rPr lang="en-US" sz="2300" dirty="0"/>
              <a:t>.  </a:t>
            </a:r>
          </a:p>
          <a:p>
            <a:pPr algn="just"/>
            <a:r>
              <a:rPr lang="en-GB" sz="2300" dirty="0"/>
              <a:t>(6) The armature of a DC machine has a resistance of 0</a:t>
            </a:r>
            <a:r>
              <a:rPr lang="en-US" sz="2300" dirty="0"/>
              <a:t>.25 </a:t>
            </a:r>
            <a:r>
              <a:rPr lang="en-US" sz="2300" dirty="0">
                <a:sym typeface="Symbol" panose="05050102010706020507" pitchFamily="18" charset="2"/>
              </a:rPr>
              <a:t></a:t>
            </a:r>
            <a:r>
              <a:rPr lang="en-US" sz="2300" dirty="0"/>
              <a:t> and is connected to a 300 V supply. Calculate the </a:t>
            </a:r>
            <a:r>
              <a:rPr lang="en-US" sz="2300" dirty="0" err="1"/>
              <a:t>e.m.f</a:t>
            </a:r>
            <a:r>
              <a:rPr lang="en-US" sz="2300" dirty="0"/>
              <a:t>. generated when it is running:</a:t>
            </a:r>
          </a:p>
          <a:p>
            <a:pPr marL="0" lvl="0" indent="0" algn="just">
              <a:buNone/>
            </a:pPr>
            <a:r>
              <a:rPr lang="en-GB" sz="2300" dirty="0"/>
              <a:t>	(</a:t>
            </a:r>
            <a:r>
              <a:rPr lang="en-GB" sz="2300" dirty="0" err="1"/>
              <a:t>i</a:t>
            </a:r>
            <a:r>
              <a:rPr lang="en-GB" sz="2300" dirty="0"/>
              <a:t>) as generator supplying 100 A load</a:t>
            </a:r>
          </a:p>
          <a:p>
            <a:pPr marL="0" lvl="0" indent="0" algn="just">
              <a:buNone/>
            </a:pPr>
            <a:r>
              <a:rPr lang="en-GB" sz="2300" dirty="0"/>
              <a:t>	(ii) as a motor taking 80 A current</a:t>
            </a:r>
            <a:endParaRPr lang="en-US" sz="2300" dirty="0"/>
          </a:p>
          <a:p>
            <a:pPr algn="just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809" y="833970"/>
            <a:ext cx="10760148" cy="785818"/>
          </a:xfrm>
        </p:spPr>
        <p:txBody>
          <a:bodyPr>
            <a:normAutofit/>
          </a:bodyPr>
          <a:lstStyle/>
          <a:p>
            <a:r>
              <a:rPr lang="en-US" b="1" dirty="0"/>
              <a:t>2.6: Exercises (2) </a:t>
            </a:r>
            <a:endParaRPr lang="en-GB" b="1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24001" y="2362201"/>
            <a:ext cx="18473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1870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63" y="1828800"/>
            <a:ext cx="11036595" cy="4880344"/>
          </a:xfrm>
        </p:spPr>
        <p:txBody>
          <a:bodyPr>
            <a:normAutofit/>
          </a:bodyPr>
          <a:lstStyle/>
          <a:p>
            <a:pPr algn="just"/>
            <a:r>
              <a:rPr lang="en-US" sz="2300" dirty="0"/>
              <a:t>(7) An eight pole 1250 rpm lap-wound motor has 140 slots in its armature, each slot containing 6 conductors, and draws an armature current of 60 A from a 250 V DC supply. If the resistance of the armature circuit is 0.15 </a:t>
            </a:r>
            <a:r>
              <a:rPr lang="en-US" sz="2300" dirty="0">
                <a:sym typeface="Symbol" panose="05050102010706020507" pitchFamily="18" charset="2"/>
              </a:rPr>
              <a:t></a:t>
            </a:r>
            <a:r>
              <a:rPr lang="en-US" sz="2300" dirty="0"/>
              <a:t>, calculate the following: </a:t>
            </a:r>
          </a:p>
          <a:p>
            <a:pPr marL="0" indent="0" algn="just">
              <a:buNone/>
            </a:pPr>
            <a:r>
              <a:rPr lang="en-US" sz="2300" dirty="0"/>
              <a:t>	(</a:t>
            </a:r>
            <a:r>
              <a:rPr lang="en-US" sz="2300" dirty="0" err="1"/>
              <a:t>i</a:t>
            </a:r>
            <a:r>
              <a:rPr lang="en-US" sz="2300" dirty="0"/>
              <a:t>) useful flux per pole</a:t>
            </a:r>
          </a:p>
          <a:p>
            <a:pPr marL="0" indent="0" algn="just">
              <a:buNone/>
            </a:pPr>
            <a:r>
              <a:rPr lang="en-US" sz="2300" dirty="0"/>
              <a:t>	(ii) gross torque developed by the armature</a:t>
            </a:r>
            <a:r>
              <a:rPr lang="en-US" sz="2300"/>
              <a:t>. </a:t>
            </a:r>
            <a:endParaRPr lang="en-US" sz="2300" dirty="0"/>
          </a:p>
          <a:p>
            <a:pPr algn="just"/>
            <a:r>
              <a:rPr lang="en-US" sz="2300" dirty="0"/>
              <a:t>(8) A 4-pole motor has its armature </a:t>
            </a:r>
            <a:r>
              <a:rPr lang="en-US" sz="2300" i="1" dirty="0"/>
              <a:t>lap-wound</a:t>
            </a:r>
            <a:r>
              <a:rPr lang="en-US" sz="2300" dirty="0"/>
              <a:t> with 130 slots, each slot containing 8 conductors, and runs at 1000 rpm when taking an armature current of 50 A from a 250 V DC supply. If the resistance of the armature circuit is 0.2 </a:t>
            </a:r>
            <a:r>
              <a:rPr lang="en-US" sz="2300" dirty="0">
                <a:sym typeface="Symbol" panose="05050102010706020507" pitchFamily="18" charset="2"/>
              </a:rPr>
              <a:t></a:t>
            </a:r>
            <a:r>
              <a:rPr lang="en-US" sz="2300" dirty="0"/>
              <a:t>, calculate the following: </a:t>
            </a:r>
          </a:p>
          <a:p>
            <a:pPr lvl="1" algn="just"/>
            <a:r>
              <a:rPr lang="en-US" sz="2300" dirty="0"/>
              <a:t>(</a:t>
            </a:r>
            <a:r>
              <a:rPr lang="en-US" sz="2300" dirty="0" err="1"/>
              <a:t>i</a:t>
            </a:r>
            <a:r>
              <a:rPr lang="en-US" sz="2300" dirty="0"/>
              <a:t>) useful flux per pole</a:t>
            </a:r>
          </a:p>
          <a:p>
            <a:pPr lvl="1" algn="just"/>
            <a:r>
              <a:rPr lang="en-US" sz="2300" dirty="0"/>
              <a:t>(ii) gross torque developed by the armature. </a:t>
            </a:r>
          </a:p>
          <a:p>
            <a:pPr algn="just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809" y="833970"/>
            <a:ext cx="10760148" cy="785818"/>
          </a:xfrm>
        </p:spPr>
        <p:txBody>
          <a:bodyPr>
            <a:normAutofit/>
          </a:bodyPr>
          <a:lstStyle/>
          <a:p>
            <a:r>
              <a:rPr lang="en-US" b="1" dirty="0"/>
              <a:t>2.6: Exercises (3) </a:t>
            </a:r>
            <a:endParaRPr lang="en-GB" b="1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24001" y="2362201"/>
            <a:ext cx="18473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6519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554315"/>
            <a:ext cx="6858000" cy="935408"/>
          </a:xfrm>
        </p:spPr>
        <p:txBody>
          <a:bodyPr/>
          <a:lstStyle/>
          <a:p>
            <a:r>
              <a:rPr lang="en-GB" dirty="0"/>
              <a:t>Thank You – 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of Unit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4477055"/>
            <a:ext cx="6858000" cy="1228751"/>
          </a:xfrm>
        </p:spPr>
        <p:txBody>
          <a:bodyPr>
            <a:normAutofit fontScale="85000" lnSpcReduction="20000"/>
          </a:bodyPr>
          <a:lstStyle/>
          <a:p>
            <a:r>
              <a:rPr lang="en-GB" sz="2100" dirty="0"/>
              <a:t>For any concerns, please contact</a:t>
            </a:r>
          </a:p>
          <a:p>
            <a:r>
              <a:rPr lang="en-GB" sz="2100" b="1" dirty="0"/>
              <a:t>elearning@knust.edu.gh</a:t>
            </a:r>
          </a:p>
          <a:p>
            <a:r>
              <a:rPr lang="en-GB" sz="2100" b="1" dirty="0"/>
              <a:t>elearningknust@gmail.com </a:t>
            </a:r>
          </a:p>
          <a:p>
            <a:r>
              <a:rPr lang="en-GB" sz="2100" b="1" dirty="0"/>
              <a:t>0322 191132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95318" y="5705805"/>
            <a:ext cx="932864" cy="273844"/>
          </a:xfrm>
        </p:spPr>
        <p:txBody>
          <a:bodyPr/>
          <a:lstStyle/>
          <a:p>
            <a:r>
              <a:rPr lang="en-GB" sz="1050" b="1" dirty="0">
                <a:solidFill>
                  <a:prstClr val="white"/>
                </a:solidFill>
                <a:latin typeface="Century Gothic" panose="020B0502020202020204" pitchFamily="34" charset="0"/>
              </a:rPr>
              <a:t>Jan 2014</a:t>
            </a:r>
          </a:p>
        </p:txBody>
      </p:sp>
    </p:spTree>
    <p:extLst>
      <p:ext uri="{BB962C8B-B14F-4D97-AF65-F5344CB8AC3E}">
        <p14:creationId xmlns:p14="http://schemas.microsoft.com/office/powerpoint/2010/main" val="387577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738708"/>
          </a:xfrm>
        </p:spPr>
        <p:txBody>
          <a:bodyPr>
            <a:noAutofit/>
          </a:bodyPr>
          <a:lstStyle/>
          <a:p>
            <a:pPr algn="just"/>
            <a:r>
              <a:rPr lang="en-US" sz="2300" dirty="0"/>
              <a:t>The </a:t>
            </a:r>
            <a:r>
              <a:rPr lang="en-US" sz="2300" b="1" dirty="0"/>
              <a:t>electric circuits </a:t>
            </a:r>
            <a:r>
              <a:rPr lang="en-US" sz="2300" dirty="0"/>
              <a:t>of a DC generator are made up of the </a:t>
            </a:r>
            <a:r>
              <a:rPr lang="en-US" sz="2300" b="1" dirty="0"/>
              <a:t>armature winding, commutator, brushes and field windings</a:t>
            </a:r>
            <a:r>
              <a:rPr lang="en-US" sz="2300" dirty="0"/>
              <a:t>.  </a:t>
            </a:r>
          </a:p>
          <a:p>
            <a:pPr algn="just"/>
            <a:r>
              <a:rPr lang="en-US" sz="2300" dirty="0"/>
              <a:t>Most generators are equipped with small poles called </a:t>
            </a:r>
            <a:r>
              <a:rPr lang="en-US" sz="2300" b="1" dirty="0" err="1"/>
              <a:t>interpoles</a:t>
            </a:r>
            <a:r>
              <a:rPr lang="en-US" sz="2300" b="1" dirty="0"/>
              <a:t> or commutating poles</a:t>
            </a:r>
            <a:r>
              <a:rPr lang="en-US" sz="2300" dirty="0"/>
              <a:t>, which </a:t>
            </a:r>
            <a:r>
              <a:rPr lang="en-US" sz="2300"/>
              <a:t>are placed </a:t>
            </a:r>
            <a:r>
              <a:rPr lang="en-US" sz="2300" dirty="0"/>
              <a:t>midway between main poles</a:t>
            </a:r>
          </a:p>
          <a:p>
            <a:pPr algn="just"/>
            <a:r>
              <a:rPr lang="en-GB" sz="2300" dirty="0"/>
              <a:t>Flux is established in these inter-poles only when current flows in the armature circuit, the purpose of the commutating flux being to improve commutation </a:t>
            </a:r>
          </a:p>
          <a:p>
            <a:pPr algn="just"/>
            <a:r>
              <a:rPr lang="en-GB" sz="2300" dirty="0"/>
              <a:t>The term </a:t>
            </a:r>
            <a:r>
              <a:rPr lang="en-GB" sz="2300" b="1" dirty="0"/>
              <a:t>armature </a:t>
            </a:r>
            <a:r>
              <a:rPr lang="en-GB" sz="2300" dirty="0"/>
              <a:t>is generally associated with the </a:t>
            </a:r>
            <a:r>
              <a:rPr lang="en-GB" sz="2300" b="1" dirty="0"/>
              <a:t>rotating part (windings) </a:t>
            </a:r>
            <a:r>
              <a:rPr lang="en-GB" sz="2300" dirty="0"/>
              <a:t>of the DC machine, and it is the place</a:t>
            </a:r>
            <a:r>
              <a:rPr lang="en-GB" sz="2300" b="1" dirty="0"/>
              <a:t> where the voltage is collected</a:t>
            </a:r>
            <a:r>
              <a:rPr lang="en-GB" sz="2300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2.4: DC Generators – Constructional Features and Types (2)</a:t>
            </a:r>
            <a:br>
              <a:rPr lang="en-GB" b="1" i="1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283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93" y="1690688"/>
            <a:ext cx="10930270" cy="4738708"/>
          </a:xfrm>
        </p:spPr>
        <p:txBody>
          <a:bodyPr>
            <a:noAutofit/>
          </a:bodyPr>
          <a:lstStyle/>
          <a:p>
            <a:pPr algn="just"/>
            <a:r>
              <a:rPr lang="en-US" sz="2300" dirty="0"/>
              <a:t>The generated voltage or </a:t>
            </a:r>
            <a:r>
              <a:rPr lang="en-US" sz="2300" b="1" dirty="0" err="1"/>
              <a:t>emf</a:t>
            </a:r>
            <a:r>
              <a:rPr lang="en-US" sz="2300" b="1" dirty="0"/>
              <a:t> is induced in the armature winding </a:t>
            </a:r>
            <a:r>
              <a:rPr lang="en-US" sz="2300" dirty="0"/>
              <a:t>of the generator. </a:t>
            </a:r>
          </a:p>
          <a:p>
            <a:pPr algn="just"/>
            <a:r>
              <a:rPr lang="en-GB" sz="2300" dirty="0"/>
              <a:t>Let	 </a:t>
            </a:r>
          </a:p>
          <a:p>
            <a:pPr algn="just"/>
            <a:r>
              <a:rPr lang="en-GB" sz="2000" dirty="0"/>
              <a:t>	= number of poles</a:t>
            </a:r>
          </a:p>
          <a:p>
            <a:pPr algn="just">
              <a:buNone/>
            </a:pPr>
            <a:r>
              <a:rPr lang="en-GB" sz="2300" dirty="0"/>
              <a:t>		= useful flux per pole in </a:t>
            </a:r>
            <a:r>
              <a:rPr lang="en-GB" sz="2300" dirty="0" err="1"/>
              <a:t>Webers</a:t>
            </a:r>
            <a:r>
              <a:rPr lang="en-GB" sz="2300" dirty="0"/>
              <a:t>(</a:t>
            </a:r>
            <a:r>
              <a:rPr lang="en-GB" sz="2300" dirty="0" err="1"/>
              <a:t>Wb</a:t>
            </a:r>
            <a:r>
              <a:rPr lang="en-GB" sz="2300" dirty="0"/>
              <a:t>), entering or leaving the 	armature</a:t>
            </a:r>
          </a:p>
          <a:p>
            <a:pPr algn="just"/>
            <a:r>
              <a:rPr lang="en-GB" sz="2300" dirty="0"/>
              <a:t>	= total number of conductors on armature = number of slots x 			   number of conductors per slot</a:t>
            </a:r>
          </a:p>
          <a:p>
            <a:pPr algn="just"/>
            <a:r>
              <a:rPr lang="en-GB" sz="2300" dirty="0"/>
              <a:t>	 = rotational speed of armature in revolutions per minute (</a:t>
            </a:r>
            <a:r>
              <a:rPr lang="en-GB" sz="2300" dirty="0" err="1"/>
              <a:t>r.p.m</a:t>
            </a:r>
            <a:r>
              <a:rPr lang="en-GB" sz="2300" dirty="0"/>
              <a:t>.)</a:t>
            </a:r>
          </a:p>
          <a:p>
            <a:pPr algn="just"/>
            <a:r>
              <a:rPr lang="en-GB" sz="2300" dirty="0"/>
              <a:t>	= number of parallel paths in armature, depending on type of 			   armature  winding (Lap or Wave)</a:t>
            </a:r>
          </a:p>
          <a:p>
            <a:pPr algn="just"/>
            <a:r>
              <a:rPr lang="en-GB" sz="2300" dirty="0"/>
              <a:t>	 = generated </a:t>
            </a:r>
            <a:r>
              <a:rPr lang="en-GB" sz="2300" dirty="0" err="1"/>
              <a:t>emf</a:t>
            </a:r>
            <a:r>
              <a:rPr lang="en-GB" sz="2300" dirty="0"/>
              <a:t> per parallel path in armature</a:t>
            </a:r>
            <a:r>
              <a:rPr lang="en-GB" sz="2400" dirty="0"/>
              <a:t>. </a:t>
            </a:r>
          </a:p>
          <a:p>
            <a:pPr algn="just"/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2.4.1: Voltage Equation of DC Generator 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B3536B-1747-441A-BA11-1B2C6E240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17" y="2824081"/>
            <a:ext cx="266445" cy="3167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B8ED78-2CBD-4EA3-8C43-2D9AB8620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927" y="3255723"/>
            <a:ext cx="386775" cy="3252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2DA871-EC17-47AA-80F3-6BD2AFB3C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348" y="3961758"/>
            <a:ext cx="266445" cy="316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08D60D-2113-4152-81E2-A6B0322053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256" y="4673900"/>
            <a:ext cx="266445" cy="351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F93112-8A3A-4F37-8EE2-F7548DE690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42" y="5141969"/>
            <a:ext cx="240660" cy="316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B40B54-35CA-418F-BE1C-BB27335E66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978" y="5828406"/>
            <a:ext cx="335205" cy="45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54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93" y="1690688"/>
            <a:ext cx="10930270" cy="4738708"/>
          </a:xfrm>
        </p:spPr>
        <p:txBody>
          <a:bodyPr>
            <a:noAutofit/>
          </a:bodyPr>
          <a:lstStyle/>
          <a:p>
            <a:pPr algn="just"/>
            <a:r>
              <a:rPr lang="en-US" sz="2300" dirty="0"/>
              <a:t>In general, the generated voltage is given as:</a:t>
            </a:r>
          </a:p>
          <a:p>
            <a:pPr algn="just"/>
            <a:endParaRPr lang="en-US" sz="2300" dirty="0"/>
          </a:p>
          <a:p>
            <a:pPr algn="just"/>
            <a:r>
              <a:rPr lang="en-US" sz="2300" dirty="0"/>
              <a:t> </a:t>
            </a:r>
          </a:p>
          <a:p>
            <a:pPr algn="just"/>
            <a:r>
              <a:rPr lang="en-GB" sz="2400" dirty="0"/>
              <a:t> </a:t>
            </a:r>
          </a:p>
          <a:p>
            <a:pPr algn="just"/>
            <a:r>
              <a:rPr lang="en-GB" sz="2300" dirty="0"/>
              <a:t>Where</a:t>
            </a:r>
            <a:r>
              <a:rPr lang="en-GB" sz="2400" dirty="0"/>
              <a:t> </a:t>
            </a:r>
          </a:p>
          <a:p>
            <a:pPr algn="just"/>
            <a:r>
              <a:rPr lang="en-US" sz="2300" dirty="0"/>
              <a:t>	 		for Lap winding</a:t>
            </a:r>
          </a:p>
          <a:p>
            <a:pPr algn="just"/>
            <a:r>
              <a:rPr lang="en-US" sz="2300" dirty="0"/>
              <a:t>       		for Wave Winding</a:t>
            </a:r>
          </a:p>
          <a:p>
            <a:pPr algn="just"/>
            <a:endParaRPr lang="en-US" sz="2300" dirty="0"/>
          </a:p>
          <a:p>
            <a:pPr algn="just"/>
            <a:r>
              <a:rPr lang="en-US" sz="2300" dirty="0"/>
              <a:t>Therefore </a:t>
            </a:r>
            <a:endParaRPr lang="en-GB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000" b="1" dirty="0"/>
              <a:t>2.4.1: Voltage Equation of DC Generator (2) 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0E175B-3925-4490-96FB-410DBB3F2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402" y="2152603"/>
            <a:ext cx="4005271" cy="830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D065E4-39E7-4E6D-8554-30AA23148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570" y="3829893"/>
            <a:ext cx="584460" cy="3252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E7C305-D6B0-4F8C-9175-BD4995F9D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974" y="4259463"/>
            <a:ext cx="575865" cy="3167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59F1E1-EF1E-43E2-A18C-7D97E077DC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0934" y="5067136"/>
            <a:ext cx="1418175" cy="4451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5673" y="3829892"/>
            <a:ext cx="5536902" cy="24877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5754" y="1714499"/>
            <a:ext cx="3745365" cy="192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884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62A9560-2E7B-41A3-9F82-82295C59A7BE}" vid="{DD833A61-242F-4440-8F8C-EA11C2DDA7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62A9560-2E7B-41A3-9F82-82295C59A7BE}" vid="{DD833A61-242F-4440-8F8C-EA11C2DDA72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5330</Words>
  <Application>Microsoft Office PowerPoint</Application>
  <PresentationFormat>Widescreen</PresentationFormat>
  <Paragraphs>518</Paragraphs>
  <Slides>66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Arial</vt:lpstr>
      <vt:lpstr>Calibri</vt:lpstr>
      <vt:lpstr>Century Gothic</vt:lpstr>
      <vt:lpstr>Futura Md BT</vt:lpstr>
      <vt:lpstr>Wingdings</vt:lpstr>
      <vt:lpstr>1_Office Theme</vt:lpstr>
      <vt:lpstr>Office Theme</vt:lpstr>
      <vt:lpstr>EE 252</vt:lpstr>
      <vt:lpstr>Unit 2 – Outline of Presentation</vt:lpstr>
      <vt:lpstr> 2.1: Introduction </vt:lpstr>
      <vt:lpstr> 2.2: Separated Excited Machines </vt:lpstr>
      <vt:lpstr> 2.3: Self-Excited Machines </vt:lpstr>
      <vt:lpstr> 2.4: DC Generators – Constructional Features and Types </vt:lpstr>
      <vt:lpstr> 2.4: DC Generators – Constructional Features and Types (2) </vt:lpstr>
      <vt:lpstr> 2.4.1: Voltage Equation of DC Generator  </vt:lpstr>
      <vt:lpstr> 2.4.1: Voltage Equation of DC Generator (2)  </vt:lpstr>
      <vt:lpstr> Example 2.1  </vt:lpstr>
      <vt:lpstr> Solution 2.1  </vt:lpstr>
      <vt:lpstr> 2.4.2: Armature Reaction in Generators  </vt:lpstr>
      <vt:lpstr> 2.4.3: Compensating Windings  in Generators  </vt:lpstr>
      <vt:lpstr> 2.4.4: Load Characteristics of DC Generators  </vt:lpstr>
      <vt:lpstr> 2.4.4.1: No-Load Characteristics (                ) of Separately Excited Generators  </vt:lpstr>
      <vt:lpstr> 2.4.4.2: Load Characteristics (              ) of Separately Excited Generators  </vt:lpstr>
      <vt:lpstr> 2.4.4.2: Load Characteristics (               ) of Separately Excited Generators (2) </vt:lpstr>
      <vt:lpstr> Example 2.2  </vt:lpstr>
      <vt:lpstr> Solution 2.2  </vt:lpstr>
      <vt:lpstr> 2.4.5: Applications of Separately Excited Generators  </vt:lpstr>
      <vt:lpstr> 2.4.6: Shunt Generators – Load Characteristics  </vt:lpstr>
      <vt:lpstr> 2.4.6.1: Shunt Generators –  Factors accounting for decreased terminal voltage  </vt:lpstr>
      <vt:lpstr> 2.4.6.2: Shunt Generators – Applications  </vt:lpstr>
      <vt:lpstr> 2.4.6.2: Shunt Generators –  Important Governing Equations of Shunt Generator  </vt:lpstr>
      <vt:lpstr> Example 2.3  </vt:lpstr>
      <vt:lpstr> Solution 2.3  </vt:lpstr>
      <vt:lpstr> 2.4.7: Series Generators – Load Characteristics  </vt:lpstr>
      <vt:lpstr> 2.4.7: Series Generators – Load Characteristics (2) </vt:lpstr>
      <vt:lpstr> 2.4.7: Series Generators – Load Characteristics (3) </vt:lpstr>
      <vt:lpstr> 2.4.7.1: Series Generators – Applications </vt:lpstr>
      <vt:lpstr> 2.4.7.2: Shunt Generators –  Important Governing Equations of Shunt Generator  </vt:lpstr>
      <vt:lpstr> 2.5: DC Motors - Constructional Features and Types </vt:lpstr>
      <vt:lpstr> 2.5.1: Back emf       in DC Motors </vt:lpstr>
      <vt:lpstr> 2.5.1: Back emf       in DC Motors (2) </vt:lpstr>
      <vt:lpstr> 2.5.1: Back emf       in DC Motors (3) </vt:lpstr>
      <vt:lpstr> 2.5.2: Significance of Back emf  </vt:lpstr>
      <vt:lpstr> 2.5.3: Voltage equation of a DC motor  </vt:lpstr>
      <vt:lpstr> Example 2.4 &amp; Solution 2.4  </vt:lpstr>
      <vt:lpstr> 2.5.4: Power relationships and torque equations in DC Motor  </vt:lpstr>
      <vt:lpstr> 2.5.4: Power relationships and torque equations in DC Motor (2)  </vt:lpstr>
      <vt:lpstr> 2.5.4: Power relationships and torque equations in DC Motor (3)  </vt:lpstr>
      <vt:lpstr> 2.5.5: Speed of DC Motor   </vt:lpstr>
      <vt:lpstr> Example 2.5 &amp; Solution 2.5  </vt:lpstr>
      <vt:lpstr> 2.5.6: Shunt Motors  </vt:lpstr>
      <vt:lpstr> 2.5.6: Shunt Motors (2)  </vt:lpstr>
      <vt:lpstr> 2.5.6.1: Speed considerations of Shunt Motors </vt:lpstr>
      <vt:lpstr> 2.5.6.2: Torque considerations of Shunt Motors </vt:lpstr>
      <vt:lpstr> 2.5.6.3: Speed-torque characteristics of Shunt Motors </vt:lpstr>
      <vt:lpstr> 2.5.6.3: Speed-torque characteristics of Shunt Motors (2) </vt:lpstr>
      <vt:lpstr> 2.5.6.4: Applications of Shunt Motors </vt:lpstr>
      <vt:lpstr> 2.5.7: Series Motors  </vt:lpstr>
      <vt:lpstr> 2.5.7.1: Speed considerations of Series Motors </vt:lpstr>
      <vt:lpstr> 2.5.7.1: Speed considerations of Series Motors (2) </vt:lpstr>
      <vt:lpstr> 2.5.7.2: Torque considerations of Series Motors </vt:lpstr>
      <vt:lpstr> 2.5.7.3: Speed-torque characteristics of Series Motors </vt:lpstr>
      <vt:lpstr> 2.5.7.4: Applications of Series Motors </vt:lpstr>
      <vt:lpstr> Example 2.6 &amp; Solution 2.6 </vt:lpstr>
      <vt:lpstr> 2.5.8: Speed Control of DC Motors  </vt:lpstr>
      <vt:lpstr> 2.5.8: Speed Control of DC Motors (2) – Methods   </vt:lpstr>
      <vt:lpstr> Example 2.7 </vt:lpstr>
      <vt:lpstr> Solution 2.7 </vt:lpstr>
      <vt:lpstr> Solution 2.7 (2) </vt:lpstr>
      <vt:lpstr>2.6: Exercises </vt:lpstr>
      <vt:lpstr>2.6: Exercises (2) </vt:lpstr>
      <vt:lpstr>2.6: Exercises (3) </vt:lpstr>
      <vt:lpstr>Thank You – End of Unit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 352</dc:title>
  <dc:creator>ELEARNING STUDIO 4</dc:creator>
  <cp:lastModifiedBy>Addo</cp:lastModifiedBy>
  <cp:revision>146</cp:revision>
  <dcterms:created xsi:type="dcterms:W3CDTF">2015-09-23T01:18:34Z</dcterms:created>
  <dcterms:modified xsi:type="dcterms:W3CDTF">2020-01-10T08:49:09Z</dcterms:modified>
</cp:coreProperties>
</file>