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47" d="100"/>
          <a:sy n="47" d="100"/>
        </p:scale>
        <p:origin x="-60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BCBFBC-8115-45AA-BA0A-05A49514185C}" type="datetimeFigureOut">
              <a:rPr lang="en-US" smtClean="0"/>
              <a:pPr/>
              <a:t>11/9/2010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7792E9-A308-40C1-8FD2-0E3533BB917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7792E9-A308-40C1-8FD2-0E3533BB917E}"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A9B05F-3871-41F0-9CE2-EF429A992790}" type="datetimeFigureOut">
              <a:rPr lang="en-US" smtClean="0"/>
              <a:pPr/>
              <a:t>11/9/2010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5821BF-67D4-467E-8286-390F782E50B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A9B05F-3871-41F0-9CE2-EF429A992790}" type="datetimeFigureOut">
              <a:rPr lang="en-US" smtClean="0"/>
              <a:pPr/>
              <a:t>11/9/2010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5821BF-67D4-467E-8286-390F782E50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A9B05F-3871-41F0-9CE2-EF429A992790}" type="datetimeFigureOut">
              <a:rPr lang="en-US" smtClean="0"/>
              <a:pPr/>
              <a:t>11/9/2010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5821BF-67D4-467E-8286-390F782E50B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A9B05F-3871-41F0-9CE2-EF429A992790}" type="datetimeFigureOut">
              <a:rPr lang="en-US" smtClean="0"/>
              <a:pPr/>
              <a:t>11/9/2010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5821BF-67D4-467E-8286-390F782E50B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A9B05F-3871-41F0-9CE2-EF429A992790}" type="datetimeFigureOut">
              <a:rPr lang="en-US" smtClean="0"/>
              <a:pPr/>
              <a:t>11/9/2010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5821BF-67D4-467E-8286-390F782E50B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A9B05F-3871-41F0-9CE2-EF429A992790}" type="datetimeFigureOut">
              <a:rPr lang="en-US" smtClean="0"/>
              <a:pPr/>
              <a:t>11/9/2010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5821BF-67D4-467E-8286-390F782E50B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A9B05F-3871-41F0-9CE2-EF429A992790}" type="datetimeFigureOut">
              <a:rPr lang="en-US" smtClean="0"/>
              <a:pPr/>
              <a:t>11/9/2010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5821BF-67D4-467E-8286-390F782E50B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A9B05F-3871-41F0-9CE2-EF429A992790}" type="datetimeFigureOut">
              <a:rPr lang="en-US" smtClean="0"/>
              <a:pPr/>
              <a:t>11/9/2010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5821BF-67D4-467E-8286-390F782E50B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A9B05F-3871-41F0-9CE2-EF429A992790}" type="datetimeFigureOut">
              <a:rPr lang="en-US" smtClean="0"/>
              <a:pPr/>
              <a:t>11/9/2010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5821BF-67D4-467E-8286-390F782E50B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A9B05F-3871-41F0-9CE2-EF429A992790}" type="datetimeFigureOut">
              <a:rPr lang="en-US" smtClean="0"/>
              <a:pPr/>
              <a:t>11/9/2010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5821BF-67D4-467E-8286-390F782E50B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A9B05F-3871-41F0-9CE2-EF429A992790}" type="datetimeFigureOut">
              <a:rPr lang="en-US" smtClean="0"/>
              <a:pPr/>
              <a:t>11/9/2010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5821BF-67D4-467E-8286-390F782E50B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A9B05F-3871-41F0-9CE2-EF429A992790}" type="datetimeFigureOut">
              <a:rPr lang="en-US" smtClean="0"/>
              <a:pPr/>
              <a:t>11/9/2010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5821BF-67D4-467E-8286-390F782E50B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0"/>
            <a:ext cx="8229600" cy="2362200"/>
          </a:xfrm>
        </p:spPr>
        <p:txBody>
          <a:bodyPr/>
          <a:lstStyle/>
          <a:p>
            <a:r>
              <a:rPr lang="en-US" b="1" dirty="0" smtClean="0"/>
              <a:t>The C Preprocessor</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nSpc>
                <a:spcPct val="90000"/>
              </a:lnSpc>
              <a:buFont typeface="Wingdings" pitchFamily="2" charset="2"/>
              <a:buNone/>
            </a:pPr>
            <a:r>
              <a:rPr lang="en-US" dirty="0" smtClean="0">
                <a:solidFill>
                  <a:schemeClr val="accent2"/>
                </a:solidFill>
              </a:rPr>
              <a:t>#include &lt;</a:t>
            </a:r>
            <a:r>
              <a:rPr lang="en-US" dirty="0" err="1" smtClean="0">
                <a:solidFill>
                  <a:schemeClr val="accent2"/>
                </a:solidFill>
              </a:rPr>
              <a:t>stdio.h</a:t>
            </a:r>
            <a:r>
              <a:rPr lang="en-US" dirty="0" smtClean="0">
                <a:solidFill>
                  <a:schemeClr val="accent2"/>
                </a:solidFill>
              </a:rPr>
              <a:t>&gt;</a:t>
            </a:r>
          </a:p>
          <a:p>
            <a:pPr>
              <a:lnSpc>
                <a:spcPct val="90000"/>
              </a:lnSpc>
            </a:pPr>
            <a:endParaRPr lang="en-US" dirty="0" smtClean="0">
              <a:solidFill>
                <a:schemeClr val="accent2"/>
              </a:solidFill>
            </a:endParaRPr>
          </a:p>
          <a:p>
            <a:pPr>
              <a:lnSpc>
                <a:spcPct val="90000"/>
              </a:lnSpc>
              <a:buFont typeface="Wingdings" pitchFamily="2" charset="2"/>
              <a:buNone/>
            </a:pPr>
            <a:r>
              <a:rPr lang="en-US" dirty="0" smtClean="0">
                <a:solidFill>
                  <a:schemeClr val="accent2"/>
                </a:solidFill>
              </a:rPr>
              <a:t>#define max 5+2+5</a:t>
            </a:r>
          </a:p>
          <a:p>
            <a:pPr>
              <a:lnSpc>
                <a:spcPct val="90000"/>
              </a:lnSpc>
              <a:buFont typeface="Wingdings" pitchFamily="2" charset="2"/>
              <a:buNone/>
            </a:pPr>
            <a:endParaRPr lang="en-US" dirty="0" smtClean="0">
              <a:solidFill>
                <a:schemeClr val="accent2"/>
              </a:solidFill>
            </a:endParaRPr>
          </a:p>
          <a:p>
            <a:pPr>
              <a:lnSpc>
                <a:spcPct val="90000"/>
              </a:lnSpc>
              <a:buFont typeface="Wingdings" pitchFamily="2" charset="2"/>
              <a:buNone/>
            </a:pPr>
            <a:r>
              <a:rPr lang="en-US" dirty="0" smtClean="0">
                <a:solidFill>
                  <a:schemeClr val="accent2"/>
                </a:solidFill>
              </a:rPr>
              <a:t>main()</a:t>
            </a:r>
          </a:p>
          <a:p>
            <a:pPr>
              <a:lnSpc>
                <a:spcPct val="90000"/>
              </a:lnSpc>
              <a:buFont typeface="Wingdings" pitchFamily="2" charset="2"/>
              <a:buNone/>
            </a:pPr>
            <a:r>
              <a:rPr lang="en-US" dirty="0" smtClean="0">
                <a:solidFill>
                  <a:schemeClr val="accent2"/>
                </a:solidFill>
              </a:rPr>
              <a:t>{</a:t>
            </a:r>
          </a:p>
          <a:p>
            <a:pPr>
              <a:lnSpc>
                <a:spcPct val="90000"/>
              </a:lnSpc>
              <a:buFont typeface="Wingdings" pitchFamily="2" charset="2"/>
              <a:buNone/>
            </a:pPr>
            <a:r>
              <a:rPr lang="en-US" dirty="0" smtClean="0">
                <a:solidFill>
                  <a:schemeClr val="accent2"/>
                </a:solidFill>
              </a:rPr>
              <a:t>	</a:t>
            </a:r>
            <a:r>
              <a:rPr lang="en-US" dirty="0" err="1" smtClean="0">
                <a:solidFill>
                  <a:schemeClr val="accent2"/>
                </a:solidFill>
              </a:rPr>
              <a:t>int</a:t>
            </a:r>
            <a:r>
              <a:rPr lang="en-US" dirty="0" smtClean="0">
                <a:solidFill>
                  <a:schemeClr val="accent2"/>
                </a:solidFill>
              </a:rPr>
              <a:t> </a:t>
            </a:r>
            <a:r>
              <a:rPr lang="en-US" dirty="0" err="1" smtClean="0">
                <a:solidFill>
                  <a:schemeClr val="accent2"/>
                </a:solidFill>
              </a:rPr>
              <a:t>i</a:t>
            </a:r>
            <a:r>
              <a:rPr lang="en-US" dirty="0" smtClean="0">
                <a:solidFill>
                  <a:schemeClr val="accent2"/>
                </a:solidFill>
              </a:rPr>
              <a:t>;</a:t>
            </a:r>
          </a:p>
          <a:p>
            <a:pPr>
              <a:lnSpc>
                <a:spcPct val="90000"/>
              </a:lnSpc>
              <a:buFont typeface="Wingdings" pitchFamily="2" charset="2"/>
              <a:buNone/>
            </a:pPr>
            <a:r>
              <a:rPr lang="en-US" dirty="0" smtClean="0">
                <a:solidFill>
                  <a:schemeClr val="accent2"/>
                </a:solidFill>
              </a:rPr>
              <a:t>	</a:t>
            </a:r>
            <a:r>
              <a:rPr lang="en-US" dirty="0" err="1" smtClean="0">
                <a:solidFill>
                  <a:schemeClr val="accent2"/>
                </a:solidFill>
              </a:rPr>
              <a:t>i</a:t>
            </a:r>
            <a:r>
              <a:rPr lang="en-US" dirty="0" smtClean="0">
                <a:solidFill>
                  <a:schemeClr val="accent2"/>
                </a:solidFill>
              </a:rPr>
              <a:t>=max*max;</a:t>
            </a:r>
          </a:p>
          <a:p>
            <a:pPr>
              <a:lnSpc>
                <a:spcPct val="90000"/>
              </a:lnSpc>
              <a:buFont typeface="Wingdings" pitchFamily="2" charset="2"/>
              <a:buNone/>
            </a:pPr>
            <a:r>
              <a:rPr lang="en-US" dirty="0" smtClean="0">
                <a:solidFill>
                  <a:schemeClr val="accent2"/>
                </a:solidFill>
              </a:rPr>
              <a:t>    </a:t>
            </a:r>
          </a:p>
          <a:p>
            <a:pPr>
              <a:lnSpc>
                <a:spcPct val="90000"/>
              </a:lnSpc>
              <a:buFont typeface="Wingdings" pitchFamily="2" charset="2"/>
              <a:buNone/>
            </a:pPr>
            <a:r>
              <a:rPr lang="en-US" dirty="0" smtClean="0">
                <a:solidFill>
                  <a:schemeClr val="accent2"/>
                </a:solidFill>
              </a:rPr>
              <a:t>	</a:t>
            </a:r>
            <a:r>
              <a:rPr lang="en-US" dirty="0" err="1" smtClean="0">
                <a:solidFill>
                  <a:schemeClr val="accent2"/>
                </a:solidFill>
              </a:rPr>
              <a:t>printf</a:t>
            </a:r>
            <a:r>
              <a:rPr lang="en-US" dirty="0" smtClean="0">
                <a:solidFill>
                  <a:schemeClr val="accent2"/>
                </a:solidFill>
              </a:rPr>
              <a:t>("%</a:t>
            </a:r>
            <a:r>
              <a:rPr lang="en-US" dirty="0" err="1" smtClean="0">
                <a:solidFill>
                  <a:schemeClr val="accent2"/>
                </a:solidFill>
              </a:rPr>
              <a:t>d",i</a:t>
            </a:r>
            <a:r>
              <a:rPr lang="en-US" dirty="0" smtClean="0">
                <a:solidFill>
                  <a:schemeClr val="accent2"/>
                </a:solidFill>
              </a:rPr>
              <a:t>);  </a:t>
            </a:r>
          </a:p>
          <a:p>
            <a:pPr>
              <a:lnSpc>
                <a:spcPct val="90000"/>
              </a:lnSpc>
              <a:buFont typeface="Wingdings" pitchFamily="2" charset="2"/>
              <a:buNone/>
            </a:pPr>
            <a:r>
              <a:rPr lang="en-US" dirty="0" smtClean="0">
                <a:solidFill>
                  <a:schemeClr val="accent2"/>
                </a:solidFill>
              </a:rPr>
              <a:t>}</a:t>
            </a:r>
          </a:p>
          <a:p>
            <a:pPr>
              <a:lnSpc>
                <a:spcPct val="90000"/>
              </a:lnSpc>
            </a:pPr>
            <a:endParaRPr lang="en-US" dirty="0" smtClean="0">
              <a:solidFill>
                <a:schemeClr val="accent2"/>
              </a:solidFill>
            </a:endParaRPr>
          </a:p>
          <a:p>
            <a:pPr>
              <a:lnSpc>
                <a:spcPct val="90000"/>
              </a:lnSpc>
              <a:buFont typeface="Wingdings" pitchFamily="2" charset="2"/>
              <a:buNone/>
            </a:pPr>
            <a:endParaRPr lang="en-US" dirty="0" smtClean="0">
              <a:solidFill>
                <a:schemeClr val="accent2"/>
              </a:solidFill>
            </a:endParaRP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80000"/>
              </a:lnSpc>
              <a:buFont typeface="Wingdings" pitchFamily="2" charset="2"/>
              <a:buNone/>
            </a:pPr>
            <a:r>
              <a:rPr lang="en-US" dirty="0" smtClean="0">
                <a:solidFill>
                  <a:schemeClr val="accent2"/>
                </a:solidFill>
              </a:rPr>
              <a:t>#include &lt;</a:t>
            </a:r>
            <a:r>
              <a:rPr lang="en-US" dirty="0" err="1" smtClean="0">
                <a:solidFill>
                  <a:schemeClr val="accent2"/>
                </a:solidFill>
              </a:rPr>
              <a:t>stdio.h</a:t>
            </a:r>
            <a:r>
              <a:rPr lang="en-US" dirty="0" smtClean="0">
                <a:solidFill>
                  <a:schemeClr val="accent2"/>
                </a:solidFill>
              </a:rPr>
              <a:t>&gt;</a:t>
            </a:r>
          </a:p>
          <a:p>
            <a:pPr>
              <a:lnSpc>
                <a:spcPct val="80000"/>
              </a:lnSpc>
            </a:pPr>
            <a:endParaRPr lang="en-US" dirty="0" smtClean="0">
              <a:solidFill>
                <a:schemeClr val="accent2"/>
              </a:solidFill>
            </a:endParaRPr>
          </a:p>
          <a:p>
            <a:pPr>
              <a:lnSpc>
                <a:spcPct val="80000"/>
              </a:lnSpc>
              <a:buFont typeface="Wingdings" pitchFamily="2" charset="2"/>
              <a:buNone/>
            </a:pPr>
            <a:r>
              <a:rPr lang="en-US" dirty="0" smtClean="0">
                <a:solidFill>
                  <a:schemeClr val="accent2"/>
                </a:solidFill>
              </a:rPr>
              <a:t>#define START main() {</a:t>
            </a:r>
          </a:p>
          <a:p>
            <a:pPr>
              <a:lnSpc>
                <a:spcPct val="80000"/>
              </a:lnSpc>
              <a:buFont typeface="Wingdings" pitchFamily="2" charset="2"/>
              <a:buNone/>
            </a:pPr>
            <a:r>
              <a:rPr lang="en-US" dirty="0" smtClean="0">
                <a:solidFill>
                  <a:schemeClr val="accent2"/>
                </a:solidFill>
              </a:rPr>
              <a:t>#define PRINT </a:t>
            </a:r>
            <a:r>
              <a:rPr lang="en-US" dirty="0" err="1" smtClean="0">
                <a:solidFill>
                  <a:schemeClr val="accent2"/>
                </a:solidFill>
              </a:rPr>
              <a:t>printf</a:t>
            </a:r>
            <a:r>
              <a:rPr lang="en-US" dirty="0" smtClean="0">
                <a:solidFill>
                  <a:schemeClr val="accent2"/>
                </a:solidFill>
              </a:rPr>
              <a:t>("*******");</a:t>
            </a:r>
          </a:p>
          <a:p>
            <a:pPr>
              <a:lnSpc>
                <a:spcPct val="80000"/>
              </a:lnSpc>
              <a:buFont typeface="Wingdings" pitchFamily="2" charset="2"/>
              <a:buNone/>
            </a:pPr>
            <a:r>
              <a:rPr lang="en-US" dirty="0" smtClean="0">
                <a:solidFill>
                  <a:schemeClr val="accent2"/>
                </a:solidFill>
              </a:rPr>
              <a:t>#define END }</a:t>
            </a:r>
          </a:p>
          <a:p>
            <a:pPr>
              <a:lnSpc>
                <a:spcPct val="80000"/>
              </a:lnSpc>
              <a:buFont typeface="Wingdings" pitchFamily="2" charset="2"/>
              <a:buNone/>
            </a:pPr>
            <a:endParaRPr lang="en-US" dirty="0" smtClean="0">
              <a:solidFill>
                <a:schemeClr val="accent2"/>
              </a:solidFill>
            </a:endParaRPr>
          </a:p>
          <a:p>
            <a:pPr>
              <a:lnSpc>
                <a:spcPct val="80000"/>
              </a:lnSpc>
              <a:buFont typeface="Wingdings" pitchFamily="2" charset="2"/>
              <a:buNone/>
            </a:pPr>
            <a:r>
              <a:rPr lang="en-US" dirty="0" smtClean="0">
                <a:solidFill>
                  <a:schemeClr val="accent2"/>
                </a:solidFill>
              </a:rPr>
              <a:t>START</a:t>
            </a:r>
          </a:p>
          <a:p>
            <a:pPr>
              <a:lnSpc>
                <a:spcPct val="80000"/>
              </a:lnSpc>
              <a:buFont typeface="Wingdings" pitchFamily="2" charset="2"/>
              <a:buNone/>
            </a:pPr>
            <a:r>
              <a:rPr lang="en-US" dirty="0" smtClean="0">
                <a:solidFill>
                  <a:schemeClr val="accent2"/>
                </a:solidFill>
              </a:rPr>
              <a:t>PRINT</a:t>
            </a:r>
          </a:p>
          <a:p>
            <a:pPr>
              <a:lnSpc>
                <a:spcPct val="80000"/>
              </a:lnSpc>
              <a:buFont typeface="Wingdings" pitchFamily="2" charset="2"/>
              <a:buNone/>
            </a:pPr>
            <a:r>
              <a:rPr lang="en-US" smtClean="0">
                <a:solidFill>
                  <a:schemeClr val="accent2"/>
                </a:solidFill>
              </a:rPr>
              <a:t>END </a:t>
            </a:r>
          </a:p>
          <a:p>
            <a:pPr>
              <a:buNone/>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4" name="Content Placeholder 3"/>
          <p:cNvSpPr>
            <a:spLocks noGrp="1"/>
          </p:cNvSpPr>
          <p:nvPr>
            <p:ph idx="1"/>
          </p:nvPr>
        </p:nvSpPr>
        <p:spPr/>
        <p:txBody>
          <a:bodyPr>
            <a:normAutofit fontScale="77500" lnSpcReduction="20000"/>
          </a:bodyPr>
          <a:lstStyle/>
          <a:p>
            <a:r>
              <a:rPr lang="en-US" sz="2900" dirty="0" smtClean="0"/>
              <a:t>The </a:t>
            </a:r>
            <a:r>
              <a:rPr lang="en-US" sz="2900" i="1" dirty="0" smtClean="0"/>
              <a:t>preprocessor</a:t>
            </a:r>
            <a:r>
              <a:rPr lang="en-US" sz="2900" dirty="0" smtClean="0"/>
              <a:t> is a part of C compilation process that recognizes statements that are preceded by a pound sign (#). </a:t>
            </a:r>
          </a:p>
          <a:p>
            <a:endParaRPr lang="en-US" sz="2900" dirty="0"/>
          </a:p>
          <a:p>
            <a:r>
              <a:rPr lang="en-US" sz="2900" dirty="0" smtClean="0"/>
              <a:t>Although most C compilers have the preprocessor integrated into it, the preprocessing is considered independent, since it works on the source code before compilation. </a:t>
            </a:r>
          </a:p>
          <a:p>
            <a:endParaRPr lang="en-US" sz="2900" dirty="0"/>
          </a:p>
          <a:p>
            <a:r>
              <a:rPr lang="en-US" sz="2900" dirty="0" smtClean="0"/>
              <a:t>Preprocessor statements have a different syntax from that of normal C statements, and are used for the following purposes :</a:t>
            </a:r>
          </a:p>
          <a:p>
            <a:pPr lvl="1"/>
            <a:r>
              <a:rPr lang="en-US" sz="2900" dirty="0" smtClean="0"/>
              <a:t>Including header files </a:t>
            </a:r>
          </a:p>
          <a:p>
            <a:pPr lvl="1"/>
            <a:r>
              <a:rPr lang="en-US" sz="2900" dirty="0" smtClean="0"/>
              <a:t>Conditional compilation </a:t>
            </a:r>
          </a:p>
          <a:p>
            <a:pPr lvl="1"/>
            <a:r>
              <a:rPr lang="en-US" sz="2900" dirty="0" smtClean="0"/>
              <a:t>Macro definitions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Including header files</a:t>
            </a:r>
            <a:endParaRPr lang="en-US" dirty="0"/>
          </a:p>
        </p:txBody>
      </p:sp>
      <p:sp>
        <p:nvSpPr>
          <p:cNvPr id="3" name="Content Placeholder 2"/>
          <p:cNvSpPr>
            <a:spLocks noGrp="1"/>
          </p:cNvSpPr>
          <p:nvPr>
            <p:ph idx="1"/>
          </p:nvPr>
        </p:nvSpPr>
        <p:spPr/>
        <p:txBody>
          <a:bodyPr>
            <a:normAutofit fontScale="47500" lnSpcReduction="20000"/>
          </a:bodyPr>
          <a:lstStyle/>
          <a:p>
            <a:r>
              <a:rPr lang="en-US" sz="3400" dirty="0" smtClean="0"/>
              <a:t>The </a:t>
            </a:r>
            <a:r>
              <a:rPr lang="en-US" sz="3400" i="1" dirty="0" smtClean="0"/>
              <a:t># include</a:t>
            </a:r>
            <a:r>
              <a:rPr lang="en-US" sz="3400" dirty="0" smtClean="0"/>
              <a:t> directive is used to include both system and user header files. </a:t>
            </a:r>
          </a:p>
          <a:p>
            <a:endParaRPr lang="en-US" sz="3400" dirty="0"/>
          </a:p>
          <a:p>
            <a:r>
              <a:rPr lang="en-US" sz="3400" dirty="0" smtClean="0"/>
              <a:t>This directive instructs the C preprocessor to scan the included file before proceeding with the current file.</a:t>
            </a:r>
          </a:p>
          <a:p>
            <a:endParaRPr lang="en-US" sz="3400" dirty="0"/>
          </a:p>
          <a:p>
            <a:r>
              <a:rPr lang="en-US" sz="3400" dirty="0" smtClean="0"/>
              <a:t> Following are the two ways for including a file :</a:t>
            </a:r>
          </a:p>
          <a:p>
            <a:pPr>
              <a:buNone/>
            </a:pPr>
            <a:r>
              <a:rPr lang="en-US" sz="3400" dirty="0"/>
              <a:t>	</a:t>
            </a:r>
            <a:r>
              <a:rPr lang="en-US" sz="3400" dirty="0" smtClean="0">
                <a:solidFill>
                  <a:srgbClr val="FF0000"/>
                </a:solidFill>
              </a:rPr>
              <a:t> #include  &lt; &gt;</a:t>
            </a:r>
          </a:p>
          <a:p>
            <a:pPr>
              <a:buNone/>
            </a:pPr>
            <a:r>
              <a:rPr lang="en-US" sz="3400" dirty="0">
                <a:solidFill>
                  <a:srgbClr val="FF0000"/>
                </a:solidFill>
              </a:rPr>
              <a:t>	</a:t>
            </a:r>
            <a:r>
              <a:rPr lang="en-US" sz="3400" dirty="0" smtClean="0">
                <a:solidFill>
                  <a:srgbClr val="FF0000"/>
                </a:solidFill>
              </a:rPr>
              <a:t>#include "</a:t>
            </a:r>
            <a:r>
              <a:rPr lang="en-US" sz="3400" dirty="0" err="1" smtClean="0">
                <a:solidFill>
                  <a:srgbClr val="FF0000"/>
                </a:solidFill>
              </a:rPr>
              <a:t>userfile.c</a:t>
            </a:r>
            <a:r>
              <a:rPr lang="en-US" sz="3400" dirty="0" smtClean="0">
                <a:solidFill>
                  <a:srgbClr val="FF0000"/>
                </a:solidFill>
              </a:rPr>
              <a:t>"</a:t>
            </a:r>
            <a:r>
              <a:rPr lang="en-US" sz="3400" dirty="0" smtClean="0"/>
              <a:t/>
            </a:r>
            <a:br>
              <a:rPr lang="en-US" sz="3400" dirty="0" smtClean="0"/>
            </a:br>
            <a:endParaRPr lang="en-US" sz="3400" dirty="0" smtClean="0"/>
          </a:p>
          <a:p>
            <a:r>
              <a:rPr lang="en-US" sz="3400" dirty="0" smtClean="0"/>
              <a:t>The first statement searches for an include file by name </a:t>
            </a:r>
            <a:r>
              <a:rPr lang="en-US" sz="3400" i="1" dirty="0" err="1" smtClean="0"/>
              <a:t>systemfile</a:t>
            </a:r>
            <a:r>
              <a:rPr lang="en-US" sz="3400" dirty="0" smtClean="0"/>
              <a:t> in the standard system directories . </a:t>
            </a:r>
          </a:p>
          <a:p>
            <a:pPr>
              <a:buNone/>
            </a:pPr>
            <a:endParaRPr lang="en-US" sz="3400" dirty="0" smtClean="0"/>
          </a:p>
          <a:p>
            <a:r>
              <a:rPr lang="en-US" sz="3400" dirty="0" smtClean="0"/>
              <a:t>The second statement is used for including header files defined by a programmer in the current directory. The preprocessor will first search for the file in the directory where the program exists, and then if it does not find such a include file, then it looks for it in the standard system directories.</a:t>
            </a:r>
          </a:p>
          <a:p>
            <a:pPr>
              <a:buNone/>
            </a:pPr>
            <a:r>
              <a:rPr lang="en-US" sz="3400" dirty="0" smtClean="0"/>
              <a:t>	This preprocessor directive must appear in your program before any of the definitions contained in the header file are referenced. The preprocessor searches for this file on the system and includes its contents to the program at the point where the #include statement appears.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2900" dirty="0" smtClean="0"/>
              <a:t>Conditional compilation </a:t>
            </a:r>
            <a:endParaRPr lang="en-US" dirty="0"/>
          </a:p>
        </p:txBody>
      </p:sp>
      <p:sp>
        <p:nvSpPr>
          <p:cNvPr id="3" name="Content Placeholder 2"/>
          <p:cNvSpPr>
            <a:spLocks noGrp="1"/>
          </p:cNvSpPr>
          <p:nvPr>
            <p:ph idx="1"/>
          </p:nvPr>
        </p:nvSpPr>
        <p:spPr/>
        <p:txBody>
          <a:bodyPr/>
          <a:lstStyle/>
          <a:p>
            <a:r>
              <a:rPr lang="en-US" sz="2400" dirty="0" smtClean="0"/>
              <a:t>The conditional directives are:</a:t>
            </a:r>
          </a:p>
          <a:p>
            <a:pPr>
              <a:buNone/>
            </a:pPr>
            <a:r>
              <a:rPr lang="en-US" sz="2400" dirty="0"/>
              <a:t>	</a:t>
            </a:r>
            <a:r>
              <a:rPr lang="en-US" sz="2400" dirty="0" smtClean="0">
                <a:solidFill>
                  <a:srgbClr val="FF0000"/>
                </a:solidFill>
              </a:rPr>
              <a:t>#</a:t>
            </a:r>
            <a:r>
              <a:rPr lang="en-US" sz="2400" dirty="0" err="1" smtClean="0">
                <a:solidFill>
                  <a:srgbClr val="FF0000"/>
                </a:solidFill>
              </a:rPr>
              <a:t>ifdef</a:t>
            </a:r>
            <a:r>
              <a:rPr lang="en-US" sz="2400" dirty="0" smtClean="0">
                <a:solidFill>
                  <a:srgbClr val="FF0000"/>
                </a:solidFill>
              </a:rPr>
              <a:t> </a:t>
            </a:r>
            <a:r>
              <a:rPr lang="en-US" sz="2400" dirty="0" smtClean="0"/>
              <a:t>- If this macro is defined</a:t>
            </a:r>
          </a:p>
          <a:p>
            <a:pPr>
              <a:buNone/>
            </a:pPr>
            <a:r>
              <a:rPr lang="en-US" sz="2400" dirty="0" smtClean="0"/>
              <a:t>	</a:t>
            </a:r>
            <a:r>
              <a:rPr lang="en-US" sz="2400" dirty="0" smtClean="0">
                <a:solidFill>
                  <a:srgbClr val="FF0000"/>
                </a:solidFill>
              </a:rPr>
              <a:t>#</a:t>
            </a:r>
            <a:r>
              <a:rPr lang="en-US" sz="2400" dirty="0" err="1" smtClean="0">
                <a:solidFill>
                  <a:srgbClr val="FF0000"/>
                </a:solidFill>
              </a:rPr>
              <a:t>ifndef</a:t>
            </a:r>
            <a:r>
              <a:rPr lang="en-US" sz="2400" dirty="0" smtClean="0">
                <a:solidFill>
                  <a:srgbClr val="FF0000"/>
                </a:solidFill>
              </a:rPr>
              <a:t> </a:t>
            </a:r>
            <a:r>
              <a:rPr lang="en-US" sz="2400" dirty="0" smtClean="0"/>
              <a:t>- If this macro is not defined</a:t>
            </a:r>
          </a:p>
          <a:p>
            <a:pPr>
              <a:buNone/>
            </a:pPr>
            <a:r>
              <a:rPr lang="en-US" sz="2400" dirty="0" smtClean="0"/>
              <a:t>	</a:t>
            </a:r>
            <a:r>
              <a:rPr lang="en-US" sz="2400" dirty="0" smtClean="0">
                <a:solidFill>
                  <a:srgbClr val="FF0000"/>
                </a:solidFill>
              </a:rPr>
              <a:t>#if </a:t>
            </a:r>
            <a:r>
              <a:rPr lang="en-US" sz="2400" dirty="0" smtClean="0"/>
              <a:t>- Test if a compile time condition is true</a:t>
            </a:r>
          </a:p>
          <a:p>
            <a:pPr>
              <a:buNone/>
            </a:pPr>
            <a:r>
              <a:rPr lang="en-US" sz="2400" dirty="0" smtClean="0"/>
              <a:t>	</a:t>
            </a:r>
            <a:r>
              <a:rPr lang="en-US" sz="2400" dirty="0" smtClean="0">
                <a:solidFill>
                  <a:srgbClr val="FF0000"/>
                </a:solidFill>
              </a:rPr>
              <a:t>#else </a:t>
            </a:r>
            <a:r>
              <a:rPr lang="en-US" sz="2400" dirty="0" smtClean="0"/>
              <a:t>- The alternative for #if</a:t>
            </a:r>
          </a:p>
          <a:p>
            <a:pPr>
              <a:buNone/>
            </a:pPr>
            <a:r>
              <a:rPr lang="en-US" sz="2400" dirty="0" smtClean="0"/>
              <a:t>	</a:t>
            </a:r>
            <a:r>
              <a:rPr lang="en-US" sz="2400" dirty="0" smtClean="0">
                <a:solidFill>
                  <a:srgbClr val="FF0000"/>
                </a:solidFill>
              </a:rPr>
              <a:t>#</a:t>
            </a:r>
            <a:r>
              <a:rPr lang="en-US" sz="2400" dirty="0" err="1" smtClean="0">
                <a:solidFill>
                  <a:srgbClr val="FF0000"/>
                </a:solidFill>
              </a:rPr>
              <a:t>elif</a:t>
            </a:r>
            <a:r>
              <a:rPr lang="en-US" sz="2400" dirty="0" smtClean="0">
                <a:solidFill>
                  <a:srgbClr val="FF0000"/>
                </a:solidFill>
              </a:rPr>
              <a:t> </a:t>
            </a:r>
            <a:r>
              <a:rPr lang="en-US" sz="2400" dirty="0" smtClean="0"/>
              <a:t>- #else an #if in one statement</a:t>
            </a:r>
          </a:p>
          <a:p>
            <a:pPr>
              <a:buNone/>
            </a:pPr>
            <a:r>
              <a:rPr lang="en-US" sz="2400" dirty="0" smtClean="0"/>
              <a:t>	</a:t>
            </a:r>
            <a:r>
              <a:rPr lang="en-US" sz="2400" dirty="0" smtClean="0">
                <a:solidFill>
                  <a:srgbClr val="FF0000"/>
                </a:solidFill>
              </a:rPr>
              <a:t>#</a:t>
            </a:r>
            <a:r>
              <a:rPr lang="en-US" sz="2400" dirty="0" err="1" smtClean="0">
                <a:solidFill>
                  <a:srgbClr val="FF0000"/>
                </a:solidFill>
              </a:rPr>
              <a:t>endif</a:t>
            </a:r>
            <a:r>
              <a:rPr lang="en-US" sz="2400" dirty="0" smtClean="0">
                <a:solidFill>
                  <a:srgbClr val="FF0000"/>
                </a:solidFill>
              </a:rPr>
              <a:t> </a:t>
            </a:r>
            <a:r>
              <a:rPr lang="en-US" sz="2400" dirty="0" smtClean="0"/>
              <a:t>- End preprocessor conditional</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In the case of </a:t>
            </a:r>
            <a:r>
              <a:rPr lang="en-US" dirty="0" smtClean="0">
                <a:solidFill>
                  <a:schemeClr val="accent2"/>
                </a:solidFill>
              </a:rPr>
              <a:t>#</a:t>
            </a:r>
            <a:r>
              <a:rPr lang="en-US" dirty="0" err="1" smtClean="0">
                <a:solidFill>
                  <a:schemeClr val="accent2"/>
                </a:solidFill>
              </a:rPr>
              <a:t>ifdef</a:t>
            </a:r>
            <a:r>
              <a:rPr lang="en-US" dirty="0" smtClean="0"/>
              <a:t>, if the definition that follows immediately is defined with </a:t>
            </a:r>
            <a:r>
              <a:rPr lang="en-US" dirty="0" smtClean="0">
                <a:solidFill>
                  <a:schemeClr val="accent2"/>
                </a:solidFill>
              </a:rPr>
              <a:t>#define</a:t>
            </a:r>
            <a:r>
              <a:rPr lang="en-US" dirty="0" smtClean="0"/>
              <a:t>, the following code from that directive to the </a:t>
            </a:r>
            <a:r>
              <a:rPr lang="en-US" dirty="0" smtClean="0">
                <a:solidFill>
                  <a:schemeClr val="accent2"/>
                </a:solidFill>
              </a:rPr>
              <a:t>#</a:t>
            </a:r>
            <a:r>
              <a:rPr lang="en-US" dirty="0" err="1" smtClean="0">
                <a:solidFill>
                  <a:schemeClr val="accent2"/>
                </a:solidFill>
              </a:rPr>
              <a:t>endif</a:t>
            </a:r>
            <a:r>
              <a:rPr lang="en-US" dirty="0" smtClean="0"/>
              <a:t> directive will be considered as part of the program and will be compiled. </a:t>
            </a:r>
          </a:p>
          <a:p>
            <a:endParaRPr lang="en-US" dirty="0" smtClean="0"/>
          </a:p>
          <a:p>
            <a:r>
              <a:rPr lang="en-US" dirty="0" smtClean="0"/>
              <a:t>With </a:t>
            </a:r>
            <a:r>
              <a:rPr lang="en-US" dirty="0" smtClean="0">
                <a:solidFill>
                  <a:schemeClr val="accent2"/>
                </a:solidFill>
              </a:rPr>
              <a:t>#</a:t>
            </a:r>
            <a:r>
              <a:rPr lang="en-US" dirty="0" err="1" smtClean="0">
                <a:solidFill>
                  <a:schemeClr val="accent2"/>
                </a:solidFill>
              </a:rPr>
              <a:t>ifndef</a:t>
            </a:r>
            <a:r>
              <a:rPr lang="en-US" dirty="0" smtClean="0"/>
              <a:t>, it's the other way round, i.e. if there isn't a definition, the code up to the </a:t>
            </a:r>
            <a:r>
              <a:rPr lang="en-US" dirty="0" smtClean="0">
                <a:solidFill>
                  <a:schemeClr val="accent2"/>
                </a:solidFill>
              </a:rPr>
              <a:t>#</a:t>
            </a:r>
            <a:r>
              <a:rPr lang="en-US" dirty="0" err="1" smtClean="0">
                <a:solidFill>
                  <a:schemeClr val="accent2"/>
                </a:solidFill>
              </a:rPr>
              <a:t>endif</a:t>
            </a:r>
            <a:r>
              <a:rPr lang="en-US" dirty="0" smtClean="0">
                <a:solidFill>
                  <a:schemeClr val="accent2"/>
                </a:solidFill>
              </a:rPr>
              <a:t> </a:t>
            </a:r>
            <a:r>
              <a:rPr lang="en-US" dirty="0" smtClean="0"/>
              <a:t>directive will be considered as part of the program and will be compiled.</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buNone/>
            </a:pPr>
            <a:r>
              <a:rPr lang="en-US" sz="2400" dirty="0" smtClean="0">
                <a:solidFill>
                  <a:srgbClr val="FF0000"/>
                </a:solidFill>
              </a:rPr>
              <a:t>#include &lt;</a:t>
            </a:r>
            <a:r>
              <a:rPr lang="en-US" sz="2400" dirty="0" err="1" smtClean="0">
                <a:solidFill>
                  <a:srgbClr val="FF0000"/>
                </a:solidFill>
              </a:rPr>
              <a:t>stdio.h</a:t>
            </a:r>
            <a:r>
              <a:rPr lang="en-US" sz="2400" dirty="0" smtClean="0">
                <a:solidFill>
                  <a:srgbClr val="FF0000"/>
                </a:solidFill>
              </a:rPr>
              <a:t>&gt;</a:t>
            </a:r>
          </a:p>
          <a:p>
            <a:pPr>
              <a:buNone/>
            </a:pPr>
            <a:r>
              <a:rPr lang="en-US" sz="2400" dirty="0" smtClean="0">
                <a:solidFill>
                  <a:srgbClr val="FF0000"/>
                </a:solidFill>
              </a:rPr>
              <a:t>main()</a:t>
            </a:r>
          </a:p>
          <a:p>
            <a:pPr>
              <a:buNone/>
            </a:pPr>
            <a:r>
              <a:rPr lang="en-US" sz="2400" dirty="0" smtClean="0">
                <a:solidFill>
                  <a:srgbClr val="FF0000"/>
                </a:solidFill>
              </a:rPr>
              <a:t>{</a:t>
            </a:r>
          </a:p>
          <a:p>
            <a:pPr>
              <a:buNone/>
            </a:pPr>
            <a:r>
              <a:rPr lang="en-US" sz="2400" dirty="0" smtClean="0">
                <a:solidFill>
                  <a:srgbClr val="FF0000"/>
                </a:solidFill>
              </a:rPr>
              <a:t>#</a:t>
            </a:r>
            <a:r>
              <a:rPr lang="en-US" sz="2400" dirty="0" err="1" smtClean="0">
                <a:solidFill>
                  <a:srgbClr val="FF0000"/>
                </a:solidFill>
              </a:rPr>
              <a:t>ifdef</a:t>
            </a:r>
            <a:r>
              <a:rPr lang="en-US" sz="2400" smtClean="0">
                <a:solidFill>
                  <a:srgbClr val="FF0000"/>
                </a:solidFill>
              </a:rPr>
              <a:t> </a:t>
            </a:r>
            <a:r>
              <a:rPr lang="en-US" sz="2400" smtClean="0">
                <a:solidFill>
                  <a:srgbClr val="FF0000"/>
                </a:solidFill>
              </a:rPr>
              <a:t>MAX</a:t>
            </a:r>
          </a:p>
          <a:p>
            <a:pPr>
              <a:buNone/>
            </a:pPr>
            <a:r>
              <a:rPr lang="en-US" sz="2400" smtClean="0">
                <a:solidFill>
                  <a:srgbClr val="FF0000"/>
                </a:solidFill>
              </a:rPr>
              <a:t>#define</a:t>
            </a:r>
            <a:r>
              <a:rPr lang="en-US" sz="2400" dirty="0" smtClean="0">
                <a:solidFill>
                  <a:srgbClr val="FF0000"/>
                </a:solidFill>
              </a:rPr>
              <a:t> </a:t>
            </a:r>
            <a:r>
              <a:rPr lang="en-US" sz="2400" dirty="0" smtClean="0">
                <a:solidFill>
                  <a:srgbClr val="FF0000"/>
                </a:solidFill>
              </a:rPr>
              <a:t>MIN 90</a:t>
            </a:r>
          </a:p>
          <a:p>
            <a:pPr>
              <a:buNone/>
            </a:pPr>
            <a:r>
              <a:rPr lang="en-US" sz="2400" dirty="0" smtClean="0">
                <a:solidFill>
                  <a:srgbClr val="FF0000"/>
                </a:solidFill>
              </a:rPr>
              <a:t>#else</a:t>
            </a:r>
          </a:p>
          <a:p>
            <a:pPr>
              <a:buNone/>
            </a:pPr>
            <a:r>
              <a:rPr lang="en-US" sz="2400" dirty="0">
                <a:solidFill>
                  <a:srgbClr val="FF0000"/>
                </a:solidFill>
              </a:rPr>
              <a:t>	</a:t>
            </a:r>
            <a:r>
              <a:rPr lang="en-US" sz="2400" dirty="0" smtClean="0">
                <a:solidFill>
                  <a:srgbClr val="FF0000"/>
                </a:solidFill>
              </a:rPr>
              <a:t>#define MIN 100</a:t>
            </a:r>
          </a:p>
          <a:p>
            <a:pPr>
              <a:buNone/>
            </a:pPr>
            <a:r>
              <a:rPr lang="en-US" sz="2400" dirty="0" smtClean="0">
                <a:solidFill>
                  <a:srgbClr val="FF0000"/>
                </a:solidFill>
              </a:rPr>
              <a:t>#</a:t>
            </a:r>
            <a:r>
              <a:rPr lang="en-US" sz="2400" dirty="0" err="1" smtClean="0">
                <a:solidFill>
                  <a:srgbClr val="FF0000"/>
                </a:solidFill>
              </a:rPr>
              <a:t>endif</a:t>
            </a:r>
            <a:endParaRPr lang="en-US" sz="2400" dirty="0" smtClean="0">
              <a:solidFill>
                <a:srgbClr val="FF0000"/>
              </a:solidFill>
            </a:endParaRPr>
          </a:p>
          <a:p>
            <a:pPr>
              <a:buNone/>
            </a:pPr>
            <a:r>
              <a:rPr lang="en-US" sz="2400" dirty="0" err="1">
                <a:solidFill>
                  <a:srgbClr val="FF0000"/>
                </a:solidFill>
              </a:rPr>
              <a:t>p</a:t>
            </a:r>
            <a:r>
              <a:rPr lang="en-US" sz="2400" dirty="0" err="1" smtClean="0">
                <a:solidFill>
                  <a:srgbClr val="FF0000"/>
                </a:solidFill>
              </a:rPr>
              <a:t>rintf</a:t>
            </a:r>
            <a:r>
              <a:rPr lang="en-US" sz="2400" dirty="0" smtClean="0">
                <a:solidFill>
                  <a:srgbClr val="FF0000"/>
                </a:solidFill>
              </a:rPr>
              <a:t>(“MIN number :  %d”, MIN);</a:t>
            </a:r>
            <a:endParaRPr lang="en-US" sz="2400" dirty="0">
              <a:solidFill>
                <a:srgbClr val="FF0000"/>
              </a:solidFill>
            </a:endParaRPr>
          </a:p>
          <a:p>
            <a:pPr>
              <a:buNone/>
            </a:pPr>
            <a:r>
              <a:rPr lang="en-US" sz="2400" dirty="0" smtClean="0">
                <a:solidFill>
                  <a:srgbClr val="FF0000"/>
                </a:solidFill>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2900" dirty="0" smtClean="0"/>
              <a:t>Macro definitions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Macros are used for assigning symbolic names to program constants, when these are repetitively used within a program. </a:t>
            </a:r>
          </a:p>
          <a:p>
            <a:endParaRPr lang="en-US" dirty="0"/>
          </a:p>
          <a:p>
            <a:r>
              <a:rPr lang="en-US" dirty="0" smtClean="0"/>
              <a:t>Using macros improves readability of a program and also makes it more portable.</a:t>
            </a:r>
          </a:p>
          <a:p>
            <a:endParaRPr lang="en-US" dirty="0"/>
          </a:p>
          <a:p>
            <a:r>
              <a:rPr lang="en-US" dirty="0" smtClean="0">
                <a:solidFill>
                  <a:srgbClr val="FF0000"/>
                </a:solidFill>
              </a:rPr>
              <a:t>#define </a:t>
            </a:r>
            <a:r>
              <a:rPr lang="en-US" dirty="0" smtClean="0"/>
              <a:t>macro is the most commonly used macro. It's purpose is to define a name for a value or constant.</a:t>
            </a:r>
          </a:p>
          <a:p>
            <a:endParaRPr lang="en-US" dirty="0"/>
          </a:p>
          <a:p>
            <a:r>
              <a:rPr lang="en-US" dirty="0" smtClean="0"/>
              <a:t>The </a:t>
            </a:r>
            <a:r>
              <a:rPr lang="en-US" dirty="0" smtClean="0">
                <a:solidFill>
                  <a:srgbClr val="FF0000"/>
                </a:solidFill>
              </a:rPr>
              <a:t>#define </a:t>
            </a:r>
            <a:r>
              <a:rPr lang="en-US" dirty="0" smtClean="0"/>
              <a:t>macro makes a program extendable, meaning the value of the definition can be changed in just one place, and this gets reflected in all the places the value is used.</a:t>
            </a:r>
          </a:p>
          <a:p>
            <a:endParaRPr lang="en-US" dirty="0" smtClean="0"/>
          </a:p>
          <a:p>
            <a:r>
              <a:rPr lang="en-US" dirty="0" smtClean="0">
                <a:solidFill>
                  <a:srgbClr val="FF0000"/>
                </a:solidFill>
              </a:rPr>
              <a:t>#define </a:t>
            </a:r>
            <a:r>
              <a:rPr lang="en-US" dirty="0" smtClean="0"/>
              <a:t>macros can include expressions, or identifiers that are previously declared in a macro. Macros can also contain parameters just like functions. </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itchFamily="2" charset="2"/>
              <a:buNone/>
            </a:pPr>
            <a:r>
              <a:rPr lang="en-US" dirty="0" smtClean="0">
                <a:solidFill>
                  <a:schemeClr val="accent2"/>
                </a:solidFill>
              </a:rPr>
              <a:t>#include &lt;</a:t>
            </a:r>
            <a:r>
              <a:rPr lang="en-US" dirty="0" err="1" smtClean="0">
                <a:solidFill>
                  <a:schemeClr val="accent2"/>
                </a:solidFill>
              </a:rPr>
              <a:t>stdio.h</a:t>
            </a:r>
            <a:r>
              <a:rPr lang="en-US" dirty="0" smtClean="0">
                <a:solidFill>
                  <a:schemeClr val="accent2"/>
                </a:solidFill>
              </a:rPr>
              <a:t>&gt; </a:t>
            </a:r>
          </a:p>
          <a:p>
            <a:pPr>
              <a:buFont typeface="Wingdings" pitchFamily="2" charset="2"/>
              <a:buNone/>
            </a:pPr>
            <a:endParaRPr lang="en-US" dirty="0" smtClean="0">
              <a:solidFill>
                <a:schemeClr val="accent2"/>
              </a:solidFill>
            </a:endParaRPr>
          </a:p>
          <a:p>
            <a:pPr>
              <a:buFont typeface="Wingdings" pitchFamily="2" charset="2"/>
              <a:buNone/>
            </a:pPr>
            <a:r>
              <a:rPr lang="en-US" dirty="0" smtClean="0">
                <a:solidFill>
                  <a:schemeClr val="accent2"/>
                </a:solidFill>
              </a:rPr>
              <a:t>#define MIN 0 </a:t>
            </a:r>
          </a:p>
          <a:p>
            <a:pPr>
              <a:buFont typeface="Wingdings" pitchFamily="2" charset="2"/>
              <a:buNone/>
            </a:pPr>
            <a:r>
              <a:rPr lang="en-US" dirty="0" smtClean="0">
                <a:solidFill>
                  <a:schemeClr val="accent2"/>
                </a:solidFill>
              </a:rPr>
              <a:t>#define MAX 10 </a:t>
            </a:r>
          </a:p>
          <a:p>
            <a:pPr>
              <a:buFont typeface="Wingdings" pitchFamily="2" charset="2"/>
              <a:buNone/>
            </a:pPr>
            <a:r>
              <a:rPr lang="en-US" dirty="0" smtClean="0">
                <a:solidFill>
                  <a:schemeClr val="accent2"/>
                </a:solidFill>
              </a:rPr>
              <a:t>#define TRUE 1 </a:t>
            </a:r>
          </a:p>
          <a:p>
            <a:pPr>
              <a:buFont typeface="Wingdings" pitchFamily="2" charset="2"/>
              <a:buNone/>
            </a:pPr>
            <a:r>
              <a:rPr lang="en-US" dirty="0" smtClean="0">
                <a:solidFill>
                  <a:schemeClr val="accent2"/>
                </a:solidFill>
              </a:rPr>
              <a:t>#define FALSE 0</a:t>
            </a:r>
            <a:r>
              <a:rPr lang="en-US" dirty="0" smtClean="0"/>
              <a:t> </a:t>
            </a:r>
            <a:br>
              <a:rPr lang="en-US" dirty="0" smtClean="0"/>
            </a:br>
            <a:endParaRPr lang="en-US" dirty="0" smtClean="0"/>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a:lnSpc>
                <a:spcPct val="80000"/>
              </a:lnSpc>
              <a:buFont typeface="Wingdings" pitchFamily="2" charset="2"/>
              <a:buNone/>
            </a:pPr>
            <a:r>
              <a:rPr lang="en-US" dirty="0" err="1" smtClean="0">
                <a:solidFill>
                  <a:schemeClr val="accent2"/>
                </a:solidFill>
              </a:rPr>
              <a:t>int</a:t>
            </a:r>
            <a:r>
              <a:rPr lang="en-US" dirty="0" smtClean="0">
                <a:solidFill>
                  <a:schemeClr val="accent2"/>
                </a:solidFill>
              </a:rPr>
              <a:t> main() {</a:t>
            </a:r>
          </a:p>
          <a:p>
            <a:pPr>
              <a:lnSpc>
                <a:spcPct val="80000"/>
              </a:lnSpc>
              <a:buFont typeface="Wingdings" pitchFamily="2" charset="2"/>
              <a:buNone/>
            </a:pPr>
            <a:r>
              <a:rPr lang="en-US" dirty="0" smtClean="0">
                <a:solidFill>
                  <a:schemeClr val="accent2"/>
                </a:solidFill>
              </a:rPr>
              <a:t>	</a:t>
            </a:r>
            <a:r>
              <a:rPr lang="en-US" dirty="0" err="1" smtClean="0">
                <a:solidFill>
                  <a:schemeClr val="accent2"/>
                </a:solidFill>
              </a:rPr>
              <a:t>int</a:t>
            </a:r>
            <a:r>
              <a:rPr lang="en-US" dirty="0" smtClean="0">
                <a:solidFill>
                  <a:schemeClr val="accent2"/>
                </a:solidFill>
              </a:rPr>
              <a:t> a; </a:t>
            </a:r>
          </a:p>
          <a:p>
            <a:pPr>
              <a:lnSpc>
                <a:spcPct val="80000"/>
              </a:lnSpc>
              <a:buFont typeface="Wingdings" pitchFamily="2" charset="2"/>
              <a:buNone/>
            </a:pPr>
            <a:r>
              <a:rPr lang="en-US" dirty="0" smtClean="0">
                <a:solidFill>
                  <a:schemeClr val="accent2"/>
                </a:solidFill>
              </a:rPr>
              <a:t>	</a:t>
            </a:r>
            <a:r>
              <a:rPr lang="en-US" dirty="0" err="1" smtClean="0">
                <a:solidFill>
                  <a:schemeClr val="accent2"/>
                </a:solidFill>
              </a:rPr>
              <a:t>int</a:t>
            </a:r>
            <a:r>
              <a:rPr lang="en-US" dirty="0" smtClean="0">
                <a:solidFill>
                  <a:schemeClr val="accent2"/>
                </a:solidFill>
              </a:rPr>
              <a:t> okay = FALSE; </a:t>
            </a:r>
          </a:p>
          <a:p>
            <a:pPr>
              <a:lnSpc>
                <a:spcPct val="80000"/>
              </a:lnSpc>
              <a:buFont typeface="Wingdings" pitchFamily="2" charset="2"/>
              <a:buNone/>
            </a:pPr>
            <a:r>
              <a:rPr lang="en-US" dirty="0" smtClean="0">
                <a:solidFill>
                  <a:schemeClr val="accent2"/>
                </a:solidFill>
              </a:rPr>
              <a:t>	while(!okay) { </a:t>
            </a:r>
          </a:p>
          <a:p>
            <a:pPr>
              <a:lnSpc>
                <a:spcPct val="80000"/>
              </a:lnSpc>
              <a:buFont typeface="Wingdings" pitchFamily="2" charset="2"/>
              <a:buNone/>
            </a:pPr>
            <a:r>
              <a:rPr lang="en-US" dirty="0" smtClean="0">
                <a:solidFill>
                  <a:schemeClr val="accent2"/>
                </a:solidFill>
              </a:rPr>
              <a:t>		</a:t>
            </a:r>
            <a:r>
              <a:rPr lang="en-US" dirty="0" err="1" smtClean="0">
                <a:solidFill>
                  <a:schemeClr val="accent2"/>
                </a:solidFill>
              </a:rPr>
              <a:t>printf</a:t>
            </a:r>
            <a:r>
              <a:rPr lang="en-US" dirty="0" smtClean="0">
                <a:solidFill>
                  <a:schemeClr val="accent2"/>
                </a:solidFill>
              </a:rPr>
              <a:t>("Input an integer between %d and %d: ", MIN, MAX); </a:t>
            </a:r>
          </a:p>
          <a:p>
            <a:pPr>
              <a:lnSpc>
                <a:spcPct val="80000"/>
              </a:lnSpc>
              <a:buFont typeface="Wingdings" pitchFamily="2" charset="2"/>
              <a:buNone/>
            </a:pPr>
            <a:r>
              <a:rPr lang="en-US" dirty="0" smtClean="0">
                <a:solidFill>
                  <a:schemeClr val="accent2"/>
                </a:solidFill>
              </a:rPr>
              <a:t>		</a:t>
            </a:r>
            <a:r>
              <a:rPr lang="en-US" dirty="0" err="1" smtClean="0">
                <a:solidFill>
                  <a:schemeClr val="accent2"/>
                </a:solidFill>
              </a:rPr>
              <a:t>scanf</a:t>
            </a:r>
            <a:r>
              <a:rPr lang="en-US" dirty="0" smtClean="0">
                <a:solidFill>
                  <a:schemeClr val="accent2"/>
                </a:solidFill>
              </a:rPr>
              <a:t>("%d", &amp;a); </a:t>
            </a:r>
          </a:p>
          <a:p>
            <a:pPr>
              <a:lnSpc>
                <a:spcPct val="80000"/>
              </a:lnSpc>
              <a:buFont typeface="Wingdings" pitchFamily="2" charset="2"/>
              <a:buNone/>
            </a:pPr>
            <a:endParaRPr lang="en-US" dirty="0" smtClean="0">
              <a:solidFill>
                <a:schemeClr val="accent2"/>
              </a:solidFill>
            </a:endParaRPr>
          </a:p>
          <a:p>
            <a:pPr>
              <a:lnSpc>
                <a:spcPct val="80000"/>
              </a:lnSpc>
              <a:buFont typeface="Wingdings" pitchFamily="2" charset="2"/>
              <a:buNone/>
            </a:pPr>
            <a:r>
              <a:rPr lang="en-US" dirty="0" smtClean="0">
                <a:solidFill>
                  <a:schemeClr val="accent2"/>
                </a:solidFill>
              </a:rPr>
              <a:t>		if(a&gt;MAX) { </a:t>
            </a:r>
          </a:p>
          <a:p>
            <a:pPr>
              <a:lnSpc>
                <a:spcPct val="80000"/>
              </a:lnSpc>
              <a:buFont typeface="Wingdings" pitchFamily="2" charset="2"/>
              <a:buNone/>
            </a:pPr>
            <a:r>
              <a:rPr lang="en-US" dirty="0" smtClean="0">
                <a:solidFill>
                  <a:schemeClr val="accent2"/>
                </a:solidFill>
              </a:rPr>
              <a:t>			</a:t>
            </a:r>
            <a:r>
              <a:rPr lang="en-US" dirty="0" err="1" smtClean="0">
                <a:solidFill>
                  <a:schemeClr val="accent2"/>
                </a:solidFill>
              </a:rPr>
              <a:t>printf</a:t>
            </a:r>
            <a:r>
              <a:rPr lang="en-US" dirty="0" smtClean="0">
                <a:solidFill>
                  <a:schemeClr val="accent2"/>
                </a:solidFill>
              </a:rPr>
              <a:t>("\</a:t>
            </a:r>
            <a:r>
              <a:rPr lang="en-US" dirty="0" err="1" smtClean="0">
                <a:solidFill>
                  <a:schemeClr val="accent2"/>
                </a:solidFill>
              </a:rPr>
              <a:t>nToo</a:t>
            </a:r>
            <a:r>
              <a:rPr lang="en-US" dirty="0" smtClean="0">
                <a:solidFill>
                  <a:schemeClr val="accent2"/>
                </a:solidFill>
              </a:rPr>
              <a:t> large.\n"); </a:t>
            </a:r>
          </a:p>
          <a:p>
            <a:pPr>
              <a:lnSpc>
                <a:spcPct val="80000"/>
              </a:lnSpc>
              <a:buFont typeface="Wingdings" pitchFamily="2" charset="2"/>
              <a:buNone/>
            </a:pPr>
            <a:r>
              <a:rPr lang="en-US" dirty="0" smtClean="0">
                <a:solidFill>
                  <a:schemeClr val="accent2"/>
                </a:solidFill>
              </a:rPr>
              <a:t>		} </a:t>
            </a:r>
          </a:p>
          <a:p>
            <a:pPr>
              <a:lnSpc>
                <a:spcPct val="80000"/>
              </a:lnSpc>
              <a:buFont typeface="Wingdings" pitchFamily="2" charset="2"/>
              <a:buNone/>
            </a:pPr>
            <a:r>
              <a:rPr lang="en-US" dirty="0" smtClean="0">
                <a:solidFill>
                  <a:schemeClr val="accent2"/>
                </a:solidFill>
              </a:rPr>
              <a:t>		else if(a&lt;MIN) { </a:t>
            </a:r>
          </a:p>
          <a:p>
            <a:pPr>
              <a:lnSpc>
                <a:spcPct val="80000"/>
              </a:lnSpc>
              <a:buFont typeface="Wingdings" pitchFamily="2" charset="2"/>
              <a:buNone/>
            </a:pPr>
            <a:r>
              <a:rPr lang="en-US" dirty="0" smtClean="0">
                <a:solidFill>
                  <a:schemeClr val="accent2"/>
                </a:solidFill>
              </a:rPr>
              <a:t>			</a:t>
            </a:r>
            <a:r>
              <a:rPr lang="en-US" dirty="0" err="1" smtClean="0">
                <a:solidFill>
                  <a:schemeClr val="accent2"/>
                </a:solidFill>
              </a:rPr>
              <a:t>printf</a:t>
            </a:r>
            <a:r>
              <a:rPr lang="en-US" dirty="0" smtClean="0">
                <a:solidFill>
                  <a:schemeClr val="accent2"/>
                </a:solidFill>
              </a:rPr>
              <a:t>("\</a:t>
            </a:r>
            <a:r>
              <a:rPr lang="en-US" dirty="0" err="1" smtClean="0">
                <a:solidFill>
                  <a:schemeClr val="accent2"/>
                </a:solidFill>
              </a:rPr>
              <a:t>nToo</a:t>
            </a:r>
            <a:r>
              <a:rPr lang="en-US" dirty="0" smtClean="0">
                <a:solidFill>
                  <a:schemeClr val="accent2"/>
                </a:solidFill>
              </a:rPr>
              <a:t> small.\n"); </a:t>
            </a:r>
          </a:p>
          <a:p>
            <a:pPr>
              <a:lnSpc>
                <a:spcPct val="80000"/>
              </a:lnSpc>
              <a:buFont typeface="Wingdings" pitchFamily="2" charset="2"/>
              <a:buNone/>
            </a:pPr>
            <a:r>
              <a:rPr lang="en-US" dirty="0" smtClean="0">
                <a:solidFill>
                  <a:schemeClr val="accent2"/>
                </a:solidFill>
              </a:rPr>
              <a:t>		} </a:t>
            </a:r>
          </a:p>
          <a:p>
            <a:pPr>
              <a:lnSpc>
                <a:spcPct val="80000"/>
              </a:lnSpc>
              <a:buFont typeface="Wingdings" pitchFamily="2" charset="2"/>
              <a:buNone/>
            </a:pPr>
            <a:r>
              <a:rPr lang="en-US" dirty="0" smtClean="0">
                <a:solidFill>
                  <a:schemeClr val="accent2"/>
                </a:solidFill>
              </a:rPr>
              <a:t>		else { </a:t>
            </a:r>
          </a:p>
          <a:p>
            <a:pPr>
              <a:lnSpc>
                <a:spcPct val="80000"/>
              </a:lnSpc>
              <a:buFont typeface="Wingdings" pitchFamily="2" charset="2"/>
              <a:buNone/>
            </a:pPr>
            <a:r>
              <a:rPr lang="en-US" dirty="0" smtClean="0">
                <a:solidFill>
                  <a:schemeClr val="accent2"/>
                </a:solidFill>
              </a:rPr>
              <a:t>			</a:t>
            </a:r>
            <a:r>
              <a:rPr lang="en-US" dirty="0" err="1" smtClean="0">
                <a:solidFill>
                  <a:schemeClr val="accent2"/>
                </a:solidFill>
              </a:rPr>
              <a:t>printf</a:t>
            </a:r>
            <a:r>
              <a:rPr lang="en-US" dirty="0" smtClean="0">
                <a:solidFill>
                  <a:schemeClr val="accent2"/>
                </a:solidFill>
              </a:rPr>
              <a:t>("\</a:t>
            </a:r>
            <a:r>
              <a:rPr lang="en-US" dirty="0" err="1" smtClean="0">
                <a:solidFill>
                  <a:schemeClr val="accent2"/>
                </a:solidFill>
              </a:rPr>
              <a:t>nThanks</a:t>
            </a:r>
            <a:r>
              <a:rPr lang="en-US" dirty="0" smtClean="0">
                <a:solidFill>
                  <a:schemeClr val="accent2"/>
                </a:solidFill>
              </a:rPr>
              <a:t>.\n"); </a:t>
            </a:r>
          </a:p>
          <a:p>
            <a:pPr>
              <a:lnSpc>
                <a:spcPct val="80000"/>
              </a:lnSpc>
              <a:buFont typeface="Wingdings" pitchFamily="2" charset="2"/>
              <a:buNone/>
            </a:pPr>
            <a:r>
              <a:rPr lang="en-US" dirty="0" smtClean="0">
                <a:solidFill>
                  <a:schemeClr val="accent2"/>
                </a:solidFill>
              </a:rPr>
              <a:t>			okay = TRUE; </a:t>
            </a:r>
          </a:p>
          <a:p>
            <a:pPr>
              <a:lnSpc>
                <a:spcPct val="80000"/>
              </a:lnSpc>
              <a:buFont typeface="Wingdings" pitchFamily="2" charset="2"/>
              <a:buNone/>
            </a:pPr>
            <a:r>
              <a:rPr lang="en-US" dirty="0" smtClean="0">
                <a:solidFill>
                  <a:schemeClr val="accent2"/>
                </a:solidFill>
              </a:rPr>
              <a:t>		} </a:t>
            </a:r>
          </a:p>
          <a:p>
            <a:pPr>
              <a:lnSpc>
                <a:spcPct val="80000"/>
              </a:lnSpc>
              <a:buFont typeface="Wingdings" pitchFamily="2" charset="2"/>
              <a:buNone/>
            </a:pPr>
            <a:r>
              <a:rPr lang="en-US" dirty="0" smtClean="0">
                <a:solidFill>
                  <a:schemeClr val="accent2"/>
                </a:solidFill>
              </a:rPr>
              <a:t>	} </a:t>
            </a:r>
          </a:p>
          <a:p>
            <a:pPr>
              <a:lnSpc>
                <a:spcPct val="80000"/>
              </a:lnSpc>
              <a:buFont typeface="Wingdings" pitchFamily="2" charset="2"/>
              <a:buNone/>
            </a:pPr>
            <a:r>
              <a:rPr lang="en-US" dirty="0" smtClean="0">
                <a:solidFill>
                  <a:schemeClr val="accent2"/>
                </a:solidFill>
              </a:rPr>
              <a:t>	return 0; </a:t>
            </a:r>
          </a:p>
          <a:p>
            <a:pPr>
              <a:lnSpc>
                <a:spcPct val="80000"/>
              </a:lnSpc>
              <a:buFont typeface="Wingdings" pitchFamily="2" charset="2"/>
              <a:buNone/>
            </a:pPr>
            <a:r>
              <a:rPr lang="en-US" dirty="0" smtClean="0">
                <a:solidFill>
                  <a:schemeClr val="accent2"/>
                </a:solidFill>
              </a:rPr>
              <a:t>}</a:t>
            </a:r>
            <a:r>
              <a:rPr lang="en-US" sz="2800" dirty="0" smtClean="0"/>
              <a:t> </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335</Words>
  <Application>Microsoft Office PowerPoint</Application>
  <PresentationFormat>On-screen Show (4:3)</PresentationFormat>
  <Paragraphs>100</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The C Preprocessor</vt:lpstr>
      <vt:lpstr>Slide 2</vt:lpstr>
      <vt:lpstr>Including header files</vt:lpstr>
      <vt:lpstr>Conditional compilation </vt:lpstr>
      <vt:lpstr>Slide 5</vt:lpstr>
      <vt:lpstr>Slide 6</vt:lpstr>
      <vt:lpstr>Macro definitions </vt:lpstr>
      <vt:lpstr>Slide 8</vt:lpstr>
      <vt:lpstr>Slide 9</vt:lpstr>
      <vt:lpstr>Slide 10</vt:lpstr>
      <vt:lpstr>Slide 11</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 Preprocessor</dc:title>
  <dc:creator>Beignet</dc:creator>
  <cp:lastModifiedBy>Beignet</cp:lastModifiedBy>
  <cp:revision>6</cp:revision>
  <dcterms:created xsi:type="dcterms:W3CDTF">2010-11-07T22:41:29Z</dcterms:created>
  <dcterms:modified xsi:type="dcterms:W3CDTF">2010-11-09T11:15:46Z</dcterms:modified>
</cp:coreProperties>
</file>