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7" r:id="rId8"/>
    <p:sldId id="268" r:id="rId9"/>
    <p:sldId id="262" r:id="rId10"/>
    <p:sldId id="263"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0" r:id="rId27"/>
    <p:sldId id="281" r:id="rId28"/>
    <p:sldId id="282"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11" r:id="rId48"/>
    <p:sldId id="283" r:id="rId49"/>
    <p:sldId id="303" r:id="rId50"/>
    <p:sldId id="304" r:id="rId51"/>
    <p:sldId id="305" r:id="rId52"/>
    <p:sldId id="306" r:id="rId53"/>
    <p:sldId id="307" r:id="rId54"/>
    <p:sldId id="316" r:id="rId55"/>
    <p:sldId id="308" r:id="rId56"/>
    <p:sldId id="312" r:id="rId57"/>
    <p:sldId id="313" r:id="rId58"/>
    <p:sldId id="314" r:id="rId59"/>
    <p:sldId id="315" r:id="rId60"/>
    <p:sldId id="309"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wmf"/><Relationship Id="rId4" Type="http://schemas.openxmlformats.org/officeDocument/2006/relationships/image" Target="../media/image8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wmf"/><Relationship Id="rId4" Type="http://schemas.openxmlformats.org/officeDocument/2006/relationships/image" Target="../media/image9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2.wmf"/><Relationship Id="rId7" Type="http://schemas.openxmlformats.org/officeDocument/2006/relationships/image" Target="../media/image126.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9.wmf"/><Relationship Id="rId7" Type="http://schemas.openxmlformats.org/officeDocument/2006/relationships/image" Target="../media/image133.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4" Type="http://schemas.openxmlformats.org/officeDocument/2006/relationships/image" Target="../media/image13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4CD7B54-1CDF-4A4B-A23F-54C502A1CD97}" type="datetimeFigureOut">
              <a:rPr lang="en-US" smtClean="0"/>
              <a:t>1/12/2021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3183358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CD7B54-1CDF-4A4B-A23F-54C502A1CD97}"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325853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4CD7B54-1CDF-4A4B-A23F-54C502A1CD97}" type="datetimeFigureOut">
              <a:rPr lang="en-US" smtClean="0"/>
              <a:t>1/12/2021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1183532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4CD7B54-1CDF-4A4B-A23F-54C502A1CD97}" type="datetimeFigureOut">
              <a:rPr lang="en-US" smtClean="0"/>
              <a:t>1/12/2021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53ED3BF-19CC-4CD6-9192-4AFB349C2E7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577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4CD7B54-1CDF-4A4B-A23F-54C502A1CD97}" type="datetimeFigureOut">
              <a:rPr lang="en-US" smtClean="0"/>
              <a:t>1/12/2021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194090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4CD7B54-1CDF-4A4B-A23F-54C502A1CD97}"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2935038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4CD7B54-1CDF-4A4B-A23F-54C502A1CD97}"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384411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D7B54-1CDF-4A4B-A23F-54C502A1CD97}"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789366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4CD7B54-1CDF-4A4B-A23F-54C502A1CD97}" type="datetimeFigureOut">
              <a:rPr lang="en-US" smtClean="0"/>
              <a:t>1/12/2021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86948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D7B54-1CDF-4A4B-A23F-54C502A1CD97}"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421971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4CD7B54-1CDF-4A4B-A23F-54C502A1CD97}" type="datetimeFigureOut">
              <a:rPr lang="en-US" smtClean="0"/>
              <a:t>1/12/2021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80205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CD7B54-1CDF-4A4B-A23F-54C502A1CD97}"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218291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CD7B54-1CDF-4A4B-A23F-54C502A1CD97}"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348590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CD7B54-1CDF-4A4B-A23F-54C502A1CD97}"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92704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D7B54-1CDF-4A4B-A23F-54C502A1CD97}"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5959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CD7B54-1CDF-4A4B-A23F-54C502A1CD97}"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262283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CD7B54-1CDF-4A4B-A23F-54C502A1CD97}"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97003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CD7B54-1CDF-4A4B-A23F-54C502A1CD97}" type="datetimeFigureOut">
              <a:rPr lang="en-US" smtClean="0"/>
              <a:t>1/12/2021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3ED3BF-19CC-4CD6-9192-4AFB349C2E76}" type="slidenum">
              <a:rPr lang="en-US" smtClean="0"/>
              <a:t>‹#›</a:t>
            </a:fld>
            <a:endParaRPr lang="en-US"/>
          </a:p>
        </p:txBody>
      </p:sp>
    </p:spTree>
    <p:extLst>
      <p:ext uri="{BB962C8B-B14F-4D97-AF65-F5344CB8AC3E}">
        <p14:creationId xmlns:p14="http://schemas.microsoft.com/office/powerpoint/2010/main" val="26070469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3.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7.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21.bin"/><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2.wmf"/></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25.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29.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33.bin"/><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35.bin"/><Relationship Id="rId4" Type="http://schemas.openxmlformats.org/officeDocument/2006/relationships/image" Target="../media/image4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6.wmf"/></Relationships>
</file>

<file path=ppt/slides/_rels/slide28.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8.wmf"/><Relationship Id="rId5" Type="http://schemas.openxmlformats.org/officeDocument/2006/relationships/oleObject" Target="../embeddings/oleObject38.bin"/><Relationship Id="rId4" Type="http://schemas.openxmlformats.org/officeDocument/2006/relationships/image" Target="../media/image47.wmf"/></Relationships>
</file>

<file path=ppt/slides/_rels/slide29.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1.wmf"/><Relationship Id="rId5" Type="http://schemas.openxmlformats.org/officeDocument/2006/relationships/oleObject" Target="../embeddings/oleObject41.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5.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7.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0.wmf"/><Relationship Id="rId5" Type="http://schemas.openxmlformats.org/officeDocument/2006/relationships/oleObject" Target="../embeddings/oleObject50.bin"/><Relationship Id="rId4" Type="http://schemas.openxmlformats.org/officeDocument/2006/relationships/image" Target="../media/image59.wmf"/></Relationships>
</file>

<file path=ppt/slides/_rels/slide32.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2.wmf"/><Relationship Id="rId5" Type="http://schemas.openxmlformats.org/officeDocument/2006/relationships/oleObject" Target="../embeddings/oleObject52.bin"/><Relationship Id="rId4" Type="http://schemas.openxmlformats.org/officeDocument/2006/relationships/image" Target="../media/image61.wmf"/></Relationships>
</file>

<file path=ppt/slides/_rels/slide33.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5.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57.bin"/></Relationships>
</file>

<file path=ppt/slides/_rels/slide3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0.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74.wmf"/></Relationships>
</file>

<file path=ppt/slides/_rels/slide36.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6.wmf"/><Relationship Id="rId5" Type="http://schemas.openxmlformats.org/officeDocument/2006/relationships/oleObject" Target="../embeddings/oleObject66.bin"/><Relationship Id="rId4" Type="http://schemas.openxmlformats.org/officeDocument/2006/relationships/image" Target="../media/image7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9.wmf"/><Relationship Id="rId5" Type="http://schemas.openxmlformats.org/officeDocument/2006/relationships/oleObject" Target="../embeddings/oleObject69.bin"/><Relationship Id="rId4" Type="http://schemas.openxmlformats.org/officeDocument/2006/relationships/image" Target="../media/image78.wmf"/></Relationships>
</file>

<file path=ppt/slides/_rels/slide3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8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82.png"/><Relationship Id="rId4" Type="http://schemas.openxmlformats.org/officeDocument/2006/relationships/image" Target="../media/image81.wmf"/></Relationships>
</file>

<file path=ppt/slides/_rels/slide4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83.wmf"/><Relationship Id="rId4" Type="http://schemas.openxmlformats.org/officeDocument/2006/relationships/oleObject" Target="../embeddings/oleObject72.bin"/></Relationships>
</file>

<file path=ppt/slides/_rels/slide46.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6.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7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1.wmf"/><Relationship Id="rId5" Type="http://schemas.openxmlformats.org/officeDocument/2006/relationships/oleObject" Target="../embeddings/oleObject79.bin"/><Relationship Id="rId4" Type="http://schemas.openxmlformats.org/officeDocument/2006/relationships/image" Target="../media/image90.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1.bin"/><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image" Target="../media/image9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6.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87.bin"/></Relationships>
</file>

<file path=ppt/slides/_rels/slide54.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94.bin"/><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1.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92.bin"/><Relationship Id="rId14" Type="http://schemas.openxmlformats.org/officeDocument/2006/relationships/image" Target="../media/image105.wmf"/></Relationships>
</file>

<file path=ppt/slides/_rels/slide55.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07.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98.bin"/><Relationship Id="rId14" Type="http://schemas.openxmlformats.org/officeDocument/2006/relationships/image" Target="../media/image111.wmf"/></Relationships>
</file>

<file path=ppt/slides/_rels/slide56.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06.bin"/><Relationship Id="rId18" Type="http://schemas.openxmlformats.org/officeDocument/2006/relationships/image" Target="../media/image119.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16.wmf"/><Relationship Id="rId17" Type="http://schemas.openxmlformats.org/officeDocument/2006/relationships/oleObject" Target="../embeddings/oleObject108.bin"/><Relationship Id="rId2" Type="http://schemas.openxmlformats.org/officeDocument/2006/relationships/slideLayout" Target="../slideLayouts/slideLayout2.xml"/><Relationship Id="rId16" Type="http://schemas.openxmlformats.org/officeDocument/2006/relationships/image" Target="../media/image118.wmf"/><Relationship Id="rId1" Type="http://schemas.openxmlformats.org/officeDocument/2006/relationships/vmlDrawing" Target="../drawings/vmlDrawing36.vml"/><Relationship Id="rId6" Type="http://schemas.openxmlformats.org/officeDocument/2006/relationships/image" Target="../media/image113.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04.bin"/><Relationship Id="rId14" Type="http://schemas.openxmlformats.org/officeDocument/2006/relationships/image" Target="../media/image117.wmf"/></Relationships>
</file>

<file path=ppt/slides/_rels/slide57.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24.wmf"/><Relationship Id="rId2" Type="http://schemas.openxmlformats.org/officeDocument/2006/relationships/slideLayout" Target="../slideLayouts/slideLayout2.xml"/><Relationship Id="rId16" Type="http://schemas.openxmlformats.org/officeDocument/2006/relationships/image" Target="../media/image126.wmf"/><Relationship Id="rId1" Type="http://schemas.openxmlformats.org/officeDocument/2006/relationships/vmlDrawing" Target="../drawings/vmlDrawing37.vml"/><Relationship Id="rId6" Type="http://schemas.openxmlformats.org/officeDocument/2006/relationships/image" Target="../media/image121.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12.bin"/><Relationship Id="rId14" Type="http://schemas.openxmlformats.org/officeDocument/2006/relationships/image" Target="../media/image125.wmf"/></Relationships>
</file>

<file path=ppt/slides/_rels/slide58.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21.bin"/><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31.wmf"/><Relationship Id="rId2" Type="http://schemas.openxmlformats.org/officeDocument/2006/relationships/slideLayout" Target="../slideLayouts/slideLayout2.xml"/><Relationship Id="rId16" Type="http://schemas.openxmlformats.org/officeDocument/2006/relationships/image" Target="../media/image133.wmf"/><Relationship Id="rId1" Type="http://schemas.openxmlformats.org/officeDocument/2006/relationships/vmlDrawing" Target="../drawings/vmlDrawing38.vml"/><Relationship Id="rId6" Type="http://schemas.openxmlformats.org/officeDocument/2006/relationships/image" Target="../media/image128.wmf"/><Relationship Id="rId11" Type="http://schemas.openxmlformats.org/officeDocument/2006/relationships/oleObject" Target="../embeddings/oleObject120.bin"/><Relationship Id="rId5" Type="http://schemas.openxmlformats.org/officeDocument/2006/relationships/oleObject" Target="../embeddings/oleObject117.bin"/><Relationship Id="rId15" Type="http://schemas.openxmlformats.org/officeDocument/2006/relationships/oleObject" Target="../embeddings/oleObject122.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19.bin"/><Relationship Id="rId14" Type="http://schemas.openxmlformats.org/officeDocument/2006/relationships/image" Target="../media/image132.wmf"/></Relationships>
</file>

<file path=ppt/slides/_rels/slide59.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35.wmf"/><Relationship Id="rId5" Type="http://schemas.openxmlformats.org/officeDocument/2006/relationships/oleObject" Target="../embeddings/oleObject124.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2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oleObject" Target="../embeddings/oleObject132.bin"/><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42.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39.wmf"/><Relationship Id="rId11" Type="http://schemas.openxmlformats.org/officeDocument/2006/relationships/oleObject" Target="../embeddings/oleObject131.bin"/><Relationship Id="rId5" Type="http://schemas.openxmlformats.org/officeDocument/2006/relationships/oleObject" Target="../embeddings/oleObject128.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30.bin"/><Relationship Id="rId14" Type="http://schemas.openxmlformats.org/officeDocument/2006/relationships/image" Target="../media/image143.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144.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45.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46.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8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DC14-D7AC-4F4D-A8AE-C2AFC1A8F082}"/>
              </a:ext>
            </a:extLst>
          </p:cNvPr>
          <p:cNvSpPr>
            <a:spLocks noGrp="1"/>
          </p:cNvSpPr>
          <p:nvPr>
            <p:ph type="ctrTitle"/>
          </p:nvPr>
        </p:nvSpPr>
        <p:spPr>
          <a:xfrm>
            <a:off x="1371600" y="304801"/>
            <a:ext cx="9448800" cy="3327400"/>
          </a:xfrm>
        </p:spPr>
        <p:txBody>
          <a:bodyPr>
            <a:normAutofit fontScale="90000"/>
          </a:bodyPr>
          <a:lstStyle/>
          <a:p>
            <a:pPr algn="ctr"/>
            <a:br>
              <a:rPr lang="en-US" dirty="0"/>
            </a:br>
            <a:r>
              <a:rPr lang="en-US" sz="3600" dirty="0">
                <a:solidFill>
                  <a:schemeClr val="accent4">
                    <a:lumMod val="75000"/>
                  </a:schemeClr>
                </a:solidFill>
              </a:rPr>
              <a:t>UNIT THREE</a:t>
            </a:r>
            <a:br>
              <a:rPr lang="en-US" dirty="0"/>
            </a:br>
            <a:br>
              <a:rPr lang="en-US" dirty="0"/>
            </a:br>
            <a:r>
              <a:rPr lang="en-US" sz="4900" dirty="0"/>
              <a:t>LAPLACE TRANSFROM AND TRANSIENT ANALYSIS</a:t>
            </a:r>
          </a:p>
        </p:txBody>
      </p:sp>
      <p:sp>
        <p:nvSpPr>
          <p:cNvPr id="3" name="Subtitle 2">
            <a:extLst>
              <a:ext uri="{FF2B5EF4-FFF2-40B4-BE49-F238E27FC236}">
                <a16:creationId xmlns:a16="http://schemas.microsoft.com/office/drawing/2014/main" id="{C0C8ED47-8E09-45F3-81A2-1CECB991BC17}"/>
              </a:ext>
            </a:extLst>
          </p:cNvPr>
          <p:cNvSpPr>
            <a:spLocks noGrp="1"/>
          </p:cNvSpPr>
          <p:nvPr>
            <p:ph type="subTitle" idx="1"/>
          </p:nvPr>
        </p:nvSpPr>
        <p:spPr>
          <a:xfrm>
            <a:off x="3074504" y="4306958"/>
            <a:ext cx="5446643" cy="967408"/>
          </a:xfrm>
        </p:spPr>
        <p:txBody>
          <a:bodyPr>
            <a:noAutofit/>
          </a:bodyPr>
          <a:lstStyle/>
          <a:p>
            <a:r>
              <a:rPr lang="en-US" sz="3600" dirty="0"/>
              <a:t>DR (MRS) E. A. ADJEI</a:t>
            </a:r>
          </a:p>
        </p:txBody>
      </p:sp>
    </p:spTree>
    <p:extLst>
      <p:ext uri="{BB962C8B-B14F-4D97-AF65-F5344CB8AC3E}">
        <p14:creationId xmlns:p14="http://schemas.microsoft.com/office/powerpoint/2010/main" val="412251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C020-3207-4D94-8F15-4BEE9CE8AAED}"/>
              </a:ext>
            </a:extLst>
          </p:cNvPr>
          <p:cNvSpPr>
            <a:spLocks noGrp="1"/>
          </p:cNvSpPr>
          <p:nvPr>
            <p:ph type="title"/>
          </p:nvPr>
        </p:nvSpPr>
        <p:spPr>
          <a:xfrm>
            <a:off x="198783" y="175037"/>
            <a:ext cx="11307418" cy="1290243"/>
          </a:xfrm>
        </p:spPr>
        <p:txBody>
          <a:bodyPr/>
          <a:lstStyle/>
          <a:p>
            <a:pPr algn="ctr"/>
            <a:r>
              <a:rPr lang="en-US" b="1" dirty="0"/>
              <a:t>Example</a:t>
            </a:r>
          </a:p>
        </p:txBody>
      </p:sp>
      <p:sp>
        <p:nvSpPr>
          <p:cNvPr id="3" name="Content Placeholder 2">
            <a:extLst>
              <a:ext uri="{FF2B5EF4-FFF2-40B4-BE49-F238E27FC236}">
                <a16:creationId xmlns:a16="http://schemas.microsoft.com/office/drawing/2014/main" id="{8BCBD8ED-7924-4229-8384-6D575467FB24}"/>
              </a:ext>
            </a:extLst>
          </p:cNvPr>
          <p:cNvSpPr>
            <a:spLocks noGrp="1"/>
          </p:cNvSpPr>
          <p:nvPr>
            <p:ph idx="1"/>
          </p:nvPr>
        </p:nvSpPr>
        <p:spPr>
          <a:xfrm>
            <a:off x="590550" y="1447818"/>
            <a:ext cx="11430000" cy="5045048"/>
          </a:xfrm>
        </p:spPr>
        <p:txBody>
          <a:bodyPr>
            <a:normAutofit/>
          </a:bodyPr>
          <a:lstStyle/>
          <a:p>
            <a:r>
              <a:rPr lang="en-US" dirty="0"/>
              <a:t>Find the solution  x(t) of the differential equation</a:t>
            </a:r>
            <a:br>
              <a:rPr lang="en-US" dirty="0"/>
            </a:br>
            <a:endParaRPr lang="en-US" dirty="0"/>
          </a:p>
          <a:p>
            <a:pPr marL="0" indent="0">
              <a:buNone/>
            </a:pPr>
            <a:r>
              <a:rPr lang="en-US" dirty="0"/>
              <a:t>  where ‘a’ and ‘b’ are constants.</a:t>
            </a:r>
          </a:p>
          <a:p>
            <a:r>
              <a:rPr lang="en-US" dirty="0"/>
              <a:t>Solution: </a:t>
            </a:r>
          </a:p>
          <a:p>
            <a:r>
              <a:rPr lang="en-US" dirty="0"/>
              <a:t>By writing the Laplace transform of   X(t) or ,      			we obtain</a:t>
            </a:r>
          </a:p>
          <a:p>
            <a:pPr marL="0" indent="0">
              <a:buNone/>
            </a:pPr>
            <a:r>
              <a:rPr lang="en-US" dirty="0"/>
              <a:t>     </a:t>
            </a:r>
          </a:p>
          <a:p>
            <a:pPr marL="0" indent="0">
              <a:buNone/>
            </a:pPr>
            <a:br>
              <a:rPr lang="en-US" dirty="0"/>
            </a:br>
            <a:endParaRPr lang="en-US" dirty="0"/>
          </a:p>
          <a:p>
            <a:r>
              <a:rPr lang="en-US" dirty="0"/>
              <a:t>Substituting </a:t>
            </a:r>
            <a:r>
              <a:rPr lang="en-US" dirty="0" err="1"/>
              <a:t>eqn</a:t>
            </a:r>
            <a:r>
              <a:rPr lang="en-US" dirty="0"/>
              <a:t> (3) and </a:t>
            </a:r>
            <a:r>
              <a:rPr lang="en-US" dirty="0" err="1"/>
              <a:t>eqn</a:t>
            </a:r>
            <a:r>
              <a:rPr lang="en-US" dirty="0"/>
              <a:t> (2) into </a:t>
            </a:r>
            <a:r>
              <a:rPr lang="en-US" dirty="0" err="1"/>
              <a:t>eqn</a:t>
            </a:r>
            <a:r>
              <a:rPr lang="en-US" dirty="0"/>
              <a:t> (1), we have</a:t>
            </a:r>
          </a:p>
          <a:p>
            <a:endParaRPr lang="en-US" dirty="0"/>
          </a:p>
          <a:p>
            <a:endParaRPr lang="en-US" dirty="0"/>
          </a:p>
        </p:txBody>
      </p:sp>
      <p:sp>
        <p:nvSpPr>
          <p:cNvPr id="7" name="Rectangle 5">
            <a:extLst>
              <a:ext uri="{FF2B5EF4-FFF2-40B4-BE49-F238E27FC236}">
                <a16:creationId xmlns:a16="http://schemas.microsoft.com/office/drawing/2014/main" id="{A41E643F-4EEB-4207-ABBE-20697445557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5FBC15DE-D84B-48FC-96FF-D157602FA05D}"/>
              </a:ext>
            </a:extLst>
          </p:cNvPr>
          <p:cNvGraphicFramePr>
            <a:graphicFrameLocks noChangeAspect="1"/>
          </p:cNvGraphicFramePr>
          <p:nvPr>
            <p:extLst>
              <p:ext uri="{D42A27DB-BD31-4B8C-83A1-F6EECF244321}">
                <p14:modId xmlns:p14="http://schemas.microsoft.com/office/powerpoint/2010/main" val="154842938"/>
              </p:ext>
            </p:extLst>
          </p:nvPr>
        </p:nvGraphicFramePr>
        <p:xfrm>
          <a:off x="838200" y="1465280"/>
          <a:ext cx="9539647" cy="995143"/>
        </p:xfrm>
        <a:graphic>
          <a:graphicData uri="http://schemas.openxmlformats.org/presentationml/2006/ole">
            <mc:AlternateContent xmlns:mc="http://schemas.openxmlformats.org/markup-compatibility/2006">
              <mc:Choice xmlns:v="urn:schemas-microsoft-com:vml" Requires="v">
                <p:oleObj spid="_x0000_s9364" r:id="rId3" imgW="2628900" imgH="304800" progId="Equation.3">
                  <p:embed/>
                </p:oleObj>
              </mc:Choice>
              <mc:Fallback>
                <p:oleObj r:id="rId3" imgW="2628900" imgH="304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65280"/>
                        <a:ext cx="9539647" cy="995143"/>
                      </a:xfrm>
                      <a:prstGeom prst="rect">
                        <a:avLst/>
                      </a:prstGeom>
                      <a:noFill/>
                    </p:spPr>
                  </p:pic>
                </p:oleObj>
              </mc:Fallback>
            </mc:AlternateContent>
          </a:graphicData>
        </a:graphic>
      </p:graphicFrame>
      <p:sp>
        <p:nvSpPr>
          <p:cNvPr id="9" name="Rectangle 7">
            <a:extLst>
              <a:ext uri="{FF2B5EF4-FFF2-40B4-BE49-F238E27FC236}">
                <a16:creationId xmlns:a16="http://schemas.microsoft.com/office/drawing/2014/main" id="{5AE4CB14-DDCE-4D39-A66E-428952BEE1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389C822A-1DC7-42CF-AFD4-543ED69BED6D}"/>
              </a:ext>
            </a:extLst>
          </p:cNvPr>
          <p:cNvGraphicFramePr>
            <a:graphicFrameLocks noChangeAspect="1"/>
          </p:cNvGraphicFramePr>
          <p:nvPr>
            <p:extLst>
              <p:ext uri="{D42A27DB-BD31-4B8C-83A1-F6EECF244321}">
                <p14:modId xmlns:p14="http://schemas.microsoft.com/office/powerpoint/2010/main" val="276375252"/>
              </p:ext>
            </p:extLst>
          </p:nvPr>
        </p:nvGraphicFramePr>
        <p:xfrm>
          <a:off x="7301289" y="3318690"/>
          <a:ext cx="2433261" cy="572294"/>
        </p:xfrm>
        <a:graphic>
          <a:graphicData uri="http://schemas.openxmlformats.org/presentationml/2006/ole">
            <mc:AlternateContent xmlns:mc="http://schemas.openxmlformats.org/markup-compatibility/2006">
              <mc:Choice xmlns:v="urn:schemas-microsoft-com:vml" Requires="v">
                <p:oleObj spid="_x0000_s9365" r:id="rId5" imgW="901309" imgH="215806" progId="Equation.3">
                  <p:embed/>
                </p:oleObj>
              </mc:Choice>
              <mc:Fallback>
                <p:oleObj r:id="rId5" imgW="901309" imgH="21580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1289" y="3318690"/>
                        <a:ext cx="2433261" cy="572294"/>
                      </a:xfrm>
                      <a:prstGeom prst="rect">
                        <a:avLst/>
                      </a:prstGeom>
                      <a:noFill/>
                    </p:spPr>
                  </p:pic>
                </p:oleObj>
              </mc:Fallback>
            </mc:AlternateContent>
          </a:graphicData>
        </a:graphic>
      </p:graphicFrame>
      <p:sp>
        <p:nvSpPr>
          <p:cNvPr id="11" name="Rectangle 9">
            <a:extLst>
              <a:ext uri="{FF2B5EF4-FFF2-40B4-BE49-F238E27FC236}">
                <a16:creationId xmlns:a16="http://schemas.microsoft.com/office/drawing/2014/main" id="{86FB1C3C-23CC-4BE9-B47B-57C5C278BF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a:extLst>
              <a:ext uri="{FF2B5EF4-FFF2-40B4-BE49-F238E27FC236}">
                <a16:creationId xmlns:a16="http://schemas.microsoft.com/office/drawing/2014/main" id="{2028DE49-083F-4D92-B207-B47EEAB515BC}"/>
              </a:ext>
            </a:extLst>
          </p:cNvPr>
          <p:cNvGraphicFramePr>
            <a:graphicFrameLocks noChangeAspect="1"/>
          </p:cNvGraphicFramePr>
          <p:nvPr>
            <p:extLst>
              <p:ext uri="{D42A27DB-BD31-4B8C-83A1-F6EECF244321}">
                <p14:modId xmlns:p14="http://schemas.microsoft.com/office/powerpoint/2010/main" val="2213025174"/>
              </p:ext>
            </p:extLst>
          </p:nvPr>
        </p:nvGraphicFramePr>
        <p:xfrm>
          <a:off x="2206524" y="3750666"/>
          <a:ext cx="5138004" cy="1841118"/>
        </p:xfrm>
        <a:graphic>
          <a:graphicData uri="http://schemas.openxmlformats.org/presentationml/2006/ole">
            <mc:AlternateContent xmlns:mc="http://schemas.openxmlformats.org/markup-compatibility/2006">
              <mc:Choice xmlns:v="urn:schemas-microsoft-com:vml" Requires="v">
                <p:oleObj spid="_x0000_s9366" r:id="rId7" imgW="2413000" imgH="863600" progId="Equation.3">
                  <p:embed/>
                </p:oleObj>
              </mc:Choice>
              <mc:Fallback>
                <p:oleObj r:id="rId7" imgW="2413000" imgH="863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6524" y="3750666"/>
                        <a:ext cx="5138004" cy="1841118"/>
                      </a:xfrm>
                      <a:prstGeom prst="rect">
                        <a:avLst/>
                      </a:prstGeom>
                      <a:noFill/>
                    </p:spPr>
                  </p:pic>
                </p:oleObj>
              </mc:Fallback>
            </mc:AlternateContent>
          </a:graphicData>
        </a:graphic>
      </p:graphicFrame>
      <p:sp>
        <p:nvSpPr>
          <p:cNvPr id="13" name="Rectangle 11">
            <a:extLst>
              <a:ext uri="{FF2B5EF4-FFF2-40B4-BE49-F238E27FC236}">
                <a16:creationId xmlns:a16="http://schemas.microsoft.com/office/drawing/2014/main" id="{6FBC5BA5-7083-46F9-AD49-0B078246CD47}"/>
              </a:ext>
            </a:extLst>
          </p:cNvPr>
          <p:cNvSpPr>
            <a:spLocks noChangeArrowheads="1"/>
          </p:cNvSpPr>
          <p:nvPr/>
        </p:nvSpPr>
        <p:spPr bwMode="auto">
          <a:xfrm>
            <a:off x="1790700" y="60904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a:extLst>
              <a:ext uri="{FF2B5EF4-FFF2-40B4-BE49-F238E27FC236}">
                <a16:creationId xmlns:a16="http://schemas.microsoft.com/office/drawing/2014/main" id="{69591B64-B786-4DE2-9413-35E6552E665C}"/>
              </a:ext>
            </a:extLst>
          </p:cNvPr>
          <p:cNvGraphicFramePr>
            <a:graphicFrameLocks noChangeAspect="1"/>
          </p:cNvGraphicFramePr>
          <p:nvPr>
            <p:extLst>
              <p:ext uri="{D42A27DB-BD31-4B8C-83A1-F6EECF244321}">
                <p14:modId xmlns:p14="http://schemas.microsoft.com/office/powerpoint/2010/main" val="2751948166"/>
              </p:ext>
            </p:extLst>
          </p:nvPr>
        </p:nvGraphicFramePr>
        <p:xfrm>
          <a:off x="1518723" y="5785468"/>
          <a:ext cx="9342803" cy="901082"/>
        </p:xfrm>
        <a:graphic>
          <a:graphicData uri="http://schemas.openxmlformats.org/presentationml/2006/ole">
            <mc:AlternateContent xmlns:mc="http://schemas.openxmlformats.org/markup-compatibility/2006">
              <mc:Choice xmlns:v="urn:schemas-microsoft-com:vml" Requires="v">
                <p:oleObj spid="_x0000_s9367" r:id="rId9" imgW="3987800" imgH="431800" progId="Equation.3">
                  <p:embed/>
                </p:oleObj>
              </mc:Choice>
              <mc:Fallback>
                <p:oleObj r:id="rId9" imgW="3987800" imgH="431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8723" y="5785468"/>
                        <a:ext cx="9342803" cy="901082"/>
                      </a:xfrm>
                      <a:prstGeom prst="rect">
                        <a:avLst/>
                      </a:prstGeom>
                      <a:noFill/>
                    </p:spPr>
                  </p:pic>
                </p:oleObj>
              </mc:Fallback>
            </mc:AlternateContent>
          </a:graphicData>
        </a:graphic>
      </p:graphicFrame>
    </p:spTree>
    <p:extLst>
      <p:ext uri="{BB962C8B-B14F-4D97-AF65-F5344CB8AC3E}">
        <p14:creationId xmlns:p14="http://schemas.microsoft.com/office/powerpoint/2010/main" val="112656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CC5E-CCC0-4779-AAAE-95E68E01659E}"/>
              </a:ext>
            </a:extLst>
          </p:cNvPr>
          <p:cNvSpPr>
            <a:spLocks noGrp="1"/>
          </p:cNvSpPr>
          <p:nvPr>
            <p:ph type="title"/>
          </p:nvPr>
        </p:nvSpPr>
        <p:spPr>
          <a:xfrm>
            <a:off x="556591" y="764373"/>
            <a:ext cx="10949609" cy="1293028"/>
          </a:xfrm>
        </p:spPr>
        <p:txBody>
          <a:bodyPr/>
          <a:lstStyle/>
          <a:p>
            <a:pPr algn="ctr"/>
            <a:r>
              <a:rPr lang="en-US" b="1" dirty="0"/>
              <a:t>Example</a:t>
            </a:r>
          </a:p>
        </p:txBody>
      </p:sp>
      <p:pic>
        <p:nvPicPr>
          <p:cNvPr id="4" name="Content Placeholder 3">
            <a:extLst>
              <a:ext uri="{FF2B5EF4-FFF2-40B4-BE49-F238E27FC236}">
                <a16:creationId xmlns:a16="http://schemas.microsoft.com/office/drawing/2014/main" id="{91717EB8-5D42-4AD1-B608-B769007AE943}"/>
              </a:ext>
            </a:extLst>
          </p:cNvPr>
          <p:cNvPicPr>
            <a:picLocks noGrp="1" noChangeAspect="1"/>
          </p:cNvPicPr>
          <p:nvPr>
            <p:ph idx="1"/>
          </p:nvPr>
        </p:nvPicPr>
        <p:blipFill>
          <a:blip r:embed="rId2"/>
          <a:stretch>
            <a:fillRect/>
          </a:stretch>
        </p:blipFill>
        <p:spPr>
          <a:xfrm>
            <a:off x="2239617" y="2411896"/>
            <a:ext cx="8097079" cy="3352800"/>
          </a:xfrm>
          <a:prstGeom prst="rect">
            <a:avLst/>
          </a:prstGeom>
        </p:spPr>
      </p:pic>
    </p:spTree>
    <p:extLst>
      <p:ext uri="{BB962C8B-B14F-4D97-AF65-F5344CB8AC3E}">
        <p14:creationId xmlns:p14="http://schemas.microsoft.com/office/powerpoint/2010/main" val="345640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BC43-4E72-4942-9389-DC9422B876E6}"/>
              </a:ext>
            </a:extLst>
          </p:cNvPr>
          <p:cNvSpPr>
            <a:spLocks noGrp="1"/>
          </p:cNvSpPr>
          <p:nvPr>
            <p:ph type="title"/>
          </p:nvPr>
        </p:nvSpPr>
        <p:spPr>
          <a:xfrm>
            <a:off x="685800" y="764373"/>
            <a:ext cx="10820400" cy="1293028"/>
          </a:xfrm>
        </p:spPr>
        <p:txBody>
          <a:bodyPr/>
          <a:lstStyle/>
          <a:p>
            <a:pPr algn="ctr"/>
            <a:r>
              <a:rPr lang="en-US" b="1" dirty="0"/>
              <a:t>Laplace Transform Theorem</a:t>
            </a:r>
          </a:p>
        </p:txBody>
      </p:sp>
      <p:sp>
        <p:nvSpPr>
          <p:cNvPr id="3" name="Content Placeholder 2">
            <a:extLst>
              <a:ext uri="{FF2B5EF4-FFF2-40B4-BE49-F238E27FC236}">
                <a16:creationId xmlns:a16="http://schemas.microsoft.com/office/drawing/2014/main" id="{C095E18C-65CD-430E-9076-5A456269E833}"/>
              </a:ext>
            </a:extLst>
          </p:cNvPr>
          <p:cNvSpPr>
            <a:spLocks noGrp="1"/>
          </p:cNvSpPr>
          <p:nvPr>
            <p:ph idx="1"/>
          </p:nvPr>
        </p:nvSpPr>
        <p:spPr/>
        <p:txBody>
          <a:bodyPr/>
          <a:lstStyle/>
          <a:p>
            <a:r>
              <a:rPr lang="en-US" b="1" dirty="0"/>
              <a:t>Theorem V:</a:t>
            </a:r>
            <a:r>
              <a:rPr lang="en-US" dirty="0"/>
              <a:t> Complex differential:</a:t>
            </a:r>
          </a:p>
          <a:p>
            <a:r>
              <a:rPr lang="en-US" dirty="0"/>
              <a:t>If f(t) is a Laplace transformable, then except at poles of F(s).</a:t>
            </a:r>
          </a:p>
          <a:p>
            <a:endParaRPr lang="en-US" dirty="0"/>
          </a:p>
          <a:p>
            <a:endParaRPr lang="en-US" dirty="0"/>
          </a:p>
          <a:p>
            <a:r>
              <a:rPr lang="en-US" dirty="0"/>
              <a:t>  Where          =        . This is known as the complex differential theorem. Also </a:t>
            </a:r>
          </a:p>
        </p:txBody>
      </p:sp>
      <p:sp>
        <p:nvSpPr>
          <p:cNvPr id="4" name="Rectangle 2">
            <a:extLst>
              <a:ext uri="{FF2B5EF4-FFF2-40B4-BE49-F238E27FC236}">
                <a16:creationId xmlns:a16="http://schemas.microsoft.com/office/drawing/2014/main" id="{3201D770-EA9F-4529-BD24-C12B51B680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ADF2EAC0-8A20-43F8-B931-041183945EFF}"/>
              </a:ext>
            </a:extLst>
          </p:cNvPr>
          <p:cNvGraphicFramePr>
            <a:graphicFrameLocks noChangeAspect="1"/>
          </p:cNvGraphicFramePr>
          <p:nvPr>
            <p:extLst>
              <p:ext uri="{D42A27DB-BD31-4B8C-83A1-F6EECF244321}">
                <p14:modId xmlns:p14="http://schemas.microsoft.com/office/powerpoint/2010/main" val="187543681"/>
              </p:ext>
            </p:extLst>
          </p:nvPr>
        </p:nvGraphicFramePr>
        <p:xfrm>
          <a:off x="1409699" y="2801923"/>
          <a:ext cx="2776609" cy="1617677"/>
        </p:xfrm>
        <a:graphic>
          <a:graphicData uri="http://schemas.openxmlformats.org/presentationml/2006/ole">
            <mc:AlternateContent xmlns:mc="http://schemas.openxmlformats.org/markup-compatibility/2006">
              <mc:Choice xmlns:v="urn:schemas-microsoft-com:vml" Requires="v">
                <p:oleObj spid="_x0000_s10382" r:id="rId3" imgW="1117115" imgH="634725" progId="Equation.3">
                  <p:embed/>
                </p:oleObj>
              </mc:Choice>
              <mc:Fallback>
                <p:oleObj r:id="rId3" imgW="1117115" imgH="634725"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699" y="2801923"/>
                        <a:ext cx="2776609" cy="1617677"/>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52A1BE18-47AD-4D57-81D9-989BFD891EB5}"/>
              </a:ext>
            </a:extLst>
          </p:cNvPr>
          <p:cNvGraphicFramePr>
            <a:graphicFrameLocks noChangeAspect="1"/>
          </p:cNvGraphicFramePr>
          <p:nvPr>
            <p:extLst>
              <p:ext uri="{D42A27DB-BD31-4B8C-83A1-F6EECF244321}">
                <p14:modId xmlns:p14="http://schemas.microsoft.com/office/powerpoint/2010/main" val="1347500820"/>
              </p:ext>
            </p:extLst>
          </p:nvPr>
        </p:nvGraphicFramePr>
        <p:xfrm>
          <a:off x="2280557" y="3880643"/>
          <a:ext cx="874714" cy="437357"/>
        </p:xfrm>
        <a:graphic>
          <a:graphicData uri="http://schemas.openxmlformats.org/presentationml/2006/ole">
            <mc:AlternateContent xmlns:mc="http://schemas.openxmlformats.org/markup-compatibility/2006">
              <mc:Choice xmlns:v="urn:schemas-microsoft-com:vml" Requires="v">
                <p:oleObj spid="_x0000_s10383" r:id="rId5" imgW="330057" imgH="203112" progId="Equation.3">
                  <p:embed/>
                </p:oleObj>
              </mc:Choice>
              <mc:Fallback>
                <p:oleObj r:id="rId5" imgW="330057" imgH="20311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0557" y="3880643"/>
                        <a:ext cx="874714" cy="437357"/>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17D38B5E-5BDF-4B25-90C6-848C926466E7}"/>
              </a:ext>
            </a:extLst>
          </p:cNvPr>
          <p:cNvGraphicFramePr>
            <a:graphicFrameLocks noChangeAspect="1"/>
          </p:cNvGraphicFramePr>
          <p:nvPr>
            <p:extLst>
              <p:ext uri="{D42A27DB-BD31-4B8C-83A1-F6EECF244321}">
                <p14:modId xmlns:p14="http://schemas.microsoft.com/office/powerpoint/2010/main" val="3174681168"/>
              </p:ext>
            </p:extLst>
          </p:nvPr>
        </p:nvGraphicFramePr>
        <p:xfrm>
          <a:off x="3269569" y="3880643"/>
          <a:ext cx="756559" cy="437357"/>
        </p:xfrm>
        <a:graphic>
          <a:graphicData uri="http://schemas.openxmlformats.org/presentationml/2006/ole">
            <mc:AlternateContent xmlns:mc="http://schemas.openxmlformats.org/markup-compatibility/2006">
              <mc:Choice xmlns:v="urn:schemas-microsoft-com:vml" Requires="v">
                <p:oleObj spid="_x0000_s10384" r:id="rId7" imgW="482181" imgH="215713" progId="Equation.3">
                  <p:embed/>
                </p:oleObj>
              </mc:Choice>
              <mc:Fallback>
                <p:oleObj r:id="rId7" imgW="482181" imgH="215713"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9569" y="3880643"/>
                        <a:ext cx="756559" cy="437357"/>
                      </a:xfrm>
                      <a:prstGeom prst="rect">
                        <a:avLst/>
                      </a:prstGeom>
                      <a:noFill/>
                    </p:spPr>
                  </p:pic>
                </p:oleObj>
              </mc:Fallback>
            </mc:AlternateContent>
          </a:graphicData>
        </a:graphic>
      </p:graphicFrame>
      <p:sp>
        <p:nvSpPr>
          <p:cNvPr id="8" name="Rectangle 5">
            <a:extLst>
              <a:ext uri="{FF2B5EF4-FFF2-40B4-BE49-F238E27FC236}">
                <a16:creationId xmlns:a16="http://schemas.microsoft.com/office/drawing/2014/main" id="{AE6E9F03-1A78-4204-A3E8-3BB7BD228324}"/>
              </a:ext>
            </a:extLst>
          </p:cNvPr>
          <p:cNvSpPr>
            <a:spLocks noChangeArrowheads="1"/>
          </p:cNvSpPr>
          <p:nvPr/>
        </p:nvSpPr>
        <p:spPr bwMode="auto">
          <a:xfrm>
            <a:off x="4552950" y="3200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7">
            <a:extLst>
              <a:ext uri="{FF2B5EF4-FFF2-40B4-BE49-F238E27FC236}">
                <a16:creationId xmlns:a16="http://schemas.microsoft.com/office/drawing/2014/main" id="{5AA1E615-F1C2-4A78-8745-2BBF8E909552}"/>
              </a:ext>
            </a:extLst>
          </p:cNvPr>
          <p:cNvSpPr>
            <a:spLocks noChangeArrowheads="1"/>
          </p:cNvSpPr>
          <p:nvPr/>
        </p:nvSpPr>
        <p:spPr bwMode="auto">
          <a:xfrm>
            <a:off x="4552950" y="35623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95CB855A-A588-4252-89E6-4C552076FAB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a:extLst>
              <a:ext uri="{FF2B5EF4-FFF2-40B4-BE49-F238E27FC236}">
                <a16:creationId xmlns:a16="http://schemas.microsoft.com/office/drawing/2014/main" id="{B2C20D93-3AE7-446D-8942-6F6F22A2E8A8}"/>
              </a:ext>
            </a:extLst>
          </p:cNvPr>
          <p:cNvGraphicFramePr>
            <a:graphicFrameLocks noChangeAspect="1"/>
          </p:cNvGraphicFramePr>
          <p:nvPr>
            <p:extLst>
              <p:ext uri="{D42A27DB-BD31-4B8C-83A1-F6EECF244321}">
                <p14:modId xmlns:p14="http://schemas.microsoft.com/office/powerpoint/2010/main" val="3792653301"/>
              </p:ext>
            </p:extLst>
          </p:nvPr>
        </p:nvGraphicFramePr>
        <p:xfrm>
          <a:off x="3260726" y="4938707"/>
          <a:ext cx="3493181" cy="990604"/>
        </p:xfrm>
        <a:graphic>
          <a:graphicData uri="http://schemas.openxmlformats.org/presentationml/2006/ole">
            <mc:AlternateContent xmlns:mc="http://schemas.openxmlformats.org/markup-compatibility/2006">
              <mc:Choice xmlns:v="urn:schemas-microsoft-com:vml" Requires="v">
                <p:oleObj spid="_x0000_s10385" r:id="rId9" imgW="1307532" imgH="431613" progId="Equation.3">
                  <p:embed/>
                </p:oleObj>
              </mc:Choice>
              <mc:Fallback>
                <p:oleObj r:id="rId9" imgW="1307532" imgH="43161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0726" y="4938707"/>
                        <a:ext cx="3493181" cy="990604"/>
                      </a:xfrm>
                      <a:prstGeom prst="rect">
                        <a:avLst/>
                      </a:prstGeom>
                      <a:noFill/>
                    </p:spPr>
                  </p:pic>
                </p:oleObj>
              </mc:Fallback>
            </mc:AlternateContent>
          </a:graphicData>
        </a:graphic>
      </p:graphicFrame>
    </p:spTree>
    <p:extLst>
      <p:ext uri="{BB962C8B-B14F-4D97-AF65-F5344CB8AC3E}">
        <p14:creationId xmlns:p14="http://schemas.microsoft.com/office/powerpoint/2010/main" val="2150905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0A74-C35F-4AB8-B088-0B5DE965B0AC}"/>
              </a:ext>
            </a:extLst>
          </p:cNvPr>
          <p:cNvSpPr>
            <a:spLocks noGrp="1"/>
          </p:cNvSpPr>
          <p:nvPr>
            <p:ph type="title"/>
          </p:nvPr>
        </p:nvSpPr>
        <p:spPr>
          <a:xfrm>
            <a:off x="251791" y="238539"/>
            <a:ext cx="11254409" cy="1452149"/>
          </a:xfrm>
        </p:spPr>
        <p:txBody>
          <a:bodyPr/>
          <a:lstStyle/>
          <a:p>
            <a:pPr algn="ctr"/>
            <a:r>
              <a:rPr lang="en-US" b="1" dirty="0"/>
              <a:t>EULER THEROEM (POWER SERIES)</a:t>
            </a:r>
          </a:p>
        </p:txBody>
      </p:sp>
      <p:pic>
        <p:nvPicPr>
          <p:cNvPr id="4" name="Content Placeholder 3">
            <a:extLst>
              <a:ext uri="{FF2B5EF4-FFF2-40B4-BE49-F238E27FC236}">
                <a16:creationId xmlns:a16="http://schemas.microsoft.com/office/drawing/2014/main" id="{40284E97-789E-4425-83B2-2DA4AE59DCAF}"/>
              </a:ext>
            </a:extLst>
          </p:cNvPr>
          <p:cNvPicPr>
            <a:picLocks noGrp="1" noChangeAspect="1"/>
          </p:cNvPicPr>
          <p:nvPr>
            <p:ph idx="1"/>
          </p:nvPr>
        </p:nvPicPr>
        <p:blipFill>
          <a:blip r:embed="rId2"/>
          <a:stretch>
            <a:fillRect/>
          </a:stretch>
        </p:blipFill>
        <p:spPr>
          <a:xfrm>
            <a:off x="0" y="1690688"/>
            <a:ext cx="11353800" cy="4802187"/>
          </a:xfrm>
          <a:prstGeom prst="rect">
            <a:avLst/>
          </a:prstGeom>
        </p:spPr>
      </p:pic>
    </p:spTree>
    <p:extLst>
      <p:ext uri="{BB962C8B-B14F-4D97-AF65-F5344CB8AC3E}">
        <p14:creationId xmlns:p14="http://schemas.microsoft.com/office/powerpoint/2010/main" val="52716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73EC-D726-45AD-B98F-5FC7FFFEE144}"/>
              </a:ext>
            </a:extLst>
          </p:cNvPr>
          <p:cNvSpPr>
            <a:spLocks noGrp="1"/>
          </p:cNvSpPr>
          <p:nvPr>
            <p:ph type="title"/>
          </p:nvPr>
        </p:nvSpPr>
        <p:spPr>
          <a:xfrm>
            <a:off x="319314" y="764373"/>
            <a:ext cx="11186886" cy="1293028"/>
          </a:xfrm>
        </p:spPr>
        <p:txBody>
          <a:bodyPr/>
          <a:lstStyle/>
          <a:p>
            <a:pPr algn="ctr"/>
            <a:r>
              <a:rPr lang="en-US" b="1" dirty="0"/>
              <a:t>EULER THEROEM (POWER SERIES)</a:t>
            </a:r>
          </a:p>
        </p:txBody>
      </p:sp>
      <p:pic>
        <p:nvPicPr>
          <p:cNvPr id="4" name="Content Placeholder 3">
            <a:extLst>
              <a:ext uri="{FF2B5EF4-FFF2-40B4-BE49-F238E27FC236}">
                <a16:creationId xmlns:a16="http://schemas.microsoft.com/office/drawing/2014/main" id="{B7D77375-4BAE-4F55-8C4F-9E596786E672}"/>
              </a:ext>
            </a:extLst>
          </p:cNvPr>
          <p:cNvPicPr>
            <a:picLocks noGrp="1" noChangeAspect="1"/>
          </p:cNvPicPr>
          <p:nvPr>
            <p:ph idx="1"/>
          </p:nvPr>
        </p:nvPicPr>
        <p:blipFill>
          <a:blip r:embed="rId2"/>
          <a:stretch>
            <a:fillRect/>
          </a:stretch>
        </p:blipFill>
        <p:spPr>
          <a:xfrm>
            <a:off x="319314" y="1690688"/>
            <a:ext cx="10757582" cy="4390798"/>
          </a:xfrm>
          <a:prstGeom prst="rect">
            <a:avLst/>
          </a:prstGeom>
        </p:spPr>
      </p:pic>
    </p:spTree>
    <p:extLst>
      <p:ext uri="{BB962C8B-B14F-4D97-AF65-F5344CB8AC3E}">
        <p14:creationId xmlns:p14="http://schemas.microsoft.com/office/powerpoint/2010/main" val="26917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C265-6A86-4466-B151-C78BF6457692}"/>
              </a:ext>
            </a:extLst>
          </p:cNvPr>
          <p:cNvSpPr>
            <a:spLocks noGrp="1"/>
          </p:cNvSpPr>
          <p:nvPr>
            <p:ph type="title"/>
          </p:nvPr>
        </p:nvSpPr>
        <p:spPr/>
        <p:txBody>
          <a:bodyPr/>
          <a:lstStyle/>
          <a:p>
            <a:r>
              <a:rPr lang="en-US" dirty="0"/>
              <a:t>EULER THEROEM (POWER SERIES)</a:t>
            </a:r>
          </a:p>
        </p:txBody>
      </p:sp>
      <p:pic>
        <p:nvPicPr>
          <p:cNvPr id="4" name="Content Placeholder 3">
            <a:extLst>
              <a:ext uri="{FF2B5EF4-FFF2-40B4-BE49-F238E27FC236}">
                <a16:creationId xmlns:a16="http://schemas.microsoft.com/office/drawing/2014/main" id="{B33213BF-E1ED-4CC0-9B7E-D07666CC8FA6}"/>
              </a:ext>
            </a:extLst>
          </p:cNvPr>
          <p:cNvPicPr>
            <a:picLocks noGrp="1" noChangeAspect="1"/>
          </p:cNvPicPr>
          <p:nvPr>
            <p:ph idx="1"/>
          </p:nvPr>
        </p:nvPicPr>
        <p:blipFill>
          <a:blip r:embed="rId2"/>
          <a:stretch>
            <a:fillRect/>
          </a:stretch>
        </p:blipFill>
        <p:spPr>
          <a:xfrm>
            <a:off x="243113" y="1690688"/>
            <a:ext cx="10961915" cy="4535941"/>
          </a:xfrm>
          <a:prstGeom prst="rect">
            <a:avLst/>
          </a:prstGeom>
        </p:spPr>
      </p:pic>
    </p:spTree>
    <p:extLst>
      <p:ext uri="{BB962C8B-B14F-4D97-AF65-F5344CB8AC3E}">
        <p14:creationId xmlns:p14="http://schemas.microsoft.com/office/powerpoint/2010/main" val="3451761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4E76-6D2D-45F6-B896-62CCF6E16939}"/>
              </a:ext>
            </a:extLst>
          </p:cNvPr>
          <p:cNvSpPr>
            <a:spLocks noGrp="1"/>
          </p:cNvSpPr>
          <p:nvPr>
            <p:ph type="title"/>
          </p:nvPr>
        </p:nvSpPr>
        <p:spPr>
          <a:xfrm>
            <a:off x="424070" y="410817"/>
            <a:ext cx="11082130" cy="1646584"/>
          </a:xfrm>
        </p:spPr>
        <p:txBody>
          <a:bodyPr/>
          <a:lstStyle/>
          <a:p>
            <a:pPr algn="ctr"/>
            <a:r>
              <a:rPr lang="en-US" b="1" dirty="0"/>
              <a:t>Example 1</a:t>
            </a:r>
          </a:p>
        </p:txBody>
      </p:sp>
      <p:pic>
        <p:nvPicPr>
          <p:cNvPr id="4" name="Content Placeholder 3">
            <a:extLst>
              <a:ext uri="{FF2B5EF4-FFF2-40B4-BE49-F238E27FC236}">
                <a16:creationId xmlns:a16="http://schemas.microsoft.com/office/drawing/2014/main" id="{749132DE-35DA-41B5-AEB9-33DE8E1EDAC7}"/>
              </a:ext>
            </a:extLst>
          </p:cNvPr>
          <p:cNvPicPr>
            <a:picLocks noGrp="1" noChangeAspect="1"/>
          </p:cNvPicPr>
          <p:nvPr>
            <p:ph idx="1"/>
          </p:nvPr>
        </p:nvPicPr>
        <p:blipFill rotWithShape="1">
          <a:blip r:embed="rId2"/>
          <a:srcRect t="12332"/>
          <a:stretch/>
        </p:blipFill>
        <p:spPr>
          <a:xfrm>
            <a:off x="228600" y="1523999"/>
            <a:ext cx="10850263" cy="4968876"/>
          </a:xfrm>
          <a:prstGeom prst="rect">
            <a:avLst/>
          </a:prstGeom>
        </p:spPr>
      </p:pic>
    </p:spTree>
    <p:extLst>
      <p:ext uri="{BB962C8B-B14F-4D97-AF65-F5344CB8AC3E}">
        <p14:creationId xmlns:p14="http://schemas.microsoft.com/office/powerpoint/2010/main" val="38554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33F2-70CE-4B4C-99C6-F17D886CE63D}"/>
              </a:ext>
            </a:extLst>
          </p:cNvPr>
          <p:cNvSpPr>
            <a:spLocks noGrp="1"/>
          </p:cNvSpPr>
          <p:nvPr>
            <p:ph type="title"/>
          </p:nvPr>
        </p:nvSpPr>
        <p:spPr>
          <a:xfrm>
            <a:off x="583096" y="764373"/>
            <a:ext cx="10923104" cy="1293028"/>
          </a:xfrm>
        </p:spPr>
        <p:txBody>
          <a:bodyPr/>
          <a:lstStyle/>
          <a:p>
            <a:pPr algn="ctr"/>
            <a:r>
              <a:rPr lang="en-US" b="1" dirty="0"/>
              <a:t>Example 2</a:t>
            </a:r>
          </a:p>
        </p:txBody>
      </p:sp>
      <p:sp>
        <p:nvSpPr>
          <p:cNvPr id="6" name="Content Placeholder 5">
            <a:extLst>
              <a:ext uri="{FF2B5EF4-FFF2-40B4-BE49-F238E27FC236}">
                <a16:creationId xmlns:a16="http://schemas.microsoft.com/office/drawing/2014/main" id="{7B57264E-C756-45C4-8F1B-96C45EA5173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F361F9F-FD27-4DBB-8939-C4A45B0515AF}"/>
              </a:ext>
            </a:extLst>
          </p:cNvPr>
          <p:cNvPicPr>
            <a:picLocks noChangeAspect="1"/>
          </p:cNvPicPr>
          <p:nvPr/>
        </p:nvPicPr>
        <p:blipFill>
          <a:blip r:embed="rId2"/>
          <a:stretch>
            <a:fillRect/>
          </a:stretch>
        </p:blipFill>
        <p:spPr>
          <a:xfrm>
            <a:off x="733425" y="1690688"/>
            <a:ext cx="10620375" cy="4772025"/>
          </a:xfrm>
          <a:prstGeom prst="rect">
            <a:avLst/>
          </a:prstGeom>
        </p:spPr>
      </p:pic>
    </p:spTree>
    <p:extLst>
      <p:ext uri="{BB962C8B-B14F-4D97-AF65-F5344CB8AC3E}">
        <p14:creationId xmlns:p14="http://schemas.microsoft.com/office/powerpoint/2010/main" val="98236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B545-18A8-4C7C-8992-AA8958B78DF1}"/>
              </a:ext>
            </a:extLst>
          </p:cNvPr>
          <p:cNvSpPr>
            <a:spLocks noGrp="1"/>
          </p:cNvSpPr>
          <p:nvPr>
            <p:ph type="title"/>
          </p:nvPr>
        </p:nvSpPr>
        <p:spPr>
          <a:xfrm>
            <a:off x="355600" y="371061"/>
            <a:ext cx="11150600" cy="1192696"/>
          </a:xfrm>
        </p:spPr>
        <p:txBody>
          <a:bodyPr/>
          <a:lstStyle/>
          <a:p>
            <a:pPr algn="ctr"/>
            <a:r>
              <a:rPr lang="en-US" b="1" dirty="0"/>
              <a:t>Example 3</a:t>
            </a:r>
          </a:p>
        </p:txBody>
      </p:sp>
      <p:pic>
        <p:nvPicPr>
          <p:cNvPr id="4" name="Content Placeholder 3">
            <a:extLst>
              <a:ext uri="{FF2B5EF4-FFF2-40B4-BE49-F238E27FC236}">
                <a16:creationId xmlns:a16="http://schemas.microsoft.com/office/drawing/2014/main" id="{5AC84006-72DC-4802-827B-C47BD0E9933D}"/>
              </a:ext>
            </a:extLst>
          </p:cNvPr>
          <p:cNvPicPr>
            <a:picLocks noGrp="1" noChangeAspect="1"/>
          </p:cNvPicPr>
          <p:nvPr>
            <p:ph idx="1"/>
          </p:nvPr>
        </p:nvPicPr>
        <p:blipFill>
          <a:blip r:embed="rId2"/>
          <a:stretch>
            <a:fillRect/>
          </a:stretch>
        </p:blipFill>
        <p:spPr>
          <a:xfrm>
            <a:off x="355600" y="1314352"/>
            <a:ext cx="11480800" cy="4607477"/>
          </a:xfrm>
          <a:prstGeom prst="rect">
            <a:avLst/>
          </a:prstGeom>
        </p:spPr>
      </p:pic>
    </p:spTree>
    <p:extLst>
      <p:ext uri="{BB962C8B-B14F-4D97-AF65-F5344CB8AC3E}">
        <p14:creationId xmlns:p14="http://schemas.microsoft.com/office/powerpoint/2010/main" val="270175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0C1E-3B40-4B30-9A67-2462552003FA}"/>
              </a:ext>
            </a:extLst>
          </p:cNvPr>
          <p:cNvSpPr>
            <a:spLocks noGrp="1"/>
          </p:cNvSpPr>
          <p:nvPr>
            <p:ph type="title"/>
          </p:nvPr>
        </p:nvSpPr>
        <p:spPr>
          <a:xfrm>
            <a:off x="469738" y="-297657"/>
            <a:ext cx="10884062" cy="1325563"/>
          </a:xfrm>
        </p:spPr>
        <p:txBody>
          <a:bodyPr/>
          <a:lstStyle/>
          <a:p>
            <a:pPr algn="ctr"/>
            <a:r>
              <a:rPr lang="en-US" b="1" dirty="0"/>
              <a:t>Example 4</a:t>
            </a:r>
          </a:p>
        </p:txBody>
      </p:sp>
      <p:pic>
        <p:nvPicPr>
          <p:cNvPr id="4" name="Content Placeholder 3">
            <a:extLst>
              <a:ext uri="{FF2B5EF4-FFF2-40B4-BE49-F238E27FC236}">
                <a16:creationId xmlns:a16="http://schemas.microsoft.com/office/drawing/2014/main" id="{50A0C306-AAE3-4F65-BE64-C544FD67FA9D}"/>
              </a:ext>
            </a:extLst>
          </p:cNvPr>
          <p:cNvPicPr>
            <a:picLocks noGrp="1" noChangeAspect="1"/>
          </p:cNvPicPr>
          <p:nvPr>
            <p:ph idx="1"/>
          </p:nvPr>
        </p:nvPicPr>
        <p:blipFill>
          <a:blip r:embed="rId2"/>
          <a:stretch>
            <a:fillRect/>
          </a:stretch>
        </p:blipFill>
        <p:spPr>
          <a:xfrm>
            <a:off x="469738" y="702072"/>
            <a:ext cx="11252523" cy="6155928"/>
          </a:xfrm>
          <a:prstGeom prst="rect">
            <a:avLst/>
          </a:prstGeom>
        </p:spPr>
      </p:pic>
    </p:spTree>
    <p:extLst>
      <p:ext uri="{BB962C8B-B14F-4D97-AF65-F5344CB8AC3E}">
        <p14:creationId xmlns:p14="http://schemas.microsoft.com/office/powerpoint/2010/main" val="262399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CCE8-F417-4D63-B58A-81AA51B0F626}"/>
              </a:ext>
            </a:extLst>
          </p:cNvPr>
          <p:cNvSpPr>
            <a:spLocks noGrp="1"/>
          </p:cNvSpPr>
          <p:nvPr>
            <p:ph type="title"/>
          </p:nvPr>
        </p:nvSpPr>
        <p:spPr>
          <a:xfrm>
            <a:off x="1086678" y="764373"/>
            <a:ext cx="10419522" cy="1293028"/>
          </a:xfrm>
        </p:spPr>
        <p:txBody>
          <a:bodyPr/>
          <a:lstStyle/>
          <a:p>
            <a:pPr algn="ctr"/>
            <a:r>
              <a:rPr lang="en-US" b="1" dirty="0"/>
              <a:t>LAPLACE TRANSFROM TECHNQUES</a:t>
            </a:r>
          </a:p>
        </p:txBody>
      </p:sp>
      <p:sp>
        <p:nvSpPr>
          <p:cNvPr id="3" name="Content Placeholder 2">
            <a:extLst>
              <a:ext uri="{FF2B5EF4-FFF2-40B4-BE49-F238E27FC236}">
                <a16:creationId xmlns:a16="http://schemas.microsoft.com/office/drawing/2014/main" id="{1EABF70D-ACB4-41ED-8BFF-CD5F94A37E6A}"/>
              </a:ext>
            </a:extLst>
          </p:cNvPr>
          <p:cNvSpPr>
            <a:spLocks noGrp="1"/>
          </p:cNvSpPr>
          <p:nvPr>
            <p:ph idx="1"/>
          </p:nvPr>
        </p:nvSpPr>
        <p:spPr/>
        <p:txBody>
          <a:bodyPr/>
          <a:lstStyle/>
          <a:p>
            <a:r>
              <a:rPr lang="en-US" dirty="0"/>
              <a:t>The Laplace transform of a function </a:t>
            </a:r>
            <a:r>
              <a:rPr lang="en-US" i="1" dirty="0"/>
              <a:t>f(t)</a:t>
            </a:r>
            <a:r>
              <a:rPr lang="en-US" dirty="0"/>
              <a:t>  is denoted by . The inverse Laplace transform of </a:t>
            </a:r>
            <a:r>
              <a:rPr lang="en-US" i="1" dirty="0"/>
              <a:t>f(s)</a:t>
            </a:r>
            <a:r>
              <a:rPr lang="en-US" dirty="0"/>
              <a:t>  is denoted by L-1[F(s)]. Of </a:t>
            </a:r>
            <a:r>
              <a:rPr lang="en-US" i="1" dirty="0"/>
              <a:t>f(t).</a:t>
            </a:r>
            <a:r>
              <a:rPr lang="en-US" dirty="0"/>
              <a:t> </a:t>
            </a:r>
          </a:p>
          <a:p>
            <a:r>
              <a:rPr lang="en-US" dirty="0"/>
              <a:t>Laplace transform method is used extensively to facilitate and systematize the solution of ordinary constant – coefficient equations. It is used to analyze Linear – Time – Invariant systems. LTI systems are equations in which none of the terms depends explicitly on the independent variable, time.</a:t>
            </a:r>
          </a:p>
        </p:txBody>
      </p:sp>
    </p:spTree>
    <p:extLst>
      <p:ext uri="{BB962C8B-B14F-4D97-AF65-F5344CB8AC3E}">
        <p14:creationId xmlns:p14="http://schemas.microsoft.com/office/powerpoint/2010/main" val="57700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33BA-20C6-4A18-AE3C-E3A63C5E3825}"/>
              </a:ext>
            </a:extLst>
          </p:cNvPr>
          <p:cNvSpPr>
            <a:spLocks noGrp="1"/>
          </p:cNvSpPr>
          <p:nvPr>
            <p:ph type="title"/>
          </p:nvPr>
        </p:nvSpPr>
        <p:spPr>
          <a:xfrm>
            <a:off x="838200" y="764373"/>
            <a:ext cx="10668000" cy="1293028"/>
          </a:xfrm>
        </p:spPr>
        <p:txBody>
          <a:bodyPr/>
          <a:lstStyle/>
          <a:p>
            <a:pPr algn="ctr"/>
            <a:r>
              <a:rPr lang="en-US" b="1" dirty="0"/>
              <a:t>INVERSE LAPLACE TRANSFORM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7CDC84-DE6E-4A4C-A40E-0C93F43F1843}"/>
                  </a:ext>
                </a:extLst>
              </p:cNvPr>
              <p:cNvSpPr>
                <a:spLocks noGrp="1"/>
              </p:cNvSpPr>
              <p:nvPr>
                <p:ph idx="1"/>
              </p:nvPr>
            </p:nvSpPr>
            <p:spPr>
              <a:xfrm>
                <a:off x="838200" y="1690688"/>
                <a:ext cx="10515600" cy="4956855"/>
              </a:xfrm>
            </p:spPr>
            <p:txBody>
              <a:bodyPr/>
              <a:lstStyle/>
              <a:p>
                <a:pPr marL="457200" lvl="1" indent="0">
                  <a:buNone/>
                </a:pPr>
                <a:r>
                  <a:rPr lang="en-US" u="sng" dirty="0"/>
                  <a:t>PARTIAL FRACTION EXPANSION METHOD FOR FINDING INVERSE LAPLACE TRANSFORM</a:t>
                </a:r>
              </a:p>
              <a:p>
                <a:r>
                  <a:rPr lang="en-US" dirty="0"/>
                  <a:t>For problems in control systems analysis, F(s), the Laplace transform of f(t), frequently occurs in the form F(s)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den>
                    </m:f>
                  </m:oMath>
                </a14:m>
                <a:r>
                  <a:rPr lang="en-US" dirty="0"/>
                  <a:t>   where A(s) and B(s) are polynomials in ‘s’. In the expansion of F(s)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den>
                    </m:f>
                  </m:oMath>
                </a14:m>
                <a:r>
                  <a:rPr lang="en-US" dirty="0"/>
                  <a:t> into a partial fraction form, it is important the highest power of ‘s’ in A(s) be greater than the highest power of ‘s’ in B(s). If such is not the case, the numerator B(s) must be divided by the denominator A(s) in order to produce a polynomial in ‘s’ whose numerator is lower than the  denominator.</a:t>
                </a:r>
              </a:p>
            </p:txBody>
          </p:sp>
        </mc:Choice>
        <mc:Fallback xmlns="">
          <p:sp>
            <p:nvSpPr>
              <p:cNvPr id="3" name="Content Placeholder 2">
                <a:extLst>
                  <a:ext uri="{FF2B5EF4-FFF2-40B4-BE49-F238E27FC236}">
                    <a16:creationId xmlns:a16="http://schemas.microsoft.com/office/drawing/2014/main" id="{687CDC84-DE6E-4A4C-A40E-0C93F43F1843}"/>
                  </a:ext>
                </a:extLst>
              </p:cNvPr>
              <p:cNvSpPr>
                <a:spLocks noGrp="1" noRot="1" noChangeAspect="1" noMove="1" noResize="1" noEditPoints="1" noAdjustHandles="1" noChangeArrowheads="1" noChangeShapeType="1" noTextEdit="1"/>
              </p:cNvSpPr>
              <p:nvPr>
                <p:ph idx="1"/>
              </p:nvPr>
            </p:nvSpPr>
            <p:spPr>
              <a:xfrm>
                <a:off x="838200" y="1690688"/>
                <a:ext cx="10515600" cy="4956855"/>
              </a:xfrm>
              <a:blipFill>
                <a:blip r:embed="rId2"/>
                <a:stretch>
                  <a:fillRect l="-1043" t="-1722" r="-522"/>
                </a:stretch>
              </a:blipFill>
            </p:spPr>
            <p:txBody>
              <a:bodyPr/>
              <a:lstStyle/>
              <a:p>
                <a:r>
                  <a:rPr lang="en-US">
                    <a:noFill/>
                  </a:rPr>
                  <a:t> </a:t>
                </a:r>
              </a:p>
            </p:txBody>
          </p:sp>
        </mc:Fallback>
      </mc:AlternateContent>
    </p:spTree>
    <p:extLst>
      <p:ext uri="{BB962C8B-B14F-4D97-AF65-F5344CB8AC3E}">
        <p14:creationId xmlns:p14="http://schemas.microsoft.com/office/powerpoint/2010/main" val="3507526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D4D5-7F62-4316-9E09-CEA5739A3708}"/>
              </a:ext>
            </a:extLst>
          </p:cNvPr>
          <p:cNvSpPr>
            <a:spLocks noGrp="1"/>
          </p:cNvSpPr>
          <p:nvPr>
            <p:ph type="title"/>
          </p:nvPr>
        </p:nvSpPr>
        <p:spPr>
          <a:xfrm>
            <a:off x="685800" y="764373"/>
            <a:ext cx="10820400" cy="1293028"/>
          </a:xfrm>
        </p:spPr>
        <p:txBody>
          <a:bodyPr>
            <a:normAutofit fontScale="90000"/>
          </a:bodyPr>
          <a:lstStyle/>
          <a:p>
            <a:pPr algn="ctr"/>
            <a:r>
              <a:rPr lang="en-US" b="1" dirty="0"/>
              <a:t>Partial Fraction Expansion Method for Finding Inverse Laplace Transform</a:t>
            </a:r>
          </a:p>
        </p:txBody>
      </p:sp>
      <p:sp>
        <p:nvSpPr>
          <p:cNvPr id="3" name="Content Placeholder 2">
            <a:extLst>
              <a:ext uri="{FF2B5EF4-FFF2-40B4-BE49-F238E27FC236}">
                <a16:creationId xmlns:a16="http://schemas.microsoft.com/office/drawing/2014/main" id="{47CB476C-825C-404E-AD4B-6F675E48760A}"/>
              </a:ext>
            </a:extLst>
          </p:cNvPr>
          <p:cNvSpPr>
            <a:spLocks noGrp="1"/>
          </p:cNvSpPr>
          <p:nvPr>
            <p:ph idx="1"/>
          </p:nvPr>
        </p:nvSpPr>
        <p:spPr>
          <a:xfrm>
            <a:off x="685800" y="2279646"/>
            <a:ext cx="10820400" cy="3939039"/>
          </a:xfrm>
        </p:spPr>
        <p:txBody>
          <a:bodyPr/>
          <a:lstStyle/>
          <a:p>
            <a:r>
              <a:rPr lang="en-US" dirty="0"/>
              <a:t>Example</a:t>
            </a:r>
          </a:p>
          <a:p>
            <a:endParaRPr lang="en-US" dirty="0"/>
          </a:p>
          <a:p>
            <a:endParaRPr lang="en-US" dirty="0"/>
          </a:p>
          <a:p>
            <a:endParaRPr lang="en-US" dirty="0"/>
          </a:p>
          <a:p>
            <a:r>
              <a:rPr lang="en-US" dirty="0"/>
              <a:t>Here, since the degree of the numerator polynomial is higher than that of the denominator polynomial, we must divide the numerator by the denominator. We have </a:t>
            </a:r>
          </a:p>
        </p:txBody>
      </p:sp>
      <p:sp>
        <p:nvSpPr>
          <p:cNvPr id="4" name="Rectangle 2">
            <a:extLst>
              <a:ext uri="{FF2B5EF4-FFF2-40B4-BE49-F238E27FC236}">
                <a16:creationId xmlns:a16="http://schemas.microsoft.com/office/drawing/2014/main" id="{5D1C1785-FA3D-471A-95E5-589A32CD5FE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ED4F3912-CC31-45A1-A423-ED1C0F9040FB}"/>
              </a:ext>
            </a:extLst>
          </p:cNvPr>
          <p:cNvGraphicFramePr>
            <a:graphicFrameLocks noChangeAspect="1"/>
          </p:cNvGraphicFramePr>
          <p:nvPr>
            <p:extLst>
              <p:ext uri="{D42A27DB-BD31-4B8C-83A1-F6EECF244321}">
                <p14:modId xmlns:p14="http://schemas.microsoft.com/office/powerpoint/2010/main" val="364004113"/>
              </p:ext>
            </p:extLst>
          </p:nvPr>
        </p:nvGraphicFramePr>
        <p:xfrm>
          <a:off x="2635290" y="2279646"/>
          <a:ext cx="4207203" cy="1238931"/>
        </p:xfrm>
        <a:graphic>
          <a:graphicData uri="http://schemas.openxmlformats.org/presentationml/2006/ole">
            <mc:AlternateContent xmlns:mc="http://schemas.openxmlformats.org/markup-compatibility/2006">
              <mc:Choice xmlns:v="urn:schemas-microsoft-com:vml" Requires="v">
                <p:oleObj spid="_x0000_s12361" r:id="rId3" imgW="1511300" imgH="444500" progId="Equation.3">
                  <p:embed/>
                </p:oleObj>
              </mc:Choice>
              <mc:Fallback>
                <p:oleObj r:id="rId3" imgW="15113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90" y="2279646"/>
                        <a:ext cx="4207203" cy="1238931"/>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875B81D7-4219-418E-B13D-DC7F4CD6F6B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08EB0BA2-E8DB-479E-92D0-2A49234C1327}"/>
              </a:ext>
            </a:extLst>
          </p:cNvPr>
          <p:cNvGraphicFramePr>
            <a:graphicFrameLocks noChangeAspect="1"/>
          </p:cNvGraphicFramePr>
          <p:nvPr>
            <p:extLst>
              <p:ext uri="{D42A27DB-BD31-4B8C-83A1-F6EECF244321}">
                <p14:modId xmlns:p14="http://schemas.microsoft.com/office/powerpoint/2010/main" val="3171038997"/>
              </p:ext>
            </p:extLst>
          </p:nvPr>
        </p:nvGraphicFramePr>
        <p:xfrm>
          <a:off x="5597853" y="5157107"/>
          <a:ext cx="4710340" cy="1335768"/>
        </p:xfrm>
        <a:graphic>
          <a:graphicData uri="http://schemas.openxmlformats.org/presentationml/2006/ole">
            <mc:AlternateContent xmlns:mc="http://schemas.openxmlformats.org/markup-compatibility/2006">
              <mc:Choice xmlns:v="urn:schemas-microsoft-com:vml" Requires="v">
                <p:oleObj spid="_x0000_s12362" r:id="rId5" imgW="1269449" imgH="393529" progId="Equation.3">
                  <p:embed/>
                </p:oleObj>
              </mc:Choice>
              <mc:Fallback>
                <p:oleObj r:id="rId5" imgW="1269449" imgH="39352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7853" y="5157107"/>
                        <a:ext cx="4710340" cy="1335768"/>
                      </a:xfrm>
                      <a:prstGeom prst="rect">
                        <a:avLst/>
                      </a:prstGeom>
                      <a:noFill/>
                    </p:spPr>
                  </p:pic>
                </p:oleObj>
              </mc:Fallback>
            </mc:AlternateContent>
          </a:graphicData>
        </a:graphic>
      </p:graphicFrame>
    </p:spTree>
    <p:extLst>
      <p:ext uri="{BB962C8B-B14F-4D97-AF65-F5344CB8AC3E}">
        <p14:creationId xmlns:p14="http://schemas.microsoft.com/office/powerpoint/2010/main" val="2866630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E37A-F508-4546-9D3B-646FAF8406E9}"/>
              </a:ext>
            </a:extLst>
          </p:cNvPr>
          <p:cNvSpPr>
            <a:spLocks noGrp="1"/>
          </p:cNvSpPr>
          <p:nvPr>
            <p:ph type="title"/>
          </p:nvPr>
        </p:nvSpPr>
        <p:spPr>
          <a:xfrm>
            <a:off x="635300" y="764373"/>
            <a:ext cx="10870900" cy="1293028"/>
          </a:xfrm>
        </p:spPr>
        <p:txBody>
          <a:bodyPr>
            <a:normAutofit/>
          </a:bodyPr>
          <a:lstStyle/>
          <a:p>
            <a:pPr algn="ctr"/>
            <a:r>
              <a:rPr lang="en-US" b="1" dirty="0"/>
              <a:t>Partial Fraction Expansion When f(s) Involves Distinct Poles Only</a:t>
            </a:r>
          </a:p>
        </p:txBody>
      </p:sp>
      <p:sp>
        <p:nvSpPr>
          <p:cNvPr id="3" name="Content Placeholder 2">
            <a:extLst>
              <a:ext uri="{FF2B5EF4-FFF2-40B4-BE49-F238E27FC236}">
                <a16:creationId xmlns:a16="http://schemas.microsoft.com/office/drawing/2014/main" id="{89513E2B-4DCA-4687-8D8F-1314C055F314}"/>
              </a:ext>
            </a:extLst>
          </p:cNvPr>
          <p:cNvSpPr>
            <a:spLocks noGrp="1"/>
          </p:cNvSpPr>
          <p:nvPr>
            <p:ph idx="1"/>
          </p:nvPr>
        </p:nvSpPr>
        <p:spPr>
          <a:xfrm>
            <a:off x="635300" y="1868556"/>
            <a:ext cx="10515600" cy="4546983"/>
          </a:xfrm>
        </p:spPr>
        <p:txBody>
          <a:bodyPr>
            <a:normAutofit/>
          </a:bodyPr>
          <a:lstStyle/>
          <a:p>
            <a:r>
              <a:rPr lang="en-US" dirty="0"/>
              <a:t>Consider F(s) written in the factored form</a:t>
            </a:r>
          </a:p>
          <a:p>
            <a:endParaRPr lang="en-US" dirty="0"/>
          </a:p>
          <a:p>
            <a:endParaRPr lang="en-US" dirty="0"/>
          </a:p>
          <a:p>
            <a:endParaRPr lang="en-US" dirty="0"/>
          </a:p>
          <a:p>
            <a:r>
              <a:rPr lang="en-US" dirty="0"/>
              <a:t>Where </a:t>
            </a:r>
            <a:r>
              <a:rPr lang="en-US" i="1" dirty="0"/>
              <a:t>P</a:t>
            </a:r>
            <a:r>
              <a:rPr lang="en-US" i="1" baseline="-25000" dirty="0"/>
              <a:t>1</a:t>
            </a:r>
            <a:r>
              <a:rPr lang="en-US" i="1" dirty="0"/>
              <a:t>,P</a:t>
            </a:r>
            <a:r>
              <a:rPr lang="en-US" i="1" baseline="-25000" dirty="0"/>
              <a:t>21</a:t>
            </a:r>
            <a:r>
              <a:rPr lang="en-US" i="1" dirty="0"/>
              <a:t>,……</a:t>
            </a:r>
            <a:r>
              <a:rPr lang="en-US" i="1" dirty="0" err="1"/>
              <a:t>P</a:t>
            </a:r>
            <a:r>
              <a:rPr lang="en-US" i="1" baseline="-25000" dirty="0" err="1"/>
              <a:t>n</a:t>
            </a:r>
            <a:r>
              <a:rPr lang="en-US" dirty="0"/>
              <a:t> and </a:t>
            </a:r>
            <a:r>
              <a:rPr lang="en-US" i="1" dirty="0"/>
              <a:t>z</a:t>
            </a:r>
            <a:r>
              <a:rPr lang="en-US" i="1" baseline="-25000" dirty="0"/>
              <a:t>1</a:t>
            </a:r>
            <a:r>
              <a:rPr lang="en-US" i="1" dirty="0"/>
              <a:t>, z</a:t>
            </a:r>
            <a:r>
              <a:rPr lang="en-US" i="1" baseline="-25000" dirty="0"/>
              <a:t>2</a:t>
            </a:r>
            <a:r>
              <a:rPr lang="en-US" i="1" dirty="0"/>
              <a:t>,…z</a:t>
            </a:r>
            <a:r>
              <a:rPr lang="en-US" i="1" baseline="-25000" dirty="0"/>
              <a:t>3 </a:t>
            </a:r>
            <a:r>
              <a:rPr lang="en-US" dirty="0"/>
              <a:t>are either real or complex quantities, but for each complex </a:t>
            </a:r>
            <a:r>
              <a:rPr lang="en-US" i="1" dirty="0"/>
              <a:t>P</a:t>
            </a:r>
            <a:r>
              <a:rPr lang="en-US" i="1" baseline="-25000" dirty="0"/>
              <a:t>i</a:t>
            </a:r>
            <a:r>
              <a:rPr lang="en-US" i="1" dirty="0"/>
              <a:t> or </a:t>
            </a:r>
            <a:r>
              <a:rPr lang="en-US" i="1" dirty="0" err="1"/>
              <a:t>z</a:t>
            </a:r>
            <a:r>
              <a:rPr lang="en-US" i="1" baseline="-25000" dirty="0" err="1"/>
              <a:t>i</a:t>
            </a:r>
            <a:r>
              <a:rPr lang="en-US" dirty="0"/>
              <a:t>  there will occur the complex conjugate of P</a:t>
            </a:r>
            <a:r>
              <a:rPr lang="en-US" baseline="-25000" dirty="0"/>
              <a:t>i</a:t>
            </a:r>
            <a:r>
              <a:rPr lang="en-US" dirty="0"/>
              <a:t> or </a:t>
            </a:r>
            <a:r>
              <a:rPr lang="en-US" dirty="0" err="1"/>
              <a:t>z</a:t>
            </a:r>
            <a:r>
              <a:rPr lang="en-US" baseline="-25000" dirty="0" err="1"/>
              <a:t>i</a:t>
            </a:r>
            <a:r>
              <a:rPr lang="en-US" dirty="0"/>
              <a:t>, respectively. If F(s) involves distinct poles only, then it can be expanded into a sum of simple partial fractions as follows:</a:t>
            </a:r>
          </a:p>
          <a:p>
            <a:r>
              <a:rPr lang="en-US" dirty="0"/>
              <a:t>	 </a:t>
            </a:r>
          </a:p>
          <a:p>
            <a:endParaRPr lang="en-US" dirty="0"/>
          </a:p>
        </p:txBody>
      </p:sp>
      <p:sp>
        <p:nvSpPr>
          <p:cNvPr id="4" name="Rectangle 2">
            <a:extLst>
              <a:ext uri="{FF2B5EF4-FFF2-40B4-BE49-F238E27FC236}">
                <a16:creationId xmlns:a16="http://schemas.microsoft.com/office/drawing/2014/main" id="{6F37487A-5997-4A9C-A1B1-030BB86493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5C31A06D-35A3-4532-B961-A927D67664DF}"/>
              </a:ext>
            </a:extLst>
          </p:cNvPr>
          <p:cNvGraphicFramePr>
            <a:graphicFrameLocks noChangeAspect="1"/>
          </p:cNvGraphicFramePr>
          <p:nvPr>
            <p:extLst>
              <p:ext uri="{D42A27DB-BD31-4B8C-83A1-F6EECF244321}">
                <p14:modId xmlns:p14="http://schemas.microsoft.com/office/powerpoint/2010/main" val="1647612270"/>
              </p:ext>
            </p:extLst>
          </p:nvPr>
        </p:nvGraphicFramePr>
        <p:xfrm>
          <a:off x="1277257" y="2242458"/>
          <a:ext cx="9231686" cy="1248228"/>
        </p:xfrm>
        <a:graphic>
          <a:graphicData uri="http://schemas.openxmlformats.org/presentationml/2006/ole">
            <mc:AlternateContent xmlns:mc="http://schemas.openxmlformats.org/markup-compatibility/2006">
              <mc:Choice xmlns:v="urn:schemas-microsoft-com:vml" Requires="v">
                <p:oleObj spid="_x0000_s13386" r:id="rId3" imgW="3340100" imgH="444500" progId="Equation.3">
                  <p:embed/>
                </p:oleObj>
              </mc:Choice>
              <mc:Fallback>
                <p:oleObj r:id="rId3" imgW="33401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257" y="2242458"/>
                        <a:ext cx="9231686" cy="1248228"/>
                      </a:xfrm>
                      <a:prstGeom prst="rect">
                        <a:avLst/>
                      </a:prstGeom>
                      <a:noFill/>
                    </p:spPr>
                  </p:pic>
                </p:oleObj>
              </mc:Fallback>
            </mc:AlternateContent>
          </a:graphicData>
        </a:graphic>
      </p:graphicFrame>
      <p:sp>
        <p:nvSpPr>
          <p:cNvPr id="8" name="Rectangle 7">
            <a:extLst>
              <a:ext uri="{FF2B5EF4-FFF2-40B4-BE49-F238E27FC236}">
                <a16:creationId xmlns:a16="http://schemas.microsoft.com/office/drawing/2014/main" id="{13FE012D-FC28-43E2-B7D9-F838E86D37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19ADE9BB-8752-4AE4-88EA-46E22512952B}"/>
              </a:ext>
            </a:extLst>
          </p:cNvPr>
          <p:cNvGraphicFramePr>
            <a:graphicFrameLocks noChangeAspect="1"/>
          </p:cNvGraphicFramePr>
          <p:nvPr>
            <p:extLst>
              <p:ext uri="{D42A27DB-BD31-4B8C-83A1-F6EECF244321}">
                <p14:modId xmlns:p14="http://schemas.microsoft.com/office/powerpoint/2010/main" val="382685200"/>
              </p:ext>
            </p:extLst>
          </p:nvPr>
        </p:nvGraphicFramePr>
        <p:xfrm>
          <a:off x="2423885" y="5167312"/>
          <a:ext cx="6735230" cy="1248228"/>
        </p:xfrm>
        <a:graphic>
          <a:graphicData uri="http://schemas.openxmlformats.org/presentationml/2006/ole">
            <mc:AlternateContent xmlns:mc="http://schemas.openxmlformats.org/markup-compatibility/2006">
              <mc:Choice xmlns:v="urn:schemas-microsoft-com:vml" Requires="v">
                <p:oleObj spid="_x0000_s13387" r:id="rId5" imgW="2463800" imgH="444500" progId="Equation.3">
                  <p:embed/>
                </p:oleObj>
              </mc:Choice>
              <mc:Fallback>
                <p:oleObj r:id="rId5" imgW="2463800" imgH="444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3885" y="5167312"/>
                        <a:ext cx="6735230" cy="1248228"/>
                      </a:xfrm>
                      <a:prstGeom prst="rect">
                        <a:avLst/>
                      </a:prstGeom>
                      <a:noFill/>
                    </p:spPr>
                  </p:pic>
                </p:oleObj>
              </mc:Fallback>
            </mc:AlternateContent>
          </a:graphicData>
        </a:graphic>
      </p:graphicFrame>
    </p:spTree>
    <p:extLst>
      <p:ext uri="{BB962C8B-B14F-4D97-AF65-F5344CB8AC3E}">
        <p14:creationId xmlns:p14="http://schemas.microsoft.com/office/powerpoint/2010/main" val="1133696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B713-CC47-4CF4-B2E4-5F8FF93D7151}"/>
              </a:ext>
            </a:extLst>
          </p:cNvPr>
          <p:cNvSpPr>
            <a:spLocks noGrp="1"/>
          </p:cNvSpPr>
          <p:nvPr>
            <p:ph type="title"/>
          </p:nvPr>
        </p:nvSpPr>
        <p:spPr>
          <a:xfrm>
            <a:off x="752928" y="0"/>
            <a:ext cx="10515600" cy="1325563"/>
          </a:xfrm>
        </p:spPr>
        <p:txBody>
          <a:bodyPr>
            <a:normAutofit fontScale="90000"/>
          </a:bodyPr>
          <a:lstStyle/>
          <a:p>
            <a:pPr algn="ctr"/>
            <a:r>
              <a:rPr lang="en-US" b="1" dirty="0"/>
              <a:t>Partial Fraction Expansion Method for Finding Inverse Laplace Transform</a:t>
            </a:r>
          </a:p>
        </p:txBody>
      </p:sp>
      <p:sp>
        <p:nvSpPr>
          <p:cNvPr id="3" name="Content Placeholder 2">
            <a:extLst>
              <a:ext uri="{FF2B5EF4-FFF2-40B4-BE49-F238E27FC236}">
                <a16:creationId xmlns:a16="http://schemas.microsoft.com/office/drawing/2014/main" id="{F33B5203-482F-4681-8B13-D67E856F3626}"/>
              </a:ext>
            </a:extLst>
          </p:cNvPr>
          <p:cNvSpPr>
            <a:spLocks noGrp="1"/>
          </p:cNvSpPr>
          <p:nvPr>
            <p:ph idx="1"/>
          </p:nvPr>
        </p:nvSpPr>
        <p:spPr>
          <a:xfrm>
            <a:off x="667657" y="1825625"/>
            <a:ext cx="10686143" cy="4351338"/>
          </a:xfrm>
        </p:spPr>
        <p:txBody>
          <a:bodyPr>
            <a:normAutofit/>
          </a:bodyPr>
          <a:lstStyle/>
          <a:p>
            <a:r>
              <a:rPr lang="en-US" dirty="0"/>
              <a:t>E.g. Find the Laplace transform of</a:t>
            </a:r>
          </a:p>
          <a:p>
            <a:endParaRPr lang="en-US" dirty="0"/>
          </a:p>
          <a:p>
            <a:r>
              <a:rPr lang="en-US" dirty="0"/>
              <a:t> The partial fraction expansion of F(s) is</a:t>
            </a:r>
          </a:p>
          <a:p>
            <a:endParaRPr lang="en-US" dirty="0"/>
          </a:p>
          <a:p>
            <a:endParaRPr lang="en-US" dirty="0"/>
          </a:p>
          <a:p>
            <a:endParaRPr lang="en-US" dirty="0"/>
          </a:p>
          <a:p>
            <a:endParaRPr lang="en-US" dirty="0"/>
          </a:p>
          <a:p>
            <a:endParaRPr lang="en-US" dirty="0"/>
          </a:p>
          <a:p>
            <a:r>
              <a:rPr lang="en-US" dirty="0"/>
              <a:t>Thus </a:t>
            </a:r>
          </a:p>
          <a:p>
            <a:endParaRPr lang="en-US" dirty="0"/>
          </a:p>
        </p:txBody>
      </p:sp>
      <p:sp>
        <p:nvSpPr>
          <p:cNvPr id="6" name="Rectangle 4">
            <a:extLst>
              <a:ext uri="{FF2B5EF4-FFF2-40B4-BE49-F238E27FC236}">
                <a16:creationId xmlns:a16="http://schemas.microsoft.com/office/drawing/2014/main" id="{D76A89CB-4226-474C-97D2-4AB632EB39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29DE88C8-A548-4E51-AFAA-804970835607}"/>
              </a:ext>
            </a:extLst>
          </p:cNvPr>
          <p:cNvGraphicFramePr>
            <a:graphicFrameLocks noChangeAspect="1"/>
          </p:cNvGraphicFramePr>
          <p:nvPr>
            <p:extLst>
              <p:ext uri="{D42A27DB-BD31-4B8C-83A1-F6EECF244321}">
                <p14:modId xmlns:p14="http://schemas.microsoft.com/office/powerpoint/2010/main" val="1042004519"/>
              </p:ext>
            </p:extLst>
          </p:nvPr>
        </p:nvGraphicFramePr>
        <p:xfrm>
          <a:off x="6096000" y="1207181"/>
          <a:ext cx="3700527" cy="1325562"/>
        </p:xfrm>
        <a:graphic>
          <a:graphicData uri="http://schemas.openxmlformats.org/presentationml/2006/ole">
            <mc:AlternateContent xmlns:mc="http://schemas.openxmlformats.org/markup-compatibility/2006">
              <mc:Choice xmlns:v="urn:schemas-microsoft-com:vml" Requires="v">
                <p:oleObj spid="_x0000_s14483" r:id="rId3" imgW="1270000" imgH="419100" progId="Equation.3">
                  <p:embed/>
                </p:oleObj>
              </mc:Choice>
              <mc:Fallback>
                <p:oleObj r:id="rId3" imgW="12700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07181"/>
                        <a:ext cx="3700527" cy="1325562"/>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6EE9B4DA-2862-4E91-8538-40A2B36F4D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9DF89EF5-DBEE-4B94-BCAA-2D682E75A226}"/>
              </a:ext>
            </a:extLst>
          </p:cNvPr>
          <p:cNvGraphicFramePr>
            <a:graphicFrameLocks noChangeAspect="1"/>
          </p:cNvGraphicFramePr>
          <p:nvPr>
            <p:extLst>
              <p:ext uri="{D42A27DB-BD31-4B8C-83A1-F6EECF244321}">
                <p14:modId xmlns:p14="http://schemas.microsoft.com/office/powerpoint/2010/main" val="2377599665"/>
              </p:ext>
            </p:extLst>
          </p:nvPr>
        </p:nvGraphicFramePr>
        <p:xfrm>
          <a:off x="6850743" y="2853530"/>
          <a:ext cx="4921147" cy="1022576"/>
        </p:xfrm>
        <a:graphic>
          <a:graphicData uri="http://schemas.openxmlformats.org/presentationml/2006/ole">
            <mc:AlternateContent xmlns:mc="http://schemas.openxmlformats.org/markup-compatibility/2006">
              <mc:Choice xmlns:v="urn:schemas-microsoft-com:vml" Requires="v">
                <p:oleObj spid="_x0000_s14484" r:id="rId5" imgW="2171700" imgH="431800" progId="Equation.3">
                  <p:embed/>
                </p:oleObj>
              </mc:Choice>
              <mc:Fallback>
                <p:oleObj r:id="rId5" imgW="21717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0743" y="2853530"/>
                        <a:ext cx="4921147" cy="1022576"/>
                      </a:xfrm>
                      <a:prstGeom prst="rect">
                        <a:avLst/>
                      </a:prstGeom>
                      <a:noFill/>
                    </p:spPr>
                  </p:pic>
                </p:oleObj>
              </mc:Fallback>
            </mc:AlternateContent>
          </a:graphicData>
        </a:graphic>
      </p:graphicFrame>
      <p:sp>
        <p:nvSpPr>
          <p:cNvPr id="10" name="Rectangle 8">
            <a:extLst>
              <a:ext uri="{FF2B5EF4-FFF2-40B4-BE49-F238E27FC236}">
                <a16:creationId xmlns:a16="http://schemas.microsoft.com/office/drawing/2014/main" id="{8665CB6D-C19E-49FA-9889-394A019E9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D8A98AE0-17C0-4AEB-B337-D492F54FD1C6}"/>
              </a:ext>
            </a:extLst>
          </p:cNvPr>
          <p:cNvGraphicFramePr>
            <a:graphicFrameLocks noChangeAspect="1"/>
          </p:cNvGraphicFramePr>
          <p:nvPr>
            <p:extLst>
              <p:ext uri="{D42A27DB-BD31-4B8C-83A1-F6EECF244321}">
                <p14:modId xmlns:p14="http://schemas.microsoft.com/office/powerpoint/2010/main" val="3170364050"/>
              </p:ext>
            </p:extLst>
          </p:nvPr>
        </p:nvGraphicFramePr>
        <p:xfrm>
          <a:off x="1028307" y="3466645"/>
          <a:ext cx="6322585" cy="2055810"/>
        </p:xfrm>
        <a:graphic>
          <a:graphicData uri="http://schemas.openxmlformats.org/presentationml/2006/ole">
            <mc:AlternateContent xmlns:mc="http://schemas.openxmlformats.org/markup-compatibility/2006">
              <mc:Choice xmlns:v="urn:schemas-microsoft-com:vml" Requires="v">
                <p:oleObj spid="_x0000_s14485" r:id="rId7" imgW="3124200" imgH="965200" progId="Equation.3">
                  <p:embed/>
                </p:oleObj>
              </mc:Choice>
              <mc:Fallback>
                <p:oleObj r:id="rId7" imgW="3124200" imgH="965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8307" y="3466645"/>
                        <a:ext cx="6322585" cy="2055810"/>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18F052E3-0734-4684-9779-7BB5C52017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830D0533-A607-4C3E-9746-BE7CB07B3CDD}"/>
              </a:ext>
            </a:extLst>
          </p:cNvPr>
          <p:cNvGraphicFramePr>
            <a:graphicFrameLocks noChangeAspect="1"/>
          </p:cNvGraphicFramePr>
          <p:nvPr>
            <p:extLst>
              <p:ext uri="{D42A27DB-BD31-4B8C-83A1-F6EECF244321}">
                <p14:modId xmlns:p14="http://schemas.microsoft.com/office/powerpoint/2010/main" val="4126648452"/>
              </p:ext>
            </p:extLst>
          </p:nvPr>
        </p:nvGraphicFramePr>
        <p:xfrm>
          <a:off x="2032000" y="5757350"/>
          <a:ext cx="8781143" cy="972285"/>
        </p:xfrm>
        <a:graphic>
          <a:graphicData uri="http://schemas.openxmlformats.org/presentationml/2006/ole">
            <mc:AlternateContent xmlns:mc="http://schemas.openxmlformats.org/markup-compatibility/2006">
              <mc:Choice xmlns:v="urn:schemas-microsoft-com:vml" Requires="v">
                <p:oleObj spid="_x0000_s14486" r:id="rId9" imgW="4025900" imgH="431800" progId="Equation.3">
                  <p:embed/>
                </p:oleObj>
              </mc:Choice>
              <mc:Fallback>
                <p:oleObj r:id="rId9" imgW="4025900" imgH="4318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2000" y="5757350"/>
                        <a:ext cx="8781143" cy="972285"/>
                      </a:xfrm>
                      <a:prstGeom prst="rect">
                        <a:avLst/>
                      </a:prstGeom>
                      <a:noFill/>
                    </p:spPr>
                  </p:pic>
                </p:oleObj>
              </mc:Fallback>
            </mc:AlternateContent>
          </a:graphicData>
        </a:graphic>
      </p:graphicFrame>
    </p:spTree>
    <p:extLst>
      <p:ext uri="{BB962C8B-B14F-4D97-AF65-F5344CB8AC3E}">
        <p14:creationId xmlns:p14="http://schemas.microsoft.com/office/powerpoint/2010/main" val="2138749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63BE-15F0-4B6F-B41A-64E8BD2AA39E}"/>
              </a:ext>
            </a:extLst>
          </p:cNvPr>
          <p:cNvSpPr>
            <a:spLocks noGrp="1"/>
          </p:cNvSpPr>
          <p:nvPr>
            <p:ph type="title"/>
          </p:nvPr>
        </p:nvSpPr>
        <p:spPr>
          <a:xfrm>
            <a:off x="685800" y="764373"/>
            <a:ext cx="10820400" cy="1293028"/>
          </a:xfrm>
        </p:spPr>
        <p:txBody>
          <a:bodyPr>
            <a:normAutofit/>
          </a:bodyPr>
          <a:lstStyle/>
          <a:p>
            <a:pPr algn="ctr"/>
            <a:r>
              <a:rPr lang="en-US" b="1" dirty="0"/>
              <a:t>Partial Fraction Expansion When f(s) Involves Multiple Poles</a:t>
            </a:r>
          </a:p>
        </p:txBody>
      </p:sp>
      <p:sp>
        <p:nvSpPr>
          <p:cNvPr id="3" name="Content Placeholder 2">
            <a:extLst>
              <a:ext uri="{FF2B5EF4-FFF2-40B4-BE49-F238E27FC236}">
                <a16:creationId xmlns:a16="http://schemas.microsoft.com/office/drawing/2014/main" id="{035516E8-BE04-4F98-97EA-0942AAF45CDD}"/>
              </a:ext>
            </a:extLst>
          </p:cNvPr>
          <p:cNvSpPr>
            <a:spLocks noGrp="1"/>
          </p:cNvSpPr>
          <p:nvPr>
            <p:ph idx="1"/>
          </p:nvPr>
        </p:nvSpPr>
        <p:spPr>
          <a:xfrm>
            <a:off x="685800" y="2300577"/>
            <a:ext cx="10820400" cy="4024125"/>
          </a:xfrm>
        </p:spPr>
        <p:txBody>
          <a:bodyPr/>
          <a:lstStyle/>
          <a:p>
            <a:r>
              <a:rPr lang="en-US" dirty="0"/>
              <a:t>Example:</a:t>
            </a:r>
          </a:p>
          <a:p>
            <a:pPr marL="0" indent="0">
              <a:buNone/>
            </a:pPr>
            <a:br>
              <a:rPr lang="en-US" dirty="0"/>
            </a:br>
            <a:r>
              <a:rPr lang="en-US" dirty="0"/>
              <a:t>The partial fraction expansion of this F(s) involves three terms.</a:t>
            </a:r>
          </a:p>
          <a:p>
            <a:pPr marL="0" indent="0">
              <a:buNone/>
            </a:pPr>
            <a:r>
              <a:rPr lang="en-US" dirty="0"/>
              <a:t>						Whereb</a:t>
            </a:r>
            <a:r>
              <a:rPr lang="en-US" baseline="-25000" dirty="0"/>
              <a:t>1</a:t>
            </a:r>
            <a:r>
              <a:rPr lang="en-US" dirty="0"/>
              <a:t>,b</a:t>
            </a:r>
            <a:r>
              <a:rPr lang="en-US" baseline="-25000" dirty="0"/>
              <a:t>2</a:t>
            </a:r>
            <a:r>
              <a:rPr lang="en-US" dirty="0"/>
              <a:t>,b</a:t>
            </a:r>
            <a:r>
              <a:rPr lang="en-US" baseline="-25000" dirty="0"/>
              <a:t>3</a:t>
            </a:r>
            <a:r>
              <a:rPr lang="en-US" dirty="0"/>
              <a:t> are determined as</a:t>
            </a:r>
            <a:br>
              <a:rPr lang="en-US" dirty="0"/>
            </a:br>
            <a:br>
              <a:rPr lang="en-US" dirty="0"/>
            </a:br>
            <a:r>
              <a:rPr lang="en-US" dirty="0"/>
              <a:t>•	Multiply both sides of the equation by  (s+1)</a:t>
            </a:r>
            <a:r>
              <a:rPr lang="en-US" baseline="30000" dirty="0"/>
              <a:t>3</a:t>
            </a:r>
            <a:r>
              <a:rPr lang="en-US" dirty="0"/>
              <a:t>,  we have </a:t>
            </a:r>
          </a:p>
          <a:p>
            <a:pPr marL="0" indent="0">
              <a:buNone/>
            </a:pPr>
            <a:r>
              <a:rPr lang="en-US" dirty="0"/>
              <a:t>									</a:t>
            </a:r>
            <a:br>
              <a:rPr lang="en-US" dirty="0"/>
            </a:br>
            <a:r>
              <a:rPr lang="en-US" dirty="0"/>
              <a:t>									letting s = -1</a:t>
            </a:r>
          </a:p>
        </p:txBody>
      </p:sp>
      <p:sp>
        <p:nvSpPr>
          <p:cNvPr id="4" name="Rectangle 2">
            <a:extLst>
              <a:ext uri="{FF2B5EF4-FFF2-40B4-BE49-F238E27FC236}">
                <a16:creationId xmlns:a16="http://schemas.microsoft.com/office/drawing/2014/main" id="{00DCD1E4-0BFA-46C3-A53D-A5EBDC258F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3E30CFE1-B9FE-41F6-BF7E-036BD28CE1F3}"/>
              </a:ext>
            </a:extLst>
          </p:cNvPr>
          <p:cNvGraphicFramePr>
            <a:graphicFrameLocks noChangeAspect="1"/>
          </p:cNvGraphicFramePr>
          <p:nvPr>
            <p:extLst>
              <p:ext uri="{D42A27DB-BD31-4B8C-83A1-F6EECF244321}">
                <p14:modId xmlns:p14="http://schemas.microsoft.com/office/powerpoint/2010/main" val="1626506170"/>
              </p:ext>
            </p:extLst>
          </p:nvPr>
        </p:nvGraphicFramePr>
        <p:xfrm>
          <a:off x="2855527" y="1919025"/>
          <a:ext cx="3680636" cy="1021217"/>
        </p:xfrm>
        <a:graphic>
          <a:graphicData uri="http://schemas.openxmlformats.org/presentationml/2006/ole">
            <mc:AlternateContent xmlns:mc="http://schemas.openxmlformats.org/markup-compatibility/2006">
              <mc:Choice xmlns:v="urn:schemas-microsoft-com:vml" Requires="v">
                <p:oleObj spid="_x0000_s15529" r:id="rId3" imgW="1600200" imgH="457200" progId="Equation.3">
                  <p:embed/>
                </p:oleObj>
              </mc:Choice>
              <mc:Fallback>
                <p:oleObj r:id="rId3" imgW="16002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527" y="1919025"/>
                        <a:ext cx="3680636" cy="1021217"/>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934BA47C-3ACE-4DC7-8979-19C87E9A1BB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EC7A2239-A0FD-48AF-B7C5-CE551013A858}"/>
              </a:ext>
            </a:extLst>
          </p:cNvPr>
          <p:cNvGraphicFramePr>
            <a:graphicFrameLocks noChangeAspect="1"/>
          </p:cNvGraphicFramePr>
          <p:nvPr>
            <p:extLst>
              <p:ext uri="{D42A27DB-BD31-4B8C-83A1-F6EECF244321}">
                <p14:modId xmlns:p14="http://schemas.microsoft.com/office/powerpoint/2010/main" val="795683203"/>
              </p:ext>
            </p:extLst>
          </p:nvPr>
        </p:nvGraphicFramePr>
        <p:xfrm>
          <a:off x="492991" y="3268922"/>
          <a:ext cx="5603009" cy="848405"/>
        </p:xfrm>
        <a:graphic>
          <a:graphicData uri="http://schemas.openxmlformats.org/presentationml/2006/ole">
            <mc:AlternateContent xmlns:mc="http://schemas.openxmlformats.org/markup-compatibility/2006">
              <mc:Choice xmlns:v="urn:schemas-microsoft-com:vml" Requires="v">
                <p:oleObj spid="_x0000_s15530" r:id="rId5" imgW="2971800" imgH="444500" progId="Equation.3">
                  <p:embed/>
                </p:oleObj>
              </mc:Choice>
              <mc:Fallback>
                <p:oleObj r:id="rId5" imgW="2971800" imgH="444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991" y="3268922"/>
                        <a:ext cx="5603009" cy="848405"/>
                      </a:xfrm>
                      <a:prstGeom prst="rect">
                        <a:avLst/>
                      </a:prstGeom>
                      <a:noFill/>
                    </p:spPr>
                  </p:pic>
                </p:oleObj>
              </mc:Fallback>
            </mc:AlternateContent>
          </a:graphicData>
        </a:graphic>
      </p:graphicFrame>
      <p:sp>
        <p:nvSpPr>
          <p:cNvPr id="18" name="Rectangle 16">
            <a:extLst>
              <a:ext uri="{FF2B5EF4-FFF2-40B4-BE49-F238E27FC236}">
                <a16:creationId xmlns:a16="http://schemas.microsoft.com/office/drawing/2014/main" id="{592F2292-8D79-4B20-AD71-98D5BDF382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ct 18">
            <a:extLst>
              <a:ext uri="{FF2B5EF4-FFF2-40B4-BE49-F238E27FC236}">
                <a16:creationId xmlns:a16="http://schemas.microsoft.com/office/drawing/2014/main" id="{A5D74891-9A51-4345-B335-64860CCB7A0B}"/>
              </a:ext>
            </a:extLst>
          </p:cNvPr>
          <p:cNvGraphicFramePr>
            <a:graphicFrameLocks noChangeAspect="1"/>
          </p:cNvGraphicFramePr>
          <p:nvPr>
            <p:extLst>
              <p:ext uri="{D42A27DB-BD31-4B8C-83A1-F6EECF244321}">
                <p14:modId xmlns:p14="http://schemas.microsoft.com/office/powerpoint/2010/main" val="1565099705"/>
              </p:ext>
            </p:extLst>
          </p:nvPr>
        </p:nvGraphicFramePr>
        <p:xfrm>
          <a:off x="838200" y="4442278"/>
          <a:ext cx="7320594" cy="1144588"/>
        </p:xfrm>
        <a:graphic>
          <a:graphicData uri="http://schemas.openxmlformats.org/presentationml/2006/ole">
            <mc:AlternateContent xmlns:mc="http://schemas.openxmlformats.org/markup-compatibility/2006">
              <mc:Choice xmlns:v="urn:schemas-microsoft-com:vml" Requires="v">
                <p:oleObj spid="_x0000_s15531" r:id="rId7" imgW="2908300" imgH="457200" progId="Equation.3">
                  <p:embed/>
                </p:oleObj>
              </mc:Choice>
              <mc:Fallback>
                <p:oleObj r:id="rId7" imgW="2908300" imgH="4572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442278"/>
                        <a:ext cx="7320594" cy="1144588"/>
                      </a:xfrm>
                      <a:prstGeom prst="rect">
                        <a:avLst/>
                      </a:prstGeom>
                      <a:noFill/>
                    </p:spPr>
                  </p:pic>
                </p:oleObj>
              </mc:Fallback>
            </mc:AlternateContent>
          </a:graphicData>
        </a:graphic>
      </p:graphicFrame>
      <p:sp>
        <p:nvSpPr>
          <p:cNvPr id="20" name="Rectangle 24">
            <a:extLst>
              <a:ext uri="{FF2B5EF4-FFF2-40B4-BE49-F238E27FC236}">
                <a16:creationId xmlns:a16="http://schemas.microsoft.com/office/drawing/2014/main" id="{48279D3A-F6E2-4E67-8058-639EA4F5C3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a:extLst>
              <a:ext uri="{FF2B5EF4-FFF2-40B4-BE49-F238E27FC236}">
                <a16:creationId xmlns:a16="http://schemas.microsoft.com/office/drawing/2014/main" id="{29F6D90B-1C3A-4EE4-81CF-4A0FDD907270}"/>
              </a:ext>
            </a:extLst>
          </p:cNvPr>
          <p:cNvGraphicFramePr>
            <a:graphicFrameLocks noChangeAspect="1"/>
          </p:cNvGraphicFramePr>
          <p:nvPr>
            <p:extLst>
              <p:ext uri="{D42A27DB-BD31-4B8C-83A1-F6EECF244321}">
                <p14:modId xmlns:p14="http://schemas.microsoft.com/office/powerpoint/2010/main" val="1785587585"/>
              </p:ext>
            </p:extLst>
          </p:nvPr>
        </p:nvGraphicFramePr>
        <p:xfrm>
          <a:off x="3906141" y="5371534"/>
          <a:ext cx="5850156" cy="1462539"/>
        </p:xfrm>
        <a:graphic>
          <a:graphicData uri="http://schemas.openxmlformats.org/presentationml/2006/ole">
            <mc:AlternateContent xmlns:mc="http://schemas.openxmlformats.org/markup-compatibility/2006">
              <mc:Choice xmlns:v="urn:schemas-microsoft-com:vml" Requires="v">
                <p:oleObj spid="_x0000_s15532" r:id="rId9" imgW="1803400" imgH="469900" progId="Equation.3">
                  <p:embed/>
                </p:oleObj>
              </mc:Choice>
              <mc:Fallback>
                <p:oleObj r:id="rId9" imgW="1803400" imgH="4699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6141" y="5371534"/>
                        <a:ext cx="5850156" cy="1462539"/>
                      </a:xfrm>
                      <a:prstGeom prst="rect">
                        <a:avLst/>
                      </a:prstGeom>
                      <a:noFill/>
                    </p:spPr>
                  </p:pic>
                </p:oleObj>
              </mc:Fallback>
            </mc:AlternateContent>
          </a:graphicData>
        </a:graphic>
      </p:graphicFrame>
    </p:spTree>
    <p:extLst>
      <p:ext uri="{BB962C8B-B14F-4D97-AF65-F5344CB8AC3E}">
        <p14:creationId xmlns:p14="http://schemas.microsoft.com/office/powerpoint/2010/main" val="383688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F045-B4EF-4423-B582-55AD0B109D8D}"/>
              </a:ext>
            </a:extLst>
          </p:cNvPr>
          <p:cNvSpPr>
            <a:spLocks noGrp="1"/>
          </p:cNvSpPr>
          <p:nvPr>
            <p:ph type="title"/>
          </p:nvPr>
        </p:nvSpPr>
        <p:spPr>
          <a:xfrm>
            <a:off x="1046922" y="764373"/>
            <a:ext cx="10459278" cy="1293028"/>
          </a:xfrm>
        </p:spPr>
        <p:txBody>
          <a:bodyPr>
            <a:normAutofit/>
          </a:bodyPr>
          <a:lstStyle/>
          <a:p>
            <a:pPr algn="ctr"/>
            <a:r>
              <a:rPr lang="en-US" b="1" dirty="0"/>
              <a:t>Partial Fraction Expansion When f(s) Involves Multiple Poles</a:t>
            </a:r>
          </a:p>
        </p:txBody>
      </p:sp>
      <p:sp>
        <p:nvSpPr>
          <p:cNvPr id="3" name="Content Placeholder 2">
            <a:extLst>
              <a:ext uri="{FF2B5EF4-FFF2-40B4-BE49-F238E27FC236}">
                <a16:creationId xmlns:a16="http://schemas.microsoft.com/office/drawing/2014/main" id="{7523B501-224A-4B14-96BD-5B3843E9AFF6}"/>
              </a:ext>
            </a:extLst>
          </p:cNvPr>
          <p:cNvSpPr>
            <a:spLocks noGrp="1"/>
          </p:cNvSpPr>
          <p:nvPr>
            <p:ph idx="1"/>
          </p:nvPr>
        </p:nvSpPr>
        <p:spPr>
          <a:xfrm>
            <a:off x="838200" y="1869168"/>
            <a:ext cx="10515600" cy="4351338"/>
          </a:xfrm>
        </p:spPr>
        <p:txBody>
          <a:bodyPr/>
          <a:lstStyle/>
          <a:p>
            <a:r>
              <a:rPr lang="en-US" dirty="0"/>
              <a:t>Differentiating both sides of the equation with respect to ‘s’ yields</a:t>
            </a:r>
          </a:p>
          <a:p>
            <a:endParaRPr lang="en-US" dirty="0"/>
          </a:p>
          <a:p>
            <a:endParaRPr lang="en-US" dirty="0"/>
          </a:p>
          <a:p>
            <a:endParaRPr lang="en-US" dirty="0"/>
          </a:p>
          <a:p>
            <a:pPr marL="0" indent="0">
              <a:buNone/>
            </a:pPr>
            <a:endParaRPr lang="en-US" dirty="0"/>
          </a:p>
          <a:p>
            <a:pPr marL="0" indent="0">
              <a:buNone/>
            </a:pPr>
            <a:endParaRPr lang="en-US" dirty="0"/>
          </a:p>
          <a:p>
            <a:r>
              <a:rPr lang="en-US" dirty="0"/>
              <a:t>By differentiating both sides of equation 5 with respect to ‘s’, the result is</a:t>
            </a:r>
          </a:p>
          <a:p>
            <a:pPr marL="0" indent="0">
              <a:buNone/>
            </a:pPr>
            <a:endParaRPr lang="en-US" dirty="0"/>
          </a:p>
        </p:txBody>
      </p:sp>
      <p:sp>
        <p:nvSpPr>
          <p:cNvPr id="4" name="Rectangle 2">
            <a:extLst>
              <a:ext uri="{FF2B5EF4-FFF2-40B4-BE49-F238E27FC236}">
                <a16:creationId xmlns:a16="http://schemas.microsoft.com/office/drawing/2014/main" id="{9A09830E-C9F5-4077-AEA9-72B3E7296DF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3F0D7478-E1BE-49CF-8AAE-55F5BC9D8D12}"/>
              </a:ext>
            </a:extLst>
          </p:cNvPr>
          <p:cNvGraphicFramePr>
            <a:graphicFrameLocks noChangeAspect="1"/>
          </p:cNvGraphicFramePr>
          <p:nvPr>
            <p:extLst>
              <p:ext uri="{D42A27DB-BD31-4B8C-83A1-F6EECF244321}">
                <p14:modId xmlns:p14="http://schemas.microsoft.com/office/powerpoint/2010/main" val="3022086272"/>
              </p:ext>
            </p:extLst>
          </p:nvPr>
        </p:nvGraphicFramePr>
        <p:xfrm>
          <a:off x="2451225" y="2270238"/>
          <a:ext cx="7289549" cy="1954893"/>
        </p:xfrm>
        <a:graphic>
          <a:graphicData uri="http://schemas.openxmlformats.org/presentationml/2006/ole">
            <mc:AlternateContent xmlns:mc="http://schemas.openxmlformats.org/markup-compatibility/2006">
              <mc:Choice xmlns:v="urn:schemas-microsoft-com:vml" Requires="v">
                <p:oleObj spid="_x0000_s16459" name="Equation" r:id="rId3" imgW="3454200" imgH="965160" progId="Equation.3">
                  <p:embed/>
                </p:oleObj>
              </mc:Choice>
              <mc:Fallback>
                <p:oleObj name="Equation" r:id="rId3" imgW="3454200" imgH="965160" progId="Equation.3">
                  <p:embed/>
                  <p:pic>
                    <p:nvPicPr>
                      <p:cNvPr id="0" name="Object 1"/>
                      <p:cNvPicPr>
                        <a:picLocks noChangeAspect="1" noChangeArrowheads="1"/>
                      </p:cNvPicPr>
                      <p:nvPr/>
                    </p:nvPicPr>
                    <p:blipFill>
                      <a:blip r:embed="rId4"/>
                      <a:srcRect/>
                      <a:stretch>
                        <a:fillRect/>
                      </a:stretch>
                    </p:blipFill>
                    <p:spPr bwMode="auto">
                      <a:xfrm>
                        <a:off x="2451225" y="2270238"/>
                        <a:ext cx="7289549" cy="1954893"/>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25523DC2-9F78-48FB-BA89-1204B9E1015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FED16BEB-ADAE-43FA-9E63-281198B9ED58}"/>
              </a:ext>
            </a:extLst>
          </p:cNvPr>
          <p:cNvGraphicFramePr>
            <a:graphicFrameLocks noChangeAspect="1"/>
          </p:cNvGraphicFramePr>
          <p:nvPr>
            <p:extLst>
              <p:ext uri="{D42A27DB-BD31-4B8C-83A1-F6EECF244321}">
                <p14:modId xmlns:p14="http://schemas.microsoft.com/office/powerpoint/2010/main" val="993645798"/>
              </p:ext>
            </p:extLst>
          </p:nvPr>
        </p:nvGraphicFramePr>
        <p:xfrm>
          <a:off x="2002295" y="4939845"/>
          <a:ext cx="6285137" cy="1493498"/>
        </p:xfrm>
        <a:graphic>
          <a:graphicData uri="http://schemas.openxmlformats.org/presentationml/2006/ole">
            <mc:AlternateContent xmlns:mc="http://schemas.openxmlformats.org/markup-compatibility/2006">
              <mc:Choice xmlns:v="urn:schemas-microsoft-com:vml" Requires="v">
                <p:oleObj spid="_x0000_s16460" r:id="rId5" imgW="1905000" imgH="457200" progId="Equation.3">
                  <p:embed/>
                </p:oleObj>
              </mc:Choice>
              <mc:Fallback>
                <p:oleObj r:id="rId5" imgW="19050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2295" y="4939845"/>
                        <a:ext cx="6285137" cy="1493498"/>
                      </a:xfrm>
                      <a:prstGeom prst="rect">
                        <a:avLst/>
                      </a:prstGeom>
                      <a:noFill/>
                    </p:spPr>
                  </p:pic>
                </p:oleObj>
              </mc:Fallback>
            </mc:AlternateContent>
          </a:graphicData>
        </a:graphic>
      </p:graphicFrame>
    </p:spTree>
    <p:extLst>
      <p:ext uri="{BB962C8B-B14F-4D97-AF65-F5344CB8AC3E}">
        <p14:creationId xmlns:p14="http://schemas.microsoft.com/office/powerpoint/2010/main" val="825632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020661-1F9B-4A4B-94A2-1C252CE9A920}"/>
              </a:ext>
            </a:extLst>
          </p:cNvPr>
          <p:cNvSpPr>
            <a:spLocks noGrp="1"/>
          </p:cNvSpPr>
          <p:nvPr>
            <p:ph idx="1"/>
          </p:nvPr>
        </p:nvSpPr>
        <p:spPr>
          <a:xfrm>
            <a:off x="838200" y="70114"/>
            <a:ext cx="10515600" cy="6025885"/>
          </a:xfrm>
        </p:spPr>
        <p:txBody>
          <a:bodyPr>
            <a:normAutofit/>
          </a:bodyPr>
          <a:lstStyle/>
          <a:p>
            <a:r>
              <a:rPr lang="en-US" b="1" dirty="0"/>
              <a:t>From the proceeding analysis it can be seen that the values b</a:t>
            </a:r>
            <a:r>
              <a:rPr lang="en-US" b="1" baseline="-25000" dirty="0"/>
              <a:t>1</a:t>
            </a:r>
            <a:r>
              <a:rPr lang="en-US" b="1" dirty="0"/>
              <a:t>, b</a:t>
            </a:r>
            <a:r>
              <a:rPr lang="en-US" b="1" baseline="-25000" dirty="0"/>
              <a:t>2</a:t>
            </a:r>
            <a:r>
              <a:rPr lang="en-US" b="1" dirty="0"/>
              <a:t>,b</a:t>
            </a:r>
            <a:r>
              <a:rPr lang="en-US" b="1" baseline="-25000" dirty="0"/>
              <a:t>3</a:t>
            </a:r>
            <a:r>
              <a:rPr lang="en-US" b="1" dirty="0"/>
              <a:t> are found systematically as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obtain</a:t>
            </a:r>
          </a:p>
        </p:txBody>
      </p:sp>
      <p:graphicFrame>
        <p:nvGraphicFramePr>
          <p:cNvPr id="13" name="Object 12">
            <a:extLst>
              <a:ext uri="{FF2B5EF4-FFF2-40B4-BE49-F238E27FC236}">
                <a16:creationId xmlns:a16="http://schemas.microsoft.com/office/drawing/2014/main" id="{D479805A-AE23-41D7-BA6F-279A6B9D47DB}"/>
              </a:ext>
            </a:extLst>
          </p:cNvPr>
          <p:cNvGraphicFramePr>
            <a:graphicFrameLocks noChangeAspect="1"/>
          </p:cNvGraphicFramePr>
          <p:nvPr>
            <p:extLst>
              <p:ext uri="{D42A27DB-BD31-4B8C-83A1-F6EECF244321}">
                <p14:modId xmlns:p14="http://schemas.microsoft.com/office/powerpoint/2010/main" val="1632776109"/>
              </p:ext>
            </p:extLst>
          </p:nvPr>
        </p:nvGraphicFramePr>
        <p:xfrm>
          <a:off x="1718623" y="781654"/>
          <a:ext cx="8754753" cy="3511021"/>
        </p:xfrm>
        <a:graphic>
          <a:graphicData uri="http://schemas.openxmlformats.org/presentationml/2006/ole">
            <mc:AlternateContent xmlns:mc="http://schemas.openxmlformats.org/markup-compatibility/2006">
              <mc:Choice xmlns:v="urn:schemas-microsoft-com:vml" Requires="v">
                <p:oleObj spid="_x0000_s17490" r:id="rId3" imgW="3657600" imgH="1460500" progId="Equation.3">
                  <p:embed/>
                </p:oleObj>
              </mc:Choice>
              <mc:Fallback>
                <p:oleObj r:id="rId3" imgW="3657600" imgH="14605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623" y="781654"/>
                        <a:ext cx="8754753" cy="3511021"/>
                      </a:xfrm>
                      <a:prstGeom prst="rect">
                        <a:avLst/>
                      </a:prstGeom>
                      <a:noFill/>
                    </p:spPr>
                  </p:pic>
                </p:oleObj>
              </mc:Fallback>
            </mc:AlternateContent>
          </a:graphicData>
        </a:graphic>
      </p:graphicFrame>
      <p:sp>
        <p:nvSpPr>
          <p:cNvPr id="12" name="Rectangle 9">
            <a:extLst>
              <a:ext uri="{FF2B5EF4-FFF2-40B4-BE49-F238E27FC236}">
                <a16:creationId xmlns:a16="http://schemas.microsoft.com/office/drawing/2014/main" id="{B0A4E582-45E7-40B3-AA90-128271C1817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1">
            <a:extLst>
              <a:ext uri="{FF2B5EF4-FFF2-40B4-BE49-F238E27FC236}">
                <a16:creationId xmlns:a16="http://schemas.microsoft.com/office/drawing/2014/main" id="{C044FF25-CE96-45F8-B082-DD303430F60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50D5873C-287F-4926-B6B8-200B58678357}"/>
              </a:ext>
            </a:extLst>
          </p:cNvPr>
          <p:cNvGraphicFramePr>
            <a:graphicFrameLocks noChangeAspect="1"/>
          </p:cNvGraphicFramePr>
          <p:nvPr>
            <p:extLst>
              <p:ext uri="{D42A27DB-BD31-4B8C-83A1-F6EECF244321}">
                <p14:modId xmlns:p14="http://schemas.microsoft.com/office/powerpoint/2010/main" val="3523042403"/>
              </p:ext>
            </p:extLst>
          </p:nvPr>
        </p:nvGraphicFramePr>
        <p:xfrm>
          <a:off x="838200" y="4782781"/>
          <a:ext cx="10904461" cy="1713558"/>
        </p:xfrm>
        <a:graphic>
          <a:graphicData uri="http://schemas.openxmlformats.org/presentationml/2006/ole">
            <mc:AlternateContent xmlns:mc="http://schemas.openxmlformats.org/markup-compatibility/2006">
              <mc:Choice xmlns:v="urn:schemas-microsoft-com:vml" Requires="v">
                <p:oleObj spid="_x0000_s17491" r:id="rId5" imgW="4635500" imgH="711200" progId="Equation.3">
                  <p:embed/>
                </p:oleObj>
              </mc:Choice>
              <mc:Fallback>
                <p:oleObj r:id="rId5" imgW="4635500" imgH="711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782781"/>
                        <a:ext cx="10904461" cy="1713558"/>
                      </a:xfrm>
                      <a:prstGeom prst="rect">
                        <a:avLst/>
                      </a:prstGeom>
                      <a:noFill/>
                    </p:spPr>
                  </p:pic>
                </p:oleObj>
              </mc:Fallback>
            </mc:AlternateContent>
          </a:graphicData>
        </a:graphic>
      </p:graphicFrame>
    </p:spTree>
    <p:extLst>
      <p:ext uri="{BB962C8B-B14F-4D97-AF65-F5344CB8AC3E}">
        <p14:creationId xmlns:p14="http://schemas.microsoft.com/office/powerpoint/2010/main" val="2334532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77C8-F573-47DE-B7A3-B0526979F304}"/>
              </a:ext>
            </a:extLst>
          </p:cNvPr>
          <p:cNvSpPr>
            <a:spLocks noGrp="1"/>
          </p:cNvSpPr>
          <p:nvPr>
            <p:ph type="title"/>
          </p:nvPr>
        </p:nvSpPr>
        <p:spPr>
          <a:xfrm>
            <a:off x="685800" y="764373"/>
            <a:ext cx="10820400" cy="1293028"/>
          </a:xfrm>
        </p:spPr>
        <p:txBody>
          <a:bodyPr/>
          <a:lstStyle/>
          <a:p>
            <a:pPr algn="ctr"/>
            <a:r>
              <a:rPr lang="en-US" b="1" dirty="0"/>
              <a:t>SOLVED TUTORIAL PROBLEMS</a:t>
            </a:r>
          </a:p>
        </p:txBody>
      </p:sp>
      <p:sp>
        <p:nvSpPr>
          <p:cNvPr id="3" name="Content Placeholder 2">
            <a:extLst>
              <a:ext uri="{FF2B5EF4-FFF2-40B4-BE49-F238E27FC236}">
                <a16:creationId xmlns:a16="http://schemas.microsoft.com/office/drawing/2014/main" id="{FD62A9BC-0722-490E-B01A-CF4A9DEFC5EE}"/>
              </a:ext>
            </a:extLst>
          </p:cNvPr>
          <p:cNvSpPr>
            <a:spLocks noGrp="1"/>
          </p:cNvSpPr>
          <p:nvPr>
            <p:ph idx="1"/>
          </p:nvPr>
        </p:nvSpPr>
        <p:spPr/>
        <p:txBody>
          <a:bodyPr/>
          <a:lstStyle/>
          <a:p>
            <a:r>
              <a:rPr lang="en-US" dirty="0"/>
              <a:t>Using Laplace transform, solve the following equations with zero initial conditions.</a:t>
            </a:r>
          </a:p>
          <a:p>
            <a:endParaRPr lang="en-US" dirty="0"/>
          </a:p>
        </p:txBody>
      </p:sp>
      <p:sp>
        <p:nvSpPr>
          <p:cNvPr id="4" name="Rectangle 2">
            <a:extLst>
              <a:ext uri="{FF2B5EF4-FFF2-40B4-BE49-F238E27FC236}">
                <a16:creationId xmlns:a16="http://schemas.microsoft.com/office/drawing/2014/main" id="{15FF4582-E8E9-4535-BB3B-940042C7FBC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0AF39E42-DBF0-4904-A250-E31EE84B3C5F}"/>
              </a:ext>
            </a:extLst>
          </p:cNvPr>
          <p:cNvGraphicFramePr>
            <a:graphicFrameLocks noChangeAspect="1"/>
          </p:cNvGraphicFramePr>
          <p:nvPr>
            <p:extLst>
              <p:ext uri="{D42A27DB-BD31-4B8C-83A1-F6EECF244321}">
                <p14:modId xmlns:p14="http://schemas.microsoft.com/office/powerpoint/2010/main" val="217826972"/>
              </p:ext>
            </p:extLst>
          </p:nvPr>
        </p:nvGraphicFramePr>
        <p:xfrm>
          <a:off x="2075542" y="3003777"/>
          <a:ext cx="8658267" cy="2772909"/>
        </p:xfrm>
        <a:graphic>
          <a:graphicData uri="http://schemas.openxmlformats.org/presentationml/2006/ole">
            <mc:AlternateContent xmlns:mc="http://schemas.openxmlformats.org/markup-compatibility/2006">
              <mc:Choice xmlns:v="urn:schemas-microsoft-com:vml" Requires="v">
                <p:oleObj spid="_x0000_s18469" r:id="rId3" imgW="1460500" imgH="457200" progId="Equation.3">
                  <p:embed/>
                </p:oleObj>
              </mc:Choice>
              <mc:Fallback>
                <p:oleObj r:id="rId3" imgW="14605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5542" y="3003777"/>
                        <a:ext cx="8658267" cy="2772909"/>
                      </a:xfrm>
                      <a:prstGeom prst="rect">
                        <a:avLst/>
                      </a:prstGeom>
                      <a:noFill/>
                    </p:spPr>
                  </p:pic>
                </p:oleObj>
              </mc:Fallback>
            </mc:AlternateContent>
          </a:graphicData>
        </a:graphic>
      </p:graphicFrame>
    </p:spTree>
    <p:extLst>
      <p:ext uri="{BB962C8B-B14F-4D97-AF65-F5344CB8AC3E}">
        <p14:creationId xmlns:p14="http://schemas.microsoft.com/office/powerpoint/2010/main" val="2753144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1CAA-8C52-4DAE-9D3B-D402AA5F14F9}"/>
              </a:ext>
            </a:extLst>
          </p:cNvPr>
          <p:cNvSpPr>
            <a:spLocks noGrp="1"/>
          </p:cNvSpPr>
          <p:nvPr>
            <p:ph type="title"/>
          </p:nvPr>
        </p:nvSpPr>
        <p:spPr>
          <a:xfrm>
            <a:off x="2895600" y="764373"/>
            <a:ext cx="8610600" cy="559145"/>
          </a:xfrm>
        </p:spPr>
        <p:txBody>
          <a:bodyPr>
            <a:normAutofit fontScale="90000"/>
          </a:bodyPr>
          <a:lstStyle/>
          <a:p>
            <a:pPr algn="ctr"/>
            <a:r>
              <a:rPr lang="en-US" b="1" dirty="0"/>
              <a:t>Solution</a:t>
            </a:r>
          </a:p>
        </p:txBody>
      </p:sp>
      <p:sp>
        <p:nvSpPr>
          <p:cNvPr id="3" name="Content Placeholder 2">
            <a:extLst>
              <a:ext uri="{FF2B5EF4-FFF2-40B4-BE49-F238E27FC236}">
                <a16:creationId xmlns:a16="http://schemas.microsoft.com/office/drawing/2014/main" id="{B6E10A83-10EB-428E-8846-960262F2594B}"/>
              </a:ext>
            </a:extLst>
          </p:cNvPr>
          <p:cNvSpPr>
            <a:spLocks noGrp="1"/>
          </p:cNvSpPr>
          <p:nvPr>
            <p:ph idx="1"/>
          </p:nvPr>
        </p:nvSpPr>
        <p:spPr/>
        <p:txBody>
          <a:bodyPr/>
          <a:lstStyle/>
          <a:p>
            <a:endParaRPr lang="es-ES" dirty="0"/>
          </a:p>
          <a:p>
            <a:endParaRPr lang="es-ES" dirty="0"/>
          </a:p>
          <a:p>
            <a:endParaRPr lang="es-ES" dirty="0"/>
          </a:p>
          <a:p>
            <a:endParaRPr lang="es-ES" dirty="0"/>
          </a:p>
          <a:p>
            <a:pPr marL="0" indent="0">
              <a:buNone/>
            </a:pPr>
            <a:br>
              <a:rPr lang="es-ES" dirty="0"/>
            </a:br>
            <a:r>
              <a:rPr lang="es-ES" dirty="0"/>
              <a:t> s</a:t>
            </a:r>
            <a:r>
              <a:rPr lang="es-ES" baseline="30000" dirty="0"/>
              <a:t>2</a:t>
            </a:r>
            <a:r>
              <a:rPr lang="es-ES" dirty="0"/>
              <a:t> Y(s) – s y(0) – y</a:t>
            </a:r>
            <a:r>
              <a:rPr lang="es-ES" baseline="30000" dirty="0"/>
              <a:t>1</a:t>
            </a:r>
            <a:r>
              <a:rPr lang="es-ES" dirty="0"/>
              <a:t>(0) + Y(s) – 3 y(0) + 2 Y(s) = 5/ s</a:t>
            </a:r>
          </a:p>
          <a:p>
            <a:pPr marL="0" indent="0">
              <a:buNone/>
            </a:pPr>
            <a:r>
              <a:rPr lang="es-ES" dirty="0"/>
              <a:t> </a:t>
            </a:r>
            <a:endParaRPr lang="en-US" dirty="0"/>
          </a:p>
        </p:txBody>
      </p:sp>
      <p:sp>
        <p:nvSpPr>
          <p:cNvPr id="4" name="Rectangle 2">
            <a:extLst>
              <a:ext uri="{FF2B5EF4-FFF2-40B4-BE49-F238E27FC236}">
                <a16:creationId xmlns:a16="http://schemas.microsoft.com/office/drawing/2014/main" id="{E91180BF-3FDF-4614-9892-38B4F25AE68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D1F37B2C-89F8-4408-9CB1-4F5E679FE8FA}"/>
              </a:ext>
            </a:extLst>
          </p:cNvPr>
          <p:cNvGraphicFramePr>
            <a:graphicFrameLocks noChangeAspect="1"/>
          </p:cNvGraphicFramePr>
          <p:nvPr>
            <p:extLst>
              <p:ext uri="{D42A27DB-BD31-4B8C-83A1-F6EECF244321}">
                <p14:modId xmlns:p14="http://schemas.microsoft.com/office/powerpoint/2010/main" val="1457287578"/>
              </p:ext>
            </p:extLst>
          </p:nvPr>
        </p:nvGraphicFramePr>
        <p:xfrm>
          <a:off x="3541485" y="1027906"/>
          <a:ext cx="5950858" cy="3367205"/>
        </p:xfrm>
        <a:graphic>
          <a:graphicData uri="http://schemas.openxmlformats.org/presentationml/2006/ole">
            <mc:AlternateContent xmlns:mc="http://schemas.openxmlformats.org/markup-compatibility/2006">
              <mc:Choice xmlns:v="urn:schemas-microsoft-com:vml" Requires="v">
                <p:oleObj spid="_x0000_s19571" r:id="rId3" imgW="2527300" imgH="1574800" progId="Equation.3">
                  <p:embed/>
                </p:oleObj>
              </mc:Choice>
              <mc:Fallback>
                <p:oleObj r:id="rId3" imgW="2527300" imgH="1574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1485" y="1027906"/>
                        <a:ext cx="5950858" cy="3367205"/>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437610BF-7ED9-4268-8CEB-AB33973D6FB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8686C70E-CBF3-4FA9-83DC-0C60A2E840AA}"/>
              </a:ext>
            </a:extLst>
          </p:cNvPr>
          <p:cNvGraphicFramePr>
            <a:graphicFrameLocks noChangeAspect="1"/>
          </p:cNvGraphicFramePr>
          <p:nvPr>
            <p:extLst>
              <p:ext uri="{D42A27DB-BD31-4B8C-83A1-F6EECF244321}">
                <p14:modId xmlns:p14="http://schemas.microsoft.com/office/powerpoint/2010/main" val="2948990835"/>
              </p:ext>
            </p:extLst>
          </p:nvPr>
        </p:nvGraphicFramePr>
        <p:xfrm>
          <a:off x="1713592" y="4767606"/>
          <a:ext cx="4592740" cy="951022"/>
        </p:xfrm>
        <a:graphic>
          <a:graphicData uri="http://schemas.openxmlformats.org/presentationml/2006/ole">
            <mc:AlternateContent xmlns:mc="http://schemas.openxmlformats.org/markup-compatibility/2006">
              <mc:Choice xmlns:v="urn:schemas-microsoft-com:vml" Requires="v">
                <p:oleObj spid="_x0000_s19572" r:id="rId5" imgW="1879600" imgH="393700" progId="Equation.3">
                  <p:embed/>
                </p:oleObj>
              </mc:Choice>
              <mc:Fallback>
                <p:oleObj r:id="rId5" imgW="1879600" imgH="393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3592" y="4767606"/>
                        <a:ext cx="4592740" cy="951022"/>
                      </a:xfrm>
                      <a:prstGeom prst="rect">
                        <a:avLst/>
                      </a:prstGeom>
                      <a:noFill/>
                    </p:spPr>
                  </p:pic>
                </p:oleObj>
              </mc:Fallback>
            </mc:AlternateContent>
          </a:graphicData>
        </a:graphic>
      </p:graphicFrame>
      <p:sp>
        <p:nvSpPr>
          <p:cNvPr id="14" name="Rectangle 12">
            <a:extLst>
              <a:ext uri="{FF2B5EF4-FFF2-40B4-BE49-F238E27FC236}">
                <a16:creationId xmlns:a16="http://schemas.microsoft.com/office/drawing/2014/main" id="{05B202D4-875A-4377-8C06-E7E9DD8E61EE}"/>
              </a:ext>
            </a:extLst>
          </p:cNvPr>
          <p:cNvSpPr>
            <a:spLocks noChangeArrowheads="1"/>
          </p:cNvSpPr>
          <p:nvPr/>
        </p:nvSpPr>
        <p:spPr bwMode="auto">
          <a:xfrm>
            <a:off x="1422399" y="5718628"/>
            <a:ext cx="178139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631D41AB-4995-4A8E-9064-2ED3C1872732}"/>
              </a:ext>
            </a:extLst>
          </p:cNvPr>
          <p:cNvGraphicFramePr>
            <a:graphicFrameLocks noChangeAspect="1"/>
          </p:cNvGraphicFramePr>
          <p:nvPr>
            <p:extLst>
              <p:ext uri="{D42A27DB-BD31-4B8C-83A1-F6EECF244321}">
                <p14:modId xmlns:p14="http://schemas.microsoft.com/office/powerpoint/2010/main" val="2482718052"/>
              </p:ext>
            </p:extLst>
          </p:nvPr>
        </p:nvGraphicFramePr>
        <p:xfrm>
          <a:off x="1422400" y="5718628"/>
          <a:ext cx="7619000" cy="1109095"/>
        </p:xfrm>
        <a:graphic>
          <a:graphicData uri="http://schemas.openxmlformats.org/presentationml/2006/ole">
            <mc:AlternateContent xmlns:mc="http://schemas.openxmlformats.org/markup-compatibility/2006">
              <mc:Choice xmlns:v="urn:schemas-microsoft-com:vml" Requires="v">
                <p:oleObj spid="_x0000_s19573" r:id="rId7" imgW="3009900" imgH="431800" progId="Equation.3">
                  <p:embed/>
                </p:oleObj>
              </mc:Choice>
              <mc:Fallback>
                <p:oleObj r:id="rId7" imgW="3009900" imgH="4318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2400" y="5718628"/>
                        <a:ext cx="7619000" cy="1109095"/>
                      </a:xfrm>
                      <a:prstGeom prst="rect">
                        <a:avLst/>
                      </a:prstGeom>
                      <a:noFill/>
                    </p:spPr>
                  </p:pic>
                </p:oleObj>
              </mc:Fallback>
            </mc:AlternateContent>
          </a:graphicData>
        </a:graphic>
      </p:graphicFrame>
    </p:spTree>
    <p:extLst>
      <p:ext uri="{BB962C8B-B14F-4D97-AF65-F5344CB8AC3E}">
        <p14:creationId xmlns:p14="http://schemas.microsoft.com/office/powerpoint/2010/main" val="3141045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FF9C-F97E-4BEF-8B73-561A7C9664C4}"/>
              </a:ext>
            </a:extLst>
          </p:cNvPr>
          <p:cNvSpPr>
            <a:spLocks noGrp="1"/>
          </p:cNvSpPr>
          <p:nvPr>
            <p:ph type="title"/>
          </p:nvPr>
        </p:nvSpPr>
        <p:spPr>
          <a:xfrm>
            <a:off x="192505" y="304800"/>
            <a:ext cx="11313695" cy="1126435"/>
          </a:xfrm>
        </p:spPr>
        <p:txBody>
          <a:bodyPr/>
          <a:lstStyle/>
          <a:p>
            <a:pPr algn="ctr"/>
            <a:r>
              <a:rPr lang="en-US" b="1" dirty="0"/>
              <a:t>Solution</a:t>
            </a:r>
          </a:p>
        </p:txBody>
      </p:sp>
      <p:sp>
        <p:nvSpPr>
          <p:cNvPr id="4" name="Rectangle 2">
            <a:extLst>
              <a:ext uri="{FF2B5EF4-FFF2-40B4-BE49-F238E27FC236}">
                <a16:creationId xmlns:a16="http://schemas.microsoft.com/office/drawing/2014/main" id="{F42E7E8F-F9CE-4A0E-B9FC-1B3038BE1DE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92225773-2163-45A4-881B-FD648873268B}"/>
              </a:ext>
            </a:extLst>
          </p:cNvPr>
          <p:cNvGraphicFramePr>
            <a:graphicFrameLocks noChangeAspect="1"/>
          </p:cNvGraphicFramePr>
          <p:nvPr>
            <p:extLst>
              <p:ext uri="{D42A27DB-BD31-4B8C-83A1-F6EECF244321}">
                <p14:modId xmlns:p14="http://schemas.microsoft.com/office/powerpoint/2010/main" val="1886838708"/>
              </p:ext>
            </p:extLst>
          </p:nvPr>
        </p:nvGraphicFramePr>
        <p:xfrm>
          <a:off x="192505" y="1276259"/>
          <a:ext cx="11195615" cy="1130181"/>
        </p:xfrm>
        <a:graphic>
          <a:graphicData uri="http://schemas.openxmlformats.org/presentationml/2006/ole">
            <mc:AlternateContent xmlns:mc="http://schemas.openxmlformats.org/markup-compatibility/2006">
              <mc:Choice xmlns:v="urn:schemas-microsoft-com:vml" Requires="v">
                <p:oleObj spid="_x0000_s20621" r:id="rId3" imgW="4076700" imgH="431800" progId="Equation.3">
                  <p:embed/>
                </p:oleObj>
              </mc:Choice>
              <mc:Fallback>
                <p:oleObj r:id="rId3" imgW="40767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05" y="1276259"/>
                        <a:ext cx="11195615" cy="1130181"/>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E7763127-A537-4A6D-8FA9-44DD2C6366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E371F961-CEF5-41E0-A1C0-272EF8E6E9DD}"/>
              </a:ext>
            </a:extLst>
          </p:cNvPr>
          <p:cNvGraphicFramePr>
            <a:graphicFrameLocks noChangeAspect="1"/>
          </p:cNvGraphicFramePr>
          <p:nvPr>
            <p:extLst>
              <p:ext uri="{D42A27DB-BD31-4B8C-83A1-F6EECF244321}">
                <p14:modId xmlns:p14="http://schemas.microsoft.com/office/powerpoint/2010/main" val="318433605"/>
              </p:ext>
            </p:extLst>
          </p:nvPr>
        </p:nvGraphicFramePr>
        <p:xfrm>
          <a:off x="838200" y="2428098"/>
          <a:ext cx="7297038" cy="1130181"/>
        </p:xfrm>
        <a:graphic>
          <a:graphicData uri="http://schemas.openxmlformats.org/presentationml/2006/ole">
            <mc:AlternateContent xmlns:mc="http://schemas.openxmlformats.org/markup-compatibility/2006">
              <mc:Choice xmlns:v="urn:schemas-microsoft-com:vml" Requires="v">
                <p:oleObj spid="_x0000_s20622" r:id="rId5" imgW="2819400" imgH="431800" progId="Equation.3">
                  <p:embed/>
                </p:oleObj>
              </mc:Choice>
              <mc:Fallback>
                <p:oleObj r:id="rId5" imgW="28194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428098"/>
                        <a:ext cx="7297038" cy="1130181"/>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048C2787-6388-4FF2-A717-5E7373F9FEE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ADF27F2C-2869-4230-904B-245D690298DC}"/>
              </a:ext>
            </a:extLst>
          </p:cNvPr>
          <p:cNvGraphicFramePr>
            <a:graphicFrameLocks noChangeAspect="1"/>
          </p:cNvGraphicFramePr>
          <p:nvPr>
            <p:extLst>
              <p:ext uri="{D42A27DB-BD31-4B8C-83A1-F6EECF244321}">
                <p14:modId xmlns:p14="http://schemas.microsoft.com/office/powerpoint/2010/main" val="4113393074"/>
              </p:ext>
            </p:extLst>
          </p:nvPr>
        </p:nvGraphicFramePr>
        <p:xfrm>
          <a:off x="192505" y="3601594"/>
          <a:ext cx="11566357" cy="1385381"/>
        </p:xfrm>
        <a:graphic>
          <a:graphicData uri="http://schemas.openxmlformats.org/presentationml/2006/ole">
            <mc:AlternateContent xmlns:mc="http://schemas.openxmlformats.org/markup-compatibility/2006">
              <mc:Choice xmlns:v="urn:schemas-microsoft-com:vml" Requires="v">
                <p:oleObj spid="_x0000_s20623" r:id="rId7" imgW="4889500" imgH="444500" progId="Equation.3">
                  <p:embed/>
                </p:oleObj>
              </mc:Choice>
              <mc:Fallback>
                <p:oleObj r:id="rId7" imgW="4889500" imgH="444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505" y="3601594"/>
                        <a:ext cx="11566357" cy="1385381"/>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4269C0DD-833F-4640-89A1-116DA4136AD8}"/>
              </a:ext>
            </a:extLst>
          </p:cNvPr>
          <p:cNvGraphicFramePr>
            <a:graphicFrameLocks noChangeAspect="1"/>
          </p:cNvGraphicFramePr>
          <p:nvPr>
            <p:extLst>
              <p:ext uri="{D42A27DB-BD31-4B8C-83A1-F6EECF244321}">
                <p14:modId xmlns:p14="http://schemas.microsoft.com/office/powerpoint/2010/main" val="3411059506"/>
              </p:ext>
            </p:extLst>
          </p:nvPr>
        </p:nvGraphicFramePr>
        <p:xfrm>
          <a:off x="1082299" y="5450259"/>
          <a:ext cx="10105898" cy="564288"/>
        </p:xfrm>
        <a:graphic>
          <a:graphicData uri="http://schemas.openxmlformats.org/presentationml/2006/ole">
            <mc:AlternateContent xmlns:mc="http://schemas.openxmlformats.org/markup-compatibility/2006">
              <mc:Choice xmlns:v="urn:schemas-microsoft-com:vml" Requires="v">
                <p:oleObj spid="_x0000_s20624" r:id="rId9" imgW="3746500" imgH="203200" progId="Equation.3">
                  <p:embed/>
                </p:oleObj>
              </mc:Choice>
              <mc:Fallback>
                <p:oleObj r:id="rId9" imgW="3746500" imgH="203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2299" y="5450259"/>
                        <a:ext cx="10105898" cy="564288"/>
                      </a:xfrm>
                      <a:prstGeom prst="rect">
                        <a:avLst/>
                      </a:prstGeom>
                      <a:noFill/>
                    </p:spPr>
                  </p:pic>
                </p:oleObj>
              </mc:Fallback>
            </mc:AlternateContent>
          </a:graphicData>
        </a:graphic>
      </p:graphicFrame>
    </p:spTree>
    <p:extLst>
      <p:ext uri="{BB962C8B-B14F-4D97-AF65-F5344CB8AC3E}">
        <p14:creationId xmlns:p14="http://schemas.microsoft.com/office/powerpoint/2010/main" val="257499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7859-5198-4F67-ACA5-10B0087A6F8F}"/>
              </a:ext>
            </a:extLst>
          </p:cNvPr>
          <p:cNvSpPr>
            <a:spLocks noGrp="1"/>
          </p:cNvSpPr>
          <p:nvPr>
            <p:ph type="title"/>
          </p:nvPr>
        </p:nvSpPr>
        <p:spPr>
          <a:xfrm>
            <a:off x="1230086" y="764373"/>
            <a:ext cx="10276114" cy="1293028"/>
          </a:xfrm>
        </p:spPr>
        <p:txBody>
          <a:bodyPr/>
          <a:lstStyle/>
          <a:p>
            <a:pPr algn="ctr"/>
            <a:r>
              <a:rPr lang="en-US" b="1" dirty="0"/>
              <a:t>Definition of Laplace Transform</a:t>
            </a:r>
          </a:p>
        </p:txBody>
      </p:sp>
      <p:sp>
        <p:nvSpPr>
          <p:cNvPr id="3" name="Content Placeholder 2">
            <a:extLst>
              <a:ext uri="{FF2B5EF4-FFF2-40B4-BE49-F238E27FC236}">
                <a16:creationId xmlns:a16="http://schemas.microsoft.com/office/drawing/2014/main" id="{BA284907-1DF5-48C8-ADCF-0057B2752E42}"/>
              </a:ext>
            </a:extLst>
          </p:cNvPr>
          <p:cNvSpPr>
            <a:spLocks noGrp="1"/>
          </p:cNvSpPr>
          <p:nvPr>
            <p:ph idx="1"/>
          </p:nvPr>
        </p:nvSpPr>
        <p:spPr>
          <a:xfrm>
            <a:off x="1230086" y="1962150"/>
            <a:ext cx="10515600" cy="4351338"/>
          </a:xfrm>
        </p:spPr>
        <p:txBody>
          <a:bodyPr/>
          <a:lstStyle/>
          <a:p>
            <a:r>
              <a:rPr lang="en-US" dirty="0"/>
              <a:t>Laplace transform function is given as </a:t>
            </a:r>
          </a:p>
          <a:p>
            <a:endParaRPr lang="en-US" dirty="0"/>
          </a:p>
          <a:p>
            <a:endParaRPr lang="en-US" dirty="0"/>
          </a:p>
          <a:p>
            <a:r>
              <a:rPr lang="en-US" dirty="0"/>
              <a:t>Evaluation of the integral results in a function F(s) that has ‘s’ as the parameter. This parameter, ‘s’ is a complex quantity of the form 0 +</a:t>
            </a:r>
            <a:r>
              <a:rPr lang="en-US" dirty="0" err="1"/>
              <a:t>jw</a:t>
            </a:r>
            <a:r>
              <a:rPr lang="en-US" dirty="0"/>
              <a:t>. Since the limits of integration are zero and infinity, it is immaterial what value f(t) has for negative or zero time. There are limitations on the function f(t) that are Laplace-transformable. Basically, the requirement is that at the Laplace integral converge, which means that this integral has a definite functional value.</a:t>
            </a:r>
          </a:p>
        </p:txBody>
      </p:sp>
      <p:sp>
        <p:nvSpPr>
          <p:cNvPr id="4" name="Rectangle 2">
            <a:extLst>
              <a:ext uri="{FF2B5EF4-FFF2-40B4-BE49-F238E27FC236}">
                <a16:creationId xmlns:a16="http://schemas.microsoft.com/office/drawing/2014/main" id="{8449DAB7-3A26-456D-AB3C-277EF49CE310}"/>
              </a:ext>
            </a:extLst>
          </p:cNvPr>
          <p:cNvSpPr>
            <a:spLocks noChangeArrowheads="1"/>
          </p:cNvSpPr>
          <p:nvPr/>
        </p:nvSpPr>
        <p:spPr bwMode="auto">
          <a:xfrm>
            <a:off x="391886" y="136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8B0EACB2-6013-4A09-BEA7-6EFD5ADEDBC4}"/>
              </a:ext>
            </a:extLst>
          </p:cNvPr>
          <p:cNvGraphicFramePr>
            <a:graphicFrameLocks noChangeAspect="1"/>
          </p:cNvGraphicFramePr>
          <p:nvPr>
            <p:extLst>
              <p:ext uri="{D42A27DB-BD31-4B8C-83A1-F6EECF244321}">
                <p14:modId xmlns:p14="http://schemas.microsoft.com/office/powerpoint/2010/main" val="2264229617"/>
              </p:ext>
            </p:extLst>
          </p:nvPr>
        </p:nvGraphicFramePr>
        <p:xfrm>
          <a:off x="2423886" y="2303009"/>
          <a:ext cx="7760084" cy="1213303"/>
        </p:xfrm>
        <a:graphic>
          <a:graphicData uri="http://schemas.openxmlformats.org/presentationml/2006/ole">
            <mc:AlternateContent xmlns:mc="http://schemas.openxmlformats.org/markup-compatibility/2006">
              <mc:Choice xmlns:v="urn:schemas-microsoft-com:vml" Requires="v">
                <p:oleObj spid="_x0000_s2091" r:id="rId3" imgW="2895600" imgH="482600" progId="Equation.3">
                  <p:embed/>
                </p:oleObj>
              </mc:Choice>
              <mc:Fallback>
                <p:oleObj r:id="rId3" imgW="2895600" imgH="482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886" y="2303009"/>
                        <a:ext cx="7760084" cy="1213303"/>
                      </a:xfrm>
                      <a:prstGeom prst="rect">
                        <a:avLst/>
                      </a:prstGeom>
                      <a:noFill/>
                    </p:spPr>
                  </p:pic>
                </p:oleObj>
              </mc:Fallback>
            </mc:AlternateContent>
          </a:graphicData>
        </a:graphic>
      </p:graphicFrame>
    </p:spTree>
    <p:extLst>
      <p:ext uri="{BB962C8B-B14F-4D97-AF65-F5344CB8AC3E}">
        <p14:creationId xmlns:p14="http://schemas.microsoft.com/office/powerpoint/2010/main" val="515714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BC2A-6C0E-4E7D-98AC-9959D56C72B8}"/>
              </a:ext>
            </a:extLst>
          </p:cNvPr>
          <p:cNvSpPr>
            <a:spLocks noGrp="1"/>
          </p:cNvSpPr>
          <p:nvPr>
            <p:ph type="title"/>
          </p:nvPr>
        </p:nvSpPr>
        <p:spPr>
          <a:xfrm>
            <a:off x="625944" y="18255"/>
            <a:ext cx="10727856" cy="1325563"/>
          </a:xfrm>
        </p:spPr>
        <p:txBody>
          <a:bodyPr/>
          <a:lstStyle/>
          <a:p>
            <a:pPr algn="ctr"/>
            <a:r>
              <a:rPr lang="en-US" b="1" dirty="0"/>
              <a:t>Solution</a:t>
            </a:r>
          </a:p>
        </p:txBody>
      </p:sp>
      <p:sp>
        <p:nvSpPr>
          <p:cNvPr id="3" name="Content Placeholder 2">
            <a:extLst>
              <a:ext uri="{FF2B5EF4-FFF2-40B4-BE49-F238E27FC236}">
                <a16:creationId xmlns:a16="http://schemas.microsoft.com/office/drawing/2014/main" id="{C5217BF4-C150-4D46-A6ED-856AE2278A07}"/>
              </a:ext>
            </a:extLst>
          </p:cNvPr>
          <p:cNvSpPr>
            <a:spLocks noGrp="1"/>
          </p:cNvSpPr>
          <p:nvPr>
            <p:ph idx="1"/>
          </p:nvPr>
        </p:nvSpPr>
        <p:spPr>
          <a:xfrm>
            <a:off x="838200" y="1343818"/>
            <a:ext cx="10515600" cy="4833145"/>
          </a:xfrm>
        </p:spPr>
        <p:txBody>
          <a:bodyPr/>
          <a:lstStyle/>
          <a:p>
            <a:r>
              <a:rPr lang="en-US" dirty="0"/>
              <a:t>Using the Heaviside cover up method;</a:t>
            </a:r>
          </a:p>
          <a:p>
            <a:r>
              <a:rPr lang="en-US" dirty="0"/>
              <a:t>For Residue B, s = -2</a:t>
            </a:r>
          </a:p>
          <a:p>
            <a:endParaRPr lang="en-US" dirty="0"/>
          </a:p>
          <a:p>
            <a:endParaRPr lang="en-US" dirty="0"/>
          </a:p>
          <a:p>
            <a:endParaRPr lang="en-US" dirty="0"/>
          </a:p>
          <a:p>
            <a:r>
              <a:rPr lang="en-US" dirty="0"/>
              <a:t>For Residue C, s = 1</a:t>
            </a:r>
          </a:p>
        </p:txBody>
      </p:sp>
      <p:sp>
        <p:nvSpPr>
          <p:cNvPr id="4" name="Rectangle 2">
            <a:extLst>
              <a:ext uri="{FF2B5EF4-FFF2-40B4-BE49-F238E27FC236}">
                <a16:creationId xmlns:a16="http://schemas.microsoft.com/office/drawing/2014/main" id="{292B8E8F-5294-4AB0-86E6-FE157FCE7A2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56976DAB-71AC-43F7-B848-E5B70486E505}"/>
              </a:ext>
            </a:extLst>
          </p:cNvPr>
          <p:cNvGraphicFramePr>
            <a:graphicFrameLocks noChangeAspect="1"/>
          </p:cNvGraphicFramePr>
          <p:nvPr>
            <p:extLst>
              <p:ext uri="{D42A27DB-BD31-4B8C-83A1-F6EECF244321}">
                <p14:modId xmlns:p14="http://schemas.microsoft.com/office/powerpoint/2010/main" val="949860023"/>
              </p:ext>
            </p:extLst>
          </p:nvPr>
        </p:nvGraphicFramePr>
        <p:xfrm>
          <a:off x="481565" y="2440781"/>
          <a:ext cx="5181600" cy="722284"/>
        </p:xfrm>
        <a:graphic>
          <a:graphicData uri="http://schemas.openxmlformats.org/presentationml/2006/ole">
            <mc:AlternateContent xmlns:mc="http://schemas.openxmlformats.org/markup-compatibility/2006">
              <mc:Choice xmlns:v="urn:schemas-microsoft-com:vml" Requires="v">
                <p:oleObj spid="_x0000_s21684" r:id="rId3" imgW="1574117" imgH="215806" progId="Equation.3">
                  <p:embed/>
                </p:oleObj>
              </mc:Choice>
              <mc:Fallback>
                <p:oleObj r:id="rId3" imgW="1574117" imgH="21580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565" y="2440781"/>
                        <a:ext cx="5181600" cy="722284"/>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E6B934CC-3F4C-49E1-B8CA-2FA5A899719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5A5FE4F3-B125-4AC2-AFA6-40D9077076D4}"/>
              </a:ext>
            </a:extLst>
          </p:cNvPr>
          <p:cNvGraphicFramePr>
            <a:graphicFrameLocks noChangeAspect="1"/>
          </p:cNvGraphicFramePr>
          <p:nvPr>
            <p:extLst>
              <p:ext uri="{D42A27DB-BD31-4B8C-83A1-F6EECF244321}">
                <p14:modId xmlns:p14="http://schemas.microsoft.com/office/powerpoint/2010/main" val="3761152028"/>
              </p:ext>
            </p:extLst>
          </p:nvPr>
        </p:nvGraphicFramePr>
        <p:xfrm>
          <a:off x="481565" y="3163065"/>
          <a:ext cx="5185546" cy="718344"/>
        </p:xfrm>
        <a:graphic>
          <a:graphicData uri="http://schemas.openxmlformats.org/presentationml/2006/ole">
            <mc:AlternateContent xmlns:mc="http://schemas.openxmlformats.org/markup-compatibility/2006">
              <mc:Choice xmlns:v="urn:schemas-microsoft-com:vml" Requires="v">
                <p:oleObj spid="_x0000_s21685" r:id="rId5" imgW="2197100" imgH="304800" progId="Equation.3">
                  <p:embed/>
                </p:oleObj>
              </mc:Choice>
              <mc:Fallback>
                <p:oleObj r:id="rId5" imgW="2197100" imgH="304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565" y="3163065"/>
                        <a:ext cx="5185546" cy="718344"/>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6F39448A-63D8-4F19-9E03-0DF9F9C864A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23C776C3-682D-4235-89C4-ED94A96A6AA9}"/>
              </a:ext>
            </a:extLst>
          </p:cNvPr>
          <p:cNvGraphicFramePr>
            <a:graphicFrameLocks noChangeAspect="1"/>
          </p:cNvGraphicFramePr>
          <p:nvPr>
            <p:extLst>
              <p:ext uri="{D42A27DB-BD31-4B8C-83A1-F6EECF244321}">
                <p14:modId xmlns:p14="http://schemas.microsoft.com/office/powerpoint/2010/main" val="3741934851"/>
              </p:ext>
            </p:extLst>
          </p:nvPr>
        </p:nvGraphicFramePr>
        <p:xfrm>
          <a:off x="625944" y="4643315"/>
          <a:ext cx="5614435" cy="1276008"/>
        </p:xfrm>
        <a:graphic>
          <a:graphicData uri="http://schemas.openxmlformats.org/presentationml/2006/ole">
            <mc:AlternateContent xmlns:mc="http://schemas.openxmlformats.org/markup-compatibility/2006">
              <mc:Choice xmlns:v="urn:schemas-microsoft-com:vml" Requires="v">
                <p:oleObj spid="_x0000_s21686" r:id="rId7" imgW="1879600" imgH="431800" progId="Equation.3">
                  <p:embed/>
                </p:oleObj>
              </mc:Choice>
              <mc:Fallback>
                <p:oleObj r:id="rId7" imgW="18796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944" y="4643315"/>
                        <a:ext cx="5614435" cy="1276008"/>
                      </a:xfrm>
                      <a:prstGeom prst="rect">
                        <a:avLst/>
                      </a:prstGeom>
                      <a:noFill/>
                    </p:spPr>
                  </p:pic>
                </p:oleObj>
              </mc:Fallback>
            </mc:AlternateContent>
          </a:graphicData>
        </a:graphic>
      </p:graphicFrame>
      <p:cxnSp>
        <p:nvCxnSpPr>
          <p:cNvPr id="11" name="Straight Connector 10">
            <a:extLst>
              <a:ext uri="{FF2B5EF4-FFF2-40B4-BE49-F238E27FC236}">
                <a16:creationId xmlns:a16="http://schemas.microsoft.com/office/drawing/2014/main" id="{12877F60-04F1-49B8-A851-E7721D543AD6}"/>
              </a:ext>
            </a:extLst>
          </p:cNvPr>
          <p:cNvCxnSpPr>
            <a:cxnSpLocks/>
          </p:cNvCxnSpPr>
          <p:nvPr/>
        </p:nvCxnSpPr>
        <p:spPr>
          <a:xfrm flipH="1">
            <a:off x="6962274" y="681036"/>
            <a:ext cx="48126" cy="483744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8">
            <a:extLst>
              <a:ext uri="{FF2B5EF4-FFF2-40B4-BE49-F238E27FC236}">
                <a16:creationId xmlns:a16="http://schemas.microsoft.com/office/drawing/2014/main" id="{678C574F-9C0B-4615-84A0-43D77D0272C0}"/>
              </a:ext>
            </a:extLst>
          </p:cNvPr>
          <p:cNvSpPr>
            <a:spLocks noChangeArrowheads="1"/>
          </p:cNvSpPr>
          <p:nvPr/>
        </p:nvSpPr>
        <p:spPr bwMode="auto">
          <a:xfrm>
            <a:off x="7309103" y="2355554"/>
            <a:ext cx="148543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112C23E0-36CD-4F50-8FCD-870B76CADD91}"/>
              </a:ext>
            </a:extLst>
          </p:cNvPr>
          <p:cNvGraphicFramePr>
            <a:graphicFrameLocks noChangeAspect="1"/>
          </p:cNvGraphicFramePr>
          <p:nvPr>
            <p:extLst>
              <p:ext uri="{D42A27DB-BD31-4B8C-83A1-F6EECF244321}">
                <p14:modId xmlns:p14="http://schemas.microsoft.com/office/powerpoint/2010/main" val="3898916928"/>
              </p:ext>
            </p:extLst>
          </p:nvPr>
        </p:nvGraphicFramePr>
        <p:xfrm>
          <a:off x="7309103" y="2355555"/>
          <a:ext cx="4256953" cy="2286980"/>
        </p:xfrm>
        <a:graphic>
          <a:graphicData uri="http://schemas.openxmlformats.org/presentationml/2006/ole">
            <mc:AlternateContent xmlns:mc="http://schemas.openxmlformats.org/markup-compatibility/2006">
              <mc:Choice xmlns:v="urn:schemas-microsoft-com:vml" Requires="v">
                <p:oleObj spid="_x0000_s21687" r:id="rId9" imgW="1790700" imgH="965200" progId="Equation.3">
                  <p:embed/>
                </p:oleObj>
              </mc:Choice>
              <mc:Fallback>
                <p:oleObj r:id="rId9" imgW="1790700" imgH="965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9103" y="2355555"/>
                        <a:ext cx="4256953" cy="2286980"/>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60F6741D-050D-44A0-ADC4-0C25C2B6ED89}"/>
              </a:ext>
            </a:extLst>
          </p:cNvPr>
          <p:cNvSpPr>
            <a:spLocks noChangeArrowheads="1"/>
          </p:cNvSpPr>
          <p:nvPr/>
        </p:nvSpPr>
        <p:spPr bwMode="auto">
          <a:xfrm>
            <a:off x="5325978" y="5804610"/>
            <a:ext cx="129068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D93DE386-2051-4F4A-90BA-D0116BAE80D1}"/>
              </a:ext>
            </a:extLst>
          </p:cNvPr>
          <p:cNvGraphicFramePr>
            <a:graphicFrameLocks noChangeAspect="1"/>
          </p:cNvGraphicFramePr>
          <p:nvPr>
            <p:extLst>
              <p:ext uri="{D42A27DB-BD31-4B8C-83A1-F6EECF244321}">
                <p14:modId xmlns:p14="http://schemas.microsoft.com/office/powerpoint/2010/main" val="2873386642"/>
              </p:ext>
            </p:extLst>
          </p:nvPr>
        </p:nvGraphicFramePr>
        <p:xfrm>
          <a:off x="3299097" y="5804609"/>
          <a:ext cx="7358869" cy="1035135"/>
        </p:xfrm>
        <a:graphic>
          <a:graphicData uri="http://schemas.openxmlformats.org/presentationml/2006/ole">
            <mc:AlternateContent xmlns:mc="http://schemas.openxmlformats.org/markup-compatibility/2006">
              <mc:Choice xmlns:v="urn:schemas-microsoft-com:vml" Requires="v">
                <p:oleObj spid="_x0000_s21688" r:id="rId11" imgW="3721100" imgH="520700" progId="Equation.3">
                  <p:embed/>
                </p:oleObj>
              </mc:Choice>
              <mc:Fallback>
                <p:oleObj r:id="rId11" imgW="3721100" imgH="5207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99097" y="5804609"/>
                        <a:ext cx="7358869" cy="1035135"/>
                      </a:xfrm>
                      <a:prstGeom prst="rect">
                        <a:avLst/>
                      </a:prstGeom>
                      <a:noFill/>
                    </p:spPr>
                  </p:pic>
                </p:oleObj>
              </mc:Fallback>
            </mc:AlternateContent>
          </a:graphicData>
        </a:graphic>
      </p:graphicFrame>
    </p:spTree>
    <p:extLst>
      <p:ext uri="{BB962C8B-B14F-4D97-AF65-F5344CB8AC3E}">
        <p14:creationId xmlns:p14="http://schemas.microsoft.com/office/powerpoint/2010/main" val="1159241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35DB-34E2-4DDB-B5EE-B5522B8824DA}"/>
              </a:ext>
            </a:extLst>
          </p:cNvPr>
          <p:cNvSpPr>
            <a:spLocks noGrp="1"/>
          </p:cNvSpPr>
          <p:nvPr>
            <p:ph type="title"/>
          </p:nvPr>
        </p:nvSpPr>
        <p:spPr>
          <a:xfrm>
            <a:off x="549442" y="18255"/>
            <a:ext cx="10804358" cy="1325563"/>
          </a:xfrm>
        </p:spPr>
        <p:txBody>
          <a:bodyPr/>
          <a:lstStyle/>
          <a:p>
            <a:pPr algn="ctr"/>
            <a:r>
              <a:rPr lang="en-US" b="1" dirty="0"/>
              <a:t>Solution</a:t>
            </a:r>
          </a:p>
        </p:txBody>
      </p:sp>
      <p:sp>
        <p:nvSpPr>
          <p:cNvPr id="3" name="Content Placeholder 2">
            <a:extLst>
              <a:ext uri="{FF2B5EF4-FFF2-40B4-BE49-F238E27FC236}">
                <a16:creationId xmlns:a16="http://schemas.microsoft.com/office/drawing/2014/main" id="{86B139CA-256B-4DC3-A30F-B34419A16B7A}"/>
              </a:ext>
            </a:extLst>
          </p:cNvPr>
          <p:cNvSpPr>
            <a:spLocks noGrp="1"/>
          </p:cNvSpPr>
          <p:nvPr>
            <p:ph idx="1"/>
          </p:nvPr>
        </p:nvSpPr>
        <p:spPr>
          <a:xfrm>
            <a:off x="549442" y="1253331"/>
            <a:ext cx="10515600" cy="4351338"/>
          </a:xfrm>
        </p:spPr>
        <p:txBody>
          <a:bodyPr/>
          <a:lstStyle/>
          <a:p>
            <a:r>
              <a:rPr lang="en-US" dirty="0"/>
              <a:t>Taking the Laplace Inverse;</a:t>
            </a:r>
          </a:p>
          <a:p>
            <a:endParaRPr lang="en-US" dirty="0"/>
          </a:p>
          <a:p>
            <a:endParaRPr lang="en-US" dirty="0"/>
          </a:p>
          <a:p>
            <a:endParaRPr lang="en-US" dirty="0"/>
          </a:p>
          <a:p>
            <a:endParaRPr lang="en-US" dirty="0"/>
          </a:p>
          <a:p>
            <a:endParaRPr lang="en-US" dirty="0"/>
          </a:p>
          <a:p>
            <a:endParaRPr lang="en-US" dirty="0"/>
          </a:p>
          <a:p>
            <a:r>
              <a:rPr lang="en-US" dirty="0"/>
              <a:t> Solution for the differential equation is:</a:t>
            </a:r>
          </a:p>
          <a:p>
            <a:endParaRPr lang="en-US" dirty="0"/>
          </a:p>
        </p:txBody>
      </p:sp>
      <p:graphicFrame>
        <p:nvGraphicFramePr>
          <p:cNvPr id="5" name="Object 4">
            <a:extLst>
              <a:ext uri="{FF2B5EF4-FFF2-40B4-BE49-F238E27FC236}">
                <a16:creationId xmlns:a16="http://schemas.microsoft.com/office/drawing/2014/main" id="{A402F796-D8AB-4421-B272-4F9450193D47}"/>
              </a:ext>
            </a:extLst>
          </p:cNvPr>
          <p:cNvGraphicFramePr>
            <a:graphicFrameLocks noChangeAspect="1"/>
          </p:cNvGraphicFramePr>
          <p:nvPr>
            <p:extLst>
              <p:ext uri="{D42A27DB-BD31-4B8C-83A1-F6EECF244321}">
                <p14:modId xmlns:p14="http://schemas.microsoft.com/office/powerpoint/2010/main" val="2694993596"/>
              </p:ext>
            </p:extLst>
          </p:nvPr>
        </p:nvGraphicFramePr>
        <p:xfrm>
          <a:off x="4989094" y="1253331"/>
          <a:ext cx="4780547" cy="3357765"/>
        </p:xfrm>
        <a:graphic>
          <a:graphicData uri="http://schemas.openxmlformats.org/presentationml/2006/ole">
            <mc:AlternateContent xmlns:mc="http://schemas.openxmlformats.org/markup-compatibility/2006">
              <mc:Choice xmlns:v="urn:schemas-microsoft-com:vml" Requires="v">
                <p:oleObj spid="_x0000_s22605" r:id="rId3" imgW="2222500" imgH="1574800" progId="Equation.3">
                  <p:embed/>
                </p:oleObj>
              </mc:Choice>
              <mc:Fallback>
                <p:oleObj r:id="rId3" imgW="2222500" imgH="1574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094" y="1253331"/>
                        <a:ext cx="4780547" cy="3357765"/>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F0608E5A-E6DD-4E15-907D-6F05E065E9E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98DE180E-04EB-47B8-B8E0-13DB8177D92E}"/>
              </a:ext>
            </a:extLst>
          </p:cNvPr>
          <p:cNvGraphicFramePr>
            <a:graphicFrameLocks noChangeAspect="1"/>
          </p:cNvGraphicFramePr>
          <p:nvPr>
            <p:extLst>
              <p:ext uri="{D42A27DB-BD31-4B8C-83A1-F6EECF244321}">
                <p14:modId xmlns:p14="http://schemas.microsoft.com/office/powerpoint/2010/main" val="1116980218"/>
              </p:ext>
            </p:extLst>
          </p:nvPr>
        </p:nvGraphicFramePr>
        <p:xfrm>
          <a:off x="1443789" y="5604669"/>
          <a:ext cx="8470232" cy="1011828"/>
        </p:xfrm>
        <a:graphic>
          <a:graphicData uri="http://schemas.openxmlformats.org/presentationml/2006/ole">
            <mc:AlternateContent xmlns:mc="http://schemas.openxmlformats.org/markup-compatibility/2006">
              <mc:Choice xmlns:v="urn:schemas-microsoft-com:vml" Requires="v">
                <p:oleObj spid="_x0000_s22606" r:id="rId5" imgW="2082800" imgH="304800" progId="Equation.3">
                  <p:embed/>
                </p:oleObj>
              </mc:Choice>
              <mc:Fallback>
                <p:oleObj r:id="rId5" imgW="2082800" imgH="304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789" y="5604669"/>
                        <a:ext cx="8470232" cy="1011828"/>
                      </a:xfrm>
                      <a:prstGeom prst="rect">
                        <a:avLst/>
                      </a:prstGeom>
                      <a:noFill/>
                    </p:spPr>
                  </p:pic>
                </p:oleObj>
              </mc:Fallback>
            </mc:AlternateContent>
          </a:graphicData>
        </a:graphic>
      </p:graphicFrame>
    </p:spTree>
    <p:extLst>
      <p:ext uri="{BB962C8B-B14F-4D97-AF65-F5344CB8AC3E}">
        <p14:creationId xmlns:p14="http://schemas.microsoft.com/office/powerpoint/2010/main" val="3991764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6BBD-065A-4046-8766-1599C6FF5DEA}"/>
              </a:ext>
            </a:extLst>
          </p:cNvPr>
          <p:cNvSpPr>
            <a:spLocks noGrp="1"/>
          </p:cNvSpPr>
          <p:nvPr>
            <p:ph type="title"/>
          </p:nvPr>
        </p:nvSpPr>
        <p:spPr>
          <a:xfrm>
            <a:off x="838200" y="18255"/>
            <a:ext cx="10359887" cy="1325563"/>
          </a:xfrm>
        </p:spPr>
        <p:txBody>
          <a:bodyPr/>
          <a:lstStyle/>
          <a:p>
            <a:pPr algn="ctr"/>
            <a:r>
              <a:rPr lang="en-US" b="1" dirty="0"/>
              <a:t>Example 2</a:t>
            </a:r>
          </a:p>
        </p:txBody>
      </p:sp>
      <p:sp>
        <p:nvSpPr>
          <p:cNvPr id="3" name="Content Placeholder 2">
            <a:extLst>
              <a:ext uri="{FF2B5EF4-FFF2-40B4-BE49-F238E27FC236}">
                <a16:creationId xmlns:a16="http://schemas.microsoft.com/office/drawing/2014/main" id="{AB14172A-EEA0-4F72-AE62-9F499BC0C9B0}"/>
              </a:ext>
            </a:extLst>
          </p:cNvPr>
          <p:cNvSpPr>
            <a:spLocks noGrp="1"/>
          </p:cNvSpPr>
          <p:nvPr>
            <p:ph idx="1"/>
          </p:nvPr>
        </p:nvSpPr>
        <p:spPr>
          <a:xfrm>
            <a:off x="838200" y="1404811"/>
            <a:ext cx="10515600" cy="4351338"/>
          </a:xfrm>
        </p:spPr>
        <p:txBody>
          <a:bodyPr/>
          <a:lstStyle/>
          <a:p>
            <a:endParaRPr lang="en-US" dirty="0"/>
          </a:p>
          <a:p>
            <a:endParaRPr lang="en-US" dirty="0"/>
          </a:p>
          <a:p>
            <a:r>
              <a:rPr lang="en-US" dirty="0"/>
              <a:t>As initial conditions are zero, taking Laplace transform on both sides and assuming u(t) = x</a:t>
            </a:r>
          </a:p>
          <a:p>
            <a:r>
              <a:rPr lang="en-US" dirty="0"/>
              <a:t>  s</a:t>
            </a:r>
            <a:r>
              <a:rPr lang="en-US" baseline="30000" dirty="0"/>
              <a:t>3</a:t>
            </a:r>
            <a:r>
              <a:rPr lang="en-US" dirty="0"/>
              <a:t> Y(s) + 10s</a:t>
            </a:r>
            <a:r>
              <a:rPr lang="en-US" baseline="30000" dirty="0"/>
              <a:t>2</a:t>
            </a:r>
            <a:r>
              <a:rPr lang="en-US" dirty="0"/>
              <a:t> Y(s) + 20s Y(s) + 5 Y(s) = 8X(s)</a:t>
            </a:r>
          </a:p>
          <a:p>
            <a:r>
              <a:rPr lang="en-US" dirty="0"/>
              <a:t>On rearranging, </a:t>
            </a:r>
          </a:p>
          <a:p>
            <a:endParaRPr lang="en-US" dirty="0"/>
          </a:p>
        </p:txBody>
      </p:sp>
      <p:sp>
        <p:nvSpPr>
          <p:cNvPr id="4" name="Rectangle 2">
            <a:extLst>
              <a:ext uri="{FF2B5EF4-FFF2-40B4-BE49-F238E27FC236}">
                <a16:creationId xmlns:a16="http://schemas.microsoft.com/office/drawing/2014/main" id="{4770190B-3549-4823-8B05-6200A3ED84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32E4483E-A0A3-44D0-B4E3-76E48675C0F2}"/>
              </a:ext>
            </a:extLst>
          </p:cNvPr>
          <p:cNvGraphicFramePr>
            <a:graphicFrameLocks noChangeAspect="1"/>
          </p:cNvGraphicFramePr>
          <p:nvPr>
            <p:extLst>
              <p:ext uri="{D42A27DB-BD31-4B8C-83A1-F6EECF244321}">
                <p14:modId xmlns:p14="http://schemas.microsoft.com/office/powerpoint/2010/main" val="1229500657"/>
              </p:ext>
            </p:extLst>
          </p:nvPr>
        </p:nvGraphicFramePr>
        <p:xfrm>
          <a:off x="1540043" y="942765"/>
          <a:ext cx="7029600" cy="1299411"/>
        </p:xfrm>
        <a:graphic>
          <a:graphicData uri="http://schemas.openxmlformats.org/presentationml/2006/ole">
            <mc:AlternateContent xmlns:mc="http://schemas.openxmlformats.org/markup-compatibility/2006">
              <mc:Choice xmlns:v="urn:schemas-microsoft-com:vml" Requires="v">
                <p:oleObj spid="_x0000_s23661" r:id="rId3" imgW="2324100" imgH="419100" progId="Equation.3">
                  <p:embed/>
                </p:oleObj>
              </mc:Choice>
              <mc:Fallback>
                <p:oleObj r:id="rId3" imgW="2324100" imgH="4191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0043" y="942765"/>
                        <a:ext cx="7029600" cy="1299411"/>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AF9C017B-0DCE-4352-884C-C41F1E90FDCA}"/>
              </a:ext>
            </a:extLst>
          </p:cNvPr>
          <p:cNvGraphicFramePr>
            <a:graphicFrameLocks noChangeAspect="1"/>
          </p:cNvGraphicFramePr>
          <p:nvPr>
            <p:extLst>
              <p:ext uri="{D42A27DB-BD31-4B8C-83A1-F6EECF244321}">
                <p14:modId xmlns:p14="http://schemas.microsoft.com/office/powerpoint/2010/main" val="2842369824"/>
              </p:ext>
            </p:extLst>
          </p:nvPr>
        </p:nvGraphicFramePr>
        <p:xfrm>
          <a:off x="3458577" y="3831659"/>
          <a:ext cx="6372059" cy="1419518"/>
        </p:xfrm>
        <a:graphic>
          <a:graphicData uri="http://schemas.openxmlformats.org/presentationml/2006/ole">
            <mc:AlternateContent xmlns:mc="http://schemas.openxmlformats.org/markup-compatibility/2006">
              <mc:Choice xmlns:v="urn:schemas-microsoft-com:vml" Requires="v">
                <p:oleObj spid="_x0000_s23662" r:id="rId5" imgW="1917700" imgH="431800" progId="Equation.3">
                  <p:embed/>
                </p:oleObj>
              </mc:Choice>
              <mc:Fallback>
                <p:oleObj r:id="rId5" imgW="1917700" imgH="431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8577" y="3831659"/>
                        <a:ext cx="6372059" cy="1419518"/>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116E99D0-8C58-44E9-862F-7BAF05D5416B}"/>
              </a:ext>
            </a:extLst>
          </p:cNvPr>
          <p:cNvGraphicFramePr>
            <a:graphicFrameLocks noChangeAspect="1"/>
          </p:cNvGraphicFramePr>
          <p:nvPr>
            <p:extLst>
              <p:ext uri="{D42A27DB-BD31-4B8C-83A1-F6EECF244321}">
                <p14:modId xmlns:p14="http://schemas.microsoft.com/office/powerpoint/2010/main" val="786316218"/>
              </p:ext>
            </p:extLst>
          </p:nvPr>
        </p:nvGraphicFramePr>
        <p:xfrm>
          <a:off x="1540043" y="5346574"/>
          <a:ext cx="8884338" cy="1299410"/>
        </p:xfrm>
        <a:graphic>
          <a:graphicData uri="http://schemas.openxmlformats.org/presentationml/2006/ole">
            <mc:AlternateContent xmlns:mc="http://schemas.openxmlformats.org/markup-compatibility/2006">
              <mc:Choice xmlns:v="urn:schemas-microsoft-com:vml" Requires="v">
                <p:oleObj spid="_x0000_s23663" r:id="rId7" imgW="2806700" imgH="419100" progId="Equation.3">
                  <p:embed/>
                </p:oleObj>
              </mc:Choice>
              <mc:Fallback>
                <p:oleObj r:id="rId7" imgW="2806700" imgH="4191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0043" y="5346574"/>
                        <a:ext cx="8884338" cy="1299410"/>
                      </a:xfrm>
                      <a:prstGeom prst="rect">
                        <a:avLst/>
                      </a:prstGeom>
                      <a:noFill/>
                    </p:spPr>
                  </p:pic>
                </p:oleObj>
              </mc:Fallback>
            </mc:AlternateContent>
          </a:graphicData>
        </a:graphic>
      </p:graphicFrame>
      <p:sp>
        <p:nvSpPr>
          <p:cNvPr id="11" name="Rectangle 8">
            <a:extLst>
              <a:ext uri="{FF2B5EF4-FFF2-40B4-BE49-F238E27FC236}">
                <a16:creationId xmlns:a16="http://schemas.microsoft.com/office/drawing/2014/main" id="{B9C4DB13-FDB0-4F11-BAAA-12E7D6B37109}"/>
              </a:ext>
            </a:extLst>
          </p:cNvPr>
          <p:cNvSpPr>
            <a:spLocks noChangeArrowheads="1"/>
          </p:cNvSpPr>
          <p:nvPr/>
        </p:nvSpPr>
        <p:spPr bwMode="auto">
          <a:xfrm>
            <a:off x="1540043" y="44607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9">
            <a:extLst>
              <a:ext uri="{FF2B5EF4-FFF2-40B4-BE49-F238E27FC236}">
                <a16:creationId xmlns:a16="http://schemas.microsoft.com/office/drawing/2014/main" id="{88A37C8B-1787-4C76-89FE-810F40273A83}"/>
              </a:ext>
            </a:extLst>
          </p:cNvPr>
          <p:cNvSpPr>
            <a:spLocks noChangeArrowheads="1"/>
          </p:cNvSpPr>
          <p:nvPr/>
        </p:nvSpPr>
        <p:spPr bwMode="auto">
          <a:xfrm>
            <a:off x="1540043" y="53465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54299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7233-BD55-4E2B-AA38-9931C081623F}"/>
              </a:ext>
            </a:extLst>
          </p:cNvPr>
          <p:cNvSpPr>
            <a:spLocks noGrp="1"/>
          </p:cNvSpPr>
          <p:nvPr>
            <p:ph type="title"/>
          </p:nvPr>
        </p:nvSpPr>
        <p:spPr>
          <a:xfrm>
            <a:off x="824401" y="221330"/>
            <a:ext cx="10681799" cy="1209905"/>
          </a:xfrm>
        </p:spPr>
        <p:txBody>
          <a:bodyPr/>
          <a:lstStyle/>
          <a:p>
            <a:pPr algn="ctr"/>
            <a:r>
              <a:rPr lang="en-US" b="1" dirty="0"/>
              <a:t>Example 2 </a:t>
            </a:r>
          </a:p>
        </p:txBody>
      </p:sp>
      <p:graphicFrame>
        <p:nvGraphicFramePr>
          <p:cNvPr id="4" name="Object 3">
            <a:extLst>
              <a:ext uri="{FF2B5EF4-FFF2-40B4-BE49-F238E27FC236}">
                <a16:creationId xmlns:a16="http://schemas.microsoft.com/office/drawing/2014/main" id="{FA51CD92-5D6B-4CB1-A64C-B88BD299F6A7}"/>
              </a:ext>
            </a:extLst>
          </p:cNvPr>
          <p:cNvGraphicFramePr>
            <a:graphicFrameLocks noChangeAspect="1"/>
          </p:cNvGraphicFramePr>
          <p:nvPr>
            <p:extLst>
              <p:ext uri="{D42A27DB-BD31-4B8C-83A1-F6EECF244321}">
                <p14:modId xmlns:p14="http://schemas.microsoft.com/office/powerpoint/2010/main" val="1499897783"/>
              </p:ext>
            </p:extLst>
          </p:nvPr>
        </p:nvGraphicFramePr>
        <p:xfrm>
          <a:off x="677779" y="1308100"/>
          <a:ext cx="6887729" cy="1325563"/>
        </p:xfrm>
        <a:graphic>
          <a:graphicData uri="http://schemas.openxmlformats.org/presentationml/2006/ole">
            <mc:AlternateContent xmlns:mc="http://schemas.openxmlformats.org/markup-compatibility/2006">
              <mc:Choice xmlns:v="urn:schemas-microsoft-com:vml" Requires="v">
                <p:oleObj spid="_x0000_s24757" r:id="rId3" imgW="2527300" imgH="482600" progId="Equation.3">
                  <p:embed/>
                </p:oleObj>
              </mc:Choice>
              <mc:Fallback>
                <p:oleObj r:id="rId3" imgW="25273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779" y="1308100"/>
                        <a:ext cx="6887729" cy="1325563"/>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6623F5F0-0824-40E8-9846-6A040E6F6827}"/>
              </a:ext>
            </a:extLst>
          </p:cNvPr>
          <p:cNvGraphicFramePr>
            <a:graphicFrameLocks noChangeAspect="1"/>
          </p:cNvGraphicFramePr>
          <p:nvPr>
            <p:extLst>
              <p:ext uri="{D42A27DB-BD31-4B8C-83A1-F6EECF244321}">
                <p14:modId xmlns:p14="http://schemas.microsoft.com/office/powerpoint/2010/main" val="342238470"/>
              </p:ext>
            </p:extLst>
          </p:nvPr>
        </p:nvGraphicFramePr>
        <p:xfrm>
          <a:off x="824401" y="2615533"/>
          <a:ext cx="5868247" cy="1104900"/>
        </p:xfrm>
        <a:graphic>
          <a:graphicData uri="http://schemas.openxmlformats.org/presentationml/2006/ole">
            <mc:AlternateContent xmlns:mc="http://schemas.openxmlformats.org/markup-compatibility/2006">
              <mc:Choice xmlns:v="urn:schemas-microsoft-com:vml" Requires="v">
                <p:oleObj spid="_x0000_s24758" r:id="rId5" imgW="2273300" imgH="431800" progId="Equation.3">
                  <p:embed/>
                </p:oleObj>
              </mc:Choice>
              <mc:Fallback>
                <p:oleObj r:id="rId5" imgW="22733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401" y="2615533"/>
                        <a:ext cx="5868247" cy="1104900"/>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D55BEDB4-628D-49A3-B046-88E51ADB2BB1}"/>
              </a:ext>
            </a:extLst>
          </p:cNvPr>
          <p:cNvGraphicFramePr>
            <a:graphicFrameLocks noChangeAspect="1"/>
          </p:cNvGraphicFramePr>
          <p:nvPr>
            <p:extLst>
              <p:ext uri="{D42A27DB-BD31-4B8C-83A1-F6EECF244321}">
                <p14:modId xmlns:p14="http://schemas.microsoft.com/office/powerpoint/2010/main" val="2572483914"/>
              </p:ext>
            </p:extLst>
          </p:nvPr>
        </p:nvGraphicFramePr>
        <p:xfrm>
          <a:off x="1029931" y="3882818"/>
          <a:ext cx="3881230" cy="676275"/>
        </p:xfrm>
        <a:graphic>
          <a:graphicData uri="http://schemas.openxmlformats.org/presentationml/2006/ole">
            <mc:AlternateContent xmlns:mc="http://schemas.openxmlformats.org/markup-compatibility/2006">
              <mc:Choice xmlns:v="urn:schemas-microsoft-com:vml" Requires="v">
                <p:oleObj spid="_x0000_s24759" r:id="rId7" imgW="1256755" imgH="215806" progId="Equation.3">
                  <p:embed/>
                </p:oleObj>
              </mc:Choice>
              <mc:Fallback>
                <p:oleObj r:id="rId7" imgW="1256755" imgH="215806"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931" y="3882818"/>
                        <a:ext cx="3881230" cy="676275"/>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E9978095-5A01-4AB2-9DC5-04E47AD1EA5E}"/>
              </a:ext>
            </a:extLst>
          </p:cNvPr>
          <p:cNvGraphicFramePr>
            <a:graphicFrameLocks noChangeAspect="1"/>
          </p:cNvGraphicFramePr>
          <p:nvPr>
            <p:extLst>
              <p:ext uri="{D42A27DB-BD31-4B8C-83A1-F6EECF244321}">
                <p14:modId xmlns:p14="http://schemas.microsoft.com/office/powerpoint/2010/main" val="4007002692"/>
              </p:ext>
            </p:extLst>
          </p:nvPr>
        </p:nvGraphicFramePr>
        <p:xfrm>
          <a:off x="1206141" y="4732339"/>
          <a:ext cx="4073215" cy="847725"/>
        </p:xfrm>
        <a:graphic>
          <a:graphicData uri="http://schemas.openxmlformats.org/presentationml/2006/ole">
            <mc:AlternateContent xmlns:mc="http://schemas.openxmlformats.org/markup-compatibility/2006">
              <mc:Choice xmlns:v="urn:schemas-microsoft-com:vml" Requires="v">
                <p:oleObj spid="_x0000_s24760" r:id="rId9" imgW="1879600" imgH="393700" progId="Equation.3">
                  <p:embed/>
                </p:oleObj>
              </mc:Choice>
              <mc:Fallback>
                <p:oleObj r:id="rId9" imgW="1879600" imgH="3937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6141" y="4732339"/>
                        <a:ext cx="4073215" cy="847725"/>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A5E46CBD-36D1-49FF-A45B-24CF91A0807A}"/>
              </a:ext>
            </a:extLst>
          </p:cNvPr>
          <p:cNvGraphicFramePr>
            <a:graphicFrameLocks noChangeAspect="1"/>
          </p:cNvGraphicFramePr>
          <p:nvPr>
            <p:extLst>
              <p:ext uri="{D42A27DB-BD31-4B8C-83A1-F6EECF244321}">
                <p14:modId xmlns:p14="http://schemas.microsoft.com/office/powerpoint/2010/main" val="3537344263"/>
              </p:ext>
            </p:extLst>
          </p:nvPr>
        </p:nvGraphicFramePr>
        <p:xfrm>
          <a:off x="453190" y="5613401"/>
          <a:ext cx="10672060" cy="992187"/>
        </p:xfrm>
        <a:graphic>
          <a:graphicData uri="http://schemas.openxmlformats.org/presentationml/2006/ole">
            <mc:AlternateContent xmlns:mc="http://schemas.openxmlformats.org/markup-compatibility/2006">
              <mc:Choice xmlns:v="urn:schemas-microsoft-com:vml" Requires="v">
                <p:oleObj spid="_x0000_s24761" r:id="rId11" imgW="4191000" imgH="393700" progId="Equation.3">
                  <p:embed/>
                </p:oleObj>
              </mc:Choice>
              <mc:Fallback>
                <p:oleObj r:id="rId11" imgW="4191000" imgH="393700"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190" y="5613401"/>
                        <a:ext cx="10672060" cy="992187"/>
                      </a:xfrm>
                      <a:prstGeom prst="rect">
                        <a:avLst/>
                      </a:prstGeom>
                      <a:noFill/>
                    </p:spPr>
                  </p:pic>
                </p:oleObj>
              </mc:Fallback>
            </mc:AlternateContent>
          </a:graphicData>
        </a:graphic>
      </p:graphicFrame>
    </p:spTree>
    <p:extLst>
      <p:ext uri="{BB962C8B-B14F-4D97-AF65-F5344CB8AC3E}">
        <p14:creationId xmlns:p14="http://schemas.microsoft.com/office/powerpoint/2010/main" val="2176571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764E-11E7-4400-B5BE-213A9BECD048}"/>
              </a:ext>
            </a:extLst>
          </p:cNvPr>
          <p:cNvSpPr>
            <a:spLocks noGrp="1"/>
          </p:cNvSpPr>
          <p:nvPr>
            <p:ph type="title"/>
          </p:nvPr>
        </p:nvSpPr>
        <p:spPr>
          <a:xfrm>
            <a:off x="838199" y="18256"/>
            <a:ext cx="9882809" cy="1024482"/>
          </a:xfrm>
        </p:spPr>
        <p:txBody>
          <a:bodyPr/>
          <a:lstStyle/>
          <a:p>
            <a:pPr algn="ctr"/>
            <a:r>
              <a:rPr lang="en-US" b="1" dirty="0"/>
              <a:t>Example 2 </a:t>
            </a:r>
          </a:p>
        </p:txBody>
      </p:sp>
      <p:graphicFrame>
        <p:nvGraphicFramePr>
          <p:cNvPr id="4" name="Object 3">
            <a:extLst>
              <a:ext uri="{FF2B5EF4-FFF2-40B4-BE49-F238E27FC236}">
                <a16:creationId xmlns:a16="http://schemas.microsoft.com/office/drawing/2014/main" id="{9591B3FB-D425-4808-B9E9-B2082AB4B797}"/>
              </a:ext>
            </a:extLst>
          </p:cNvPr>
          <p:cNvGraphicFramePr>
            <a:graphicFrameLocks noChangeAspect="1"/>
          </p:cNvGraphicFramePr>
          <p:nvPr>
            <p:extLst>
              <p:ext uri="{D42A27DB-BD31-4B8C-83A1-F6EECF244321}">
                <p14:modId xmlns:p14="http://schemas.microsoft.com/office/powerpoint/2010/main" val="2697097603"/>
              </p:ext>
            </p:extLst>
          </p:nvPr>
        </p:nvGraphicFramePr>
        <p:xfrm>
          <a:off x="3512987" y="792684"/>
          <a:ext cx="3430001" cy="1247273"/>
        </p:xfrm>
        <a:graphic>
          <a:graphicData uri="http://schemas.openxmlformats.org/presentationml/2006/ole">
            <mc:AlternateContent xmlns:mc="http://schemas.openxmlformats.org/markup-compatibility/2006">
              <mc:Choice xmlns:v="urn:schemas-microsoft-com:vml" Requires="v">
                <p:oleObj spid="_x0000_s25781" r:id="rId3" imgW="1257300" imgH="457200" progId="Equation.3">
                  <p:embed/>
                </p:oleObj>
              </mc:Choice>
              <mc:Fallback>
                <p:oleObj r:id="rId3" imgW="12573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2987" y="792684"/>
                        <a:ext cx="3430001" cy="1247273"/>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FDF52FA1-C2EF-4077-9CBD-EB4554EB404F}"/>
              </a:ext>
            </a:extLst>
          </p:cNvPr>
          <p:cNvGraphicFramePr>
            <a:graphicFrameLocks noChangeAspect="1"/>
          </p:cNvGraphicFramePr>
          <p:nvPr>
            <p:extLst>
              <p:ext uri="{D42A27DB-BD31-4B8C-83A1-F6EECF244321}">
                <p14:modId xmlns:p14="http://schemas.microsoft.com/office/powerpoint/2010/main" val="1924353648"/>
              </p:ext>
            </p:extLst>
          </p:nvPr>
        </p:nvGraphicFramePr>
        <p:xfrm>
          <a:off x="27408" y="2039957"/>
          <a:ext cx="10532035" cy="890337"/>
        </p:xfrm>
        <a:graphic>
          <a:graphicData uri="http://schemas.openxmlformats.org/presentationml/2006/ole">
            <mc:AlternateContent xmlns:mc="http://schemas.openxmlformats.org/markup-compatibility/2006">
              <mc:Choice xmlns:v="urn:schemas-microsoft-com:vml" Requires="v">
                <p:oleObj spid="_x0000_s25782" r:id="rId5" imgW="4610100" imgH="393700" progId="Equation.3">
                  <p:embed/>
                </p:oleObj>
              </mc:Choice>
              <mc:Fallback>
                <p:oleObj r:id="rId5" imgW="46101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08" y="2039957"/>
                        <a:ext cx="10532035" cy="890337"/>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1EA64405-A8B4-4D50-AAE6-07EEE1CC5EEA}"/>
              </a:ext>
            </a:extLst>
          </p:cNvPr>
          <p:cNvGraphicFramePr>
            <a:graphicFrameLocks noChangeAspect="1"/>
          </p:cNvGraphicFramePr>
          <p:nvPr>
            <p:extLst>
              <p:ext uri="{D42A27DB-BD31-4B8C-83A1-F6EECF244321}">
                <p14:modId xmlns:p14="http://schemas.microsoft.com/office/powerpoint/2010/main" val="2458660083"/>
              </p:ext>
            </p:extLst>
          </p:nvPr>
        </p:nvGraphicFramePr>
        <p:xfrm>
          <a:off x="838200" y="2930294"/>
          <a:ext cx="6371778" cy="1024482"/>
        </p:xfrm>
        <a:graphic>
          <a:graphicData uri="http://schemas.openxmlformats.org/presentationml/2006/ole">
            <mc:AlternateContent xmlns:mc="http://schemas.openxmlformats.org/markup-compatibility/2006">
              <mc:Choice xmlns:v="urn:schemas-microsoft-com:vml" Requires="v">
                <p:oleObj spid="_x0000_s25783" r:id="rId7" imgW="2425700" imgH="393700" progId="Equation.3">
                  <p:embed/>
                </p:oleObj>
              </mc:Choice>
              <mc:Fallback>
                <p:oleObj r:id="rId7" imgW="2425700" imgH="3937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930294"/>
                        <a:ext cx="6371778" cy="1024482"/>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4A64EE19-1073-4111-B0D5-3519D79D7EB5}"/>
              </a:ext>
            </a:extLst>
          </p:cNvPr>
          <p:cNvGraphicFramePr>
            <a:graphicFrameLocks noChangeAspect="1"/>
          </p:cNvGraphicFramePr>
          <p:nvPr>
            <p:extLst>
              <p:ext uri="{D42A27DB-BD31-4B8C-83A1-F6EECF244321}">
                <p14:modId xmlns:p14="http://schemas.microsoft.com/office/powerpoint/2010/main" val="1383360958"/>
              </p:ext>
            </p:extLst>
          </p:nvPr>
        </p:nvGraphicFramePr>
        <p:xfrm>
          <a:off x="1764632" y="4290260"/>
          <a:ext cx="3528794" cy="1328487"/>
        </p:xfrm>
        <a:graphic>
          <a:graphicData uri="http://schemas.openxmlformats.org/presentationml/2006/ole">
            <mc:AlternateContent xmlns:mc="http://schemas.openxmlformats.org/markup-compatibility/2006">
              <mc:Choice xmlns:v="urn:schemas-microsoft-com:vml" Requires="v">
                <p:oleObj spid="_x0000_s25784" r:id="rId9" imgW="1625600" imgH="609600" progId="Equation.3">
                  <p:embed/>
                </p:oleObj>
              </mc:Choice>
              <mc:Fallback>
                <p:oleObj r:id="rId9" imgW="1625600" imgH="6096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4632" y="4290260"/>
                        <a:ext cx="3528794" cy="1328487"/>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0F79F21C-0482-4B8D-8856-BCD37E6C3CA9}"/>
              </a:ext>
            </a:extLst>
          </p:cNvPr>
          <p:cNvGraphicFramePr>
            <a:graphicFrameLocks noChangeAspect="1"/>
          </p:cNvGraphicFramePr>
          <p:nvPr>
            <p:extLst>
              <p:ext uri="{D42A27DB-BD31-4B8C-83A1-F6EECF244321}">
                <p14:modId xmlns:p14="http://schemas.microsoft.com/office/powerpoint/2010/main" val="1072829687"/>
              </p:ext>
            </p:extLst>
          </p:nvPr>
        </p:nvGraphicFramePr>
        <p:xfrm>
          <a:off x="2309812" y="5802229"/>
          <a:ext cx="4120694" cy="1024482"/>
        </p:xfrm>
        <a:graphic>
          <a:graphicData uri="http://schemas.openxmlformats.org/presentationml/2006/ole">
            <mc:AlternateContent xmlns:mc="http://schemas.openxmlformats.org/markup-compatibility/2006">
              <mc:Choice xmlns:v="urn:schemas-microsoft-com:vml" Requires="v">
                <p:oleObj spid="_x0000_s25785" r:id="rId11" imgW="1714500" imgH="431800" progId="Equation.3">
                  <p:embed/>
                </p:oleObj>
              </mc:Choice>
              <mc:Fallback>
                <p:oleObj r:id="rId11" imgW="1714500" imgH="431800"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9812" y="5802229"/>
                        <a:ext cx="4120694" cy="1024482"/>
                      </a:xfrm>
                      <a:prstGeom prst="rect">
                        <a:avLst/>
                      </a:prstGeom>
                      <a:noFill/>
                    </p:spPr>
                  </p:pic>
                </p:oleObj>
              </mc:Fallback>
            </mc:AlternateContent>
          </a:graphicData>
        </a:graphic>
      </p:graphicFrame>
    </p:spTree>
    <p:extLst>
      <p:ext uri="{BB962C8B-B14F-4D97-AF65-F5344CB8AC3E}">
        <p14:creationId xmlns:p14="http://schemas.microsoft.com/office/powerpoint/2010/main" val="3786647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E92C-0E44-4E20-8F97-AD85803CBCF6}"/>
              </a:ext>
            </a:extLst>
          </p:cNvPr>
          <p:cNvSpPr>
            <a:spLocks noGrp="1"/>
          </p:cNvSpPr>
          <p:nvPr>
            <p:ph type="title"/>
          </p:nvPr>
        </p:nvSpPr>
        <p:spPr>
          <a:xfrm>
            <a:off x="738809" y="764373"/>
            <a:ext cx="10767391" cy="1293028"/>
          </a:xfrm>
        </p:spPr>
        <p:txBody>
          <a:bodyPr/>
          <a:lstStyle/>
          <a:p>
            <a:pPr algn="ctr"/>
            <a:r>
              <a:rPr lang="en-US" b="1" dirty="0"/>
              <a:t>Example 3</a:t>
            </a:r>
          </a:p>
        </p:txBody>
      </p:sp>
      <p:sp>
        <p:nvSpPr>
          <p:cNvPr id="3" name="Content Placeholder 2">
            <a:extLst>
              <a:ext uri="{FF2B5EF4-FFF2-40B4-BE49-F238E27FC236}">
                <a16:creationId xmlns:a16="http://schemas.microsoft.com/office/drawing/2014/main" id="{4EDA426F-4207-4351-AA51-9D12B0863F29}"/>
              </a:ext>
            </a:extLst>
          </p:cNvPr>
          <p:cNvSpPr>
            <a:spLocks noGrp="1"/>
          </p:cNvSpPr>
          <p:nvPr>
            <p:ph idx="1"/>
          </p:nvPr>
        </p:nvSpPr>
        <p:spPr>
          <a:xfrm>
            <a:off x="838200" y="1818815"/>
            <a:ext cx="10515600" cy="4351338"/>
          </a:xfrm>
        </p:spPr>
        <p:txBody>
          <a:bodyPr/>
          <a:lstStyle/>
          <a:p>
            <a:r>
              <a:rPr lang="en-US" dirty="0"/>
              <a:t>Calculate the current (t) in the integral differential equation.</a:t>
            </a:r>
          </a:p>
          <a:p>
            <a:endParaRPr lang="en-US" dirty="0"/>
          </a:p>
          <a:p>
            <a:endParaRPr lang="en-US" dirty="0"/>
          </a:p>
          <a:p>
            <a:endParaRPr lang="en-US" dirty="0"/>
          </a:p>
          <a:p>
            <a:endParaRPr lang="en-US" dirty="0"/>
          </a:p>
          <a:p>
            <a:endParaRPr lang="en-US" dirty="0"/>
          </a:p>
          <a:p>
            <a:r>
              <a:rPr lang="en-US" dirty="0"/>
              <a:t>Assume initial conditions to be zero.</a:t>
            </a:r>
          </a:p>
          <a:p>
            <a:endParaRPr lang="en-US" dirty="0"/>
          </a:p>
        </p:txBody>
      </p:sp>
      <p:sp>
        <p:nvSpPr>
          <p:cNvPr id="4" name="Rectangle 2">
            <a:extLst>
              <a:ext uri="{FF2B5EF4-FFF2-40B4-BE49-F238E27FC236}">
                <a16:creationId xmlns:a16="http://schemas.microsoft.com/office/drawing/2014/main" id="{BA0DD8C4-FE3C-4844-8CE3-B727569A247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6D653F60-3E4E-4A59-B1E6-629FEEC82E40}"/>
              </a:ext>
            </a:extLst>
          </p:cNvPr>
          <p:cNvGraphicFramePr>
            <a:graphicFrameLocks noChangeAspect="1"/>
          </p:cNvGraphicFramePr>
          <p:nvPr>
            <p:extLst>
              <p:ext uri="{D42A27DB-BD31-4B8C-83A1-F6EECF244321}">
                <p14:modId xmlns:p14="http://schemas.microsoft.com/office/powerpoint/2010/main" val="3549394983"/>
              </p:ext>
            </p:extLst>
          </p:nvPr>
        </p:nvGraphicFramePr>
        <p:xfrm>
          <a:off x="738809" y="2445853"/>
          <a:ext cx="10584256" cy="1486730"/>
        </p:xfrm>
        <a:graphic>
          <a:graphicData uri="http://schemas.openxmlformats.org/presentationml/2006/ole">
            <mc:AlternateContent xmlns:mc="http://schemas.openxmlformats.org/markup-compatibility/2006">
              <mc:Choice xmlns:v="urn:schemas-microsoft-com:vml" Requires="v">
                <p:oleObj spid="_x0000_s26660" r:id="rId3" imgW="2298700" imgH="393700" progId="Equation.3">
                  <p:embed/>
                </p:oleObj>
              </mc:Choice>
              <mc:Fallback>
                <p:oleObj r:id="rId3" imgW="2298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809" y="2445853"/>
                        <a:ext cx="10584256" cy="1486730"/>
                      </a:xfrm>
                      <a:prstGeom prst="rect">
                        <a:avLst/>
                      </a:prstGeom>
                      <a:noFill/>
                    </p:spPr>
                  </p:pic>
                </p:oleObj>
              </mc:Fallback>
            </mc:AlternateContent>
          </a:graphicData>
        </a:graphic>
      </p:graphicFrame>
    </p:spTree>
    <p:extLst>
      <p:ext uri="{BB962C8B-B14F-4D97-AF65-F5344CB8AC3E}">
        <p14:creationId xmlns:p14="http://schemas.microsoft.com/office/powerpoint/2010/main" val="4054506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447D-23B9-4A49-B720-50094D9ADB77}"/>
              </a:ext>
            </a:extLst>
          </p:cNvPr>
          <p:cNvSpPr>
            <a:spLocks noGrp="1"/>
          </p:cNvSpPr>
          <p:nvPr>
            <p:ph type="title"/>
          </p:nvPr>
        </p:nvSpPr>
        <p:spPr>
          <a:xfrm>
            <a:off x="838200" y="318052"/>
            <a:ext cx="10668000" cy="1298713"/>
          </a:xfrm>
        </p:spPr>
        <p:txBody>
          <a:bodyPr/>
          <a:lstStyle/>
          <a:p>
            <a:pPr algn="ctr"/>
            <a:r>
              <a:rPr lang="en-US" b="1" dirty="0"/>
              <a:t>Example 3 - Solution</a:t>
            </a:r>
          </a:p>
        </p:txBody>
      </p:sp>
      <p:sp>
        <p:nvSpPr>
          <p:cNvPr id="3" name="Content Placeholder 2">
            <a:extLst>
              <a:ext uri="{FF2B5EF4-FFF2-40B4-BE49-F238E27FC236}">
                <a16:creationId xmlns:a16="http://schemas.microsoft.com/office/drawing/2014/main" id="{31E41D56-C213-4763-A54C-5A32F92CB4CD}"/>
              </a:ext>
            </a:extLst>
          </p:cNvPr>
          <p:cNvSpPr>
            <a:spLocks noGrp="1"/>
          </p:cNvSpPr>
          <p:nvPr>
            <p:ph idx="1"/>
          </p:nvPr>
        </p:nvSpPr>
        <p:spPr>
          <a:xfrm>
            <a:off x="838200" y="1488741"/>
            <a:ext cx="10515600" cy="5004134"/>
          </a:xfrm>
        </p:spPr>
        <p:txBody>
          <a:bodyPr/>
          <a:lstStyle/>
          <a:p>
            <a:r>
              <a:rPr lang="en-US" dirty="0"/>
              <a:t>Taking Laplace transform of both sides of equation,</a:t>
            </a:r>
          </a:p>
          <a:p>
            <a:endParaRPr lang="en-US" dirty="0"/>
          </a:p>
          <a:p>
            <a:endParaRPr lang="en-US" dirty="0"/>
          </a:p>
          <a:p>
            <a:endParaRPr lang="en-US" dirty="0"/>
          </a:p>
          <a:p>
            <a:r>
              <a:rPr lang="en-US" dirty="0"/>
              <a:t> Substituting initial conditions to be zero i.e. I(o</a:t>
            </a:r>
            <a:r>
              <a:rPr lang="en-US" baseline="30000" dirty="0"/>
              <a:t>+</a:t>
            </a:r>
            <a:r>
              <a:rPr lang="en-US" dirty="0"/>
              <a:t>) = o</a:t>
            </a:r>
          </a:p>
        </p:txBody>
      </p:sp>
      <p:graphicFrame>
        <p:nvGraphicFramePr>
          <p:cNvPr id="5" name="Object 4">
            <a:extLst>
              <a:ext uri="{FF2B5EF4-FFF2-40B4-BE49-F238E27FC236}">
                <a16:creationId xmlns:a16="http://schemas.microsoft.com/office/drawing/2014/main" id="{5991F6E7-59C9-4854-8317-C4B6CDC6177B}"/>
              </a:ext>
            </a:extLst>
          </p:cNvPr>
          <p:cNvGraphicFramePr>
            <a:graphicFrameLocks noChangeAspect="1"/>
          </p:cNvGraphicFramePr>
          <p:nvPr>
            <p:extLst>
              <p:ext uri="{D42A27DB-BD31-4B8C-83A1-F6EECF244321}">
                <p14:modId xmlns:p14="http://schemas.microsoft.com/office/powerpoint/2010/main" val="2725352724"/>
              </p:ext>
            </p:extLst>
          </p:nvPr>
        </p:nvGraphicFramePr>
        <p:xfrm>
          <a:off x="1977887" y="2163546"/>
          <a:ext cx="6382139" cy="861391"/>
        </p:xfrm>
        <a:graphic>
          <a:graphicData uri="http://schemas.openxmlformats.org/presentationml/2006/ole">
            <mc:AlternateContent xmlns:mc="http://schemas.openxmlformats.org/markup-compatibility/2006">
              <mc:Choice xmlns:v="urn:schemas-microsoft-com:vml" Requires="v">
                <p:oleObj spid="_x0000_s27764" r:id="rId3" imgW="3251200" imgH="457200" progId="Equation.3">
                  <p:embed/>
                </p:oleObj>
              </mc:Choice>
              <mc:Fallback>
                <p:oleObj r:id="rId3" imgW="32512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7887" y="2163546"/>
                        <a:ext cx="6382139" cy="861391"/>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C71759BC-1DCA-44BF-BB53-26F55A678B91}"/>
              </a:ext>
            </a:extLst>
          </p:cNvPr>
          <p:cNvGraphicFramePr>
            <a:graphicFrameLocks noChangeAspect="1"/>
          </p:cNvGraphicFramePr>
          <p:nvPr>
            <p:extLst>
              <p:ext uri="{D42A27DB-BD31-4B8C-83A1-F6EECF244321}">
                <p14:modId xmlns:p14="http://schemas.microsoft.com/office/powerpoint/2010/main" val="1715070842"/>
              </p:ext>
            </p:extLst>
          </p:nvPr>
        </p:nvGraphicFramePr>
        <p:xfrm>
          <a:off x="1543530" y="3681047"/>
          <a:ext cx="4116632" cy="1029158"/>
        </p:xfrm>
        <a:graphic>
          <a:graphicData uri="http://schemas.openxmlformats.org/presentationml/2006/ole">
            <mc:AlternateContent xmlns:mc="http://schemas.openxmlformats.org/markup-compatibility/2006">
              <mc:Choice xmlns:v="urn:schemas-microsoft-com:vml" Requires="v">
                <p:oleObj spid="_x0000_s27765" r:id="rId5" imgW="1752600" imgH="444500" progId="Equation.3">
                  <p:embed/>
                </p:oleObj>
              </mc:Choice>
              <mc:Fallback>
                <p:oleObj r:id="rId5" imgW="17526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3530" y="3681047"/>
                        <a:ext cx="4116632" cy="1029158"/>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620827D5-7BC6-47E3-9863-23D5F12C9859}"/>
              </a:ext>
            </a:extLst>
          </p:cNvPr>
          <p:cNvGraphicFramePr>
            <a:graphicFrameLocks noChangeAspect="1"/>
          </p:cNvGraphicFramePr>
          <p:nvPr>
            <p:extLst>
              <p:ext uri="{D42A27DB-BD31-4B8C-83A1-F6EECF244321}">
                <p14:modId xmlns:p14="http://schemas.microsoft.com/office/powerpoint/2010/main" val="177437038"/>
              </p:ext>
            </p:extLst>
          </p:nvPr>
        </p:nvGraphicFramePr>
        <p:xfrm>
          <a:off x="1331495" y="4967581"/>
          <a:ext cx="9046324" cy="1176545"/>
        </p:xfrm>
        <a:graphic>
          <a:graphicData uri="http://schemas.openxmlformats.org/presentationml/2006/ole">
            <mc:AlternateContent xmlns:mc="http://schemas.openxmlformats.org/markup-compatibility/2006">
              <mc:Choice xmlns:v="urn:schemas-microsoft-com:vml" Requires="v">
                <p:oleObj spid="_x0000_s27766" r:id="rId7" imgW="3289300" imgH="431800" progId="Equation.3">
                  <p:embed/>
                </p:oleObj>
              </mc:Choice>
              <mc:Fallback>
                <p:oleObj r:id="rId7" imgW="3289300" imgH="431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495" y="4967581"/>
                        <a:ext cx="9046324" cy="1176545"/>
                      </a:xfrm>
                      <a:prstGeom prst="rect">
                        <a:avLst/>
                      </a:prstGeom>
                      <a:noFill/>
                    </p:spPr>
                  </p:pic>
                </p:oleObj>
              </mc:Fallback>
            </mc:AlternateContent>
          </a:graphicData>
        </a:graphic>
      </p:graphicFrame>
    </p:spTree>
    <p:extLst>
      <p:ext uri="{BB962C8B-B14F-4D97-AF65-F5344CB8AC3E}">
        <p14:creationId xmlns:p14="http://schemas.microsoft.com/office/powerpoint/2010/main" val="3724536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F72F-2861-490D-BD8F-4012141F0B4F}"/>
              </a:ext>
            </a:extLst>
          </p:cNvPr>
          <p:cNvSpPr>
            <a:spLocks noGrp="1"/>
          </p:cNvSpPr>
          <p:nvPr>
            <p:ph type="title"/>
          </p:nvPr>
        </p:nvSpPr>
        <p:spPr>
          <a:xfrm>
            <a:off x="838200" y="28532"/>
            <a:ext cx="10515600" cy="1325563"/>
          </a:xfrm>
        </p:spPr>
        <p:txBody>
          <a:bodyPr/>
          <a:lstStyle/>
          <a:p>
            <a:pPr algn="ctr"/>
            <a:r>
              <a:rPr lang="en-US" b="1" dirty="0"/>
              <a:t>Solution</a:t>
            </a:r>
          </a:p>
        </p:txBody>
      </p:sp>
      <p:sp>
        <p:nvSpPr>
          <p:cNvPr id="3" name="Content Placeholder 2">
            <a:extLst>
              <a:ext uri="{FF2B5EF4-FFF2-40B4-BE49-F238E27FC236}">
                <a16:creationId xmlns:a16="http://schemas.microsoft.com/office/drawing/2014/main" id="{2F692B89-BC60-49D7-9534-E692047D175E}"/>
              </a:ext>
            </a:extLst>
          </p:cNvPr>
          <p:cNvSpPr>
            <a:spLocks noGrp="1"/>
          </p:cNvSpPr>
          <p:nvPr>
            <p:ph idx="1"/>
          </p:nvPr>
        </p:nvSpPr>
        <p:spPr>
          <a:xfrm>
            <a:off x="838200" y="1382626"/>
            <a:ext cx="10515600" cy="4794337"/>
          </a:xfrm>
        </p:spPr>
        <p:txBody>
          <a:bodyPr>
            <a:normAutofit/>
          </a:bodyPr>
          <a:lstStyle/>
          <a:p>
            <a:r>
              <a:rPr lang="en-US" dirty="0"/>
              <a:t>The equation above contain single order poles. Using partial fraction method;</a:t>
            </a:r>
          </a:p>
          <a:p>
            <a:endParaRPr lang="en-US" dirty="0"/>
          </a:p>
          <a:p>
            <a:endParaRPr lang="en-US" dirty="0"/>
          </a:p>
          <a:p>
            <a:endParaRPr lang="en-US" dirty="0"/>
          </a:p>
          <a:p>
            <a:endParaRPr lang="en-US" dirty="0"/>
          </a:p>
          <a:p>
            <a:endParaRPr lang="en-US" dirty="0"/>
          </a:p>
          <a:p>
            <a:endParaRPr lang="en-US" dirty="0"/>
          </a:p>
          <a:p>
            <a:pPr marL="0" indent="0">
              <a:buNone/>
            </a:pPr>
            <a:br>
              <a:rPr lang="en-US" dirty="0"/>
            </a:br>
            <a:r>
              <a:rPr lang="en-US" dirty="0"/>
              <a:t>Substituting these partial factor coefficients and taking inverse Laplace transform;</a:t>
            </a:r>
          </a:p>
          <a:p>
            <a:endParaRPr lang="en-US" dirty="0"/>
          </a:p>
        </p:txBody>
      </p:sp>
      <p:sp>
        <p:nvSpPr>
          <p:cNvPr id="4" name="Rectangle 2">
            <a:extLst>
              <a:ext uri="{FF2B5EF4-FFF2-40B4-BE49-F238E27FC236}">
                <a16:creationId xmlns:a16="http://schemas.microsoft.com/office/drawing/2014/main" id="{587CBC51-2465-4C99-BBD6-4B2B3D051A2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AA3DE94E-37B4-4DB4-A9E2-A93884D59072}"/>
              </a:ext>
            </a:extLst>
          </p:cNvPr>
          <p:cNvGraphicFramePr>
            <a:graphicFrameLocks noChangeAspect="1"/>
          </p:cNvGraphicFramePr>
          <p:nvPr>
            <p:extLst>
              <p:ext uri="{D42A27DB-BD31-4B8C-83A1-F6EECF244321}">
                <p14:modId xmlns:p14="http://schemas.microsoft.com/office/powerpoint/2010/main" val="1390344186"/>
              </p:ext>
            </p:extLst>
          </p:nvPr>
        </p:nvGraphicFramePr>
        <p:xfrm>
          <a:off x="2580747" y="1724860"/>
          <a:ext cx="7945533" cy="3709066"/>
        </p:xfrm>
        <a:graphic>
          <a:graphicData uri="http://schemas.openxmlformats.org/presentationml/2006/ole">
            <mc:AlternateContent xmlns:mc="http://schemas.openxmlformats.org/markup-compatibility/2006">
              <mc:Choice xmlns:v="urn:schemas-microsoft-com:vml" Requires="v">
                <p:oleObj spid="_x0000_s28749" r:id="rId3" imgW="3733800" imgH="1955800" progId="Equation.3">
                  <p:embed/>
                </p:oleObj>
              </mc:Choice>
              <mc:Fallback>
                <p:oleObj r:id="rId3" imgW="3733800" imgH="1955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0747" y="1724860"/>
                        <a:ext cx="7945533" cy="3709066"/>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FC2CFB38-58EE-42C4-BB6F-D86518081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DDE5573F-B687-4D33-82E7-C2BB78BE17AA}"/>
              </a:ext>
            </a:extLst>
          </p:cNvPr>
          <p:cNvGraphicFramePr>
            <a:graphicFrameLocks noChangeAspect="1"/>
          </p:cNvGraphicFramePr>
          <p:nvPr>
            <p:extLst>
              <p:ext uri="{D42A27DB-BD31-4B8C-83A1-F6EECF244321}">
                <p14:modId xmlns:p14="http://schemas.microsoft.com/office/powerpoint/2010/main" val="3961192941"/>
              </p:ext>
            </p:extLst>
          </p:nvPr>
        </p:nvGraphicFramePr>
        <p:xfrm>
          <a:off x="2620764" y="6060449"/>
          <a:ext cx="7341206" cy="743037"/>
        </p:xfrm>
        <a:graphic>
          <a:graphicData uri="http://schemas.openxmlformats.org/presentationml/2006/ole">
            <mc:AlternateContent xmlns:mc="http://schemas.openxmlformats.org/markup-compatibility/2006">
              <mc:Choice xmlns:v="urn:schemas-microsoft-com:vml" Requires="v">
                <p:oleObj spid="_x0000_s28750" r:id="rId5" imgW="2349500" imgH="228600" progId="Equation.3">
                  <p:embed/>
                </p:oleObj>
              </mc:Choice>
              <mc:Fallback>
                <p:oleObj r:id="rId5" imgW="23495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0764" y="6060449"/>
                        <a:ext cx="7341206" cy="743037"/>
                      </a:xfrm>
                      <a:prstGeom prst="rect">
                        <a:avLst/>
                      </a:prstGeom>
                      <a:noFill/>
                    </p:spPr>
                  </p:pic>
                </p:oleObj>
              </mc:Fallback>
            </mc:AlternateContent>
          </a:graphicData>
        </a:graphic>
      </p:graphicFrame>
    </p:spTree>
    <p:extLst>
      <p:ext uri="{BB962C8B-B14F-4D97-AF65-F5344CB8AC3E}">
        <p14:creationId xmlns:p14="http://schemas.microsoft.com/office/powerpoint/2010/main" val="2741017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3265-669D-4761-A8D7-8F9B1ACE20C7}"/>
              </a:ext>
            </a:extLst>
          </p:cNvPr>
          <p:cNvSpPr>
            <a:spLocks noGrp="1"/>
          </p:cNvSpPr>
          <p:nvPr>
            <p:ph type="title"/>
          </p:nvPr>
        </p:nvSpPr>
        <p:spPr>
          <a:xfrm>
            <a:off x="685800" y="764373"/>
            <a:ext cx="10820400" cy="1293028"/>
          </a:xfrm>
        </p:spPr>
        <p:txBody>
          <a:bodyPr/>
          <a:lstStyle/>
          <a:p>
            <a:pPr algn="ctr"/>
            <a:r>
              <a:rPr lang="en-US" b="1"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0C8277-387C-4B8F-AA3C-0BE5E9D09E9C}"/>
                  </a:ext>
                </a:extLst>
              </p:cNvPr>
              <p:cNvSpPr>
                <a:spLocks noGrp="1"/>
              </p:cNvSpPr>
              <p:nvPr>
                <p:ph idx="1"/>
              </p:nvPr>
            </p:nvSpPr>
            <p:spPr/>
            <p:txBody>
              <a:bodyPr/>
              <a:lstStyle/>
              <a:p>
                <a:r>
                  <a:rPr lang="en-US" dirty="0"/>
                  <a:t>Find the inverse Laplace transform of </a:t>
                </a:r>
              </a:p>
              <a:p>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𝑠</m:t>
                        </m:r>
                      </m:e>
                    </m:d>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𝑠</m:t>
                            </m:r>
                            <m:d>
                              <m:dPr>
                                <m:begChr m:val="{"/>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+ 2</m:t>
                                </m:r>
                              </m:e>
                            </m:d>
                            <m:d>
                              <m:dPr>
                                <m:begChr m:val="{"/>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 </m:t>
                                </m:r>
                                <m:r>
                                  <a:rPr lang="en-US">
                                    <a:latin typeface="Cambria Math" panose="02040503050406030204" pitchFamily="18" charset="0"/>
                                  </a:rPr>
                                  <m:t>3</m:t>
                                </m:r>
                              </m:e>
                            </m:d>
                            <m:r>
                              <a:rPr lang="en-US">
                                <a:latin typeface="Cambria Math" panose="02040503050406030204" pitchFamily="18" charset="0"/>
                              </a:rPr>
                              <m:t>2</m:t>
                            </m:r>
                          </m:e>
                        </m:d>
                      </m:den>
                    </m:f>
                  </m:oMath>
                </a14:m>
                <a:endParaRPr lang="en-US" dirty="0"/>
              </a:p>
              <a:p>
                <a:endParaRPr lang="en-US" dirty="0"/>
              </a:p>
              <a:p>
                <a:pPr marL="0" indent="0">
                  <a:buNone/>
                </a:pPr>
                <a:r>
                  <a:rPr lang="en-US" dirty="0"/>
                  <a:t>Answer</a:t>
                </a:r>
              </a:p>
              <a:p>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9</m:t>
                        </m:r>
                      </m:den>
                    </m:f>
                    <m:r>
                      <a:rPr lang="en-US" i="1">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r>
                          <a:rPr lang="en-US" i="1">
                            <a:latin typeface="Cambria Math" panose="02040503050406030204" pitchFamily="18" charset="0"/>
                          </a:rPr>
                          <m:t>𝑡</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num>
                      <m:den>
                        <m:r>
                          <a:rPr lang="en-US" i="1">
                            <a:latin typeface="Cambria Math" panose="02040503050406030204" pitchFamily="18" charset="0"/>
                          </a:rPr>
                          <m:t>3</m:t>
                        </m:r>
                      </m:den>
                    </m:f>
                    <m:r>
                      <a:rPr lang="en-US" i="1">
                        <a:latin typeface="Cambria Math" panose="02040503050406030204" pitchFamily="18" charset="0"/>
                      </a:rPr>
                      <m:t>𝑡𝑒</m:t>
                    </m:r>
                    <m:d>
                      <m:dPr>
                        <m:ctrlPr>
                          <a:rPr lang="en-US" i="1">
                            <a:latin typeface="Cambria Math" panose="02040503050406030204" pitchFamily="18" charset="0"/>
                          </a:rPr>
                        </m:ctrlPr>
                      </m:dPr>
                      <m:e>
                        <m:r>
                          <a:rPr lang="en-US" i="1">
                            <a:latin typeface="Cambria Math" panose="02040503050406030204" pitchFamily="18" charset="0"/>
                          </a:rPr>
                          <m:t>−3</m:t>
                        </m:r>
                        <m:r>
                          <a:rPr lang="en-US" i="1">
                            <a:latin typeface="Cambria Math" panose="02040503050406030204" pitchFamily="18" charset="0"/>
                          </a:rPr>
                          <m:t>𝑡</m:t>
                        </m:r>
                      </m:e>
                    </m:d>
                  </m:oMath>
                </a14:m>
                <a:endParaRPr lang="en-US" dirty="0"/>
              </a:p>
            </p:txBody>
          </p:sp>
        </mc:Choice>
        <mc:Fallback xmlns="">
          <p:sp>
            <p:nvSpPr>
              <p:cNvPr id="3" name="Content Placeholder 2">
                <a:extLst>
                  <a:ext uri="{FF2B5EF4-FFF2-40B4-BE49-F238E27FC236}">
                    <a16:creationId xmlns:a16="http://schemas.microsoft.com/office/drawing/2014/main" id="{360C8277-387C-4B8F-AA3C-0BE5E9D09E9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586436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F068-2D08-4471-850F-68E504648D92}"/>
              </a:ext>
            </a:extLst>
          </p:cNvPr>
          <p:cNvSpPr>
            <a:spLocks noGrp="1"/>
          </p:cNvSpPr>
          <p:nvPr>
            <p:ph type="title"/>
          </p:nvPr>
        </p:nvSpPr>
        <p:spPr>
          <a:xfrm>
            <a:off x="838200" y="764373"/>
            <a:ext cx="10668000" cy="1293028"/>
          </a:xfrm>
        </p:spPr>
        <p:txBody>
          <a:bodyPr/>
          <a:lstStyle/>
          <a:p>
            <a:pPr algn="ctr"/>
            <a:r>
              <a:rPr lang="en-US" b="1"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81E360-AAA4-413E-AB77-99E6C2DC0219}"/>
                  </a:ext>
                </a:extLst>
              </p:cNvPr>
              <p:cNvSpPr>
                <a:spLocks noGrp="1"/>
              </p:cNvSpPr>
              <p:nvPr>
                <p:ph sz="half" idx="1"/>
              </p:nvPr>
            </p:nvSpPr>
            <p:spPr>
              <a:xfrm>
                <a:off x="838200" y="1825624"/>
                <a:ext cx="5181600" cy="4847891"/>
              </a:xfrm>
            </p:spPr>
            <p:txBody>
              <a:bodyPr>
                <a:normAutofit/>
              </a:bodyPr>
              <a:lstStyle/>
              <a:p>
                <a:r>
                  <a:rPr lang="en-US" dirty="0"/>
                  <a:t>Given the function f(t), find F(s) </a:t>
                </a:r>
              </a:p>
              <a:p>
                <a:pPr lvl="0"/>
                <a:r>
                  <a:rPr lang="en-US" dirty="0"/>
                  <a:t>f(t)= 17</a:t>
                </a:r>
              </a:p>
              <a:p>
                <a:pPr lvl="0"/>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=20</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oMath>
                </a14:m>
                <a:endParaRPr lang="en-US" dirty="0"/>
              </a:p>
              <a:p>
                <a:pPr lvl="0"/>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=3</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+9</m:t>
                    </m:r>
                    <m:r>
                      <a:rPr lang="en-US" i="1">
                        <a:latin typeface="Cambria Math" panose="02040503050406030204" pitchFamily="18" charset="0"/>
                      </a:rPr>
                      <m:t>𝑡</m:t>
                    </m:r>
                    <m:r>
                      <a:rPr lang="en-US" i="1">
                        <a:latin typeface="Cambria Math" panose="02040503050406030204" pitchFamily="18" charset="0"/>
                      </a:rPr>
                      <m:t>−2</m:t>
                    </m:r>
                  </m:oMath>
                </a14:m>
                <a:endParaRPr lang="en-US" dirty="0"/>
              </a:p>
              <a:p>
                <a:pPr lvl="0"/>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25</m:t>
                        </m:r>
                      </m:num>
                      <m:den>
                        <m:r>
                          <a:rPr lang="en-US" i="1">
                            <a:latin typeface="Cambria Math" panose="02040503050406030204" pitchFamily="18" charset="0"/>
                          </a:rPr>
                          <m:t>10</m:t>
                        </m:r>
                      </m:den>
                    </m:f>
                    <m:r>
                      <a:rPr lang="en-US" i="1">
                        <a:latin typeface="Cambria Math" panose="02040503050406030204" pitchFamily="18" charset="0"/>
                      </a:rPr>
                      <m:t> (1−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−10</m:t>
                        </m:r>
                        <m:r>
                          <a:rPr lang="en-US" i="1">
                            <a:latin typeface="Cambria Math" panose="02040503050406030204" pitchFamily="18" charset="0"/>
                          </a:rPr>
                          <m:t>𝑡</m:t>
                        </m:r>
                      </m:sup>
                    </m:sSup>
                    <m:r>
                      <a:rPr lang="en-US" i="1">
                        <a:latin typeface="Cambria Math" panose="02040503050406030204" pitchFamily="18" charset="0"/>
                      </a:rPr>
                      <m:t>)</m:t>
                    </m:r>
                  </m:oMath>
                </a14:m>
                <a:endParaRPr lang="en-US" dirty="0"/>
              </a:p>
              <a:p>
                <a:pPr lvl="0"/>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=2.5 (1−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−10</m:t>
                        </m:r>
                        <m:r>
                          <a:rPr lang="en-US" i="1">
                            <a:latin typeface="Cambria Math" panose="02040503050406030204" pitchFamily="18" charset="0"/>
                          </a:rPr>
                          <m:t>𝑡</m:t>
                        </m:r>
                      </m:sup>
                    </m:sSup>
                    <m:r>
                      <a:rPr lang="en-US" i="1">
                        <a:latin typeface="Cambria Math" panose="02040503050406030204" pitchFamily="18" charset="0"/>
                      </a:rPr>
                      <m:t>)</m:t>
                    </m:r>
                  </m:oMath>
                </a14:m>
                <a:endParaRPr lang="en-US" dirty="0"/>
              </a:p>
              <a:p>
                <a:pPr lvl="0"/>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=3.2 </m:t>
                    </m:r>
                    <m:r>
                      <a:rPr lang="en-US" i="1">
                        <a:latin typeface="Cambria Math" panose="02040503050406030204" pitchFamily="18" charset="0"/>
                      </a:rPr>
                      <m:t>𝑠𝑖𝑛</m:t>
                    </m:r>
                    <m:r>
                      <a:rPr lang="en-US" i="1">
                        <a:latin typeface="Cambria Math" panose="02040503050406030204" pitchFamily="18" charset="0"/>
                      </a:rPr>
                      <m:t>𝜔</m:t>
                    </m:r>
                    <m:r>
                      <a:rPr lang="en-US" i="1">
                        <a:latin typeface="Cambria Math" panose="02040503050406030204" pitchFamily="18" charset="0"/>
                      </a:rPr>
                      <m:t>𝑡</m:t>
                    </m:r>
                  </m:oMath>
                </a14:m>
                <a:endParaRPr lang="en-US" dirty="0"/>
              </a:p>
              <a:p>
                <a:pPr lvl="0"/>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/6</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/12</m:t>
                        </m:r>
                      </m:sup>
                    </m:sSup>
                  </m:oMath>
                </a14:m>
                <a:r>
                  <a:rPr lang="en-US" dirty="0"/>
                  <a:t>)</a:t>
                </a: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6C81E360-AAA4-413E-AB77-99E6C2DC0219}"/>
                  </a:ext>
                </a:extLst>
              </p:cNvPr>
              <p:cNvSpPr>
                <a:spLocks noGrp="1" noRot="1" noChangeAspect="1" noMove="1" noResize="1" noEditPoints="1" noAdjustHandles="1" noChangeArrowheads="1" noChangeShapeType="1" noTextEdit="1"/>
              </p:cNvSpPr>
              <p:nvPr>
                <p:ph sz="half" idx="1"/>
              </p:nvPr>
            </p:nvSpPr>
            <p:spPr>
              <a:xfrm>
                <a:off x="838200" y="1825624"/>
                <a:ext cx="5181600" cy="4847891"/>
              </a:xfrm>
              <a:blipFill>
                <a:blip r:embed="rId2"/>
                <a:stretch>
                  <a:fillRect l="-2118" t="-20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89C1CA1-209E-4C5C-8084-0F6680345165}"/>
                  </a:ext>
                </a:extLst>
              </p:cNvPr>
              <p:cNvSpPr>
                <a:spLocks noGrp="1"/>
              </p:cNvSpPr>
              <p:nvPr>
                <p:ph sz="half" idx="2"/>
              </p:nvPr>
            </p:nvSpPr>
            <p:spPr/>
            <p:txBody>
              <a:bodyPr>
                <a:normAutofit/>
              </a:bodyPr>
              <a:lstStyle/>
              <a:p>
                <a:r>
                  <a:rPr lang="en-US" dirty="0"/>
                  <a:t>In the following expressions, find f(t) for the given F(s) functions:</a:t>
                </a:r>
              </a:p>
              <a:p>
                <a:pPr lvl="0"/>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22</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+1</m:t>
                                </m:r>
                              </m:e>
                            </m:d>
                          </m:e>
                          <m:sup>
                            <m:r>
                              <a:rPr lang="en-US" i="1">
                                <a:latin typeface="Cambria Math" panose="02040503050406030204" pitchFamily="18" charset="0"/>
                              </a:rPr>
                              <m:t>2</m:t>
                            </m:r>
                          </m:sup>
                        </m:sSup>
                      </m:den>
                    </m:f>
                  </m:oMath>
                </a14:m>
                <a:r>
                  <a:rPr lang="en-US" dirty="0"/>
                  <a:t> </a:t>
                </a:r>
              </a:p>
              <a:p>
                <a:pPr lvl="0"/>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0.02</m:t>
                            </m:r>
                            <m:r>
                              <a:rPr lang="en-US" i="1">
                                <a:latin typeface="Cambria Math" panose="02040503050406030204" pitchFamily="18" charset="0"/>
                              </a:rPr>
                              <m:t>𝑠</m:t>
                            </m:r>
                            <m:r>
                              <a:rPr lang="en-US" i="1">
                                <a:latin typeface="Cambria Math" panose="02040503050406030204" pitchFamily="18" charset="0"/>
                              </a:rPr>
                              <m:t>+1</m:t>
                            </m:r>
                          </m:e>
                        </m:d>
                      </m:den>
                    </m:f>
                  </m:oMath>
                </a14:m>
                <a:endParaRPr lang="en-US" dirty="0"/>
              </a:p>
              <a:p>
                <a:pPr lvl="0"/>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100</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+1000</m:t>
                        </m:r>
                      </m:den>
                    </m:f>
                  </m:oMath>
                </a14:m>
                <a:endParaRPr lang="en-US" dirty="0"/>
              </a:p>
              <a:p>
                <a:endParaRPr lang="en-US" dirty="0"/>
              </a:p>
            </p:txBody>
          </p:sp>
        </mc:Choice>
        <mc:Fallback xmlns="">
          <p:sp>
            <p:nvSpPr>
              <p:cNvPr id="4" name="Content Placeholder 3">
                <a:extLst>
                  <a:ext uri="{FF2B5EF4-FFF2-40B4-BE49-F238E27FC236}">
                    <a16:creationId xmlns:a16="http://schemas.microsoft.com/office/drawing/2014/main" id="{889C1CA1-209E-4C5C-8084-0F6680345165}"/>
                  </a:ext>
                </a:extLst>
              </p:cNvPr>
              <p:cNvSpPr>
                <a:spLocks noGrp="1" noRot="1" noChangeAspect="1" noMove="1" noResize="1" noEditPoints="1" noAdjustHandles="1" noChangeArrowheads="1" noChangeShapeType="1" noTextEdit="1"/>
              </p:cNvSpPr>
              <p:nvPr>
                <p:ph sz="half" idx="2"/>
              </p:nvPr>
            </p:nvSpPr>
            <p:spPr>
              <a:blipFill>
                <a:blip r:embed="rId3"/>
                <a:stretch>
                  <a:fillRect l="-2118" t="-2241" r="-3412"/>
                </a:stretch>
              </a:blipFill>
            </p:spPr>
            <p:txBody>
              <a:bodyPr/>
              <a:lstStyle/>
              <a:p>
                <a:r>
                  <a:rPr lang="en-US">
                    <a:noFill/>
                  </a:rPr>
                  <a:t> </a:t>
                </a:r>
              </a:p>
            </p:txBody>
          </p:sp>
        </mc:Fallback>
      </mc:AlternateContent>
    </p:spTree>
    <p:extLst>
      <p:ext uri="{BB962C8B-B14F-4D97-AF65-F5344CB8AC3E}">
        <p14:creationId xmlns:p14="http://schemas.microsoft.com/office/powerpoint/2010/main" val="271967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4069-262B-47CF-A969-649AB3486D40}"/>
              </a:ext>
            </a:extLst>
          </p:cNvPr>
          <p:cNvSpPr>
            <a:spLocks noGrp="1"/>
          </p:cNvSpPr>
          <p:nvPr>
            <p:ph type="title"/>
          </p:nvPr>
        </p:nvSpPr>
        <p:spPr>
          <a:xfrm>
            <a:off x="901148" y="764373"/>
            <a:ext cx="10605052" cy="1293028"/>
          </a:xfrm>
        </p:spPr>
        <p:txBody>
          <a:bodyPr/>
          <a:lstStyle/>
          <a:p>
            <a:pPr algn="ctr"/>
            <a:r>
              <a:rPr lang="en-US" b="1" dirty="0"/>
              <a:t>Laplace Transform</a:t>
            </a:r>
          </a:p>
        </p:txBody>
      </p:sp>
      <p:sp>
        <p:nvSpPr>
          <p:cNvPr id="3" name="Content Placeholder 2">
            <a:extLst>
              <a:ext uri="{FF2B5EF4-FFF2-40B4-BE49-F238E27FC236}">
                <a16:creationId xmlns:a16="http://schemas.microsoft.com/office/drawing/2014/main" id="{A66E787A-F07C-4D4E-AA52-85B0935943CC}"/>
              </a:ext>
            </a:extLst>
          </p:cNvPr>
          <p:cNvSpPr>
            <a:spLocks noGrp="1"/>
          </p:cNvSpPr>
          <p:nvPr>
            <p:ph idx="1"/>
          </p:nvPr>
        </p:nvSpPr>
        <p:spPr/>
        <p:txBody>
          <a:bodyPr>
            <a:normAutofit/>
          </a:bodyPr>
          <a:lstStyle/>
          <a:p>
            <a:r>
              <a:rPr lang="en-US" dirty="0"/>
              <a:t>The function f(t) must be piecewise continuous in a finite time interval  </a:t>
            </a:r>
          </a:p>
          <a:p>
            <a:endParaRPr lang="en-US" dirty="0"/>
          </a:p>
          <a:p>
            <a:r>
              <a:rPr lang="en-US" dirty="0"/>
              <a:t>A function is piecewise continuous in a finite interval if that interval can be divided into finite number of subintervals, over each of which the function in continuous and at the ends of each of which f(t) possesses finite right and left hand limits.</a:t>
            </a:r>
          </a:p>
          <a:p>
            <a:pPr marL="0" indent="0">
              <a:buNone/>
            </a:pPr>
            <a:r>
              <a:rPr lang="en-US" dirty="0"/>
              <a:t>	</a:t>
            </a:r>
          </a:p>
        </p:txBody>
      </p:sp>
      <p:sp>
        <p:nvSpPr>
          <p:cNvPr id="19" name="Rectangle 9">
            <a:extLst>
              <a:ext uri="{FF2B5EF4-FFF2-40B4-BE49-F238E27FC236}">
                <a16:creationId xmlns:a16="http://schemas.microsoft.com/office/drawing/2014/main" id="{8FACEE42-607A-46E6-B8E7-BEB11C43B8B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a:extLst>
              <a:ext uri="{FF2B5EF4-FFF2-40B4-BE49-F238E27FC236}">
                <a16:creationId xmlns:a16="http://schemas.microsoft.com/office/drawing/2014/main" id="{CD78D8D9-C95D-462B-BB1F-0AD8F2C85C6D}"/>
              </a:ext>
            </a:extLst>
          </p:cNvPr>
          <p:cNvGraphicFramePr>
            <a:graphicFrameLocks noChangeAspect="1"/>
          </p:cNvGraphicFramePr>
          <p:nvPr>
            <p:extLst>
              <p:ext uri="{D42A27DB-BD31-4B8C-83A1-F6EECF244321}">
                <p14:modId xmlns:p14="http://schemas.microsoft.com/office/powerpoint/2010/main" val="810664011"/>
              </p:ext>
            </p:extLst>
          </p:nvPr>
        </p:nvGraphicFramePr>
        <p:xfrm>
          <a:off x="3190992" y="2517094"/>
          <a:ext cx="2905008" cy="641804"/>
        </p:xfrm>
        <a:graphic>
          <a:graphicData uri="http://schemas.openxmlformats.org/presentationml/2006/ole">
            <mc:AlternateContent xmlns:mc="http://schemas.openxmlformats.org/markup-compatibility/2006">
              <mc:Choice xmlns:v="urn:schemas-microsoft-com:vml" Requires="v">
                <p:oleObj spid="_x0000_s3118" r:id="rId3" imgW="837836" imgH="215806" progId="Equation.3">
                  <p:embed/>
                </p:oleObj>
              </mc:Choice>
              <mc:Fallback>
                <p:oleObj r:id="rId3" imgW="837836" imgH="215806"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992" y="2517094"/>
                        <a:ext cx="2905008" cy="641804"/>
                      </a:xfrm>
                      <a:prstGeom prst="rect">
                        <a:avLst/>
                      </a:prstGeom>
                      <a:noFill/>
                    </p:spPr>
                  </p:pic>
                </p:oleObj>
              </mc:Fallback>
            </mc:AlternateContent>
          </a:graphicData>
        </a:graphic>
      </p:graphicFrame>
    </p:spTree>
    <p:extLst>
      <p:ext uri="{BB962C8B-B14F-4D97-AF65-F5344CB8AC3E}">
        <p14:creationId xmlns:p14="http://schemas.microsoft.com/office/powerpoint/2010/main" val="1568264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DB89-A6C5-45A1-B7E0-151E20228BF8}"/>
              </a:ext>
            </a:extLst>
          </p:cNvPr>
          <p:cNvSpPr>
            <a:spLocks noGrp="1"/>
          </p:cNvSpPr>
          <p:nvPr>
            <p:ph type="title"/>
          </p:nvPr>
        </p:nvSpPr>
        <p:spPr>
          <a:xfrm>
            <a:off x="838200" y="18255"/>
            <a:ext cx="10515600" cy="1325563"/>
          </a:xfrm>
        </p:spPr>
        <p:txBody>
          <a:bodyPr/>
          <a:lstStyle/>
          <a:p>
            <a:pPr algn="ctr"/>
            <a:r>
              <a:rPr lang="en-US" b="1" dirty="0"/>
              <a:t>TRANSIENT ANALYSIS</a:t>
            </a:r>
          </a:p>
        </p:txBody>
      </p:sp>
      <p:sp>
        <p:nvSpPr>
          <p:cNvPr id="3" name="Content Placeholder 2">
            <a:extLst>
              <a:ext uri="{FF2B5EF4-FFF2-40B4-BE49-F238E27FC236}">
                <a16:creationId xmlns:a16="http://schemas.microsoft.com/office/drawing/2014/main" id="{C7B663A5-0159-4A32-94D5-03D566364D09}"/>
              </a:ext>
            </a:extLst>
          </p:cNvPr>
          <p:cNvSpPr>
            <a:spLocks noGrp="1"/>
          </p:cNvSpPr>
          <p:nvPr>
            <p:ph idx="1"/>
          </p:nvPr>
        </p:nvSpPr>
        <p:spPr>
          <a:xfrm>
            <a:off x="597568" y="1470991"/>
            <a:ext cx="10515600" cy="5203277"/>
          </a:xfrm>
        </p:spPr>
        <p:txBody>
          <a:bodyPr/>
          <a:lstStyle/>
          <a:p>
            <a:r>
              <a:rPr lang="en-US" dirty="0"/>
              <a:t>Transient analysis means analyzing a system in unsteady state. If the variables involved in defining the state of a system does not vary with respect to time, then the system is said to be in steady state. If not, it is in unsteady state</a:t>
            </a:r>
          </a:p>
          <a:p>
            <a:r>
              <a:rPr lang="en-US" dirty="0"/>
              <a:t>A hot coffee put in air. (transient heat transfer)</a:t>
            </a:r>
          </a:p>
          <a:p>
            <a:r>
              <a:rPr lang="en-US" dirty="0"/>
              <a:t>Just after switching on a capacitive circuit. (transient voltage-current characteristic in capacitor)</a:t>
            </a:r>
          </a:p>
          <a:p>
            <a:r>
              <a:rPr lang="en-US" dirty="0"/>
              <a:t>An iron piece exposed to carbonaceous environment during surface hardening process. (transient mass transfer)</a:t>
            </a:r>
          </a:p>
        </p:txBody>
      </p:sp>
    </p:spTree>
    <p:extLst>
      <p:ext uri="{BB962C8B-B14F-4D97-AF65-F5344CB8AC3E}">
        <p14:creationId xmlns:p14="http://schemas.microsoft.com/office/powerpoint/2010/main" val="1375507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BD08-45AF-48B2-B51E-F4A12E362E45}"/>
              </a:ext>
            </a:extLst>
          </p:cNvPr>
          <p:cNvSpPr>
            <a:spLocks noGrp="1"/>
          </p:cNvSpPr>
          <p:nvPr>
            <p:ph type="title"/>
          </p:nvPr>
        </p:nvSpPr>
        <p:spPr>
          <a:xfrm>
            <a:off x="838200" y="-119270"/>
            <a:ext cx="10668000" cy="2176671"/>
          </a:xfrm>
        </p:spPr>
        <p:txBody>
          <a:bodyPr/>
          <a:lstStyle/>
          <a:p>
            <a:pPr algn="ctr"/>
            <a:r>
              <a:rPr lang="en-US" b="1" dirty="0"/>
              <a:t>TIME RESPONSE OF CONTROL SYSTEMS</a:t>
            </a:r>
          </a:p>
        </p:txBody>
      </p:sp>
      <p:sp>
        <p:nvSpPr>
          <p:cNvPr id="3" name="Content Placeholder 2">
            <a:extLst>
              <a:ext uri="{FF2B5EF4-FFF2-40B4-BE49-F238E27FC236}">
                <a16:creationId xmlns:a16="http://schemas.microsoft.com/office/drawing/2014/main" id="{67A3D93A-191F-4711-836D-35004705D34B}"/>
              </a:ext>
            </a:extLst>
          </p:cNvPr>
          <p:cNvSpPr>
            <a:spLocks noGrp="1"/>
          </p:cNvSpPr>
          <p:nvPr>
            <p:ph idx="1"/>
          </p:nvPr>
        </p:nvSpPr>
        <p:spPr>
          <a:xfrm>
            <a:off x="838200" y="1408530"/>
            <a:ext cx="10515600" cy="5449470"/>
          </a:xfrm>
        </p:spPr>
        <p:txBody>
          <a:bodyPr/>
          <a:lstStyle/>
          <a:p>
            <a:r>
              <a:rPr lang="en-US" dirty="0"/>
              <a:t>We can analyze the response of control systems in both the time domain and the frequency domain. If the output of a control system for an input varies with respect with time, then it is called the time response of the control system. The time response consists of two parts: </a:t>
            </a:r>
          </a:p>
          <a:p>
            <a:pPr lvl="0"/>
            <a:r>
              <a:rPr lang="en-US" dirty="0"/>
              <a:t>Transient response and </a:t>
            </a:r>
          </a:p>
          <a:p>
            <a:r>
              <a:rPr lang="en-US" dirty="0"/>
              <a:t>Steady state response</a:t>
            </a:r>
          </a:p>
          <a:p>
            <a:pPr marL="0" indent="0">
              <a:buNone/>
            </a:pPr>
            <a:r>
              <a:rPr lang="en-US" b="1" dirty="0"/>
              <a:t>Control Test Inputs</a:t>
            </a:r>
          </a:p>
          <a:p>
            <a:pPr marL="0" indent="0">
              <a:buNone/>
            </a:pPr>
            <a:r>
              <a:rPr lang="en-US" dirty="0"/>
              <a:t>Examples of standardized control inputs are:</a:t>
            </a:r>
          </a:p>
          <a:p>
            <a:pPr marL="0" indent="0">
              <a:buNone/>
            </a:pPr>
            <a:r>
              <a:rPr lang="en-US" dirty="0"/>
              <a:t>Step input, ramp function, impulse function, parabolic function, etc.</a:t>
            </a:r>
          </a:p>
          <a:p>
            <a:pPr marL="0" indent="0">
              <a:buNone/>
            </a:pPr>
            <a:endParaRPr lang="en-US" dirty="0"/>
          </a:p>
        </p:txBody>
      </p:sp>
    </p:spTree>
    <p:extLst>
      <p:ext uri="{BB962C8B-B14F-4D97-AF65-F5344CB8AC3E}">
        <p14:creationId xmlns:p14="http://schemas.microsoft.com/office/powerpoint/2010/main" val="2951716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BC77-C1B8-4A59-9D17-6DBF56D4268A}"/>
              </a:ext>
            </a:extLst>
          </p:cNvPr>
          <p:cNvSpPr>
            <a:spLocks noGrp="1"/>
          </p:cNvSpPr>
          <p:nvPr>
            <p:ph type="title"/>
          </p:nvPr>
        </p:nvSpPr>
        <p:spPr>
          <a:xfrm>
            <a:off x="838200" y="764373"/>
            <a:ext cx="10668000" cy="1293028"/>
          </a:xfrm>
        </p:spPr>
        <p:txBody>
          <a:bodyPr/>
          <a:lstStyle/>
          <a:p>
            <a:pPr algn="ctr"/>
            <a:r>
              <a:rPr lang="en-US" b="1" dirty="0"/>
              <a:t>Step Function</a:t>
            </a:r>
          </a:p>
        </p:txBody>
      </p:sp>
      <p:sp>
        <p:nvSpPr>
          <p:cNvPr id="3" name="Content Placeholder 2">
            <a:extLst>
              <a:ext uri="{FF2B5EF4-FFF2-40B4-BE49-F238E27FC236}">
                <a16:creationId xmlns:a16="http://schemas.microsoft.com/office/drawing/2014/main" id="{D5205B98-EB76-451A-B5C0-48DE4FD1BEC2}"/>
              </a:ext>
            </a:extLst>
          </p:cNvPr>
          <p:cNvSpPr>
            <a:spLocks noGrp="1"/>
          </p:cNvSpPr>
          <p:nvPr>
            <p:ph idx="1"/>
          </p:nvPr>
        </p:nvSpPr>
        <p:spPr>
          <a:xfrm>
            <a:off x="838200" y="1690688"/>
            <a:ext cx="10515600" cy="4351338"/>
          </a:xfrm>
        </p:spPr>
        <p:txBody>
          <a:bodyPr/>
          <a:lstStyle/>
          <a:p>
            <a:r>
              <a:rPr lang="en-US" dirty="0"/>
              <a:t>For example, by switching a voltage in an electrical circuit or a sudden force which is retained in a mechanical network. If it is assumed that the step is of unit magnitude and is applied at t=0, the unit step input is a primary test signal can be described by           </a:t>
            </a:r>
          </a:p>
          <a:p>
            <a:pPr marL="0" indent="0">
              <a:buNone/>
            </a:pPr>
            <a:r>
              <a:rPr lang="en-US" dirty="0"/>
              <a:t>where the input magnitude is shown to be unity after time t=0. The Laplace transform of the ideal unit step is given by U(s) =1/s</a:t>
            </a:r>
          </a:p>
        </p:txBody>
      </p:sp>
      <p:graphicFrame>
        <p:nvGraphicFramePr>
          <p:cNvPr id="5" name="Object 4">
            <a:extLst>
              <a:ext uri="{FF2B5EF4-FFF2-40B4-BE49-F238E27FC236}">
                <a16:creationId xmlns:a16="http://schemas.microsoft.com/office/drawing/2014/main" id="{74992F7D-9354-4507-A237-EB9074D3AA81}"/>
              </a:ext>
            </a:extLst>
          </p:cNvPr>
          <p:cNvGraphicFramePr>
            <a:graphicFrameLocks noChangeAspect="1"/>
          </p:cNvGraphicFramePr>
          <p:nvPr>
            <p:extLst>
              <p:ext uri="{D42A27DB-BD31-4B8C-83A1-F6EECF244321}">
                <p14:modId xmlns:p14="http://schemas.microsoft.com/office/powerpoint/2010/main" val="3501993112"/>
              </p:ext>
            </p:extLst>
          </p:nvPr>
        </p:nvGraphicFramePr>
        <p:xfrm>
          <a:off x="6920160" y="2549649"/>
          <a:ext cx="2086860" cy="703709"/>
        </p:xfrm>
        <a:graphic>
          <a:graphicData uri="http://schemas.openxmlformats.org/presentationml/2006/ole">
            <mc:AlternateContent xmlns:mc="http://schemas.openxmlformats.org/markup-compatibility/2006">
              <mc:Choice xmlns:v="urn:schemas-microsoft-com:vml" Requires="v">
                <p:oleObj spid="_x0000_s29731" r:id="rId3" imgW="825500" imgH="254000" progId="Equation.3">
                  <p:embed/>
                </p:oleObj>
              </mc:Choice>
              <mc:Fallback>
                <p:oleObj r:id="rId3" imgW="825500" imgH="254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0160" y="2549649"/>
                        <a:ext cx="2086860" cy="703709"/>
                      </a:xfrm>
                      <a:prstGeom prst="rect">
                        <a:avLst/>
                      </a:prstGeom>
                      <a:noFill/>
                    </p:spPr>
                  </p:pic>
                </p:oleObj>
              </mc:Fallback>
            </mc:AlternateContent>
          </a:graphicData>
        </a:graphic>
      </p:graphicFrame>
      <p:cxnSp>
        <p:nvCxnSpPr>
          <p:cNvPr id="12" name="Straight Arrow Connector 11">
            <a:extLst>
              <a:ext uri="{FF2B5EF4-FFF2-40B4-BE49-F238E27FC236}">
                <a16:creationId xmlns:a16="http://schemas.microsoft.com/office/drawing/2014/main" id="{B46E73C3-FA8B-4228-B114-EC4D4CC350AE}"/>
              </a:ext>
            </a:extLst>
          </p:cNvPr>
          <p:cNvCxnSpPr>
            <a:cxnSpLocks/>
          </p:cNvCxnSpPr>
          <p:nvPr/>
        </p:nvCxnSpPr>
        <p:spPr>
          <a:xfrm>
            <a:off x="3882188" y="6346827"/>
            <a:ext cx="3657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95DF9E7-89CE-4518-8142-0E7D8203F206}"/>
              </a:ext>
            </a:extLst>
          </p:cNvPr>
          <p:cNvCxnSpPr>
            <a:cxnSpLocks/>
          </p:cNvCxnSpPr>
          <p:nvPr/>
        </p:nvCxnSpPr>
        <p:spPr>
          <a:xfrm flipV="1">
            <a:off x="3882188" y="4475747"/>
            <a:ext cx="0" cy="1871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6616FFC-C6E3-40A7-B500-5220B4F8E330}"/>
              </a:ext>
            </a:extLst>
          </p:cNvPr>
          <p:cNvCxnSpPr>
            <a:cxnSpLocks/>
          </p:cNvCxnSpPr>
          <p:nvPr/>
        </p:nvCxnSpPr>
        <p:spPr>
          <a:xfrm flipV="1">
            <a:off x="3882188" y="5153024"/>
            <a:ext cx="3037972" cy="142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34AC7B4-1813-4ADD-B4EF-7E47A8E85B33}"/>
              </a:ext>
            </a:extLst>
          </p:cNvPr>
          <p:cNvSpPr txBox="1"/>
          <p:nvPr/>
        </p:nvSpPr>
        <p:spPr>
          <a:xfrm>
            <a:off x="3034749" y="4475747"/>
            <a:ext cx="691740" cy="369332"/>
          </a:xfrm>
          <a:prstGeom prst="rect">
            <a:avLst/>
          </a:prstGeom>
          <a:noFill/>
        </p:spPr>
        <p:txBody>
          <a:bodyPr wrap="square" rtlCol="0">
            <a:spAutoFit/>
          </a:bodyPr>
          <a:lstStyle/>
          <a:p>
            <a:r>
              <a:rPr lang="en-US" dirty="0"/>
              <a:t>U(t)</a:t>
            </a:r>
          </a:p>
        </p:txBody>
      </p:sp>
      <p:sp>
        <p:nvSpPr>
          <p:cNvPr id="32" name="TextBox 31">
            <a:extLst>
              <a:ext uri="{FF2B5EF4-FFF2-40B4-BE49-F238E27FC236}">
                <a16:creationId xmlns:a16="http://schemas.microsoft.com/office/drawing/2014/main" id="{6A8EF9A4-38E5-4813-A4C7-C1C65C5274BD}"/>
              </a:ext>
            </a:extLst>
          </p:cNvPr>
          <p:cNvSpPr txBox="1"/>
          <p:nvPr/>
        </p:nvSpPr>
        <p:spPr>
          <a:xfrm>
            <a:off x="7564683" y="6162160"/>
            <a:ext cx="261610" cy="369332"/>
          </a:xfrm>
          <a:prstGeom prst="rect">
            <a:avLst/>
          </a:prstGeom>
          <a:noFill/>
        </p:spPr>
        <p:txBody>
          <a:bodyPr wrap="none" rtlCol="0">
            <a:spAutoFit/>
          </a:bodyPr>
          <a:lstStyle/>
          <a:p>
            <a:r>
              <a:rPr lang="en-US" dirty="0"/>
              <a:t>t</a:t>
            </a:r>
          </a:p>
        </p:txBody>
      </p:sp>
      <p:sp>
        <p:nvSpPr>
          <p:cNvPr id="33" name="Rectangle 32">
            <a:extLst>
              <a:ext uri="{FF2B5EF4-FFF2-40B4-BE49-F238E27FC236}">
                <a16:creationId xmlns:a16="http://schemas.microsoft.com/office/drawing/2014/main" id="{87CF54CF-86FE-4FD4-A7C6-200603DA61D4}"/>
              </a:ext>
            </a:extLst>
          </p:cNvPr>
          <p:cNvSpPr/>
          <p:nvPr/>
        </p:nvSpPr>
        <p:spPr>
          <a:xfrm>
            <a:off x="4203716" y="6466963"/>
            <a:ext cx="2092624" cy="369332"/>
          </a:xfrm>
          <a:prstGeom prst="rect">
            <a:avLst/>
          </a:prstGeom>
        </p:spPr>
        <p:txBody>
          <a:bodyPr wrap="none">
            <a:spAutoFit/>
          </a:bodyPr>
          <a:lstStyle/>
          <a:p>
            <a:r>
              <a:rPr lang="en-US" dirty="0"/>
              <a:t>Unit Set Input Signal</a:t>
            </a:r>
          </a:p>
        </p:txBody>
      </p:sp>
    </p:spTree>
    <p:extLst>
      <p:ext uri="{BB962C8B-B14F-4D97-AF65-F5344CB8AC3E}">
        <p14:creationId xmlns:p14="http://schemas.microsoft.com/office/powerpoint/2010/main" val="1241741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9D33-C2C9-4960-97D6-0893DD4364C4}"/>
              </a:ext>
            </a:extLst>
          </p:cNvPr>
          <p:cNvSpPr>
            <a:spLocks noGrp="1"/>
          </p:cNvSpPr>
          <p:nvPr>
            <p:ph type="title"/>
          </p:nvPr>
        </p:nvSpPr>
        <p:spPr>
          <a:xfrm>
            <a:off x="685800" y="764373"/>
            <a:ext cx="10820400" cy="1293028"/>
          </a:xfrm>
        </p:spPr>
        <p:txBody>
          <a:bodyPr/>
          <a:lstStyle/>
          <a:p>
            <a:pPr algn="ctr"/>
            <a:r>
              <a:rPr lang="en-US" b="1" dirty="0"/>
              <a:t>Impulse function</a:t>
            </a:r>
          </a:p>
        </p:txBody>
      </p:sp>
      <p:sp>
        <p:nvSpPr>
          <p:cNvPr id="3" name="Content Placeholder 2">
            <a:extLst>
              <a:ext uri="{FF2B5EF4-FFF2-40B4-BE49-F238E27FC236}">
                <a16:creationId xmlns:a16="http://schemas.microsoft.com/office/drawing/2014/main" id="{DD6876E6-DD52-49C9-A1E9-DBE99C2BC561}"/>
              </a:ext>
            </a:extLst>
          </p:cNvPr>
          <p:cNvSpPr>
            <a:spLocks noGrp="1"/>
          </p:cNvSpPr>
          <p:nvPr>
            <p:ph idx="1"/>
          </p:nvPr>
        </p:nvSpPr>
        <p:spPr/>
        <p:txBody>
          <a:bodyPr/>
          <a:lstStyle/>
          <a:p>
            <a:r>
              <a:rPr lang="en-US" dirty="0"/>
              <a:t>This is a simple derivation of the step input. It therefore has a Laplace transform of  U(s) = 1 when applied as a control signal. In its strictest form, an impulse function last for a time interval </a:t>
            </a:r>
            <a:r>
              <a:rPr lang="en-US" dirty="0" err="1"/>
              <a:t>δt</a:t>
            </a:r>
            <a:r>
              <a:rPr lang="en-US" dirty="0"/>
              <a:t> as </a:t>
            </a:r>
            <a:r>
              <a:rPr lang="en-US" dirty="0" err="1"/>
              <a:t>δt</a:t>
            </a:r>
            <a:r>
              <a:rPr lang="en-US" dirty="0"/>
              <a:t> tends to 0, and is of infinite magnitude.</a:t>
            </a:r>
          </a:p>
          <a:p>
            <a:r>
              <a:rPr lang="en-US" dirty="0"/>
              <a:t> As the practical application of such a signal poses obvious problems, it is usual to approximate the impulse with a signal of unit magnitude which lasts for a very short time period </a:t>
            </a:r>
            <a:r>
              <a:rPr lang="en-US" dirty="0" err="1"/>
              <a:t>δt</a:t>
            </a:r>
            <a:r>
              <a:rPr lang="en-US" dirty="0"/>
              <a:t>.</a:t>
            </a:r>
          </a:p>
        </p:txBody>
      </p:sp>
    </p:spTree>
    <p:extLst>
      <p:ext uri="{BB962C8B-B14F-4D97-AF65-F5344CB8AC3E}">
        <p14:creationId xmlns:p14="http://schemas.microsoft.com/office/powerpoint/2010/main" val="1272863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8E30-1EEF-4932-B87B-3E31A7F450AC}"/>
              </a:ext>
            </a:extLst>
          </p:cNvPr>
          <p:cNvSpPr>
            <a:spLocks noGrp="1"/>
          </p:cNvSpPr>
          <p:nvPr>
            <p:ph type="title"/>
          </p:nvPr>
        </p:nvSpPr>
        <p:spPr>
          <a:xfrm>
            <a:off x="838200" y="764373"/>
            <a:ext cx="10668000" cy="1293028"/>
          </a:xfrm>
        </p:spPr>
        <p:txBody>
          <a:bodyPr/>
          <a:lstStyle/>
          <a:p>
            <a:pPr algn="ctr"/>
            <a:r>
              <a:rPr lang="en-US" b="1" dirty="0"/>
              <a:t>Ramp Input</a:t>
            </a:r>
          </a:p>
        </p:txBody>
      </p:sp>
      <p:sp>
        <p:nvSpPr>
          <p:cNvPr id="3" name="Content Placeholder 2">
            <a:extLst>
              <a:ext uri="{FF2B5EF4-FFF2-40B4-BE49-F238E27FC236}">
                <a16:creationId xmlns:a16="http://schemas.microsoft.com/office/drawing/2014/main" id="{9E67529A-F61B-4FBA-9197-1D3D86A2DC2C}"/>
              </a:ext>
            </a:extLst>
          </p:cNvPr>
          <p:cNvSpPr>
            <a:spLocks noGrp="1"/>
          </p:cNvSpPr>
          <p:nvPr>
            <p:ph idx="1"/>
          </p:nvPr>
        </p:nvSpPr>
        <p:spPr>
          <a:xfrm>
            <a:off x="838200" y="1839516"/>
            <a:ext cx="10515600" cy="4351338"/>
          </a:xfrm>
        </p:spPr>
        <p:txBody>
          <a:bodyPr/>
          <a:lstStyle/>
          <a:p>
            <a:r>
              <a:rPr lang="en-US" dirty="0"/>
              <a:t>If the integral is taken of the step input, this results in a function which increases linearly with respect to time from a zero value at time t = 0. The ramp function which can also be regarded as velocity function is shown in terms of a unit magnitude ramp in fig2.</a:t>
            </a:r>
          </a:p>
          <a:p>
            <a:r>
              <a:rPr lang="en-US" dirty="0"/>
              <a:t>The unit ramp input can be written as   			U(s) =1/s</a:t>
            </a:r>
            <a:r>
              <a:rPr lang="en-US" baseline="30000" dirty="0"/>
              <a:t>2</a:t>
            </a:r>
          </a:p>
          <a:p>
            <a:endParaRPr lang="en-US" dirty="0"/>
          </a:p>
        </p:txBody>
      </p:sp>
      <p:sp>
        <p:nvSpPr>
          <p:cNvPr id="4" name="Rectangle 2">
            <a:extLst>
              <a:ext uri="{FF2B5EF4-FFF2-40B4-BE49-F238E27FC236}">
                <a16:creationId xmlns:a16="http://schemas.microsoft.com/office/drawing/2014/main" id="{EC0F62ED-FFED-4593-A34B-688F3DE745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6B15DEFE-B35B-47E8-9F68-E2736B7C29BD}"/>
              </a:ext>
            </a:extLst>
          </p:cNvPr>
          <p:cNvGraphicFramePr>
            <a:graphicFrameLocks noChangeAspect="1"/>
          </p:cNvGraphicFramePr>
          <p:nvPr>
            <p:extLst>
              <p:ext uri="{D42A27DB-BD31-4B8C-83A1-F6EECF244321}">
                <p14:modId xmlns:p14="http://schemas.microsoft.com/office/powerpoint/2010/main" val="2611823832"/>
              </p:ext>
            </p:extLst>
          </p:nvPr>
        </p:nvGraphicFramePr>
        <p:xfrm>
          <a:off x="6930188" y="3542339"/>
          <a:ext cx="1911721" cy="644650"/>
        </p:xfrm>
        <a:graphic>
          <a:graphicData uri="http://schemas.openxmlformats.org/presentationml/2006/ole">
            <mc:AlternateContent xmlns:mc="http://schemas.openxmlformats.org/markup-compatibility/2006">
              <mc:Choice xmlns:v="urn:schemas-microsoft-com:vml" Requires="v">
                <p:oleObj spid="_x0000_s30753" r:id="rId3" imgW="825500" imgH="254000" progId="Equation.3">
                  <p:embed/>
                </p:oleObj>
              </mc:Choice>
              <mc:Fallback>
                <p:oleObj r:id="rId3" imgW="825500" imgH="254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0188" y="3542339"/>
                        <a:ext cx="1911721" cy="644650"/>
                      </a:xfrm>
                      <a:prstGeom prst="rect">
                        <a:avLst/>
                      </a:prstGeom>
                      <a:noFill/>
                    </p:spPr>
                  </p:pic>
                </p:oleObj>
              </mc:Fallback>
            </mc:AlternateContent>
          </a:graphicData>
        </a:graphic>
      </p:graphicFrame>
      <p:pic>
        <p:nvPicPr>
          <p:cNvPr id="14" name="Picture 13">
            <a:extLst>
              <a:ext uri="{FF2B5EF4-FFF2-40B4-BE49-F238E27FC236}">
                <a16:creationId xmlns:a16="http://schemas.microsoft.com/office/drawing/2014/main" id="{F55804F6-51D5-4F52-9A2E-E6B0D65DCAFC}"/>
              </a:ext>
            </a:extLst>
          </p:cNvPr>
          <p:cNvPicPr>
            <a:picLocks noChangeAspect="1"/>
          </p:cNvPicPr>
          <p:nvPr/>
        </p:nvPicPr>
        <p:blipFill>
          <a:blip r:embed="rId5"/>
          <a:stretch>
            <a:fillRect/>
          </a:stretch>
        </p:blipFill>
        <p:spPr>
          <a:xfrm>
            <a:off x="3145698" y="4634923"/>
            <a:ext cx="3784490" cy="2114572"/>
          </a:xfrm>
          <a:prstGeom prst="rect">
            <a:avLst/>
          </a:prstGeom>
        </p:spPr>
      </p:pic>
      <p:sp>
        <p:nvSpPr>
          <p:cNvPr id="15" name="TextBox 14">
            <a:extLst>
              <a:ext uri="{FF2B5EF4-FFF2-40B4-BE49-F238E27FC236}">
                <a16:creationId xmlns:a16="http://schemas.microsoft.com/office/drawing/2014/main" id="{9378CE84-E4A4-416E-B1BD-7EC81AE914FD}"/>
              </a:ext>
            </a:extLst>
          </p:cNvPr>
          <p:cNvSpPr txBox="1"/>
          <p:nvPr/>
        </p:nvSpPr>
        <p:spPr>
          <a:xfrm>
            <a:off x="2855495" y="4523874"/>
            <a:ext cx="550151" cy="369332"/>
          </a:xfrm>
          <a:prstGeom prst="rect">
            <a:avLst/>
          </a:prstGeom>
          <a:noFill/>
        </p:spPr>
        <p:txBody>
          <a:bodyPr wrap="none" rtlCol="0">
            <a:spAutoFit/>
          </a:bodyPr>
          <a:lstStyle/>
          <a:p>
            <a:r>
              <a:rPr lang="en-US" dirty="0"/>
              <a:t>U(t)</a:t>
            </a:r>
          </a:p>
        </p:txBody>
      </p:sp>
      <p:sp>
        <p:nvSpPr>
          <p:cNvPr id="16" name="TextBox 15">
            <a:extLst>
              <a:ext uri="{FF2B5EF4-FFF2-40B4-BE49-F238E27FC236}">
                <a16:creationId xmlns:a16="http://schemas.microsoft.com/office/drawing/2014/main" id="{A0390623-8277-4CAC-927F-02FB308C3BA3}"/>
              </a:ext>
            </a:extLst>
          </p:cNvPr>
          <p:cNvSpPr txBox="1"/>
          <p:nvPr/>
        </p:nvSpPr>
        <p:spPr>
          <a:xfrm>
            <a:off x="7183429" y="6453780"/>
            <a:ext cx="261610" cy="369332"/>
          </a:xfrm>
          <a:prstGeom prst="rect">
            <a:avLst/>
          </a:prstGeom>
          <a:noFill/>
        </p:spPr>
        <p:txBody>
          <a:bodyPr wrap="none" rtlCol="0">
            <a:spAutoFit/>
          </a:bodyPr>
          <a:lstStyle/>
          <a:p>
            <a:r>
              <a:rPr lang="en-US" dirty="0"/>
              <a:t>t</a:t>
            </a:r>
          </a:p>
        </p:txBody>
      </p:sp>
      <p:sp>
        <p:nvSpPr>
          <p:cNvPr id="17" name="Rectangle 16">
            <a:extLst>
              <a:ext uri="{FF2B5EF4-FFF2-40B4-BE49-F238E27FC236}">
                <a16:creationId xmlns:a16="http://schemas.microsoft.com/office/drawing/2014/main" id="{065329EA-4917-4AC4-B1AC-725C7B23FD19}"/>
              </a:ext>
            </a:extLst>
          </p:cNvPr>
          <p:cNvSpPr/>
          <p:nvPr/>
        </p:nvSpPr>
        <p:spPr>
          <a:xfrm>
            <a:off x="4592689" y="4634923"/>
            <a:ext cx="2337499"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Unit Ramp Input Signal</a:t>
            </a:r>
            <a:endParaRPr lang="en-US" dirty="0"/>
          </a:p>
        </p:txBody>
      </p:sp>
    </p:spTree>
    <p:extLst>
      <p:ext uri="{BB962C8B-B14F-4D97-AF65-F5344CB8AC3E}">
        <p14:creationId xmlns:p14="http://schemas.microsoft.com/office/powerpoint/2010/main" val="558057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16645F-3FF2-424A-8A0E-E662DCEB0C85}"/>
              </a:ext>
            </a:extLst>
          </p:cNvPr>
          <p:cNvPicPr>
            <a:picLocks noChangeAspect="1"/>
          </p:cNvPicPr>
          <p:nvPr/>
        </p:nvPicPr>
        <p:blipFill>
          <a:blip r:embed="rId3"/>
          <a:stretch>
            <a:fillRect/>
          </a:stretch>
        </p:blipFill>
        <p:spPr>
          <a:xfrm>
            <a:off x="7549126" y="4173447"/>
            <a:ext cx="4445464" cy="2391853"/>
          </a:xfrm>
          <a:prstGeom prst="rect">
            <a:avLst/>
          </a:prstGeom>
        </p:spPr>
      </p:pic>
      <p:sp>
        <p:nvSpPr>
          <p:cNvPr id="2" name="Title 1">
            <a:extLst>
              <a:ext uri="{FF2B5EF4-FFF2-40B4-BE49-F238E27FC236}">
                <a16:creationId xmlns:a16="http://schemas.microsoft.com/office/drawing/2014/main" id="{63BDF663-E045-4897-A5E8-BA985284CD41}"/>
              </a:ext>
            </a:extLst>
          </p:cNvPr>
          <p:cNvSpPr>
            <a:spLocks noGrp="1"/>
          </p:cNvSpPr>
          <p:nvPr>
            <p:ph type="title"/>
          </p:nvPr>
        </p:nvSpPr>
        <p:spPr>
          <a:xfrm>
            <a:off x="838200" y="764373"/>
            <a:ext cx="10668000" cy="1293028"/>
          </a:xfrm>
        </p:spPr>
        <p:txBody>
          <a:bodyPr/>
          <a:lstStyle/>
          <a:p>
            <a:pPr algn="ctr"/>
            <a:r>
              <a:rPr lang="en-US" b="1" dirty="0"/>
              <a:t>Parabolic input</a:t>
            </a:r>
          </a:p>
        </p:txBody>
      </p:sp>
      <p:sp>
        <p:nvSpPr>
          <p:cNvPr id="3" name="Content Placeholder 2">
            <a:extLst>
              <a:ext uri="{FF2B5EF4-FFF2-40B4-BE49-F238E27FC236}">
                <a16:creationId xmlns:a16="http://schemas.microsoft.com/office/drawing/2014/main" id="{31B2DF2F-09A6-4D42-8C02-BDF6E5EE8106}"/>
              </a:ext>
            </a:extLst>
          </p:cNvPr>
          <p:cNvSpPr>
            <a:spLocks noGrp="1"/>
          </p:cNvSpPr>
          <p:nvPr>
            <p:ph idx="1"/>
          </p:nvPr>
        </p:nvSpPr>
        <p:spPr>
          <a:xfrm>
            <a:off x="838200" y="1825624"/>
            <a:ext cx="10515600" cy="4783713"/>
          </a:xfrm>
        </p:spPr>
        <p:txBody>
          <a:bodyPr>
            <a:normAutofit/>
          </a:bodyPr>
          <a:lstStyle/>
          <a:p>
            <a:r>
              <a:rPr lang="en-US" dirty="0"/>
              <a:t>By integrating the ramp function, hence obtaining an acceleration function, a square law signal known as the parabolic function is achieved. This is shown in terms of a unit parabolic signal in figure.</a:t>
            </a:r>
          </a:p>
          <a:p>
            <a:r>
              <a:rPr lang="en-US" dirty="0"/>
              <a:t>The unit parabolic input can be written as </a:t>
            </a:r>
          </a:p>
          <a:p>
            <a:pPr marL="0" indent="0">
              <a:buNone/>
            </a:pPr>
            <a:endParaRPr lang="en-US" dirty="0"/>
          </a:p>
          <a:p>
            <a:r>
              <a:rPr lang="en-US" dirty="0"/>
              <a:t>Where the division by 2 is included in order</a:t>
            </a:r>
            <a:br>
              <a:rPr lang="en-US" dirty="0"/>
            </a:br>
            <a:r>
              <a:rPr lang="en-US" dirty="0"/>
              <a:t> to think of the function as a step acceleration </a:t>
            </a:r>
            <a:br>
              <a:rPr lang="en-US" dirty="0"/>
            </a:br>
            <a:r>
              <a:rPr lang="en-US" dirty="0"/>
              <a:t>term with respect to the original step input. </a:t>
            </a:r>
            <a:br>
              <a:rPr lang="en-US" dirty="0"/>
            </a:br>
            <a:r>
              <a:rPr lang="en-US" dirty="0"/>
              <a:t>This can also be considered as U(s) =1/s3</a:t>
            </a:r>
          </a:p>
          <a:p>
            <a:r>
              <a:rPr lang="en-US" dirty="0"/>
              <a:t>By means of the Laplace transform.</a:t>
            </a:r>
          </a:p>
          <a:p>
            <a:endParaRPr lang="en-US" dirty="0"/>
          </a:p>
        </p:txBody>
      </p:sp>
      <p:sp>
        <p:nvSpPr>
          <p:cNvPr id="4" name="Rectangle 2">
            <a:extLst>
              <a:ext uri="{FF2B5EF4-FFF2-40B4-BE49-F238E27FC236}">
                <a16:creationId xmlns:a16="http://schemas.microsoft.com/office/drawing/2014/main" id="{3E1924C2-0325-4D7E-A04C-B0D1EE49FFB7}"/>
              </a:ext>
            </a:extLst>
          </p:cNvPr>
          <p:cNvSpPr>
            <a:spLocks noChangeArrowheads="1"/>
          </p:cNvSpPr>
          <p:nvPr/>
        </p:nvSpPr>
        <p:spPr bwMode="auto">
          <a:xfrm>
            <a:off x="4940968" y="1989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05EA91B3-B7F8-4A62-BE71-6A04FAC598CF}"/>
              </a:ext>
            </a:extLst>
          </p:cNvPr>
          <p:cNvGraphicFramePr>
            <a:graphicFrameLocks noChangeAspect="1"/>
          </p:cNvGraphicFramePr>
          <p:nvPr>
            <p:extLst>
              <p:ext uri="{D42A27DB-BD31-4B8C-83A1-F6EECF244321}">
                <p14:modId xmlns:p14="http://schemas.microsoft.com/office/powerpoint/2010/main" val="3162530728"/>
              </p:ext>
            </p:extLst>
          </p:nvPr>
        </p:nvGraphicFramePr>
        <p:xfrm>
          <a:off x="7211426" y="2979111"/>
          <a:ext cx="1706955" cy="1239958"/>
        </p:xfrm>
        <a:graphic>
          <a:graphicData uri="http://schemas.openxmlformats.org/presentationml/2006/ole">
            <mc:AlternateContent xmlns:mc="http://schemas.openxmlformats.org/markup-compatibility/2006">
              <mc:Choice xmlns:v="urn:schemas-microsoft-com:vml" Requires="v">
                <p:oleObj spid="_x0000_s31777" r:id="rId4" imgW="1040948" imgH="710891" progId="Equation.3">
                  <p:embed/>
                </p:oleObj>
              </mc:Choice>
              <mc:Fallback>
                <p:oleObj r:id="rId4" imgW="1040948" imgH="710891"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426" y="2979111"/>
                        <a:ext cx="1706955" cy="1239958"/>
                      </a:xfrm>
                      <a:prstGeom prst="rect">
                        <a:avLst/>
                      </a:prstGeom>
                      <a:noFill/>
                    </p:spPr>
                  </p:pic>
                </p:oleObj>
              </mc:Fallback>
            </mc:AlternateContent>
          </a:graphicData>
        </a:graphic>
      </p:graphicFrame>
    </p:spTree>
    <p:extLst>
      <p:ext uri="{BB962C8B-B14F-4D97-AF65-F5344CB8AC3E}">
        <p14:creationId xmlns:p14="http://schemas.microsoft.com/office/powerpoint/2010/main" val="1626709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4D2F-C578-4ABE-8184-D2791011EDD9}"/>
              </a:ext>
            </a:extLst>
          </p:cNvPr>
          <p:cNvSpPr>
            <a:spLocks noGrp="1"/>
          </p:cNvSpPr>
          <p:nvPr>
            <p:ph type="title"/>
          </p:nvPr>
        </p:nvSpPr>
        <p:spPr>
          <a:xfrm>
            <a:off x="331304" y="0"/>
            <a:ext cx="11022496" cy="1325563"/>
          </a:xfrm>
        </p:spPr>
        <p:txBody>
          <a:bodyPr/>
          <a:lstStyle/>
          <a:p>
            <a:pPr algn="ctr"/>
            <a:r>
              <a:rPr lang="en-US" b="1" dirty="0"/>
              <a:t>Parabolic input</a:t>
            </a:r>
          </a:p>
        </p:txBody>
      </p:sp>
      <p:sp>
        <p:nvSpPr>
          <p:cNvPr id="3" name="Content Placeholder 2">
            <a:extLst>
              <a:ext uri="{FF2B5EF4-FFF2-40B4-BE49-F238E27FC236}">
                <a16:creationId xmlns:a16="http://schemas.microsoft.com/office/drawing/2014/main" id="{D575CD71-F1F8-47D3-AF83-5F936CA2E408}"/>
              </a:ext>
            </a:extLst>
          </p:cNvPr>
          <p:cNvSpPr>
            <a:spLocks noGrp="1"/>
          </p:cNvSpPr>
          <p:nvPr>
            <p:ph idx="1"/>
          </p:nvPr>
        </p:nvSpPr>
        <p:spPr>
          <a:xfrm>
            <a:off x="192505" y="978568"/>
            <a:ext cx="11161295" cy="5879431"/>
          </a:xfrm>
        </p:spPr>
        <p:txBody>
          <a:bodyPr>
            <a:normAutofit/>
          </a:bodyPr>
          <a:lstStyle/>
          <a:p>
            <a:r>
              <a:rPr lang="en-US" dirty="0"/>
              <a:t>It is apparent that by combining the step, ramp and parabolic inputs to form one single input signal, for all t&gt;0, this can be written as  </a:t>
            </a:r>
          </a:p>
          <a:p>
            <a:r>
              <a:rPr lang="en-US" dirty="0"/>
              <a:t>It is quite possible, however, to consider further integrated terms in order to arrive at an overall input,  				 although a more general </a:t>
            </a:r>
          </a:p>
          <a:p>
            <a:pPr marL="0" indent="0">
              <a:buNone/>
            </a:pPr>
            <a:r>
              <a:rPr lang="en-US" dirty="0"/>
              <a:t>expression is obtained by considering each separate term to have a magnitude equal to a constant  d</a:t>
            </a:r>
            <a:r>
              <a:rPr lang="en-US" baseline="-25000" dirty="0"/>
              <a:t>i</a:t>
            </a:r>
            <a:r>
              <a:rPr lang="en-US" dirty="0"/>
              <a:t>, resulting in a power series or polynomial function								       for t&gt;0; U(t) = 0 for t&lt;0.</a:t>
            </a:r>
            <a:br>
              <a:rPr lang="en-US" dirty="0"/>
            </a:br>
            <a:r>
              <a:rPr lang="en-US" dirty="0"/>
              <a:t> </a:t>
            </a:r>
          </a:p>
          <a:p>
            <a:r>
              <a:rPr lang="en-US" dirty="0"/>
              <a:t> This polynomial function can be written more concisely as </a:t>
            </a:r>
          </a:p>
          <a:p>
            <a:pPr marL="0" indent="0">
              <a:buNone/>
            </a:pPr>
            <a:br>
              <a:rPr lang="en-US" dirty="0"/>
            </a:br>
            <a:r>
              <a:rPr lang="en-US" dirty="0"/>
              <a:t> </a:t>
            </a:r>
          </a:p>
          <a:p>
            <a:pPr marL="0" indent="0">
              <a:buNone/>
            </a:pPr>
            <a:r>
              <a:rPr lang="en-US" dirty="0"/>
              <a:t>where </a:t>
            </a:r>
            <a:r>
              <a:rPr lang="en-US" i="1" dirty="0"/>
              <a:t>d</a:t>
            </a:r>
            <a:r>
              <a:rPr lang="en-US" i="1" baseline="-25000" dirty="0"/>
              <a:t>i</a:t>
            </a:r>
            <a:r>
              <a:rPr lang="en-US" dirty="0"/>
              <a:t>  are scalar constant values. The final standard test   </a:t>
            </a:r>
            <a:br>
              <a:rPr lang="en-US" dirty="0"/>
            </a:br>
            <a:r>
              <a:rPr lang="en-US" dirty="0"/>
              <a:t>signal introduced here is the sinusoidal function which can be written in unit magnitude form as </a:t>
            </a:r>
          </a:p>
          <a:p>
            <a:pPr marL="0" indent="0">
              <a:buNone/>
            </a:pPr>
            <a:endParaRPr lang="en-US" dirty="0"/>
          </a:p>
        </p:txBody>
      </p:sp>
      <p:sp>
        <p:nvSpPr>
          <p:cNvPr id="4" name="Rectangle 2">
            <a:extLst>
              <a:ext uri="{FF2B5EF4-FFF2-40B4-BE49-F238E27FC236}">
                <a16:creationId xmlns:a16="http://schemas.microsoft.com/office/drawing/2014/main" id="{F9B35C0D-7320-4451-A3D1-A243354524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BFC82AF8-4D83-49C9-BF91-32773E53DE00}"/>
              </a:ext>
            </a:extLst>
          </p:cNvPr>
          <p:cNvGraphicFramePr>
            <a:graphicFrameLocks noChangeAspect="1"/>
          </p:cNvGraphicFramePr>
          <p:nvPr>
            <p:extLst>
              <p:ext uri="{D42A27DB-BD31-4B8C-83A1-F6EECF244321}">
                <p14:modId xmlns:p14="http://schemas.microsoft.com/office/powerpoint/2010/main" val="1031781776"/>
              </p:ext>
            </p:extLst>
          </p:nvPr>
        </p:nvGraphicFramePr>
        <p:xfrm>
          <a:off x="9229927" y="978567"/>
          <a:ext cx="2262672" cy="1024606"/>
        </p:xfrm>
        <a:graphic>
          <a:graphicData uri="http://schemas.openxmlformats.org/presentationml/2006/ole">
            <mc:AlternateContent xmlns:mc="http://schemas.openxmlformats.org/markup-compatibility/2006">
              <mc:Choice xmlns:v="urn:schemas-microsoft-com:vml" Requires="v">
                <p:oleObj spid="_x0000_s32929" r:id="rId3" imgW="1016000" imgH="419100" progId="Equation.3">
                  <p:embed/>
                </p:oleObj>
              </mc:Choice>
              <mc:Fallback>
                <p:oleObj r:id="rId3" imgW="1016000" imgH="4191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9927" y="978567"/>
                        <a:ext cx="2262672" cy="1024606"/>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CD6E2B97-4932-4DDA-9455-FAD7A00496B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C0E1D0DA-FE50-40EB-8274-F412F9DEEEF9}"/>
              </a:ext>
            </a:extLst>
          </p:cNvPr>
          <p:cNvGraphicFramePr>
            <a:graphicFrameLocks noChangeAspect="1"/>
          </p:cNvGraphicFramePr>
          <p:nvPr>
            <p:extLst>
              <p:ext uri="{D42A27DB-BD31-4B8C-83A1-F6EECF244321}">
                <p14:modId xmlns:p14="http://schemas.microsoft.com/office/powerpoint/2010/main" val="1869935019"/>
              </p:ext>
            </p:extLst>
          </p:nvPr>
        </p:nvGraphicFramePr>
        <p:xfrm>
          <a:off x="4009709" y="1937541"/>
          <a:ext cx="2826247" cy="672910"/>
        </p:xfrm>
        <a:graphic>
          <a:graphicData uri="http://schemas.openxmlformats.org/presentationml/2006/ole">
            <mc:AlternateContent xmlns:mc="http://schemas.openxmlformats.org/markup-compatibility/2006">
              <mc:Choice xmlns:v="urn:schemas-microsoft-com:vml" Requires="v">
                <p:oleObj spid="_x0000_s32930" r:id="rId5" imgW="1600200" imgH="444500" progId="Equation.3">
                  <p:embed/>
                </p:oleObj>
              </mc:Choice>
              <mc:Fallback>
                <p:oleObj r:id="rId5" imgW="1600200" imgH="444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9709" y="1937541"/>
                        <a:ext cx="2826247" cy="672910"/>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4AC3052D-BDF2-4074-9F52-DC88986E412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1111DDA1-2D3D-42C3-A249-C22062F64EF8}"/>
              </a:ext>
            </a:extLst>
          </p:cNvPr>
          <p:cNvGraphicFramePr>
            <a:graphicFrameLocks noChangeAspect="1"/>
          </p:cNvGraphicFramePr>
          <p:nvPr>
            <p:extLst>
              <p:ext uri="{D42A27DB-BD31-4B8C-83A1-F6EECF244321}">
                <p14:modId xmlns:p14="http://schemas.microsoft.com/office/powerpoint/2010/main" val="910838198"/>
              </p:ext>
            </p:extLst>
          </p:nvPr>
        </p:nvGraphicFramePr>
        <p:xfrm>
          <a:off x="2698646" y="4124944"/>
          <a:ext cx="4893749" cy="1021304"/>
        </p:xfrm>
        <a:graphic>
          <a:graphicData uri="http://schemas.openxmlformats.org/presentationml/2006/ole">
            <mc:AlternateContent xmlns:mc="http://schemas.openxmlformats.org/markup-compatibility/2006">
              <mc:Choice xmlns:v="urn:schemas-microsoft-com:vml" Requires="v">
                <p:oleObj spid="_x0000_s32931" r:id="rId7" imgW="2184400" imgH="444500" progId="Equation.3">
                  <p:embed/>
                </p:oleObj>
              </mc:Choice>
              <mc:Fallback>
                <p:oleObj r:id="rId7" imgW="2184400" imgH="444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8646" y="4124944"/>
                        <a:ext cx="4893749" cy="1021304"/>
                      </a:xfrm>
                      <a:prstGeom prst="rect">
                        <a:avLst/>
                      </a:prstGeom>
                      <a:noFill/>
                    </p:spPr>
                  </p:pic>
                </p:oleObj>
              </mc:Fallback>
            </mc:AlternateContent>
          </a:graphicData>
        </a:graphic>
      </p:graphicFrame>
      <p:sp>
        <p:nvSpPr>
          <p:cNvPr id="10" name="Rectangle 8">
            <a:extLst>
              <a:ext uri="{FF2B5EF4-FFF2-40B4-BE49-F238E27FC236}">
                <a16:creationId xmlns:a16="http://schemas.microsoft.com/office/drawing/2014/main" id="{7F3E2AB9-33C3-4328-902F-6107D64140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EFD8B91A-2B8D-401A-A559-678CB09ABB6F}"/>
              </a:ext>
            </a:extLst>
          </p:cNvPr>
          <p:cNvGraphicFramePr>
            <a:graphicFrameLocks noChangeAspect="1"/>
          </p:cNvGraphicFramePr>
          <p:nvPr>
            <p:extLst>
              <p:ext uri="{D42A27DB-BD31-4B8C-83A1-F6EECF244321}">
                <p14:modId xmlns:p14="http://schemas.microsoft.com/office/powerpoint/2010/main" val="406290557"/>
              </p:ext>
            </p:extLst>
          </p:nvPr>
        </p:nvGraphicFramePr>
        <p:xfrm>
          <a:off x="8534715" y="4635596"/>
          <a:ext cx="2668341" cy="889447"/>
        </p:xfrm>
        <a:graphic>
          <a:graphicData uri="http://schemas.openxmlformats.org/presentationml/2006/ole">
            <mc:AlternateContent xmlns:mc="http://schemas.openxmlformats.org/markup-compatibility/2006">
              <mc:Choice xmlns:v="urn:schemas-microsoft-com:vml" Requires="v">
                <p:oleObj spid="_x0000_s32932" r:id="rId9" imgW="1409088" imgH="444307" progId="Equation.3">
                  <p:embed/>
                </p:oleObj>
              </mc:Choice>
              <mc:Fallback>
                <p:oleObj r:id="rId9" imgW="1409088" imgH="444307"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34715" y="4635596"/>
                        <a:ext cx="2668341" cy="889447"/>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7C5D626F-FF95-4881-86FA-90A495FA8EF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2A3A8C71-3597-4DBE-9FC1-FEF196E2319E}"/>
              </a:ext>
            </a:extLst>
          </p:cNvPr>
          <p:cNvGraphicFramePr>
            <a:graphicFrameLocks noChangeAspect="1"/>
          </p:cNvGraphicFramePr>
          <p:nvPr>
            <p:extLst>
              <p:ext uri="{D42A27DB-BD31-4B8C-83A1-F6EECF244321}">
                <p14:modId xmlns:p14="http://schemas.microsoft.com/office/powerpoint/2010/main" val="383642726"/>
              </p:ext>
            </p:extLst>
          </p:nvPr>
        </p:nvGraphicFramePr>
        <p:xfrm>
          <a:off x="3455084" y="5836695"/>
          <a:ext cx="3380872" cy="1021305"/>
        </p:xfrm>
        <a:graphic>
          <a:graphicData uri="http://schemas.openxmlformats.org/presentationml/2006/ole">
            <mc:AlternateContent xmlns:mc="http://schemas.openxmlformats.org/markup-compatibility/2006">
              <mc:Choice xmlns:v="urn:schemas-microsoft-com:vml" Requires="v">
                <p:oleObj spid="_x0000_s32933" r:id="rId11" imgW="952087" imgH="253890" progId="Equation.3">
                  <p:embed/>
                </p:oleObj>
              </mc:Choice>
              <mc:Fallback>
                <p:oleObj r:id="rId11" imgW="952087" imgH="25389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5084" y="5836695"/>
                        <a:ext cx="3380872" cy="1021305"/>
                      </a:xfrm>
                      <a:prstGeom prst="rect">
                        <a:avLst/>
                      </a:prstGeom>
                      <a:noFill/>
                    </p:spPr>
                  </p:pic>
                </p:oleObj>
              </mc:Fallback>
            </mc:AlternateContent>
          </a:graphicData>
        </a:graphic>
      </p:graphicFrame>
    </p:spTree>
    <p:extLst>
      <p:ext uri="{BB962C8B-B14F-4D97-AF65-F5344CB8AC3E}">
        <p14:creationId xmlns:p14="http://schemas.microsoft.com/office/powerpoint/2010/main" val="1658308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F8F1-0B1B-46E8-87E7-F3524CA51C76}"/>
              </a:ext>
            </a:extLst>
          </p:cNvPr>
          <p:cNvSpPr>
            <a:spLocks noGrp="1"/>
          </p:cNvSpPr>
          <p:nvPr>
            <p:ph type="title"/>
          </p:nvPr>
        </p:nvSpPr>
        <p:spPr/>
        <p:txBody>
          <a:bodyPr/>
          <a:lstStyle/>
          <a:p>
            <a:r>
              <a:rPr lang="en-US" dirty="0"/>
              <a:t>TIME DOMAIN PERFORMANCE CRITERIA</a:t>
            </a:r>
          </a:p>
        </p:txBody>
      </p:sp>
      <p:sp>
        <p:nvSpPr>
          <p:cNvPr id="3" name="Content Placeholder 2">
            <a:extLst>
              <a:ext uri="{FF2B5EF4-FFF2-40B4-BE49-F238E27FC236}">
                <a16:creationId xmlns:a16="http://schemas.microsoft.com/office/drawing/2014/main" id="{63ABA426-4BED-47DC-8287-D6B1CF1CF7E8}"/>
              </a:ext>
            </a:extLst>
          </p:cNvPr>
          <p:cNvSpPr>
            <a:spLocks noGrp="1"/>
          </p:cNvSpPr>
          <p:nvPr>
            <p:ph idx="1"/>
          </p:nvPr>
        </p:nvSpPr>
        <p:spPr/>
        <p:txBody>
          <a:bodyPr>
            <a:normAutofit/>
          </a:bodyPr>
          <a:lstStyle/>
          <a:p>
            <a:r>
              <a:rPr lang="en-US" dirty="0"/>
              <a:t>TIME RESPONSE</a:t>
            </a:r>
          </a:p>
          <a:p>
            <a:r>
              <a:rPr lang="en-US" dirty="0"/>
              <a:t>The initial part of the response is most often described by means of two terms, firstly the delay time, which is the time taken for the output step response to reach 50% of it’s final value. Secondly, the rise time which is the time taken for the output to rise from 10% to 90% of its final value.</a:t>
            </a:r>
          </a:p>
          <a:p>
            <a:r>
              <a:rPr lang="en-US" dirty="0"/>
              <a:t>At a later stage in the time response, we have the settling time. This is defined as the time taken for the step response to reach and stay within a specified percentage of its final value. A commonly encountered figure is 5%.</a:t>
            </a:r>
          </a:p>
          <a:p>
            <a:endParaRPr lang="en-US" dirty="0"/>
          </a:p>
        </p:txBody>
      </p:sp>
    </p:spTree>
    <p:extLst>
      <p:ext uri="{BB962C8B-B14F-4D97-AF65-F5344CB8AC3E}">
        <p14:creationId xmlns:p14="http://schemas.microsoft.com/office/powerpoint/2010/main" val="596698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1BF9-64BD-45A4-A693-5A2278933BB2}"/>
              </a:ext>
            </a:extLst>
          </p:cNvPr>
          <p:cNvSpPr>
            <a:spLocks noGrp="1"/>
          </p:cNvSpPr>
          <p:nvPr>
            <p:ph type="title"/>
          </p:nvPr>
        </p:nvSpPr>
        <p:spPr>
          <a:xfrm>
            <a:off x="822158" y="1"/>
            <a:ext cx="10515600" cy="1251284"/>
          </a:xfrm>
        </p:spPr>
        <p:txBody>
          <a:bodyPr/>
          <a:lstStyle/>
          <a:p>
            <a:r>
              <a:rPr lang="en-US" dirty="0"/>
              <a:t>TIME RESPONSE</a:t>
            </a:r>
          </a:p>
        </p:txBody>
      </p:sp>
      <p:sp>
        <p:nvSpPr>
          <p:cNvPr id="3" name="Content Placeholder 2">
            <a:extLst>
              <a:ext uri="{FF2B5EF4-FFF2-40B4-BE49-F238E27FC236}">
                <a16:creationId xmlns:a16="http://schemas.microsoft.com/office/drawing/2014/main" id="{4A28DE0D-4E9F-41E1-A5D4-A4684C3B4DEA}"/>
              </a:ext>
            </a:extLst>
          </p:cNvPr>
          <p:cNvSpPr>
            <a:spLocks noGrp="1"/>
          </p:cNvSpPr>
          <p:nvPr>
            <p:ph idx="1"/>
          </p:nvPr>
        </p:nvSpPr>
        <p:spPr>
          <a:xfrm>
            <a:off x="838200" y="1251285"/>
            <a:ext cx="10515600" cy="5606715"/>
          </a:xfrm>
        </p:spPr>
        <p:txBody>
          <a:bodyPr>
            <a:normAutofit/>
          </a:bodyPr>
          <a:lstStyle/>
          <a:p>
            <a:pPr lvl="0"/>
            <a:r>
              <a:rPr lang="en-US" dirty="0"/>
              <a:t>Maximum overshoot: it is the maximum difference between the transient and steady-state step response values that occurs after the response has first passed its final value. It is frequently written as a percentage of the steady-state output response value,</a:t>
            </a:r>
          </a:p>
          <a:p>
            <a:r>
              <a:rPr lang="en-US" dirty="0"/>
              <a:t>   Maximum overshoot = (maximum overshoot/ steady-state value) X 100%</a:t>
            </a:r>
          </a:p>
          <a:p>
            <a:r>
              <a:rPr lang="en-US" dirty="0"/>
              <a:t>A single input-output linear dynamic system transfer function G(s) relates input, U(s), to output, Y(s) as : Y(s) = G(s)U(s)</a:t>
            </a:r>
          </a:p>
          <a:p>
            <a:r>
              <a:rPr lang="en-US" dirty="0"/>
              <a:t>To control output Y(s), adjust U(s) by means of a controller K(s), so that </a:t>
            </a:r>
          </a:p>
          <a:p>
            <a:r>
              <a:rPr lang="en-US" dirty="0"/>
              <a:t>Y(s) = K(s)G(s)U(s) and if K(s)G(s)=1 , the output Y(t) will follow reference input r(t).</a:t>
            </a:r>
          </a:p>
          <a:p>
            <a:endParaRPr lang="en-US" dirty="0"/>
          </a:p>
        </p:txBody>
      </p:sp>
    </p:spTree>
    <p:extLst>
      <p:ext uri="{BB962C8B-B14F-4D97-AF65-F5344CB8AC3E}">
        <p14:creationId xmlns:p14="http://schemas.microsoft.com/office/powerpoint/2010/main" val="516846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3304-C1C2-47C9-B7A7-74336053B626}"/>
              </a:ext>
            </a:extLst>
          </p:cNvPr>
          <p:cNvSpPr>
            <a:spLocks noGrp="1"/>
          </p:cNvSpPr>
          <p:nvPr>
            <p:ph type="title"/>
          </p:nvPr>
        </p:nvSpPr>
        <p:spPr>
          <a:xfrm>
            <a:off x="838200" y="0"/>
            <a:ext cx="10515600" cy="1325563"/>
          </a:xfrm>
        </p:spPr>
        <p:txBody>
          <a:bodyPr/>
          <a:lstStyle/>
          <a:p>
            <a:pPr algn="ctr"/>
            <a:r>
              <a:rPr lang="en-US" b="1" dirty="0"/>
              <a:t>STEP RESPONSE</a:t>
            </a:r>
          </a:p>
        </p:txBody>
      </p:sp>
      <p:sp>
        <p:nvSpPr>
          <p:cNvPr id="3" name="Content Placeholder 2">
            <a:extLst>
              <a:ext uri="{FF2B5EF4-FFF2-40B4-BE49-F238E27FC236}">
                <a16:creationId xmlns:a16="http://schemas.microsoft.com/office/drawing/2014/main" id="{185340B4-FFD8-460C-8B50-7391F66F4715}"/>
              </a:ext>
            </a:extLst>
          </p:cNvPr>
          <p:cNvSpPr>
            <a:spLocks noGrp="1"/>
          </p:cNvSpPr>
          <p:nvPr>
            <p:ph idx="1"/>
          </p:nvPr>
        </p:nvSpPr>
        <p:spPr>
          <a:xfrm>
            <a:off x="838200" y="1325564"/>
            <a:ext cx="10515600" cy="5412120"/>
          </a:xfrm>
        </p:spPr>
        <p:txBody>
          <a:bodyPr>
            <a:normAutofit/>
          </a:bodyPr>
          <a:lstStyle/>
          <a:p>
            <a:r>
              <a:rPr lang="en-US" dirty="0"/>
              <a:t>A step response is a system’s response to a step function. The response function is also called the unit step response. When measuring a system’s step response, a signal is applied at the system input that jumps from zero to 1 at the time t</a:t>
            </a:r>
            <a:r>
              <a:rPr lang="en-US" baseline="-25000" dirty="0"/>
              <a:t>0</a:t>
            </a:r>
            <a:r>
              <a:rPr lang="en-US" dirty="0"/>
              <a:t>. The input signal remains unchanged for the duration of the measurement.</a:t>
            </a:r>
          </a:p>
          <a:p>
            <a:r>
              <a:rPr lang="en-US" dirty="0"/>
              <a:t>The step response of multi-input systems is the collection of step responses for each input channel. Step response and transfer function are interchangeable via Laplace transform </a:t>
            </a:r>
          </a:p>
          <a:p>
            <a:r>
              <a:rPr lang="en-US" dirty="0"/>
              <a:t>Performance indices</a:t>
            </a:r>
          </a:p>
          <a:p>
            <a:pPr lvl="1"/>
            <a:r>
              <a:rPr lang="en-US" dirty="0"/>
              <a:t>Peak time</a:t>
            </a:r>
          </a:p>
          <a:p>
            <a:pPr lvl="1"/>
            <a:r>
              <a:rPr lang="en-US" dirty="0"/>
              <a:t>Settling time</a:t>
            </a:r>
          </a:p>
          <a:p>
            <a:pPr lvl="1"/>
            <a:r>
              <a:rPr lang="en-US" dirty="0"/>
              <a:t>Rise time</a:t>
            </a:r>
          </a:p>
          <a:p>
            <a:pPr lvl="1"/>
            <a:r>
              <a:rPr lang="en-US" dirty="0"/>
              <a:t>Steady state error</a:t>
            </a:r>
          </a:p>
          <a:p>
            <a:pPr lvl="1"/>
            <a:r>
              <a:rPr lang="en-US" dirty="0"/>
              <a:t>Percentage overshoot</a:t>
            </a:r>
          </a:p>
          <a:p>
            <a:r>
              <a:rPr lang="en-US" dirty="0"/>
              <a:t>Example: step, Ramp and Parabolic inputs</a:t>
            </a:r>
          </a:p>
        </p:txBody>
      </p:sp>
    </p:spTree>
    <p:extLst>
      <p:ext uri="{BB962C8B-B14F-4D97-AF65-F5344CB8AC3E}">
        <p14:creationId xmlns:p14="http://schemas.microsoft.com/office/powerpoint/2010/main" val="403307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2455-2E10-4D31-9B16-84A10006947F}"/>
              </a:ext>
            </a:extLst>
          </p:cNvPr>
          <p:cNvSpPr>
            <a:spLocks noGrp="1"/>
          </p:cNvSpPr>
          <p:nvPr>
            <p:ph type="title"/>
          </p:nvPr>
        </p:nvSpPr>
        <p:spPr>
          <a:xfrm>
            <a:off x="569843" y="0"/>
            <a:ext cx="10783957" cy="1325563"/>
          </a:xfrm>
        </p:spPr>
        <p:txBody>
          <a:bodyPr/>
          <a:lstStyle/>
          <a:p>
            <a:pPr algn="ctr"/>
            <a:r>
              <a:rPr lang="en-US" b="1" dirty="0"/>
              <a:t>Laplace Transform</a:t>
            </a:r>
          </a:p>
        </p:txBody>
      </p:sp>
      <p:sp>
        <p:nvSpPr>
          <p:cNvPr id="3" name="Content Placeholder 2">
            <a:extLst>
              <a:ext uri="{FF2B5EF4-FFF2-40B4-BE49-F238E27FC236}">
                <a16:creationId xmlns:a16="http://schemas.microsoft.com/office/drawing/2014/main" id="{10D08C67-213C-4D6A-95B0-37FC256BB86D}"/>
              </a:ext>
            </a:extLst>
          </p:cNvPr>
          <p:cNvSpPr>
            <a:spLocks noGrp="1"/>
          </p:cNvSpPr>
          <p:nvPr>
            <p:ph idx="1"/>
          </p:nvPr>
        </p:nvSpPr>
        <p:spPr>
          <a:xfrm>
            <a:off x="838200" y="1690688"/>
            <a:ext cx="10515600" cy="5167312"/>
          </a:xfrm>
        </p:spPr>
        <p:txBody>
          <a:bodyPr>
            <a:normAutofit/>
          </a:bodyPr>
          <a:lstStyle/>
          <a:p>
            <a:r>
              <a:rPr lang="en-US" dirty="0"/>
              <a:t>A function f(t) is of exponential order if there exists a constant ‘a’ such that the product  </a:t>
            </a:r>
          </a:p>
          <a:p>
            <a:pPr marL="0" indent="0">
              <a:buNone/>
            </a:pPr>
            <a:endParaRPr lang="en-US" dirty="0"/>
          </a:p>
          <a:p>
            <a:pPr marL="0" indent="0">
              <a:buNone/>
            </a:pPr>
            <a:r>
              <a:rPr lang="en-US" dirty="0"/>
              <a:t>is bounded for all values of t greater than some finite value T. </a:t>
            </a:r>
          </a:p>
          <a:p>
            <a:pPr marL="0" indent="0">
              <a:buNone/>
            </a:pPr>
            <a:r>
              <a:rPr lang="en-US" dirty="0"/>
              <a:t>This imposes the restriction that σ, the real part of s, must be greater than a lower bound </a:t>
            </a:r>
            <a:r>
              <a:rPr lang="en-US" dirty="0" err="1"/>
              <a:t>σ</a:t>
            </a:r>
            <a:r>
              <a:rPr lang="en-US" baseline="-25000" dirty="0" err="1"/>
              <a:t>a</a:t>
            </a:r>
            <a:r>
              <a:rPr lang="en-US" dirty="0"/>
              <a:t> for which the product  </a:t>
            </a:r>
          </a:p>
          <a:p>
            <a:pPr marL="0" indent="0">
              <a:buNone/>
            </a:pPr>
            <a:r>
              <a:rPr lang="en-US" dirty="0"/>
              <a:t> is of exponential order. </a:t>
            </a:r>
          </a:p>
          <a:p>
            <a:r>
              <a:rPr lang="en-US" dirty="0"/>
              <a:t>A linear differential equation whose constant co-efficient s and finite number of terms is Laplace transformable if the driving function is Laplace-transformable.</a:t>
            </a:r>
          </a:p>
          <a:p>
            <a:endParaRPr lang="en-US" dirty="0"/>
          </a:p>
        </p:txBody>
      </p:sp>
      <p:sp>
        <p:nvSpPr>
          <p:cNvPr id="4" name="Rectangle 2">
            <a:extLst>
              <a:ext uri="{FF2B5EF4-FFF2-40B4-BE49-F238E27FC236}">
                <a16:creationId xmlns:a16="http://schemas.microsoft.com/office/drawing/2014/main" id="{8EF73E69-3F07-4A0E-A73A-89E1ADAA576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B9BBCA73-6097-4B3C-9FD6-E0F23AF09922}"/>
              </a:ext>
            </a:extLst>
          </p:cNvPr>
          <p:cNvGraphicFramePr>
            <a:graphicFrameLocks noChangeAspect="1"/>
          </p:cNvGraphicFramePr>
          <p:nvPr>
            <p:extLst>
              <p:ext uri="{D42A27DB-BD31-4B8C-83A1-F6EECF244321}">
                <p14:modId xmlns:p14="http://schemas.microsoft.com/office/powerpoint/2010/main" val="1057661087"/>
              </p:ext>
            </p:extLst>
          </p:nvPr>
        </p:nvGraphicFramePr>
        <p:xfrm>
          <a:off x="5050971" y="2078760"/>
          <a:ext cx="2844799" cy="937491"/>
        </p:xfrm>
        <a:graphic>
          <a:graphicData uri="http://schemas.openxmlformats.org/presentationml/2006/ole">
            <mc:AlternateContent xmlns:mc="http://schemas.openxmlformats.org/markup-compatibility/2006">
              <mc:Choice xmlns:v="urn:schemas-microsoft-com:vml" Requires="v">
                <p:oleObj spid="_x0000_s4172" r:id="rId3" imgW="583947" imgH="253890" progId="Equation.3">
                  <p:embed/>
                </p:oleObj>
              </mc:Choice>
              <mc:Fallback>
                <p:oleObj r:id="rId3" imgW="583947" imgH="25389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971" y="2078760"/>
                        <a:ext cx="2844799" cy="937491"/>
                      </a:xfrm>
                      <a:prstGeom prst="rect">
                        <a:avLst/>
                      </a:prstGeom>
                      <a:noFill/>
                    </p:spPr>
                  </p:pic>
                </p:oleObj>
              </mc:Fallback>
            </mc:AlternateContent>
          </a:graphicData>
        </a:graphic>
      </p:graphicFrame>
      <p:sp>
        <p:nvSpPr>
          <p:cNvPr id="6" name="Rectangle 5">
            <a:extLst>
              <a:ext uri="{FF2B5EF4-FFF2-40B4-BE49-F238E27FC236}">
                <a16:creationId xmlns:a16="http://schemas.microsoft.com/office/drawing/2014/main" id="{EA4FABC5-8B66-41D3-8D28-D39F479D6B2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0B2CD1D5-72D1-4E59-81C7-23C209553F29}"/>
              </a:ext>
            </a:extLst>
          </p:cNvPr>
          <p:cNvGraphicFramePr>
            <a:graphicFrameLocks noChangeAspect="1"/>
          </p:cNvGraphicFramePr>
          <p:nvPr>
            <p:extLst>
              <p:ext uri="{D42A27DB-BD31-4B8C-83A1-F6EECF244321}">
                <p14:modId xmlns:p14="http://schemas.microsoft.com/office/powerpoint/2010/main" val="424636277"/>
              </p:ext>
            </p:extLst>
          </p:nvPr>
        </p:nvGraphicFramePr>
        <p:xfrm>
          <a:off x="7486195" y="3999634"/>
          <a:ext cx="2844799" cy="937491"/>
        </p:xfrm>
        <a:graphic>
          <a:graphicData uri="http://schemas.openxmlformats.org/presentationml/2006/ole">
            <mc:AlternateContent xmlns:mc="http://schemas.openxmlformats.org/markup-compatibility/2006">
              <mc:Choice xmlns:v="urn:schemas-microsoft-com:vml" Requires="v">
                <p:oleObj spid="_x0000_s4173" r:id="rId5" imgW="634725" imgH="253890" progId="Equation.3">
                  <p:embed/>
                </p:oleObj>
              </mc:Choice>
              <mc:Fallback>
                <p:oleObj r:id="rId5" imgW="634725" imgH="25389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6195" y="3999634"/>
                        <a:ext cx="2844799" cy="937491"/>
                      </a:xfrm>
                      <a:prstGeom prst="rect">
                        <a:avLst/>
                      </a:prstGeom>
                      <a:noFill/>
                    </p:spPr>
                  </p:pic>
                </p:oleObj>
              </mc:Fallback>
            </mc:AlternateContent>
          </a:graphicData>
        </a:graphic>
      </p:graphicFrame>
    </p:spTree>
    <p:extLst>
      <p:ext uri="{BB962C8B-B14F-4D97-AF65-F5344CB8AC3E}">
        <p14:creationId xmlns:p14="http://schemas.microsoft.com/office/powerpoint/2010/main" val="3862121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7521-2FAB-4D73-87B8-D6DF6FE6DA38}"/>
              </a:ext>
            </a:extLst>
          </p:cNvPr>
          <p:cNvSpPr>
            <a:spLocks noGrp="1"/>
          </p:cNvSpPr>
          <p:nvPr>
            <p:ph type="title"/>
          </p:nvPr>
        </p:nvSpPr>
        <p:spPr>
          <a:xfrm>
            <a:off x="838200" y="0"/>
            <a:ext cx="10515600" cy="1325563"/>
          </a:xfrm>
        </p:spPr>
        <p:txBody>
          <a:bodyPr/>
          <a:lstStyle/>
          <a:p>
            <a:pPr algn="ctr"/>
            <a:r>
              <a:rPr lang="en-US" b="1" dirty="0"/>
              <a:t>Step Response</a:t>
            </a:r>
          </a:p>
        </p:txBody>
      </p:sp>
      <p:sp>
        <p:nvSpPr>
          <p:cNvPr id="3" name="Content Placeholder 2">
            <a:extLst>
              <a:ext uri="{FF2B5EF4-FFF2-40B4-BE49-F238E27FC236}">
                <a16:creationId xmlns:a16="http://schemas.microsoft.com/office/drawing/2014/main" id="{E1E50016-ECCF-4165-85FD-A78A70214BF6}"/>
              </a:ext>
            </a:extLst>
          </p:cNvPr>
          <p:cNvSpPr>
            <a:spLocks noGrp="1"/>
          </p:cNvSpPr>
          <p:nvPr>
            <p:ph idx="1"/>
          </p:nvPr>
        </p:nvSpPr>
        <p:spPr>
          <a:xfrm>
            <a:off x="838200" y="1042740"/>
            <a:ext cx="10515600" cy="5134223"/>
          </a:xfrm>
        </p:spPr>
        <p:txBody>
          <a:bodyPr/>
          <a:lstStyle/>
          <a:p>
            <a:r>
              <a:rPr lang="en-US" dirty="0"/>
              <a:t>Applying step input to a first order system transfer function, we have</a:t>
            </a:r>
          </a:p>
          <a:p>
            <a:endParaRPr lang="en-US" dirty="0"/>
          </a:p>
          <a:p>
            <a:endParaRPr lang="en-US" dirty="0"/>
          </a:p>
          <a:p>
            <a:pPr marL="0" indent="0">
              <a:buNone/>
            </a:pPr>
            <a:r>
              <a:rPr lang="en-US" dirty="0"/>
              <a:t>     where K is the system gain, then the system output is obtained from Y(s) = G(s)U(s) to be </a:t>
            </a:r>
          </a:p>
          <a:p>
            <a:endParaRPr lang="en-US" dirty="0"/>
          </a:p>
          <a:p>
            <a:r>
              <a:rPr lang="en-US" dirty="0"/>
              <a:t>in which 1/s is the unit step Laplace transform. The output then is </a:t>
            </a:r>
          </a:p>
        </p:txBody>
      </p:sp>
      <p:sp>
        <p:nvSpPr>
          <p:cNvPr id="10" name="Rectangle 8">
            <a:extLst>
              <a:ext uri="{FF2B5EF4-FFF2-40B4-BE49-F238E27FC236}">
                <a16:creationId xmlns:a16="http://schemas.microsoft.com/office/drawing/2014/main" id="{A57AAAA3-AA6A-4958-A80A-FD8170980F1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BBB62DCB-D665-47E6-B7C9-7E1816B0B450}"/>
              </a:ext>
            </a:extLst>
          </p:cNvPr>
          <p:cNvGraphicFramePr>
            <a:graphicFrameLocks noChangeAspect="1"/>
          </p:cNvGraphicFramePr>
          <p:nvPr>
            <p:extLst>
              <p:ext uri="{D42A27DB-BD31-4B8C-83A1-F6EECF244321}">
                <p14:modId xmlns:p14="http://schemas.microsoft.com/office/powerpoint/2010/main" val="4183491449"/>
              </p:ext>
            </p:extLst>
          </p:nvPr>
        </p:nvGraphicFramePr>
        <p:xfrm>
          <a:off x="2823577" y="1439570"/>
          <a:ext cx="2181726" cy="1090863"/>
        </p:xfrm>
        <a:graphic>
          <a:graphicData uri="http://schemas.openxmlformats.org/presentationml/2006/ole">
            <mc:AlternateContent xmlns:mc="http://schemas.openxmlformats.org/markup-compatibility/2006">
              <mc:Choice xmlns:v="urn:schemas-microsoft-com:vml" Requires="v">
                <p:oleObj spid="_x0000_s33889" r:id="rId3" imgW="876300" imgH="431800" progId="Equation.3">
                  <p:embed/>
                </p:oleObj>
              </mc:Choice>
              <mc:Fallback>
                <p:oleObj r:id="rId3" imgW="876300"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3577" y="1439570"/>
                        <a:ext cx="2181726" cy="1090863"/>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925D5E6F-BED0-44AE-9F13-5512BB2C872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5D9E376B-1B31-473D-826F-AA7E60AB1998}"/>
              </a:ext>
            </a:extLst>
          </p:cNvPr>
          <p:cNvGraphicFramePr>
            <a:graphicFrameLocks noChangeAspect="1"/>
          </p:cNvGraphicFramePr>
          <p:nvPr>
            <p:extLst>
              <p:ext uri="{D42A27DB-BD31-4B8C-83A1-F6EECF244321}">
                <p14:modId xmlns:p14="http://schemas.microsoft.com/office/powerpoint/2010/main" val="2388261944"/>
              </p:ext>
            </p:extLst>
          </p:nvPr>
        </p:nvGraphicFramePr>
        <p:xfrm>
          <a:off x="5005303" y="3011176"/>
          <a:ext cx="2181394" cy="987801"/>
        </p:xfrm>
        <a:graphic>
          <a:graphicData uri="http://schemas.openxmlformats.org/presentationml/2006/ole">
            <mc:AlternateContent xmlns:mc="http://schemas.openxmlformats.org/markup-compatibility/2006">
              <mc:Choice xmlns:v="urn:schemas-microsoft-com:vml" Requires="v">
                <p:oleObj spid="_x0000_s33890" r:id="rId5" imgW="977900" imgH="431800" progId="Equation.3">
                  <p:embed/>
                </p:oleObj>
              </mc:Choice>
              <mc:Fallback>
                <p:oleObj r:id="rId5" imgW="977900" imgH="431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5303" y="3011176"/>
                        <a:ext cx="2181394" cy="987801"/>
                      </a:xfrm>
                      <a:prstGeom prst="rect">
                        <a:avLst/>
                      </a:prstGeom>
                      <a:noFill/>
                    </p:spPr>
                  </p:pic>
                </p:oleObj>
              </mc:Fallback>
            </mc:AlternateContent>
          </a:graphicData>
        </a:graphic>
      </p:graphicFrame>
      <p:graphicFrame>
        <p:nvGraphicFramePr>
          <p:cNvPr id="15" name="Object 14">
            <a:extLst>
              <a:ext uri="{FF2B5EF4-FFF2-40B4-BE49-F238E27FC236}">
                <a16:creationId xmlns:a16="http://schemas.microsoft.com/office/drawing/2014/main" id="{92CA0BE0-C42F-4EB3-9578-1320F85A0F5E}"/>
              </a:ext>
            </a:extLst>
          </p:cNvPr>
          <p:cNvGraphicFramePr>
            <a:graphicFrameLocks noChangeAspect="1"/>
          </p:cNvGraphicFramePr>
          <p:nvPr>
            <p:extLst>
              <p:ext uri="{D42A27DB-BD31-4B8C-83A1-F6EECF244321}">
                <p14:modId xmlns:p14="http://schemas.microsoft.com/office/powerpoint/2010/main" val="768755151"/>
              </p:ext>
            </p:extLst>
          </p:nvPr>
        </p:nvGraphicFramePr>
        <p:xfrm>
          <a:off x="1865562" y="4539915"/>
          <a:ext cx="8674101" cy="2290659"/>
        </p:xfrm>
        <a:graphic>
          <a:graphicData uri="http://schemas.openxmlformats.org/presentationml/2006/ole">
            <mc:AlternateContent xmlns:mc="http://schemas.openxmlformats.org/markup-compatibility/2006">
              <mc:Choice xmlns:v="urn:schemas-microsoft-com:vml" Requires="v">
                <p:oleObj spid="_x0000_s33891" r:id="rId7" imgW="3505200" imgH="1003300" progId="Equation.3">
                  <p:embed/>
                </p:oleObj>
              </mc:Choice>
              <mc:Fallback>
                <p:oleObj r:id="rId7" imgW="3505200" imgH="10033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5562" y="4539915"/>
                        <a:ext cx="8674101" cy="2290659"/>
                      </a:xfrm>
                      <a:prstGeom prst="rect">
                        <a:avLst/>
                      </a:prstGeom>
                      <a:noFill/>
                    </p:spPr>
                  </p:pic>
                </p:oleObj>
              </mc:Fallback>
            </mc:AlternateContent>
          </a:graphicData>
        </a:graphic>
      </p:graphicFrame>
    </p:spTree>
    <p:extLst>
      <p:ext uri="{BB962C8B-B14F-4D97-AF65-F5344CB8AC3E}">
        <p14:creationId xmlns:p14="http://schemas.microsoft.com/office/powerpoint/2010/main" val="3421094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3B78-CEBA-45DC-AB59-FFCC7C7FA78E}"/>
              </a:ext>
            </a:extLst>
          </p:cNvPr>
          <p:cNvSpPr>
            <a:spLocks noGrp="1"/>
          </p:cNvSpPr>
          <p:nvPr>
            <p:ph type="title"/>
          </p:nvPr>
        </p:nvSpPr>
        <p:spPr>
          <a:xfrm>
            <a:off x="838200" y="0"/>
            <a:ext cx="10515600" cy="1120734"/>
          </a:xfrm>
        </p:spPr>
        <p:txBody>
          <a:bodyPr/>
          <a:lstStyle/>
          <a:p>
            <a:pPr algn="ctr"/>
            <a:r>
              <a:rPr lang="en-US" b="1" dirty="0"/>
              <a:t>SECOND ORDER SYSTEMS</a:t>
            </a:r>
          </a:p>
        </p:txBody>
      </p:sp>
      <p:sp>
        <p:nvSpPr>
          <p:cNvPr id="3" name="Content Placeholder 2">
            <a:extLst>
              <a:ext uri="{FF2B5EF4-FFF2-40B4-BE49-F238E27FC236}">
                <a16:creationId xmlns:a16="http://schemas.microsoft.com/office/drawing/2014/main" id="{2DA2F3A4-E6BE-4F94-B696-4F1BC6518BC9}"/>
              </a:ext>
            </a:extLst>
          </p:cNvPr>
          <p:cNvSpPr>
            <a:spLocks noGrp="1"/>
          </p:cNvSpPr>
          <p:nvPr>
            <p:ph idx="1"/>
          </p:nvPr>
        </p:nvSpPr>
        <p:spPr>
          <a:xfrm>
            <a:off x="838200" y="1120734"/>
            <a:ext cx="10515600" cy="5737266"/>
          </a:xfrm>
        </p:spPr>
        <p:txBody>
          <a:bodyPr/>
          <a:lstStyle/>
          <a:p>
            <a:r>
              <a:rPr lang="en-US" dirty="0"/>
              <a:t>General second order system  </a:t>
            </a:r>
          </a:p>
          <a:p>
            <a:endParaRPr lang="en-US" dirty="0"/>
          </a:p>
          <a:p>
            <a:r>
              <a:rPr lang="en-US" dirty="0"/>
              <a:t>1.	Under-damped case (0&lt;ξ&lt;1): in this case C(s)/R(s) can be written for general second order system </a:t>
            </a:r>
          </a:p>
          <a:p>
            <a:pPr marL="0" indent="0">
              <a:buNone/>
            </a:pPr>
            <a:r>
              <a:rPr lang="en-US" dirty="0"/>
              <a:t>  </a:t>
            </a:r>
          </a:p>
          <a:p>
            <a:endParaRPr lang="en-US" dirty="0"/>
          </a:p>
          <a:p>
            <a:r>
              <a:rPr lang="en-US" b="1" dirty="0"/>
              <a:t>Second order system.</a:t>
            </a:r>
          </a:p>
          <a:p>
            <a:r>
              <a:rPr lang="en-US" dirty="0"/>
              <a:t>Damped systems</a:t>
            </a:r>
          </a:p>
          <a:p>
            <a:r>
              <a:rPr lang="en-US" dirty="0"/>
              <a:t>Under damped</a:t>
            </a:r>
          </a:p>
          <a:p>
            <a:r>
              <a:rPr lang="en-US" dirty="0"/>
              <a:t>Critically damped</a:t>
            </a:r>
          </a:p>
          <a:p>
            <a:r>
              <a:rPr lang="en-US" dirty="0"/>
              <a:t>Over damped</a:t>
            </a:r>
          </a:p>
          <a:p>
            <a:endParaRPr lang="en-US" dirty="0"/>
          </a:p>
        </p:txBody>
      </p:sp>
      <p:sp>
        <p:nvSpPr>
          <p:cNvPr id="4" name="Rectangle 2">
            <a:extLst>
              <a:ext uri="{FF2B5EF4-FFF2-40B4-BE49-F238E27FC236}">
                <a16:creationId xmlns:a16="http://schemas.microsoft.com/office/drawing/2014/main" id="{83CDB134-B7A0-4722-B4E1-3C3446AA6FE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D0CF670D-9FF6-48F3-8D8B-B82660472EF0}"/>
              </a:ext>
            </a:extLst>
          </p:cNvPr>
          <p:cNvGraphicFramePr>
            <a:graphicFrameLocks noChangeAspect="1"/>
          </p:cNvGraphicFramePr>
          <p:nvPr>
            <p:extLst>
              <p:ext uri="{D42A27DB-BD31-4B8C-83A1-F6EECF244321}">
                <p14:modId xmlns:p14="http://schemas.microsoft.com/office/powerpoint/2010/main" val="2243949562"/>
              </p:ext>
            </p:extLst>
          </p:nvPr>
        </p:nvGraphicFramePr>
        <p:xfrm>
          <a:off x="5646821" y="1120734"/>
          <a:ext cx="3146672" cy="980781"/>
        </p:xfrm>
        <a:graphic>
          <a:graphicData uri="http://schemas.openxmlformats.org/presentationml/2006/ole">
            <mc:AlternateContent xmlns:mc="http://schemas.openxmlformats.org/markup-compatibility/2006">
              <mc:Choice xmlns:v="urn:schemas-microsoft-com:vml" Requires="v">
                <p:oleObj spid="_x0000_s34907" r:id="rId3" imgW="1498600" imgH="457200" progId="Equation.3">
                  <p:embed/>
                </p:oleObj>
              </mc:Choice>
              <mc:Fallback>
                <p:oleObj r:id="rId3" imgW="14986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6821" y="1120734"/>
                        <a:ext cx="3146672" cy="980781"/>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974D4FFD-9073-4B81-BCC0-4232169ABB4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A6AFD4B9-A07B-4EE2-A219-98E279DC7C70}"/>
              </a:ext>
            </a:extLst>
          </p:cNvPr>
          <p:cNvGraphicFramePr>
            <a:graphicFrameLocks noChangeAspect="1"/>
          </p:cNvGraphicFramePr>
          <p:nvPr>
            <p:extLst>
              <p:ext uri="{D42A27DB-BD31-4B8C-83A1-F6EECF244321}">
                <p14:modId xmlns:p14="http://schemas.microsoft.com/office/powerpoint/2010/main" val="3085859800"/>
              </p:ext>
            </p:extLst>
          </p:nvPr>
        </p:nvGraphicFramePr>
        <p:xfrm>
          <a:off x="838200" y="3025044"/>
          <a:ext cx="2955854" cy="921305"/>
        </p:xfrm>
        <a:graphic>
          <a:graphicData uri="http://schemas.openxmlformats.org/presentationml/2006/ole">
            <mc:AlternateContent xmlns:mc="http://schemas.openxmlformats.org/markup-compatibility/2006">
              <mc:Choice xmlns:v="urn:schemas-microsoft-com:vml" Requires="v">
                <p:oleObj spid="_x0000_s34908" r:id="rId5" imgW="1498600" imgH="457200" progId="Equation.3">
                  <p:embed/>
                </p:oleObj>
              </mc:Choice>
              <mc:Fallback>
                <p:oleObj r:id="rId5" imgW="14986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25044"/>
                        <a:ext cx="2955854" cy="921305"/>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7294FEBA-D5B4-4B7E-BA9F-1BD7AFBE516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E76FDC66-EE13-4E5E-BAE9-6865E8CEA855}"/>
              </a:ext>
            </a:extLst>
          </p:cNvPr>
          <p:cNvGraphicFramePr>
            <a:graphicFrameLocks noChangeAspect="1"/>
          </p:cNvGraphicFramePr>
          <p:nvPr>
            <p:extLst>
              <p:ext uri="{D42A27DB-BD31-4B8C-83A1-F6EECF244321}">
                <p14:modId xmlns:p14="http://schemas.microsoft.com/office/powerpoint/2010/main" val="3366616133"/>
              </p:ext>
            </p:extLst>
          </p:nvPr>
        </p:nvGraphicFramePr>
        <p:xfrm>
          <a:off x="4924925" y="3062287"/>
          <a:ext cx="7048913" cy="1413454"/>
        </p:xfrm>
        <a:graphic>
          <a:graphicData uri="http://schemas.openxmlformats.org/presentationml/2006/ole">
            <mc:AlternateContent xmlns:mc="http://schemas.openxmlformats.org/markup-compatibility/2006">
              <mc:Choice xmlns:v="urn:schemas-microsoft-com:vml" Requires="v">
                <p:oleObj spid="_x0000_s34909" r:id="rId6" imgW="3657600" imgH="736600" progId="Equation.3">
                  <p:embed/>
                </p:oleObj>
              </mc:Choice>
              <mc:Fallback>
                <p:oleObj r:id="rId6" imgW="3657600" imgH="736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4925" y="3062287"/>
                        <a:ext cx="7048913" cy="1413454"/>
                      </a:xfrm>
                      <a:prstGeom prst="rect">
                        <a:avLst/>
                      </a:prstGeom>
                      <a:noFill/>
                    </p:spPr>
                  </p:pic>
                </p:oleObj>
              </mc:Fallback>
            </mc:AlternateContent>
          </a:graphicData>
        </a:graphic>
      </p:graphicFrame>
    </p:spTree>
    <p:extLst>
      <p:ext uri="{BB962C8B-B14F-4D97-AF65-F5344CB8AC3E}">
        <p14:creationId xmlns:p14="http://schemas.microsoft.com/office/powerpoint/2010/main" val="2813037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0641-AB65-4BBA-B767-16C200D60E53}"/>
              </a:ext>
            </a:extLst>
          </p:cNvPr>
          <p:cNvSpPr>
            <a:spLocks noGrp="1"/>
          </p:cNvSpPr>
          <p:nvPr>
            <p:ph type="title"/>
          </p:nvPr>
        </p:nvSpPr>
        <p:spPr>
          <a:xfrm>
            <a:off x="838200" y="331304"/>
            <a:ext cx="10668000" cy="1726097"/>
          </a:xfrm>
        </p:spPr>
        <p:txBody>
          <a:bodyPr/>
          <a:lstStyle/>
          <a:p>
            <a:pPr algn="ctr"/>
            <a:r>
              <a:rPr lang="en-US" b="1" dirty="0"/>
              <a:t>Effects of Damping ratio</a:t>
            </a:r>
          </a:p>
        </p:txBody>
      </p:sp>
      <p:sp>
        <p:nvSpPr>
          <p:cNvPr id="3" name="Content Placeholder 2">
            <a:extLst>
              <a:ext uri="{FF2B5EF4-FFF2-40B4-BE49-F238E27FC236}">
                <a16:creationId xmlns:a16="http://schemas.microsoft.com/office/drawing/2014/main" id="{EE4460D4-C63C-4323-8139-BEA2C5474220}"/>
              </a:ext>
            </a:extLst>
          </p:cNvPr>
          <p:cNvSpPr>
            <a:spLocks noGrp="1"/>
          </p:cNvSpPr>
          <p:nvPr>
            <p:ph idx="1"/>
          </p:nvPr>
        </p:nvSpPr>
        <p:spPr>
          <a:xfrm>
            <a:off x="838200" y="1524000"/>
            <a:ext cx="10515600" cy="5333999"/>
          </a:xfrm>
        </p:spPr>
        <p:txBody>
          <a:bodyPr>
            <a:normAutofit/>
          </a:bodyPr>
          <a:lstStyle/>
          <a:p>
            <a:pPr lvl="0"/>
            <a:r>
              <a:rPr lang="en-US" dirty="0"/>
              <a:t>if ξ&lt;0, then the poles will be right-half-plane (have positive real parts), and the system will be unstable.</a:t>
            </a:r>
          </a:p>
          <a:p>
            <a:pPr lvl="0"/>
            <a:r>
              <a:rPr lang="en-US" dirty="0"/>
              <a:t>If ξ=0, so s=±</a:t>
            </a:r>
            <a:r>
              <a:rPr lang="en-US" dirty="0" err="1"/>
              <a:t>w</a:t>
            </a:r>
            <a:r>
              <a:rPr lang="en-US" baseline="-25000" dirty="0" err="1"/>
              <a:t>n</a:t>
            </a:r>
            <a:r>
              <a:rPr lang="en-US" dirty="0" err="1"/>
              <a:t>j</a:t>
            </a:r>
            <a:r>
              <a:rPr lang="en-US" dirty="0"/>
              <a:t>, the system will be marginally stable or neutrally stable, </a:t>
            </a:r>
            <a:r>
              <a:rPr lang="en-US" dirty="0" err="1"/>
              <a:t>e.g</a:t>
            </a:r>
            <a:r>
              <a:rPr lang="en-US" dirty="0"/>
              <a:t> 0±5j</a:t>
            </a:r>
          </a:p>
          <a:p>
            <a:pPr lvl="0"/>
            <a:r>
              <a:rPr lang="en-US" dirty="0"/>
              <a:t>If 0&lt;ξ&lt;0.707, the system response will be oscillatory and under damped with very small overshoot.</a:t>
            </a:r>
          </a:p>
          <a:p>
            <a:pPr lvl="0"/>
            <a:r>
              <a:rPr lang="en-US" dirty="0"/>
              <a:t>If 0.707&lt;ξ&lt;1, the system response will be oscillatory and under-damped. The poles are in the left half of the s-plane</a:t>
            </a:r>
          </a:p>
          <a:p>
            <a:pPr lvl="0"/>
            <a:r>
              <a:rPr lang="en-US" dirty="0"/>
              <a:t>If ξ = 1, the system response will be critically damped (no overshoot) There are two real equal negative poles.</a:t>
            </a:r>
          </a:p>
          <a:p>
            <a:pPr lvl="0"/>
            <a:r>
              <a:rPr lang="en-US" dirty="0"/>
              <a:t>If ξ&gt;1, the system response will be over-damped with two real negative poles </a:t>
            </a:r>
            <a:r>
              <a:rPr lang="en-US"/>
              <a:t>with no </a:t>
            </a:r>
            <a:r>
              <a:rPr lang="en-US" dirty="0"/>
              <a:t>overshoot.</a:t>
            </a:r>
          </a:p>
          <a:p>
            <a:endParaRPr lang="en-US" dirty="0"/>
          </a:p>
        </p:txBody>
      </p:sp>
    </p:spTree>
    <p:extLst>
      <p:ext uri="{BB962C8B-B14F-4D97-AF65-F5344CB8AC3E}">
        <p14:creationId xmlns:p14="http://schemas.microsoft.com/office/powerpoint/2010/main" val="155095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502C-C79C-4557-A89D-2227AA351CDC}"/>
              </a:ext>
            </a:extLst>
          </p:cNvPr>
          <p:cNvSpPr>
            <a:spLocks noGrp="1"/>
          </p:cNvSpPr>
          <p:nvPr>
            <p:ph type="title"/>
          </p:nvPr>
        </p:nvSpPr>
        <p:spPr>
          <a:xfrm>
            <a:off x="761128" y="115544"/>
            <a:ext cx="10489968" cy="1092648"/>
          </a:xfrm>
        </p:spPr>
        <p:txBody>
          <a:bodyPr/>
          <a:lstStyle/>
          <a:p>
            <a:pPr algn="ctr"/>
            <a:r>
              <a:rPr lang="en-US" b="1" dirty="0"/>
              <a:t>Example</a:t>
            </a:r>
          </a:p>
        </p:txBody>
      </p:sp>
      <p:sp>
        <p:nvSpPr>
          <p:cNvPr id="3" name="Content Placeholder 2">
            <a:extLst>
              <a:ext uri="{FF2B5EF4-FFF2-40B4-BE49-F238E27FC236}">
                <a16:creationId xmlns:a16="http://schemas.microsoft.com/office/drawing/2014/main" id="{90EA9C58-9326-42E8-BF1B-0CCDF6E9086C}"/>
              </a:ext>
            </a:extLst>
          </p:cNvPr>
          <p:cNvSpPr>
            <a:spLocks noGrp="1"/>
          </p:cNvSpPr>
          <p:nvPr>
            <p:ph idx="1"/>
          </p:nvPr>
        </p:nvSpPr>
        <p:spPr>
          <a:xfrm>
            <a:off x="838200" y="1933742"/>
            <a:ext cx="10515600" cy="4667250"/>
          </a:xfrm>
        </p:spPr>
        <p:txBody>
          <a:bodyPr>
            <a:normAutofit/>
          </a:bodyPr>
          <a:lstStyle/>
          <a:p>
            <a:endParaRPr lang="en-US"/>
          </a:p>
          <a:p>
            <a:r>
              <a:rPr lang="en-US"/>
              <a:t>Second order system = </a:t>
            </a:r>
          </a:p>
          <a:p>
            <a:endParaRPr lang="en-US"/>
          </a:p>
          <a:p>
            <a:endParaRPr lang="en-US"/>
          </a:p>
          <a:p>
            <a:endParaRPr lang="en-US"/>
          </a:p>
          <a:p>
            <a:pPr marL="0" indent="0">
              <a:buNone/>
            </a:pPr>
            <a:br>
              <a:rPr lang="en-US"/>
            </a:br>
            <a:endParaRPr lang="en-US"/>
          </a:p>
          <a:p>
            <a:r>
              <a:rPr lang="en-US"/>
              <a:t>Also2</a:t>
            </a:r>
            <a:endParaRPr lang="en-US" dirty="0"/>
          </a:p>
        </p:txBody>
      </p:sp>
      <p:sp>
        <p:nvSpPr>
          <p:cNvPr id="4" name="Rectangle 2">
            <a:extLst>
              <a:ext uri="{FF2B5EF4-FFF2-40B4-BE49-F238E27FC236}">
                <a16:creationId xmlns:a16="http://schemas.microsoft.com/office/drawing/2014/main" id="{875EDCEF-5307-4AAE-A23A-48FAC12EE5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F9C2287C-534E-46F6-8F72-067BFD0C8BAB}"/>
              </a:ext>
            </a:extLst>
          </p:cNvPr>
          <p:cNvGraphicFramePr>
            <a:graphicFrameLocks noChangeAspect="1"/>
          </p:cNvGraphicFramePr>
          <p:nvPr>
            <p:extLst>
              <p:ext uri="{D42A27DB-BD31-4B8C-83A1-F6EECF244321}">
                <p14:modId xmlns:p14="http://schemas.microsoft.com/office/powerpoint/2010/main" val="2618867908"/>
              </p:ext>
            </p:extLst>
          </p:nvPr>
        </p:nvGraphicFramePr>
        <p:xfrm>
          <a:off x="3365455" y="883589"/>
          <a:ext cx="4065057" cy="1325562"/>
        </p:xfrm>
        <a:graphic>
          <a:graphicData uri="http://schemas.openxmlformats.org/presentationml/2006/ole">
            <mc:AlternateContent xmlns:mc="http://schemas.openxmlformats.org/markup-compatibility/2006">
              <mc:Choice xmlns:v="urn:schemas-microsoft-com:vml" Requires="v">
                <p:oleObj spid="_x0000_s35996" r:id="rId3" imgW="1307532" imgH="431613" progId="Equation.3">
                  <p:embed/>
                </p:oleObj>
              </mc:Choice>
              <mc:Fallback>
                <p:oleObj r:id="rId3" imgW="1307532" imgH="431613"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455" y="883589"/>
                        <a:ext cx="4065057" cy="1325562"/>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5A99311E-A901-4554-A53B-F7BF76A0AE7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C4CA77AE-5788-4E93-BB8D-EA408D8FF7F3}"/>
              </a:ext>
            </a:extLst>
          </p:cNvPr>
          <p:cNvGraphicFramePr>
            <a:graphicFrameLocks noChangeAspect="1"/>
          </p:cNvGraphicFramePr>
          <p:nvPr>
            <p:extLst>
              <p:ext uri="{D42A27DB-BD31-4B8C-83A1-F6EECF244321}">
                <p14:modId xmlns:p14="http://schemas.microsoft.com/office/powerpoint/2010/main" val="1236681407"/>
              </p:ext>
            </p:extLst>
          </p:nvPr>
        </p:nvGraphicFramePr>
        <p:xfrm>
          <a:off x="5032930" y="2190415"/>
          <a:ext cx="2669024" cy="1092829"/>
        </p:xfrm>
        <a:graphic>
          <a:graphicData uri="http://schemas.openxmlformats.org/presentationml/2006/ole">
            <mc:AlternateContent xmlns:mc="http://schemas.openxmlformats.org/markup-compatibility/2006">
              <mc:Choice xmlns:v="urn:schemas-microsoft-com:vml" Requires="v">
                <p:oleObj spid="_x0000_s35997" r:id="rId5" imgW="1206500" imgH="482600" progId="Equation.3">
                  <p:embed/>
                </p:oleObj>
              </mc:Choice>
              <mc:Fallback>
                <p:oleObj r:id="rId5" imgW="1206500" imgH="482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930" y="2190415"/>
                        <a:ext cx="2669024" cy="1092829"/>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2DD5EA1A-5704-4A72-B200-96EE453A5084}"/>
              </a:ext>
            </a:extLst>
          </p:cNvPr>
          <p:cNvGraphicFramePr>
            <a:graphicFrameLocks noChangeAspect="1"/>
          </p:cNvGraphicFramePr>
          <p:nvPr>
            <p:extLst>
              <p:ext uri="{D42A27DB-BD31-4B8C-83A1-F6EECF244321}">
                <p14:modId xmlns:p14="http://schemas.microsoft.com/office/powerpoint/2010/main" val="1151695647"/>
              </p:ext>
            </p:extLst>
          </p:nvPr>
        </p:nvGraphicFramePr>
        <p:xfrm>
          <a:off x="1180070" y="3259492"/>
          <a:ext cx="5399861" cy="1092829"/>
        </p:xfrm>
        <a:graphic>
          <a:graphicData uri="http://schemas.openxmlformats.org/presentationml/2006/ole">
            <mc:AlternateContent xmlns:mc="http://schemas.openxmlformats.org/markup-compatibility/2006">
              <mc:Choice xmlns:v="urn:schemas-microsoft-com:vml" Requires="v">
                <p:oleObj spid="_x0000_s35998" r:id="rId7" imgW="2400300" imgH="482600" progId="Equation.3">
                  <p:embed/>
                </p:oleObj>
              </mc:Choice>
              <mc:Fallback>
                <p:oleObj r:id="rId7" imgW="2400300" imgH="482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0070" y="3259492"/>
                        <a:ext cx="5399861" cy="1092829"/>
                      </a:xfrm>
                      <a:prstGeom prst="rect">
                        <a:avLst/>
                      </a:prstGeom>
                      <a:noFill/>
                    </p:spPr>
                  </p:pic>
                </p:oleObj>
              </mc:Fallback>
            </mc:AlternateContent>
          </a:graphicData>
        </a:graphic>
      </p:graphicFrame>
      <p:sp>
        <p:nvSpPr>
          <p:cNvPr id="10" name="Rectangle 8">
            <a:extLst>
              <a:ext uri="{FF2B5EF4-FFF2-40B4-BE49-F238E27FC236}">
                <a16:creationId xmlns:a16="http://schemas.microsoft.com/office/drawing/2014/main" id="{9C01BF7A-56AB-446C-8E33-91B4A024742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61DCFFD1-0B26-4553-918C-14307B155D03}"/>
              </a:ext>
            </a:extLst>
          </p:cNvPr>
          <p:cNvGraphicFramePr>
            <a:graphicFrameLocks noChangeAspect="1"/>
          </p:cNvGraphicFramePr>
          <p:nvPr>
            <p:extLst>
              <p:ext uri="{D42A27DB-BD31-4B8C-83A1-F6EECF244321}">
                <p14:modId xmlns:p14="http://schemas.microsoft.com/office/powerpoint/2010/main" val="1735339063"/>
              </p:ext>
            </p:extLst>
          </p:nvPr>
        </p:nvGraphicFramePr>
        <p:xfrm>
          <a:off x="1598857" y="4265467"/>
          <a:ext cx="6877303" cy="659815"/>
        </p:xfrm>
        <a:graphic>
          <a:graphicData uri="http://schemas.openxmlformats.org/presentationml/2006/ole">
            <mc:AlternateContent xmlns:mc="http://schemas.openxmlformats.org/markup-compatibility/2006">
              <mc:Choice xmlns:v="urn:schemas-microsoft-com:vml" Requires="v">
                <p:oleObj spid="_x0000_s35999" r:id="rId9" imgW="2590800" imgH="241300" progId="Equation.3">
                  <p:embed/>
                </p:oleObj>
              </mc:Choice>
              <mc:Fallback>
                <p:oleObj r:id="rId9" imgW="25908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8857" y="4265467"/>
                        <a:ext cx="6877303" cy="659815"/>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13D18B7A-302A-42A7-AEDF-75264491B7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C29F39CE-9FCC-4F66-A862-A264E6FB500C}"/>
              </a:ext>
            </a:extLst>
          </p:cNvPr>
          <p:cNvGraphicFramePr>
            <a:graphicFrameLocks noChangeAspect="1"/>
          </p:cNvGraphicFramePr>
          <p:nvPr>
            <p:extLst>
              <p:ext uri="{D42A27DB-BD31-4B8C-83A1-F6EECF244321}">
                <p14:modId xmlns:p14="http://schemas.microsoft.com/office/powerpoint/2010/main" val="3110385043"/>
              </p:ext>
            </p:extLst>
          </p:nvPr>
        </p:nvGraphicFramePr>
        <p:xfrm>
          <a:off x="1827286" y="4979489"/>
          <a:ext cx="6411287" cy="1270960"/>
        </p:xfrm>
        <a:graphic>
          <a:graphicData uri="http://schemas.openxmlformats.org/presentationml/2006/ole">
            <mc:AlternateContent xmlns:mc="http://schemas.openxmlformats.org/markup-compatibility/2006">
              <mc:Choice xmlns:v="urn:schemas-microsoft-com:vml" Requires="v">
                <p:oleObj spid="_x0000_s36000" r:id="rId11" imgW="2159000" imgH="431800" progId="Equation.3">
                  <p:embed/>
                </p:oleObj>
              </mc:Choice>
              <mc:Fallback>
                <p:oleObj r:id="rId11" imgW="2159000" imgH="431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7286" y="4979489"/>
                        <a:ext cx="6411287" cy="1270960"/>
                      </a:xfrm>
                      <a:prstGeom prst="rect">
                        <a:avLst/>
                      </a:prstGeom>
                      <a:noFill/>
                    </p:spPr>
                  </p:pic>
                </p:oleObj>
              </mc:Fallback>
            </mc:AlternateContent>
          </a:graphicData>
        </a:graphic>
      </p:graphicFrame>
      <p:sp>
        <p:nvSpPr>
          <p:cNvPr id="14" name="Rectangle 13">
            <a:extLst>
              <a:ext uri="{FF2B5EF4-FFF2-40B4-BE49-F238E27FC236}">
                <a16:creationId xmlns:a16="http://schemas.microsoft.com/office/drawing/2014/main" id="{5BAF193C-4BD3-4CFD-B9B6-1BA0FBAECDB9}"/>
              </a:ext>
            </a:extLst>
          </p:cNvPr>
          <p:cNvSpPr/>
          <p:nvPr/>
        </p:nvSpPr>
        <p:spPr>
          <a:xfrm>
            <a:off x="2339031" y="6164111"/>
            <a:ext cx="5729645" cy="523220"/>
          </a:xfrm>
          <a:prstGeom prst="rect">
            <a:avLst/>
          </a:prstGeom>
        </p:spPr>
        <p:txBody>
          <a:bodyPr wrap="none">
            <a:spAutoFit/>
          </a:bodyPr>
          <a:lstStyle/>
          <a:p>
            <a:r>
              <a:rPr lang="en-US" sz="2800" dirty="0"/>
              <a:t>Hence the system is critically damped </a:t>
            </a:r>
          </a:p>
        </p:txBody>
      </p:sp>
    </p:spTree>
    <p:extLst>
      <p:ext uri="{BB962C8B-B14F-4D97-AF65-F5344CB8AC3E}">
        <p14:creationId xmlns:p14="http://schemas.microsoft.com/office/powerpoint/2010/main" val="9492758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BAE38-E018-4140-B8EA-4D6E672DC34E}"/>
              </a:ext>
            </a:extLst>
          </p:cNvPr>
          <p:cNvSpPr>
            <a:spLocks noGrp="1"/>
          </p:cNvSpPr>
          <p:nvPr>
            <p:ph idx="1"/>
          </p:nvPr>
        </p:nvSpPr>
        <p:spPr>
          <a:xfrm>
            <a:off x="838200" y="198520"/>
            <a:ext cx="10515600" cy="5888205"/>
          </a:xfrm>
        </p:spPr>
        <p:txBody>
          <a:bodyPr/>
          <a:lstStyle/>
          <a:p>
            <a:r>
              <a:rPr lang="en-US" dirty="0"/>
              <a:t>For a critical damped system, the response is as follow</a:t>
            </a:r>
          </a:p>
          <a:p>
            <a:endParaRPr lang="en-US" dirty="0"/>
          </a:p>
        </p:txBody>
      </p:sp>
      <p:graphicFrame>
        <p:nvGraphicFramePr>
          <p:cNvPr id="6" name="Object 5">
            <a:extLst>
              <a:ext uri="{FF2B5EF4-FFF2-40B4-BE49-F238E27FC236}">
                <a16:creationId xmlns:a16="http://schemas.microsoft.com/office/drawing/2014/main" id="{5208A41F-0D89-4522-90EB-D2925D89F720}"/>
              </a:ext>
            </a:extLst>
          </p:cNvPr>
          <p:cNvGraphicFramePr>
            <a:graphicFrameLocks noChangeAspect="1"/>
          </p:cNvGraphicFramePr>
          <p:nvPr>
            <p:extLst>
              <p:ext uri="{D42A27DB-BD31-4B8C-83A1-F6EECF244321}">
                <p14:modId xmlns:p14="http://schemas.microsoft.com/office/powerpoint/2010/main" val="4005229212"/>
              </p:ext>
            </p:extLst>
          </p:nvPr>
        </p:nvGraphicFramePr>
        <p:xfrm>
          <a:off x="1347536" y="633074"/>
          <a:ext cx="7957941" cy="1232665"/>
        </p:xfrm>
        <a:graphic>
          <a:graphicData uri="http://schemas.openxmlformats.org/presentationml/2006/ole">
            <mc:AlternateContent xmlns:mc="http://schemas.openxmlformats.org/markup-compatibility/2006">
              <mc:Choice xmlns:v="urn:schemas-microsoft-com:vml" Requires="v">
                <p:oleObj spid="_x0000_s37051" r:id="rId3" imgW="3975100" imgH="609600" progId="Equation.3">
                  <p:embed/>
                </p:oleObj>
              </mc:Choice>
              <mc:Fallback>
                <p:oleObj r:id="rId3" imgW="3975100" imgH="609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536" y="633074"/>
                        <a:ext cx="7957941" cy="1232665"/>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BF13BF1C-94BF-47C8-BCC8-EC4FF2685A82}"/>
              </a:ext>
            </a:extLst>
          </p:cNvPr>
          <p:cNvGraphicFramePr>
            <a:graphicFrameLocks noChangeAspect="1"/>
          </p:cNvGraphicFramePr>
          <p:nvPr>
            <p:extLst>
              <p:ext uri="{D42A27DB-BD31-4B8C-83A1-F6EECF244321}">
                <p14:modId xmlns:p14="http://schemas.microsoft.com/office/powerpoint/2010/main" val="3378617446"/>
              </p:ext>
            </p:extLst>
          </p:nvPr>
        </p:nvGraphicFramePr>
        <p:xfrm>
          <a:off x="2146514" y="1953753"/>
          <a:ext cx="3043171" cy="1101516"/>
        </p:xfrm>
        <a:graphic>
          <a:graphicData uri="http://schemas.openxmlformats.org/presentationml/2006/ole">
            <mc:AlternateContent xmlns:mc="http://schemas.openxmlformats.org/markup-compatibility/2006">
              <mc:Choice xmlns:v="urn:schemas-microsoft-com:vml" Requires="v">
                <p:oleObj spid="_x0000_s37052" r:id="rId5" imgW="1549400" imgH="558800" progId="Equation.3">
                  <p:embed/>
                </p:oleObj>
              </mc:Choice>
              <mc:Fallback>
                <p:oleObj r:id="rId5" imgW="1549400" imgH="558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6514" y="1953753"/>
                        <a:ext cx="3043171" cy="1101516"/>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0C33B8C7-ADED-4884-A20B-9F3B947425AA}"/>
              </a:ext>
            </a:extLst>
          </p:cNvPr>
          <p:cNvGraphicFramePr>
            <a:graphicFrameLocks noChangeAspect="1"/>
          </p:cNvGraphicFramePr>
          <p:nvPr>
            <p:extLst>
              <p:ext uri="{D42A27DB-BD31-4B8C-83A1-F6EECF244321}">
                <p14:modId xmlns:p14="http://schemas.microsoft.com/office/powerpoint/2010/main" val="2957051677"/>
              </p:ext>
            </p:extLst>
          </p:nvPr>
        </p:nvGraphicFramePr>
        <p:xfrm>
          <a:off x="5647566" y="1827513"/>
          <a:ext cx="6333881" cy="1284873"/>
        </p:xfrm>
        <a:graphic>
          <a:graphicData uri="http://schemas.openxmlformats.org/presentationml/2006/ole">
            <mc:AlternateContent xmlns:mc="http://schemas.openxmlformats.org/markup-compatibility/2006">
              <mc:Choice xmlns:v="urn:schemas-microsoft-com:vml" Requires="v">
                <p:oleObj spid="_x0000_s37053" r:id="rId7" imgW="3086100" imgH="558800" progId="Equation.3">
                  <p:embed/>
                </p:oleObj>
              </mc:Choice>
              <mc:Fallback>
                <p:oleObj r:id="rId7" imgW="3086100" imgH="558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7566" y="1827513"/>
                        <a:ext cx="6333881" cy="1284873"/>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54A27599-9A85-4D19-99D5-C908D9789222}"/>
              </a:ext>
            </a:extLst>
          </p:cNvPr>
          <p:cNvGraphicFramePr>
            <a:graphicFrameLocks noChangeAspect="1"/>
          </p:cNvGraphicFramePr>
          <p:nvPr>
            <p:extLst>
              <p:ext uri="{D42A27DB-BD31-4B8C-83A1-F6EECF244321}">
                <p14:modId xmlns:p14="http://schemas.microsoft.com/office/powerpoint/2010/main" val="150858446"/>
              </p:ext>
            </p:extLst>
          </p:nvPr>
        </p:nvGraphicFramePr>
        <p:xfrm>
          <a:off x="705853" y="3229442"/>
          <a:ext cx="11352226" cy="1242637"/>
        </p:xfrm>
        <a:graphic>
          <a:graphicData uri="http://schemas.openxmlformats.org/presentationml/2006/ole">
            <mc:AlternateContent xmlns:mc="http://schemas.openxmlformats.org/markup-compatibility/2006">
              <mc:Choice xmlns:v="urn:schemas-microsoft-com:vml" Requires="v">
                <p:oleObj spid="_x0000_s37054" r:id="rId9" imgW="5143500" imgH="558800" progId="Equation.3">
                  <p:embed/>
                </p:oleObj>
              </mc:Choice>
              <mc:Fallback>
                <p:oleObj r:id="rId9" imgW="5143500" imgH="5588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5853" y="3229442"/>
                        <a:ext cx="11352226" cy="1242637"/>
                      </a:xfrm>
                      <a:prstGeom prst="rect">
                        <a:avLst/>
                      </a:prstGeom>
                      <a:noFill/>
                    </p:spPr>
                  </p:pic>
                </p:oleObj>
              </mc:Fallback>
            </mc:AlternateContent>
          </a:graphicData>
        </a:graphic>
      </p:graphicFrame>
      <p:sp>
        <p:nvSpPr>
          <p:cNvPr id="12" name="Rectangle 9">
            <a:extLst>
              <a:ext uri="{FF2B5EF4-FFF2-40B4-BE49-F238E27FC236}">
                <a16:creationId xmlns:a16="http://schemas.microsoft.com/office/drawing/2014/main" id="{6AE0AF77-DFD8-4632-8722-67EF3DAC2FF1}"/>
              </a:ext>
            </a:extLst>
          </p:cNvPr>
          <p:cNvSpPr>
            <a:spLocks noChangeArrowheads="1"/>
          </p:cNvSpPr>
          <p:nvPr/>
        </p:nvSpPr>
        <p:spPr bwMode="auto">
          <a:xfrm>
            <a:off x="705853" y="31426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0">
            <a:extLst>
              <a:ext uri="{FF2B5EF4-FFF2-40B4-BE49-F238E27FC236}">
                <a16:creationId xmlns:a16="http://schemas.microsoft.com/office/drawing/2014/main" id="{1BA611AE-6A22-453F-801C-A6E1FF9FA0E0}"/>
              </a:ext>
            </a:extLst>
          </p:cNvPr>
          <p:cNvSpPr>
            <a:spLocks noChangeArrowheads="1"/>
          </p:cNvSpPr>
          <p:nvPr/>
        </p:nvSpPr>
        <p:spPr bwMode="auto">
          <a:xfrm>
            <a:off x="705853" y="42040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E1A01FD5-23E9-42CC-AD6A-89F12816BC12}"/>
              </a:ext>
            </a:extLst>
          </p:cNvPr>
          <p:cNvSpPr txBox="1"/>
          <p:nvPr/>
        </p:nvSpPr>
        <p:spPr>
          <a:xfrm>
            <a:off x="419887" y="2127926"/>
            <a:ext cx="1726627" cy="461665"/>
          </a:xfrm>
          <a:prstGeom prst="rect">
            <a:avLst/>
          </a:prstGeom>
          <a:noFill/>
        </p:spPr>
        <p:txBody>
          <a:bodyPr wrap="none" rtlCol="0">
            <a:spAutoFit/>
          </a:bodyPr>
          <a:lstStyle/>
          <a:p>
            <a:r>
              <a:rPr lang="en-US" sz="2400" dirty="0"/>
              <a:t>Putting tan</a:t>
            </a:r>
            <a:r>
              <a:rPr lang="en-US" sz="2400" baseline="30000" dirty="0"/>
              <a:t>-1</a:t>
            </a:r>
          </a:p>
        </p:txBody>
      </p:sp>
      <p:sp>
        <p:nvSpPr>
          <p:cNvPr id="15" name="Rectangle 16">
            <a:extLst>
              <a:ext uri="{FF2B5EF4-FFF2-40B4-BE49-F238E27FC236}">
                <a16:creationId xmlns:a16="http://schemas.microsoft.com/office/drawing/2014/main" id="{8F48E424-B8CB-47CA-B340-4C75FA4B3CDE}"/>
              </a:ext>
            </a:extLst>
          </p:cNvPr>
          <p:cNvSpPr>
            <a:spLocks noChangeArrowheads="1"/>
          </p:cNvSpPr>
          <p:nvPr/>
        </p:nvSpPr>
        <p:spPr bwMode="auto">
          <a:xfrm>
            <a:off x="1203158" y="44183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a16="http://schemas.microsoft.com/office/drawing/2014/main" id="{FC6758D5-B00A-4A5B-9DBD-B436843A6A8F}"/>
              </a:ext>
            </a:extLst>
          </p:cNvPr>
          <p:cNvGraphicFramePr>
            <a:graphicFrameLocks noChangeAspect="1"/>
          </p:cNvGraphicFramePr>
          <p:nvPr>
            <p:extLst>
              <p:ext uri="{D42A27DB-BD31-4B8C-83A1-F6EECF244321}">
                <p14:modId xmlns:p14="http://schemas.microsoft.com/office/powerpoint/2010/main" val="1508150699"/>
              </p:ext>
            </p:extLst>
          </p:nvPr>
        </p:nvGraphicFramePr>
        <p:xfrm>
          <a:off x="1687527" y="4472079"/>
          <a:ext cx="6597373" cy="1061407"/>
        </p:xfrm>
        <a:graphic>
          <a:graphicData uri="http://schemas.openxmlformats.org/presentationml/2006/ole">
            <mc:AlternateContent xmlns:mc="http://schemas.openxmlformats.org/markup-compatibility/2006">
              <mc:Choice xmlns:v="urn:schemas-microsoft-com:vml" Requires="v">
                <p:oleObj spid="_x0000_s37055" r:id="rId11" imgW="3009900" imgH="482600" progId="Equation.3">
                  <p:embed/>
                </p:oleObj>
              </mc:Choice>
              <mc:Fallback>
                <p:oleObj r:id="rId11" imgW="3009900" imgH="482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7527" y="4472079"/>
                        <a:ext cx="6597373" cy="1061407"/>
                      </a:xfrm>
                      <a:prstGeom prst="rect">
                        <a:avLst/>
                      </a:prstGeom>
                      <a:noFill/>
                    </p:spPr>
                  </p:pic>
                </p:oleObj>
              </mc:Fallback>
            </mc:AlternateContent>
          </a:graphicData>
        </a:graphic>
      </p:graphicFrame>
      <p:sp>
        <p:nvSpPr>
          <p:cNvPr id="17" name="Rectangle 18">
            <a:extLst>
              <a:ext uri="{FF2B5EF4-FFF2-40B4-BE49-F238E27FC236}">
                <a16:creationId xmlns:a16="http://schemas.microsoft.com/office/drawing/2014/main" id="{2C374BB7-5633-4451-8D38-5EC0CA75D398}"/>
              </a:ext>
            </a:extLst>
          </p:cNvPr>
          <p:cNvSpPr>
            <a:spLocks noChangeArrowheads="1"/>
          </p:cNvSpPr>
          <p:nvPr/>
        </p:nvSpPr>
        <p:spPr bwMode="auto">
          <a:xfrm>
            <a:off x="1203158" y="5587217"/>
            <a:ext cx="14602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Object 17">
            <a:extLst>
              <a:ext uri="{FF2B5EF4-FFF2-40B4-BE49-F238E27FC236}">
                <a16:creationId xmlns:a16="http://schemas.microsoft.com/office/drawing/2014/main" id="{A9B23AAA-607F-4F23-8599-C5F5B649435E}"/>
              </a:ext>
            </a:extLst>
          </p:cNvPr>
          <p:cNvGraphicFramePr>
            <a:graphicFrameLocks noChangeAspect="1"/>
          </p:cNvGraphicFramePr>
          <p:nvPr>
            <p:extLst>
              <p:ext uri="{D42A27DB-BD31-4B8C-83A1-F6EECF244321}">
                <p14:modId xmlns:p14="http://schemas.microsoft.com/office/powerpoint/2010/main" val="2366277529"/>
              </p:ext>
            </p:extLst>
          </p:nvPr>
        </p:nvGraphicFramePr>
        <p:xfrm>
          <a:off x="1203158" y="5587218"/>
          <a:ext cx="10551844" cy="1240157"/>
        </p:xfrm>
        <a:graphic>
          <a:graphicData uri="http://schemas.openxmlformats.org/presentationml/2006/ole">
            <mc:AlternateContent xmlns:mc="http://schemas.openxmlformats.org/markup-compatibility/2006">
              <mc:Choice xmlns:v="urn:schemas-microsoft-com:vml" Requires="v">
                <p:oleObj spid="_x0000_s37056" r:id="rId13" imgW="4775200" imgH="558800" progId="Equation.3">
                  <p:embed/>
                </p:oleObj>
              </mc:Choice>
              <mc:Fallback>
                <p:oleObj r:id="rId13" imgW="4775200" imgH="5588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3158" y="5587218"/>
                        <a:ext cx="10551844" cy="1240157"/>
                      </a:xfrm>
                      <a:prstGeom prst="rect">
                        <a:avLst/>
                      </a:prstGeom>
                      <a:noFill/>
                    </p:spPr>
                  </p:pic>
                </p:oleObj>
              </mc:Fallback>
            </mc:AlternateContent>
          </a:graphicData>
        </a:graphic>
      </p:graphicFrame>
      <p:sp>
        <p:nvSpPr>
          <p:cNvPr id="19" name="Rectangle 18">
            <a:extLst>
              <a:ext uri="{FF2B5EF4-FFF2-40B4-BE49-F238E27FC236}">
                <a16:creationId xmlns:a16="http://schemas.microsoft.com/office/drawing/2014/main" id="{D23435A9-5CCB-48DB-808F-21E922608617}"/>
              </a:ext>
            </a:extLst>
          </p:cNvPr>
          <p:cNvSpPr/>
          <p:nvPr/>
        </p:nvSpPr>
        <p:spPr>
          <a:xfrm>
            <a:off x="705853" y="4808246"/>
            <a:ext cx="1206090" cy="461665"/>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rPr>
              <a:t>Since, </a:t>
            </a:r>
            <a:endParaRPr lang="en-US" sz="2400" dirty="0"/>
          </a:p>
        </p:txBody>
      </p:sp>
    </p:spTree>
    <p:extLst>
      <p:ext uri="{BB962C8B-B14F-4D97-AF65-F5344CB8AC3E}">
        <p14:creationId xmlns:p14="http://schemas.microsoft.com/office/powerpoint/2010/main" val="36601958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D9A64-6AB2-4038-AA16-64A3DD838ECB}"/>
              </a:ext>
            </a:extLst>
          </p:cNvPr>
          <p:cNvSpPr>
            <a:spLocks noGrp="1"/>
          </p:cNvSpPr>
          <p:nvPr>
            <p:ph idx="1"/>
          </p:nvPr>
        </p:nvSpPr>
        <p:spPr>
          <a:xfrm>
            <a:off x="838200" y="168066"/>
            <a:ext cx="10515600" cy="5711742"/>
          </a:xfrm>
        </p:spPr>
        <p:txBody>
          <a:bodyPr/>
          <a:lstStyle/>
          <a:p>
            <a:pPr marL="0" indent="0">
              <a:buNone/>
            </a:pPr>
            <a:r>
              <a:rPr lang="en-US" dirty="0"/>
              <a:t>Now</a:t>
            </a:r>
          </a:p>
        </p:txBody>
      </p:sp>
      <p:graphicFrame>
        <p:nvGraphicFramePr>
          <p:cNvPr id="6" name="Object 5">
            <a:extLst>
              <a:ext uri="{FF2B5EF4-FFF2-40B4-BE49-F238E27FC236}">
                <a16:creationId xmlns:a16="http://schemas.microsoft.com/office/drawing/2014/main" id="{30B7A16B-70FA-4A66-9F25-7187C3BF1022}"/>
              </a:ext>
            </a:extLst>
          </p:cNvPr>
          <p:cNvGraphicFramePr>
            <a:graphicFrameLocks noChangeAspect="1"/>
          </p:cNvGraphicFramePr>
          <p:nvPr>
            <p:extLst>
              <p:ext uri="{D42A27DB-BD31-4B8C-83A1-F6EECF244321}">
                <p14:modId xmlns:p14="http://schemas.microsoft.com/office/powerpoint/2010/main" val="889033046"/>
              </p:ext>
            </p:extLst>
          </p:nvPr>
        </p:nvGraphicFramePr>
        <p:xfrm>
          <a:off x="1970170" y="168067"/>
          <a:ext cx="6577264" cy="970922"/>
        </p:xfrm>
        <a:graphic>
          <a:graphicData uri="http://schemas.openxmlformats.org/presentationml/2006/ole">
            <mc:AlternateContent xmlns:mc="http://schemas.openxmlformats.org/markup-compatibility/2006">
              <mc:Choice xmlns:v="urn:schemas-microsoft-com:vml" Requires="v">
                <p:oleObj spid="_x0000_s38066" r:id="rId3" imgW="2705100" imgH="431800" progId="Equation.3">
                  <p:embed/>
                </p:oleObj>
              </mc:Choice>
              <mc:Fallback>
                <p:oleObj r:id="rId3" imgW="27051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170" y="168067"/>
                        <a:ext cx="6577264" cy="970922"/>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6F1C1988-225C-4C53-AAFF-85C671CC4FA1}"/>
              </a:ext>
            </a:extLst>
          </p:cNvPr>
          <p:cNvGraphicFramePr>
            <a:graphicFrameLocks noChangeAspect="1"/>
          </p:cNvGraphicFramePr>
          <p:nvPr>
            <p:extLst>
              <p:ext uri="{D42A27DB-BD31-4B8C-83A1-F6EECF244321}">
                <p14:modId xmlns:p14="http://schemas.microsoft.com/office/powerpoint/2010/main" val="493439649"/>
              </p:ext>
            </p:extLst>
          </p:nvPr>
        </p:nvGraphicFramePr>
        <p:xfrm>
          <a:off x="1620252" y="1235147"/>
          <a:ext cx="3898782" cy="891904"/>
        </p:xfrm>
        <a:graphic>
          <a:graphicData uri="http://schemas.openxmlformats.org/presentationml/2006/ole">
            <mc:AlternateContent xmlns:mc="http://schemas.openxmlformats.org/markup-compatibility/2006">
              <mc:Choice xmlns:v="urn:schemas-microsoft-com:vml" Requires="v">
                <p:oleObj spid="_x0000_s38067" r:id="rId5" imgW="1930400" imgH="431800" progId="Equation.3">
                  <p:embed/>
                </p:oleObj>
              </mc:Choice>
              <mc:Fallback>
                <p:oleObj r:id="rId5" imgW="19304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252" y="1235147"/>
                        <a:ext cx="3898782" cy="891904"/>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06F6D781-AB4D-4F0F-A026-2647FE7972C1}"/>
              </a:ext>
            </a:extLst>
          </p:cNvPr>
          <p:cNvGraphicFramePr>
            <a:graphicFrameLocks noChangeAspect="1"/>
          </p:cNvGraphicFramePr>
          <p:nvPr>
            <p:extLst>
              <p:ext uri="{D42A27DB-BD31-4B8C-83A1-F6EECF244321}">
                <p14:modId xmlns:p14="http://schemas.microsoft.com/office/powerpoint/2010/main" val="3058323643"/>
              </p:ext>
            </p:extLst>
          </p:nvPr>
        </p:nvGraphicFramePr>
        <p:xfrm>
          <a:off x="2553742" y="1987248"/>
          <a:ext cx="8396211" cy="1206812"/>
        </p:xfrm>
        <a:graphic>
          <a:graphicData uri="http://schemas.openxmlformats.org/presentationml/2006/ole">
            <mc:AlternateContent xmlns:mc="http://schemas.openxmlformats.org/markup-compatibility/2006">
              <mc:Choice xmlns:v="urn:schemas-microsoft-com:vml" Requires="v">
                <p:oleObj spid="_x0000_s38068" r:id="rId7" imgW="3429000" imgH="558800" progId="Equation.3">
                  <p:embed/>
                </p:oleObj>
              </mc:Choice>
              <mc:Fallback>
                <p:oleObj r:id="rId7" imgW="3429000" imgH="558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3742" y="1987248"/>
                        <a:ext cx="8396211" cy="1206812"/>
                      </a:xfrm>
                      <a:prstGeom prst="rect">
                        <a:avLst/>
                      </a:prstGeom>
                      <a:noFill/>
                    </p:spPr>
                  </p:pic>
                </p:oleObj>
              </mc:Fallback>
            </mc:AlternateContent>
          </a:graphicData>
        </a:graphic>
      </p:graphicFrame>
      <p:sp>
        <p:nvSpPr>
          <p:cNvPr id="10" name="Rectangle 8">
            <a:extLst>
              <a:ext uri="{FF2B5EF4-FFF2-40B4-BE49-F238E27FC236}">
                <a16:creationId xmlns:a16="http://schemas.microsoft.com/office/drawing/2014/main" id="{45D572D1-B68B-4DF6-AA1F-92928F13072D}"/>
              </a:ext>
            </a:extLst>
          </p:cNvPr>
          <p:cNvSpPr>
            <a:spLocks noChangeArrowheads="1"/>
          </p:cNvSpPr>
          <p:nvPr/>
        </p:nvSpPr>
        <p:spPr bwMode="auto">
          <a:xfrm>
            <a:off x="1094874" y="1340891"/>
            <a:ext cx="1219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9ACF99D4-4923-4549-9249-63462D8DDC43}"/>
              </a:ext>
            </a:extLst>
          </p:cNvPr>
          <p:cNvSpPr>
            <a:spLocks noChangeArrowheads="1"/>
          </p:cNvSpPr>
          <p:nvPr/>
        </p:nvSpPr>
        <p:spPr bwMode="auto">
          <a:xfrm>
            <a:off x="1649327" y="2438328"/>
            <a:ext cx="904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Hence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Object 12">
            <a:extLst>
              <a:ext uri="{FF2B5EF4-FFF2-40B4-BE49-F238E27FC236}">
                <a16:creationId xmlns:a16="http://schemas.microsoft.com/office/drawing/2014/main" id="{103462A0-C51D-4DD6-AE0D-B80CD3D74B45}"/>
              </a:ext>
            </a:extLst>
          </p:cNvPr>
          <p:cNvGraphicFramePr>
            <a:graphicFrameLocks noChangeAspect="1"/>
          </p:cNvGraphicFramePr>
          <p:nvPr>
            <p:extLst>
              <p:ext uri="{D42A27DB-BD31-4B8C-83A1-F6EECF244321}">
                <p14:modId xmlns:p14="http://schemas.microsoft.com/office/powerpoint/2010/main" val="905038442"/>
              </p:ext>
            </p:extLst>
          </p:nvPr>
        </p:nvGraphicFramePr>
        <p:xfrm>
          <a:off x="1649327" y="3420049"/>
          <a:ext cx="5610726" cy="1059368"/>
        </p:xfrm>
        <a:graphic>
          <a:graphicData uri="http://schemas.openxmlformats.org/presentationml/2006/ole">
            <mc:AlternateContent xmlns:mc="http://schemas.openxmlformats.org/markup-compatibility/2006">
              <mc:Choice xmlns:v="urn:schemas-microsoft-com:vml" Requires="v">
                <p:oleObj spid="_x0000_s38069" r:id="rId9" imgW="2730500" imgH="508000" progId="Equation.3">
                  <p:embed/>
                </p:oleObj>
              </mc:Choice>
              <mc:Fallback>
                <p:oleObj r:id="rId9" imgW="2730500" imgH="5080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9327" y="3420049"/>
                        <a:ext cx="5610726" cy="1059368"/>
                      </a:xfrm>
                      <a:prstGeom prst="rect">
                        <a:avLst/>
                      </a:prstGeom>
                      <a:noFill/>
                    </p:spPr>
                  </p:pic>
                </p:oleObj>
              </mc:Fallback>
            </mc:AlternateContent>
          </a:graphicData>
        </a:graphic>
      </p:graphicFrame>
      <p:sp>
        <p:nvSpPr>
          <p:cNvPr id="14" name="Rectangle 13">
            <a:extLst>
              <a:ext uri="{FF2B5EF4-FFF2-40B4-BE49-F238E27FC236}">
                <a16:creationId xmlns:a16="http://schemas.microsoft.com/office/drawing/2014/main" id="{577D52BB-2698-4AC6-B58D-A6110FAD0744}"/>
              </a:ext>
            </a:extLst>
          </p:cNvPr>
          <p:cNvSpPr>
            <a:spLocks noChangeArrowheads="1"/>
          </p:cNvSpPr>
          <p:nvPr/>
        </p:nvSpPr>
        <p:spPr bwMode="auto">
          <a:xfrm>
            <a:off x="1970169" y="4151587"/>
            <a:ext cx="183837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066BE716-4C09-41C1-B72A-EA864DB4417C}"/>
              </a:ext>
            </a:extLst>
          </p:cNvPr>
          <p:cNvGraphicFramePr>
            <a:graphicFrameLocks noChangeAspect="1"/>
          </p:cNvGraphicFramePr>
          <p:nvPr>
            <p:extLst>
              <p:ext uri="{D42A27DB-BD31-4B8C-83A1-F6EECF244321}">
                <p14:modId xmlns:p14="http://schemas.microsoft.com/office/powerpoint/2010/main" val="996001126"/>
              </p:ext>
            </p:extLst>
          </p:nvPr>
        </p:nvGraphicFramePr>
        <p:xfrm>
          <a:off x="1970169" y="4551427"/>
          <a:ext cx="6259430" cy="1206811"/>
        </p:xfrm>
        <a:graphic>
          <a:graphicData uri="http://schemas.openxmlformats.org/presentationml/2006/ole">
            <mc:AlternateContent xmlns:mc="http://schemas.openxmlformats.org/markup-compatibility/2006">
              <mc:Choice xmlns:v="urn:schemas-microsoft-com:vml" Requires="v">
                <p:oleObj spid="_x0000_s38070" r:id="rId11" imgW="2984500" imgH="558800" progId="Equation.3">
                  <p:embed/>
                </p:oleObj>
              </mc:Choice>
              <mc:Fallback>
                <p:oleObj r:id="rId11" imgW="2984500" imgH="5588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0169" y="4551427"/>
                        <a:ext cx="6259430" cy="1206811"/>
                      </a:xfrm>
                      <a:prstGeom prst="rect">
                        <a:avLst/>
                      </a:prstGeom>
                      <a:noFill/>
                    </p:spPr>
                  </p:pic>
                </p:oleObj>
              </mc:Fallback>
            </mc:AlternateContent>
          </a:graphicData>
        </a:graphic>
      </p:graphicFrame>
      <p:sp>
        <p:nvSpPr>
          <p:cNvPr id="16" name="Rectangle 15">
            <a:extLst>
              <a:ext uri="{FF2B5EF4-FFF2-40B4-BE49-F238E27FC236}">
                <a16:creationId xmlns:a16="http://schemas.microsoft.com/office/drawing/2014/main" id="{B2062839-0F79-4B4C-B83B-DE976660056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4CE70CD9-9704-4C4F-A6BF-41B533AFBF32}"/>
              </a:ext>
            </a:extLst>
          </p:cNvPr>
          <p:cNvGraphicFramePr>
            <a:graphicFrameLocks noChangeAspect="1"/>
          </p:cNvGraphicFramePr>
          <p:nvPr>
            <p:extLst>
              <p:ext uri="{D42A27DB-BD31-4B8C-83A1-F6EECF244321}">
                <p14:modId xmlns:p14="http://schemas.microsoft.com/office/powerpoint/2010/main" val="2772554180"/>
              </p:ext>
            </p:extLst>
          </p:nvPr>
        </p:nvGraphicFramePr>
        <p:xfrm>
          <a:off x="2147133" y="5774021"/>
          <a:ext cx="7361219" cy="915912"/>
        </p:xfrm>
        <a:graphic>
          <a:graphicData uri="http://schemas.openxmlformats.org/presentationml/2006/ole">
            <mc:AlternateContent xmlns:mc="http://schemas.openxmlformats.org/markup-compatibility/2006">
              <mc:Choice xmlns:v="urn:schemas-microsoft-com:vml" Requires="v">
                <p:oleObj spid="_x0000_s38071" r:id="rId13" imgW="1866900" imgH="228600" progId="Equation.3">
                  <p:embed/>
                </p:oleObj>
              </mc:Choice>
              <mc:Fallback>
                <p:oleObj r:id="rId13" imgW="1866900" imgH="2286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7133" y="5774021"/>
                        <a:ext cx="7361219" cy="915912"/>
                      </a:xfrm>
                      <a:prstGeom prst="rect">
                        <a:avLst/>
                      </a:prstGeom>
                      <a:noFill/>
                    </p:spPr>
                  </p:pic>
                </p:oleObj>
              </mc:Fallback>
            </mc:AlternateContent>
          </a:graphicData>
        </a:graphic>
      </p:graphicFrame>
    </p:spTree>
    <p:extLst>
      <p:ext uri="{BB962C8B-B14F-4D97-AF65-F5344CB8AC3E}">
        <p14:creationId xmlns:p14="http://schemas.microsoft.com/office/powerpoint/2010/main" val="537138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839">
            <a:extLst>
              <a:ext uri="{FF2B5EF4-FFF2-40B4-BE49-F238E27FC236}">
                <a16:creationId xmlns:a16="http://schemas.microsoft.com/office/drawing/2014/main" id="{CF226C95-A255-4536-AE3A-F664003FA831}"/>
              </a:ext>
            </a:extLst>
          </p:cNvPr>
          <p:cNvSpPr txBox="1"/>
          <p:nvPr/>
        </p:nvSpPr>
        <p:spPr>
          <a:xfrm>
            <a:off x="2150119" y="4838340"/>
            <a:ext cx="6918359" cy="800819"/>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6F621B-F337-43E3-8778-AB8369582955}"/>
              </a:ext>
            </a:extLst>
          </p:cNvPr>
          <p:cNvSpPr>
            <a:spLocks noGrp="1"/>
          </p:cNvSpPr>
          <p:nvPr>
            <p:ph idx="1"/>
          </p:nvPr>
        </p:nvSpPr>
        <p:spPr>
          <a:xfrm>
            <a:off x="838200" y="385011"/>
            <a:ext cx="10515600" cy="5791952"/>
          </a:xfrm>
        </p:spPr>
        <p:txBody>
          <a:bodyPr/>
          <a:lstStyle/>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1. Rise time for a critically damped system, tr = t</a:t>
            </a:r>
            <a:r>
              <a:rPr lang="en-US" altLang="en-US" baseline="-30000" dirty="0">
                <a:latin typeface="Times New Roman" panose="02020603050405020304" pitchFamily="18" charset="0"/>
                <a:ea typeface="Calibri" panose="020F0502020204030204" pitchFamily="34" charset="0"/>
                <a:cs typeface="Times New Roman" panose="02020603050405020304" pitchFamily="18" charset="0"/>
              </a:rPr>
              <a:t>90%</a:t>
            </a:r>
            <a:r>
              <a:rPr lang="en-US" altLang="en-US" dirty="0">
                <a:latin typeface="Times New Roman" panose="02020603050405020304" pitchFamily="18" charset="0"/>
                <a:ea typeface="Calibri" panose="020F0502020204030204" pitchFamily="34" charset="0"/>
                <a:cs typeface="Times New Roman" panose="02020603050405020304" pitchFamily="18" charset="0"/>
              </a:rPr>
              <a:t> - t</a:t>
            </a:r>
            <a:r>
              <a:rPr lang="en-US" altLang="en-US" baseline="-30000" dirty="0">
                <a:latin typeface="Times New Roman" panose="02020603050405020304" pitchFamily="18" charset="0"/>
                <a:ea typeface="Calibri" panose="020F0502020204030204" pitchFamily="34" charset="0"/>
                <a:cs typeface="Times New Roman" panose="02020603050405020304" pitchFamily="18" charset="0"/>
              </a:rPr>
              <a:t>10%</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400" dirty="0"/>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Steady state response y </a:t>
            </a:r>
            <a:endParaRPr lang="en-US" altLang="en-US" sz="4000" dirty="0">
              <a:latin typeface="Arial" panose="020B0604020202020204" pitchFamily="34" charset="0"/>
            </a:endParaRPr>
          </a:p>
          <a:p>
            <a:endParaRPr lang="en-US" dirty="0"/>
          </a:p>
        </p:txBody>
      </p:sp>
      <p:graphicFrame>
        <p:nvGraphicFramePr>
          <p:cNvPr id="4" name="Object 3">
            <a:extLst>
              <a:ext uri="{FF2B5EF4-FFF2-40B4-BE49-F238E27FC236}">
                <a16:creationId xmlns:a16="http://schemas.microsoft.com/office/drawing/2014/main" id="{367F9077-B2F5-4D63-96E7-9EE0CCD01FE7}"/>
              </a:ext>
            </a:extLst>
          </p:cNvPr>
          <p:cNvGraphicFramePr>
            <a:graphicFrameLocks noChangeAspect="1"/>
          </p:cNvGraphicFramePr>
          <p:nvPr>
            <p:extLst>
              <p:ext uri="{D42A27DB-BD31-4B8C-83A1-F6EECF244321}">
                <p14:modId xmlns:p14="http://schemas.microsoft.com/office/powerpoint/2010/main" val="3644584577"/>
              </p:ext>
            </p:extLst>
          </p:nvPr>
        </p:nvGraphicFramePr>
        <p:xfrm>
          <a:off x="4217670" y="923121"/>
          <a:ext cx="593558" cy="525071"/>
        </p:xfrm>
        <a:graphic>
          <a:graphicData uri="http://schemas.openxmlformats.org/presentationml/2006/ole">
            <mc:AlternateContent xmlns:mc="http://schemas.openxmlformats.org/markup-compatibility/2006">
              <mc:Choice xmlns:v="urn:schemas-microsoft-com:vml" Requires="v">
                <p:oleObj spid="_x0000_s39157" r:id="rId3" imgW="241091" imgH="215713" progId="Equation.3">
                  <p:embed/>
                </p:oleObj>
              </mc:Choice>
              <mc:Fallback>
                <p:oleObj r:id="rId3" imgW="241091" imgH="215713"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670" y="923121"/>
                        <a:ext cx="593558" cy="525071"/>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D3581585-FFB2-414C-85FB-6CA3BD0E547E}"/>
              </a:ext>
            </a:extLst>
          </p:cNvPr>
          <p:cNvGraphicFramePr>
            <a:graphicFrameLocks noChangeAspect="1"/>
          </p:cNvGraphicFramePr>
          <p:nvPr>
            <p:extLst>
              <p:ext uri="{D42A27DB-BD31-4B8C-83A1-F6EECF244321}">
                <p14:modId xmlns:p14="http://schemas.microsoft.com/office/powerpoint/2010/main" val="3270403331"/>
              </p:ext>
            </p:extLst>
          </p:nvPr>
        </p:nvGraphicFramePr>
        <p:xfrm>
          <a:off x="5724226" y="838582"/>
          <a:ext cx="3794413" cy="783970"/>
        </p:xfrm>
        <a:graphic>
          <a:graphicData uri="http://schemas.openxmlformats.org/presentationml/2006/ole">
            <mc:AlternateContent xmlns:mc="http://schemas.openxmlformats.org/markup-compatibility/2006">
              <mc:Choice xmlns:v="urn:schemas-microsoft-com:vml" Requires="v">
                <p:oleObj spid="_x0000_s39158" r:id="rId5" imgW="1155700" imgH="228600" progId="Equation.3">
                  <p:embed/>
                </p:oleObj>
              </mc:Choice>
              <mc:Fallback>
                <p:oleObj r:id="rId5" imgW="11557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226" y="838582"/>
                        <a:ext cx="3794413" cy="783970"/>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47C97A44-9682-4D7B-AF3D-D7CFD51BD845}"/>
              </a:ext>
            </a:extLst>
          </p:cNvPr>
          <p:cNvGraphicFramePr>
            <a:graphicFrameLocks noChangeAspect="1"/>
          </p:cNvGraphicFramePr>
          <p:nvPr>
            <p:extLst>
              <p:ext uri="{D42A27DB-BD31-4B8C-83A1-F6EECF244321}">
                <p14:modId xmlns:p14="http://schemas.microsoft.com/office/powerpoint/2010/main" val="2103246117"/>
              </p:ext>
            </p:extLst>
          </p:nvPr>
        </p:nvGraphicFramePr>
        <p:xfrm>
          <a:off x="2068050" y="2010037"/>
          <a:ext cx="2626822" cy="696912"/>
        </p:xfrm>
        <a:graphic>
          <a:graphicData uri="http://schemas.openxmlformats.org/presentationml/2006/ole">
            <mc:AlternateContent xmlns:mc="http://schemas.openxmlformats.org/markup-compatibility/2006">
              <mc:Choice xmlns:v="urn:schemas-microsoft-com:vml" Requires="v">
                <p:oleObj spid="_x0000_s39159" r:id="rId7" imgW="837836" imgH="215806" progId="Equation.3">
                  <p:embed/>
                </p:oleObj>
              </mc:Choice>
              <mc:Fallback>
                <p:oleObj r:id="rId7" imgW="837836" imgH="21580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8050" y="2010037"/>
                        <a:ext cx="2626822" cy="696912"/>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E4DFC642-3E16-4C92-9F0C-229E72E05295}"/>
              </a:ext>
            </a:extLst>
          </p:cNvPr>
          <p:cNvGraphicFramePr>
            <a:graphicFrameLocks noChangeAspect="1"/>
          </p:cNvGraphicFramePr>
          <p:nvPr>
            <p:extLst>
              <p:ext uri="{D42A27DB-BD31-4B8C-83A1-F6EECF244321}">
                <p14:modId xmlns:p14="http://schemas.microsoft.com/office/powerpoint/2010/main" val="2947536894"/>
              </p:ext>
            </p:extLst>
          </p:nvPr>
        </p:nvGraphicFramePr>
        <p:xfrm>
          <a:off x="5424685" y="1996984"/>
          <a:ext cx="4093954" cy="608013"/>
        </p:xfrm>
        <a:graphic>
          <a:graphicData uri="http://schemas.openxmlformats.org/presentationml/2006/ole">
            <mc:AlternateContent xmlns:mc="http://schemas.openxmlformats.org/markup-compatibility/2006">
              <mc:Choice xmlns:v="urn:schemas-microsoft-com:vml" Requires="v">
                <p:oleObj spid="_x0000_s39160" r:id="rId9" imgW="1536700" imgH="228600" progId="Equation.3">
                  <p:embed/>
                </p:oleObj>
              </mc:Choice>
              <mc:Fallback>
                <p:oleObj r:id="rId9" imgW="153670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4685" y="1996984"/>
                        <a:ext cx="4093954" cy="608013"/>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3333B637-88C7-44F5-8A9B-DCDB3920F7AD}"/>
              </a:ext>
            </a:extLst>
          </p:cNvPr>
          <p:cNvGraphicFramePr>
            <a:graphicFrameLocks noChangeAspect="1"/>
          </p:cNvGraphicFramePr>
          <p:nvPr>
            <p:extLst>
              <p:ext uri="{D42A27DB-BD31-4B8C-83A1-F6EECF244321}">
                <p14:modId xmlns:p14="http://schemas.microsoft.com/office/powerpoint/2010/main" val="639283729"/>
              </p:ext>
            </p:extLst>
          </p:nvPr>
        </p:nvGraphicFramePr>
        <p:xfrm>
          <a:off x="1835184" y="2838795"/>
          <a:ext cx="4469349" cy="650876"/>
        </p:xfrm>
        <a:graphic>
          <a:graphicData uri="http://schemas.openxmlformats.org/presentationml/2006/ole">
            <mc:AlternateContent xmlns:mc="http://schemas.openxmlformats.org/markup-compatibility/2006">
              <mc:Choice xmlns:v="urn:schemas-microsoft-com:vml" Requires="v">
                <p:oleObj spid="_x0000_s39161" r:id="rId11" imgW="1574800" imgH="228600" progId="Equation.3">
                  <p:embed/>
                </p:oleObj>
              </mc:Choice>
              <mc:Fallback>
                <p:oleObj r:id="rId11" imgW="1574800" imgH="2286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84" y="2838795"/>
                        <a:ext cx="4469349" cy="650876"/>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B09B159F-C140-4693-A792-7B2D127456CF}"/>
              </a:ext>
            </a:extLst>
          </p:cNvPr>
          <p:cNvGraphicFramePr>
            <a:graphicFrameLocks noChangeAspect="1"/>
          </p:cNvGraphicFramePr>
          <p:nvPr>
            <p:extLst>
              <p:ext uri="{D42A27DB-BD31-4B8C-83A1-F6EECF244321}">
                <p14:modId xmlns:p14="http://schemas.microsoft.com/office/powerpoint/2010/main" val="2935799277"/>
              </p:ext>
            </p:extLst>
          </p:nvPr>
        </p:nvGraphicFramePr>
        <p:xfrm>
          <a:off x="1716876" y="3616534"/>
          <a:ext cx="7215178" cy="761999"/>
        </p:xfrm>
        <a:graphic>
          <a:graphicData uri="http://schemas.openxmlformats.org/presentationml/2006/ole">
            <mc:AlternateContent xmlns:mc="http://schemas.openxmlformats.org/markup-compatibility/2006">
              <mc:Choice xmlns:v="urn:schemas-microsoft-com:vml" Requires="v">
                <p:oleObj spid="_x0000_s39162" r:id="rId13" imgW="2298700" imgH="241300" progId="Equation.3">
                  <p:embed/>
                </p:oleObj>
              </mc:Choice>
              <mc:Fallback>
                <p:oleObj r:id="rId13" imgW="2298700" imgH="241300"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6876" y="3616534"/>
                        <a:ext cx="7215178" cy="761999"/>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D2411CC9-A6F4-444C-B765-CF4265B93620}"/>
              </a:ext>
            </a:extLst>
          </p:cNvPr>
          <p:cNvGraphicFramePr>
            <a:graphicFrameLocks noChangeAspect="1"/>
          </p:cNvGraphicFramePr>
          <p:nvPr>
            <p:extLst>
              <p:ext uri="{D42A27DB-BD31-4B8C-83A1-F6EECF244321}">
                <p14:modId xmlns:p14="http://schemas.microsoft.com/office/powerpoint/2010/main" val="1445922678"/>
              </p:ext>
            </p:extLst>
          </p:nvPr>
        </p:nvGraphicFramePr>
        <p:xfrm>
          <a:off x="2150119" y="4810230"/>
          <a:ext cx="6781935" cy="800819"/>
        </p:xfrm>
        <a:graphic>
          <a:graphicData uri="http://schemas.openxmlformats.org/presentationml/2006/ole">
            <mc:AlternateContent xmlns:mc="http://schemas.openxmlformats.org/markup-compatibility/2006">
              <mc:Choice xmlns:v="urn:schemas-microsoft-com:vml" Requires="v">
                <p:oleObj spid="_x0000_s39163" r:id="rId15" imgW="1548728" imgH="241195" progId="Equation.3">
                  <p:embed/>
                </p:oleObj>
              </mc:Choice>
              <mc:Fallback>
                <p:oleObj r:id="rId15" imgW="1548728" imgH="241195" progId="Equation.3">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0119" y="4810230"/>
                        <a:ext cx="6781935" cy="800819"/>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B77A3D90-9D92-4EEC-848A-3526228135E6}"/>
              </a:ext>
            </a:extLst>
          </p:cNvPr>
          <p:cNvGraphicFramePr>
            <a:graphicFrameLocks noChangeAspect="1"/>
          </p:cNvGraphicFramePr>
          <p:nvPr>
            <p:extLst>
              <p:ext uri="{D42A27DB-BD31-4B8C-83A1-F6EECF244321}">
                <p14:modId xmlns:p14="http://schemas.microsoft.com/office/powerpoint/2010/main" val="2225392533"/>
              </p:ext>
            </p:extLst>
          </p:nvPr>
        </p:nvGraphicFramePr>
        <p:xfrm>
          <a:off x="2665188" y="5670761"/>
          <a:ext cx="3361630" cy="1085083"/>
        </p:xfrm>
        <a:graphic>
          <a:graphicData uri="http://schemas.openxmlformats.org/presentationml/2006/ole">
            <mc:AlternateContent xmlns:mc="http://schemas.openxmlformats.org/markup-compatibility/2006">
              <mc:Choice xmlns:v="urn:schemas-microsoft-com:vml" Requires="v">
                <p:oleObj spid="_x0000_s39164" r:id="rId17" imgW="1307532" imgH="431613" progId="Equation.3">
                  <p:embed/>
                </p:oleObj>
              </mc:Choice>
              <mc:Fallback>
                <p:oleObj r:id="rId17" imgW="1307532" imgH="431613" progId="Equation.3">
                  <p:embed/>
                  <p:pic>
                    <p:nvPicPr>
                      <p:cNvPr id="0" name="Object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5188" y="5670761"/>
                        <a:ext cx="3361630" cy="1085083"/>
                      </a:xfrm>
                      <a:prstGeom prst="rect">
                        <a:avLst/>
                      </a:prstGeom>
                      <a:noFill/>
                    </p:spPr>
                  </p:pic>
                </p:oleObj>
              </mc:Fallback>
            </mc:AlternateContent>
          </a:graphicData>
        </a:graphic>
      </p:graphicFrame>
      <p:sp>
        <p:nvSpPr>
          <p:cNvPr id="14" name="Rectangle 11">
            <a:extLst>
              <a:ext uri="{FF2B5EF4-FFF2-40B4-BE49-F238E27FC236}">
                <a16:creationId xmlns:a16="http://schemas.microsoft.com/office/drawing/2014/main" id="{3FE41EAE-7B54-4E12-822A-E88A8C48EA2D}"/>
              </a:ext>
            </a:extLst>
          </p:cNvPr>
          <p:cNvSpPr>
            <a:spLocks noChangeArrowheads="1"/>
          </p:cNvSpPr>
          <p:nvPr/>
        </p:nvSpPr>
        <p:spPr bwMode="auto">
          <a:xfrm>
            <a:off x="4935318" y="881390"/>
            <a:ext cx="10915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51541DC5-97A7-43CD-A9B9-1A8F096038FC}"/>
              </a:ext>
            </a:extLst>
          </p:cNvPr>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3">
            <a:extLst>
              <a:ext uri="{FF2B5EF4-FFF2-40B4-BE49-F238E27FC236}">
                <a16:creationId xmlns:a16="http://schemas.microsoft.com/office/drawing/2014/main" id="{9A2E6285-3FB0-421C-9DE5-762093D7BD15}"/>
              </a:ext>
            </a:extLst>
          </p:cNvPr>
          <p:cNvSpPr>
            <a:spLocks noChangeArrowheads="1"/>
          </p:cNvSpPr>
          <p:nvPr/>
        </p:nvSpPr>
        <p:spPr bwMode="auto">
          <a:xfrm>
            <a:off x="0" y="1619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4">
            <a:extLst>
              <a:ext uri="{FF2B5EF4-FFF2-40B4-BE49-F238E27FC236}">
                <a16:creationId xmlns:a16="http://schemas.microsoft.com/office/drawing/2014/main" id="{34E1DEED-9CC7-4C5B-8310-11AE69A63D1C}"/>
              </a:ext>
            </a:extLst>
          </p:cNvPr>
          <p:cNvSpPr>
            <a:spLocks noChangeArrowheads="1"/>
          </p:cNvSpPr>
          <p:nvPr/>
        </p:nvSpPr>
        <p:spPr bwMode="auto">
          <a:xfrm>
            <a:off x="0" y="2362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5">
            <a:extLst>
              <a:ext uri="{FF2B5EF4-FFF2-40B4-BE49-F238E27FC236}">
                <a16:creationId xmlns:a16="http://schemas.microsoft.com/office/drawing/2014/main" id="{A734B241-233F-4AE9-AC08-11D878E45A96}"/>
              </a:ext>
            </a:extLst>
          </p:cNvPr>
          <p:cNvSpPr>
            <a:spLocks noChangeArrowheads="1"/>
          </p:cNvSpPr>
          <p:nvPr/>
        </p:nvSpPr>
        <p:spPr bwMode="auto">
          <a:xfrm>
            <a:off x="0" y="3105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16">
            <a:extLst>
              <a:ext uri="{FF2B5EF4-FFF2-40B4-BE49-F238E27FC236}">
                <a16:creationId xmlns:a16="http://schemas.microsoft.com/office/drawing/2014/main" id="{4942988B-1DD5-42BF-84D2-55379AAE5CB7}"/>
              </a:ext>
            </a:extLst>
          </p:cNvPr>
          <p:cNvSpPr>
            <a:spLocks noChangeArrowheads="1"/>
          </p:cNvSpPr>
          <p:nvPr/>
        </p:nvSpPr>
        <p:spPr bwMode="auto">
          <a:xfrm>
            <a:off x="0" y="3867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7">
            <a:extLst>
              <a:ext uri="{FF2B5EF4-FFF2-40B4-BE49-F238E27FC236}">
                <a16:creationId xmlns:a16="http://schemas.microsoft.com/office/drawing/2014/main" id="{8836052B-B435-442D-B132-C0ECB525193C}"/>
              </a:ext>
            </a:extLst>
          </p:cNvPr>
          <p:cNvSpPr>
            <a:spLocks noChangeArrowheads="1"/>
          </p:cNvSpPr>
          <p:nvPr/>
        </p:nvSpPr>
        <p:spPr bwMode="auto">
          <a:xfrm>
            <a:off x="285750" y="43243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a:extLst>
              <a:ext uri="{FF2B5EF4-FFF2-40B4-BE49-F238E27FC236}">
                <a16:creationId xmlns:a16="http://schemas.microsoft.com/office/drawing/2014/main" id="{970607AB-CA93-46B2-AE94-E7C4F6005662}"/>
              </a:ext>
            </a:extLst>
          </p:cNvPr>
          <p:cNvSpPr>
            <a:spLocks noChangeArrowheads="1"/>
          </p:cNvSpPr>
          <p:nvPr/>
        </p:nvSpPr>
        <p:spPr bwMode="auto">
          <a:xfrm>
            <a:off x="3530374" y="5949769"/>
            <a:ext cx="74975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taking natural log of both sides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656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89056F3-B2AB-4085-A888-31770C75AFFF}"/>
              </a:ext>
            </a:extLst>
          </p:cNvPr>
          <p:cNvGrpSpPr/>
          <p:nvPr/>
        </p:nvGrpSpPr>
        <p:grpSpPr>
          <a:xfrm>
            <a:off x="497306" y="352926"/>
            <a:ext cx="10363200" cy="1716506"/>
            <a:chOff x="0" y="0"/>
            <a:chExt cx="5656062" cy="704850"/>
          </a:xfrm>
        </p:grpSpPr>
        <p:sp>
          <p:nvSpPr>
            <p:cNvPr id="5" name="Text Box 841">
              <a:extLst>
                <a:ext uri="{FF2B5EF4-FFF2-40B4-BE49-F238E27FC236}">
                  <a16:creationId xmlns:a16="http://schemas.microsoft.com/office/drawing/2014/main" id="{D3A59C10-396C-4F6B-A04A-6C0ADA72AC28}"/>
                </a:ext>
              </a:extLst>
            </p:cNvPr>
            <p:cNvSpPr txBox="1"/>
            <p:nvPr/>
          </p:nvSpPr>
          <p:spPr>
            <a:xfrm>
              <a:off x="0" y="48552"/>
              <a:ext cx="3414838" cy="566443"/>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endParaRPr lang="en-US" sz="1100" dirty="0">
                <a:effectLst/>
                <a:ea typeface="Calibri" panose="020F0502020204030204" pitchFamily="34" charset="0"/>
                <a:cs typeface="Times New Roman" panose="02020603050405020304" pitchFamily="18" charset="0"/>
              </a:endParaRPr>
            </a:p>
          </p:txBody>
        </p:sp>
        <p:sp>
          <p:nvSpPr>
            <p:cNvPr id="6" name="Text Box 842">
              <a:extLst>
                <a:ext uri="{FF2B5EF4-FFF2-40B4-BE49-F238E27FC236}">
                  <a16:creationId xmlns:a16="http://schemas.microsoft.com/office/drawing/2014/main" id="{4274177D-CE70-44D9-B418-5954DDA45115}"/>
                </a:ext>
              </a:extLst>
            </p:cNvPr>
            <p:cNvSpPr txBox="1"/>
            <p:nvPr/>
          </p:nvSpPr>
          <p:spPr>
            <a:xfrm>
              <a:off x="3948643" y="0"/>
              <a:ext cx="1707419" cy="7048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Approximate methods can be used to solve this equation</a:t>
              </a:r>
              <a:endParaRPr lang="en-US" sz="2400" dirty="0">
                <a:effectLst/>
                <a:ea typeface="Calibri" panose="020F0502020204030204" pitchFamily="34" charset="0"/>
                <a:cs typeface="Times New Roman" panose="02020603050405020304" pitchFamily="18" charset="0"/>
              </a:endParaRPr>
            </a:p>
          </p:txBody>
        </p:sp>
        <p:cxnSp>
          <p:nvCxnSpPr>
            <p:cNvPr id="7" name="Elbow Connector 8">
              <a:extLst>
                <a:ext uri="{FF2B5EF4-FFF2-40B4-BE49-F238E27FC236}">
                  <a16:creationId xmlns:a16="http://schemas.microsoft.com/office/drawing/2014/main" id="{02A7B8C1-E618-4BAF-A88A-C47383D17555}"/>
                </a:ext>
              </a:extLst>
            </p:cNvPr>
            <p:cNvCxnSpPr/>
            <p:nvPr/>
          </p:nvCxnSpPr>
          <p:spPr>
            <a:xfrm flipV="1">
              <a:off x="3479575" y="169933"/>
              <a:ext cx="550258" cy="323524"/>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grpSp>
      <p:graphicFrame>
        <p:nvGraphicFramePr>
          <p:cNvPr id="9" name="Object 8">
            <a:extLst>
              <a:ext uri="{FF2B5EF4-FFF2-40B4-BE49-F238E27FC236}">
                <a16:creationId xmlns:a16="http://schemas.microsoft.com/office/drawing/2014/main" id="{5D8F0CD8-BA27-4C05-9F90-7C3CB909AD38}"/>
              </a:ext>
            </a:extLst>
          </p:cNvPr>
          <p:cNvGraphicFramePr>
            <a:graphicFrameLocks noChangeAspect="1"/>
          </p:cNvGraphicFramePr>
          <p:nvPr>
            <p:extLst>
              <p:ext uri="{D42A27DB-BD31-4B8C-83A1-F6EECF244321}">
                <p14:modId xmlns:p14="http://schemas.microsoft.com/office/powerpoint/2010/main" val="3742302982"/>
              </p:ext>
            </p:extLst>
          </p:nvPr>
        </p:nvGraphicFramePr>
        <p:xfrm>
          <a:off x="792798" y="779051"/>
          <a:ext cx="6208526" cy="864255"/>
        </p:xfrm>
        <a:graphic>
          <a:graphicData uri="http://schemas.openxmlformats.org/presentationml/2006/ole">
            <mc:AlternateContent xmlns:mc="http://schemas.openxmlformats.org/markup-compatibility/2006">
              <mc:Choice xmlns:v="urn:schemas-microsoft-com:vml" Requires="v">
                <p:oleObj spid="_x0000_s40147" r:id="rId3" imgW="1663700" imgH="482600" progId="Equation.3">
                  <p:embed/>
                </p:oleObj>
              </mc:Choice>
              <mc:Fallback>
                <p:oleObj r:id="rId3" imgW="1663700" imgH="482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798" y="779051"/>
                        <a:ext cx="6208526" cy="864255"/>
                      </a:xfrm>
                      <a:prstGeom prst="rect">
                        <a:avLst/>
                      </a:prstGeom>
                      <a:noFill/>
                    </p:spPr>
                  </p:pic>
                </p:oleObj>
              </mc:Fallback>
            </mc:AlternateContent>
          </a:graphicData>
        </a:graphic>
      </p:graphicFrame>
      <p:graphicFrame>
        <p:nvGraphicFramePr>
          <p:cNvPr id="23" name="Object 22">
            <a:extLst>
              <a:ext uri="{FF2B5EF4-FFF2-40B4-BE49-F238E27FC236}">
                <a16:creationId xmlns:a16="http://schemas.microsoft.com/office/drawing/2014/main" id="{C784C68F-A2AA-4239-A862-51F2AE3054F4}"/>
              </a:ext>
            </a:extLst>
          </p:cNvPr>
          <p:cNvGraphicFramePr>
            <a:graphicFrameLocks noChangeAspect="1"/>
          </p:cNvGraphicFramePr>
          <p:nvPr>
            <p:extLst>
              <p:ext uri="{D42A27DB-BD31-4B8C-83A1-F6EECF244321}">
                <p14:modId xmlns:p14="http://schemas.microsoft.com/office/powerpoint/2010/main" val="3464124920"/>
              </p:ext>
            </p:extLst>
          </p:nvPr>
        </p:nvGraphicFramePr>
        <p:xfrm>
          <a:off x="151770" y="2790518"/>
          <a:ext cx="4532665" cy="1229606"/>
        </p:xfrm>
        <a:graphic>
          <a:graphicData uri="http://schemas.openxmlformats.org/presentationml/2006/ole">
            <mc:AlternateContent xmlns:mc="http://schemas.openxmlformats.org/markup-compatibility/2006">
              <mc:Choice xmlns:v="urn:schemas-microsoft-com:vml" Requires="v">
                <p:oleObj spid="_x0000_s40148" r:id="rId5" imgW="1790700" imgH="482600" progId="Equation.3">
                  <p:embed/>
                </p:oleObj>
              </mc:Choice>
              <mc:Fallback>
                <p:oleObj r:id="rId5" imgW="1790700" imgH="4826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770" y="2790518"/>
                        <a:ext cx="4532665" cy="1229606"/>
                      </a:xfrm>
                      <a:prstGeom prst="rect">
                        <a:avLst/>
                      </a:prstGeom>
                      <a:noFill/>
                    </p:spPr>
                  </p:pic>
                </p:oleObj>
              </mc:Fallback>
            </mc:AlternateContent>
          </a:graphicData>
        </a:graphic>
      </p:graphicFrame>
      <p:graphicFrame>
        <p:nvGraphicFramePr>
          <p:cNvPr id="24" name="Object 23">
            <a:extLst>
              <a:ext uri="{FF2B5EF4-FFF2-40B4-BE49-F238E27FC236}">
                <a16:creationId xmlns:a16="http://schemas.microsoft.com/office/drawing/2014/main" id="{28D53A66-8C8C-4D40-A7A2-84A23A99A051}"/>
              </a:ext>
            </a:extLst>
          </p:cNvPr>
          <p:cNvGraphicFramePr>
            <a:graphicFrameLocks noChangeAspect="1"/>
          </p:cNvGraphicFramePr>
          <p:nvPr>
            <p:extLst>
              <p:ext uri="{D42A27DB-BD31-4B8C-83A1-F6EECF244321}">
                <p14:modId xmlns:p14="http://schemas.microsoft.com/office/powerpoint/2010/main" val="2461421420"/>
              </p:ext>
            </p:extLst>
          </p:nvPr>
        </p:nvGraphicFramePr>
        <p:xfrm>
          <a:off x="506775" y="4206311"/>
          <a:ext cx="4109783" cy="1190903"/>
        </p:xfrm>
        <a:graphic>
          <a:graphicData uri="http://schemas.openxmlformats.org/presentationml/2006/ole">
            <mc:AlternateContent xmlns:mc="http://schemas.openxmlformats.org/markup-compatibility/2006">
              <mc:Choice xmlns:v="urn:schemas-microsoft-com:vml" Requires="v">
                <p:oleObj spid="_x0000_s40149" r:id="rId7" imgW="1688367" imgH="482391" progId="Equation.3">
                  <p:embed/>
                </p:oleObj>
              </mc:Choice>
              <mc:Fallback>
                <p:oleObj r:id="rId7" imgW="1688367" imgH="482391"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775" y="4206311"/>
                        <a:ext cx="4109783" cy="1190903"/>
                      </a:xfrm>
                      <a:prstGeom prst="rect">
                        <a:avLst/>
                      </a:prstGeom>
                      <a:noFill/>
                    </p:spPr>
                  </p:pic>
                </p:oleObj>
              </mc:Fallback>
            </mc:AlternateContent>
          </a:graphicData>
        </a:graphic>
      </p:graphicFrame>
      <p:graphicFrame>
        <p:nvGraphicFramePr>
          <p:cNvPr id="25" name="Object 24">
            <a:extLst>
              <a:ext uri="{FF2B5EF4-FFF2-40B4-BE49-F238E27FC236}">
                <a16:creationId xmlns:a16="http://schemas.microsoft.com/office/drawing/2014/main" id="{EA9424C3-315C-4C6B-9F96-2AAA24A6CA04}"/>
              </a:ext>
            </a:extLst>
          </p:cNvPr>
          <p:cNvGraphicFramePr>
            <a:graphicFrameLocks noChangeAspect="1"/>
          </p:cNvGraphicFramePr>
          <p:nvPr>
            <p:extLst>
              <p:ext uri="{D42A27DB-BD31-4B8C-83A1-F6EECF244321}">
                <p14:modId xmlns:p14="http://schemas.microsoft.com/office/powerpoint/2010/main" val="702951506"/>
              </p:ext>
            </p:extLst>
          </p:nvPr>
        </p:nvGraphicFramePr>
        <p:xfrm>
          <a:off x="526830" y="5516002"/>
          <a:ext cx="3782546" cy="1228725"/>
        </p:xfrm>
        <a:graphic>
          <a:graphicData uri="http://schemas.openxmlformats.org/presentationml/2006/ole">
            <mc:AlternateContent xmlns:mc="http://schemas.openxmlformats.org/markup-compatibility/2006">
              <mc:Choice xmlns:v="urn:schemas-microsoft-com:vml" Requires="v">
                <p:oleObj spid="_x0000_s40150" r:id="rId9" imgW="1497950" imgH="482391" progId="Equation.3">
                  <p:embed/>
                </p:oleObj>
              </mc:Choice>
              <mc:Fallback>
                <p:oleObj r:id="rId9" imgW="1497950" imgH="482391"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830" y="5516002"/>
                        <a:ext cx="3782546" cy="1228725"/>
                      </a:xfrm>
                      <a:prstGeom prst="rect">
                        <a:avLst/>
                      </a:prstGeom>
                      <a:noFill/>
                    </p:spPr>
                  </p:pic>
                </p:oleObj>
              </mc:Fallback>
            </mc:AlternateContent>
          </a:graphicData>
        </a:graphic>
      </p:graphicFrame>
      <p:graphicFrame>
        <p:nvGraphicFramePr>
          <p:cNvPr id="26" name="Object 25">
            <a:extLst>
              <a:ext uri="{FF2B5EF4-FFF2-40B4-BE49-F238E27FC236}">
                <a16:creationId xmlns:a16="http://schemas.microsoft.com/office/drawing/2014/main" id="{813E480E-7782-4183-81BF-21A82639A38F}"/>
              </a:ext>
            </a:extLst>
          </p:cNvPr>
          <p:cNvGraphicFramePr>
            <a:graphicFrameLocks noChangeAspect="1"/>
          </p:cNvGraphicFramePr>
          <p:nvPr>
            <p:extLst>
              <p:ext uri="{D42A27DB-BD31-4B8C-83A1-F6EECF244321}">
                <p14:modId xmlns:p14="http://schemas.microsoft.com/office/powerpoint/2010/main" val="2215263583"/>
              </p:ext>
            </p:extLst>
          </p:nvPr>
        </p:nvGraphicFramePr>
        <p:xfrm>
          <a:off x="6096000" y="2650766"/>
          <a:ext cx="4620562" cy="733854"/>
        </p:xfrm>
        <a:graphic>
          <a:graphicData uri="http://schemas.openxmlformats.org/presentationml/2006/ole">
            <mc:AlternateContent xmlns:mc="http://schemas.openxmlformats.org/markup-compatibility/2006">
              <mc:Choice xmlns:v="urn:schemas-microsoft-com:vml" Requires="v">
                <p:oleObj spid="_x0000_s40151" r:id="rId11" imgW="1409700" imgH="228600" progId="Equation.3">
                  <p:embed/>
                </p:oleObj>
              </mc:Choice>
              <mc:Fallback>
                <p:oleObj r:id="rId11" imgW="1409700" imgH="2286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2650766"/>
                        <a:ext cx="4620562" cy="733854"/>
                      </a:xfrm>
                      <a:prstGeom prst="rect">
                        <a:avLst/>
                      </a:prstGeom>
                      <a:noFill/>
                    </p:spPr>
                  </p:pic>
                </p:oleObj>
              </mc:Fallback>
            </mc:AlternateContent>
          </a:graphicData>
        </a:graphic>
      </p:graphicFrame>
      <p:graphicFrame>
        <p:nvGraphicFramePr>
          <p:cNvPr id="27" name="Object 26">
            <a:extLst>
              <a:ext uri="{FF2B5EF4-FFF2-40B4-BE49-F238E27FC236}">
                <a16:creationId xmlns:a16="http://schemas.microsoft.com/office/drawing/2014/main" id="{DF49C32A-6697-494F-A505-503A048C42F9}"/>
              </a:ext>
            </a:extLst>
          </p:cNvPr>
          <p:cNvGraphicFramePr>
            <a:graphicFrameLocks noChangeAspect="1"/>
          </p:cNvGraphicFramePr>
          <p:nvPr>
            <p:extLst>
              <p:ext uri="{D42A27DB-BD31-4B8C-83A1-F6EECF244321}">
                <p14:modId xmlns:p14="http://schemas.microsoft.com/office/powerpoint/2010/main" val="2775080970"/>
              </p:ext>
            </p:extLst>
          </p:nvPr>
        </p:nvGraphicFramePr>
        <p:xfrm>
          <a:off x="5081445" y="3977473"/>
          <a:ext cx="6998260" cy="450172"/>
        </p:xfrm>
        <a:graphic>
          <a:graphicData uri="http://schemas.openxmlformats.org/presentationml/2006/ole">
            <mc:AlternateContent xmlns:mc="http://schemas.openxmlformats.org/markup-compatibility/2006">
              <mc:Choice xmlns:v="urn:schemas-microsoft-com:vml" Requires="v">
                <p:oleObj spid="_x0000_s40152" r:id="rId13" imgW="3073400" imgH="203200" progId="Equation.3">
                  <p:embed/>
                </p:oleObj>
              </mc:Choice>
              <mc:Fallback>
                <p:oleObj r:id="rId13" imgW="3073400" imgH="2032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1445" y="3977473"/>
                        <a:ext cx="6998260" cy="450172"/>
                      </a:xfrm>
                      <a:prstGeom prst="rect">
                        <a:avLst/>
                      </a:prstGeom>
                      <a:noFill/>
                    </p:spPr>
                  </p:pic>
                </p:oleObj>
              </mc:Fallback>
            </mc:AlternateContent>
          </a:graphicData>
        </a:graphic>
      </p:graphicFrame>
      <p:graphicFrame>
        <p:nvGraphicFramePr>
          <p:cNvPr id="28" name="Object 27">
            <a:extLst>
              <a:ext uri="{FF2B5EF4-FFF2-40B4-BE49-F238E27FC236}">
                <a16:creationId xmlns:a16="http://schemas.microsoft.com/office/drawing/2014/main" id="{2FBF18C9-60A0-4946-8A37-F41F9191A847}"/>
              </a:ext>
            </a:extLst>
          </p:cNvPr>
          <p:cNvGraphicFramePr>
            <a:graphicFrameLocks noChangeAspect="1"/>
          </p:cNvGraphicFramePr>
          <p:nvPr>
            <p:extLst>
              <p:ext uri="{D42A27DB-BD31-4B8C-83A1-F6EECF244321}">
                <p14:modId xmlns:p14="http://schemas.microsoft.com/office/powerpoint/2010/main" val="1915559460"/>
              </p:ext>
            </p:extLst>
          </p:nvPr>
        </p:nvGraphicFramePr>
        <p:xfrm>
          <a:off x="6670380" y="4771678"/>
          <a:ext cx="3543943" cy="1056142"/>
        </p:xfrm>
        <a:graphic>
          <a:graphicData uri="http://schemas.openxmlformats.org/presentationml/2006/ole">
            <mc:AlternateContent xmlns:mc="http://schemas.openxmlformats.org/markup-compatibility/2006">
              <mc:Choice xmlns:v="urn:schemas-microsoft-com:vml" Requires="v">
                <p:oleObj spid="_x0000_s40153" r:id="rId15" imgW="1435100" imgH="431800" progId="Equation.3">
                  <p:embed/>
                </p:oleObj>
              </mc:Choice>
              <mc:Fallback>
                <p:oleObj r:id="rId15" imgW="1435100" imgH="43180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70380" y="4771678"/>
                        <a:ext cx="3543943" cy="1056142"/>
                      </a:xfrm>
                      <a:prstGeom prst="rect">
                        <a:avLst/>
                      </a:prstGeom>
                      <a:noFill/>
                    </p:spPr>
                  </p:pic>
                </p:oleObj>
              </mc:Fallback>
            </mc:AlternateContent>
          </a:graphicData>
        </a:graphic>
      </p:graphicFrame>
      <p:sp>
        <p:nvSpPr>
          <p:cNvPr id="29" name="Rectangle 22">
            <a:extLst>
              <a:ext uri="{FF2B5EF4-FFF2-40B4-BE49-F238E27FC236}">
                <a16:creationId xmlns:a16="http://schemas.microsoft.com/office/drawing/2014/main" id="{56CB3763-5D4B-49CB-801D-35CD9C58EA01}"/>
              </a:ext>
            </a:extLst>
          </p:cNvPr>
          <p:cNvSpPr>
            <a:spLocks noChangeArrowheads="1"/>
          </p:cNvSpPr>
          <p:nvPr/>
        </p:nvSpPr>
        <p:spPr bwMode="auto">
          <a:xfrm>
            <a:off x="497305" y="1774368"/>
            <a:ext cx="37538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y(t</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0.1772705361s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Similarly,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0" name="Rectangle 23">
            <a:extLst>
              <a:ext uri="{FF2B5EF4-FFF2-40B4-BE49-F238E27FC236}">
                <a16:creationId xmlns:a16="http://schemas.microsoft.com/office/drawing/2014/main" id="{DD586F9D-B1BC-4E22-B31A-3F32A01656F2}"/>
              </a:ext>
            </a:extLst>
          </p:cNvPr>
          <p:cNvSpPr>
            <a:spLocks noChangeArrowheads="1"/>
          </p:cNvSpPr>
          <p:nvPr/>
        </p:nvSpPr>
        <p:spPr bwMode="auto">
          <a:xfrm>
            <a:off x="776684" y="45203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24">
            <a:extLst>
              <a:ext uri="{FF2B5EF4-FFF2-40B4-BE49-F238E27FC236}">
                <a16:creationId xmlns:a16="http://schemas.microsoft.com/office/drawing/2014/main" id="{438DA0E6-77C7-43C0-8E1C-BEFAD7D55849}"/>
              </a:ext>
            </a:extLst>
          </p:cNvPr>
          <p:cNvSpPr>
            <a:spLocks noChangeArrowheads="1"/>
          </p:cNvSpPr>
          <p:nvPr/>
        </p:nvSpPr>
        <p:spPr bwMode="auto">
          <a:xfrm>
            <a:off x="776684" y="54633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Rectangle 25">
            <a:extLst>
              <a:ext uri="{FF2B5EF4-FFF2-40B4-BE49-F238E27FC236}">
                <a16:creationId xmlns:a16="http://schemas.microsoft.com/office/drawing/2014/main" id="{BDC0F9E5-E696-479D-8C95-D8AA3DAA41C1}"/>
              </a:ext>
            </a:extLst>
          </p:cNvPr>
          <p:cNvSpPr>
            <a:spLocks noChangeArrowheads="1"/>
          </p:cNvSpPr>
          <p:nvPr/>
        </p:nvSpPr>
        <p:spPr bwMode="auto">
          <a:xfrm>
            <a:off x="776684" y="64063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8">
            <a:extLst>
              <a:ext uri="{FF2B5EF4-FFF2-40B4-BE49-F238E27FC236}">
                <a16:creationId xmlns:a16="http://schemas.microsoft.com/office/drawing/2014/main" id="{B0EFB21E-9F51-4651-97BA-AD1B6218F0DF}"/>
              </a:ext>
            </a:extLst>
          </p:cNvPr>
          <p:cNvSpPr>
            <a:spLocks noChangeArrowheads="1"/>
          </p:cNvSpPr>
          <p:nvPr/>
        </p:nvSpPr>
        <p:spPr bwMode="auto">
          <a:xfrm>
            <a:off x="6448543" y="5965932"/>
            <a:ext cx="46185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Check with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Matlab</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 = 1.12s exact!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37" name="Straight Connector 36">
            <a:extLst>
              <a:ext uri="{FF2B5EF4-FFF2-40B4-BE49-F238E27FC236}">
                <a16:creationId xmlns:a16="http://schemas.microsoft.com/office/drawing/2014/main" id="{68A9F2A7-9A69-4BFE-BF3E-7C42B0E8ACE4}"/>
              </a:ext>
            </a:extLst>
          </p:cNvPr>
          <p:cNvCxnSpPr>
            <a:cxnSpLocks/>
          </p:cNvCxnSpPr>
          <p:nvPr/>
        </p:nvCxnSpPr>
        <p:spPr>
          <a:xfrm>
            <a:off x="4981958" y="2069432"/>
            <a:ext cx="48012" cy="4636168"/>
          </a:xfrm>
          <a:prstGeom prst="line">
            <a:avLst/>
          </a:prstGeom>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8486AA1F-48B9-4165-A2BA-CE310C3C191F}"/>
              </a:ext>
            </a:extLst>
          </p:cNvPr>
          <p:cNvSpPr txBox="1"/>
          <p:nvPr/>
        </p:nvSpPr>
        <p:spPr>
          <a:xfrm>
            <a:off x="149133" y="415662"/>
            <a:ext cx="348172" cy="369332"/>
          </a:xfrm>
          <a:prstGeom prst="rect">
            <a:avLst/>
          </a:prstGeom>
          <a:noFill/>
        </p:spPr>
        <p:txBody>
          <a:bodyPr wrap="none" rtlCol="0">
            <a:spAutoFit/>
          </a:bodyPr>
          <a:lstStyle/>
          <a:p>
            <a:r>
              <a:rPr lang="en-US" dirty="0"/>
              <a:t>ii.</a:t>
            </a:r>
          </a:p>
        </p:txBody>
      </p:sp>
    </p:spTree>
    <p:extLst>
      <p:ext uri="{BB962C8B-B14F-4D97-AF65-F5344CB8AC3E}">
        <p14:creationId xmlns:p14="http://schemas.microsoft.com/office/powerpoint/2010/main" val="179344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0A5423B6-2B30-49B6-A289-2B1420971DF5}"/>
              </a:ext>
            </a:extLst>
          </p:cNvPr>
          <p:cNvGraphicFramePr>
            <a:graphicFrameLocks noChangeAspect="1"/>
          </p:cNvGraphicFramePr>
          <p:nvPr>
            <p:extLst>
              <p:ext uri="{D42A27DB-BD31-4B8C-83A1-F6EECF244321}">
                <p14:modId xmlns:p14="http://schemas.microsoft.com/office/powerpoint/2010/main" val="2575537027"/>
              </p:ext>
            </p:extLst>
          </p:nvPr>
        </p:nvGraphicFramePr>
        <p:xfrm>
          <a:off x="1506185" y="2868436"/>
          <a:ext cx="2175531" cy="1274240"/>
        </p:xfrm>
        <a:graphic>
          <a:graphicData uri="http://schemas.openxmlformats.org/presentationml/2006/ole">
            <mc:AlternateContent xmlns:mc="http://schemas.openxmlformats.org/markup-compatibility/2006">
              <mc:Choice xmlns:v="urn:schemas-microsoft-com:vml" Requires="v">
                <p:oleObj spid="_x0000_s41150" r:id="rId3" imgW="672808" imgH="393529" progId="Equation.3">
                  <p:embed/>
                </p:oleObj>
              </mc:Choice>
              <mc:Fallback>
                <p:oleObj r:id="rId3" imgW="672808" imgH="39352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185" y="2868436"/>
                        <a:ext cx="2175531" cy="1274240"/>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1551F458-26E8-4A8B-A7C5-0228CA8374A2}"/>
              </a:ext>
            </a:extLst>
          </p:cNvPr>
          <p:cNvGraphicFramePr>
            <a:graphicFrameLocks noChangeAspect="1"/>
          </p:cNvGraphicFramePr>
          <p:nvPr>
            <p:extLst>
              <p:ext uri="{D42A27DB-BD31-4B8C-83A1-F6EECF244321}">
                <p14:modId xmlns:p14="http://schemas.microsoft.com/office/powerpoint/2010/main" val="2722577065"/>
              </p:ext>
            </p:extLst>
          </p:nvPr>
        </p:nvGraphicFramePr>
        <p:xfrm>
          <a:off x="146129" y="4166950"/>
          <a:ext cx="5662803" cy="847725"/>
        </p:xfrm>
        <a:graphic>
          <a:graphicData uri="http://schemas.openxmlformats.org/presentationml/2006/ole">
            <mc:AlternateContent xmlns:mc="http://schemas.openxmlformats.org/markup-compatibility/2006">
              <mc:Choice xmlns:v="urn:schemas-microsoft-com:vml" Requires="v">
                <p:oleObj spid="_x0000_s41151" r:id="rId5" imgW="1600200" imgH="228600" progId="Equation.3">
                  <p:embed/>
                </p:oleObj>
              </mc:Choice>
              <mc:Fallback>
                <p:oleObj r:id="rId5" imgW="16002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129" y="4166950"/>
                        <a:ext cx="5662803" cy="847725"/>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08E02014-DE0F-4C4C-A964-755E107933EA}"/>
              </a:ext>
            </a:extLst>
          </p:cNvPr>
          <p:cNvGraphicFramePr>
            <a:graphicFrameLocks noChangeAspect="1"/>
          </p:cNvGraphicFramePr>
          <p:nvPr>
            <p:extLst>
              <p:ext uri="{D42A27DB-BD31-4B8C-83A1-F6EECF244321}">
                <p14:modId xmlns:p14="http://schemas.microsoft.com/office/powerpoint/2010/main" val="2254484085"/>
              </p:ext>
            </p:extLst>
          </p:nvPr>
        </p:nvGraphicFramePr>
        <p:xfrm>
          <a:off x="51671" y="5486426"/>
          <a:ext cx="5851720" cy="781500"/>
        </p:xfrm>
        <a:graphic>
          <a:graphicData uri="http://schemas.openxmlformats.org/presentationml/2006/ole">
            <mc:AlternateContent xmlns:mc="http://schemas.openxmlformats.org/markup-compatibility/2006">
              <mc:Choice xmlns:v="urn:schemas-microsoft-com:vml" Requires="v">
                <p:oleObj spid="_x0000_s41152" r:id="rId7" imgW="2908300" imgH="393700" progId="Equation.3">
                  <p:embed/>
                </p:oleObj>
              </mc:Choice>
              <mc:Fallback>
                <p:oleObj r:id="rId7" imgW="2908300" imgH="393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71" y="5486426"/>
                        <a:ext cx="5851720" cy="781500"/>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E06E1B90-A3B3-4633-9EC6-7CDE71B50ACC}"/>
              </a:ext>
            </a:extLst>
          </p:cNvPr>
          <p:cNvGraphicFramePr>
            <a:graphicFrameLocks noChangeAspect="1"/>
          </p:cNvGraphicFramePr>
          <p:nvPr>
            <p:extLst>
              <p:ext uri="{D42A27DB-BD31-4B8C-83A1-F6EECF244321}">
                <p14:modId xmlns:p14="http://schemas.microsoft.com/office/powerpoint/2010/main" val="2149064513"/>
              </p:ext>
            </p:extLst>
          </p:nvPr>
        </p:nvGraphicFramePr>
        <p:xfrm>
          <a:off x="6336738" y="1442578"/>
          <a:ext cx="5737307" cy="588442"/>
        </p:xfrm>
        <a:graphic>
          <a:graphicData uri="http://schemas.openxmlformats.org/presentationml/2006/ole">
            <mc:AlternateContent xmlns:mc="http://schemas.openxmlformats.org/markup-compatibility/2006">
              <mc:Choice xmlns:v="urn:schemas-microsoft-com:vml" Requires="v">
                <p:oleObj spid="_x0000_s41153" r:id="rId9" imgW="2235200" imgH="228600" progId="Equation.3">
                  <p:embed/>
                </p:oleObj>
              </mc:Choice>
              <mc:Fallback>
                <p:oleObj r:id="rId9" imgW="2235200" imgH="2286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6738" y="1442578"/>
                        <a:ext cx="5737307" cy="588442"/>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CCB57147-9D54-4619-B905-15E2657433E2}"/>
              </a:ext>
            </a:extLst>
          </p:cNvPr>
          <p:cNvGraphicFramePr>
            <a:graphicFrameLocks noChangeAspect="1"/>
          </p:cNvGraphicFramePr>
          <p:nvPr>
            <p:extLst>
              <p:ext uri="{D42A27DB-BD31-4B8C-83A1-F6EECF244321}">
                <p14:modId xmlns:p14="http://schemas.microsoft.com/office/powerpoint/2010/main" val="2100862058"/>
              </p:ext>
            </p:extLst>
          </p:nvPr>
        </p:nvGraphicFramePr>
        <p:xfrm>
          <a:off x="6262166" y="2913647"/>
          <a:ext cx="5886450" cy="457200"/>
        </p:xfrm>
        <a:graphic>
          <a:graphicData uri="http://schemas.openxmlformats.org/presentationml/2006/ole">
            <mc:AlternateContent xmlns:mc="http://schemas.openxmlformats.org/markup-compatibility/2006">
              <mc:Choice xmlns:v="urn:schemas-microsoft-com:vml" Requires="v">
                <p:oleObj spid="_x0000_s41154" r:id="rId11" imgW="2946400" imgH="228600" progId="Equation.3">
                  <p:embed/>
                </p:oleObj>
              </mc:Choice>
              <mc:Fallback>
                <p:oleObj r:id="rId11" imgW="2946400" imgH="2286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2166" y="2913647"/>
                        <a:ext cx="5886450" cy="457200"/>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5493AD91-AC61-4C16-8C29-F4390F7B2E73}"/>
              </a:ext>
            </a:extLst>
          </p:cNvPr>
          <p:cNvGraphicFramePr>
            <a:graphicFrameLocks noChangeAspect="1"/>
          </p:cNvGraphicFramePr>
          <p:nvPr>
            <p:extLst>
              <p:ext uri="{D42A27DB-BD31-4B8C-83A1-F6EECF244321}">
                <p14:modId xmlns:p14="http://schemas.microsoft.com/office/powerpoint/2010/main" val="673745342"/>
              </p:ext>
            </p:extLst>
          </p:nvPr>
        </p:nvGraphicFramePr>
        <p:xfrm>
          <a:off x="6082748" y="3907268"/>
          <a:ext cx="5649532" cy="797581"/>
        </p:xfrm>
        <a:graphic>
          <a:graphicData uri="http://schemas.openxmlformats.org/presentationml/2006/ole">
            <mc:AlternateContent xmlns:mc="http://schemas.openxmlformats.org/markup-compatibility/2006">
              <mc:Choice xmlns:v="urn:schemas-microsoft-com:vml" Requires="v">
                <p:oleObj spid="_x0000_s41155" r:id="rId13" imgW="1625600" imgH="228600" progId="Equation.3">
                  <p:embed/>
                </p:oleObj>
              </mc:Choice>
              <mc:Fallback>
                <p:oleObj r:id="rId13" imgW="1625600" imgH="228600"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2748" y="3907268"/>
                        <a:ext cx="5649532" cy="797581"/>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8C5CD244-18BC-4242-AF1C-C261318BC37F}"/>
              </a:ext>
            </a:extLst>
          </p:cNvPr>
          <p:cNvGraphicFramePr>
            <a:graphicFrameLocks noChangeAspect="1"/>
          </p:cNvGraphicFramePr>
          <p:nvPr>
            <p:extLst>
              <p:ext uri="{D42A27DB-BD31-4B8C-83A1-F6EECF244321}">
                <p14:modId xmlns:p14="http://schemas.microsoft.com/office/powerpoint/2010/main" val="3292776134"/>
              </p:ext>
            </p:extLst>
          </p:nvPr>
        </p:nvGraphicFramePr>
        <p:xfrm>
          <a:off x="6037716" y="5810727"/>
          <a:ext cx="6102613" cy="457199"/>
        </p:xfrm>
        <a:graphic>
          <a:graphicData uri="http://schemas.openxmlformats.org/presentationml/2006/ole">
            <mc:AlternateContent xmlns:mc="http://schemas.openxmlformats.org/markup-compatibility/2006">
              <mc:Choice xmlns:v="urn:schemas-microsoft-com:vml" Requires="v">
                <p:oleObj spid="_x0000_s41156" r:id="rId15" imgW="2921000" imgH="215900" progId="Equation.3">
                  <p:embed/>
                </p:oleObj>
              </mc:Choice>
              <mc:Fallback>
                <p:oleObj r:id="rId15" imgW="2921000" imgH="215900" progId="Equation.3">
                  <p:embed/>
                  <p:pic>
                    <p:nvPicPr>
                      <p:cNvPr id="0" name="Object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37716" y="5810727"/>
                        <a:ext cx="6102613" cy="457199"/>
                      </a:xfrm>
                      <a:prstGeom prst="rect">
                        <a:avLst/>
                      </a:prstGeom>
                      <a:noFill/>
                    </p:spPr>
                  </p:pic>
                </p:oleObj>
              </mc:Fallback>
            </mc:AlternateContent>
          </a:graphicData>
        </a:graphic>
      </p:graphicFrame>
      <p:sp>
        <p:nvSpPr>
          <p:cNvPr id="11" name="Rectangle 8">
            <a:extLst>
              <a:ext uri="{FF2B5EF4-FFF2-40B4-BE49-F238E27FC236}">
                <a16:creationId xmlns:a16="http://schemas.microsoft.com/office/drawing/2014/main" id="{1688BD36-21DD-4E75-BF4B-EE1CF4F31078}"/>
              </a:ext>
            </a:extLst>
          </p:cNvPr>
          <p:cNvSpPr>
            <a:spLocks noChangeArrowheads="1"/>
          </p:cNvSpPr>
          <p:nvPr/>
        </p:nvSpPr>
        <p:spPr bwMode="auto">
          <a:xfrm>
            <a:off x="680229" y="1442578"/>
            <a:ext cx="508985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(iii) </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Peak time,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tp</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occurs at y(t)</a:t>
            </a:r>
            <a:r>
              <a:rPr kumimoji="0" lang="en-US" altLang="en-US" sz="28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max</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y(t)</a:t>
            </a:r>
            <a:r>
              <a:rPr kumimoji="0" lang="en-US" altLang="en-US" sz="28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max</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occurs when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A0C2333C-4473-4AFA-963E-4E493AD8FB6A}"/>
              </a:ext>
            </a:extLst>
          </p:cNvPr>
          <p:cNvSpPr>
            <a:spLocks noChangeArrowheads="1"/>
          </p:cNvSpPr>
          <p:nvPr/>
        </p:nvSpPr>
        <p:spPr bwMode="auto">
          <a:xfrm>
            <a:off x="1074821" y="42476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3">
            <a:extLst>
              <a:ext uri="{FF2B5EF4-FFF2-40B4-BE49-F238E27FC236}">
                <a16:creationId xmlns:a16="http://schemas.microsoft.com/office/drawing/2014/main" id="{1DA42308-C0A8-4C82-B046-9364D8E6666A}"/>
              </a:ext>
            </a:extLst>
          </p:cNvPr>
          <p:cNvSpPr>
            <a:spLocks noChangeArrowheads="1"/>
          </p:cNvSpPr>
          <p:nvPr/>
        </p:nvSpPr>
        <p:spPr bwMode="auto">
          <a:xfrm>
            <a:off x="1299410" y="4910971"/>
            <a:ext cx="237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a:t> </a:t>
            </a:r>
          </a:p>
        </p:txBody>
      </p:sp>
      <p:cxnSp>
        <p:nvCxnSpPr>
          <p:cNvPr id="19" name="Straight Connector 18">
            <a:extLst>
              <a:ext uri="{FF2B5EF4-FFF2-40B4-BE49-F238E27FC236}">
                <a16:creationId xmlns:a16="http://schemas.microsoft.com/office/drawing/2014/main" id="{1073EC86-A066-4A84-89A7-50D306AF991D}"/>
              </a:ext>
            </a:extLst>
          </p:cNvPr>
          <p:cNvCxnSpPr>
            <a:cxnSpLocks/>
          </p:cNvCxnSpPr>
          <p:nvPr/>
        </p:nvCxnSpPr>
        <p:spPr>
          <a:xfrm>
            <a:off x="5905771" y="401910"/>
            <a:ext cx="48127" cy="62072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3791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AD2EE-FE35-45BD-A234-AB69391FC76C}"/>
              </a:ext>
            </a:extLst>
          </p:cNvPr>
          <p:cNvSpPr>
            <a:spLocks noGrp="1"/>
          </p:cNvSpPr>
          <p:nvPr>
            <p:ph idx="1"/>
          </p:nvPr>
        </p:nvSpPr>
        <p:spPr>
          <a:xfrm>
            <a:off x="838200" y="465221"/>
            <a:ext cx="10515600" cy="5631531"/>
          </a:xfrm>
        </p:spPr>
        <p:txBody>
          <a:bodyPr/>
          <a:lstStyle/>
          <a:p>
            <a:pPr marL="0" indent="0">
              <a:buNone/>
            </a:pPr>
            <a:r>
              <a:rPr lang="en-US" dirty="0"/>
              <a:t>                                          Setting time, ts</a:t>
            </a:r>
            <a:r>
              <a:rPr lang="en-US" baseline="-25000" dirty="0"/>
              <a:t>2%</a:t>
            </a:r>
            <a:r>
              <a:rPr lang="en-US" dirty="0"/>
              <a:t> occurs at y(ts</a:t>
            </a:r>
            <a:r>
              <a:rPr lang="en-US" baseline="-25000" dirty="0"/>
              <a:t>2%</a:t>
            </a:r>
            <a:r>
              <a:rPr lang="en-US" dirty="0"/>
              <a:t>) = 0.98</a:t>
            </a:r>
          </a:p>
          <a:p>
            <a:endParaRPr lang="en-US" dirty="0"/>
          </a:p>
          <a:p>
            <a:endParaRPr lang="en-US" dirty="0"/>
          </a:p>
          <a:p>
            <a:endParaRPr lang="en-US" dirty="0"/>
          </a:p>
          <a:p>
            <a:r>
              <a:rPr lang="en-US" dirty="0"/>
              <a:t>Similarly ts</a:t>
            </a:r>
            <a:r>
              <a:rPr lang="en-US" baseline="-25000" dirty="0"/>
              <a:t>5%</a:t>
            </a:r>
            <a:r>
              <a:rPr lang="en-US" dirty="0"/>
              <a:t> occurs at y(ts</a:t>
            </a:r>
            <a:r>
              <a:rPr lang="en-US" baseline="-25000" dirty="0"/>
              <a:t>5%</a:t>
            </a:r>
            <a:r>
              <a:rPr lang="en-US" dirty="0"/>
              <a:t>) = 0.95</a:t>
            </a:r>
          </a:p>
          <a:p>
            <a:endParaRPr lang="en-US" dirty="0"/>
          </a:p>
          <a:p>
            <a:r>
              <a:rPr lang="en-US" dirty="0"/>
              <a:t> </a:t>
            </a:r>
          </a:p>
          <a:p>
            <a:r>
              <a:rPr lang="en-US" dirty="0"/>
              <a:t>Check </a:t>
            </a:r>
            <a:r>
              <a:rPr lang="en-US" dirty="0" err="1"/>
              <a:t>Matlab</a:t>
            </a:r>
            <a:r>
              <a:rPr lang="en-US" dirty="0"/>
              <a:t> ts2% = 1.94s exact!</a:t>
            </a:r>
          </a:p>
          <a:p>
            <a:endParaRPr lang="en-US" dirty="0"/>
          </a:p>
        </p:txBody>
      </p:sp>
      <p:graphicFrame>
        <p:nvGraphicFramePr>
          <p:cNvPr id="5" name="Object 4">
            <a:extLst>
              <a:ext uri="{FF2B5EF4-FFF2-40B4-BE49-F238E27FC236}">
                <a16:creationId xmlns:a16="http://schemas.microsoft.com/office/drawing/2014/main" id="{C812D167-F3B2-413C-A1AE-368664CA28E8}"/>
              </a:ext>
            </a:extLst>
          </p:cNvPr>
          <p:cNvGraphicFramePr>
            <a:graphicFrameLocks noChangeAspect="1"/>
          </p:cNvGraphicFramePr>
          <p:nvPr>
            <p:extLst>
              <p:ext uri="{D42A27DB-BD31-4B8C-83A1-F6EECF244321}">
                <p14:modId xmlns:p14="http://schemas.microsoft.com/office/powerpoint/2010/main" val="2649583260"/>
              </p:ext>
            </p:extLst>
          </p:nvPr>
        </p:nvGraphicFramePr>
        <p:xfrm>
          <a:off x="838200" y="1033964"/>
          <a:ext cx="10331117" cy="898358"/>
        </p:xfrm>
        <a:graphic>
          <a:graphicData uri="http://schemas.openxmlformats.org/presentationml/2006/ole">
            <mc:AlternateContent xmlns:mc="http://schemas.openxmlformats.org/markup-compatibility/2006">
              <mc:Choice xmlns:v="urn:schemas-microsoft-com:vml" Requires="v">
                <p:oleObj spid="_x0000_s42089" r:id="rId3" imgW="2844800" imgH="241300" progId="Equation.3">
                  <p:embed/>
                </p:oleObj>
              </mc:Choice>
              <mc:Fallback>
                <p:oleObj r:id="rId3" imgW="28448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33964"/>
                        <a:ext cx="10331117" cy="898358"/>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80B13F23-654B-46D4-B819-43E2113CFE43}"/>
              </a:ext>
            </a:extLst>
          </p:cNvPr>
          <p:cNvGraphicFramePr>
            <a:graphicFrameLocks noChangeAspect="1"/>
          </p:cNvGraphicFramePr>
          <p:nvPr>
            <p:extLst>
              <p:ext uri="{D42A27DB-BD31-4B8C-83A1-F6EECF244321}">
                <p14:modId xmlns:p14="http://schemas.microsoft.com/office/powerpoint/2010/main" val="1706420064"/>
              </p:ext>
            </p:extLst>
          </p:nvPr>
        </p:nvGraphicFramePr>
        <p:xfrm>
          <a:off x="1267327" y="1932322"/>
          <a:ext cx="5550767" cy="761248"/>
        </p:xfrm>
        <a:graphic>
          <a:graphicData uri="http://schemas.openxmlformats.org/presentationml/2006/ole">
            <mc:AlternateContent xmlns:mc="http://schemas.openxmlformats.org/markup-compatibility/2006">
              <mc:Choice xmlns:v="urn:schemas-microsoft-com:vml" Requires="v">
                <p:oleObj spid="_x0000_s42090" r:id="rId5" imgW="1663700" imgH="228600" progId="Equation.3">
                  <p:embed/>
                </p:oleObj>
              </mc:Choice>
              <mc:Fallback>
                <p:oleObj r:id="rId5" imgW="16637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7327" y="1932322"/>
                        <a:ext cx="5550767" cy="761248"/>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6667DF26-132E-4F67-B83E-1262B9CACB4C}"/>
              </a:ext>
            </a:extLst>
          </p:cNvPr>
          <p:cNvGraphicFramePr>
            <a:graphicFrameLocks noChangeAspect="1"/>
          </p:cNvGraphicFramePr>
          <p:nvPr>
            <p:extLst>
              <p:ext uri="{D42A27DB-BD31-4B8C-83A1-F6EECF244321}">
                <p14:modId xmlns:p14="http://schemas.microsoft.com/office/powerpoint/2010/main" val="3244758345"/>
              </p:ext>
            </p:extLst>
          </p:nvPr>
        </p:nvGraphicFramePr>
        <p:xfrm>
          <a:off x="1636294" y="2963791"/>
          <a:ext cx="8214099" cy="628137"/>
        </p:xfrm>
        <a:graphic>
          <a:graphicData uri="http://schemas.openxmlformats.org/presentationml/2006/ole">
            <mc:AlternateContent xmlns:mc="http://schemas.openxmlformats.org/markup-compatibility/2006">
              <mc:Choice xmlns:v="urn:schemas-microsoft-com:vml" Requires="v">
                <p:oleObj spid="_x0000_s42091" r:id="rId7" imgW="3238500" imgH="241300" progId="Equation.3">
                  <p:embed/>
                </p:oleObj>
              </mc:Choice>
              <mc:Fallback>
                <p:oleObj r:id="rId7" imgW="32385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6294" y="2963791"/>
                        <a:ext cx="8214099" cy="628137"/>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1D9D5792-5456-4F20-813E-225785944249}"/>
              </a:ext>
            </a:extLst>
          </p:cNvPr>
          <p:cNvGraphicFramePr>
            <a:graphicFrameLocks noChangeAspect="1"/>
          </p:cNvGraphicFramePr>
          <p:nvPr>
            <p:extLst>
              <p:ext uri="{D42A27DB-BD31-4B8C-83A1-F6EECF244321}">
                <p14:modId xmlns:p14="http://schemas.microsoft.com/office/powerpoint/2010/main" val="808037115"/>
              </p:ext>
            </p:extLst>
          </p:nvPr>
        </p:nvGraphicFramePr>
        <p:xfrm>
          <a:off x="2341607" y="3555569"/>
          <a:ext cx="3977714" cy="458967"/>
        </p:xfrm>
        <a:graphic>
          <a:graphicData uri="http://schemas.openxmlformats.org/presentationml/2006/ole">
            <mc:AlternateContent xmlns:mc="http://schemas.openxmlformats.org/markup-compatibility/2006">
              <mc:Choice xmlns:v="urn:schemas-microsoft-com:vml" Requires="v">
                <p:oleObj spid="_x0000_s42092" r:id="rId9" imgW="1993900" imgH="228600" progId="Equation.3">
                  <p:embed/>
                </p:oleObj>
              </mc:Choice>
              <mc:Fallback>
                <p:oleObj r:id="rId9" imgW="19939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1607" y="3555569"/>
                        <a:ext cx="3977714" cy="458967"/>
                      </a:xfrm>
                      <a:prstGeom prst="rect">
                        <a:avLst/>
                      </a:prstGeom>
                      <a:noFill/>
                    </p:spPr>
                  </p:pic>
                </p:oleObj>
              </mc:Fallback>
            </mc:AlternateContent>
          </a:graphicData>
        </a:graphic>
      </p:graphicFrame>
    </p:spTree>
    <p:extLst>
      <p:ext uri="{BB962C8B-B14F-4D97-AF65-F5344CB8AC3E}">
        <p14:creationId xmlns:p14="http://schemas.microsoft.com/office/powerpoint/2010/main" val="1003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EBE2-39EB-4A09-A9B5-4D790FE18053}"/>
              </a:ext>
            </a:extLst>
          </p:cNvPr>
          <p:cNvSpPr>
            <a:spLocks noGrp="1"/>
          </p:cNvSpPr>
          <p:nvPr>
            <p:ph type="title"/>
          </p:nvPr>
        </p:nvSpPr>
        <p:spPr>
          <a:xfrm>
            <a:off x="838200" y="764373"/>
            <a:ext cx="10668000" cy="1293028"/>
          </a:xfrm>
        </p:spPr>
        <p:txBody>
          <a:bodyPr/>
          <a:lstStyle/>
          <a:p>
            <a:pPr algn="ctr"/>
            <a:r>
              <a:rPr lang="en-US" b="1" dirty="0"/>
              <a:t>Laplace Transform Theorems</a:t>
            </a:r>
          </a:p>
        </p:txBody>
      </p:sp>
      <p:sp>
        <p:nvSpPr>
          <p:cNvPr id="3" name="Content Placeholder 2">
            <a:extLst>
              <a:ext uri="{FF2B5EF4-FFF2-40B4-BE49-F238E27FC236}">
                <a16:creationId xmlns:a16="http://schemas.microsoft.com/office/drawing/2014/main" id="{EFCD2DEF-315F-4C20-93EB-B28009BC95C1}"/>
              </a:ext>
            </a:extLst>
          </p:cNvPr>
          <p:cNvSpPr>
            <a:spLocks noGrp="1"/>
          </p:cNvSpPr>
          <p:nvPr>
            <p:ph idx="1"/>
          </p:nvPr>
        </p:nvSpPr>
        <p:spPr/>
        <p:txBody>
          <a:bodyPr/>
          <a:lstStyle/>
          <a:p>
            <a:r>
              <a:rPr lang="en-US" dirty="0"/>
              <a:t>Several theorems are useful in applying the Laplace transform are presented below: </a:t>
            </a:r>
          </a:p>
          <a:p>
            <a:r>
              <a:rPr lang="en-US" b="1" dirty="0"/>
              <a:t>Theorem I: </a:t>
            </a:r>
            <a:r>
              <a:rPr lang="en-US" dirty="0"/>
              <a:t>Linearity: If ‘a’ is a constant or is independent of ‘s’ and ‘t’, if f(t) is transformable, then</a:t>
            </a:r>
          </a:p>
          <a:p>
            <a:pPr marL="0" indent="0">
              <a:buNone/>
            </a:pPr>
            <a:r>
              <a:rPr lang="en-US" dirty="0"/>
              <a:t>                  </a:t>
            </a:r>
          </a:p>
          <a:p>
            <a:r>
              <a:rPr lang="en-US" b="1" dirty="0"/>
              <a:t>Theorem II: </a:t>
            </a:r>
            <a:r>
              <a:rPr lang="en-US" dirty="0"/>
              <a:t>Superposition; If </a:t>
            </a:r>
            <a:r>
              <a:rPr lang="en-US" i="1" dirty="0"/>
              <a:t>f</a:t>
            </a:r>
            <a:r>
              <a:rPr lang="en-US" i="1" baseline="-25000" dirty="0"/>
              <a:t>1</a:t>
            </a:r>
            <a:r>
              <a:rPr lang="en-US" i="1" dirty="0"/>
              <a:t>(t) and f</a:t>
            </a:r>
            <a:r>
              <a:rPr lang="en-US" i="1" baseline="-25000" dirty="0"/>
              <a:t>2</a:t>
            </a:r>
            <a:r>
              <a:rPr lang="en-US" i="1" dirty="0"/>
              <a:t>(t)</a:t>
            </a:r>
            <a:r>
              <a:rPr lang="en-US" dirty="0"/>
              <a:t>are both Laplace-transformable, then the principle of superposition applies:</a:t>
            </a:r>
          </a:p>
        </p:txBody>
      </p:sp>
      <p:sp>
        <p:nvSpPr>
          <p:cNvPr id="13" name="Rectangle 10">
            <a:extLst>
              <a:ext uri="{FF2B5EF4-FFF2-40B4-BE49-F238E27FC236}">
                <a16:creationId xmlns:a16="http://schemas.microsoft.com/office/drawing/2014/main" id="{F14F502B-82DE-4EA7-8675-FB7948F88A9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a:extLst>
              <a:ext uri="{FF2B5EF4-FFF2-40B4-BE49-F238E27FC236}">
                <a16:creationId xmlns:a16="http://schemas.microsoft.com/office/drawing/2014/main" id="{16213396-130D-4E20-A60D-A6EDC3637FB0}"/>
              </a:ext>
            </a:extLst>
          </p:cNvPr>
          <p:cNvGraphicFramePr>
            <a:graphicFrameLocks noChangeAspect="1"/>
          </p:cNvGraphicFramePr>
          <p:nvPr>
            <p:extLst>
              <p:ext uri="{D42A27DB-BD31-4B8C-83A1-F6EECF244321}">
                <p14:modId xmlns:p14="http://schemas.microsoft.com/office/powerpoint/2010/main" val="2957090375"/>
              </p:ext>
            </p:extLst>
          </p:nvPr>
        </p:nvGraphicFramePr>
        <p:xfrm>
          <a:off x="5315516" y="3246073"/>
          <a:ext cx="6876484" cy="755221"/>
        </p:xfrm>
        <a:graphic>
          <a:graphicData uri="http://schemas.openxmlformats.org/presentationml/2006/ole">
            <mc:AlternateContent xmlns:mc="http://schemas.openxmlformats.org/markup-compatibility/2006">
              <mc:Choice xmlns:v="urn:schemas-microsoft-com:vml" Requires="v">
                <p:oleObj spid="_x0000_s5203" r:id="rId3" imgW="1713756" imgH="215806" progId="Equation.3">
                  <p:embed/>
                </p:oleObj>
              </mc:Choice>
              <mc:Fallback>
                <p:oleObj r:id="rId3" imgW="1713756" imgH="215806"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5516" y="3246073"/>
                        <a:ext cx="6876484" cy="755221"/>
                      </a:xfrm>
                      <a:prstGeom prst="rect">
                        <a:avLst/>
                      </a:prstGeom>
                      <a:noFill/>
                    </p:spPr>
                  </p:pic>
                </p:oleObj>
              </mc:Fallback>
            </mc:AlternateContent>
          </a:graphicData>
        </a:graphic>
      </p:graphicFrame>
      <p:sp>
        <p:nvSpPr>
          <p:cNvPr id="15" name="Rectangle 12">
            <a:extLst>
              <a:ext uri="{FF2B5EF4-FFF2-40B4-BE49-F238E27FC236}">
                <a16:creationId xmlns:a16="http://schemas.microsoft.com/office/drawing/2014/main" id="{CF4B0FB9-DB46-4FC8-86F0-426CE5DB325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a16="http://schemas.microsoft.com/office/drawing/2014/main" id="{2B6DDF4C-8994-452D-AB98-A8D495021D4D}"/>
              </a:ext>
            </a:extLst>
          </p:cNvPr>
          <p:cNvGraphicFramePr>
            <a:graphicFrameLocks noChangeAspect="1"/>
          </p:cNvGraphicFramePr>
          <p:nvPr>
            <p:extLst>
              <p:ext uri="{D42A27DB-BD31-4B8C-83A1-F6EECF244321}">
                <p14:modId xmlns:p14="http://schemas.microsoft.com/office/powerpoint/2010/main" val="973182231"/>
              </p:ext>
            </p:extLst>
          </p:nvPr>
        </p:nvGraphicFramePr>
        <p:xfrm>
          <a:off x="838200" y="5078047"/>
          <a:ext cx="10877549" cy="903653"/>
        </p:xfrm>
        <a:graphic>
          <a:graphicData uri="http://schemas.openxmlformats.org/presentationml/2006/ole">
            <mc:AlternateContent xmlns:mc="http://schemas.openxmlformats.org/markup-compatibility/2006">
              <mc:Choice xmlns:v="urn:schemas-microsoft-com:vml" Requires="v">
                <p:oleObj spid="_x0000_s5204" r:id="rId5" imgW="3149600" imgH="215900" progId="Equation.3">
                  <p:embed/>
                </p:oleObj>
              </mc:Choice>
              <mc:Fallback>
                <p:oleObj r:id="rId5" imgW="3149600" imgH="2159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078047"/>
                        <a:ext cx="10877549" cy="903653"/>
                      </a:xfrm>
                      <a:prstGeom prst="rect">
                        <a:avLst/>
                      </a:prstGeom>
                      <a:noFill/>
                    </p:spPr>
                  </p:pic>
                </p:oleObj>
              </mc:Fallback>
            </mc:AlternateContent>
          </a:graphicData>
        </a:graphic>
      </p:graphicFrame>
    </p:spTree>
    <p:extLst>
      <p:ext uri="{BB962C8B-B14F-4D97-AF65-F5344CB8AC3E}">
        <p14:creationId xmlns:p14="http://schemas.microsoft.com/office/powerpoint/2010/main" val="30968646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6E1E4-F5FB-4732-83B9-9D20149058F0}"/>
              </a:ext>
            </a:extLst>
          </p:cNvPr>
          <p:cNvSpPr>
            <a:spLocks noGrp="1"/>
          </p:cNvSpPr>
          <p:nvPr>
            <p:ph idx="1"/>
          </p:nvPr>
        </p:nvSpPr>
        <p:spPr>
          <a:xfrm>
            <a:off x="838200" y="641684"/>
            <a:ext cx="13392212" cy="7706587"/>
          </a:xfrm>
        </p:spPr>
        <p:txBody>
          <a:bodyPr/>
          <a:lstStyle/>
          <a:p>
            <a:pPr marL="0" indent="0">
              <a:buNone/>
            </a:pPr>
            <a:r>
              <a:rPr lang="en-US" dirty="0"/>
              <a:t>                                   Maximum overshoot </a:t>
            </a:r>
            <a:r>
              <a:rPr lang="en-US" dirty="0" err="1"/>
              <a:t>y</a:t>
            </a:r>
            <a:r>
              <a:rPr lang="en-US" baseline="-25000" dirty="0" err="1"/>
              <a:t>max</a:t>
            </a:r>
            <a:r>
              <a:rPr lang="en-US" dirty="0"/>
              <a:t> occurs at y(</a:t>
            </a:r>
            <a:r>
              <a:rPr lang="en-US" dirty="0" err="1"/>
              <a:t>tp</a:t>
            </a:r>
            <a:r>
              <a:rPr lang="en-US" dirty="0"/>
              <a:t>)</a:t>
            </a:r>
          </a:p>
          <a:p>
            <a:pPr marL="0" indent="0">
              <a:buNone/>
            </a:pPr>
            <a:endParaRPr lang="en-US" dirty="0"/>
          </a:p>
          <a:p>
            <a:r>
              <a:rPr lang="en-US" dirty="0"/>
              <a:t>	If </a:t>
            </a:r>
            <a:r>
              <a:rPr lang="en-US" dirty="0" err="1"/>
              <a:t>tp</a:t>
            </a:r>
            <a:r>
              <a:rPr lang="en-US" dirty="0"/>
              <a:t> = 0</a:t>
            </a:r>
          </a:p>
          <a:p>
            <a:r>
              <a:rPr lang="en-US" dirty="0"/>
              <a:t> </a:t>
            </a:r>
          </a:p>
          <a:p>
            <a:r>
              <a:rPr lang="en-US" dirty="0"/>
              <a:t> </a:t>
            </a:r>
          </a:p>
          <a:p>
            <a:r>
              <a:rPr lang="en-US" dirty="0"/>
              <a:t>	If </a:t>
            </a:r>
            <a:r>
              <a:rPr lang="en-US" dirty="0" err="1"/>
              <a:t>tp</a:t>
            </a:r>
            <a:r>
              <a:rPr lang="en-US" dirty="0"/>
              <a:t> =  ∞</a:t>
            </a:r>
          </a:p>
          <a:p>
            <a:pPr marL="0" indent="0">
              <a:buNone/>
            </a:pPr>
            <a:endParaRPr lang="en-US" dirty="0"/>
          </a:p>
        </p:txBody>
      </p:sp>
      <p:graphicFrame>
        <p:nvGraphicFramePr>
          <p:cNvPr id="5" name="Object 4">
            <a:extLst>
              <a:ext uri="{FF2B5EF4-FFF2-40B4-BE49-F238E27FC236}">
                <a16:creationId xmlns:a16="http://schemas.microsoft.com/office/drawing/2014/main" id="{944841D7-8704-4C22-A1DC-DBF58F42DA77}"/>
              </a:ext>
            </a:extLst>
          </p:cNvPr>
          <p:cNvGraphicFramePr>
            <a:graphicFrameLocks noChangeAspect="1"/>
          </p:cNvGraphicFramePr>
          <p:nvPr>
            <p:extLst>
              <p:ext uri="{D42A27DB-BD31-4B8C-83A1-F6EECF244321}">
                <p14:modId xmlns:p14="http://schemas.microsoft.com/office/powerpoint/2010/main" val="3846409633"/>
              </p:ext>
            </p:extLst>
          </p:nvPr>
        </p:nvGraphicFramePr>
        <p:xfrm>
          <a:off x="1684421" y="1106904"/>
          <a:ext cx="4296195" cy="529389"/>
        </p:xfrm>
        <a:graphic>
          <a:graphicData uri="http://schemas.openxmlformats.org/presentationml/2006/ole">
            <mc:AlternateContent xmlns:mc="http://schemas.openxmlformats.org/markup-compatibility/2006">
              <mc:Choice xmlns:v="urn:schemas-microsoft-com:vml" Requires="v">
                <p:oleObj spid="_x0000_s43167" r:id="rId3" imgW="2006600" imgH="241300" progId="Equation.3">
                  <p:embed/>
                </p:oleObj>
              </mc:Choice>
              <mc:Fallback>
                <p:oleObj r:id="rId3" imgW="20066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421" y="1106904"/>
                        <a:ext cx="4296195" cy="529389"/>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5EE8A6FC-BB35-4578-94C1-F81E6FADEAE6}"/>
              </a:ext>
            </a:extLst>
          </p:cNvPr>
          <p:cNvGraphicFramePr>
            <a:graphicFrameLocks noChangeAspect="1"/>
          </p:cNvGraphicFramePr>
          <p:nvPr>
            <p:extLst>
              <p:ext uri="{D42A27DB-BD31-4B8C-83A1-F6EECF244321}">
                <p14:modId xmlns:p14="http://schemas.microsoft.com/office/powerpoint/2010/main" val="1296858313"/>
              </p:ext>
            </p:extLst>
          </p:nvPr>
        </p:nvGraphicFramePr>
        <p:xfrm>
          <a:off x="3843781" y="1636293"/>
          <a:ext cx="4273669" cy="1183106"/>
        </p:xfrm>
        <a:graphic>
          <a:graphicData uri="http://schemas.openxmlformats.org/presentationml/2006/ole">
            <mc:AlternateContent xmlns:mc="http://schemas.openxmlformats.org/markup-compatibility/2006">
              <mc:Choice xmlns:v="urn:schemas-microsoft-com:vml" Requires="v">
                <p:oleObj spid="_x0000_s43168" r:id="rId5" imgW="1689100" imgH="457200" progId="Equation.3">
                  <p:embed/>
                </p:oleObj>
              </mc:Choice>
              <mc:Fallback>
                <p:oleObj r:id="rId5" imgW="16891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3781" y="1636293"/>
                        <a:ext cx="4273669" cy="1183106"/>
                      </a:xfrm>
                      <a:prstGeom prst="rect">
                        <a:avLst/>
                      </a:prstGeom>
                      <a:noFill/>
                    </p:spPr>
                  </p:pic>
                </p:oleObj>
              </mc:Fallback>
            </mc:AlternateContent>
          </a:graphicData>
        </a:graphic>
      </p:graphicFrame>
      <p:sp>
        <p:nvSpPr>
          <p:cNvPr id="8" name="Rectangle 8">
            <a:extLst>
              <a:ext uri="{FF2B5EF4-FFF2-40B4-BE49-F238E27FC236}">
                <a16:creationId xmlns:a16="http://schemas.microsoft.com/office/drawing/2014/main" id="{28C93DAB-8394-4B3E-94E2-4F07D0468B1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D79E26F6-B784-4ED4-92DA-6E056260A5B7}"/>
              </a:ext>
            </a:extLst>
          </p:cNvPr>
          <p:cNvGraphicFramePr>
            <a:graphicFrameLocks noChangeAspect="1"/>
          </p:cNvGraphicFramePr>
          <p:nvPr>
            <p:extLst>
              <p:ext uri="{D42A27DB-BD31-4B8C-83A1-F6EECF244321}">
                <p14:modId xmlns:p14="http://schemas.microsoft.com/office/powerpoint/2010/main" val="35088834"/>
              </p:ext>
            </p:extLst>
          </p:nvPr>
        </p:nvGraphicFramePr>
        <p:xfrm>
          <a:off x="1491915" y="2654966"/>
          <a:ext cx="9518313" cy="641684"/>
        </p:xfrm>
        <a:graphic>
          <a:graphicData uri="http://schemas.openxmlformats.org/presentationml/2006/ole">
            <mc:AlternateContent xmlns:mc="http://schemas.openxmlformats.org/markup-compatibility/2006">
              <mc:Choice xmlns:v="urn:schemas-microsoft-com:vml" Requires="v">
                <p:oleObj spid="_x0000_s43169" r:id="rId7" imgW="3390900" imgH="228600" progId="Equation.3">
                  <p:embed/>
                </p:oleObj>
              </mc:Choice>
              <mc:Fallback>
                <p:oleObj r:id="rId7" imgW="33909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1915" y="2654966"/>
                        <a:ext cx="9518313" cy="641684"/>
                      </a:xfrm>
                      <a:prstGeom prst="rect">
                        <a:avLst/>
                      </a:prstGeom>
                      <a:noFill/>
                    </p:spPr>
                  </p:pic>
                </p:oleObj>
              </mc:Fallback>
            </mc:AlternateContent>
          </a:graphicData>
        </a:graphic>
      </p:graphicFrame>
      <p:sp>
        <p:nvSpPr>
          <p:cNvPr id="10" name="Rectangle 10">
            <a:extLst>
              <a:ext uri="{FF2B5EF4-FFF2-40B4-BE49-F238E27FC236}">
                <a16:creationId xmlns:a16="http://schemas.microsoft.com/office/drawing/2014/main" id="{69AE4D40-B44A-4D60-B69E-1BC630AD3D4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38A7D66C-DCFB-4117-AADD-4DA344E9E2F2}"/>
              </a:ext>
            </a:extLst>
          </p:cNvPr>
          <p:cNvGraphicFramePr>
            <a:graphicFrameLocks noChangeAspect="1"/>
          </p:cNvGraphicFramePr>
          <p:nvPr>
            <p:extLst>
              <p:ext uri="{D42A27DB-BD31-4B8C-83A1-F6EECF244321}">
                <p14:modId xmlns:p14="http://schemas.microsoft.com/office/powerpoint/2010/main" val="174783542"/>
              </p:ext>
            </p:extLst>
          </p:nvPr>
        </p:nvGraphicFramePr>
        <p:xfrm>
          <a:off x="2518611" y="3785934"/>
          <a:ext cx="4560890" cy="529389"/>
        </p:xfrm>
        <a:graphic>
          <a:graphicData uri="http://schemas.openxmlformats.org/presentationml/2006/ole">
            <mc:AlternateContent xmlns:mc="http://schemas.openxmlformats.org/markup-compatibility/2006">
              <mc:Choice xmlns:v="urn:schemas-microsoft-com:vml" Requires="v">
                <p:oleObj spid="_x0000_s43170" r:id="rId9" imgW="2133600" imgH="241300" progId="Equation.3">
                  <p:embed/>
                </p:oleObj>
              </mc:Choice>
              <mc:Fallback>
                <p:oleObj r:id="rId9" imgW="2133600"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8611" y="3785934"/>
                        <a:ext cx="4560890" cy="529389"/>
                      </a:xfrm>
                      <a:prstGeom prst="rect">
                        <a:avLst/>
                      </a:prstGeom>
                      <a:noFill/>
                    </p:spPr>
                  </p:pic>
                </p:oleObj>
              </mc:Fallback>
            </mc:AlternateContent>
          </a:graphicData>
        </a:graphic>
      </p:graphicFrame>
      <p:sp>
        <p:nvSpPr>
          <p:cNvPr id="12" name="Rectangle 12">
            <a:extLst>
              <a:ext uri="{FF2B5EF4-FFF2-40B4-BE49-F238E27FC236}">
                <a16:creationId xmlns:a16="http://schemas.microsoft.com/office/drawing/2014/main" id="{EE506D20-63D4-4C7E-A66C-0A749A88A181}"/>
              </a:ext>
            </a:extLst>
          </p:cNvPr>
          <p:cNvSpPr>
            <a:spLocks noChangeArrowheads="1"/>
          </p:cNvSpPr>
          <p:nvPr/>
        </p:nvSpPr>
        <p:spPr bwMode="auto">
          <a:xfrm>
            <a:off x="2117558" y="6008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6BB94D49-F60B-4A5D-9594-4ED75C58C472}"/>
              </a:ext>
            </a:extLst>
          </p:cNvPr>
          <p:cNvGraphicFramePr>
            <a:graphicFrameLocks noChangeAspect="1"/>
          </p:cNvGraphicFramePr>
          <p:nvPr>
            <p:extLst>
              <p:ext uri="{D42A27DB-BD31-4B8C-83A1-F6EECF244321}">
                <p14:modId xmlns:p14="http://schemas.microsoft.com/office/powerpoint/2010/main" val="941568092"/>
              </p:ext>
            </p:extLst>
          </p:nvPr>
        </p:nvGraphicFramePr>
        <p:xfrm>
          <a:off x="2117558" y="6008269"/>
          <a:ext cx="8158528" cy="641682"/>
        </p:xfrm>
        <a:graphic>
          <a:graphicData uri="http://schemas.openxmlformats.org/presentationml/2006/ole">
            <mc:AlternateContent xmlns:mc="http://schemas.openxmlformats.org/markup-compatibility/2006">
              <mc:Choice xmlns:v="urn:schemas-microsoft-com:vml" Requires="v">
                <p:oleObj spid="_x0000_s43171" r:id="rId11" imgW="2540000" imgH="203200" progId="Equation.3">
                  <p:embed/>
                </p:oleObj>
              </mc:Choice>
              <mc:Fallback>
                <p:oleObj r:id="rId11" imgW="2540000" imgH="2032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7558" y="6008269"/>
                        <a:ext cx="8158528" cy="641682"/>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ABE474D8-B219-404A-B7D9-15C4E4FC7F20}"/>
              </a:ext>
            </a:extLst>
          </p:cNvPr>
          <p:cNvSpPr>
            <a:spLocks noChangeArrowheads="1"/>
          </p:cNvSpPr>
          <p:nvPr/>
        </p:nvSpPr>
        <p:spPr bwMode="auto">
          <a:xfrm>
            <a:off x="2518611" y="4459700"/>
            <a:ext cx="151840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F0C68AF9-6600-43A6-8B73-32E40B5246A0}"/>
              </a:ext>
            </a:extLst>
          </p:cNvPr>
          <p:cNvGraphicFramePr>
            <a:graphicFrameLocks noChangeAspect="1"/>
          </p:cNvGraphicFramePr>
          <p:nvPr>
            <p:extLst>
              <p:ext uri="{D42A27DB-BD31-4B8C-83A1-F6EECF244321}">
                <p14:modId xmlns:p14="http://schemas.microsoft.com/office/powerpoint/2010/main" val="2129411531"/>
              </p:ext>
            </p:extLst>
          </p:nvPr>
        </p:nvGraphicFramePr>
        <p:xfrm>
          <a:off x="2518611" y="4459701"/>
          <a:ext cx="6180791" cy="994610"/>
        </p:xfrm>
        <a:graphic>
          <a:graphicData uri="http://schemas.openxmlformats.org/presentationml/2006/ole">
            <mc:AlternateContent xmlns:mc="http://schemas.openxmlformats.org/markup-compatibility/2006">
              <mc:Choice xmlns:v="urn:schemas-microsoft-com:vml" Requires="v">
                <p:oleObj spid="_x0000_s43172" r:id="rId13" imgW="2476500" imgH="393700" progId="Equation.3">
                  <p:embed/>
                </p:oleObj>
              </mc:Choice>
              <mc:Fallback>
                <p:oleObj r:id="rId13" imgW="2476500" imgH="3937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8611" y="4459701"/>
                        <a:ext cx="6180791" cy="994610"/>
                      </a:xfrm>
                      <a:prstGeom prst="rect">
                        <a:avLst/>
                      </a:prstGeom>
                      <a:noFill/>
                    </p:spPr>
                  </p:pic>
                </p:oleObj>
              </mc:Fallback>
            </mc:AlternateContent>
          </a:graphicData>
        </a:graphic>
      </p:graphicFrame>
    </p:spTree>
    <p:extLst>
      <p:ext uri="{BB962C8B-B14F-4D97-AF65-F5344CB8AC3E}">
        <p14:creationId xmlns:p14="http://schemas.microsoft.com/office/powerpoint/2010/main" val="1155159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F311-01E9-4135-AFB2-6570B151E210}"/>
              </a:ext>
            </a:extLst>
          </p:cNvPr>
          <p:cNvSpPr>
            <a:spLocks noGrp="1"/>
          </p:cNvSpPr>
          <p:nvPr>
            <p:ph type="title"/>
          </p:nvPr>
        </p:nvSpPr>
        <p:spPr>
          <a:xfrm>
            <a:off x="838200" y="18255"/>
            <a:ext cx="10515600" cy="1325563"/>
          </a:xfrm>
        </p:spPr>
        <p:txBody>
          <a:bodyPr/>
          <a:lstStyle/>
          <a:p>
            <a:pPr algn="ctr"/>
            <a:r>
              <a:rPr lang="en-US" b="1" dirty="0"/>
              <a:t>Stability Analysis</a:t>
            </a:r>
          </a:p>
        </p:txBody>
      </p:sp>
      <p:sp>
        <p:nvSpPr>
          <p:cNvPr id="3" name="Content Placeholder 2">
            <a:extLst>
              <a:ext uri="{FF2B5EF4-FFF2-40B4-BE49-F238E27FC236}">
                <a16:creationId xmlns:a16="http://schemas.microsoft.com/office/drawing/2014/main" id="{31023206-FED0-4340-BAA0-64E8B3B28235}"/>
              </a:ext>
            </a:extLst>
          </p:cNvPr>
          <p:cNvSpPr>
            <a:spLocks noGrp="1"/>
          </p:cNvSpPr>
          <p:nvPr>
            <p:ph idx="1"/>
          </p:nvPr>
        </p:nvSpPr>
        <p:spPr>
          <a:xfrm>
            <a:off x="838200" y="1155032"/>
            <a:ext cx="10515600" cy="5684713"/>
          </a:xfrm>
        </p:spPr>
        <p:txBody>
          <a:bodyPr>
            <a:normAutofit/>
          </a:bodyPr>
          <a:lstStyle/>
          <a:p>
            <a:r>
              <a:rPr lang="en-US" dirty="0"/>
              <a:t>Stability deals with asymptotic </a:t>
            </a:r>
            <a:r>
              <a:rPr lang="en-US" dirty="0" err="1"/>
              <a:t>behaviour</a:t>
            </a:r>
            <a:r>
              <a:rPr lang="en-US" dirty="0"/>
              <a:t> of a system for all inputs as time approaches infinity. Absolute stability deals with qualitative nature (yes/no). Relative stability deals with how close a system is to being unstable, (how stable).</a:t>
            </a:r>
          </a:p>
          <a:p>
            <a:r>
              <a:rPr lang="en-US" dirty="0"/>
              <a:t>Linear system is stable if all the poles of the closed loop transfer function, y(s)/r(s), lie the left half of the s – plane. This is a necessary and sufficient condition for the system to be stable. </a:t>
            </a:r>
          </a:p>
          <a:p>
            <a:r>
              <a:rPr lang="en-US" dirty="0"/>
              <a:t>If the system has some roots with real parts equal to zero, but none with positive real parts, the system is said to be marginally stable. Example S2 + 1 = 0. the roots are ±j, since these roots have no roots with positive real part but only imaginary values, the system is marginally stable.</a:t>
            </a:r>
          </a:p>
          <a:p>
            <a:endParaRPr lang="en-US" dirty="0"/>
          </a:p>
        </p:txBody>
      </p:sp>
    </p:spTree>
    <p:extLst>
      <p:ext uri="{BB962C8B-B14F-4D97-AF65-F5344CB8AC3E}">
        <p14:creationId xmlns:p14="http://schemas.microsoft.com/office/powerpoint/2010/main" val="22973988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5289-173F-47EC-9B7C-B6C081D29114}"/>
              </a:ext>
            </a:extLst>
          </p:cNvPr>
          <p:cNvSpPr>
            <a:spLocks noGrp="1"/>
          </p:cNvSpPr>
          <p:nvPr>
            <p:ph type="title"/>
          </p:nvPr>
        </p:nvSpPr>
        <p:spPr>
          <a:xfrm>
            <a:off x="838200" y="18256"/>
            <a:ext cx="10515600" cy="1104692"/>
          </a:xfrm>
        </p:spPr>
        <p:txBody>
          <a:bodyPr/>
          <a:lstStyle/>
          <a:p>
            <a:pPr algn="ctr"/>
            <a:r>
              <a:rPr lang="en-US" b="1" dirty="0"/>
              <a:t>Routh Stability Criterion</a:t>
            </a:r>
          </a:p>
        </p:txBody>
      </p:sp>
      <p:sp>
        <p:nvSpPr>
          <p:cNvPr id="3" name="Content Placeholder 2">
            <a:extLst>
              <a:ext uri="{FF2B5EF4-FFF2-40B4-BE49-F238E27FC236}">
                <a16:creationId xmlns:a16="http://schemas.microsoft.com/office/drawing/2014/main" id="{AD36BE22-4729-4248-A491-40D5C9A670AD}"/>
              </a:ext>
            </a:extLst>
          </p:cNvPr>
          <p:cNvSpPr>
            <a:spLocks noGrp="1"/>
          </p:cNvSpPr>
          <p:nvPr>
            <p:ph idx="1"/>
          </p:nvPr>
        </p:nvSpPr>
        <p:spPr>
          <a:xfrm>
            <a:off x="838200" y="1122948"/>
            <a:ext cx="10515600" cy="5054015"/>
          </a:xfrm>
        </p:spPr>
        <p:txBody>
          <a:bodyPr/>
          <a:lstStyle/>
          <a:p>
            <a:r>
              <a:rPr lang="en-US" dirty="0"/>
              <a:t>The Routh criterion is a method for determining continuous system stability, for systems with an nth-order characteristic equation of the form; </a:t>
            </a:r>
            <a:br>
              <a:rPr lang="en-US" dirty="0"/>
            </a:br>
            <a:br>
              <a:rPr lang="en-US" dirty="0"/>
            </a:br>
            <a:r>
              <a:rPr lang="en-US" dirty="0"/>
              <a:t>The criterion is applied using a Routh table defined as follows</a:t>
            </a:r>
          </a:p>
        </p:txBody>
      </p:sp>
      <p:sp>
        <p:nvSpPr>
          <p:cNvPr id="4" name="Rectangle 2">
            <a:extLst>
              <a:ext uri="{FF2B5EF4-FFF2-40B4-BE49-F238E27FC236}">
                <a16:creationId xmlns:a16="http://schemas.microsoft.com/office/drawing/2014/main" id="{E63B4909-8D3F-4A62-A087-978B46EFE32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2ABB01CC-0EF7-4F53-9C48-7338DF8E070D}"/>
              </a:ext>
            </a:extLst>
          </p:cNvPr>
          <p:cNvGraphicFramePr>
            <a:graphicFrameLocks noChangeAspect="1"/>
          </p:cNvGraphicFramePr>
          <p:nvPr>
            <p:extLst>
              <p:ext uri="{D42A27DB-BD31-4B8C-83A1-F6EECF244321}">
                <p14:modId xmlns:p14="http://schemas.microsoft.com/office/powerpoint/2010/main" val="2158565502"/>
              </p:ext>
            </p:extLst>
          </p:nvPr>
        </p:nvGraphicFramePr>
        <p:xfrm>
          <a:off x="1158518" y="2227640"/>
          <a:ext cx="8422106" cy="848059"/>
        </p:xfrm>
        <a:graphic>
          <a:graphicData uri="http://schemas.openxmlformats.org/presentationml/2006/ole">
            <mc:AlternateContent xmlns:mc="http://schemas.openxmlformats.org/markup-compatibility/2006">
              <mc:Choice xmlns:v="urn:schemas-microsoft-com:vml" Requires="v">
                <p:oleObj spid="_x0000_s44060" r:id="rId3" imgW="2717800" imgH="241300" progId="Equation.3">
                  <p:embed/>
                </p:oleObj>
              </mc:Choice>
              <mc:Fallback>
                <p:oleObj r:id="rId3" imgW="27178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518" y="2227640"/>
                        <a:ext cx="8422106" cy="848059"/>
                      </a:xfrm>
                      <a:prstGeom prst="rect">
                        <a:avLst/>
                      </a:prstGeom>
                      <a:noFill/>
                    </p:spPr>
                  </p:pic>
                </p:oleObj>
              </mc:Fallback>
            </mc:AlternateContent>
          </a:graphicData>
        </a:graphic>
      </p:graphicFrame>
      <p:graphicFrame>
        <p:nvGraphicFramePr>
          <p:cNvPr id="7" name="Table 6">
            <a:extLst>
              <a:ext uri="{FF2B5EF4-FFF2-40B4-BE49-F238E27FC236}">
                <a16:creationId xmlns:a16="http://schemas.microsoft.com/office/drawing/2014/main" id="{5E627378-B342-4B2C-951D-1898CCF925C5}"/>
              </a:ext>
            </a:extLst>
          </p:cNvPr>
          <p:cNvGraphicFramePr>
            <a:graphicFrameLocks noGrp="1"/>
          </p:cNvGraphicFramePr>
          <p:nvPr>
            <p:extLst>
              <p:ext uri="{D42A27DB-BD31-4B8C-83A1-F6EECF244321}">
                <p14:modId xmlns:p14="http://schemas.microsoft.com/office/powerpoint/2010/main" val="2679373539"/>
              </p:ext>
            </p:extLst>
          </p:nvPr>
        </p:nvGraphicFramePr>
        <p:xfrm>
          <a:off x="2390274" y="3271424"/>
          <a:ext cx="6517506" cy="3312160"/>
        </p:xfrm>
        <a:graphic>
          <a:graphicData uri="http://schemas.openxmlformats.org/drawingml/2006/table">
            <a:tbl>
              <a:tblPr firstRow="1" firstCol="1" lastRow="1" lastCol="1" bandRow="1" bandCol="1"/>
              <a:tblGrid>
                <a:gridCol w="1303354">
                  <a:extLst>
                    <a:ext uri="{9D8B030D-6E8A-4147-A177-3AD203B41FA5}">
                      <a16:colId xmlns:a16="http://schemas.microsoft.com/office/drawing/2014/main" val="491318162"/>
                    </a:ext>
                  </a:extLst>
                </a:gridCol>
                <a:gridCol w="5214152">
                  <a:extLst>
                    <a:ext uri="{9D8B030D-6E8A-4147-A177-3AD203B41FA5}">
                      <a16:colId xmlns:a16="http://schemas.microsoft.com/office/drawing/2014/main" val="177381959"/>
                    </a:ext>
                  </a:extLst>
                </a:gridCol>
              </a:tblGrid>
              <a:tr h="3113333">
                <a:tc>
                  <a:txBody>
                    <a:bodyPr/>
                    <a:lstStyle/>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n-1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n-2</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n-4</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n-1</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n-3</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n-5</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b</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b</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c</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45444009"/>
                  </a:ext>
                </a:extLst>
              </a:tr>
            </a:tbl>
          </a:graphicData>
        </a:graphic>
      </p:graphicFrame>
    </p:spTree>
    <p:extLst>
      <p:ext uri="{BB962C8B-B14F-4D97-AF65-F5344CB8AC3E}">
        <p14:creationId xmlns:p14="http://schemas.microsoft.com/office/powerpoint/2010/main" val="262509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8226-4C29-42BB-BB78-572C60050291}"/>
              </a:ext>
            </a:extLst>
          </p:cNvPr>
          <p:cNvSpPr>
            <a:spLocks noGrp="1"/>
          </p:cNvSpPr>
          <p:nvPr>
            <p:ph type="title"/>
          </p:nvPr>
        </p:nvSpPr>
        <p:spPr>
          <a:xfrm>
            <a:off x="838200" y="18255"/>
            <a:ext cx="10515600" cy="1325563"/>
          </a:xfrm>
        </p:spPr>
        <p:txBody>
          <a:bodyPr/>
          <a:lstStyle/>
          <a:p>
            <a:pPr algn="ctr"/>
            <a:r>
              <a:rPr lang="en-US" b="1" dirty="0"/>
              <a:t>Routh Criterion</a:t>
            </a:r>
          </a:p>
        </p:txBody>
      </p:sp>
      <p:sp>
        <p:nvSpPr>
          <p:cNvPr id="3" name="Content Placeholder 2">
            <a:extLst>
              <a:ext uri="{FF2B5EF4-FFF2-40B4-BE49-F238E27FC236}">
                <a16:creationId xmlns:a16="http://schemas.microsoft.com/office/drawing/2014/main" id="{78842C7D-14F8-4577-9269-2401738E691E}"/>
              </a:ext>
            </a:extLst>
          </p:cNvPr>
          <p:cNvSpPr>
            <a:spLocks noGrp="1"/>
          </p:cNvSpPr>
          <p:nvPr>
            <p:ph idx="1"/>
          </p:nvPr>
        </p:nvSpPr>
        <p:spPr>
          <a:xfrm>
            <a:off x="838200" y="1219200"/>
            <a:ext cx="10515600" cy="5470358"/>
          </a:xfrm>
        </p:spPr>
        <p:txBody>
          <a:bodyPr/>
          <a:lstStyle/>
          <a:p>
            <a:r>
              <a:rPr lang="en-US" dirty="0"/>
              <a:t>Where an ,  a</a:t>
            </a:r>
            <a:r>
              <a:rPr lang="en-US" baseline="-25000" dirty="0"/>
              <a:t>n-1</a:t>
            </a:r>
            <a:r>
              <a:rPr lang="en-US" dirty="0"/>
              <a:t>,  ……, a</a:t>
            </a:r>
            <a:r>
              <a:rPr lang="en-US" baseline="-25000" dirty="0"/>
              <a:t>0 </a:t>
            </a:r>
            <a:r>
              <a:rPr lang="en-US" dirty="0"/>
              <a:t> are the co-</a:t>
            </a:r>
            <a:r>
              <a:rPr lang="en-US" dirty="0" err="1"/>
              <a:t>efficients</a:t>
            </a:r>
            <a:r>
              <a:rPr lang="en-US" dirty="0"/>
              <a:t> of the characteristic equation and </a:t>
            </a:r>
          </a:p>
          <a:p>
            <a:pPr marL="0" indent="0">
              <a:buNone/>
            </a:pPr>
            <a:endParaRPr lang="en-US" dirty="0"/>
          </a:p>
          <a:p>
            <a:pPr marL="0" indent="0">
              <a:buNone/>
            </a:pPr>
            <a:endParaRPr lang="en-US" dirty="0"/>
          </a:p>
          <a:p>
            <a:pPr marL="0" indent="0">
              <a:buNone/>
            </a:pPr>
            <a:endParaRPr lang="en-US" dirty="0"/>
          </a:p>
          <a:p>
            <a:r>
              <a:rPr lang="en-US" dirty="0"/>
              <a:t>This method provides a way of determining the stability of a closed loop system from the co-efficient of the closed loop characteristic equation without computing its roots.</a:t>
            </a:r>
          </a:p>
          <a:p>
            <a:r>
              <a:rPr lang="en-US" dirty="0"/>
              <a:t>The Routh Criterion: all roots of the characteristic equation have negative real parts if and only if the elements of the first column of the Routh table have the same sign. Otherwise, the number of roots with positive real parts is equal to the number of changes of sign.</a:t>
            </a:r>
          </a:p>
        </p:txBody>
      </p:sp>
      <p:sp>
        <p:nvSpPr>
          <p:cNvPr id="4" name="Rectangle 2">
            <a:extLst>
              <a:ext uri="{FF2B5EF4-FFF2-40B4-BE49-F238E27FC236}">
                <a16:creationId xmlns:a16="http://schemas.microsoft.com/office/drawing/2014/main" id="{AC2306C1-7CC3-4AFC-8507-129378F285E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C1118BB2-DD12-4BC3-91D8-FCC6C90A4E6A}"/>
              </a:ext>
            </a:extLst>
          </p:cNvPr>
          <p:cNvGraphicFramePr>
            <a:graphicFrameLocks noChangeAspect="1"/>
          </p:cNvGraphicFramePr>
          <p:nvPr>
            <p:extLst>
              <p:ext uri="{D42A27DB-BD31-4B8C-83A1-F6EECF244321}">
                <p14:modId xmlns:p14="http://schemas.microsoft.com/office/powerpoint/2010/main" val="823940922"/>
              </p:ext>
            </p:extLst>
          </p:nvPr>
        </p:nvGraphicFramePr>
        <p:xfrm>
          <a:off x="3416968" y="1794795"/>
          <a:ext cx="6098168" cy="1846764"/>
        </p:xfrm>
        <a:graphic>
          <a:graphicData uri="http://schemas.openxmlformats.org/presentationml/2006/ole">
            <mc:AlternateContent xmlns:mc="http://schemas.openxmlformats.org/markup-compatibility/2006">
              <mc:Choice xmlns:v="urn:schemas-microsoft-com:vml" Requires="v">
                <p:oleObj spid="_x0000_s45083" r:id="rId3" imgW="2971800" imgH="889000" progId="Equation.3">
                  <p:embed/>
                </p:oleObj>
              </mc:Choice>
              <mc:Fallback>
                <p:oleObj r:id="rId3" imgW="2971800" imgH="889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968" y="1794795"/>
                        <a:ext cx="6098168" cy="1846764"/>
                      </a:xfrm>
                      <a:prstGeom prst="rect">
                        <a:avLst/>
                      </a:prstGeom>
                      <a:noFill/>
                    </p:spPr>
                  </p:pic>
                </p:oleObj>
              </mc:Fallback>
            </mc:AlternateContent>
          </a:graphicData>
        </a:graphic>
      </p:graphicFrame>
    </p:spTree>
    <p:extLst>
      <p:ext uri="{BB962C8B-B14F-4D97-AF65-F5344CB8AC3E}">
        <p14:creationId xmlns:p14="http://schemas.microsoft.com/office/powerpoint/2010/main" val="740076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49A23-824C-4339-B9D8-6523B79BEC6B}"/>
              </a:ext>
            </a:extLst>
          </p:cNvPr>
          <p:cNvSpPr>
            <a:spLocks noGrp="1"/>
          </p:cNvSpPr>
          <p:nvPr>
            <p:ph idx="1"/>
          </p:nvPr>
        </p:nvSpPr>
        <p:spPr>
          <a:xfrm>
            <a:off x="838200" y="683812"/>
            <a:ext cx="10515600" cy="5493151"/>
          </a:xfrm>
        </p:spPr>
        <p:txBody>
          <a:bodyPr/>
          <a:lstStyle/>
          <a:p>
            <a:pPr marL="0" marR="0" indent="0" algn="just">
              <a:lnSpc>
                <a:spcPct val="115000"/>
              </a:lnSpc>
              <a:spcBef>
                <a:spcPts val="0"/>
              </a:spcBef>
              <a:spcAft>
                <a:spcPts val="1000"/>
              </a:spcAft>
              <a:buNone/>
              <a:tabLst>
                <a:tab pos="3409950" algn="l"/>
              </a:tabLst>
            </a:pPr>
            <a:r>
              <a:rPr lang="en-US" b="1" dirty="0">
                <a:latin typeface="Times New Roman" panose="02020603050405020304" pitchFamily="18" charset="0"/>
                <a:ea typeface="Calibri" panose="020F0502020204030204" pitchFamily="34" charset="0"/>
                <a:cs typeface="Times New Roman" panose="02020603050405020304" pitchFamily="18" charset="0"/>
              </a:rPr>
              <a:t>                                     Example 2: S</a:t>
            </a:r>
            <a:r>
              <a:rPr lang="en-US" b="1"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b="1" dirty="0">
                <a:latin typeface="Times New Roman" panose="02020603050405020304" pitchFamily="18" charset="0"/>
                <a:ea typeface="Calibri" panose="020F0502020204030204" pitchFamily="34" charset="0"/>
                <a:cs typeface="Times New Roman" panose="02020603050405020304" pitchFamily="18" charset="0"/>
              </a:rPr>
              <a:t> + 3S</a:t>
            </a:r>
            <a:r>
              <a:rPr lang="en-US" b="1"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b="1" dirty="0">
                <a:latin typeface="Times New Roman" panose="02020603050405020304" pitchFamily="18" charset="0"/>
                <a:ea typeface="Calibri" panose="020F0502020204030204" pitchFamily="34" charset="0"/>
                <a:cs typeface="Times New Roman" panose="02020603050405020304" pitchFamily="18" charset="0"/>
              </a:rPr>
              <a:t> +3S + 1+K = 0.</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8B8D8DC3-93E4-4801-9675-53DEA4AB037B}"/>
              </a:ext>
            </a:extLst>
          </p:cNvPr>
          <p:cNvGraphicFramePr>
            <a:graphicFrameLocks noGrp="1"/>
          </p:cNvGraphicFramePr>
          <p:nvPr>
            <p:extLst>
              <p:ext uri="{D42A27DB-BD31-4B8C-83A1-F6EECF244321}">
                <p14:modId xmlns:p14="http://schemas.microsoft.com/office/powerpoint/2010/main" val="2430473879"/>
              </p:ext>
            </p:extLst>
          </p:nvPr>
        </p:nvGraphicFramePr>
        <p:xfrm>
          <a:off x="1711534" y="1873927"/>
          <a:ext cx="7736708" cy="3110603"/>
        </p:xfrm>
        <a:graphic>
          <a:graphicData uri="http://schemas.openxmlformats.org/drawingml/2006/table">
            <a:tbl>
              <a:tblPr firstRow="1" firstCol="1" lastRow="1" lastCol="1" bandRow="1" bandCol="1"/>
              <a:tblGrid>
                <a:gridCol w="1547167">
                  <a:extLst>
                    <a:ext uri="{9D8B030D-6E8A-4147-A177-3AD203B41FA5}">
                      <a16:colId xmlns:a16="http://schemas.microsoft.com/office/drawing/2014/main" val="2044597258"/>
                    </a:ext>
                  </a:extLst>
                </a:gridCol>
                <a:gridCol w="6189541">
                  <a:extLst>
                    <a:ext uri="{9D8B030D-6E8A-4147-A177-3AD203B41FA5}">
                      <a16:colId xmlns:a16="http://schemas.microsoft.com/office/drawing/2014/main" val="3430527870"/>
                    </a:ext>
                  </a:extLst>
                </a:gridCol>
              </a:tblGrid>
              <a:tr h="3110603">
                <a:tc>
                  <a:txBody>
                    <a:bodyPr/>
                    <a:lstStyle/>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1              3             0       0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3             1+K         0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(8-K)/3       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1+K</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93836105"/>
                  </a:ext>
                </a:extLst>
              </a:tr>
            </a:tbl>
          </a:graphicData>
        </a:graphic>
      </p:graphicFrame>
      <p:sp>
        <p:nvSpPr>
          <p:cNvPr id="5" name="Rectangle 4">
            <a:extLst>
              <a:ext uri="{FF2B5EF4-FFF2-40B4-BE49-F238E27FC236}">
                <a16:creationId xmlns:a16="http://schemas.microsoft.com/office/drawing/2014/main" id="{BE52CBA9-62D0-42A7-B493-7AC88DD55532}"/>
              </a:ext>
            </a:extLst>
          </p:cNvPr>
          <p:cNvSpPr/>
          <p:nvPr/>
        </p:nvSpPr>
        <p:spPr>
          <a:xfrm>
            <a:off x="272717" y="6174645"/>
            <a:ext cx="12384504" cy="523220"/>
          </a:xfrm>
          <a:prstGeom prst="rect">
            <a:avLst/>
          </a:prstGeom>
        </p:spPr>
        <p:txBody>
          <a:bodyPr wrap="square">
            <a:spAutoFit/>
          </a:bodyPr>
          <a:lstStyle/>
          <a:p>
            <a:r>
              <a:rPr lang="en-US" sz="2800" dirty="0"/>
              <a:t>For no sign changes in the first column, it is necessary that the conditions 8-K&gt;0, </a:t>
            </a:r>
          </a:p>
        </p:txBody>
      </p:sp>
    </p:spTree>
    <p:extLst>
      <p:ext uri="{BB962C8B-B14F-4D97-AF65-F5344CB8AC3E}">
        <p14:creationId xmlns:p14="http://schemas.microsoft.com/office/powerpoint/2010/main" val="7209379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4602FE-F927-4E7B-BDBC-87E9550B78F8}"/>
              </a:ext>
            </a:extLst>
          </p:cNvPr>
          <p:cNvSpPr>
            <a:spLocks noGrp="1"/>
          </p:cNvSpPr>
          <p:nvPr>
            <p:ph idx="1"/>
          </p:nvPr>
        </p:nvSpPr>
        <p:spPr>
          <a:xfrm>
            <a:off x="838200" y="561474"/>
            <a:ext cx="10515600" cy="5615489"/>
          </a:xfrm>
        </p:spPr>
        <p:txBody>
          <a:bodyPr/>
          <a:lstStyle/>
          <a:p>
            <a:r>
              <a:rPr lang="en-US" dirty="0"/>
              <a:t>1 + K&gt;0 be satisfied. Thus the characteristic equation has roots with negative real parts if  -1&lt;K&lt;8, the simultaneous solution of these two inequalities. </a:t>
            </a:r>
          </a:p>
          <a:p>
            <a:r>
              <a:rPr lang="en-US" dirty="0"/>
              <a:t>A row of zeroes for the S</a:t>
            </a:r>
            <a:r>
              <a:rPr lang="en-US" baseline="30000" dirty="0"/>
              <a:t>1</a:t>
            </a:r>
            <a:r>
              <a:rPr lang="en-US" dirty="0"/>
              <a:t> row of the Routh table indicates the at the polynomial has a pair of roots which satisfy the auxiliary equation formed as follows: AS</a:t>
            </a:r>
            <a:r>
              <a:rPr lang="en-US" baseline="30000" dirty="0"/>
              <a:t>2</a:t>
            </a:r>
            <a:r>
              <a:rPr lang="en-US" dirty="0"/>
              <a:t> +B= 0. Where A and B are the first and second elements of the S</a:t>
            </a:r>
            <a:r>
              <a:rPr lang="en-US" baseline="30000" dirty="0"/>
              <a:t>2</a:t>
            </a:r>
            <a:r>
              <a:rPr lang="en-US" dirty="0"/>
              <a:t> row. </a:t>
            </a:r>
          </a:p>
          <a:p>
            <a:r>
              <a:rPr lang="en-US" dirty="0"/>
              <a:t>To continue the table, the zeroes in the S</a:t>
            </a:r>
            <a:r>
              <a:rPr lang="en-US" baseline="30000" dirty="0"/>
              <a:t>1</a:t>
            </a:r>
            <a:r>
              <a:rPr lang="en-US" dirty="0"/>
              <a:t> row are replaced with the co-</a:t>
            </a:r>
            <a:r>
              <a:rPr lang="en-US" dirty="0" err="1"/>
              <a:t>efficients</a:t>
            </a:r>
            <a:r>
              <a:rPr lang="en-US" dirty="0"/>
              <a:t> of the derivative of the auxiliary equation. The derivative of the auxiliary equation is 2AS + 0 = 0. The co-</a:t>
            </a:r>
            <a:r>
              <a:rPr lang="en-US" dirty="0" err="1"/>
              <a:t>efficients</a:t>
            </a:r>
            <a:r>
              <a:rPr lang="en-US" dirty="0"/>
              <a:t> 2A and 0 are then entered into the S1 row.</a:t>
            </a:r>
          </a:p>
        </p:txBody>
      </p:sp>
    </p:spTree>
    <p:extLst>
      <p:ext uri="{BB962C8B-B14F-4D97-AF65-F5344CB8AC3E}">
        <p14:creationId xmlns:p14="http://schemas.microsoft.com/office/powerpoint/2010/main" val="17341258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1E913-F032-4D56-AC42-20FF6BDF05E4}"/>
              </a:ext>
            </a:extLst>
          </p:cNvPr>
          <p:cNvSpPr>
            <a:spLocks noGrp="1"/>
          </p:cNvSpPr>
          <p:nvPr>
            <p:ph idx="1"/>
          </p:nvPr>
        </p:nvSpPr>
        <p:spPr>
          <a:xfrm>
            <a:off x="838200" y="561474"/>
            <a:ext cx="10515600" cy="5615489"/>
          </a:xfrm>
        </p:spPr>
        <p:txBody>
          <a:bodyPr/>
          <a:lstStyle/>
          <a:p>
            <a:pPr marL="0" marR="0" indent="0" algn="just">
              <a:lnSpc>
                <a:spcPct val="115000"/>
              </a:lnSpc>
              <a:spcBef>
                <a:spcPts val="0"/>
              </a:spcBef>
              <a:spcAft>
                <a:spcPts val="1000"/>
              </a:spcAft>
              <a:buNone/>
              <a:tabLst>
                <a:tab pos="340995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                                      Example 3: S</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anose="02020603050405020304" pitchFamily="18" charset="0"/>
                <a:ea typeface="Calibri" panose="020F0502020204030204" pitchFamily="34" charset="0"/>
                <a:cs typeface="Times New Roman" panose="02020603050405020304" pitchFamily="18" charset="0"/>
              </a:rPr>
              <a:t>+ 6S</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+ 11S</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+6S + 15 = 0.</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94F97623-2214-4227-A873-3780CA907E5E}"/>
              </a:ext>
            </a:extLst>
          </p:cNvPr>
          <p:cNvGraphicFramePr>
            <a:graphicFrameLocks noGrp="1"/>
          </p:cNvGraphicFramePr>
          <p:nvPr>
            <p:extLst>
              <p:ext uri="{D42A27DB-BD31-4B8C-83A1-F6EECF244321}">
                <p14:modId xmlns:p14="http://schemas.microsoft.com/office/powerpoint/2010/main" val="2329653628"/>
              </p:ext>
            </p:extLst>
          </p:nvPr>
        </p:nvGraphicFramePr>
        <p:xfrm>
          <a:off x="1696052" y="1748589"/>
          <a:ext cx="7095022" cy="3854205"/>
        </p:xfrm>
        <a:graphic>
          <a:graphicData uri="http://schemas.openxmlformats.org/drawingml/2006/table">
            <a:tbl>
              <a:tblPr firstRow="1" firstCol="1" lastRow="1" lastCol="1" bandRow="1" bandCol="1"/>
              <a:tblGrid>
                <a:gridCol w="1418844">
                  <a:extLst>
                    <a:ext uri="{9D8B030D-6E8A-4147-A177-3AD203B41FA5}">
                      <a16:colId xmlns:a16="http://schemas.microsoft.com/office/drawing/2014/main" val="2052335592"/>
                    </a:ext>
                  </a:extLst>
                </a:gridCol>
                <a:gridCol w="5676178">
                  <a:extLst>
                    <a:ext uri="{9D8B030D-6E8A-4147-A177-3AD203B41FA5}">
                      <a16:colId xmlns:a16="http://schemas.microsoft.com/office/drawing/2014/main" val="1289424299"/>
                    </a:ext>
                  </a:extLst>
                </a:gridCol>
              </a:tblGrid>
              <a:tr h="3854205">
                <a:tc>
                  <a:txBody>
                    <a:bodyPr/>
                    <a:lstStyle/>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1              11            15       0              0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6               6              0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10             15             0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60840381"/>
                  </a:ext>
                </a:extLst>
              </a:tr>
            </a:tbl>
          </a:graphicData>
        </a:graphic>
      </p:graphicFrame>
      <p:sp>
        <p:nvSpPr>
          <p:cNvPr id="5" name="Rectangle 4">
            <a:extLst>
              <a:ext uri="{FF2B5EF4-FFF2-40B4-BE49-F238E27FC236}">
                <a16:creationId xmlns:a16="http://schemas.microsoft.com/office/drawing/2014/main" id="{E7EBD2EE-0BEF-4147-AAB9-6C9C774DE5AB}"/>
              </a:ext>
            </a:extLst>
          </p:cNvPr>
          <p:cNvSpPr/>
          <p:nvPr/>
        </p:nvSpPr>
        <p:spPr>
          <a:xfrm>
            <a:off x="3213958" y="5607427"/>
            <a:ext cx="4480714" cy="689099"/>
          </a:xfrm>
          <a:prstGeom prst="rect">
            <a:avLst/>
          </a:prstGeom>
        </p:spPr>
        <p:txBody>
          <a:bodyPr wrap="none">
            <a:spAutoFit/>
          </a:bodyPr>
          <a:lstStyle/>
          <a:p>
            <a:pPr algn="just">
              <a:lnSpc>
                <a:spcPct val="115000"/>
              </a:lnSpc>
              <a:spcAft>
                <a:spcPts val="1000"/>
              </a:spcAft>
              <a:tabLst>
                <a:tab pos="3409950" algn="l"/>
              </a:tabLst>
            </a:pPr>
            <a:r>
              <a:rPr lang="en-US" sz="3600" dirty="0">
                <a:latin typeface="Times New Roman" panose="02020603050405020304" pitchFamily="18" charset="0"/>
                <a:ea typeface="Calibri" panose="020F0502020204030204" pitchFamily="34" charset="0"/>
                <a:cs typeface="Times New Roman" panose="02020603050405020304" pitchFamily="18" charset="0"/>
              </a:rPr>
              <a:t>This system is unstable</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71653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9A03E-314E-4957-A460-7B3B112966B4}"/>
              </a:ext>
            </a:extLst>
          </p:cNvPr>
          <p:cNvSpPr>
            <a:spLocks noGrp="1"/>
          </p:cNvSpPr>
          <p:nvPr>
            <p:ph idx="1"/>
          </p:nvPr>
        </p:nvSpPr>
        <p:spPr>
          <a:xfrm>
            <a:off x="838200" y="609600"/>
            <a:ext cx="10515600" cy="5647574"/>
          </a:xfrm>
        </p:spPr>
        <p:txBody>
          <a:bodyPr/>
          <a:lstStyle/>
          <a:p>
            <a:pPr marL="0" marR="0" algn="just">
              <a:lnSpc>
                <a:spcPct val="115000"/>
              </a:lnSpc>
              <a:spcBef>
                <a:spcPts val="0"/>
              </a:spcBef>
              <a:spcAft>
                <a:spcPts val="1000"/>
              </a:spcAft>
              <a:tabLst>
                <a:tab pos="340995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Consider the polynomial equation S</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+ 6S</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+11S + 6 = 0. The Routh array is</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58C77694-FE2D-4899-8895-2F26951B9CAB}"/>
              </a:ext>
            </a:extLst>
          </p:cNvPr>
          <p:cNvGraphicFramePr>
            <a:graphicFrameLocks noGrp="1"/>
          </p:cNvGraphicFramePr>
          <p:nvPr>
            <p:extLst>
              <p:ext uri="{D42A27DB-BD31-4B8C-83A1-F6EECF244321}">
                <p14:modId xmlns:p14="http://schemas.microsoft.com/office/powerpoint/2010/main" val="751363357"/>
              </p:ext>
            </p:extLst>
          </p:nvPr>
        </p:nvGraphicFramePr>
        <p:xfrm>
          <a:off x="2835041" y="1843149"/>
          <a:ext cx="5623560" cy="2834640"/>
        </p:xfrm>
        <a:graphic>
          <a:graphicData uri="http://schemas.openxmlformats.org/drawingml/2006/table">
            <a:tbl>
              <a:tblPr firstRow="1" firstCol="1" lastRow="1" lastCol="1" bandRow="1" bandCol="1"/>
              <a:tblGrid>
                <a:gridCol w="1124585">
                  <a:extLst>
                    <a:ext uri="{9D8B030D-6E8A-4147-A177-3AD203B41FA5}">
                      <a16:colId xmlns:a16="http://schemas.microsoft.com/office/drawing/2014/main" val="2034369458"/>
                    </a:ext>
                  </a:extLst>
                </a:gridCol>
                <a:gridCol w="4498975">
                  <a:extLst>
                    <a:ext uri="{9D8B030D-6E8A-4147-A177-3AD203B41FA5}">
                      <a16:colId xmlns:a16="http://schemas.microsoft.com/office/drawing/2014/main" val="3945187406"/>
                    </a:ext>
                  </a:extLst>
                </a:gridCol>
              </a:tblGrid>
              <a:tr h="876300">
                <a:tc>
                  <a:txBody>
                    <a:bodyPr/>
                    <a:lstStyle/>
                    <a:p>
                      <a:pPr marL="0" marR="0" algn="just">
                        <a:lnSpc>
                          <a:spcPct val="115000"/>
                        </a:lnSpc>
                        <a:spcBef>
                          <a:spcPts val="0"/>
                        </a:spcBef>
                        <a:spcAft>
                          <a:spcPts val="1000"/>
                        </a:spcAft>
                        <a:tabLst>
                          <a:tab pos="3409950" algn="l"/>
                        </a:tabLst>
                      </a:pPr>
                      <a:r>
                        <a:rPr lang="en-US" sz="2800">
                          <a:effectLst/>
                          <a:latin typeface="Times New Roman" panose="02020603050405020304" pitchFamily="18" charset="0"/>
                          <a:ea typeface="Calibri" panose="020F0502020204030204" pitchFamily="34" charset="0"/>
                          <a:cs typeface="Times New Roman" panose="02020603050405020304" pitchFamily="18" charset="0"/>
                        </a:rPr>
                        <a:t>           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1               11             0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6                6              0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10                0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55366614"/>
                  </a:ext>
                </a:extLst>
              </a:tr>
            </a:tbl>
          </a:graphicData>
        </a:graphic>
      </p:graphicFrame>
      <p:sp>
        <p:nvSpPr>
          <p:cNvPr id="5" name="Rectangle 4">
            <a:extLst>
              <a:ext uri="{FF2B5EF4-FFF2-40B4-BE49-F238E27FC236}">
                <a16:creationId xmlns:a16="http://schemas.microsoft.com/office/drawing/2014/main" id="{00D76801-5032-41F1-A88E-91A97BC16167}"/>
              </a:ext>
            </a:extLst>
          </p:cNvPr>
          <p:cNvSpPr/>
          <p:nvPr/>
        </p:nvSpPr>
        <p:spPr>
          <a:xfrm>
            <a:off x="224590" y="4510431"/>
            <a:ext cx="11742820" cy="3144515"/>
          </a:xfrm>
          <a:prstGeom prst="rect">
            <a:avLst/>
          </a:prstGeom>
        </p:spPr>
        <p:txBody>
          <a:bodyPr wrap="square">
            <a:spAutoFit/>
          </a:bodyPr>
          <a:lstStyle/>
          <a:p>
            <a:pPr algn="just">
              <a:lnSpc>
                <a:spcPct val="115000"/>
              </a:lnSpc>
              <a:spcAft>
                <a:spcPts val="1000"/>
              </a:spcAft>
              <a:tabLst>
                <a:tab pos="3409950" algn="l"/>
              </a:tabLst>
            </a:pPr>
            <a:br>
              <a:rPr lang="en-US" sz="3200" dirty="0">
                <a:latin typeface="Times New Roman" panose="02020603050405020304" pitchFamily="18" charset="0"/>
                <a:ea typeface="Calibri" panose="020F0502020204030204" pitchFamily="34" charset="0"/>
                <a:cs typeface="Times New Roman" panose="02020603050405020304" pitchFamily="18" charset="0"/>
              </a:rPr>
            </a:br>
            <a:r>
              <a:rPr lang="en-US" sz="3200" dirty="0">
                <a:latin typeface="Times New Roman" panose="02020603050405020304" pitchFamily="18" charset="0"/>
                <a:ea typeface="Calibri" panose="020F0502020204030204" pitchFamily="34" charset="0"/>
                <a:cs typeface="Times New Roman" panose="02020603050405020304" pitchFamily="18" charset="0"/>
              </a:rPr>
              <a:t>This system is stable</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3409950" algn="l"/>
              </a:tabLst>
            </a:pPr>
            <a:r>
              <a:rPr lang="en-US" sz="3200" b="1" dirty="0">
                <a:latin typeface="Times New Roman" panose="02020603050405020304" pitchFamily="18" charset="0"/>
                <a:ea typeface="Calibri" panose="020F0502020204030204" pitchFamily="34" charset="0"/>
                <a:cs typeface="Times New Roman" panose="02020603050405020304" pitchFamily="18" charset="0"/>
              </a:rPr>
              <a:t>Try</a:t>
            </a:r>
            <a:r>
              <a:rPr lang="en-US" sz="3200" dirty="0">
                <a:latin typeface="Times New Roman" panose="02020603050405020304" pitchFamily="18" charset="0"/>
                <a:ea typeface="Calibri" panose="020F0502020204030204" pitchFamily="34" charset="0"/>
                <a:cs typeface="Times New Roman" panose="02020603050405020304" pitchFamily="18" charset="0"/>
              </a:rPr>
              <a:t>: 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3200" dirty="0">
                <a:latin typeface="Times New Roman" panose="02020603050405020304" pitchFamily="18" charset="0"/>
                <a:ea typeface="Calibri" panose="020F0502020204030204" pitchFamily="34" charset="0"/>
                <a:cs typeface="Times New Roman" panose="02020603050405020304" pitchFamily="18" charset="0"/>
              </a:rPr>
              <a:t> + 4S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3200" dirty="0">
                <a:latin typeface="Times New Roman" panose="02020603050405020304" pitchFamily="18" charset="0"/>
                <a:ea typeface="Calibri" panose="020F0502020204030204" pitchFamily="34" charset="0"/>
                <a:cs typeface="Times New Roman" panose="02020603050405020304" pitchFamily="18" charset="0"/>
              </a:rPr>
              <a:t> +8S +12 = 0,   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3200" dirty="0">
                <a:latin typeface="Times New Roman" panose="02020603050405020304" pitchFamily="18" charset="0"/>
                <a:ea typeface="Calibri" panose="020F0502020204030204" pitchFamily="34" charset="0"/>
                <a:cs typeface="Times New Roman" panose="02020603050405020304" pitchFamily="18" charset="0"/>
              </a:rPr>
              <a:t> + 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3200" dirty="0">
                <a:latin typeface="Times New Roman" panose="02020603050405020304" pitchFamily="18" charset="0"/>
                <a:ea typeface="Calibri" panose="020F0502020204030204" pitchFamily="34" charset="0"/>
                <a:cs typeface="Times New Roman" panose="02020603050405020304" pitchFamily="18" charset="0"/>
              </a:rPr>
              <a:t> - S -1 = 0,   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3200" dirty="0">
                <a:latin typeface="Times New Roman" panose="02020603050405020304" pitchFamily="18" charset="0"/>
                <a:ea typeface="Calibri" panose="020F0502020204030204" pitchFamily="34" charset="0"/>
                <a:cs typeface="Times New Roman" panose="02020603050405020304" pitchFamily="18" charset="0"/>
              </a:rPr>
              <a:t>+ 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3200" dirty="0">
                <a:latin typeface="Times New Roman" panose="02020603050405020304" pitchFamily="18" charset="0"/>
                <a:ea typeface="Calibri" panose="020F0502020204030204" pitchFamily="34" charset="0"/>
                <a:cs typeface="Times New Roman" panose="02020603050405020304" pitchFamily="18" charset="0"/>
              </a:rPr>
              <a:t> + 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3200" dirty="0">
                <a:latin typeface="Times New Roman" panose="02020603050405020304" pitchFamily="18" charset="0"/>
                <a:ea typeface="Calibri" panose="020F0502020204030204" pitchFamily="34" charset="0"/>
                <a:cs typeface="Times New Roman" panose="02020603050405020304" pitchFamily="18" charset="0"/>
              </a:rPr>
              <a:t> +11S + 10 = 0.</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3409950" algn="l"/>
              </a:tabLst>
            </a:pPr>
            <a:r>
              <a:rPr lang="en-US" sz="320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11131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AE61-C8C4-465E-82D6-A995D6ADB3E7}"/>
              </a:ext>
            </a:extLst>
          </p:cNvPr>
          <p:cNvSpPr>
            <a:spLocks noGrp="1"/>
          </p:cNvSpPr>
          <p:nvPr>
            <p:ph type="title"/>
          </p:nvPr>
        </p:nvSpPr>
        <p:spPr>
          <a:xfrm>
            <a:off x="685800" y="764373"/>
            <a:ext cx="10820400" cy="1293028"/>
          </a:xfrm>
        </p:spPr>
        <p:txBody>
          <a:bodyPr/>
          <a:lstStyle/>
          <a:p>
            <a:pPr algn="ctr"/>
            <a:r>
              <a:rPr lang="en-US" b="1" dirty="0"/>
              <a:t>Special Cases</a:t>
            </a:r>
          </a:p>
        </p:txBody>
      </p:sp>
      <p:sp>
        <p:nvSpPr>
          <p:cNvPr id="3" name="Content Placeholder 2">
            <a:extLst>
              <a:ext uri="{FF2B5EF4-FFF2-40B4-BE49-F238E27FC236}">
                <a16:creationId xmlns:a16="http://schemas.microsoft.com/office/drawing/2014/main" id="{D0E48E38-82F1-4E90-9D93-2D45B26C9DC3}"/>
              </a:ext>
            </a:extLst>
          </p:cNvPr>
          <p:cNvSpPr>
            <a:spLocks noGrp="1"/>
          </p:cNvSpPr>
          <p:nvPr>
            <p:ph idx="1"/>
          </p:nvPr>
        </p:nvSpPr>
        <p:spPr/>
        <p:txBody>
          <a:bodyPr>
            <a:normAutofit/>
          </a:bodyPr>
          <a:lstStyle/>
          <a:p>
            <a:r>
              <a:rPr lang="en-US" dirty="0"/>
              <a:t>There are three (3) special cases that have to be considered.</a:t>
            </a:r>
          </a:p>
          <a:p>
            <a:r>
              <a:rPr lang="en-US" dirty="0"/>
              <a:t>1.	There is a zero in the first column, but other elements in the row are non-zero.</a:t>
            </a:r>
          </a:p>
          <a:p>
            <a:r>
              <a:rPr lang="en-US" dirty="0"/>
              <a:t>2.	All elements in the row are zero.</a:t>
            </a:r>
          </a:p>
          <a:p>
            <a:r>
              <a:rPr lang="en-US" dirty="0"/>
              <a:t>3.	All elements in the row are zero and there are repeated roots on the imaginary axis.</a:t>
            </a:r>
          </a:p>
          <a:p>
            <a:endParaRPr lang="en-US" dirty="0"/>
          </a:p>
          <a:p>
            <a:r>
              <a:rPr lang="en-US" dirty="0"/>
              <a:t>CASE 1: Zero only in the first column.</a:t>
            </a:r>
          </a:p>
          <a:p>
            <a:r>
              <a:rPr lang="en-US" dirty="0"/>
              <a:t>The way to deal with this occurrence is to replace the zero with a very small positive number, ε, and to complete the array. </a:t>
            </a:r>
          </a:p>
          <a:p>
            <a:endParaRPr lang="en-US" dirty="0"/>
          </a:p>
        </p:txBody>
      </p:sp>
    </p:spTree>
    <p:extLst>
      <p:ext uri="{BB962C8B-B14F-4D97-AF65-F5344CB8AC3E}">
        <p14:creationId xmlns:p14="http://schemas.microsoft.com/office/powerpoint/2010/main" val="35194682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0445B-9349-4166-BA71-140B0CD1D84D}"/>
              </a:ext>
            </a:extLst>
          </p:cNvPr>
          <p:cNvSpPr>
            <a:spLocks noGrp="1"/>
          </p:cNvSpPr>
          <p:nvPr>
            <p:ph idx="1"/>
          </p:nvPr>
        </p:nvSpPr>
        <p:spPr>
          <a:xfrm>
            <a:off x="838200" y="657726"/>
            <a:ext cx="10515600" cy="5519237"/>
          </a:xfrm>
        </p:spPr>
        <p:txBody>
          <a:bodyPr/>
          <a:lstStyle/>
          <a:p>
            <a:pPr marL="0" indent="0">
              <a:buNone/>
            </a:pPr>
            <a:r>
              <a:rPr lang="en-US" dirty="0"/>
              <a:t>               For example: S</a:t>
            </a:r>
            <a:r>
              <a:rPr lang="en-US" baseline="30000" dirty="0"/>
              <a:t>5</a:t>
            </a:r>
            <a:r>
              <a:rPr lang="en-US" dirty="0"/>
              <a:t>+ 2S</a:t>
            </a:r>
            <a:r>
              <a:rPr lang="en-US" baseline="30000" dirty="0"/>
              <a:t>4</a:t>
            </a:r>
            <a:r>
              <a:rPr lang="en-US" dirty="0"/>
              <a:t> + 2S</a:t>
            </a:r>
            <a:r>
              <a:rPr lang="en-US" baseline="30000" dirty="0"/>
              <a:t>3</a:t>
            </a:r>
            <a:r>
              <a:rPr lang="en-US" dirty="0"/>
              <a:t> + 4S</a:t>
            </a:r>
            <a:r>
              <a:rPr lang="en-US" baseline="30000" dirty="0"/>
              <a:t>2</a:t>
            </a:r>
            <a:r>
              <a:rPr lang="en-US" dirty="0"/>
              <a:t> +11S + 10 = 0. Then the array is </a:t>
            </a:r>
          </a:p>
          <a:p>
            <a:endParaRPr lang="en-US" dirty="0"/>
          </a:p>
        </p:txBody>
      </p:sp>
      <p:graphicFrame>
        <p:nvGraphicFramePr>
          <p:cNvPr id="4" name="Table 3">
            <a:extLst>
              <a:ext uri="{FF2B5EF4-FFF2-40B4-BE49-F238E27FC236}">
                <a16:creationId xmlns:a16="http://schemas.microsoft.com/office/drawing/2014/main" id="{D007FE29-35C0-4296-8433-D96B4C0F8C7D}"/>
              </a:ext>
            </a:extLst>
          </p:cNvPr>
          <p:cNvGraphicFramePr>
            <a:graphicFrameLocks noGrp="1"/>
          </p:cNvGraphicFramePr>
          <p:nvPr>
            <p:extLst>
              <p:ext uri="{D42A27DB-BD31-4B8C-83A1-F6EECF244321}">
                <p14:modId xmlns:p14="http://schemas.microsoft.com/office/powerpoint/2010/main" val="727409596"/>
              </p:ext>
            </p:extLst>
          </p:nvPr>
        </p:nvGraphicFramePr>
        <p:xfrm>
          <a:off x="543225" y="1395028"/>
          <a:ext cx="11105550" cy="3158744"/>
        </p:xfrm>
        <a:graphic>
          <a:graphicData uri="http://schemas.openxmlformats.org/drawingml/2006/table">
            <a:tbl>
              <a:tblPr firstRow="1" firstCol="1" lastRow="1" lastCol="1" bandRow="1" bandCol="1"/>
              <a:tblGrid>
                <a:gridCol w="2207270">
                  <a:extLst>
                    <a:ext uri="{9D8B030D-6E8A-4147-A177-3AD203B41FA5}">
                      <a16:colId xmlns:a16="http://schemas.microsoft.com/office/drawing/2014/main" val="2633889546"/>
                    </a:ext>
                  </a:extLst>
                </a:gridCol>
                <a:gridCol w="8898280">
                  <a:extLst>
                    <a:ext uri="{9D8B030D-6E8A-4147-A177-3AD203B41FA5}">
                      <a16:colId xmlns:a16="http://schemas.microsoft.com/office/drawing/2014/main" val="1448400286"/>
                    </a:ext>
                  </a:extLst>
                </a:gridCol>
              </a:tblGrid>
              <a:tr h="876300">
                <a:tc>
                  <a:txBody>
                    <a:bodyPr/>
                    <a:lstStyle/>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1                            2               11               0              0              0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2                            4               10               0              0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ε                            6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(4ε-12)/ε                (10ε)/ε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(-72/ε-10ε)/(-12/ε)</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7994337"/>
                  </a:ext>
                </a:extLst>
              </a:tr>
            </a:tbl>
          </a:graphicData>
        </a:graphic>
      </p:graphicFrame>
      <p:sp>
        <p:nvSpPr>
          <p:cNvPr id="5" name="Rectangle 4">
            <a:extLst>
              <a:ext uri="{FF2B5EF4-FFF2-40B4-BE49-F238E27FC236}">
                <a16:creationId xmlns:a16="http://schemas.microsoft.com/office/drawing/2014/main" id="{DC63C5A1-777E-4EC2-A206-F4AC43415CD1}"/>
              </a:ext>
            </a:extLst>
          </p:cNvPr>
          <p:cNvSpPr/>
          <p:nvPr/>
        </p:nvSpPr>
        <p:spPr>
          <a:xfrm>
            <a:off x="1171073" y="4936994"/>
            <a:ext cx="9368589" cy="1051955"/>
          </a:xfrm>
          <a:prstGeom prst="rect">
            <a:avLst/>
          </a:prstGeom>
        </p:spPr>
        <p:txBody>
          <a:bodyPr wrap="square">
            <a:spAutoFit/>
          </a:bodyPr>
          <a:lstStyle/>
          <a:p>
            <a:pPr algn="just">
              <a:lnSpc>
                <a:spcPct val="115000"/>
              </a:lnSpc>
              <a:spcAft>
                <a:spcPts val="1000"/>
              </a:spcAft>
              <a:tabLst>
                <a:tab pos="340995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NB: the 4 is ignored since a very small value compared with the 12. There are two sign changes as ε tends to zero.</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57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20BA-19F3-450B-9CC4-56118A43F82D}"/>
              </a:ext>
            </a:extLst>
          </p:cNvPr>
          <p:cNvSpPr>
            <a:spLocks noGrp="1"/>
          </p:cNvSpPr>
          <p:nvPr>
            <p:ph type="title"/>
          </p:nvPr>
        </p:nvSpPr>
        <p:spPr>
          <a:xfrm>
            <a:off x="477078" y="764373"/>
            <a:ext cx="11029122" cy="1293028"/>
          </a:xfrm>
        </p:spPr>
        <p:txBody>
          <a:bodyPr/>
          <a:lstStyle/>
          <a:p>
            <a:pPr algn="ctr"/>
            <a:r>
              <a:rPr lang="en-US" b="1" dirty="0"/>
              <a:t>Laplace Transform Theorems</a:t>
            </a:r>
          </a:p>
        </p:txBody>
      </p:sp>
      <p:sp>
        <p:nvSpPr>
          <p:cNvPr id="3" name="Content Placeholder 2">
            <a:extLst>
              <a:ext uri="{FF2B5EF4-FFF2-40B4-BE49-F238E27FC236}">
                <a16:creationId xmlns:a16="http://schemas.microsoft.com/office/drawing/2014/main" id="{84017D66-A81F-4841-B30A-7106EB4E8E59}"/>
              </a:ext>
            </a:extLst>
          </p:cNvPr>
          <p:cNvSpPr>
            <a:spLocks noGrp="1"/>
          </p:cNvSpPr>
          <p:nvPr>
            <p:ph idx="1"/>
          </p:nvPr>
        </p:nvSpPr>
        <p:spPr>
          <a:xfrm>
            <a:off x="304800" y="1690688"/>
            <a:ext cx="11049000" cy="4995861"/>
          </a:xfrm>
        </p:spPr>
        <p:txBody>
          <a:bodyPr/>
          <a:lstStyle/>
          <a:p>
            <a:r>
              <a:rPr lang="en-US" b="1" dirty="0"/>
              <a:t>Theorem III</a:t>
            </a:r>
            <a:r>
              <a:rPr lang="en-US" dirty="0"/>
              <a:t>: Real Differentiation; If the Laplace transform of f(t) is F(s)  and if the first derivative of f(t)  with respect to time, Df(t), is transformable, then </a:t>
            </a:r>
          </a:p>
          <a:p>
            <a:endParaRPr lang="en-US" dirty="0"/>
          </a:p>
          <a:p>
            <a:r>
              <a:rPr lang="en-US" dirty="0"/>
              <a:t>The term f(0)  is the value of the function </a:t>
            </a:r>
            <a:r>
              <a:rPr lang="en-US" i="1" dirty="0"/>
              <a:t>f(t)</a:t>
            </a:r>
            <a:r>
              <a:rPr lang="en-US" dirty="0"/>
              <a:t> evaluated at the origin t = 0.</a:t>
            </a:r>
          </a:p>
          <a:p>
            <a:r>
              <a:rPr lang="en-US" dirty="0"/>
              <a:t>The transform of the second derivative </a:t>
            </a:r>
            <a:r>
              <a:rPr lang="en-US" i="1" dirty="0"/>
              <a:t>D</a:t>
            </a:r>
            <a:r>
              <a:rPr lang="en-US" i="1" baseline="30000" dirty="0"/>
              <a:t>2</a:t>
            </a:r>
            <a:r>
              <a:rPr lang="en-US" i="1" dirty="0"/>
              <a:t>f(t)</a:t>
            </a:r>
            <a:r>
              <a:rPr lang="en-US" dirty="0"/>
              <a:t>  is:</a:t>
            </a:r>
          </a:p>
          <a:p>
            <a:endParaRPr lang="en-US" dirty="0"/>
          </a:p>
          <a:p>
            <a:endParaRPr lang="en-US" dirty="0"/>
          </a:p>
          <a:p>
            <a:r>
              <a:rPr lang="en-US" dirty="0"/>
              <a:t>Where Df(0)   is the value of the limit of the derivative of  f(t) at the origin t = 0.</a:t>
            </a:r>
          </a:p>
          <a:p>
            <a:endParaRPr lang="en-US" dirty="0"/>
          </a:p>
        </p:txBody>
      </p:sp>
      <p:sp>
        <p:nvSpPr>
          <p:cNvPr id="4" name="Rectangle 2">
            <a:extLst>
              <a:ext uri="{FF2B5EF4-FFF2-40B4-BE49-F238E27FC236}">
                <a16:creationId xmlns:a16="http://schemas.microsoft.com/office/drawing/2014/main" id="{A648B34B-6611-4929-A961-23D03B59E8A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2012835C-556F-4493-9922-C2AC36883FAB}"/>
              </a:ext>
            </a:extLst>
          </p:cNvPr>
          <p:cNvGraphicFramePr>
            <a:graphicFrameLocks noChangeAspect="1"/>
          </p:cNvGraphicFramePr>
          <p:nvPr>
            <p:extLst>
              <p:ext uri="{D42A27DB-BD31-4B8C-83A1-F6EECF244321}">
                <p14:modId xmlns:p14="http://schemas.microsoft.com/office/powerpoint/2010/main" val="2790886588"/>
              </p:ext>
            </p:extLst>
          </p:nvPr>
        </p:nvGraphicFramePr>
        <p:xfrm>
          <a:off x="3121716" y="3686175"/>
          <a:ext cx="5197642" cy="685799"/>
        </p:xfrm>
        <a:graphic>
          <a:graphicData uri="http://schemas.openxmlformats.org/presentationml/2006/ole">
            <mc:AlternateContent xmlns:mc="http://schemas.openxmlformats.org/markup-compatibility/2006">
              <mc:Choice xmlns:v="urn:schemas-microsoft-com:vml" Requires="v">
                <p:oleObj spid="_x0000_s6220" r:id="rId3" imgW="1485255" imgH="215806" progId="Equation.3">
                  <p:embed/>
                </p:oleObj>
              </mc:Choice>
              <mc:Fallback>
                <p:oleObj r:id="rId3" imgW="1485255" imgH="21580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716" y="3686175"/>
                        <a:ext cx="5197642" cy="685799"/>
                      </a:xfrm>
                      <a:prstGeom prst="rect">
                        <a:avLst/>
                      </a:prstGeom>
                      <a:noFill/>
                    </p:spPr>
                  </p:pic>
                </p:oleObj>
              </mc:Fallback>
            </mc:AlternateContent>
          </a:graphicData>
        </a:graphic>
      </p:graphicFrame>
      <p:sp>
        <p:nvSpPr>
          <p:cNvPr id="6" name="Rectangle 5">
            <a:extLst>
              <a:ext uri="{FF2B5EF4-FFF2-40B4-BE49-F238E27FC236}">
                <a16:creationId xmlns:a16="http://schemas.microsoft.com/office/drawing/2014/main" id="{683FA4D0-5744-4A1A-8557-40220883614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7DCB2A2A-67C8-423B-B4E9-620675D39CD4}"/>
              </a:ext>
            </a:extLst>
          </p:cNvPr>
          <p:cNvGraphicFramePr>
            <a:graphicFrameLocks noChangeAspect="1"/>
          </p:cNvGraphicFramePr>
          <p:nvPr>
            <p:extLst>
              <p:ext uri="{D42A27DB-BD31-4B8C-83A1-F6EECF244321}">
                <p14:modId xmlns:p14="http://schemas.microsoft.com/office/powerpoint/2010/main" val="4119520779"/>
              </p:ext>
            </p:extLst>
          </p:nvPr>
        </p:nvGraphicFramePr>
        <p:xfrm>
          <a:off x="2895600" y="4955389"/>
          <a:ext cx="5900737" cy="685800"/>
        </p:xfrm>
        <a:graphic>
          <a:graphicData uri="http://schemas.openxmlformats.org/presentationml/2006/ole">
            <mc:AlternateContent xmlns:mc="http://schemas.openxmlformats.org/markup-compatibility/2006">
              <mc:Choice xmlns:v="urn:schemas-microsoft-com:vml" Requires="v">
                <p:oleObj spid="_x0000_s6221" name="Equation" r:id="rId5" imgW="2171520" imgH="228600" progId="Equation.3">
                  <p:embed/>
                </p:oleObj>
              </mc:Choice>
              <mc:Fallback>
                <p:oleObj name="Equation" r:id="rId5" imgW="2171520" imgH="228600" progId="Equation.3">
                  <p:embed/>
                  <p:pic>
                    <p:nvPicPr>
                      <p:cNvPr id="0" name="Object 4"/>
                      <p:cNvPicPr>
                        <a:picLocks noChangeAspect="1" noChangeArrowheads="1"/>
                      </p:cNvPicPr>
                      <p:nvPr/>
                    </p:nvPicPr>
                    <p:blipFill>
                      <a:blip r:embed="rId6"/>
                      <a:srcRect/>
                      <a:stretch>
                        <a:fillRect/>
                      </a:stretch>
                    </p:blipFill>
                    <p:spPr bwMode="auto">
                      <a:xfrm>
                        <a:off x="2895600" y="4955389"/>
                        <a:ext cx="5900737" cy="685800"/>
                      </a:xfrm>
                      <a:prstGeom prst="rect">
                        <a:avLst/>
                      </a:prstGeom>
                      <a:noFill/>
                    </p:spPr>
                  </p:pic>
                </p:oleObj>
              </mc:Fallback>
            </mc:AlternateContent>
          </a:graphicData>
        </a:graphic>
      </p:graphicFrame>
    </p:spTree>
    <p:extLst>
      <p:ext uri="{BB962C8B-B14F-4D97-AF65-F5344CB8AC3E}">
        <p14:creationId xmlns:p14="http://schemas.microsoft.com/office/powerpoint/2010/main" val="41583591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E188-D3E7-473C-9D22-03D1272A8DA9}"/>
              </a:ext>
            </a:extLst>
          </p:cNvPr>
          <p:cNvSpPr>
            <a:spLocks noGrp="1"/>
          </p:cNvSpPr>
          <p:nvPr>
            <p:ph type="title"/>
          </p:nvPr>
        </p:nvSpPr>
        <p:spPr>
          <a:xfrm>
            <a:off x="693821" y="-262835"/>
            <a:ext cx="10515600" cy="1747078"/>
          </a:xfrm>
        </p:spPr>
        <p:txBody>
          <a:bodyPr/>
          <a:lstStyle/>
          <a:p>
            <a:pPr algn="ctr"/>
            <a:r>
              <a:rPr lang="en-US" b="1" dirty="0"/>
              <a:t>CASE 2: Zeroes in a row</a:t>
            </a:r>
          </a:p>
        </p:txBody>
      </p:sp>
      <p:sp>
        <p:nvSpPr>
          <p:cNvPr id="3" name="Content Placeholder 2">
            <a:extLst>
              <a:ext uri="{FF2B5EF4-FFF2-40B4-BE49-F238E27FC236}">
                <a16:creationId xmlns:a16="http://schemas.microsoft.com/office/drawing/2014/main" id="{C260285E-315E-4B79-B6FA-5E696450F8C1}"/>
              </a:ext>
            </a:extLst>
          </p:cNvPr>
          <p:cNvSpPr>
            <a:spLocks noGrp="1"/>
          </p:cNvSpPr>
          <p:nvPr>
            <p:ph idx="1"/>
          </p:nvPr>
        </p:nvSpPr>
        <p:spPr>
          <a:xfrm>
            <a:off x="693821" y="780570"/>
            <a:ext cx="10515600" cy="5858544"/>
          </a:xfrm>
        </p:spPr>
        <p:txBody>
          <a:bodyPr/>
          <a:lstStyle/>
          <a:p>
            <a:endParaRPr lang="en-US" dirty="0"/>
          </a:p>
          <a:p>
            <a:r>
              <a:rPr lang="en-US" dirty="0"/>
              <a:t>If the whole row is zeroes (even if the element has just one element), then there are poles that are symmetric about the origin of the s – plane. Example: (S+1) (S-1). To solve it, the auxiliary polynomial U(s), which immediately precedes the zero entry in the Routh array, must be used. U(s) always has degree that is even, and indicates the number of symmetric poles pairs. For example: S</a:t>
            </a:r>
            <a:r>
              <a:rPr lang="en-US" baseline="30000" dirty="0"/>
              <a:t>3</a:t>
            </a:r>
            <a:r>
              <a:rPr lang="en-US" dirty="0"/>
              <a:t> + 2S</a:t>
            </a:r>
            <a:r>
              <a:rPr lang="en-US" baseline="30000" dirty="0"/>
              <a:t>2</a:t>
            </a:r>
            <a:r>
              <a:rPr lang="en-US" dirty="0"/>
              <a:t> +4S + K = 0.</a:t>
            </a:r>
          </a:p>
          <a:p>
            <a:endParaRPr lang="en-US" dirty="0"/>
          </a:p>
        </p:txBody>
      </p:sp>
      <p:graphicFrame>
        <p:nvGraphicFramePr>
          <p:cNvPr id="4" name="Table 3">
            <a:extLst>
              <a:ext uri="{FF2B5EF4-FFF2-40B4-BE49-F238E27FC236}">
                <a16:creationId xmlns:a16="http://schemas.microsoft.com/office/drawing/2014/main" id="{D0D59E29-BC5F-40F8-8C03-52BC97ED4D4B}"/>
              </a:ext>
            </a:extLst>
          </p:cNvPr>
          <p:cNvGraphicFramePr>
            <a:graphicFrameLocks noGrp="1"/>
          </p:cNvGraphicFramePr>
          <p:nvPr>
            <p:extLst>
              <p:ext uri="{D42A27DB-BD31-4B8C-83A1-F6EECF244321}">
                <p14:modId xmlns:p14="http://schemas.microsoft.com/office/powerpoint/2010/main" val="4046927475"/>
              </p:ext>
            </p:extLst>
          </p:nvPr>
        </p:nvGraphicFramePr>
        <p:xfrm>
          <a:off x="3284220" y="3429000"/>
          <a:ext cx="6228748" cy="2648430"/>
        </p:xfrm>
        <a:graphic>
          <a:graphicData uri="http://schemas.openxmlformats.org/drawingml/2006/table">
            <a:tbl>
              <a:tblPr firstRow="1" firstCol="1" lastRow="1" lastCol="1" bandRow="1" bandCol="1"/>
              <a:tblGrid>
                <a:gridCol w="1245609">
                  <a:extLst>
                    <a:ext uri="{9D8B030D-6E8A-4147-A177-3AD203B41FA5}">
                      <a16:colId xmlns:a16="http://schemas.microsoft.com/office/drawing/2014/main" val="2149603403"/>
                    </a:ext>
                  </a:extLst>
                </a:gridCol>
                <a:gridCol w="4983139">
                  <a:extLst>
                    <a:ext uri="{9D8B030D-6E8A-4147-A177-3AD203B41FA5}">
                      <a16:colId xmlns:a16="http://schemas.microsoft.com/office/drawing/2014/main" val="3415148983"/>
                    </a:ext>
                  </a:extLst>
                </a:gridCol>
              </a:tblGrid>
              <a:tr h="2648430">
                <a:tc>
                  <a:txBody>
                    <a:bodyPr/>
                    <a:lstStyle/>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1                 4             0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K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(8-K)/2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6271028"/>
                  </a:ext>
                </a:extLst>
              </a:tr>
            </a:tbl>
          </a:graphicData>
        </a:graphic>
      </p:graphicFrame>
      <p:sp>
        <p:nvSpPr>
          <p:cNvPr id="5" name="Rectangle 4">
            <a:extLst>
              <a:ext uri="{FF2B5EF4-FFF2-40B4-BE49-F238E27FC236}">
                <a16:creationId xmlns:a16="http://schemas.microsoft.com/office/drawing/2014/main" id="{C5F6C06A-02DD-4A83-AFEF-288F82C356D1}"/>
              </a:ext>
            </a:extLst>
          </p:cNvPr>
          <p:cNvSpPr/>
          <p:nvPr/>
        </p:nvSpPr>
        <p:spPr>
          <a:xfrm>
            <a:off x="1568918" y="5806045"/>
            <a:ext cx="9659352" cy="1051955"/>
          </a:xfrm>
          <a:prstGeom prst="rect">
            <a:avLst/>
          </a:prstGeom>
        </p:spPr>
        <p:txBody>
          <a:bodyPr wrap="square">
            <a:spAutoFit/>
          </a:bodyPr>
          <a:lstStyle/>
          <a:p>
            <a:pPr algn="just">
              <a:lnSpc>
                <a:spcPct val="115000"/>
              </a:lnSpc>
              <a:spcAft>
                <a:spcPts val="1000"/>
              </a:spcAft>
              <a:tabLst>
                <a:tab pos="340995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For a stable system, 0&lt;K&lt;8. If K=8, then the whole of the S</a:t>
            </a:r>
            <a:r>
              <a:rPr lang="en-US" sz="28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800" dirty="0">
                <a:latin typeface="Times New Roman" panose="02020603050405020304" pitchFamily="18" charset="0"/>
                <a:ea typeface="Calibri" panose="020F0502020204030204" pitchFamily="34" charset="0"/>
                <a:cs typeface="Times New Roman" panose="02020603050405020304" pitchFamily="18" charset="0"/>
              </a:rPr>
              <a:t> row is zero, so there are symmetric poles about the origin.   </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85443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DE251-B9FE-434C-9C7D-6DBF1C6819FB}"/>
              </a:ext>
            </a:extLst>
          </p:cNvPr>
          <p:cNvSpPr>
            <a:spLocks noGrp="1"/>
          </p:cNvSpPr>
          <p:nvPr>
            <p:ph idx="1"/>
          </p:nvPr>
        </p:nvSpPr>
        <p:spPr>
          <a:xfrm>
            <a:off x="838200" y="417095"/>
            <a:ext cx="10515600" cy="5759868"/>
          </a:xfrm>
        </p:spPr>
        <p:txBody>
          <a:bodyPr/>
          <a:lstStyle/>
          <a:p>
            <a:r>
              <a:rPr lang="en-US" dirty="0"/>
              <a:t>Auxiliary polynomial, U(s) = 2S</a:t>
            </a:r>
            <a:r>
              <a:rPr lang="en-US" baseline="30000" dirty="0"/>
              <a:t>2</a:t>
            </a:r>
            <a:r>
              <a:rPr lang="en-US" dirty="0"/>
              <a:t> + K = 0. Factorizing U(s) will give the two symmetric poles,  </a:t>
            </a:r>
          </a:p>
          <a:p>
            <a:endParaRPr lang="en-US" dirty="0"/>
          </a:p>
          <a:p>
            <a:endParaRPr lang="en-US" dirty="0"/>
          </a:p>
          <a:p>
            <a:r>
              <a:rPr lang="en-US" dirty="0"/>
              <a:t>The situation with the entire row of zero elements can be remedied by the following procedure:</a:t>
            </a:r>
          </a:p>
          <a:p>
            <a:r>
              <a:rPr lang="en-US" dirty="0"/>
              <a:t>Form the auxiliary equation U(s)=0 by using the co-</a:t>
            </a:r>
            <a:r>
              <a:rPr lang="en-US" dirty="0" err="1"/>
              <a:t>efficients</a:t>
            </a:r>
            <a:r>
              <a:rPr lang="en-US" dirty="0"/>
              <a:t> of the preceding row of zeroes.</a:t>
            </a:r>
          </a:p>
          <a:p>
            <a:r>
              <a:rPr lang="en-US" dirty="0"/>
              <a:t>Take the derivative of the auxiliary equation with respect to s, that is </a:t>
            </a:r>
            <a:r>
              <a:rPr lang="en-US" dirty="0" err="1"/>
              <a:t>dU</a:t>
            </a:r>
            <a:r>
              <a:rPr lang="en-US" dirty="0"/>
              <a:t>(s)/ds = 0</a:t>
            </a:r>
          </a:p>
          <a:p>
            <a:r>
              <a:rPr lang="en-US" dirty="0"/>
              <a:t>Replace the row of zeroes with the co-</a:t>
            </a:r>
            <a:r>
              <a:rPr lang="en-US" dirty="0" err="1"/>
              <a:t>efficients</a:t>
            </a:r>
            <a:r>
              <a:rPr lang="en-US" dirty="0"/>
              <a:t> of </a:t>
            </a:r>
            <a:r>
              <a:rPr lang="en-US" dirty="0" err="1"/>
              <a:t>dU</a:t>
            </a:r>
            <a:r>
              <a:rPr lang="en-US" dirty="0"/>
              <a:t>(s)/ds = 0</a:t>
            </a:r>
          </a:p>
          <a:p>
            <a:r>
              <a:rPr lang="en-US" dirty="0"/>
              <a:t>Continue the construction of the Routh array in the usual manner.</a:t>
            </a:r>
          </a:p>
          <a:p>
            <a:endParaRPr lang="en-US" dirty="0"/>
          </a:p>
        </p:txBody>
      </p:sp>
      <p:sp>
        <p:nvSpPr>
          <p:cNvPr id="7" name="Rectangle 5">
            <a:extLst>
              <a:ext uri="{FF2B5EF4-FFF2-40B4-BE49-F238E27FC236}">
                <a16:creationId xmlns:a16="http://schemas.microsoft.com/office/drawing/2014/main" id="{BE9E2B07-A785-454F-8AD2-9226B4F5C3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1845B8AF-D680-4B71-8CFE-93BB83399D49}"/>
              </a:ext>
            </a:extLst>
          </p:cNvPr>
          <p:cNvGraphicFramePr>
            <a:graphicFrameLocks noChangeAspect="1"/>
          </p:cNvGraphicFramePr>
          <p:nvPr>
            <p:extLst>
              <p:ext uri="{D42A27DB-BD31-4B8C-83A1-F6EECF244321}">
                <p14:modId xmlns:p14="http://schemas.microsoft.com/office/powerpoint/2010/main" val="421320065"/>
              </p:ext>
            </p:extLst>
          </p:nvPr>
        </p:nvGraphicFramePr>
        <p:xfrm>
          <a:off x="3988904" y="731660"/>
          <a:ext cx="3765781" cy="1446060"/>
        </p:xfrm>
        <a:graphic>
          <a:graphicData uri="http://schemas.openxmlformats.org/presentationml/2006/ole">
            <mc:AlternateContent xmlns:mc="http://schemas.openxmlformats.org/markup-compatibility/2006">
              <mc:Choice xmlns:v="urn:schemas-microsoft-com:vml" Requires="v">
                <p:oleObj spid="_x0000_s51229" r:id="rId3" imgW="1143000" imgH="444500" progId="Equation.3">
                  <p:embed/>
                </p:oleObj>
              </mc:Choice>
              <mc:Fallback>
                <p:oleObj r:id="rId3" imgW="11430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904" y="731660"/>
                        <a:ext cx="3765781" cy="1446060"/>
                      </a:xfrm>
                      <a:prstGeom prst="rect">
                        <a:avLst/>
                      </a:prstGeom>
                      <a:noFill/>
                    </p:spPr>
                  </p:pic>
                </p:oleObj>
              </mc:Fallback>
            </mc:AlternateContent>
          </a:graphicData>
        </a:graphic>
      </p:graphicFrame>
    </p:spTree>
    <p:extLst>
      <p:ext uri="{BB962C8B-B14F-4D97-AF65-F5344CB8AC3E}">
        <p14:creationId xmlns:p14="http://schemas.microsoft.com/office/powerpoint/2010/main" val="28849067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8115-63C2-440F-A103-8735E81272A9}"/>
              </a:ext>
            </a:extLst>
          </p:cNvPr>
          <p:cNvSpPr>
            <a:spLocks noGrp="1"/>
          </p:cNvSpPr>
          <p:nvPr>
            <p:ph type="title"/>
          </p:nvPr>
        </p:nvSpPr>
        <p:spPr>
          <a:xfrm>
            <a:off x="609600" y="0"/>
            <a:ext cx="9925878" cy="1431235"/>
          </a:xfrm>
        </p:spPr>
        <p:txBody>
          <a:bodyPr>
            <a:normAutofit/>
          </a:bodyPr>
          <a:lstStyle/>
          <a:p>
            <a:pPr algn="ctr"/>
            <a:r>
              <a:rPr lang="en-US" sz="2800" dirty="0"/>
              <a:t>                     Example: S</a:t>
            </a:r>
            <a:r>
              <a:rPr lang="en-US" sz="2800" baseline="30000" dirty="0"/>
              <a:t>5</a:t>
            </a:r>
            <a:r>
              <a:rPr lang="en-US" sz="2800" dirty="0"/>
              <a:t>+ 4S</a:t>
            </a:r>
            <a:r>
              <a:rPr lang="en-US" sz="2800" baseline="30000" dirty="0"/>
              <a:t>4</a:t>
            </a:r>
            <a:r>
              <a:rPr lang="en-US" sz="2800" dirty="0"/>
              <a:t> + 8S</a:t>
            </a:r>
            <a:r>
              <a:rPr lang="en-US" sz="2800" baseline="30000" dirty="0"/>
              <a:t>3</a:t>
            </a:r>
            <a:r>
              <a:rPr lang="en-US" sz="2800" dirty="0"/>
              <a:t> + 8S</a:t>
            </a:r>
            <a:r>
              <a:rPr lang="en-US" sz="2800" baseline="30000" dirty="0"/>
              <a:t>2</a:t>
            </a:r>
            <a:r>
              <a:rPr lang="en-US" sz="2800" dirty="0"/>
              <a:t> +7S + 4 = 0. </a:t>
            </a:r>
            <a:br>
              <a:rPr lang="en-US" sz="2800" dirty="0"/>
            </a:br>
            <a:r>
              <a:rPr lang="en-US" sz="2400" dirty="0"/>
              <a:t>The Routh array is </a:t>
            </a:r>
            <a:endParaRPr lang="en-US" dirty="0"/>
          </a:p>
        </p:txBody>
      </p:sp>
      <p:graphicFrame>
        <p:nvGraphicFramePr>
          <p:cNvPr id="4" name="Content Placeholder 3">
            <a:extLst>
              <a:ext uri="{FF2B5EF4-FFF2-40B4-BE49-F238E27FC236}">
                <a16:creationId xmlns:a16="http://schemas.microsoft.com/office/drawing/2014/main" id="{A62EAC7A-223F-4370-902B-F551CE003D57}"/>
              </a:ext>
            </a:extLst>
          </p:cNvPr>
          <p:cNvGraphicFramePr>
            <a:graphicFrameLocks noGrp="1"/>
          </p:cNvGraphicFramePr>
          <p:nvPr>
            <p:ph idx="1"/>
            <p:extLst>
              <p:ext uri="{D42A27DB-BD31-4B8C-83A1-F6EECF244321}">
                <p14:modId xmlns:p14="http://schemas.microsoft.com/office/powerpoint/2010/main" val="2524120385"/>
              </p:ext>
            </p:extLst>
          </p:nvPr>
        </p:nvGraphicFramePr>
        <p:xfrm>
          <a:off x="495502" y="1325563"/>
          <a:ext cx="11200996" cy="3579368"/>
        </p:xfrm>
        <a:graphic>
          <a:graphicData uri="http://schemas.openxmlformats.org/drawingml/2006/table">
            <a:tbl>
              <a:tblPr firstRow="1" firstCol="1" lastRow="1" lastCol="1" bandRow="1" bandCol="1"/>
              <a:tblGrid>
                <a:gridCol w="2239947">
                  <a:extLst>
                    <a:ext uri="{9D8B030D-6E8A-4147-A177-3AD203B41FA5}">
                      <a16:colId xmlns:a16="http://schemas.microsoft.com/office/drawing/2014/main" val="382845659"/>
                    </a:ext>
                  </a:extLst>
                </a:gridCol>
                <a:gridCol w="8961049">
                  <a:extLst>
                    <a:ext uri="{9D8B030D-6E8A-4147-A177-3AD203B41FA5}">
                      <a16:colId xmlns:a16="http://schemas.microsoft.com/office/drawing/2014/main" val="3256996902"/>
                    </a:ext>
                  </a:extLst>
                </a:gridCol>
              </a:tblGrid>
              <a:tr h="876300">
                <a:tc>
                  <a:txBody>
                    <a:bodyPr/>
                    <a:lstStyle/>
                    <a:p>
                      <a:pPr marL="0" marR="0" algn="just">
                        <a:lnSpc>
                          <a:spcPct val="115000"/>
                        </a:lnSpc>
                        <a:spcBef>
                          <a:spcPts val="0"/>
                        </a:spcBef>
                        <a:spcAft>
                          <a:spcPts val="1000"/>
                        </a:spcAft>
                        <a:tabLst>
                          <a:tab pos="3409950" algn="l"/>
                        </a:tabLs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1                  8               7                0              0              0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4                  8               4                0              0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6                  6                0               0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4                  4                0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10668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8                  0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953952"/>
                  </a:ext>
                </a:extLst>
              </a:tr>
            </a:tbl>
          </a:graphicData>
        </a:graphic>
      </p:graphicFrame>
      <p:sp>
        <p:nvSpPr>
          <p:cNvPr id="5" name="Rectangle 4">
            <a:extLst>
              <a:ext uri="{FF2B5EF4-FFF2-40B4-BE49-F238E27FC236}">
                <a16:creationId xmlns:a16="http://schemas.microsoft.com/office/drawing/2014/main" id="{0CB40429-606D-4B49-B642-EC704B51451B}"/>
              </a:ext>
            </a:extLst>
          </p:cNvPr>
          <p:cNvSpPr/>
          <p:nvPr/>
        </p:nvSpPr>
        <p:spPr>
          <a:xfrm>
            <a:off x="609600" y="5238699"/>
            <a:ext cx="11582400" cy="1596143"/>
          </a:xfrm>
          <a:prstGeom prst="rect">
            <a:avLst/>
          </a:prstGeom>
        </p:spPr>
        <p:txBody>
          <a:bodyPr wrap="square">
            <a:spAutoFit/>
          </a:bodyPr>
          <a:lstStyle/>
          <a:p>
            <a:pPr algn="just">
              <a:lnSpc>
                <a:spcPct val="115000"/>
              </a:lnSpc>
              <a:spcAft>
                <a:spcPts val="1000"/>
              </a:spcAft>
              <a:tabLst>
                <a:tab pos="340995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We get row of zeroes in the S</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row, set U(s) =4 S</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+ 4 = 0 which gives us the root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s±j</a:t>
            </a:r>
            <a:r>
              <a:rPr lang="en-US" sz="2400" dirty="0">
                <a:latin typeface="Times New Roman" panose="02020603050405020304" pitchFamily="18" charset="0"/>
                <a:ea typeface="Calibri" panose="020F0502020204030204" pitchFamily="34" charset="0"/>
                <a:cs typeface="Times New Roman" panose="02020603050405020304" pitchFamily="18" charset="0"/>
              </a:rPr>
              <a:t>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340995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Calculate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dU</a:t>
            </a:r>
            <a:r>
              <a:rPr lang="en-US" sz="2400" dirty="0">
                <a:latin typeface="Times New Roman" panose="02020603050405020304" pitchFamily="18" charset="0"/>
                <a:ea typeface="Calibri" panose="020F0502020204030204" pitchFamily="34" charset="0"/>
                <a:cs typeface="Times New Roman" panose="02020603050405020304" pitchFamily="18" charset="0"/>
              </a:rPr>
              <a:t>(s)/ds = 8S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340995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There are no sign changes in the first column, so the system has no right-half-plane poles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3982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3646-F443-41B5-BD29-7578AEE0D7EC}"/>
              </a:ext>
            </a:extLst>
          </p:cNvPr>
          <p:cNvSpPr>
            <a:spLocks noGrp="1"/>
          </p:cNvSpPr>
          <p:nvPr>
            <p:ph type="title"/>
          </p:nvPr>
        </p:nvSpPr>
        <p:spPr>
          <a:xfrm>
            <a:off x="320842" y="-29871"/>
            <a:ext cx="11394080" cy="928229"/>
          </a:xfrm>
        </p:spPr>
        <p:txBody>
          <a:bodyPr>
            <a:normAutofit/>
          </a:bodyPr>
          <a:lstStyle/>
          <a:p>
            <a:pPr algn="ctr"/>
            <a:r>
              <a:rPr lang="en-US" sz="3200" b="1" dirty="0"/>
              <a:t>CASE 3: Repeated roots on the imaginary axis</a:t>
            </a:r>
          </a:p>
        </p:txBody>
      </p:sp>
      <p:sp>
        <p:nvSpPr>
          <p:cNvPr id="3" name="Content Placeholder 2">
            <a:extLst>
              <a:ext uri="{FF2B5EF4-FFF2-40B4-BE49-F238E27FC236}">
                <a16:creationId xmlns:a16="http://schemas.microsoft.com/office/drawing/2014/main" id="{563DF82B-E06E-4907-B81F-047B1632BDFB}"/>
              </a:ext>
            </a:extLst>
          </p:cNvPr>
          <p:cNvSpPr>
            <a:spLocks noGrp="1"/>
          </p:cNvSpPr>
          <p:nvPr>
            <p:ph idx="1"/>
          </p:nvPr>
        </p:nvSpPr>
        <p:spPr>
          <a:xfrm>
            <a:off x="276726" y="609600"/>
            <a:ext cx="11594432" cy="6079958"/>
          </a:xfrm>
        </p:spPr>
        <p:txBody>
          <a:bodyPr/>
          <a:lstStyle/>
          <a:p>
            <a:r>
              <a:rPr lang="en-US" dirty="0"/>
              <a:t>The Routh – Hurwitz criterion indicates that a system has poles in the right half of the s-plane. A system needs poles in the left half plane for stability. A system with repeated poles on the imaginary axis results in an unstable system.  Example: S</a:t>
            </a:r>
            <a:r>
              <a:rPr lang="en-US" baseline="30000" dirty="0"/>
              <a:t>5</a:t>
            </a:r>
            <a:r>
              <a:rPr lang="en-US" dirty="0"/>
              <a:t>+ S</a:t>
            </a:r>
            <a:r>
              <a:rPr lang="en-US" baseline="30000" dirty="0"/>
              <a:t>4</a:t>
            </a:r>
            <a:r>
              <a:rPr lang="en-US" dirty="0"/>
              <a:t> + 2S</a:t>
            </a:r>
            <a:r>
              <a:rPr lang="en-US" baseline="30000" dirty="0"/>
              <a:t>3</a:t>
            </a:r>
            <a:r>
              <a:rPr lang="en-US" dirty="0"/>
              <a:t> + 2S</a:t>
            </a:r>
            <a:r>
              <a:rPr lang="en-US" baseline="30000" dirty="0"/>
              <a:t>2</a:t>
            </a:r>
            <a:r>
              <a:rPr lang="en-US" dirty="0"/>
              <a:t> +S + 1 = 0. The Routh array is </a:t>
            </a:r>
          </a:p>
          <a:p>
            <a:endParaRPr lang="en-US" dirty="0"/>
          </a:p>
        </p:txBody>
      </p:sp>
      <p:sp>
        <p:nvSpPr>
          <p:cNvPr id="5" name="Rectangle 4">
            <a:extLst>
              <a:ext uri="{FF2B5EF4-FFF2-40B4-BE49-F238E27FC236}">
                <a16:creationId xmlns:a16="http://schemas.microsoft.com/office/drawing/2014/main" id="{E183A8CE-8741-4512-AF77-8600F901A8E4}"/>
              </a:ext>
            </a:extLst>
          </p:cNvPr>
          <p:cNvSpPr/>
          <p:nvPr/>
        </p:nvSpPr>
        <p:spPr>
          <a:xfrm>
            <a:off x="324853" y="4531893"/>
            <a:ext cx="11546305" cy="2499146"/>
          </a:xfrm>
          <a:prstGeom prst="rect">
            <a:avLst/>
          </a:prstGeom>
        </p:spPr>
        <p:txBody>
          <a:bodyPr wrap="square">
            <a:spAutoFit/>
          </a:bodyPr>
          <a:lstStyle/>
          <a:p>
            <a:pPr>
              <a:lnSpc>
                <a:spcPct val="115000"/>
              </a:lnSpc>
              <a:spcAft>
                <a:spcPts val="1000"/>
              </a:spcAft>
              <a:tabLst>
                <a:tab pos="340995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 U(s) = S</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+ 2S</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 = 0     (S</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 = 0      S = ±j</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dU</a:t>
            </a:r>
            <a:r>
              <a:rPr lang="en-US" sz="2400" dirty="0">
                <a:latin typeface="Times New Roman" panose="02020603050405020304" pitchFamily="18" charset="0"/>
                <a:ea typeface="Calibri" panose="020F0502020204030204" pitchFamily="34" charset="0"/>
                <a:cs typeface="Times New Roman" panose="02020603050405020304" pitchFamily="18" charset="0"/>
              </a:rPr>
              <a:t>(s)/ds = 4S</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+ 4S</a:t>
            </a:r>
            <a:br>
              <a:rPr lang="en-US" sz="2400" dirty="0">
                <a:latin typeface="Times New Roman" panose="02020603050405020304" pitchFamily="18" charset="0"/>
                <a:ea typeface="Calibri" panose="020F0502020204030204" pitchFamily="34" charset="0"/>
                <a:cs typeface="Times New Roman" panose="02020603050405020304" pitchFamily="18" charset="0"/>
              </a:rPr>
            </a:br>
            <a:r>
              <a:rPr lang="en-US" sz="2800" dirty="0"/>
              <a:t>The system is unstable since there are repeated roots on the imaginary axis. But we know from the auxiliary polynomial that we have 2 poles on the imaginary axis, so the system is marginally stable.</a:t>
            </a:r>
          </a:p>
        </p:txBody>
      </p:sp>
      <p:graphicFrame>
        <p:nvGraphicFramePr>
          <p:cNvPr id="7" name="Table 6">
            <a:extLst>
              <a:ext uri="{FF2B5EF4-FFF2-40B4-BE49-F238E27FC236}">
                <a16:creationId xmlns:a16="http://schemas.microsoft.com/office/drawing/2014/main" id="{ACC27A37-39F3-476A-A1AA-CC8B5FD0AE07}"/>
              </a:ext>
            </a:extLst>
          </p:cNvPr>
          <p:cNvGraphicFramePr>
            <a:graphicFrameLocks noGrp="1"/>
          </p:cNvGraphicFramePr>
          <p:nvPr>
            <p:extLst>
              <p:ext uri="{D42A27DB-BD31-4B8C-83A1-F6EECF244321}">
                <p14:modId xmlns:p14="http://schemas.microsoft.com/office/powerpoint/2010/main" val="117079073"/>
              </p:ext>
            </p:extLst>
          </p:nvPr>
        </p:nvGraphicFramePr>
        <p:xfrm>
          <a:off x="579259" y="1810729"/>
          <a:ext cx="10877245" cy="2829560"/>
        </p:xfrm>
        <a:graphic>
          <a:graphicData uri="http://schemas.openxmlformats.org/drawingml/2006/table">
            <a:tbl>
              <a:tblPr firstRow="1" firstCol="1" lastRow="1" lastCol="1" bandRow="1" bandCol="1"/>
              <a:tblGrid>
                <a:gridCol w="2175204">
                  <a:extLst>
                    <a:ext uri="{9D8B030D-6E8A-4147-A177-3AD203B41FA5}">
                      <a16:colId xmlns:a16="http://schemas.microsoft.com/office/drawing/2014/main" val="3681727900"/>
                    </a:ext>
                  </a:extLst>
                </a:gridCol>
                <a:gridCol w="8702041">
                  <a:extLst>
                    <a:ext uri="{9D8B030D-6E8A-4147-A177-3AD203B41FA5}">
                      <a16:colId xmlns:a16="http://schemas.microsoft.com/office/drawing/2014/main" val="103659493"/>
                    </a:ext>
                  </a:extLst>
                </a:gridCol>
              </a:tblGrid>
              <a:tr h="2297094">
                <a:tc>
                  <a:txBody>
                    <a:bodyPr/>
                    <a:lstStyle/>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1                  2               1                0              0              0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1                  2               1                0              0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4                  4                0               0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1                  1                0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ε</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70528465"/>
                  </a:ext>
                </a:extLst>
              </a:tr>
            </a:tbl>
          </a:graphicData>
        </a:graphic>
      </p:graphicFrame>
    </p:spTree>
    <p:extLst>
      <p:ext uri="{BB962C8B-B14F-4D97-AF65-F5344CB8AC3E}">
        <p14:creationId xmlns:p14="http://schemas.microsoft.com/office/powerpoint/2010/main" val="6033469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4639-4493-4E2C-8191-BAC6F7FA783D}"/>
              </a:ext>
            </a:extLst>
          </p:cNvPr>
          <p:cNvSpPr>
            <a:spLocks noGrp="1"/>
          </p:cNvSpPr>
          <p:nvPr>
            <p:ph type="title"/>
          </p:nvPr>
        </p:nvSpPr>
        <p:spPr>
          <a:xfrm>
            <a:off x="649357" y="0"/>
            <a:ext cx="10704443" cy="1325563"/>
          </a:xfrm>
        </p:spPr>
        <p:txBody>
          <a:bodyPr/>
          <a:lstStyle/>
          <a:p>
            <a:pPr algn="ctr"/>
            <a:r>
              <a:rPr lang="en-US" b="1" dirty="0" err="1"/>
              <a:t>Matlab</a:t>
            </a:r>
            <a:r>
              <a:rPr lang="en-US" b="1" dirty="0"/>
              <a:t> Tutorials For System Stability Analysis</a:t>
            </a:r>
          </a:p>
        </p:txBody>
      </p:sp>
      <p:sp>
        <p:nvSpPr>
          <p:cNvPr id="3" name="Content Placeholder 2">
            <a:extLst>
              <a:ext uri="{FF2B5EF4-FFF2-40B4-BE49-F238E27FC236}">
                <a16:creationId xmlns:a16="http://schemas.microsoft.com/office/drawing/2014/main" id="{A8F1F59B-C9AD-402A-87AC-94C19A0E7763}"/>
              </a:ext>
            </a:extLst>
          </p:cNvPr>
          <p:cNvSpPr>
            <a:spLocks noGrp="1"/>
          </p:cNvSpPr>
          <p:nvPr>
            <p:ph idx="1"/>
          </p:nvPr>
        </p:nvSpPr>
        <p:spPr>
          <a:xfrm>
            <a:off x="838200" y="1155032"/>
            <a:ext cx="10515600" cy="5566610"/>
          </a:xfrm>
        </p:spPr>
        <p:txBody>
          <a:bodyPr>
            <a:normAutofit/>
          </a:bodyPr>
          <a:lstStyle/>
          <a:p>
            <a:r>
              <a:rPr lang="en-US" dirty="0"/>
              <a:t>Introduction</a:t>
            </a:r>
          </a:p>
          <a:p>
            <a:r>
              <a:rPr lang="en-US" dirty="0"/>
              <a:t>In control engineering, in order to analyze and design control systems, a mathematical model of the actual plant is required. This model approximates the </a:t>
            </a:r>
            <a:r>
              <a:rPr lang="en-US" dirty="0" err="1"/>
              <a:t>behaviour</a:t>
            </a:r>
            <a:r>
              <a:rPr lang="en-US" dirty="0"/>
              <a:t> of the plant to some extent. By engineering requirement, a number of assumptions have to be made about the plant in order to obtain the model. </a:t>
            </a:r>
          </a:p>
          <a:p>
            <a:r>
              <a:rPr lang="en-US" dirty="0"/>
              <a:t>The nature and validity of the assumptions must be bear in mind when applying control theory to real engineering systems. Analysis and design taking into account the amount of difference between the actual plant and model is a more advanced topic, studied within an area known as robust control.</a:t>
            </a:r>
          </a:p>
          <a:p>
            <a:endParaRPr lang="en-US" dirty="0"/>
          </a:p>
        </p:txBody>
      </p:sp>
    </p:spTree>
    <p:extLst>
      <p:ext uri="{BB962C8B-B14F-4D97-AF65-F5344CB8AC3E}">
        <p14:creationId xmlns:p14="http://schemas.microsoft.com/office/powerpoint/2010/main" val="3108331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3E4BC-9F0A-4324-BF8E-C5D8E181B044}"/>
              </a:ext>
            </a:extLst>
          </p:cNvPr>
          <p:cNvSpPr>
            <a:spLocks noGrp="1"/>
          </p:cNvSpPr>
          <p:nvPr>
            <p:ph idx="1"/>
          </p:nvPr>
        </p:nvSpPr>
        <p:spPr>
          <a:xfrm>
            <a:off x="320841" y="1636295"/>
            <a:ext cx="11341769" cy="5049252"/>
          </a:xfrm>
        </p:spPr>
        <p:txBody>
          <a:bodyPr>
            <a:normAutofit/>
          </a:bodyPr>
          <a:lstStyle/>
          <a:p>
            <a:r>
              <a:rPr lang="en-US" dirty="0"/>
              <a:t>One of the most common assumptions is that the plant is linear. This is valid for most plants within a certain limited operating range. The second assumption is that the plant dynamics are exactly known and are time invariant.</a:t>
            </a:r>
          </a:p>
          <a:p>
            <a:r>
              <a:rPr lang="en-US" dirty="0"/>
              <a:t> Again, this is valid to some extent, but the fact that the plant dynamics and system disturbances are not exactly known, and their characteristics change over time is what motivates the use of feedback. </a:t>
            </a:r>
          </a:p>
          <a:p>
            <a:r>
              <a:rPr lang="en-US" dirty="0"/>
              <a:t>Indeed, if the plant and disturbances were exactly known, there would be no need for feedback control; all control could be open-loop. </a:t>
            </a:r>
          </a:p>
          <a:p>
            <a:r>
              <a:rPr lang="en-US" dirty="0"/>
              <a:t>However, for the sake of designing the feedback controller, this assumption is made. Another common assumption is that the plant is second order. </a:t>
            </a:r>
          </a:p>
        </p:txBody>
      </p:sp>
      <p:sp>
        <p:nvSpPr>
          <p:cNvPr id="4" name="Rectangle 3">
            <a:extLst>
              <a:ext uri="{FF2B5EF4-FFF2-40B4-BE49-F238E27FC236}">
                <a16:creationId xmlns:a16="http://schemas.microsoft.com/office/drawing/2014/main" id="{047B8604-E05F-4B02-A9CA-0CFF59F81C4B}"/>
              </a:ext>
            </a:extLst>
          </p:cNvPr>
          <p:cNvSpPr/>
          <p:nvPr/>
        </p:nvSpPr>
        <p:spPr>
          <a:xfrm>
            <a:off x="-171582" y="336528"/>
            <a:ext cx="11834192" cy="1446550"/>
          </a:xfrm>
          <a:prstGeom prst="rect">
            <a:avLst/>
          </a:prstGeom>
        </p:spPr>
        <p:txBody>
          <a:bodyPr wrap="square">
            <a:spAutoFit/>
          </a:bodyPr>
          <a:lstStyle/>
          <a:p>
            <a:pPr algn="ctr"/>
            <a:r>
              <a:rPr lang="en-US" sz="4400" b="1" dirty="0" err="1"/>
              <a:t>Matlab</a:t>
            </a:r>
            <a:r>
              <a:rPr lang="en-US" sz="4400" b="1" dirty="0"/>
              <a:t> Tutorials For System Stability Analysis</a:t>
            </a:r>
          </a:p>
        </p:txBody>
      </p:sp>
    </p:spTree>
    <p:extLst>
      <p:ext uri="{BB962C8B-B14F-4D97-AF65-F5344CB8AC3E}">
        <p14:creationId xmlns:p14="http://schemas.microsoft.com/office/powerpoint/2010/main" val="1518552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D6A2-E926-466A-AED5-6EAAB693AB1B}"/>
              </a:ext>
            </a:extLst>
          </p:cNvPr>
          <p:cNvSpPr>
            <a:spLocks noGrp="1"/>
          </p:cNvSpPr>
          <p:nvPr>
            <p:ph type="title"/>
          </p:nvPr>
        </p:nvSpPr>
        <p:spPr>
          <a:xfrm>
            <a:off x="795130" y="764373"/>
            <a:ext cx="10711070" cy="1293028"/>
          </a:xfrm>
        </p:spPr>
        <p:txBody>
          <a:bodyPr>
            <a:normAutofit fontScale="90000"/>
          </a:bodyPr>
          <a:lstStyle/>
          <a:p>
            <a:pPr algn="ctr"/>
            <a:r>
              <a:rPr lang="en-US" b="1" dirty="0" err="1"/>
              <a:t>Matlab</a:t>
            </a:r>
            <a:r>
              <a:rPr lang="en-US" b="1" dirty="0"/>
              <a:t> Tutorials For System Stability Analysis</a:t>
            </a:r>
            <a:br>
              <a:rPr lang="en-US" dirty="0"/>
            </a:br>
            <a:endParaRPr lang="en-US" dirty="0"/>
          </a:p>
        </p:txBody>
      </p:sp>
      <p:sp>
        <p:nvSpPr>
          <p:cNvPr id="3" name="Content Placeholder 2">
            <a:extLst>
              <a:ext uri="{FF2B5EF4-FFF2-40B4-BE49-F238E27FC236}">
                <a16:creationId xmlns:a16="http://schemas.microsoft.com/office/drawing/2014/main" id="{1E476F20-F1C3-4585-AA0E-7C01CB2E118D}"/>
              </a:ext>
            </a:extLst>
          </p:cNvPr>
          <p:cNvSpPr>
            <a:spLocks noGrp="1"/>
          </p:cNvSpPr>
          <p:nvPr>
            <p:ph idx="1"/>
          </p:nvPr>
        </p:nvSpPr>
        <p:spPr/>
        <p:txBody>
          <a:bodyPr/>
          <a:lstStyle/>
          <a:p>
            <a:r>
              <a:rPr lang="en-US" dirty="0"/>
              <a:t>This assumption can be made for a great many simple control systems (such as servo systems). This is because the higher order dynamics are generally of high frequency, and are thus beyond the bandwidth of the system.</a:t>
            </a:r>
          </a:p>
          <a:p>
            <a:r>
              <a:rPr lang="en-US" dirty="0"/>
              <a:t>In the first exercise, the step response of second order liner systems will be investigated. One of the ways in which actual (stable) plants can be identified and modelled is by applying a step signal to the actuator input and observing the response.</a:t>
            </a:r>
          </a:p>
          <a:p>
            <a:r>
              <a:rPr lang="en-US" dirty="0"/>
              <a:t> Another is by means of applying sine waves over a range of frequencies and observing the gain and phase change of the output.</a:t>
            </a:r>
          </a:p>
          <a:p>
            <a:endParaRPr lang="en-US" dirty="0"/>
          </a:p>
        </p:txBody>
      </p:sp>
    </p:spTree>
    <p:extLst>
      <p:ext uri="{BB962C8B-B14F-4D97-AF65-F5344CB8AC3E}">
        <p14:creationId xmlns:p14="http://schemas.microsoft.com/office/powerpoint/2010/main" val="20246213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73FA-CA70-4A9F-AEF3-3C601BB94785}"/>
              </a:ext>
            </a:extLst>
          </p:cNvPr>
          <p:cNvSpPr>
            <a:spLocks noGrp="1"/>
          </p:cNvSpPr>
          <p:nvPr>
            <p:ph type="title"/>
          </p:nvPr>
        </p:nvSpPr>
        <p:spPr>
          <a:xfrm>
            <a:off x="838199" y="365125"/>
            <a:ext cx="10920663" cy="1325563"/>
          </a:xfrm>
        </p:spPr>
        <p:txBody>
          <a:bodyPr/>
          <a:lstStyle/>
          <a:p>
            <a:pPr algn="ctr"/>
            <a:r>
              <a:rPr lang="en-US" b="1" dirty="0"/>
              <a:t>Linear second-order dynamic system response</a:t>
            </a:r>
          </a:p>
        </p:txBody>
      </p:sp>
      <p:pic>
        <p:nvPicPr>
          <p:cNvPr id="4" name="Picture 3">
            <a:extLst>
              <a:ext uri="{FF2B5EF4-FFF2-40B4-BE49-F238E27FC236}">
                <a16:creationId xmlns:a16="http://schemas.microsoft.com/office/drawing/2014/main" id="{89D425F5-7DAE-46DB-A259-E338F69ACD39}"/>
              </a:ext>
            </a:extLst>
          </p:cNvPr>
          <p:cNvPicPr/>
          <p:nvPr/>
        </p:nvPicPr>
        <p:blipFill rotWithShape="1">
          <a:blip r:embed="rId2"/>
          <a:srcRect l="34746" t="45720" r="32562" b="29152"/>
          <a:stretch/>
        </p:blipFill>
        <p:spPr bwMode="auto">
          <a:xfrm>
            <a:off x="7429031" y="2093479"/>
            <a:ext cx="3123883" cy="1845544"/>
          </a:xfrm>
          <a:prstGeom prst="rect">
            <a:avLst/>
          </a:prstGeom>
          <a:noFill/>
          <a:ln w="9525">
            <a:noFill/>
            <a:miter lim="800000"/>
            <a:headEnd/>
            <a:tailEnd/>
          </a:ln>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116188-3BD5-495C-8624-2415ADED6F9E}"/>
                  </a:ext>
                </a:extLst>
              </p:cNvPr>
              <p:cNvSpPr>
                <a:spLocks noGrp="1"/>
              </p:cNvSpPr>
              <p:nvPr>
                <p:ph idx="1"/>
              </p:nvPr>
            </p:nvSpPr>
            <p:spPr>
              <a:xfrm>
                <a:off x="1040730" y="1690688"/>
                <a:ext cx="10515600" cy="4863933"/>
              </a:xfrm>
            </p:spPr>
            <p:txBody>
              <a:bodyPr>
                <a:normAutofit/>
              </a:bodyPr>
              <a:lstStyle/>
              <a:p>
                <a:r>
                  <a:rPr lang="en-US" dirty="0"/>
                  <a:t>A standard form of a second-order dynamic system, G(s) is</a:t>
                </a:r>
              </a:p>
              <a:p>
                <a:endParaRPr lang="en-US" b="1" dirty="0"/>
              </a:p>
              <a:p>
                <a14:m>
                  <m:oMath xmlns:m="http://schemas.openxmlformats.org/officeDocument/2006/math">
                    <m:r>
                      <a:rPr lang="en-US" sz="3200" b="1" i="1" dirty="0" smtClean="0">
                        <a:latin typeface="Cambria Math" panose="02040503050406030204" pitchFamily="18" charset="0"/>
                      </a:rPr>
                      <m:t>𝑮</m:t>
                    </m:r>
                    <m:r>
                      <a:rPr lang="en-US" sz="3200" b="1" i="1" dirty="0" smtClean="0">
                        <a:latin typeface="Cambria Math" panose="02040503050406030204" pitchFamily="18" charset="0"/>
                      </a:rPr>
                      <m:t>(</m:t>
                    </m:r>
                    <m:r>
                      <a:rPr lang="en-US" sz="3200" b="1" i="1" dirty="0" smtClean="0">
                        <a:latin typeface="Cambria Math" panose="02040503050406030204" pitchFamily="18" charset="0"/>
                      </a:rPr>
                      <m:t>𝒔</m:t>
                    </m:r>
                    <m:r>
                      <a:rPr lang="en-US" sz="3200" b="1" i="1" dirty="0" smtClean="0">
                        <a:latin typeface="Cambria Math" panose="02040503050406030204" pitchFamily="18" charset="0"/>
                      </a:rPr>
                      <m:t>)=</m:t>
                    </m:r>
                    <m:f>
                      <m:fPr>
                        <m:ctrlPr>
                          <a:rPr lang="en-US" sz="3200" b="1" i="1" dirty="0" smtClean="0">
                            <a:latin typeface="Cambria Math" panose="02040503050406030204" pitchFamily="18" charset="0"/>
                          </a:rPr>
                        </m:ctrlPr>
                      </m:fPr>
                      <m:num>
                        <m:sSubSup>
                          <m:sSubSupPr>
                            <m:ctrlPr>
                              <a:rPr lang="en-US" sz="3200" b="1" i="1" dirty="0" smtClean="0">
                                <a:latin typeface="Cambria Math" panose="02040503050406030204" pitchFamily="18" charset="0"/>
                              </a:rPr>
                            </m:ctrlPr>
                          </m:sSubSupPr>
                          <m:e>
                            <m:r>
                              <a:rPr lang="en-US" sz="3200" b="1" i="1" dirty="0" smtClean="0">
                                <a:latin typeface="Cambria Math" panose="02040503050406030204" pitchFamily="18" charset="0"/>
                              </a:rPr>
                              <m:t>𝒘</m:t>
                            </m:r>
                          </m:e>
                          <m:sub>
                            <m:r>
                              <a:rPr lang="en-US" sz="3200" b="1" i="1" dirty="0" smtClean="0">
                                <a:latin typeface="Cambria Math" panose="02040503050406030204" pitchFamily="18" charset="0"/>
                              </a:rPr>
                              <m:t>𝒏</m:t>
                            </m:r>
                          </m:sub>
                          <m:sup>
                            <m:r>
                              <a:rPr lang="en-US" sz="3200" b="1" i="1" dirty="0" smtClean="0">
                                <a:latin typeface="Cambria Math" panose="02040503050406030204" pitchFamily="18" charset="0"/>
                              </a:rPr>
                              <m:t>𝟐</m:t>
                            </m:r>
                          </m:sup>
                        </m:sSubSup>
                      </m:num>
                      <m:den>
                        <m:r>
                          <a:rPr lang="en-US" sz="3200" b="1" i="1" dirty="0">
                            <a:latin typeface="Cambria Math" panose="02040503050406030204" pitchFamily="18" charset="0"/>
                          </a:rPr>
                          <m:t>(</m:t>
                        </m:r>
                        <m:r>
                          <a:rPr lang="en-US" sz="3200" b="1" i="1" dirty="0">
                            <a:latin typeface="Cambria Math" panose="02040503050406030204" pitchFamily="18" charset="0"/>
                          </a:rPr>
                          <m:t>𝒔</m:t>
                        </m:r>
                        <m:r>
                          <a:rPr lang="en-US" sz="3200" b="1" i="1" dirty="0">
                            <a:latin typeface="Cambria Math" panose="02040503050406030204" pitchFamily="18" charset="0"/>
                          </a:rPr>
                          <m:t>^</m:t>
                        </m:r>
                        <m:r>
                          <a:rPr lang="en-US" sz="3200" b="1" i="1" dirty="0">
                            <a:latin typeface="Cambria Math" panose="02040503050406030204" pitchFamily="18" charset="0"/>
                          </a:rPr>
                          <m:t>𝟐</m:t>
                        </m:r>
                        <m:r>
                          <a:rPr lang="en-US" sz="3200" b="1" i="1" dirty="0">
                            <a:latin typeface="Cambria Math" panose="02040503050406030204" pitchFamily="18" charset="0"/>
                          </a:rPr>
                          <m:t>+</m:t>
                        </m:r>
                        <m:r>
                          <a:rPr lang="en-US" sz="3200" b="1" i="1" dirty="0">
                            <a:latin typeface="Cambria Math" panose="02040503050406030204" pitchFamily="18" charset="0"/>
                          </a:rPr>
                          <m:t>𝟐</m:t>
                        </m:r>
                        <m:r>
                          <a:rPr lang="en-US" sz="3200" b="1" i="1" dirty="0">
                            <a:latin typeface="Cambria Math" panose="02040503050406030204" pitchFamily="18" charset="0"/>
                          </a:rPr>
                          <m:t>𝜻</m:t>
                        </m:r>
                        <m:r>
                          <a:rPr lang="en-US" sz="3200" b="1" i="1" dirty="0">
                            <a:latin typeface="Cambria Math" panose="02040503050406030204" pitchFamily="18" charset="0"/>
                          </a:rPr>
                          <m:t>𝒘</m:t>
                        </m:r>
                        <m:r>
                          <a:rPr lang="en-US" sz="3200" b="1" i="1" dirty="0">
                            <a:latin typeface="Cambria Math" panose="02040503050406030204" pitchFamily="18" charset="0"/>
                          </a:rPr>
                          <m:t>_</m:t>
                        </m:r>
                        <m:r>
                          <a:rPr lang="en-US" sz="3200" b="1" i="1" dirty="0">
                            <a:latin typeface="Cambria Math" panose="02040503050406030204" pitchFamily="18" charset="0"/>
                          </a:rPr>
                          <m:t>𝒏</m:t>
                        </m:r>
                        <m:r>
                          <a:rPr lang="en-US" sz="3200" b="1" i="1" dirty="0">
                            <a:latin typeface="Cambria Math" panose="02040503050406030204" pitchFamily="18" charset="0"/>
                          </a:rPr>
                          <m:t> </m:t>
                        </m:r>
                        <m:r>
                          <a:rPr lang="en-US" sz="3200" b="1" i="1" dirty="0">
                            <a:latin typeface="Cambria Math" panose="02040503050406030204" pitchFamily="18" charset="0"/>
                          </a:rPr>
                          <m:t>𝒔</m:t>
                        </m:r>
                        <m:r>
                          <a:rPr lang="en-US" sz="3200" b="1" i="1" dirty="0">
                            <a:latin typeface="Cambria Math" panose="02040503050406030204" pitchFamily="18" charset="0"/>
                          </a:rPr>
                          <m:t>+</m:t>
                        </m:r>
                        <m:r>
                          <a:rPr lang="en-US" sz="3200" b="1" i="1" dirty="0">
                            <a:latin typeface="Cambria Math" panose="02040503050406030204" pitchFamily="18" charset="0"/>
                          </a:rPr>
                          <m:t>𝒘</m:t>
                        </m:r>
                        <m:r>
                          <a:rPr lang="en-US" sz="3200" b="1" i="1" dirty="0">
                            <a:latin typeface="Cambria Math" panose="02040503050406030204" pitchFamily="18" charset="0"/>
                          </a:rPr>
                          <m:t>_</m:t>
                        </m:r>
                        <m:r>
                          <a:rPr lang="en-US" sz="3200" b="1" i="1" dirty="0">
                            <a:latin typeface="Cambria Math" panose="02040503050406030204" pitchFamily="18" charset="0"/>
                          </a:rPr>
                          <m:t>𝒏</m:t>
                        </m:r>
                        <m:r>
                          <a:rPr lang="en-US" sz="3200" b="1" i="1" dirty="0">
                            <a:latin typeface="Cambria Math" panose="02040503050406030204" pitchFamily="18" charset="0"/>
                          </a:rPr>
                          <m:t>^</m:t>
                        </m:r>
                        <m:r>
                          <a:rPr lang="en-US" sz="3200" b="1" i="1" dirty="0">
                            <a:latin typeface="Cambria Math" panose="02040503050406030204" pitchFamily="18" charset="0"/>
                          </a:rPr>
                          <m:t>𝟐</m:t>
                        </m:r>
                        <m:r>
                          <a:rPr lang="en-US" sz="3200" b="1" i="1" dirty="0">
                            <a:latin typeface="Cambria Math" panose="02040503050406030204" pitchFamily="18" charset="0"/>
                          </a:rPr>
                          <m:t> )</m:t>
                        </m:r>
                      </m:den>
                    </m:f>
                  </m:oMath>
                </a14:m>
                <a:endParaRPr lang="en-US" sz="3200" b="1" dirty="0"/>
              </a:p>
              <a:p>
                <a:endParaRPr lang="en-US" dirty="0"/>
              </a:p>
              <a:p>
                <a:r>
                  <a:rPr lang="en-US" dirty="0"/>
                  <a:t>Where </a:t>
                </a:r>
                <a:r>
                  <a:rPr lang="en-US" dirty="0" err="1"/>
                  <a:t>w</a:t>
                </a:r>
                <a:r>
                  <a:rPr lang="en-US" baseline="-25000" dirty="0" err="1"/>
                  <a:t>n</a:t>
                </a:r>
                <a:r>
                  <a:rPr lang="en-US" dirty="0"/>
                  <a:t> is the natural frequency and ζ is the damping ratio.</a:t>
                </a:r>
              </a:p>
              <a:p>
                <a:r>
                  <a:rPr lang="en-US" dirty="0"/>
                  <a:t>In this exercise, you will investigate the step response of the above system in an open-loop configuration for a variety of natural frequencies and damping ratios. The open loop configuration is shown in Figure 1. The system input is R(s)and the output is C(s).</a:t>
                </a:r>
              </a:p>
              <a:p>
                <a:endParaRPr lang="en-US" dirty="0"/>
              </a:p>
            </p:txBody>
          </p:sp>
        </mc:Choice>
        <mc:Fallback>
          <p:sp>
            <p:nvSpPr>
              <p:cNvPr id="3" name="Content Placeholder 2">
                <a:extLst>
                  <a:ext uri="{FF2B5EF4-FFF2-40B4-BE49-F238E27FC236}">
                    <a16:creationId xmlns:a16="http://schemas.microsoft.com/office/drawing/2014/main" id="{B8116188-3BD5-495C-8624-2415ADED6F9E}"/>
                  </a:ext>
                </a:extLst>
              </p:cNvPr>
              <p:cNvSpPr>
                <a:spLocks noGrp="1" noRot="1" noChangeAspect="1" noMove="1" noResize="1" noEditPoints="1" noAdjustHandles="1" noChangeArrowheads="1" noChangeShapeType="1" noTextEdit="1"/>
              </p:cNvSpPr>
              <p:nvPr>
                <p:ph idx="1"/>
              </p:nvPr>
            </p:nvSpPr>
            <p:spPr>
              <a:xfrm>
                <a:off x="1040730" y="1690688"/>
                <a:ext cx="10515600" cy="4863933"/>
              </a:xfrm>
              <a:blipFill>
                <a:blip r:embed="rId3"/>
                <a:stretch>
                  <a:fillRect l="-696" t="-1504"/>
                </a:stretch>
              </a:blipFill>
            </p:spPr>
            <p:txBody>
              <a:bodyPr/>
              <a:lstStyle/>
              <a:p>
                <a:r>
                  <a:rPr lang="en-GB">
                    <a:noFill/>
                  </a:rPr>
                  <a:t> </a:t>
                </a:r>
              </a:p>
            </p:txBody>
          </p:sp>
        </mc:Fallback>
      </mc:AlternateContent>
    </p:spTree>
    <p:extLst>
      <p:ext uri="{BB962C8B-B14F-4D97-AF65-F5344CB8AC3E}">
        <p14:creationId xmlns:p14="http://schemas.microsoft.com/office/powerpoint/2010/main" val="2518775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8CD7-6DDF-49B7-9800-886578F5B405}"/>
              </a:ext>
            </a:extLst>
          </p:cNvPr>
          <p:cNvSpPr>
            <a:spLocks noGrp="1"/>
          </p:cNvSpPr>
          <p:nvPr>
            <p:ph type="title"/>
          </p:nvPr>
        </p:nvSpPr>
        <p:spPr>
          <a:xfrm>
            <a:off x="861391" y="764373"/>
            <a:ext cx="10644809" cy="1293028"/>
          </a:xfrm>
        </p:spPr>
        <p:txBody>
          <a:bodyPr/>
          <a:lstStyle/>
          <a:p>
            <a:pPr algn="ctr"/>
            <a:r>
              <a:rPr lang="en-US" b="1" dirty="0"/>
              <a:t>Step Response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357FD7-D62C-4A16-A2DB-85C7D3DFC465}"/>
                  </a:ext>
                </a:extLst>
              </p:cNvPr>
              <p:cNvSpPr>
                <a:spLocks noGrp="1"/>
              </p:cNvSpPr>
              <p:nvPr>
                <p:ph idx="1"/>
              </p:nvPr>
            </p:nvSpPr>
            <p:spPr/>
            <p:txBody>
              <a:bodyPr>
                <a:normAutofit/>
              </a:bodyPr>
              <a:lstStyle/>
              <a:p>
                <a:r>
                  <a:rPr lang="en-US" dirty="0"/>
                  <a:t>In this section with a constant natural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oMath>
                </a14:m>
                <a:r>
                  <a:rPr lang="en-US" dirty="0"/>
                  <a:t> , the effect of different damping ratios</a:t>
                </a:r>
              </a:p>
              <a:p>
                <a14:m>
                  <m:oMath xmlns:m="http://schemas.openxmlformats.org/officeDocument/2006/math">
                    <m:r>
                      <a:rPr lang="en-US" i="1">
                        <a:latin typeface="Cambria Math" panose="02040503050406030204" pitchFamily="18" charset="0"/>
                      </a:rPr>
                      <m:t>𝜁</m:t>
                    </m:r>
                  </m:oMath>
                </a14:m>
                <a:r>
                  <a:rPr lang="en-US" dirty="0"/>
                  <a:t>= 0.1, 0.3, 0.5, 0.707, 0.85, 1.0, 3.0, 6.0, on the step response is investigated. The natural frequency you will use in this section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oMath>
                </a14:m>
                <a:r>
                  <a:rPr lang="en-US" dirty="0"/>
                  <a:t> = 5. </a:t>
                </a:r>
              </a:p>
              <a:p>
                <a:r>
                  <a:rPr lang="en-US" dirty="0"/>
                  <a:t>Type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r>
                      <a:rPr lang="en-US" i="1">
                        <a:latin typeface="Cambria Math" panose="02040503050406030204" pitchFamily="18" charset="0"/>
                      </a:rPr>
                      <m:t>=5</m:t>
                    </m:r>
                  </m:oMath>
                </a14:m>
                <a:endParaRPr lang="en-US" dirty="0"/>
              </a:p>
              <a:p>
                <a:r>
                  <a:rPr lang="en-US" dirty="0"/>
                  <a:t>Now enter into the workspace the first value of  </a:t>
                </a:r>
                <a14:m>
                  <m:oMath xmlns:m="http://schemas.openxmlformats.org/officeDocument/2006/math">
                    <m:r>
                      <a:rPr lang="en-US" i="1">
                        <a:latin typeface="Cambria Math" panose="02040503050406030204" pitchFamily="18" charset="0"/>
                      </a:rPr>
                      <m:t>𝜁</m:t>
                    </m:r>
                  </m:oMath>
                </a14:m>
                <a:r>
                  <a:rPr lang="en-US" dirty="0"/>
                  <a:t> by typing</a:t>
                </a:r>
              </a:p>
              <a:p>
                <a:r>
                  <a:rPr lang="en-US" dirty="0" err="1"/>
                  <a:t>zt</a:t>
                </a:r>
                <a:r>
                  <a:rPr lang="en-US" dirty="0"/>
                  <a:t> = 0.1</a:t>
                </a:r>
              </a:p>
              <a:p>
                <a:r>
                  <a:rPr lang="en-US" dirty="0"/>
                  <a:t>To check which variables have been defined in the workspace, type</a:t>
                </a:r>
              </a:p>
              <a:p>
                <a:r>
                  <a:rPr lang="en-US" dirty="0"/>
                  <a:t>who</a:t>
                </a:r>
              </a:p>
              <a:p>
                <a:endParaRPr lang="en-US" dirty="0"/>
              </a:p>
            </p:txBody>
          </p:sp>
        </mc:Choice>
        <mc:Fallback>
          <p:sp>
            <p:nvSpPr>
              <p:cNvPr id="3" name="Content Placeholder 2">
                <a:extLst>
                  <a:ext uri="{FF2B5EF4-FFF2-40B4-BE49-F238E27FC236}">
                    <a16:creationId xmlns:a16="http://schemas.microsoft.com/office/drawing/2014/main" id="{33357FD7-D62C-4A16-A2DB-85C7D3DFC465}"/>
                  </a:ext>
                </a:extLst>
              </p:cNvPr>
              <p:cNvSpPr>
                <a:spLocks noGrp="1" noRot="1" noChangeAspect="1" noMove="1" noResize="1" noEditPoints="1" noAdjustHandles="1" noChangeArrowheads="1" noChangeShapeType="1" noTextEdit="1"/>
              </p:cNvSpPr>
              <p:nvPr>
                <p:ph idx="1"/>
              </p:nvPr>
            </p:nvSpPr>
            <p:spPr>
              <a:blipFill>
                <a:blip r:embed="rId2"/>
                <a:stretch>
                  <a:fillRect l="-676" t="-1970" b="-2424"/>
                </a:stretch>
              </a:blipFill>
            </p:spPr>
            <p:txBody>
              <a:bodyPr/>
              <a:lstStyle/>
              <a:p>
                <a:r>
                  <a:rPr lang="en-GB">
                    <a:noFill/>
                  </a:rPr>
                  <a:t> </a:t>
                </a:r>
              </a:p>
            </p:txBody>
          </p:sp>
        </mc:Fallback>
      </mc:AlternateContent>
    </p:spTree>
    <p:extLst>
      <p:ext uri="{BB962C8B-B14F-4D97-AF65-F5344CB8AC3E}">
        <p14:creationId xmlns:p14="http://schemas.microsoft.com/office/powerpoint/2010/main" val="1003229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8831-979B-490B-808F-1A1155C6E7EC}"/>
              </a:ext>
            </a:extLst>
          </p:cNvPr>
          <p:cNvSpPr>
            <a:spLocks noGrp="1"/>
          </p:cNvSpPr>
          <p:nvPr>
            <p:ph type="title"/>
          </p:nvPr>
        </p:nvSpPr>
        <p:spPr>
          <a:xfrm>
            <a:off x="838200" y="225287"/>
            <a:ext cx="10668000" cy="1346839"/>
          </a:xfrm>
        </p:spPr>
        <p:txBody>
          <a:bodyPr/>
          <a:lstStyle/>
          <a:p>
            <a:pPr algn="ctr"/>
            <a:r>
              <a:rPr lang="en-US" b="1" dirty="0"/>
              <a:t>Step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C5B36F-2D81-44C6-84FE-DB3C3B53BCBE}"/>
                  </a:ext>
                </a:extLst>
              </p:cNvPr>
              <p:cNvSpPr>
                <a:spLocks noGrp="1"/>
              </p:cNvSpPr>
              <p:nvPr>
                <p:ph idx="1"/>
              </p:nvPr>
            </p:nvSpPr>
            <p:spPr>
              <a:xfrm>
                <a:off x="838200" y="1572126"/>
                <a:ext cx="10515600" cy="4920749"/>
              </a:xfrm>
            </p:spPr>
            <p:txBody>
              <a:bodyPr>
                <a:normAutofit/>
              </a:bodyPr>
              <a:lstStyle/>
              <a:p>
                <a:r>
                  <a:rPr lang="en-US" dirty="0"/>
                  <a:t>Now define the system transfer function G(s) as the ratio of the numerator and denominator polynomials,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𝜁</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r>
                      <a:rPr lang="en-US" i="1">
                        <a:latin typeface="Cambria Math" panose="02040503050406030204" pitchFamily="18" charset="0"/>
                      </a:rPr>
                      <m:t>𝑠</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𝑛</m:t>
                        </m:r>
                      </m:sub>
                      <m:sup>
                        <m:r>
                          <a:rPr lang="en-US" i="1">
                            <a:latin typeface="Cambria Math" panose="02040503050406030204" pitchFamily="18" charset="0"/>
                          </a:rPr>
                          <m:t>2</m:t>
                        </m:r>
                      </m:sup>
                    </m:sSubSup>
                  </m:oMath>
                </a14:m>
                <a:r>
                  <a:rPr lang="en-US" dirty="0"/>
                  <a:t>    respectively by typing </a:t>
                </a:r>
              </a:p>
              <a:p>
                <a:r>
                  <a:rPr lang="en-US" dirty="0"/>
                  <a:t>G=</a:t>
                </a:r>
                <a:r>
                  <a:rPr lang="en-US" dirty="0" err="1"/>
                  <a:t>tf</a:t>
                </a:r>
                <a:r>
                  <a:rPr lang="en-US" dirty="0"/>
                  <a:t> (wn^2, [1, 2*</a:t>
                </a:r>
                <a:r>
                  <a:rPr lang="en-US" dirty="0" err="1"/>
                  <a:t>zt</a:t>
                </a:r>
                <a:r>
                  <a:rPr lang="en-US" dirty="0"/>
                  <a:t>*</a:t>
                </a:r>
                <a:r>
                  <a:rPr lang="en-US" dirty="0" err="1"/>
                  <a:t>wn</a:t>
                </a:r>
                <a:r>
                  <a:rPr lang="en-US" dirty="0"/>
                  <a:t>, wn^2])</a:t>
                </a:r>
              </a:p>
              <a:p>
                <a:r>
                  <a:rPr lang="en-US" dirty="0"/>
                  <a:t>Note that in MATLAB, ^ denotes “raise to the power of”. Also note that in MATLAB, the coefficients of a polynomial in ‘s’ are defined in a row vector of the coefficients of the polynomial in descending powers of s. Record the transfer function.</a:t>
                </a:r>
              </a:p>
              <a:p>
                <a:r>
                  <a:rPr lang="en-US" dirty="0"/>
                  <a:t>You can check the natural frequency, damping ratio and system poles/eigenvalues by typing damp(G)</a:t>
                </a:r>
              </a:p>
              <a:p>
                <a:endParaRPr lang="en-US" dirty="0"/>
              </a:p>
            </p:txBody>
          </p:sp>
        </mc:Choice>
        <mc:Fallback xmlns="">
          <p:sp>
            <p:nvSpPr>
              <p:cNvPr id="3" name="Content Placeholder 2">
                <a:extLst>
                  <a:ext uri="{FF2B5EF4-FFF2-40B4-BE49-F238E27FC236}">
                    <a16:creationId xmlns:a16="http://schemas.microsoft.com/office/drawing/2014/main" id="{90C5B36F-2D81-44C6-84FE-DB3C3B53BCBE}"/>
                  </a:ext>
                </a:extLst>
              </p:cNvPr>
              <p:cNvSpPr>
                <a:spLocks noGrp="1" noRot="1" noChangeAspect="1" noMove="1" noResize="1" noEditPoints="1" noAdjustHandles="1" noChangeArrowheads="1" noChangeShapeType="1" noTextEdit="1"/>
              </p:cNvSpPr>
              <p:nvPr>
                <p:ph idx="1"/>
              </p:nvPr>
            </p:nvSpPr>
            <p:spPr>
              <a:xfrm>
                <a:off x="838200" y="1572126"/>
                <a:ext cx="10515600" cy="4920749"/>
              </a:xfrm>
              <a:blipFill>
                <a:blip r:embed="rId2"/>
                <a:stretch>
                  <a:fillRect l="-1043" t="-2107" r="-1507"/>
                </a:stretch>
              </a:blipFill>
            </p:spPr>
            <p:txBody>
              <a:bodyPr/>
              <a:lstStyle/>
              <a:p>
                <a:r>
                  <a:rPr lang="en-US">
                    <a:noFill/>
                  </a:rPr>
                  <a:t> </a:t>
                </a:r>
              </a:p>
            </p:txBody>
          </p:sp>
        </mc:Fallback>
      </mc:AlternateContent>
    </p:spTree>
    <p:extLst>
      <p:ext uri="{BB962C8B-B14F-4D97-AF65-F5344CB8AC3E}">
        <p14:creationId xmlns:p14="http://schemas.microsoft.com/office/powerpoint/2010/main" val="67018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54F-5A3E-4831-B600-C248F9D4B08B}"/>
              </a:ext>
            </a:extLst>
          </p:cNvPr>
          <p:cNvSpPr>
            <a:spLocks noGrp="1"/>
          </p:cNvSpPr>
          <p:nvPr>
            <p:ph type="title"/>
          </p:nvPr>
        </p:nvSpPr>
        <p:spPr>
          <a:xfrm>
            <a:off x="685800" y="764373"/>
            <a:ext cx="10820400" cy="1293028"/>
          </a:xfrm>
        </p:spPr>
        <p:txBody>
          <a:bodyPr/>
          <a:lstStyle/>
          <a:p>
            <a:pPr algn="ctr"/>
            <a:r>
              <a:rPr lang="en-US" b="1" dirty="0"/>
              <a:t>Laplace Transform Theorems</a:t>
            </a:r>
          </a:p>
        </p:txBody>
      </p:sp>
      <p:sp>
        <p:nvSpPr>
          <p:cNvPr id="3" name="Content Placeholder 2">
            <a:extLst>
              <a:ext uri="{FF2B5EF4-FFF2-40B4-BE49-F238E27FC236}">
                <a16:creationId xmlns:a16="http://schemas.microsoft.com/office/drawing/2014/main" id="{E5DB1AB2-B29A-4E7A-8BBA-730511DE9CA0}"/>
              </a:ext>
            </a:extLst>
          </p:cNvPr>
          <p:cNvSpPr>
            <a:spLocks noGrp="1"/>
          </p:cNvSpPr>
          <p:nvPr>
            <p:ph idx="1"/>
          </p:nvPr>
        </p:nvSpPr>
        <p:spPr/>
        <p:txBody>
          <a:bodyPr/>
          <a:lstStyle/>
          <a:p>
            <a:r>
              <a:rPr lang="en-US" dirty="0"/>
              <a:t>The transform of the n</a:t>
            </a:r>
            <a:r>
              <a:rPr lang="en-US" baseline="30000" dirty="0"/>
              <a:t>th</a:t>
            </a:r>
            <a:r>
              <a:rPr lang="en-US" dirty="0"/>
              <a:t>  derivative </a:t>
            </a:r>
            <a:r>
              <a:rPr lang="en-US" dirty="0" err="1"/>
              <a:t>D</a:t>
            </a:r>
            <a:r>
              <a:rPr lang="en-US" baseline="30000" dirty="0" err="1"/>
              <a:t>n</a:t>
            </a:r>
            <a:r>
              <a:rPr lang="en-US" dirty="0" err="1"/>
              <a:t>f</a:t>
            </a:r>
            <a:r>
              <a:rPr lang="en-US" dirty="0"/>
              <a:t>(t)  is  </a:t>
            </a:r>
          </a:p>
          <a:p>
            <a:endParaRPr lang="en-US" dirty="0"/>
          </a:p>
          <a:p>
            <a:endParaRPr lang="en-US" dirty="0"/>
          </a:p>
          <a:p>
            <a:endParaRPr lang="en-US" dirty="0"/>
          </a:p>
          <a:p>
            <a:r>
              <a:rPr lang="en-US" dirty="0"/>
              <a:t>Note that the transform includes the initial conditions, whereas in the classical method of solution, the initial conditions are introduced separately to evaluate the co-</a:t>
            </a:r>
            <a:r>
              <a:rPr lang="en-US" dirty="0" err="1"/>
              <a:t>efficients</a:t>
            </a:r>
            <a:r>
              <a:rPr lang="en-US" dirty="0"/>
              <a:t> of the solution of the differential equation.</a:t>
            </a:r>
          </a:p>
          <a:p>
            <a:endParaRPr lang="en-US" dirty="0"/>
          </a:p>
        </p:txBody>
      </p:sp>
      <p:sp>
        <p:nvSpPr>
          <p:cNvPr id="18" name="Rectangle 16">
            <a:extLst>
              <a:ext uri="{FF2B5EF4-FFF2-40B4-BE49-F238E27FC236}">
                <a16:creationId xmlns:a16="http://schemas.microsoft.com/office/drawing/2014/main" id="{D4FCD7E7-2517-45F3-893D-60E89B7E46A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ct 18">
            <a:extLst>
              <a:ext uri="{FF2B5EF4-FFF2-40B4-BE49-F238E27FC236}">
                <a16:creationId xmlns:a16="http://schemas.microsoft.com/office/drawing/2014/main" id="{87442536-DFDF-4511-9551-E34601A27E94}"/>
              </a:ext>
            </a:extLst>
          </p:cNvPr>
          <p:cNvGraphicFramePr>
            <a:graphicFrameLocks noChangeAspect="1"/>
          </p:cNvGraphicFramePr>
          <p:nvPr>
            <p:extLst>
              <p:ext uri="{D42A27DB-BD31-4B8C-83A1-F6EECF244321}">
                <p14:modId xmlns:p14="http://schemas.microsoft.com/office/powerpoint/2010/main" val="511141967"/>
              </p:ext>
            </p:extLst>
          </p:nvPr>
        </p:nvGraphicFramePr>
        <p:xfrm>
          <a:off x="288285" y="2743237"/>
          <a:ext cx="11903715" cy="781013"/>
        </p:xfrm>
        <a:graphic>
          <a:graphicData uri="http://schemas.openxmlformats.org/presentationml/2006/ole">
            <mc:AlternateContent xmlns:mc="http://schemas.openxmlformats.org/markup-compatibility/2006">
              <mc:Choice xmlns:v="urn:schemas-microsoft-com:vml" Requires="v">
                <p:oleObj spid="_x0000_s7220" r:id="rId3" imgW="4216400" imgH="228600" progId="Equation.3">
                  <p:embed/>
                </p:oleObj>
              </mc:Choice>
              <mc:Fallback>
                <p:oleObj r:id="rId3" imgW="4216400" imgH="2286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85" y="2743237"/>
                        <a:ext cx="11903715" cy="781013"/>
                      </a:xfrm>
                      <a:prstGeom prst="rect">
                        <a:avLst/>
                      </a:prstGeom>
                      <a:noFill/>
                    </p:spPr>
                  </p:pic>
                </p:oleObj>
              </mc:Fallback>
            </mc:AlternateContent>
          </a:graphicData>
        </a:graphic>
      </p:graphicFrame>
    </p:spTree>
    <p:extLst>
      <p:ext uri="{BB962C8B-B14F-4D97-AF65-F5344CB8AC3E}">
        <p14:creationId xmlns:p14="http://schemas.microsoft.com/office/powerpoint/2010/main" val="25913865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E9D1-8BCE-455B-B150-FD3615C4B8A2}"/>
              </a:ext>
            </a:extLst>
          </p:cNvPr>
          <p:cNvSpPr>
            <a:spLocks noGrp="1"/>
          </p:cNvSpPr>
          <p:nvPr>
            <p:ph type="title"/>
          </p:nvPr>
        </p:nvSpPr>
        <p:spPr>
          <a:xfrm>
            <a:off x="685800" y="764373"/>
            <a:ext cx="10446026" cy="1293028"/>
          </a:xfrm>
        </p:spPr>
        <p:txBody>
          <a:bodyPr/>
          <a:lstStyle/>
          <a:p>
            <a:pPr algn="ctr"/>
            <a:r>
              <a:rPr lang="en-US" b="1" dirty="0"/>
              <a:t>Step Response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1F72B4-EE2E-4A2C-B5EF-D9F7F7563308}"/>
                  </a:ext>
                </a:extLst>
              </p:cNvPr>
              <p:cNvSpPr>
                <a:spLocks noGrp="1"/>
              </p:cNvSpPr>
              <p:nvPr>
                <p:ph idx="1"/>
              </p:nvPr>
            </p:nvSpPr>
            <p:spPr/>
            <p:txBody>
              <a:bodyPr>
                <a:normAutofit fontScale="92500"/>
              </a:bodyPr>
              <a:lstStyle/>
              <a:p>
                <a:r>
                  <a:rPr lang="en-US" dirty="0"/>
                  <a:t>Alternatively, you can obtain just the system poles/eigenvalues by typing</a:t>
                </a:r>
              </a:p>
              <a:p>
                <a:r>
                  <a:rPr lang="en-US" dirty="0"/>
                  <a:t>pole(G)</a:t>
                </a:r>
              </a:p>
              <a:p>
                <a:r>
                  <a:rPr lang="en-US" dirty="0"/>
                  <a:t>Record the values of the poles.</a:t>
                </a:r>
              </a:p>
              <a:p>
                <a:r>
                  <a:rPr lang="en-US" dirty="0"/>
                  <a:t>To get more information on these or any other MATLAB functions, just type</a:t>
                </a:r>
              </a:p>
              <a:p>
                <a:r>
                  <a:rPr lang="en-US" dirty="0"/>
                  <a:t>help damp</a:t>
                </a:r>
              </a:p>
              <a:p>
                <a:r>
                  <a:rPr lang="en-US" dirty="0"/>
                  <a:t>help pole</a:t>
                </a:r>
              </a:p>
              <a:p>
                <a:r>
                  <a:rPr lang="en-US" dirty="0"/>
                  <a:t>To plot the step response of G(s), type step(G)</a:t>
                </a:r>
              </a:p>
              <a:p>
                <a:r>
                  <a:rPr lang="en-US" dirty="0"/>
                  <a:t>Left click the mouse on the line of the plot locus to give the amplitude and time. Hence measure the overshoot </a:t>
                </a:r>
                <a:r>
                  <a:rPr lang="en-US" dirty="0" err="1"/>
                  <a:t>Mp</a:t>
                </a:r>
                <a:r>
                  <a:rPr lang="en-US" dirty="0"/>
                  <a:t> and the peak time tp. Record the values.</a:t>
                </a:r>
              </a:p>
              <a:p>
                <a:r>
                  <a:rPr lang="en-US" dirty="0"/>
                  <a:t>Now repeat the process for the next value of</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𝜁</m:t>
                    </m:r>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F61F72B4-EE2E-4A2C-B5EF-D9F7F7563308}"/>
                  </a:ext>
                </a:extLst>
              </p:cNvPr>
              <p:cNvSpPr>
                <a:spLocks noGrp="1" noRot="1" noChangeAspect="1" noMove="1" noResize="1" noEditPoints="1" noAdjustHandles="1" noChangeArrowheads="1" noChangeShapeType="1" noTextEdit="1"/>
              </p:cNvSpPr>
              <p:nvPr>
                <p:ph idx="1"/>
              </p:nvPr>
            </p:nvSpPr>
            <p:spPr>
              <a:blipFill>
                <a:blip r:embed="rId2"/>
                <a:stretch>
                  <a:fillRect l="-507" t="-1515"/>
                </a:stretch>
              </a:blipFill>
            </p:spPr>
            <p:txBody>
              <a:bodyPr/>
              <a:lstStyle/>
              <a:p>
                <a:r>
                  <a:rPr lang="en-GB">
                    <a:noFill/>
                  </a:rPr>
                  <a:t> </a:t>
                </a:r>
              </a:p>
            </p:txBody>
          </p:sp>
        </mc:Fallback>
      </mc:AlternateContent>
    </p:spTree>
    <p:extLst>
      <p:ext uri="{BB962C8B-B14F-4D97-AF65-F5344CB8AC3E}">
        <p14:creationId xmlns:p14="http://schemas.microsoft.com/office/powerpoint/2010/main" val="20816418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286C-C48E-481E-9DA7-24DEFAD998E5}"/>
              </a:ext>
            </a:extLst>
          </p:cNvPr>
          <p:cNvSpPr>
            <a:spLocks noGrp="1"/>
          </p:cNvSpPr>
          <p:nvPr>
            <p:ph type="title"/>
          </p:nvPr>
        </p:nvSpPr>
        <p:spPr>
          <a:xfrm>
            <a:off x="685800" y="764373"/>
            <a:ext cx="10820400" cy="1293028"/>
          </a:xfrm>
        </p:spPr>
        <p:txBody>
          <a:bodyPr/>
          <a:lstStyle/>
          <a:p>
            <a:pPr algn="ctr"/>
            <a:r>
              <a:rPr lang="en-US" b="1" dirty="0"/>
              <a:t>Step Response</a:t>
            </a:r>
          </a:p>
        </p:txBody>
      </p:sp>
      <p:sp>
        <p:nvSpPr>
          <p:cNvPr id="3" name="Content Placeholder 2">
            <a:extLst>
              <a:ext uri="{FF2B5EF4-FFF2-40B4-BE49-F238E27FC236}">
                <a16:creationId xmlns:a16="http://schemas.microsoft.com/office/drawing/2014/main" id="{F9E935BA-7622-417A-B8EA-10E04DDBA624}"/>
              </a:ext>
            </a:extLst>
          </p:cNvPr>
          <p:cNvSpPr>
            <a:spLocks noGrp="1"/>
          </p:cNvSpPr>
          <p:nvPr>
            <p:ph idx="1"/>
          </p:nvPr>
        </p:nvSpPr>
        <p:spPr/>
        <p:txBody>
          <a:bodyPr/>
          <a:lstStyle/>
          <a:p>
            <a:r>
              <a:rPr lang="en-US" dirty="0"/>
              <a:t>Record the values of the poles. Now plot the step response on the same axes as the previous plot.</a:t>
            </a:r>
          </a:p>
          <a:p>
            <a:r>
              <a:rPr lang="en-US" dirty="0"/>
              <a:t>To do this type</a:t>
            </a:r>
          </a:p>
          <a:p>
            <a:r>
              <a:rPr lang="en-US" dirty="0"/>
              <a:t>hold on</a:t>
            </a:r>
          </a:p>
          <a:p>
            <a:r>
              <a:rPr lang="en-US" dirty="0"/>
              <a:t>step(G)</a:t>
            </a:r>
          </a:p>
          <a:p>
            <a:r>
              <a:rPr lang="en-US" dirty="0"/>
              <a:t>Measure the overshoot </a:t>
            </a:r>
            <a:r>
              <a:rPr lang="en-US" dirty="0" err="1"/>
              <a:t>Mp</a:t>
            </a:r>
            <a:r>
              <a:rPr lang="en-US" dirty="0"/>
              <a:t> and the peak time tp. Record the values. Remember that </a:t>
            </a:r>
            <a:r>
              <a:rPr lang="en-US" dirty="0" err="1"/>
              <a:t>tp</a:t>
            </a:r>
            <a:r>
              <a:rPr lang="en-US" dirty="0"/>
              <a:t> cannot be measured if there is no overshoot.</a:t>
            </a:r>
          </a:p>
          <a:p>
            <a:r>
              <a:rPr lang="en-US" dirty="0"/>
              <a:t>Repeat the process for all the values of </a:t>
            </a:r>
            <a:r>
              <a:rPr lang="en-US" dirty="0" err="1"/>
              <a:t>zt</a:t>
            </a:r>
            <a:r>
              <a:rPr lang="en-US" dirty="0"/>
              <a:t>.</a:t>
            </a:r>
          </a:p>
          <a:p>
            <a:endParaRPr lang="en-US" dirty="0"/>
          </a:p>
        </p:txBody>
      </p:sp>
    </p:spTree>
    <p:extLst>
      <p:ext uri="{BB962C8B-B14F-4D97-AF65-F5344CB8AC3E}">
        <p14:creationId xmlns:p14="http://schemas.microsoft.com/office/powerpoint/2010/main" val="6839057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94A0C0-CC4A-46EC-9557-C6CEED18572A}"/>
                  </a:ext>
                </a:extLst>
              </p:cNvPr>
              <p:cNvSpPr>
                <a:spLocks noGrp="1"/>
              </p:cNvSpPr>
              <p:nvPr>
                <p:ph idx="1"/>
              </p:nvPr>
            </p:nvSpPr>
            <p:spPr>
              <a:xfrm>
                <a:off x="645695" y="930443"/>
                <a:ext cx="10515600" cy="5470357"/>
              </a:xfrm>
            </p:spPr>
            <p:txBody>
              <a:bodyPr>
                <a:normAutofit/>
              </a:bodyPr>
              <a:lstStyle/>
              <a:p>
                <a:r>
                  <a:rPr lang="en-US" b="1" dirty="0"/>
                  <a:t>Question 1</a:t>
                </a:r>
                <a:endParaRPr lang="en-US" dirty="0"/>
              </a:p>
              <a:p>
                <a:r>
                  <a:rPr lang="en-US" dirty="0"/>
                  <a:t>Produce a table of the results including the transfer functions, poles, overshoots and peak times. Include the print out of the step responses. Comment on the responses and the results.</a:t>
                </a:r>
              </a:p>
              <a:p>
                <a:r>
                  <a:rPr lang="en-US" dirty="0"/>
                  <a:t> Plot </a:t>
                </a:r>
                <a:r>
                  <a:rPr lang="en-US" dirty="0" err="1"/>
                  <a:t>Mp</a:t>
                </a:r>
                <a:r>
                  <a:rPr lang="en-US" dirty="0"/>
                  <a:t> against </a:t>
                </a:r>
                <a14:m>
                  <m:oMath xmlns:m="http://schemas.openxmlformats.org/officeDocument/2006/math">
                    <m:r>
                      <a:rPr lang="en-US" i="1">
                        <a:latin typeface="Cambria Math" panose="02040503050406030204" pitchFamily="18" charset="0"/>
                      </a:rPr>
                      <m:t>𝜁</m:t>
                    </m:r>
                  </m:oMath>
                </a14:m>
                <a:r>
                  <a:rPr lang="en-US" dirty="0"/>
                  <a:t>  and </a:t>
                </a:r>
                <a:r>
                  <a:rPr lang="en-US" dirty="0" err="1"/>
                  <a:t>tp</a:t>
                </a:r>
                <a:r>
                  <a:rPr lang="en-US" dirty="0"/>
                  <a:t> against </a:t>
                </a:r>
                <a14:m>
                  <m:oMath xmlns:m="http://schemas.openxmlformats.org/officeDocument/2006/math">
                    <m:r>
                      <a:rPr lang="en-US" i="1">
                        <a:latin typeface="Cambria Math" panose="02040503050406030204" pitchFamily="18" charset="0"/>
                      </a:rPr>
                      <m:t>𝜁</m:t>
                    </m:r>
                  </m:oMath>
                </a14:m>
                <a:r>
                  <a:rPr lang="en-US" dirty="0"/>
                  <a:t> . This can be done in MATLAB; type</a:t>
                </a:r>
              </a:p>
              <a:p>
                <a:r>
                  <a:rPr lang="en-US" dirty="0"/>
                  <a:t>help plot to see how.</a:t>
                </a:r>
              </a:p>
              <a:p>
                <a:r>
                  <a:rPr lang="en-US" b="1" dirty="0"/>
                  <a:t>Question 2</a:t>
                </a:r>
                <a:endParaRPr lang="en-US" dirty="0"/>
              </a:p>
              <a:p>
                <a:r>
                  <a:rPr lang="en-US" dirty="0"/>
                  <a:t>Include the plots and explain the curves.</a:t>
                </a:r>
              </a:p>
              <a:p>
                <a:r>
                  <a:rPr lang="en-US" b="1" dirty="0"/>
                  <a:t>Question 3</a:t>
                </a:r>
                <a:endParaRPr lang="en-US" dirty="0"/>
              </a:p>
              <a:p>
                <a:r>
                  <a:rPr lang="en-US" dirty="0"/>
                  <a:t> What is the significance of the damping ratio </a:t>
                </a:r>
                <a14:m>
                  <m:oMath xmlns:m="http://schemas.openxmlformats.org/officeDocument/2006/math">
                    <m:r>
                      <a:rPr lang="en-US" i="1">
                        <a:latin typeface="Cambria Math" panose="02040503050406030204" pitchFamily="18" charset="0"/>
                      </a:rPr>
                      <m:t>𝜁</m:t>
                    </m:r>
                  </m:oMath>
                </a14:m>
                <a:r>
                  <a:rPr lang="en-US" dirty="0"/>
                  <a:t> = 0.707?</a:t>
                </a:r>
              </a:p>
              <a:p>
                <a:r>
                  <a:rPr lang="en-US" dirty="0"/>
                  <a:t>Now clear the plot window by typing</a:t>
                </a:r>
              </a:p>
              <a:p>
                <a:r>
                  <a:rPr lang="en-US" dirty="0" err="1"/>
                  <a:t>clc</a:t>
                </a:r>
                <a:endParaRPr lang="en-US" dirty="0"/>
              </a:p>
              <a:p>
                <a:endParaRPr lang="en-US" dirty="0"/>
              </a:p>
            </p:txBody>
          </p:sp>
        </mc:Choice>
        <mc:Fallback>
          <p:sp>
            <p:nvSpPr>
              <p:cNvPr id="3" name="Content Placeholder 2">
                <a:extLst>
                  <a:ext uri="{FF2B5EF4-FFF2-40B4-BE49-F238E27FC236}">
                    <a16:creationId xmlns:a16="http://schemas.microsoft.com/office/drawing/2014/main" id="{8094A0C0-CC4A-46EC-9557-C6CEED18572A}"/>
                  </a:ext>
                </a:extLst>
              </p:cNvPr>
              <p:cNvSpPr>
                <a:spLocks noGrp="1" noRot="1" noChangeAspect="1" noMove="1" noResize="1" noEditPoints="1" noAdjustHandles="1" noChangeArrowheads="1" noChangeShapeType="1" noTextEdit="1"/>
              </p:cNvSpPr>
              <p:nvPr>
                <p:ph idx="1"/>
              </p:nvPr>
            </p:nvSpPr>
            <p:spPr>
              <a:xfrm>
                <a:off x="645695" y="930443"/>
                <a:ext cx="10515600" cy="5470357"/>
              </a:xfrm>
              <a:blipFill>
                <a:blip r:embed="rId2"/>
                <a:stretch>
                  <a:fillRect l="-696" t="-1449"/>
                </a:stretch>
              </a:blipFill>
            </p:spPr>
            <p:txBody>
              <a:bodyPr/>
              <a:lstStyle/>
              <a:p>
                <a:r>
                  <a:rPr lang="en-GB">
                    <a:noFill/>
                  </a:rPr>
                  <a:t> </a:t>
                </a:r>
              </a:p>
            </p:txBody>
          </p:sp>
        </mc:Fallback>
      </mc:AlternateContent>
    </p:spTree>
    <p:extLst>
      <p:ext uri="{BB962C8B-B14F-4D97-AF65-F5344CB8AC3E}">
        <p14:creationId xmlns:p14="http://schemas.microsoft.com/office/powerpoint/2010/main" val="5833031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8C2827-FBE6-43FC-A853-D28AF40C4BD6}"/>
                  </a:ext>
                </a:extLst>
              </p:cNvPr>
              <p:cNvSpPr>
                <a:spLocks noGrp="1"/>
              </p:cNvSpPr>
              <p:nvPr>
                <p:ph idx="1"/>
              </p:nvPr>
            </p:nvSpPr>
            <p:spPr>
              <a:xfrm>
                <a:off x="838200" y="914400"/>
                <a:ext cx="10515600" cy="5727032"/>
              </a:xfrm>
            </p:spPr>
            <p:txBody>
              <a:bodyPr>
                <a:normAutofit/>
              </a:bodyPr>
              <a:lstStyle/>
              <a:p>
                <a:pPr marL="0" indent="0">
                  <a:buNone/>
                </a:pPr>
                <a:r>
                  <a:rPr lang="en-US" sz="3600" b="1" dirty="0"/>
                  <a:t>Note</a:t>
                </a:r>
              </a:p>
              <a:p>
                <a:r>
                  <a:rPr lang="en-US" dirty="0"/>
                  <a:t>When </a:t>
                </a:r>
                <a14:m>
                  <m:oMath xmlns:m="http://schemas.openxmlformats.org/officeDocument/2006/math">
                    <m:r>
                      <a:rPr lang="en-US" i="1">
                        <a:latin typeface="Cambria Math" panose="02040503050406030204" pitchFamily="18" charset="0"/>
                      </a:rPr>
                      <m:t>𝜁</m:t>
                    </m:r>
                  </m:oMath>
                </a14:m>
                <a:r>
                  <a:rPr lang="en-US" dirty="0"/>
                  <a:t>is small, the response is damped oscillatory, and the output taking some time to settle. This is because the poles have a large imaginary component compared to the real component.</a:t>
                </a:r>
              </a:p>
              <a:p>
                <a:r>
                  <a:rPr lang="en-US" dirty="0"/>
                  <a:t>The step response simulation shows that as </a:t>
                </a:r>
                <a14:m>
                  <m:oMath xmlns:m="http://schemas.openxmlformats.org/officeDocument/2006/math">
                    <m:r>
                      <a:rPr lang="en-US" i="1">
                        <a:latin typeface="Cambria Math" panose="02040503050406030204" pitchFamily="18" charset="0"/>
                      </a:rPr>
                      <m:t>𝜁</m:t>
                    </m:r>
                    <m:r>
                      <a:rPr lang="en-US" i="1">
                        <a:latin typeface="Cambria Math" panose="02040503050406030204" pitchFamily="18" charset="0"/>
                      </a:rPr>
                      <m:t> </m:t>
                    </m:r>
                  </m:oMath>
                </a14:m>
                <a:r>
                  <a:rPr lang="en-US" dirty="0"/>
                  <a:t>increases, the response becomes less oscillatory, until </a:t>
                </a:r>
                <a14:m>
                  <m:oMath xmlns:m="http://schemas.openxmlformats.org/officeDocument/2006/math">
                    <m:r>
                      <a:rPr lang="en-US" i="1">
                        <a:latin typeface="Cambria Math" panose="02040503050406030204" pitchFamily="18" charset="0"/>
                      </a:rPr>
                      <m:t>𝜁</m:t>
                    </m:r>
                  </m:oMath>
                </a14:m>
                <a:r>
                  <a:rPr lang="en-US" dirty="0"/>
                  <a:t>= 0.707 where there is no more resonance.  </a:t>
                </a:r>
              </a:p>
              <a:p>
                <a:r>
                  <a:rPr lang="en-US" dirty="0"/>
                  <a:t>When </a:t>
                </a:r>
                <a14:m>
                  <m:oMath xmlns:m="http://schemas.openxmlformats.org/officeDocument/2006/math">
                    <m:r>
                      <a:rPr lang="en-US" i="1">
                        <a:latin typeface="Cambria Math" panose="02040503050406030204" pitchFamily="18" charset="0"/>
                      </a:rPr>
                      <m:t>𝜁</m:t>
                    </m:r>
                    <m:r>
                      <a:rPr lang="en-US" i="1">
                        <a:latin typeface="Cambria Math" panose="02040503050406030204" pitchFamily="18" charset="0"/>
                      </a:rPr>
                      <m:t> </m:t>
                    </m:r>
                  </m:oMath>
                </a14:m>
                <a:r>
                  <a:rPr lang="en-US" dirty="0"/>
                  <a:t>reaches the critical value of unity, there is no more overshoot, and the response tends asymptotically towards 1.</a:t>
                </a:r>
              </a:p>
              <a:p>
                <a:r>
                  <a:rPr lang="en-US" dirty="0"/>
                  <a:t>As </a:t>
                </a:r>
                <a14:m>
                  <m:oMath xmlns:m="http://schemas.openxmlformats.org/officeDocument/2006/math">
                    <m:r>
                      <a:rPr lang="en-US" i="1">
                        <a:latin typeface="Cambria Math" panose="02040503050406030204" pitchFamily="18" charset="0"/>
                      </a:rPr>
                      <m:t>𝜁</m:t>
                    </m:r>
                  </m:oMath>
                </a14:m>
                <a:r>
                  <a:rPr lang="en-US" dirty="0"/>
                  <a:t> increase further, the response increasingly resembles a first order response, with increasing rise and settling times. This is because the low frequency pole (closest to imaginary axis) becomes dominant.</a:t>
                </a:r>
              </a:p>
            </p:txBody>
          </p:sp>
        </mc:Choice>
        <mc:Fallback>
          <p:sp>
            <p:nvSpPr>
              <p:cNvPr id="3" name="Content Placeholder 2">
                <a:extLst>
                  <a:ext uri="{FF2B5EF4-FFF2-40B4-BE49-F238E27FC236}">
                    <a16:creationId xmlns:a16="http://schemas.microsoft.com/office/drawing/2014/main" id="{D08C2827-FBE6-43FC-A853-D28AF40C4BD6}"/>
                  </a:ext>
                </a:extLst>
              </p:cNvPr>
              <p:cNvSpPr>
                <a:spLocks noGrp="1" noRot="1" noChangeAspect="1" noMove="1" noResize="1" noEditPoints="1" noAdjustHandles="1" noChangeArrowheads="1" noChangeShapeType="1" noTextEdit="1"/>
              </p:cNvSpPr>
              <p:nvPr>
                <p:ph idx="1"/>
              </p:nvPr>
            </p:nvSpPr>
            <p:spPr>
              <a:xfrm>
                <a:off x="838200" y="914400"/>
                <a:ext cx="10515600" cy="5727032"/>
              </a:xfrm>
              <a:blipFill>
                <a:blip r:embed="rId2"/>
                <a:stretch>
                  <a:fillRect l="-1797" t="-2449" r="-638"/>
                </a:stretch>
              </a:blipFill>
            </p:spPr>
            <p:txBody>
              <a:bodyPr/>
              <a:lstStyle/>
              <a:p>
                <a:r>
                  <a:rPr lang="en-GB">
                    <a:noFill/>
                  </a:rPr>
                  <a:t> </a:t>
                </a:r>
              </a:p>
            </p:txBody>
          </p:sp>
        </mc:Fallback>
      </mc:AlternateContent>
    </p:spTree>
    <p:extLst>
      <p:ext uri="{BB962C8B-B14F-4D97-AF65-F5344CB8AC3E}">
        <p14:creationId xmlns:p14="http://schemas.microsoft.com/office/powerpoint/2010/main" val="202758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6074-328D-4124-A174-7B02D91D2757}"/>
              </a:ext>
            </a:extLst>
          </p:cNvPr>
          <p:cNvSpPr>
            <a:spLocks noGrp="1"/>
          </p:cNvSpPr>
          <p:nvPr>
            <p:ph type="title"/>
          </p:nvPr>
        </p:nvSpPr>
        <p:spPr>
          <a:xfrm>
            <a:off x="516835" y="764373"/>
            <a:ext cx="10989365" cy="1293028"/>
          </a:xfrm>
        </p:spPr>
        <p:txBody>
          <a:bodyPr/>
          <a:lstStyle/>
          <a:p>
            <a:pPr algn="ctr"/>
            <a:r>
              <a:rPr lang="en-US" b="1" dirty="0"/>
              <a:t>Laplace Transform Theorems</a:t>
            </a:r>
          </a:p>
        </p:txBody>
      </p:sp>
      <p:sp>
        <p:nvSpPr>
          <p:cNvPr id="3" name="Content Placeholder 2">
            <a:extLst>
              <a:ext uri="{FF2B5EF4-FFF2-40B4-BE49-F238E27FC236}">
                <a16:creationId xmlns:a16="http://schemas.microsoft.com/office/drawing/2014/main" id="{18427877-9E68-4CC7-ACB7-3427A78504CD}"/>
              </a:ext>
            </a:extLst>
          </p:cNvPr>
          <p:cNvSpPr>
            <a:spLocks noGrp="1"/>
          </p:cNvSpPr>
          <p:nvPr>
            <p:ph idx="1"/>
          </p:nvPr>
        </p:nvSpPr>
        <p:spPr/>
        <p:txBody>
          <a:bodyPr/>
          <a:lstStyle/>
          <a:p>
            <a:r>
              <a:rPr lang="en-US" b="1" dirty="0"/>
              <a:t>Theorem IV</a:t>
            </a:r>
            <a:r>
              <a:rPr lang="en-US" dirty="0"/>
              <a:t>: Real-Integration</a:t>
            </a:r>
          </a:p>
          <a:p>
            <a:r>
              <a:rPr lang="en-US" dirty="0"/>
              <a:t>If f(t)  is of exponential order, then the Laplace transform of  </a:t>
            </a:r>
          </a:p>
          <a:p>
            <a:pPr marL="0" indent="0">
              <a:buNone/>
            </a:pPr>
            <a:r>
              <a:rPr lang="en-US" dirty="0"/>
              <a:t> exists and is given by </a:t>
            </a:r>
          </a:p>
        </p:txBody>
      </p:sp>
      <p:sp>
        <p:nvSpPr>
          <p:cNvPr id="10" name="Rectangle 8">
            <a:extLst>
              <a:ext uri="{FF2B5EF4-FFF2-40B4-BE49-F238E27FC236}">
                <a16:creationId xmlns:a16="http://schemas.microsoft.com/office/drawing/2014/main" id="{DEBE22C6-AC0F-410C-BDFE-FEC9F86E2A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F5BCFBFB-5518-4FD0-80F2-51E4A035C064}"/>
              </a:ext>
            </a:extLst>
          </p:cNvPr>
          <p:cNvGraphicFramePr>
            <a:graphicFrameLocks noChangeAspect="1"/>
          </p:cNvGraphicFramePr>
          <p:nvPr>
            <p:extLst>
              <p:ext uri="{D42A27DB-BD31-4B8C-83A1-F6EECF244321}">
                <p14:modId xmlns:p14="http://schemas.microsoft.com/office/powerpoint/2010/main" val="4070040595"/>
              </p:ext>
            </p:extLst>
          </p:nvPr>
        </p:nvGraphicFramePr>
        <p:xfrm>
          <a:off x="9715500" y="2055812"/>
          <a:ext cx="2209798" cy="1104899"/>
        </p:xfrm>
        <a:graphic>
          <a:graphicData uri="http://schemas.openxmlformats.org/presentationml/2006/ole">
            <mc:AlternateContent xmlns:mc="http://schemas.openxmlformats.org/markup-compatibility/2006">
              <mc:Choice xmlns:v="urn:schemas-microsoft-com:vml" Requires="v">
                <p:oleObj spid="_x0000_s8273" r:id="rId3" imgW="533169" imgH="279279" progId="Equation.3">
                  <p:embed/>
                </p:oleObj>
              </mc:Choice>
              <mc:Fallback>
                <p:oleObj r:id="rId3" imgW="533169" imgH="27927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2055812"/>
                        <a:ext cx="2209798" cy="1104899"/>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3AA31BFE-3868-4546-B245-8A91CFAB308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A1686FAB-F4CA-4BF6-840B-D8F8174C47CF}"/>
              </a:ext>
            </a:extLst>
          </p:cNvPr>
          <p:cNvGraphicFramePr>
            <a:graphicFrameLocks noChangeAspect="1"/>
          </p:cNvGraphicFramePr>
          <p:nvPr>
            <p:extLst>
              <p:ext uri="{D42A27DB-BD31-4B8C-83A1-F6EECF244321}">
                <p14:modId xmlns:p14="http://schemas.microsoft.com/office/powerpoint/2010/main" val="295077644"/>
              </p:ext>
            </p:extLst>
          </p:nvPr>
        </p:nvGraphicFramePr>
        <p:xfrm>
          <a:off x="-21742" y="3772694"/>
          <a:ext cx="12192001" cy="970749"/>
        </p:xfrm>
        <a:graphic>
          <a:graphicData uri="http://schemas.openxmlformats.org/presentationml/2006/ole">
            <mc:AlternateContent xmlns:mc="http://schemas.openxmlformats.org/markup-compatibility/2006">
              <mc:Choice xmlns:v="urn:schemas-microsoft-com:vml" Requires="v">
                <p:oleObj spid="_x0000_s8274" r:id="rId5" imgW="5803900" imgH="419100" progId="Equation.3">
                  <p:embed/>
                </p:oleObj>
              </mc:Choice>
              <mc:Fallback>
                <p:oleObj r:id="rId5" imgW="5803900" imgH="4191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42" y="3772694"/>
                        <a:ext cx="12192001" cy="970749"/>
                      </a:xfrm>
                      <a:prstGeom prst="rect">
                        <a:avLst/>
                      </a:prstGeom>
                      <a:noFill/>
                    </p:spPr>
                  </p:pic>
                </p:oleObj>
              </mc:Fallback>
            </mc:AlternateContent>
          </a:graphicData>
        </a:graphic>
      </p:graphicFrame>
    </p:spTree>
    <p:extLst>
      <p:ext uri="{BB962C8B-B14F-4D97-AF65-F5344CB8AC3E}">
        <p14:creationId xmlns:p14="http://schemas.microsoft.com/office/powerpoint/2010/main" val="2258282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1745</TotalTime>
  <Words>4212</Words>
  <Application>Microsoft Office PowerPoint</Application>
  <PresentationFormat>Widescreen</PresentationFormat>
  <Paragraphs>518</Paragraphs>
  <Slides>83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0" baseType="lpstr">
      <vt:lpstr>Arial</vt:lpstr>
      <vt:lpstr>Calibri</vt:lpstr>
      <vt:lpstr>Cambria Math</vt:lpstr>
      <vt:lpstr>Century Gothic</vt:lpstr>
      <vt:lpstr>Times New Roman</vt:lpstr>
      <vt:lpstr>Vapor Trail</vt:lpstr>
      <vt:lpstr>Microsoft Equation 3.0</vt:lpstr>
      <vt:lpstr> UNIT THREE  LAPLACE TRANSFROM AND TRANSIENT ANALYSIS</vt:lpstr>
      <vt:lpstr>LAPLACE TRANSFROM TECHNQUES</vt:lpstr>
      <vt:lpstr>Definition of Laplace Transform</vt:lpstr>
      <vt:lpstr>Laplace Transform</vt:lpstr>
      <vt:lpstr>Laplace Transform</vt:lpstr>
      <vt:lpstr>Laplace Transform Theorems</vt:lpstr>
      <vt:lpstr>Laplace Transform Theorems</vt:lpstr>
      <vt:lpstr>Laplace Transform Theorems</vt:lpstr>
      <vt:lpstr>Laplace Transform Theorems</vt:lpstr>
      <vt:lpstr>Example</vt:lpstr>
      <vt:lpstr>Example</vt:lpstr>
      <vt:lpstr>Laplace Transform Theorem</vt:lpstr>
      <vt:lpstr>EULER THEROEM (POWER SERIES)</vt:lpstr>
      <vt:lpstr>EULER THEROEM (POWER SERIES)</vt:lpstr>
      <vt:lpstr>EULER THEROEM (POWER SERIES)</vt:lpstr>
      <vt:lpstr>Example 1</vt:lpstr>
      <vt:lpstr>Example 2</vt:lpstr>
      <vt:lpstr>Example 3</vt:lpstr>
      <vt:lpstr>Example 4</vt:lpstr>
      <vt:lpstr>INVERSE LAPLACE TRANSFORM</vt:lpstr>
      <vt:lpstr>Partial Fraction Expansion Method for Finding Inverse Laplace Transform</vt:lpstr>
      <vt:lpstr>Partial Fraction Expansion When f(s) Involves Distinct Poles Only</vt:lpstr>
      <vt:lpstr>Partial Fraction Expansion Method for Finding Inverse Laplace Transform</vt:lpstr>
      <vt:lpstr>Partial Fraction Expansion When f(s) Involves Multiple Poles</vt:lpstr>
      <vt:lpstr>Partial Fraction Expansion When f(s) Involves Multiple Poles</vt:lpstr>
      <vt:lpstr>PowerPoint Presentation</vt:lpstr>
      <vt:lpstr>SOLVED TUTORIAL PROBLEMS</vt:lpstr>
      <vt:lpstr>Solution</vt:lpstr>
      <vt:lpstr>Solution</vt:lpstr>
      <vt:lpstr>Solution</vt:lpstr>
      <vt:lpstr>Solution</vt:lpstr>
      <vt:lpstr>Example 2</vt:lpstr>
      <vt:lpstr>Example 2 </vt:lpstr>
      <vt:lpstr>Example 2 </vt:lpstr>
      <vt:lpstr>Example 3</vt:lpstr>
      <vt:lpstr>Example 3 - Solution</vt:lpstr>
      <vt:lpstr>Solution</vt:lpstr>
      <vt:lpstr>Example 3</vt:lpstr>
      <vt:lpstr>Exercises</vt:lpstr>
      <vt:lpstr>TRANSIENT ANALYSIS</vt:lpstr>
      <vt:lpstr>TIME RESPONSE OF CONTROL SYSTEMS</vt:lpstr>
      <vt:lpstr>Step Function</vt:lpstr>
      <vt:lpstr>Impulse function</vt:lpstr>
      <vt:lpstr>Ramp Input</vt:lpstr>
      <vt:lpstr>Parabolic input</vt:lpstr>
      <vt:lpstr>Parabolic input</vt:lpstr>
      <vt:lpstr>TIME DOMAIN PERFORMANCE CRITERIA</vt:lpstr>
      <vt:lpstr>TIME RESPONSE</vt:lpstr>
      <vt:lpstr>STEP RESPONSE</vt:lpstr>
      <vt:lpstr>Step Response</vt:lpstr>
      <vt:lpstr>SECOND ORDER SYSTEMS</vt:lpstr>
      <vt:lpstr>Effects of Damping ratio</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Stability Analysis</vt:lpstr>
      <vt:lpstr>Routh Stability Criterion</vt:lpstr>
      <vt:lpstr>Routh Criterion</vt:lpstr>
      <vt:lpstr>PowerPoint Presentation</vt:lpstr>
      <vt:lpstr>PowerPoint Presentation</vt:lpstr>
      <vt:lpstr>PowerPoint Presentation</vt:lpstr>
      <vt:lpstr>PowerPoint Presentation</vt:lpstr>
      <vt:lpstr>Special Cases</vt:lpstr>
      <vt:lpstr>PowerPoint Presentation</vt:lpstr>
      <vt:lpstr>CASE 2: Zeroes in a row</vt:lpstr>
      <vt:lpstr>PowerPoint Presentation</vt:lpstr>
      <vt:lpstr>                     Example: S5+ 4S4 + 8S3 + 8S2 +7S + 4 = 0.  The Routh array is </vt:lpstr>
      <vt:lpstr>CASE 3: Repeated roots on the imaginary axis</vt:lpstr>
      <vt:lpstr>Matlab Tutorials For System Stability Analysis</vt:lpstr>
      <vt:lpstr>PowerPoint Presentation</vt:lpstr>
      <vt:lpstr>Matlab Tutorials For System Stability Analysis </vt:lpstr>
      <vt:lpstr>Linear second-order dynamic system response</vt:lpstr>
      <vt:lpstr>Step Response</vt:lpstr>
      <vt:lpstr>Step Response</vt:lpstr>
      <vt:lpstr>Step Response</vt:lpstr>
      <vt:lpstr>Step Response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LAPLACE TRANSFROM</dc:title>
  <dc:creator>God'sable Aidam</dc:creator>
  <cp:lastModifiedBy>Fati Bio</cp:lastModifiedBy>
  <cp:revision>72</cp:revision>
  <dcterms:created xsi:type="dcterms:W3CDTF">2018-10-10T10:56:52Z</dcterms:created>
  <dcterms:modified xsi:type="dcterms:W3CDTF">2021-01-12T22:19:41Z</dcterms:modified>
</cp:coreProperties>
</file>