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7DC1BEF-2B62-445F-A3AF-57B6A9E412B4}" type="datetimeFigureOut">
              <a:rPr lang="en-US" smtClean="0"/>
              <a:t>1/12/2021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362270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DC1BEF-2B62-445F-A3AF-57B6A9E412B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57527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7DC1BEF-2B62-445F-A3AF-57B6A9E412B4}" type="datetimeFigureOut">
              <a:rPr lang="en-US" smtClean="0"/>
              <a:t>1/12/2021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2974437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7DC1BEF-2B62-445F-A3AF-57B6A9E412B4}" type="datetimeFigureOut">
              <a:rPr lang="en-US" smtClean="0"/>
              <a:t>1/12/2021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7CCE25-40F9-478A-8E9D-BC78B582EAE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4757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7DC1BEF-2B62-445F-A3AF-57B6A9E412B4}" type="datetimeFigureOut">
              <a:rPr lang="en-US" smtClean="0"/>
              <a:t>1/12/2021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858813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7DC1BEF-2B62-445F-A3AF-57B6A9E412B4}"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252511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7DC1BEF-2B62-445F-A3AF-57B6A9E412B4}"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2089576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DC1BEF-2B62-445F-A3AF-57B6A9E412B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1816693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7DC1BEF-2B62-445F-A3AF-57B6A9E412B4}" type="datetimeFigureOut">
              <a:rPr lang="en-US" smtClean="0"/>
              <a:t>1/12/2021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134177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DC1BEF-2B62-445F-A3AF-57B6A9E412B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385704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7DC1BEF-2B62-445F-A3AF-57B6A9E412B4}" type="datetimeFigureOut">
              <a:rPr lang="en-US" smtClean="0"/>
              <a:t>1/12/2021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45045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DC1BEF-2B62-445F-A3AF-57B6A9E412B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184231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DC1BEF-2B62-445F-A3AF-57B6A9E412B4}"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36253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DC1BEF-2B62-445F-A3AF-57B6A9E412B4}"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21736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C1BEF-2B62-445F-A3AF-57B6A9E412B4}"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222052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DC1BEF-2B62-445F-A3AF-57B6A9E412B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179892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DC1BEF-2B62-445F-A3AF-57B6A9E412B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CCE25-40F9-478A-8E9D-BC78B582EAE1}" type="slidenum">
              <a:rPr lang="en-US" smtClean="0"/>
              <a:t>‹#›</a:t>
            </a:fld>
            <a:endParaRPr lang="en-US"/>
          </a:p>
        </p:txBody>
      </p:sp>
    </p:spTree>
    <p:extLst>
      <p:ext uri="{BB962C8B-B14F-4D97-AF65-F5344CB8AC3E}">
        <p14:creationId xmlns:p14="http://schemas.microsoft.com/office/powerpoint/2010/main" val="340343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DC1BEF-2B62-445F-A3AF-57B6A9E412B4}" type="datetimeFigureOut">
              <a:rPr lang="en-US" smtClean="0"/>
              <a:t>1/12/2021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7CCE25-40F9-478A-8E9D-BC78B582EAE1}" type="slidenum">
              <a:rPr lang="en-US" smtClean="0"/>
              <a:t>‹#›</a:t>
            </a:fld>
            <a:endParaRPr lang="en-US"/>
          </a:p>
        </p:txBody>
      </p:sp>
    </p:spTree>
    <p:extLst>
      <p:ext uri="{BB962C8B-B14F-4D97-AF65-F5344CB8AC3E}">
        <p14:creationId xmlns:p14="http://schemas.microsoft.com/office/powerpoint/2010/main" val="33969953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6603-2DDB-46A4-96B3-B4498E7A6219}"/>
              </a:ext>
            </a:extLst>
          </p:cNvPr>
          <p:cNvSpPr>
            <a:spLocks noGrp="1"/>
          </p:cNvSpPr>
          <p:nvPr>
            <p:ph type="ctrTitle"/>
          </p:nvPr>
        </p:nvSpPr>
        <p:spPr>
          <a:xfrm>
            <a:off x="119270" y="198784"/>
            <a:ext cx="10701130" cy="2716694"/>
          </a:xfrm>
        </p:spPr>
        <p:txBody>
          <a:bodyPr>
            <a:normAutofit fontScale="90000"/>
          </a:bodyPr>
          <a:lstStyle/>
          <a:p>
            <a:pPr algn="ctr"/>
            <a:r>
              <a:rPr lang="en-US" dirty="0"/>
              <a:t> </a:t>
            </a:r>
            <a:br>
              <a:rPr lang="en-US" dirty="0"/>
            </a:br>
            <a:br>
              <a:rPr lang="en-US" dirty="0"/>
            </a:br>
            <a:r>
              <a:rPr lang="en-US" sz="3600" dirty="0">
                <a:solidFill>
                  <a:schemeClr val="accent4">
                    <a:lumMod val="75000"/>
                  </a:schemeClr>
                </a:solidFill>
              </a:rPr>
              <a:t>UNIT FIVE</a:t>
            </a:r>
            <a:br>
              <a:rPr lang="en-US" dirty="0"/>
            </a:br>
            <a:br>
              <a:rPr lang="en-US" dirty="0"/>
            </a:br>
            <a:r>
              <a:rPr lang="en-US" sz="4900" dirty="0"/>
              <a:t>ANALOGUE COMPUTERS</a:t>
            </a:r>
          </a:p>
        </p:txBody>
      </p:sp>
      <p:sp>
        <p:nvSpPr>
          <p:cNvPr id="3" name="Subtitle 2">
            <a:extLst>
              <a:ext uri="{FF2B5EF4-FFF2-40B4-BE49-F238E27FC236}">
                <a16:creationId xmlns:a16="http://schemas.microsoft.com/office/drawing/2014/main" id="{018ADE9B-1415-4DCD-8546-B88D976A2CBE}"/>
              </a:ext>
            </a:extLst>
          </p:cNvPr>
          <p:cNvSpPr>
            <a:spLocks noGrp="1"/>
          </p:cNvSpPr>
          <p:nvPr>
            <p:ph type="subTitle" idx="1"/>
          </p:nvPr>
        </p:nvSpPr>
        <p:spPr>
          <a:xfrm>
            <a:off x="745435" y="4094922"/>
            <a:ext cx="9448800" cy="1881808"/>
          </a:xfrm>
        </p:spPr>
        <p:txBody>
          <a:bodyPr>
            <a:normAutofit/>
          </a:bodyPr>
          <a:lstStyle/>
          <a:p>
            <a:pPr algn="ctr"/>
            <a:r>
              <a:rPr lang="en-US" sz="3600" dirty="0"/>
              <a:t>DR (MRS) E. A. ADJEI</a:t>
            </a:r>
          </a:p>
          <a:p>
            <a:endParaRPr lang="en-US" dirty="0"/>
          </a:p>
        </p:txBody>
      </p:sp>
    </p:spTree>
    <p:extLst>
      <p:ext uri="{BB962C8B-B14F-4D97-AF65-F5344CB8AC3E}">
        <p14:creationId xmlns:p14="http://schemas.microsoft.com/office/powerpoint/2010/main" val="369748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B37C-F8D6-42D7-9D83-D077F00817E7}"/>
              </a:ext>
            </a:extLst>
          </p:cNvPr>
          <p:cNvSpPr>
            <a:spLocks noGrp="1"/>
          </p:cNvSpPr>
          <p:nvPr>
            <p:ph type="title"/>
          </p:nvPr>
        </p:nvSpPr>
        <p:spPr>
          <a:xfrm>
            <a:off x="593558" y="18255"/>
            <a:ext cx="10760242" cy="1325563"/>
          </a:xfrm>
        </p:spPr>
        <p:txBody>
          <a:bodyPr/>
          <a:lstStyle/>
          <a:p>
            <a:pPr algn="ctr"/>
            <a:r>
              <a:rPr lang="en-US" b="1" dirty="0"/>
              <a:t>Integrating amplifier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F8F64D-EB60-4E51-ACBA-F0B0A421EE95}"/>
                  </a:ext>
                </a:extLst>
              </p:cNvPr>
              <p:cNvSpPr>
                <a:spLocks noGrp="1"/>
              </p:cNvSpPr>
              <p:nvPr>
                <p:ph idx="1"/>
              </p:nvPr>
            </p:nvSpPr>
            <p:spPr>
              <a:xfrm>
                <a:off x="593558" y="1010653"/>
                <a:ext cx="11598442" cy="6112042"/>
              </a:xfrm>
            </p:spPr>
            <p:txBody>
              <a:bodyPr>
                <a:normAutofit/>
              </a:bodyPr>
              <a:lstStyle/>
              <a:p>
                <a:r>
                  <a:rPr lang="en-US" dirty="0"/>
                  <a:t>The circuit for the integrating amplifier, shown in fig. 7a, is similar to that for the summing amplifier, the difference being that there is a capacitor instead of a resistor in the feedback path.</a:t>
                </a:r>
              </a:p>
              <a:p>
                <a:r>
                  <a:rPr lang="en-US" dirty="0"/>
                  <a:t>Again assuming the summing junction is a virtual earth point and </a:t>
                </a:r>
                <a:r>
                  <a:rPr lang="en-US" dirty="0" err="1"/>
                  <a:t>i</a:t>
                </a:r>
                <a:r>
                  <a:rPr lang="en-US" baseline="-25000" dirty="0" err="1"/>
                  <a:t>a</a:t>
                </a:r>
                <a:r>
                  <a:rPr lang="en-US" dirty="0"/>
                  <a:t> is negligible:</a:t>
                </a:r>
              </a:p>
              <a:p>
                <a:endParaRPr lang="en-US" dirty="0"/>
              </a:p>
              <a:p>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2</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3</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3</m:t>
                            </m:r>
                          </m:sub>
                        </m:sSub>
                      </m:den>
                    </m:f>
                    <m:r>
                      <a:rPr lang="en-US" i="1">
                        <a:latin typeface="Cambria Math" panose="02040503050406030204" pitchFamily="18" charset="0"/>
                      </a:rPr>
                      <m:t>=−</m:t>
                    </m:r>
                    <m:r>
                      <a:rPr lang="en-US" i="1">
                        <a:latin typeface="Cambria Math" panose="02040503050406030204" pitchFamily="18" charset="0"/>
                      </a:rPr>
                      <m:t>𝐶</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𝑑𝑉</m:t>
                            </m:r>
                          </m:e>
                          <m:sub>
                            <m:r>
                              <a:rPr lang="en-US" i="1">
                                <a:latin typeface="Cambria Math" panose="02040503050406030204" pitchFamily="18" charset="0"/>
                              </a:rPr>
                              <m:t>𝑜</m:t>
                            </m:r>
                          </m:sub>
                        </m:sSub>
                      </m:num>
                      <m:den>
                        <m:r>
                          <a:rPr lang="en-US" i="1">
                            <a:latin typeface="Cambria Math" panose="02040503050406030204" pitchFamily="18" charset="0"/>
                          </a:rPr>
                          <m:t>𝑑𝑡</m:t>
                        </m:r>
                      </m:den>
                    </m:f>
                  </m:oMath>
                </a14:m>
                <a:endParaRPr lang="en-US" dirty="0"/>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𝑡</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𝐶</m:t>
                                </m:r>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2</m:t>
                                    </m:r>
                                  </m:sub>
                                </m:sSub>
                                <m:r>
                                  <a:rPr lang="en-US" i="1">
                                    <a:latin typeface="Cambria Math" panose="02040503050406030204" pitchFamily="18" charset="0"/>
                                  </a:rPr>
                                  <m:t>𝐶</m:t>
                                </m:r>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e>
                        </m:d>
                        <m:r>
                          <a:rPr lang="en-US" i="1">
                            <a:latin typeface="Cambria Math" panose="02040503050406030204" pitchFamily="18" charset="0"/>
                          </a:rPr>
                          <m:t>𝑑𝑡</m:t>
                        </m:r>
                      </m:e>
                    </m:nary>
                  </m:oMath>
                </a14:m>
                <a:endParaRPr lang="en-US" dirty="0"/>
              </a:p>
              <a:p>
                <a:r>
                  <a:rPr lang="en-US" dirty="0"/>
                  <a:t>The values 1/RC, the time constants of the integration, vary the integration rate, and again are generally standardized at 1 and 10. Fig. 7b shows the diagrammatic representation for the integrating amplifier with three inputs and an initial condition value applied.</a:t>
                </a:r>
              </a:p>
              <a:p>
                <a:endParaRPr lang="en-US" dirty="0"/>
              </a:p>
            </p:txBody>
          </p:sp>
        </mc:Choice>
        <mc:Fallback xmlns="">
          <p:sp>
            <p:nvSpPr>
              <p:cNvPr id="3" name="Content Placeholder 2">
                <a:extLst>
                  <a:ext uri="{FF2B5EF4-FFF2-40B4-BE49-F238E27FC236}">
                    <a16:creationId xmlns:a16="http://schemas.microsoft.com/office/drawing/2014/main" id="{2FF8F64D-EB60-4E51-ACBA-F0B0A421EE95}"/>
                  </a:ext>
                </a:extLst>
              </p:cNvPr>
              <p:cNvSpPr>
                <a:spLocks noGrp="1" noRot="1" noChangeAspect="1" noMove="1" noResize="1" noEditPoints="1" noAdjustHandles="1" noChangeArrowheads="1" noChangeShapeType="1" noTextEdit="1"/>
              </p:cNvSpPr>
              <p:nvPr>
                <p:ph idx="1"/>
              </p:nvPr>
            </p:nvSpPr>
            <p:spPr>
              <a:xfrm>
                <a:off x="593558" y="1010653"/>
                <a:ext cx="11598442" cy="6112042"/>
              </a:xfrm>
              <a:blipFill>
                <a:blip r:embed="rId2"/>
                <a:stretch>
                  <a:fillRect l="-946" t="-169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4F42E86-A946-449C-8601-93662CA88E07}"/>
              </a:ext>
            </a:extLst>
          </p:cNvPr>
          <p:cNvPicPr/>
          <p:nvPr/>
        </p:nvPicPr>
        <p:blipFill rotWithShape="1">
          <a:blip r:embed="rId3">
            <a:extLst>
              <a:ext uri="{28A0092B-C50C-407E-A947-70E740481C1C}">
                <a14:useLocalDpi xmlns:a14="http://schemas.microsoft.com/office/drawing/2010/main" val="0"/>
              </a:ext>
            </a:extLst>
          </a:blip>
          <a:srcRect l="16553" t="19169" r="10169" b="28458"/>
          <a:stretch/>
        </p:blipFill>
        <p:spPr bwMode="auto">
          <a:xfrm>
            <a:off x="6481011" y="2791326"/>
            <a:ext cx="5534526" cy="23742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469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4F42-4421-4B9D-B30C-12E156F193AD}"/>
              </a:ext>
            </a:extLst>
          </p:cNvPr>
          <p:cNvSpPr>
            <a:spLocks noGrp="1"/>
          </p:cNvSpPr>
          <p:nvPr>
            <p:ph type="title"/>
          </p:nvPr>
        </p:nvSpPr>
        <p:spPr>
          <a:xfrm>
            <a:off x="838200" y="18255"/>
            <a:ext cx="10515600" cy="1325563"/>
          </a:xfrm>
        </p:spPr>
        <p:txBody>
          <a:bodyPr>
            <a:normAutofit/>
          </a:bodyPr>
          <a:lstStyle/>
          <a:p>
            <a:pPr algn="ctr"/>
            <a:r>
              <a:rPr lang="en-US" b="1" dirty="0"/>
              <a:t>Production of Circuit Diagrams to Solve Differential Equations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9ED93D-8589-41EE-81CC-64CA6D48C254}"/>
                  </a:ext>
                </a:extLst>
              </p:cNvPr>
              <p:cNvSpPr>
                <a:spLocks noGrp="1"/>
              </p:cNvSpPr>
              <p:nvPr>
                <p:ph idx="1"/>
              </p:nvPr>
            </p:nvSpPr>
            <p:spPr>
              <a:xfrm>
                <a:off x="838200" y="1343818"/>
                <a:ext cx="10515600" cy="5514182"/>
              </a:xfrm>
            </p:spPr>
            <p:txBody>
              <a:bodyPr>
                <a:normAutofit lnSpcReduction="10000"/>
              </a:bodyPr>
              <a:lstStyle/>
              <a:p>
                <a:r>
                  <a:rPr lang="en-US" dirty="0"/>
                  <a:t>The three basic elements described in the section above are sufficient to simulate any linear system and hence to solve the corresponding differential equation. To illustrate the technique for deriving the computer circuit diagram, consider a system with differential equation: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𝐵</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a:p>
                <a:r>
                  <a:rPr lang="en-US" dirty="0"/>
                  <a:t>The transfer function corresponding to this is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num>
                        <m:den>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i="1">
                              <a:latin typeface="Cambria Math" panose="02040503050406030204" pitchFamily="18" charset="0"/>
                            </a:rPr>
                            <m:t>𝐵𝑠</m:t>
                          </m:r>
                          <m:r>
                            <a:rPr lang="en-US" i="1">
                              <a:latin typeface="Cambria Math" panose="02040503050406030204" pitchFamily="18" charset="0"/>
                            </a:rPr>
                            <m:t>+</m:t>
                          </m:r>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dirty="0"/>
              </a:p>
              <a:p>
                <a:r>
                  <a:rPr lang="en-US" dirty="0"/>
                  <a:t>The following steps are carried out:</a:t>
                </a:r>
              </a:p>
              <a:p>
                <a:pPr marL="0" lvl="0" indent="0">
                  <a:buNone/>
                </a:pPr>
                <a:r>
                  <a:rPr lang="en-US" dirty="0"/>
                  <a:t>a) The equation is rearranged so that the highest derivative term is on the left hand side and all other terms are on the right hand side of the equation </a:t>
                </a:r>
                <a:r>
                  <a:rPr lang="en-US" dirty="0" err="1"/>
                  <a:t>ie</a:t>
                </a:r>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𝐵</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a:p>
                <a:pPr marL="0" indent="0">
                  <a:buNone/>
                </a:pPr>
                <a:r>
                  <a:rPr lang="en-US" dirty="0"/>
                  <a:t>b) It is assumed that a voltage representing the highest derivative term is available, then lower derivative terms can be obtained by successive integrations. For a second order differential equation, as in this case, two integrators are required.</a:t>
                </a:r>
              </a:p>
            </p:txBody>
          </p:sp>
        </mc:Choice>
        <mc:Fallback>
          <p:sp>
            <p:nvSpPr>
              <p:cNvPr id="3" name="Content Placeholder 2">
                <a:extLst>
                  <a:ext uri="{FF2B5EF4-FFF2-40B4-BE49-F238E27FC236}">
                    <a16:creationId xmlns:a16="http://schemas.microsoft.com/office/drawing/2014/main" id="{CA9ED93D-8589-41EE-81CC-64CA6D48C254}"/>
                  </a:ext>
                </a:extLst>
              </p:cNvPr>
              <p:cNvSpPr>
                <a:spLocks noGrp="1" noRot="1" noChangeAspect="1" noMove="1" noResize="1" noEditPoints="1" noAdjustHandles="1" noChangeArrowheads="1" noChangeShapeType="1" noTextEdit="1"/>
              </p:cNvSpPr>
              <p:nvPr>
                <p:ph idx="1"/>
              </p:nvPr>
            </p:nvSpPr>
            <p:spPr>
              <a:xfrm>
                <a:off x="838200" y="1343818"/>
                <a:ext cx="10515600" cy="5514182"/>
              </a:xfrm>
              <a:blipFill>
                <a:blip r:embed="rId2"/>
                <a:stretch>
                  <a:fillRect l="-754" t="-1878" r="-174"/>
                </a:stretch>
              </a:blipFill>
            </p:spPr>
            <p:txBody>
              <a:bodyPr/>
              <a:lstStyle/>
              <a:p>
                <a:r>
                  <a:rPr lang="en-GB">
                    <a:noFill/>
                  </a:rPr>
                  <a:t> </a:t>
                </a:r>
              </a:p>
            </p:txBody>
          </p:sp>
        </mc:Fallback>
      </mc:AlternateContent>
    </p:spTree>
    <p:extLst>
      <p:ext uri="{BB962C8B-B14F-4D97-AF65-F5344CB8AC3E}">
        <p14:creationId xmlns:p14="http://schemas.microsoft.com/office/powerpoint/2010/main" val="410767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4709-0A59-466B-AAEA-A80CE5446CB4}"/>
              </a:ext>
            </a:extLst>
          </p:cNvPr>
          <p:cNvSpPr>
            <a:spLocks noGrp="1"/>
          </p:cNvSpPr>
          <p:nvPr>
            <p:ph type="title"/>
          </p:nvPr>
        </p:nvSpPr>
        <p:spPr>
          <a:xfrm>
            <a:off x="838200" y="0"/>
            <a:ext cx="10770704" cy="1325563"/>
          </a:xfrm>
        </p:spPr>
        <p:txBody>
          <a:bodyPr/>
          <a:lstStyle/>
          <a:p>
            <a:pPr algn="ctr"/>
            <a:r>
              <a:rPr lang="en-US" b="1" dirty="0"/>
              <a:t>Production of Circuit Diagrams to Solve Differential Equations</a:t>
            </a:r>
            <a:endParaRPr lang="en-US" dirty="0"/>
          </a:p>
        </p:txBody>
      </p:sp>
      <p:sp>
        <p:nvSpPr>
          <p:cNvPr id="3" name="Content Placeholder 2">
            <a:extLst>
              <a:ext uri="{FF2B5EF4-FFF2-40B4-BE49-F238E27FC236}">
                <a16:creationId xmlns:a16="http://schemas.microsoft.com/office/drawing/2014/main" id="{5BCBF445-5FF8-478D-9CB7-7CA5851A1724}"/>
              </a:ext>
            </a:extLst>
          </p:cNvPr>
          <p:cNvSpPr>
            <a:spLocks noGrp="1"/>
          </p:cNvSpPr>
          <p:nvPr>
            <p:ph idx="1"/>
          </p:nvPr>
        </p:nvSpPr>
        <p:spPr>
          <a:xfrm>
            <a:off x="838200" y="1325562"/>
            <a:ext cx="10515600" cy="5532437"/>
          </a:xfrm>
        </p:spPr>
        <p:txBody>
          <a:bodyPr/>
          <a:lstStyle/>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 Potentiometers and summing amplifiers are used to obtain the correct coefficients and signs of the lower derivative terms on the right-hand side of the equation, and these signals are added to u(t) in a summing amplifier to produce Ac ̈(t) at the point where it was assumed to be available (fig. 9).</a:t>
            </a:r>
          </a:p>
          <a:p>
            <a:endParaRPr lang="en-US" dirty="0"/>
          </a:p>
        </p:txBody>
      </p:sp>
      <p:pic>
        <p:nvPicPr>
          <p:cNvPr id="4" name="Picture 3">
            <a:extLst>
              <a:ext uri="{FF2B5EF4-FFF2-40B4-BE49-F238E27FC236}">
                <a16:creationId xmlns:a16="http://schemas.microsoft.com/office/drawing/2014/main" id="{229425BA-980E-47FF-AD64-A4FDC398EE14}"/>
              </a:ext>
            </a:extLst>
          </p:cNvPr>
          <p:cNvPicPr/>
          <p:nvPr/>
        </p:nvPicPr>
        <p:blipFill rotWithShape="1">
          <a:blip r:embed="rId2">
            <a:extLst>
              <a:ext uri="{28A0092B-C50C-407E-A947-70E740481C1C}">
                <a14:useLocalDpi xmlns:a14="http://schemas.microsoft.com/office/drawing/2010/main" val="0"/>
              </a:ext>
            </a:extLst>
          </a:blip>
          <a:srcRect l="21769" t="25401" r="43558" b="42806"/>
          <a:stretch/>
        </p:blipFill>
        <p:spPr bwMode="auto">
          <a:xfrm>
            <a:off x="2085474" y="1620252"/>
            <a:ext cx="7010400" cy="26629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522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2F68-9AE4-4B7F-98C5-60CCC4ADCC8D}"/>
              </a:ext>
            </a:extLst>
          </p:cNvPr>
          <p:cNvSpPr>
            <a:spLocks noGrp="1"/>
          </p:cNvSpPr>
          <p:nvPr>
            <p:ph type="title"/>
          </p:nvPr>
        </p:nvSpPr>
        <p:spPr>
          <a:xfrm>
            <a:off x="385011" y="18255"/>
            <a:ext cx="11129210" cy="1325563"/>
          </a:xfrm>
        </p:spPr>
        <p:txBody>
          <a:bodyPr/>
          <a:lstStyle/>
          <a:p>
            <a:pPr algn="ctr"/>
            <a:r>
              <a:rPr lang="en-US" b="1" dirty="0"/>
              <a:t>Production of Circuit Diagrams to Solve Differential Equations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522A0C-198E-4377-AB11-AEF58645B6D6}"/>
                  </a:ext>
                </a:extLst>
              </p:cNvPr>
              <p:cNvSpPr>
                <a:spLocks noGrp="1"/>
              </p:cNvSpPr>
              <p:nvPr>
                <p:ph idx="1"/>
              </p:nvPr>
            </p:nvSpPr>
            <p:spPr>
              <a:xfrm>
                <a:off x="385011" y="1343818"/>
                <a:ext cx="11806989" cy="4752182"/>
              </a:xfrm>
            </p:spPr>
            <p:txBody>
              <a:bodyPr>
                <a:normAutofit/>
              </a:bodyPr>
              <a:lstStyle/>
              <a:p>
                <a:pPr marL="0" lvl="0" indent="0">
                  <a:buNone/>
                </a:pPr>
                <a:r>
                  <a:rPr lang="en-US" dirty="0"/>
                  <a:t>d) For identification purposes, numbers are assigned to the amplifiers and potentiometers on the circuit diagram; the interconnections are then made externally on the patch panel of the computer by means of plugs and leads.</a:t>
                </a:r>
              </a:p>
              <a:p>
                <a:pPr marL="0" lvl="0" indent="0">
                  <a:buNone/>
                </a:pPr>
                <a:r>
                  <a:rPr lang="en-US" dirty="0"/>
                  <a:t>e)The system can now be forced with any desired voltage wave form representing u(t) and the resulting c(t) can be observed and recorded if required. Potentiometer values can be altered to represent variation of system parameters and the resulting system </a:t>
                </a:r>
                <a:r>
                  <a:rPr lang="en-US" dirty="0" err="1"/>
                  <a:t>behaviour</a:t>
                </a:r>
                <a:r>
                  <a:rPr lang="en-US" dirty="0"/>
                  <a:t> change noted. </a:t>
                </a:r>
              </a:p>
              <a:p>
                <a:pPr marL="0" lvl="0" indent="0">
                  <a:buNone/>
                </a:pPr>
                <a:r>
                  <a:rPr lang="en-US" dirty="0"/>
                  <a:t>If c(t)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are required to have values other than zero at the start of computation, then these initial condition values are applied as voltages to the initial conditions inputs of amplifiers O3 and O2.</a:t>
                </a:r>
              </a:p>
            </p:txBody>
          </p:sp>
        </mc:Choice>
        <mc:Fallback xmlns="">
          <p:sp>
            <p:nvSpPr>
              <p:cNvPr id="3" name="Content Placeholder 2">
                <a:extLst>
                  <a:ext uri="{FF2B5EF4-FFF2-40B4-BE49-F238E27FC236}">
                    <a16:creationId xmlns:a16="http://schemas.microsoft.com/office/drawing/2014/main" id="{D3522A0C-198E-4377-AB11-AEF58645B6D6}"/>
                  </a:ext>
                </a:extLst>
              </p:cNvPr>
              <p:cNvSpPr>
                <a:spLocks noGrp="1" noRot="1" noChangeAspect="1" noMove="1" noResize="1" noEditPoints="1" noAdjustHandles="1" noChangeArrowheads="1" noChangeShapeType="1" noTextEdit="1"/>
              </p:cNvSpPr>
              <p:nvPr>
                <p:ph idx="1"/>
              </p:nvPr>
            </p:nvSpPr>
            <p:spPr>
              <a:xfrm>
                <a:off x="385011" y="1343818"/>
                <a:ext cx="11806989" cy="4752182"/>
              </a:xfrm>
              <a:blipFill>
                <a:blip r:embed="rId2"/>
                <a:stretch>
                  <a:fillRect l="-1033" t="-2051"/>
                </a:stretch>
              </a:blipFill>
            </p:spPr>
            <p:txBody>
              <a:bodyPr/>
              <a:lstStyle/>
              <a:p>
                <a:r>
                  <a:rPr lang="en-US">
                    <a:noFill/>
                  </a:rPr>
                  <a:t> </a:t>
                </a:r>
              </a:p>
            </p:txBody>
          </p:sp>
        </mc:Fallback>
      </mc:AlternateContent>
    </p:spTree>
    <p:extLst>
      <p:ext uri="{BB962C8B-B14F-4D97-AF65-F5344CB8AC3E}">
        <p14:creationId xmlns:p14="http://schemas.microsoft.com/office/powerpoint/2010/main" val="109314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9516-EB66-47C1-8B1A-743405E6970D}"/>
              </a:ext>
            </a:extLst>
          </p:cNvPr>
          <p:cNvSpPr>
            <a:spLocks noGrp="1"/>
          </p:cNvSpPr>
          <p:nvPr>
            <p:ph type="title"/>
          </p:nvPr>
        </p:nvSpPr>
        <p:spPr>
          <a:xfrm>
            <a:off x="397565" y="764373"/>
            <a:ext cx="11108635" cy="1293028"/>
          </a:xfrm>
        </p:spPr>
        <p:txBody>
          <a:bodyPr/>
          <a:lstStyle/>
          <a:p>
            <a:pPr algn="ctr"/>
            <a:r>
              <a:rPr lang="en-US" b="1"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665E57-0333-4F3D-B2D0-3429EE0BC2F5}"/>
                  </a:ext>
                </a:extLst>
              </p:cNvPr>
              <p:cNvSpPr>
                <a:spLocks noGrp="1"/>
              </p:cNvSpPr>
              <p:nvPr>
                <p:ph idx="1"/>
              </p:nvPr>
            </p:nvSpPr>
            <p:spPr/>
            <p:txBody>
              <a:bodyPr/>
              <a:lstStyle/>
              <a:p>
                <a:r>
                  <a:rPr lang="en-US" dirty="0"/>
                  <a:t>Draw the analogue computer diagram for this differential equation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+4</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+30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𝑟</m:t>
                      </m:r>
                    </m:oMath>
                  </m:oMathPara>
                </a14:m>
                <a:endParaRPr lang="en-US" dirty="0"/>
              </a:p>
              <a:p>
                <a:r>
                  <a:rPr lang="en-US" dirty="0"/>
                  <a:t>Solution</a:t>
                </a:r>
              </a:p>
              <a:p>
                <a14:m>
                  <m:oMath xmlns:m="http://schemas.openxmlformats.org/officeDocument/2006/math">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=20</m:t>
                    </m:r>
                    <m:r>
                      <a:rPr lang="en-US" i="1">
                        <a:latin typeface="Cambria Math" panose="02040503050406030204" pitchFamily="18" charset="0"/>
                      </a:rPr>
                      <m:t>𝑟</m:t>
                    </m:r>
                    <m:r>
                      <a:rPr lang="en-US" i="1">
                        <a:latin typeface="Cambria Math" panose="02040503050406030204" pitchFamily="18" charset="0"/>
                      </a:rPr>
                      <m:t>−4</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−30</m:t>
                    </m:r>
                    <m:r>
                      <a:rPr lang="en-US" i="1">
                        <a:latin typeface="Cambria Math" panose="02040503050406030204" pitchFamily="18" charset="0"/>
                      </a:rPr>
                      <m:t>𝑐</m:t>
                    </m:r>
                  </m:oMath>
                </a14:m>
                <a:endParaRPr lang="en-US" dirty="0"/>
              </a:p>
              <a:p>
                <a14:m>
                  <m:oMath xmlns:m="http://schemas.openxmlformats.org/officeDocument/2006/math">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=−(−20</m:t>
                    </m:r>
                    <m:r>
                      <a:rPr lang="en-US" i="1">
                        <a:latin typeface="Cambria Math" panose="02040503050406030204" pitchFamily="18" charset="0"/>
                      </a:rPr>
                      <m:t>𝑟</m:t>
                    </m:r>
                    <m:r>
                      <a:rPr lang="en-US" i="1">
                        <a:latin typeface="Cambria Math" panose="02040503050406030204" pitchFamily="18" charset="0"/>
                      </a:rPr>
                      <m:t>+4</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+30</m:t>
                    </m:r>
                    <m:r>
                      <a:rPr lang="en-US" i="1">
                        <a:latin typeface="Cambria Math" panose="02040503050406030204" pitchFamily="18" charset="0"/>
                      </a:rPr>
                      <m:t>𝑐</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9665E57-0333-4F3D-B2D0-3429EE0BC2F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18538A9-05E9-4BEA-8010-10257496A3CB}"/>
              </a:ext>
            </a:extLst>
          </p:cNvPr>
          <p:cNvPicPr/>
          <p:nvPr/>
        </p:nvPicPr>
        <p:blipFill rotWithShape="1">
          <a:blip r:embed="rId3">
            <a:extLst>
              <a:ext uri="{28A0092B-C50C-407E-A947-70E740481C1C}">
                <a14:useLocalDpi xmlns:a14="http://schemas.microsoft.com/office/drawing/2010/main" val="0"/>
              </a:ext>
            </a:extLst>
          </a:blip>
          <a:srcRect l="29150" t="29072" r="15150" b="9089"/>
          <a:stretch/>
        </p:blipFill>
        <p:spPr bwMode="auto">
          <a:xfrm>
            <a:off x="5342021" y="3170406"/>
            <a:ext cx="6352674" cy="33325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406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F2EF-3EB5-4FA6-B6BA-B5E19D9643B3}"/>
              </a:ext>
            </a:extLst>
          </p:cNvPr>
          <p:cNvSpPr>
            <a:spLocks noGrp="1"/>
          </p:cNvSpPr>
          <p:nvPr>
            <p:ph type="title"/>
          </p:nvPr>
        </p:nvSpPr>
        <p:spPr>
          <a:xfrm>
            <a:off x="256673" y="18255"/>
            <a:ext cx="11241506" cy="1325563"/>
          </a:xfrm>
        </p:spPr>
        <p:txBody>
          <a:bodyPr/>
          <a:lstStyle/>
          <a:p>
            <a:pPr algn="ctr"/>
            <a:r>
              <a:rPr lang="en-US" b="1" dirty="0"/>
              <a:t>Problem Scaling</a:t>
            </a:r>
            <a:endParaRPr lang="en-US" dirty="0"/>
          </a:p>
        </p:txBody>
      </p:sp>
      <p:sp>
        <p:nvSpPr>
          <p:cNvPr id="3" name="Content Placeholder 2">
            <a:extLst>
              <a:ext uri="{FF2B5EF4-FFF2-40B4-BE49-F238E27FC236}">
                <a16:creationId xmlns:a16="http://schemas.microsoft.com/office/drawing/2014/main" id="{D475743A-BD7A-466A-AB9C-A571FE94DBEB}"/>
              </a:ext>
            </a:extLst>
          </p:cNvPr>
          <p:cNvSpPr>
            <a:spLocks noGrp="1"/>
          </p:cNvSpPr>
          <p:nvPr>
            <p:ph idx="1"/>
          </p:nvPr>
        </p:nvSpPr>
        <p:spPr>
          <a:xfrm>
            <a:off x="256673" y="1343818"/>
            <a:ext cx="11726779" cy="5345740"/>
          </a:xfrm>
        </p:spPr>
        <p:txBody>
          <a:bodyPr>
            <a:normAutofit/>
          </a:bodyPr>
          <a:lstStyle/>
          <a:p>
            <a:r>
              <a:rPr lang="en-US" dirty="0"/>
              <a:t>Circuit diagrams obtained by the method described earlier usually require some further modification, often of a minor nature, in order to obtain acceptable accuracy of solution by minimizing the effect of inherent physical limitations of the computer elements and perhaps also to alter the speed of computation for reasons of convenience. </a:t>
            </a:r>
          </a:p>
          <a:p>
            <a:r>
              <a:rPr lang="en-US" dirty="0"/>
              <a:t>For any given input signal, the maximum values of voltage signals within the circuit, which depends on the maximum values of each variable and its derivatives, must neither be so  large that the linear range of one or more amplifiers is exceeded, with resulting errors in the solution, nor so small that poor signal-noise ratios cause unacceptable inaccuracy.</a:t>
            </a:r>
          </a:p>
          <a:p>
            <a:r>
              <a:rPr lang="en-US" dirty="0"/>
              <a:t>Inspection of the coefficients of the system equations and the gain values in the circuit diagram often suggest whether or not scaling is likely to be needed.</a:t>
            </a:r>
          </a:p>
          <a:p>
            <a:pPr marL="0" indent="0">
              <a:buNone/>
            </a:pPr>
            <a:endParaRPr lang="en-US" dirty="0"/>
          </a:p>
        </p:txBody>
      </p:sp>
    </p:spTree>
    <p:extLst>
      <p:ext uri="{BB962C8B-B14F-4D97-AF65-F5344CB8AC3E}">
        <p14:creationId xmlns:p14="http://schemas.microsoft.com/office/powerpoint/2010/main" val="284755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7466-4DA1-4134-BEC3-EC611F735F7B}"/>
              </a:ext>
            </a:extLst>
          </p:cNvPr>
          <p:cNvSpPr>
            <a:spLocks noGrp="1"/>
          </p:cNvSpPr>
          <p:nvPr>
            <p:ph type="title"/>
          </p:nvPr>
        </p:nvSpPr>
        <p:spPr>
          <a:xfrm>
            <a:off x="709864" y="467978"/>
            <a:ext cx="10515600" cy="1325563"/>
          </a:xfrm>
        </p:spPr>
        <p:txBody>
          <a:bodyPr/>
          <a:lstStyle/>
          <a:p>
            <a:pPr algn="ctr"/>
            <a:r>
              <a:rPr lang="en-US" b="1" dirty="0"/>
              <a:t>Time Scaling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923B6D-CF57-4FC1-B92E-FAC44B7F9AD2}"/>
                  </a:ext>
                </a:extLst>
              </p:cNvPr>
              <p:cNvSpPr>
                <a:spLocks noGrp="1"/>
              </p:cNvSpPr>
              <p:nvPr>
                <p:ph idx="1"/>
              </p:nvPr>
            </p:nvSpPr>
            <p:spPr/>
            <p:txBody>
              <a:bodyPr>
                <a:normAutofit/>
              </a:bodyPr>
              <a:lstStyle/>
              <a:p>
                <a:r>
                  <a:rPr lang="en-US" dirty="0"/>
                  <a:t>If the solution time must be increased or decreased then time scaling is required. This is effected by a change of the time variable.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𝑇</m:t>
                      </m:r>
                    </m:oMath>
                  </m:oMathPara>
                </a14:m>
                <a:endParaRPr lang="en-US" dirty="0"/>
              </a:p>
              <a:p>
                <a:r>
                  <a:rPr lang="en-US" dirty="0"/>
                  <a:t>Where t is the problem time, T is the computer or machine time and β is a constant which is greater than unity if the solution is to be speeded up, and less than unity if it is to be slowed down. Hence 1 problem second = β machine seconds, and when β = 1, the solution is referred to as a real time simulation. This change of variable causes a change in the magnitudes of the time derivatives of any problem variable such as c(t), hence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𝑑𝑐</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𝑑𝑐</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num>
                      <m:den>
                        <m:r>
                          <a:rPr lang="en-US" i="1">
                            <a:latin typeface="Cambria Math" panose="02040503050406030204" pitchFamily="18" charset="0"/>
                          </a:rPr>
                          <m:t>𝑑𝑇</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𝑑𝑇</m:t>
                        </m:r>
                      </m:num>
                      <m:den>
                        <m:r>
                          <a:rPr lang="en-US" i="1">
                            <a:latin typeface="Cambria Math" panose="02040503050406030204" pitchFamily="18" charset="0"/>
                          </a:rPr>
                          <m:t>𝑑𝑡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𝛽</m:t>
                        </m:r>
                      </m:den>
                    </m:f>
                    <m:f>
                      <m:fPr>
                        <m:ctrlPr>
                          <a:rPr lang="en-US" i="1">
                            <a:latin typeface="Cambria Math" panose="02040503050406030204" pitchFamily="18" charset="0"/>
                          </a:rPr>
                        </m:ctrlPr>
                      </m:fPr>
                      <m:num>
                        <m:r>
                          <a:rPr lang="en-US" i="1">
                            <a:latin typeface="Cambria Math" panose="02040503050406030204" pitchFamily="18" charset="0"/>
                          </a:rPr>
                          <m:t>𝑑𝑐</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num>
                      <m:den>
                        <m:r>
                          <a:rPr lang="en-US" i="1">
                            <a:latin typeface="Cambria Math" panose="02040503050406030204" pitchFamily="18" charset="0"/>
                          </a:rPr>
                          <m:t>𝑑𝑇</m:t>
                        </m:r>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2</m:t>
                            </m:r>
                          </m:sup>
                        </m:sSup>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𝑑𝑇</m:t>
                            </m:r>
                          </m:e>
                          <m:sup>
                            <m:r>
                              <a:rPr lang="en-US" i="1">
                                <a:latin typeface="Cambria Math" panose="02040503050406030204" pitchFamily="18" charset="0"/>
                              </a:rPr>
                              <m:t>2</m:t>
                            </m:r>
                          </m:sup>
                        </m:sSup>
                      </m:den>
                    </m:f>
                    <m:r>
                      <a:rPr lang="en-US" i="1">
                        <a:latin typeface="Cambria Math" panose="02040503050406030204" pitchFamily="18" charset="0"/>
                      </a:rPr>
                      <m:t>, </m:t>
                    </m:r>
                    <m:r>
                      <a:rPr lang="en-US" i="1">
                        <a:latin typeface="Cambria Math" panose="02040503050406030204" pitchFamily="18" charset="0"/>
                      </a:rPr>
                      <m:t>𝑒𝑡𝑐</m:t>
                    </m:r>
                    <m:r>
                      <a:rPr lang="en-US" i="1">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94923B6D-CF57-4FC1-B92E-FAC44B7F9AD2}"/>
                  </a:ext>
                </a:extLst>
              </p:cNvPr>
              <p:cNvSpPr>
                <a:spLocks noGrp="1" noRot="1" noChangeAspect="1" noMove="1" noResize="1" noEditPoints="1" noAdjustHandles="1" noChangeArrowheads="1" noChangeShapeType="1" noTextEdit="1"/>
              </p:cNvSpPr>
              <p:nvPr>
                <p:ph idx="1"/>
              </p:nvPr>
            </p:nvSpPr>
            <p:spPr>
              <a:blipFill>
                <a:blip r:embed="rId2"/>
                <a:stretch>
                  <a:fillRect l="-676" t="-1970"/>
                </a:stretch>
              </a:blipFill>
            </p:spPr>
            <p:txBody>
              <a:bodyPr/>
              <a:lstStyle/>
              <a:p>
                <a:r>
                  <a:rPr lang="en-GB">
                    <a:noFill/>
                  </a:rPr>
                  <a:t> </a:t>
                </a:r>
              </a:p>
            </p:txBody>
          </p:sp>
        </mc:Fallback>
      </mc:AlternateContent>
    </p:spTree>
    <p:extLst>
      <p:ext uri="{BB962C8B-B14F-4D97-AF65-F5344CB8AC3E}">
        <p14:creationId xmlns:p14="http://schemas.microsoft.com/office/powerpoint/2010/main" val="562024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836E-AEB2-4AF7-867D-B6DFDF6FC40B}"/>
              </a:ext>
            </a:extLst>
          </p:cNvPr>
          <p:cNvSpPr>
            <a:spLocks noGrp="1"/>
          </p:cNvSpPr>
          <p:nvPr>
            <p:ph type="title"/>
          </p:nvPr>
        </p:nvSpPr>
        <p:spPr>
          <a:xfrm>
            <a:off x="685800" y="764373"/>
            <a:ext cx="10820400" cy="1293028"/>
          </a:xfrm>
        </p:spPr>
        <p:txBody>
          <a:bodyPr/>
          <a:lstStyle/>
          <a:p>
            <a:pPr algn="ctr"/>
            <a:r>
              <a:rPr lang="en-US" b="1" dirty="0"/>
              <a:t>Time Scaling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BB49B-83DA-42D3-8C6D-16A82B4AD10E}"/>
                  </a:ext>
                </a:extLst>
              </p:cNvPr>
              <p:cNvSpPr>
                <a:spLocks noGrp="1"/>
              </p:cNvSpPr>
              <p:nvPr>
                <p:ph idx="1"/>
              </p:nvPr>
            </p:nvSpPr>
            <p:spPr/>
            <p:txBody>
              <a:bodyPr/>
              <a:lstStyle/>
              <a:p>
                <a:r>
                  <a:rPr lang="en-US" dirty="0"/>
                  <a:t>The differential equation when written in terms of T is therefore the same as the original equation but with the coefficient of each derivative term multiplied by the appropriate power of 1/β. The effect on the circuit diagram is to require the gain of each integrator to be changed by a factor β. As illustration, consider the differential equation</a:t>
                </a:r>
              </a:p>
              <a:p>
                <a14:m>
                  <m:oMath xmlns:m="http://schemas.openxmlformats.org/officeDocument/2006/math">
                    <m:r>
                      <a:rPr lang="en-US" i="1">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𝐵</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a:p>
                <a:r>
                  <a:rPr lang="en-US" dirty="0"/>
                  <a:t>which in terms of machine time T becomes</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𝐴</m:t>
                        </m:r>
                      </m:num>
                      <m:den>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2</m:t>
                            </m:r>
                          </m:sup>
                        </m:sSup>
                      </m:den>
                    </m:f>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𝑇</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𝐵</m:t>
                        </m:r>
                      </m:num>
                      <m:den>
                        <m:r>
                          <a:rPr lang="en-US" i="1">
                            <a:latin typeface="Cambria Math" panose="02040503050406030204" pitchFamily="18" charset="0"/>
                          </a:rPr>
                          <m:t>𝛽</m:t>
                        </m:r>
                      </m:den>
                    </m:f>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𝑇</m:t>
                        </m:r>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𝑇</m:t>
                        </m: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3E5BB49B-83DA-42D3-8C6D-16A82B4AD10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4588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11AD-B2EB-4276-B44B-660F1BCC4014}"/>
              </a:ext>
            </a:extLst>
          </p:cNvPr>
          <p:cNvSpPr>
            <a:spLocks noGrp="1"/>
          </p:cNvSpPr>
          <p:nvPr>
            <p:ph type="title"/>
          </p:nvPr>
        </p:nvSpPr>
        <p:spPr>
          <a:xfrm>
            <a:off x="224589" y="0"/>
            <a:ext cx="11129211" cy="1325563"/>
          </a:xfrm>
        </p:spPr>
        <p:txBody>
          <a:bodyPr/>
          <a:lstStyle/>
          <a:p>
            <a:pPr algn="ctr"/>
            <a:r>
              <a:rPr lang="en-US" b="1" dirty="0"/>
              <a:t>Amplitude Scaling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70EAD8-F857-430F-B5A4-6C8B84A2E039}"/>
                  </a:ext>
                </a:extLst>
              </p:cNvPr>
              <p:cNvSpPr>
                <a:spLocks noGrp="1"/>
              </p:cNvSpPr>
              <p:nvPr>
                <p:ph idx="1"/>
              </p:nvPr>
            </p:nvSpPr>
            <p:spPr>
              <a:xfrm>
                <a:off x="224589" y="1325562"/>
                <a:ext cx="11662611" cy="5532437"/>
              </a:xfrm>
            </p:spPr>
            <p:txBody>
              <a:bodyPr>
                <a:normAutofit/>
              </a:bodyPr>
              <a:lstStyle/>
              <a:p>
                <a:r>
                  <a:rPr lang="en-US" dirty="0"/>
                  <a:t>The need for amplitude scaling us indicated if gains are very high or very low in certain parts only of the circuit, since the accuracy decreases as the signal amplitude reduces. The procedure is as follow:</a:t>
                </a:r>
              </a:p>
              <a:p>
                <a:pPr marL="571500" lvl="0" indent="-571500">
                  <a:buAutoNum type="romanLcPeriod"/>
                </a:pPr>
                <a:r>
                  <a:rPr lang="en-US" dirty="0"/>
                  <a:t>Estimate the maximum values of each of the variables x</a:t>
                </a:r>
                <a:r>
                  <a:rPr lang="en-US" baseline="-25000" dirty="0"/>
                  <a:t>1</a:t>
                </a:r>
                <a:r>
                  <a:rPr lang="en-US" dirty="0"/>
                  <a:t>(t), x</a:t>
                </a:r>
                <a:r>
                  <a:rPr lang="en-US" baseline="-25000" dirty="0"/>
                  <a:t>2</a:t>
                </a:r>
                <a:r>
                  <a:rPr lang="en-US" dirty="0"/>
                  <a:t>(t), x</a:t>
                </a:r>
                <a:r>
                  <a:rPr lang="en-US" baseline="-25000" dirty="0"/>
                  <a:t>3</a:t>
                </a:r>
                <a:r>
                  <a:rPr lang="en-US" dirty="0"/>
                  <a:t>(t), …, </a:t>
                </a:r>
                <a:r>
                  <a:rPr lang="en-US" dirty="0" err="1"/>
                  <a:t>x</a:t>
                </a:r>
                <a:r>
                  <a:rPr lang="en-US" baseline="-25000" dirty="0" err="1"/>
                  <a:t>r</a:t>
                </a:r>
                <a:r>
                  <a:rPr lang="en-US" dirty="0"/>
                  <a:t>(t) for the forcing function of interest.</a:t>
                </a:r>
              </a:p>
              <a:p>
                <a:pPr marL="571500" lvl="0" indent="-571500">
                  <a:buAutoNum type="romanLcPeriod"/>
                </a:pPr>
                <a:r>
                  <a:rPr lang="en-US" dirty="0"/>
                  <a:t>Determine scaling factors A</a:t>
                </a:r>
                <a:r>
                  <a:rPr lang="en-US" baseline="-25000" dirty="0"/>
                  <a:t>1</a:t>
                </a:r>
                <a:r>
                  <a:rPr lang="en-US" dirty="0"/>
                  <a:t>, A</a:t>
                </a:r>
                <a:r>
                  <a:rPr lang="en-US" baseline="-25000" dirty="0"/>
                  <a:t>2</a:t>
                </a:r>
                <a:r>
                  <a:rPr lang="en-US" dirty="0"/>
                  <a:t>, …, </a:t>
                </a:r>
                <a:r>
                  <a:rPr lang="en-US" dirty="0" err="1"/>
                  <a:t>A</a:t>
                </a:r>
                <a:r>
                  <a:rPr lang="en-US" baseline="-25000" dirty="0" err="1"/>
                  <a:t>r</a:t>
                </a:r>
                <a:r>
                  <a:rPr lang="en-US" dirty="0"/>
                  <a:t>,… which are simple numbers and equal to or slightly less than the corresponding value of the ratio</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𝑟𝑒𝑓𝑒𝑟𝑒𝑛𝑐𝑒</m:t>
                          </m:r>
                          <m:r>
                            <a:rPr lang="en-US" i="1">
                              <a:latin typeface="Cambria Math" panose="02040503050406030204" pitchFamily="18" charset="0"/>
                            </a:rPr>
                            <m:t> </m:t>
                          </m:r>
                          <m:r>
                            <a:rPr lang="en-US" i="1">
                              <a:latin typeface="Cambria Math" panose="02040503050406030204" pitchFamily="18" charset="0"/>
                            </a:rPr>
                            <m:t>𝑣𝑜𝑙𝑡𝑎𝑔𝑒</m:t>
                          </m:r>
                        </m:num>
                        <m:den>
                          <m:r>
                            <a:rPr lang="en-US" i="1">
                              <a:latin typeface="Cambria Math" panose="02040503050406030204" pitchFamily="18" charset="0"/>
                            </a:rPr>
                            <m:t>𝑚𝑎𝑥𝑖𝑚𝑢𝑚</m:t>
                          </m:r>
                          <m:r>
                            <a:rPr lang="en-US" i="1">
                              <a:latin typeface="Cambria Math" panose="02040503050406030204" pitchFamily="18" charset="0"/>
                            </a:rPr>
                            <m:t> </m:t>
                          </m:r>
                          <m:r>
                            <a:rPr lang="en-US" i="1">
                              <a:latin typeface="Cambria Math" panose="02040503050406030204" pitchFamily="18" charset="0"/>
                            </a:rPr>
                            <m:t>𝑒𝑥𝑝𝑒𝑐𝑡𝑒𝑑</m:t>
                          </m:r>
                          <m:r>
                            <a:rPr lang="en-US" i="1">
                              <a:latin typeface="Cambria Math" panose="02040503050406030204" pitchFamily="18" charset="0"/>
                            </a:rPr>
                            <m:t> </m:t>
                          </m:r>
                          <m:r>
                            <a:rPr lang="en-US" i="1">
                              <a:latin typeface="Cambria Math" panose="02040503050406030204" pitchFamily="18" charset="0"/>
                            </a:rPr>
                            <m:t>𝑣𝑎𝑙𝑢𝑒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den>
                      </m:f>
                    </m:oMath>
                  </m:oMathPara>
                </a14:m>
                <a:endParaRPr lang="en-US" dirty="0"/>
              </a:p>
              <a:p>
                <a:pPr marL="0" lvl="0" indent="0">
                  <a:buNone/>
                </a:pPr>
                <a:r>
                  <a:rPr lang="en-US" dirty="0"/>
                  <a:t>iii. Rewrite the differential equations in terms of scaled variables A</a:t>
                </a:r>
                <a:r>
                  <a:rPr lang="en-US" baseline="-25000" dirty="0"/>
                  <a:t>1</a:t>
                </a:r>
                <a:r>
                  <a:rPr lang="en-US" dirty="0"/>
                  <a:t>x</a:t>
                </a:r>
                <a:r>
                  <a:rPr lang="en-US" baseline="-25000" dirty="0"/>
                  <a:t>1</a:t>
                </a:r>
                <a:r>
                  <a:rPr lang="en-US" dirty="0"/>
                  <a:t>(t), A</a:t>
                </a:r>
                <a:r>
                  <a:rPr lang="en-US" baseline="-25000" dirty="0"/>
                  <a:t>2</a:t>
                </a:r>
                <a:r>
                  <a:rPr lang="en-US" dirty="0"/>
                  <a:t>x</a:t>
                </a:r>
                <a:r>
                  <a:rPr lang="en-US" baseline="-25000" dirty="0"/>
                  <a:t>2</a:t>
                </a:r>
                <a:r>
                  <a:rPr lang="en-US" dirty="0"/>
                  <a:t>(t),…, </a:t>
                </a:r>
                <a:r>
                  <a:rPr lang="en-US" dirty="0" err="1"/>
                  <a:t>A</a:t>
                </a:r>
                <a:r>
                  <a:rPr lang="en-US" baseline="-25000" dirty="0" err="1"/>
                  <a:t>r</a:t>
                </a:r>
                <a:r>
                  <a:rPr lang="en-US" dirty="0" err="1"/>
                  <a:t>x</a:t>
                </a:r>
                <a:r>
                  <a:rPr lang="en-US" baseline="-25000" dirty="0" err="1"/>
                  <a:t>r</a:t>
                </a:r>
                <a:r>
                  <a:rPr lang="en-US" dirty="0"/>
                  <a:t>(t).</a:t>
                </a:r>
              </a:p>
              <a:p>
                <a:pPr marL="0" lvl="0" indent="0">
                  <a:buNone/>
                </a:pPr>
                <a:r>
                  <a:rPr lang="en-US" dirty="0"/>
                  <a:t>iv. Draw the circuit diagram by the method of section 3.3.</a:t>
                </a:r>
              </a:p>
              <a:p>
                <a:pPr marL="0" lvl="0" indent="0">
                  <a:buNone/>
                </a:pPr>
                <a:r>
                  <a:rPr lang="en-US" dirty="0"/>
                  <a:t>v.  Try the circuit, observe maximum voltages throughout, and readjust where necessary.</a:t>
                </a:r>
              </a:p>
              <a:p>
                <a:endParaRPr lang="en-US" dirty="0"/>
              </a:p>
            </p:txBody>
          </p:sp>
        </mc:Choice>
        <mc:Fallback>
          <p:sp>
            <p:nvSpPr>
              <p:cNvPr id="3" name="Content Placeholder 2">
                <a:extLst>
                  <a:ext uri="{FF2B5EF4-FFF2-40B4-BE49-F238E27FC236}">
                    <a16:creationId xmlns:a16="http://schemas.microsoft.com/office/drawing/2014/main" id="{EC70EAD8-F857-430F-B5A4-6C8B84A2E039}"/>
                  </a:ext>
                </a:extLst>
              </p:cNvPr>
              <p:cNvSpPr>
                <a:spLocks noGrp="1" noRot="1" noChangeAspect="1" noMove="1" noResize="1" noEditPoints="1" noAdjustHandles="1" noChangeArrowheads="1" noChangeShapeType="1" noTextEdit="1"/>
              </p:cNvSpPr>
              <p:nvPr>
                <p:ph idx="1"/>
              </p:nvPr>
            </p:nvSpPr>
            <p:spPr>
              <a:xfrm>
                <a:off x="224589" y="1325562"/>
                <a:ext cx="11662611" cy="5532437"/>
              </a:xfrm>
              <a:blipFill>
                <a:blip r:embed="rId2"/>
                <a:stretch>
                  <a:fillRect l="-680" t="-1322" r="-732"/>
                </a:stretch>
              </a:blipFill>
            </p:spPr>
            <p:txBody>
              <a:bodyPr/>
              <a:lstStyle/>
              <a:p>
                <a:r>
                  <a:rPr lang="en-GB">
                    <a:noFill/>
                  </a:rPr>
                  <a:t> </a:t>
                </a:r>
              </a:p>
            </p:txBody>
          </p:sp>
        </mc:Fallback>
      </mc:AlternateContent>
    </p:spTree>
    <p:extLst>
      <p:ext uri="{BB962C8B-B14F-4D97-AF65-F5344CB8AC3E}">
        <p14:creationId xmlns:p14="http://schemas.microsoft.com/office/powerpoint/2010/main" val="322832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3362-D764-44AD-B35F-CF810BF63F4E}"/>
              </a:ext>
            </a:extLst>
          </p:cNvPr>
          <p:cNvSpPr>
            <a:spLocks noGrp="1"/>
          </p:cNvSpPr>
          <p:nvPr>
            <p:ph type="title"/>
          </p:nvPr>
        </p:nvSpPr>
        <p:spPr>
          <a:xfrm>
            <a:off x="838200" y="0"/>
            <a:ext cx="10515600" cy="1325563"/>
          </a:xfrm>
        </p:spPr>
        <p:txBody>
          <a:bodyPr/>
          <a:lstStyle/>
          <a:p>
            <a:pPr algn="ctr"/>
            <a:r>
              <a:rPr lang="en-US" b="1" dirty="0"/>
              <a:t>Example 1</a:t>
            </a:r>
          </a:p>
        </p:txBody>
      </p:sp>
      <p:sp>
        <p:nvSpPr>
          <p:cNvPr id="3" name="Content Placeholder 2">
            <a:extLst>
              <a:ext uri="{FF2B5EF4-FFF2-40B4-BE49-F238E27FC236}">
                <a16:creationId xmlns:a16="http://schemas.microsoft.com/office/drawing/2014/main" id="{8BD11518-7040-4F5C-8CDC-26BD121D5FF6}"/>
              </a:ext>
            </a:extLst>
          </p:cNvPr>
          <p:cNvSpPr>
            <a:spLocks noGrp="1"/>
          </p:cNvSpPr>
          <p:nvPr>
            <p:ph idx="1"/>
          </p:nvPr>
        </p:nvSpPr>
        <p:spPr>
          <a:xfrm>
            <a:off x="838200" y="1325564"/>
            <a:ext cx="10515600" cy="5412120"/>
          </a:xfrm>
        </p:spPr>
        <p:txBody>
          <a:bodyPr>
            <a:normAutofit/>
          </a:bodyPr>
          <a:lstStyle/>
          <a:p>
            <a:pPr marL="0" indent="0">
              <a:buNone/>
            </a:pPr>
            <a:r>
              <a:rPr lang="en-US" dirty="0" err="1"/>
              <a:t>i.Determine</a:t>
            </a:r>
            <a:r>
              <a:rPr lang="en-US" dirty="0"/>
              <a:t> the differential equation for the system represented by the analogue computer shown in the figure.</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ii. It is desired to speed up the dynamic performance of the system by a factor of two on the analogue computer. Obtain a new time scaled computer diagram to achieve this objective.</a:t>
            </a:r>
          </a:p>
          <a:p>
            <a:endParaRPr lang="en-US" dirty="0"/>
          </a:p>
        </p:txBody>
      </p:sp>
      <p:pic>
        <p:nvPicPr>
          <p:cNvPr id="7" name="Picture 6">
            <a:extLst>
              <a:ext uri="{FF2B5EF4-FFF2-40B4-BE49-F238E27FC236}">
                <a16:creationId xmlns:a16="http://schemas.microsoft.com/office/drawing/2014/main" id="{00BB8495-3A4D-41A8-A095-AF57413C7ED3}"/>
              </a:ext>
            </a:extLst>
          </p:cNvPr>
          <p:cNvPicPr/>
          <p:nvPr/>
        </p:nvPicPr>
        <p:blipFill rotWithShape="1">
          <a:blip r:embed="rId2">
            <a:extLst>
              <a:ext uri="{28A0092B-C50C-407E-A947-70E740481C1C}">
                <a14:useLocalDpi xmlns:a14="http://schemas.microsoft.com/office/drawing/2010/main" val="0"/>
              </a:ext>
            </a:extLst>
          </a:blip>
          <a:srcRect l="18734" t="6321" r="17396" b="9190"/>
          <a:stretch/>
        </p:blipFill>
        <p:spPr bwMode="auto">
          <a:xfrm>
            <a:off x="3525253" y="2197768"/>
            <a:ext cx="5141494" cy="2972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891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7ABD-BEE0-4EDA-AA38-D77A89BEB725}"/>
              </a:ext>
            </a:extLst>
          </p:cNvPr>
          <p:cNvSpPr>
            <a:spLocks noGrp="1"/>
          </p:cNvSpPr>
          <p:nvPr>
            <p:ph type="title"/>
          </p:nvPr>
        </p:nvSpPr>
        <p:spPr>
          <a:xfrm>
            <a:off x="685800" y="764373"/>
            <a:ext cx="10820400" cy="1293028"/>
          </a:xfrm>
        </p:spPr>
        <p:txBody>
          <a:bodyPr/>
          <a:lstStyle/>
          <a:p>
            <a:pPr algn="ctr"/>
            <a:r>
              <a:rPr lang="en-US" b="1" dirty="0"/>
              <a:t>ANALOGUE COMPUTERS</a:t>
            </a:r>
          </a:p>
        </p:txBody>
      </p:sp>
      <p:sp>
        <p:nvSpPr>
          <p:cNvPr id="3" name="Content Placeholder 2">
            <a:extLst>
              <a:ext uri="{FF2B5EF4-FFF2-40B4-BE49-F238E27FC236}">
                <a16:creationId xmlns:a16="http://schemas.microsoft.com/office/drawing/2014/main" id="{7C943165-8A72-4A62-82B7-74B615D8E1CF}"/>
              </a:ext>
            </a:extLst>
          </p:cNvPr>
          <p:cNvSpPr>
            <a:spLocks noGrp="1"/>
          </p:cNvSpPr>
          <p:nvPr>
            <p:ph idx="1"/>
          </p:nvPr>
        </p:nvSpPr>
        <p:spPr/>
        <p:txBody>
          <a:bodyPr/>
          <a:lstStyle/>
          <a:p>
            <a:r>
              <a:rPr lang="en-US" dirty="0"/>
              <a:t>The use of computers has played a major role in the recent advances in the design of automatic control systems. These computers may be divided into two types, analogue computers and digital computers. </a:t>
            </a:r>
          </a:p>
          <a:p>
            <a:r>
              <a:rPr lang="en-US" dirty="0"/>
              <a:t>An analogue computer is one in which the equation describing the operation of the computer is analogous to that for the actual system. </a:t>
            </a:r>
          </a:p>
          <a:p>
            <a:r>
              <a:rPr lang="en-US" dirty="0"/>
              <a:t>The most commonly used analogue computer is the electronic analogue computer, in which voltages at the various places within the computer are proportional to the variable terms in the actual system. As shown in this section, the operation of a control system can be simulated by the use of an analogue computer.</a:t>
            </a:r>
          </a:p>
          <a:p>
            <a:endParaRPr lang="en-US" dirty="0"/>
          </a:p>
        </p:txBody>
      </p:sp>
    </p:spTree>
    <p:extLst>
      <p:ext uri="{BB962C8B-B14F-4D97-AF65-F5344CB8AC3E}">
        <p14:creationId xmlns:p14="http://schemas.microsoft.com/office/powerpoint/2010/main" val="257413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147C-569F-4B75-8F95-78EFA8D1EF3F}"/>
              </a:ext>
            </a:extLst>
          </p:cNvPr>
          <p:cNvSpPr>
            <a:spLocks noGrp="1"/>
          </p:cNvSpPr>
          <p:nvPr>
            <p:ph type="title"/>
          </p:nvPr>
        </p:nvSpPr>
        <p:spPr>
          <a:xfrm>
            <a:off x="838200" y="18255"/>
            <a:ext cx="10515600" cy="1325563"/>
          </a:xfrm>
        </p:spPr>
        <p:txBody>
          <a:bodyPr/>
          <a:lstStyle/>
          <a:p>
            <a:pPr algn="ctr"/>
            <a:r>
              <a:rPr lang="en-US" b="1" dirty="0"/>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1C13C4-9438-442C-996C-E9F8D8E74247}"/>
                  </a:ext>
                </a:extLst>
              </p:cNvPr>
              <p:cNvSpPr>
                <a:spLocks noGrp="1"/>
              </p:cNvSpPr>
              <p:nvPr>
                <p:ph idx="1"/>
              </p:nvPr>
            </p:nvSpPr>
            <p:spPr>
              <a:xfrm>
                <a:off x="838200" y="1343818"/>
                <a:ext cx="10515600" cy="4833145"/>
              </a:xfrm>
            </p:spPr>
            <p:txBody>
              <a:bodyPr>
                <a:normAutofit fontScale="92500" lnSpcReduction="20000"/>
              </a:bodyPr>
              <a:lstStyle/>
              <a:p>
                <a:pPr marL="0" lvl="0" indent="0">
                  <a:buNone/>
                </a:pPr>
                <a:r>
                  <a:rPr lang="en-US" dirty="0" err="1"/>
                  <a:t>i</a:t>
                </a:r>
                <a:r>
                  <a:rPr lang="en-US" dirty="0"/>
                  <a:t>. From the analogue computer diagram, we have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=−(4</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+10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𝑟</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=−4</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−10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𝑟</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=−4</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−30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𝑟</m:t>
                      </m:r>
                    </m:oMath>
                  </m:oMathPara>
                </a14:m>
                <a:endParaRPr lang="en-US" dirty="0"/>
              </a:p>
              <a:p>
                <a:pPr marL="0" indent="0">
                  <a:buNone/>
                </a:pPr>
                <a:r>
                  <a:rPr lang="en-US" dirty="0"/>
                  <a:t>We obtain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+4</m:t>
                      </m:r>
                      <m:acc>
                        <m:accPr>
                          <m:chr m:val="̇"/>
                          <m:ctrlPr>
                            <a:rPr lang="en-US" i="1">
                              <a:latin typeface="Cambria Math" panose="02040503050406030204" pitchFamily="18" charset="0"/>
                            </a:rPr>
                          </m:ctrlPr>
                        </m:accPr>
                        <m:e>
                          <m:r>
                            <a:rPr lang="en-US" i="1">
                              <a:latin typeface="Cambria Math" panose="02040503050406030204" pitchFamily="18" charset="0"/>
                            </a:rPr>
                            <m:t>𝑐</m:t>
                          </m:r>
                        </m:e>
                      </m:acc>
                      <m:r>
                        <a:rPr lang="en-US" i="1">
                          <a:latin typeface="Cambria Math" panose="02040503050406030204" pitchFamily="18" charset="0"/>
                        </a:rPr>
                        <m:t>+30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𝑟</m:t>
                      </m:r>
                    </m:oMath>
                  </m:oMathPara>
                </a14:m>
                <a:endParaRPr lang="en-US" dirty="0"/>
              </a:p>
              <a:p>
                <a:pPr marL="0" indent="0">
                  <a:buNone/>
                </a:pPr>
                <a:r>
                  <a:rPr lang="en-US" dirty="0"/>
                  <a:t>i.e. </a:t>
                </a:r>
                <a14:m>
                  <m:oMath xmlns:m="http://schemas.openxmlformats.org/officeDocument/2006/math">
                    <m:r>
                      <a:rPr lang="en-US" i="1">
                        <a:latin typeface="Cambria Math" panose="02040503050406030204" pitchFamily="18" charset="0"/>
                      </a:rPr>
                      <m:t>2</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𝑑𝑡</m:t>
                            </m:r>
                          </m:e>
                          <m:sup>
                            <m:r>
                              <a:rPr lang="en-US" i="1">
                                <a:latin typeface="Cambria Math" panose="02040503050406030204" pitchFamily="18" charset="0"/>
                              </a:rPr>
                              <m:t>2</m:t>
                            </m:r>
                          </m:sup>
                        </m:sSup>
                      </m:den>
                    </m:f>
                    <m:r>
                      <a:rPr lang="en-US" i="1">
                        <a:latin typeface="Cambria Math" panose="02040503050406030204" pitchFamily="18" charset="0"/>
                      </a:rPr>
                      <m:t>+4</m:t>
                    </m:r>
                    <m:f>
                      <m:fPr>
                        <m:ctrlPr>
                          <a:rPr lang="en-US" i="1">
                            <a:latin typeface="Cambria Math" panose="02040503050406030204" pitchFamily="18" charset="0"/>
                          </a:rPr>
                        </m:ctrlPr>
                      </m:fPr>
                      <m:num>
                        <m:r>
                          <a:rPr lang="en-US" i="1">
                            <a:latin typeface="Cambria Math" panose="02040503050406030204" pitchFamily="18" charset="0"/>
                          </a:rPr>
                          <m:t>𝑑𝑐</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+30</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=20</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a:p>
                <a:pPr marL="0" indent="0">
                  <a:buNone/>
                </a:pPr>
                <a:r>
                  <a:rPr lang="en-US" dirty="0"/>
                  <a:t> </a:t>
                </a:r>
              </a:p>
              <a:p>
                <a:pPr marL="0" lvl="0" indent="0">
                  <a:buNone/>
                </a:pPr>
                <a:r>
                  <a:rPr lang="en-US" dirty="0"/>
                  <a:t>ii. Desired to speed up process by a factor of 2.</a:t>
                </a:r>
              </a:p>
              <a:p>
                <a:pPr marL="0" indent="0">
                  <a:buNone/>
                </a:pPr>
                <a:r>
                  <a:rPr lang="en-US" dirty="0"/>
                  <a:t>Let τ be machine time; t be actual time and τ = </a:t>
                </a:r>
                <a:r>
                  <a:rPr lang="en-US" dirty="0" err="1"/>
                  <a:t>λt</a:t>
                </a:r>
                <a:r>
                  <a:rPr lang="en-US" dirty="0"/>
                  <a:t>, where λ is time scale factor</a:t>
                </a:r>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m:t>
                        </m:r>
                        <m:r>
                          <m:rPr>
                            <m:sty m:val="p"/>
                          </m:rPr>
                          <a:rPr lang="en-US">
                            <a:latin typeface="Cambria Math" panose="02040503050406030204" pitchFamily="18" charset="0"/>
                          </a:rPr>
                          <m:t>τ</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m:rPr>
                            <m:sty m:val="p"/>
                          </m:rPr>
                          <a:rPr lang="en-US">
                            <a:latin typeface="Cambria Math" panose="02040503050406030204" pitchFamily="18" charset="0"/>
                          </a:rPr>
                          <m:t>τ</m:t>
                        </m:r>
                      </m:num>
                      <m:den>
                        <m:r>
                          <a:rPr lang="en-US" i="1">
                            <a:latin typeface="Cambria Math" panose="02040503050406030204" pitchFamily="18" charset="0"/>
                          </a:rPr>
                          <m:t>𝑑𝑡</m:t>
                        </m:r>
                      </m:den>
                    </m:f>
                    <m:r>
                      <a:rPr lang="en-US" i="1">
                        <a:latin typeface="Cambria Math" panose="02040503050406030204" pitchFamily="18" charset="0"/>
                      </a:rPr>
                      <m:t>=</m:t>
                    </m:r>
                    <m:r>
                      <m:rPr>
                        <m:sty m:val="p"/>
                      </m:rPr>
                      <a:rPr lang="en-US">
                        <a:latin typeface="Cambria Math" panose="02040503050406030204" pitchFamily="18" charset="0"/>
                      </a:rPr>
                      <m:t>λ</m:t>
                    </m:r>
                    <m:f>
                      <m:fPr>
                        <m:ctrlPr>
                          <a:rPr lang="en-US" i="1">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m:t>
                        </m:r>
                        <m:r>
                          <m:rPr>
                            <m:sty m:val="p"/>
                          </m:rPr>
                          <a:rPr lang="en-US">
                            <a:latin typeface="Cambria Math" panose="02040503050406030204" pitchFamily="18" charset="0"/>
                          </a:rPr>
                          <m:t>τ</m:t>
                        </m:r>
                      </m:den>
                    </m:f>
                  </m:oMath>
                </a14:m>
                <a:endParaRPr lang="en-US" dirty="0"/>
              </a:p>
              <a:p>
                <a:r>
                  <a:rPr lang="en-US" dirty="0"/>
                  <a:t>Also </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𝑑𝑡</m:t>
                              </m:r>
                            </m:e>
                            <m:sup>
                              <m:r>
                                <a:rPr lang="en-US" i="1">
                                  <a:latin typeface="Cambria Math" panose="02040503050406030204" pitchFamily="18" charset="0"/>
                                </a:rPr>
                                <m:t>2</m:t>
                              </m:r>
                            </m:sup>
                          </m:sSup>
                        </m:den>
                      </m:f>
                      <m:r>
                        <a:rPr lang="en-US" i="1">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λ</m:t>
                          </m:r>
                        </m:e>
                        <m:sup>
                          <m:r>
                            <a:rPr lang="en-US" i="1">
                              <a:latin typeface="Cambria Math" panose="02040503050406030204" pitchFamily="18" charset="0"/>
                            </a:rPr>
                            <m:t>2</m:t>
                          </m:r>
                        </m:sup>
                      </m:sSup>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𝑑</m:t>
                              </m:r>
                              <m:r>
                                <m:rPr>
                                  <m:sty m:val="p"/>
                                </m:rPr>
                                <a:rPr lang="en-US">
                                  <a:latin typeface="Cambria Math" panose="02040503050406030204" pitchFamily="18" charset="0"/>
                                </a:rPr>
                                <m:t>τ</m:t>
                              </m:r>
                            </m:e>
                            <m:sup>
                              <m:r>
                                <a:rPr lang="en-US" i="1">
                                  <a:latin typeface="Cambria Math" panose="02040503050406030204" pitchFamily="18" charset="0"/>
                                </a:rPr>
                                <m:t>2</m:t>
                              </m:r>
                            </m:sup>
                          </m:sSup>
                        </m:den>
                      </m:f>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4D1C13C4-9438-442C-996C-E9F8D8E74247}"/>
                  </a:ext>
                </a:extLst>
              </p:cNvPr>
              <p:cNvSpPr>
                <a:spLocks noGrp="1" noRot="1" noChangeAspect="1" noMove="1" noResize="1" noEditPoints="1" noAdjustHandles="1" noChangeArrowheads="1" noChangeShapeType="1" noTextEdit="1"/>
              </p:cNvSpPr>
              <p:nvPr>
                <p:ph idx="1"/>
              </p:nvPr>
            </p:nvSpPr>
            <p:spPr>
              <a:xfrm>
                <a:off x="838200" y="1343818"/>
                <a:ext cx="10515600" cy="4833145"/>
              </a:xfrm>
              <a:blipFill>
                <a:blip r:embed="rId2"/>
                <a:stretch>
                  <a:fillRect l="-638" t="-2522"/>
                </a:stretch>
              </a:blipFill>
            </p:spPr>
            <p:txBody>
              <a:bodyPr/>
              <a:lstStyle/>
              <a:p>
                <a:r>
                  <a:rPr lang="en-GB">
                    <a:noFill/>
                  </a:rPr>
                  <a:t> </a:t>
                </a:r>
              </a:p>
            </p:txBody>
          </p:sp>
        </mc:Fallback>
      </mc:AlternateContent>
    </p:spTree>
    <p:extLst>
      <p:ext uri="{BB962C8B-B14F-4D97-AF65-F5344CB8AC3E}">
        <p14:creationId xmlns:p14="http://schemas.microsoft.com/office/powerpoint/2010/main" val="82623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5045-6C43-4974-AA84-64C9D0D1B5AE}"/>
              </a:ext>
            </a:extLst>
          </p:cNvPr>
          <p:cNvSpPr>
            <a:spLocks noGrp="1"/>
          </p:cNvSpPr>
          <p:nvPr>
            <p:ph type="title"/>
          </p:nvPr>
        </p:nvSpPr>
        <p:spPr>
          <a:xfrm>
            <a:off x="838200" y="-3843"/>
            <a:ext cx="10515600" cy="1325563"/>
          </a:xfrm>
        </p:spPr>
        <p:txBody>
          <a:bodyPr/>
          <a:lstStyle/>
          <a:p>
            <a:pPr algn="ctr"/>
            <a:r>
              <a:rPr lang="en-US" b="1" dirty="0"/>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0BD578-C81C-4649-B3A3-475B9D9C85BE}"/>
                  </a:ext>
                </a:extLst>
              </p:cNvPr>
              <p:cNvSpPr>
                <a:spLocks noGrp="1"/>
              </p:cNvSpPr>
              <p:nvPr>
                <p:ph idx="1"/>
              </p:nvPr>
            </p:nvSpPr>
            <p:spPr>
              <a:xfrm>
                <a:off x="838200" y="1171074"/>
                <a:ext cx="10515600" cy="5321801"/>
              </a:xfrm>
            </p:spPr>
            <p:txBody>
              <a:bodyPr numCol="2">
                <a:normAutofit/>
              </a:bodyPr>
              <a:lstStyle/>
              <a:p>
                <a:r>
                  <a:rPr lang="en-US" dirty="0"/>
                  <a:t>Taking the process differential equation </a:t>
                </a:r>
              </a:p>
              <a:p>
                <a14:m>
                  <m:oMath xmlns:m="http://schemas.openxmlformats.org/officeDocument/2006/math">
                    <m:r>
                      <a:rPr lang="en-US" i="1">
                        <a:latin typeface="Cambria Math" panose="02040503050406030204" pitchFamily="18" charset="0"/>
                      </a:rPr>
                      <m:t>2</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𝑑𝑡</m:t>
                            </m:r>
                          </m:e>
                          <m:sup>
                            <m:r>
                              <a:rPr lang="en-US" i="1">
                                <a:latin typeface="Cambria Math" panose="02040503050406030204" pitchFamily="18" charset="0"/>
                              </a:rPr>
                              <m:t>2</m:t>
                            </m:r>
                          </m:sup>
                        </m:sSup>
                      </m:den>
                    </m:f>
                    <m:r>
                      <a:rPr lang="en-US" i="1">
                        <a:latin typeface="Cambria Math" panose="02040503050406030204" pitchFamily="18" charset="0"/>
                      </a:rPr>
                      <m:t>+4</m:t>
                    </m:r>
                    <m:f>
                      <m:fPr>
                        <m:ctrlPr>
                          <a:rPr lang="en-US" i="1">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𝑑𝑡</m:t>
                        </m:r>
                      </m:den>
                    </m:f>
                    <m:r>
                      <a:rPr lang="en-US" i="1">
                        <a:latin typeface="Cambria Math" panose="02040503050406030204" pitchFamily="18" charset="0"/>
                      </a:rPr>
                      <m:t>+30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𝑟</m:t>
                    </m:r>
                  </m:oMath>
                </a14:m>
                <a:endParaRPr lang="en-US" dirty="0"/>
              </a:p>
              <a:p>
                <a:r>
                  <a:rPr lang="en-US" dirty="0"/>
                  <a:t>The equation for the scaled system is </a:t>
                </a:r>
              </a:p>
              <a:p>
                <a14:m>
                  <m:oMath xmlns:m="http://schemas.openxmlformats.org/officeDocument/2006/math">
                    <m:r>
                      <a:rPr lang="en-US" i="1">
                        <a:latin typeface="Cambria Math" panose="02040503050406030204" pitchFamily="18" charset="0"/>
                      </a:rPr>
                      <m:t>2</m:t>
                    </m:r>
                    <m:sSup>
                      <m:sSupPr>
                        <m:ctrlPr>
                          <a:rPr lang="en-US" i="1">
                            <a:latin typeface="Cambria Math" panose="02040503050406030204" pitchFamily="18" charset="0"/>
                          </a:rPr>
                        </m:ctrlPr>
                      </m:sSupPr>
                      <m:e>
                        <m:r>
                          <m:rPr>
                            <m:sty m:val="p"/>
                          </m:rPr>
                          <a:rPr lang="en-US">
                            <a:latin typeface="Cambria Math" panose="02040503050406030204" pitchFamily="18" charset="0"/>
                          </a:rPr>
                          <m:t>λ</m:t>
                        </m:r>
                      </m:e>
                      <m:sup>
                        <m:r>
                          <a:rPr lang="en-US" i="1">
                            <a:latin typeface="Cambria Math" panose="02040503050406030204" pitchFamily="18" charset="0"/>
                          </a:rPr>
                          <m:t>2</m:t>
                        </m:r>
                      </m:sup>
                    </m:sSup>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𝑑</m:t>
                            </m:r>
                            <m:r>
                              <m:rPr>
                                <m:sty m:val="p"/>
                              </m:rPr>
                              <a:rPr lang="en-US">
                                <a:latin typeface="Cambria Math" panose="02040503050406030204" pitchFamily="18" charset="0"/>
                              </a:rPr>
                              <m:t>τ</m:t>
                            </m:r>
                          </m:e>
                          <m:sup>
                            <m:r>
                              <a:rPr lang="en-US" i="1">
                                <a:latin typeface="Cambria Math" panose="02040503050406030204" pitchFamily="18" charset="0"/>
                              </a:rPr>
                              <m:t>2</m:t>
                            </m:r>
                          </m:sup>
                        </m:sSup>
                      </m:den>
                    </m:f>
                    <m:r>
                      <a:rPr lang="en-US" i="1">
                        <a:latin typeface="Cambria Math" panose="02040503050406030204" pitchFamily="18" charset="0"/>
                      </a:rPr>
                      <m:t>+4</m:t>
                    </m:r>
                    <m:r>
                      <a:rPr lang="en-US">
                        <a:latin typeface="Cambria Math" panose="02040503050406030204" pitchFamily="18" charset="0"/>
                      </a:rPr>
                      <m:t> </m:t>
                    </m:r>
                    <m:r>
                      <m:rPr>
                        <m:sty m:val="p"/>
                      </m:rPr>
                      <a:rPr lang="en-US">
                        <a:latin typeface="Cambria Math" panose="02040503050406030204" pitchFamily="18" charset="0"/>
                      </a:rPr>
                      <m:t>λ</m:t>
                    </m:r>
                    <m:f>
                      <m:fPr>
                        <m:ctrlPr>
                          <a:rPr lang="en-US" i="1">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m:t>
                        </m:r>
                        <m:r>
                          <m:rPr>
                            <m:sty m:val="p"/>
                          </m:rPr>
                          <a:rPr lang="en-US">
                            <a:latin typeface="Cambria Math" panose="02040503050406030204" pitchFamily="18" charset="0"/>
                          </a:rPr>
                          <m:t>τ</m:t>
                        </m:r>
                      </m:den>
                    </m:f>
                    <m:r>
                      <a:rPr lang="en-US" i="1">
                        <a:latin typeface="Cambria Math" panose="02040503050406030204" pitchFamily="18" charset="0"/>
                      </a:rPr>
                      <m:t>+30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𝑟</m:t>
                    </m:r>
                  </m:oMath>
                </a14:m>
                <a:endParaRPr lang="en-US" dirty="0"/>
              </a:p>
              <a:p>
                <a:r>
                  <a:rPr lang="en-US" dirty="0"/>
                  <a:t>If it is desired to speed up the process by a factor of 2, then scale factor λ = ½           i.e. τ = t/2</a:t>
                </a:r>
              </a:p>
              <a:p>
                <a:r>
                  <a:rPr lang="en-US" dirty="0"/>
                  <a:t>Substituting into the equation for the scaled system</a:t>
                </a:r>
              </a:p>
              <a:p>
                <a14:m>
                  <m:oMath xmlns:m="http://schemas.openxmlformats.org/officeDocument/2006/math">
                    <m:r>
                      <a:rPr lang="en-US" i="1">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𝑑</m:t>
                            </m:r>
                            <m:r>
                              <m:rPr>
                                <m:sty m:val="p"/>
                              </m:rPr>
                              <a:rPr lang="en-US">
                                <a:latin typeface="Cambria Math" panose="02040503050406030204" pitchFamily="18" charset="0"/>
                              </a:rPr>
                              <m:t>τ</m:t>
                            </m:r>
                          </m:e>
                          <m:sup>
                            <m:r>
                              <a:rPr lang="en-US" i="1">
                                <a:latin typeface="Cambria Math" panose="02040503050406030204" pitchFamily="18" charset="0"/>
                              </a:rPr>
                              <m:t>2</m:t>
                            </m:r>
                          </m:sup>
                        </m:sSup>
                      </m:den>
                    </m:f>
                    <m:r>
                      <a:rPr lang="en-US" i="1">
                        <a:latin typeface="Cambria Math" panose="02040503050406030204" pitchFamily="18" charset="0"/>
                      </a:rPr>
                      <m:t>+4</m:t>
                    </m:r>
                    <m:r>
                      <a:rPr lang="en-US">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m:t>
                        </m:r>
                        <m:r>
                          <m:rPr>
                            <m:sty m:val="p"/>
                          </m:rPr>
                          <a:rPr lang="en-US">
                            <a:latin typeface="Cambria Math" panose="02040503050406030204" pitchFamily="18" charset="0"/>
                          </a:rPr>
                          <m:t>τ</m:t>
                        </m:r>
                      </m:den>
                    </m:f>
                    <m:r>
                      <a:rPr lang="en-US" i="1">
                        <a:latin typeface="Cambria Math" panose="02040503050406030204" pitchFamily="18" charset="0"/>
                      </a:rPr>
                      <m:t>+30</m:t>
                    </m:r>
                    <m:r>
                      <a:rPr lang="en-US" i="1">
                        <a:latin typeface="Cambria Math" panose="02040503050406030204" pitchFamily="18" charset="0"/>
                      </a:rPr>
                      <m:t>𝑐</m:t>
                    </m:r>
                    <m:r>
                      <a:rPr lang="en-US" i="1">
                        <a:latin typeface="Cambria Math" panose="02040503050406030204" pitchFamily="18" charset="0"/>
                      </a:rPr>
                      <m:t>=20</m:t>
                    </m:r>
                    <m:r>
                      <a:rPr lang="en-US" i="1">
                        <a:latin typeface="Cambria Math" panose="02040503050406030204" pitchFamily="18" charset="0"/>
                      </a:rPr>
                      <m:t>𝑟</m:t>
                    </m:r>
                  </m:oMath>
                </a14:m>
                <a:endParaRPr lang="en-US" dirty="0"/>
              </a:p>
              <a:p>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𝑑</m:t>
                            </m:r>
                            <m:r>
                              <m:rPr>
                                <m:sty m:val="p"/>
                              </m:rPr>
                              <a:rPr lang="en-US">
                                <a:latin typeface="Cambria Math" panose="02040503050406030204" pitchFamily="18" charset="0"/>
                              </a:rPr>
                              <m:t>τ</m:t>
                            </m:r>
                          </m:e>
                          <m:sup>
                            <m:r>
                              <a:rPr lang="en-US" i="1">
                                <a:latin typeface="Cambria Math" panose="02040503050406030204" pitchFamily="18" charset="0"/>
                              </a:rPr>
                              <m:t>2</m:t>
                            </m:r>
                          </m:sup>
                        </m:sSup>
                      </m:den>
                    </m:f>
                    <m:r>
                      <a:rPr lang="en-US" i="1">
                        <a:latin typeface="Cambria Math" panose="02040503050406030204" pitchFamily="18" charset="0"/>
                      </a:rPr>
                      <m:t>+4</m:t>
                    </m:r>
                    <m:r>
                      <a:rPr lang="en-US">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m:t>
                        </m:r>
                        <m:r>
                          <m:rPr>
                            <m:sty m:val="p"/>
                          </m:rPr>
                          <a:rPr lang="en-US">
                            <a:latin typeface="Cambria Math" panose="02040503050406030204" pitchFamily="18" charset="0"/>
                          </a:rPr>
                          <m:t>τ</m:t>
                        </m:r>
                      </m:den>
                    </m:f>
                    <m:r>
                      <a:rPr lang="en-US" i="1">
                        <a:latin typeface="Cambria Math" panose="02040503050406030204" pitchFamily="18" charset="0"/>
                      </a:rPr>
                      <m:t>+60</m:t>
                    </m:r>
                    <m:r>
                      <a:rPr lang="en-US" i="1">
                        <a:latin typeface="Cambria Math" panose="02040503050406030204" pitchFamily="18" charset="0"/>
                      </a:rPr>
                      <m:t>𝑐</m:t>
                    </m:r>
                    <m:r>
                      <a:rPr lang="en-US" i="1">
                        <a:latin typeface="Cambria Math" panose="02040503050406030204" pitchFamily="18" charset="0"/>
                      </a:rPr>
                      <m:t>=40</m:t>
                    </m:r>
                    <m:r>
                      <a:rPr lang="en-US" i="1">
                        <a:latin typeface="Cambria Math" panose="02040503050406030204" pitchFamily="18" charset="0"/>
                      </a:rPr>
                      <m:t>𝑟</m:t>
                    </m:r>
                  </m:oMath>
                </a14:m>
                <a:endParaRPr lang="en-US" dirty="0"/>
              </a:p>
              <a:p>
                <a:r>
                  <a:rPr lang="en-US" dirty="0"/>
                  <a:t>Hence the scale analogue computer diagram relation is</a:t>
                </a:r>
              </a:p>
              <a:p>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𝑑</m:t>
                            </m:r>
                            <m:r>
                              <m:rPr>
                                <m:sty m:val="p"/>
                              </m:rPr>
                              <a:rPr lang="en-US">
                                <a:latin typeface="Cambria Math" panose="02040503050406030204" pitchFamily="18" charset="0"/>
                              </a:rPr>
                              <m:t>τ</m:t>
                            </m:r>
                          </m:e>
                          <m:sup>
                            <m:r>
                              <a:rPr lang="en-US" i="1">
                                <a:latin typeface="Cambria Math" panose="02040503050406030204" pitchFamily="18" charset="0"/>
                              </a:rPr>
                              <m:t>2</m:t>
                            </m:r>
                          </m:sup>
                        </m:sSup>
                      </m:den>
                    </m:f>
                    <m:r>
                      <a:rPr lang="en-US" i="1">
                        <a:latin typeface="Cambria Math" panose="02040503050406030204" pitchFamily="18" charset="0"/>
                      </a:rPr>
                      <m:t>=−4</m:t>
                    </m:r>
                    <m:r>
                      <a:rPr lang="en-US">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m:t>
                        </m:r>
                        <m:r>
                          <m:rPr>
                            <m:sty m:val="p"/>
                          </m:rPr>
                          <a:rPr lang="en-US">
                            <a:latin typeface="Cambria Math" panose="02040503050406030204" pitchFamily="18" charset="0"/>
                          </a:rPr>
                          <m:t>τ</m:t>
                        </m:r>
                      </m:den>
                    </m:f>
                    <m:r>
                      <a:rPr lang="en-US" i="1">
                        <a:latin typeface="Cambria Math" panose="02040503050406030204" pitchFamily="18" charset="0"/>
                      </a:rPr>
                      <m:t>−60</m:t>
                    </m:r>
                    <m:r>
                      <a:rPr lang="en-US" i="1">
                        <a:latin typeface="Cambria Math" panose="02040503050406030204" pitchFamily="18" charset="0"/>
                      </a:rPr>
                      <m:t>𝑐</m:t>
                    </m:r>
                    <m:r>
                      <a:rPr lang="en-US" i="1">
                        <a:latin typeface="Cambria Math" panose="02040503050406030204" pitchFamily="18" charset="0"/>
                      </a:rPr>
                      <m:t>+40</m:t>
                    </m:r>
                    <m:r>
                      <a:rPr lang="en-US" i="1">
                        <a:latin typeface="Cambria Math" panose="02040503050406030204" pitchFamily="18" charset="0"/>
                      </a:rPr>
                      <m:t>𝑟</m:t>
                    </m:r>
                  </m:oMath>
                </a14:m>
                <a:endParaRPr lang="en-US" dirty="0"/>
              </a:p>
              <a:p>
                <a:r>
                  <a:rPr lang="en-US" dirty="0"/>
                  <a:t>Scaled analogue computer diagram</a:t>
                </a:r>
              </a:p>
              <a:p>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𝑐</m:t>
                        </m:r>
                      </m:num>
                      <m:den>
                        <m:sSup>
                          <m:sSupPr>
                            <m:ctrlPr>
                              <a:rPr lang="en-US" i="1">
                                <a:latin typeface="Cambria Math" panose="02040503050406030204" pitchFamily="18" charset="0"/>
                              </a:rPr>
                            </m:ctrlPr>
                          </m:sSupPr>
                          <m:e>
                            <m:r>
                              <a:rPr lang="en-US" i="1">
                                <a:latin typeface="Cambria Math" panose="02040503050406030204" pitchFamily="18" charset="0"/>
                              </a:rPr>
                              <m:t>𝑑</m:t>
                            </m:r>
                            <m:r>
                              <m:rPr>
                                <m:sty m:val="p"/>
                              </m:rPr>
                              <a:rPr lang="en-US">
                                <a:latin typeface="Cambria Math" panose="02040503050406030204" pitchFamily="18" charset="0"/>
                              </a:rPr>
                              <m:t>τ</m:t>
                            </m:r>
                          </m:e>
                          <m:sup>
                            <m:r>
                              <a:rPr lang="en-US" i="1">
                                <a:latin typeface="Cambria Math" panose="02040503050406030204" pitchFamily="18" charset="0"/>
                              </a:rPr>
                              <m:t>2</m:t>
                            </m:r>
                          </m:sup>
                        </m:sSup>
                      </m:den>
                    </m:f>
                    <m:r>
                      <a:rPr lang="en-US" i="1">
                        <a:latin typeface="Cambria Math" panose="02040503050406030204" pitchFamily="18" charset="0"/>
                      </a:rPr>
                      <m:t>+4</m:t>
                    </m:r>
                    <m:r>
                      <a:rPr lang="en-US">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𝑑𝑐</m:t>
                        </m:r>
                      </m:num>
                      <m:den>
                        <m:r>
                          <a:rPr lang="en-US" i="1">
                            <a:latin typeface="Cambria Math" panose="02040503050406030204" pitchFamily="18" charset="0"/>
                          </a:rPr>
                          <m:t>𝑑</m:t>
                        </m:r>
                        <m:r>
                          <m:rPr>
                            <m:sty m:val="p"/>
                          </m:rPr>
                          <a:rPr lang="en-US">
                            <a:latin typeface="Cambria Math" panose="02040503050406030204" pitchFamily="18" charset="0"/>
                          </a:rPr>
                          <m:t>τ</m:t>
                        </m:r>
                      </m:den>
                    </m:f>
                    <m:r>
                      <a:rPr lang="en-US" i="1">
                        <a:latin typeface="Cambria Math" panose="02040503050406030204" pitchFamily="18" charset="0"/>
                      </a:rPr>
                      <m:t>+60</m:t>
                    </m:r>
                    <m:r>
                      <a:rPr lang="en-US" i="1">
                        <a:latin typeface="Cambria Math" panose="02040503050406030204" pitchFamily="18" charset="0"/>
                      </a:rPr>
                      <m:t>𝑐</m:t>
                    </m:r>
                    <m:r>
                      <a:rPr lang="en-US" i="1">
                        <a:latin typeface="Cambria Math" panose="02040503050406030204" pitchFamily="18" charset="0"/>
                      </a:rPr>
                      <m:t>=40</m:t>
                    </m:r>
                    <m:r>
                      <a:rPr lang="en-US" i="1">
                        <a:latin typeface="Cambria Math" panose="02040503050406030204" pitchFamily="18" charset="0"/>
                      </a:rPr>
                      <m:t>𝑟</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A00BD578-C81C-4649-B3A3-475B9D9C85BE}"/>
                  </a:ext>
                </a:extLst>
              </p:cNvPr>
              <p:cNvSpPr>
                <a:spLocks noGrp="1" noRot="1" noChangeAspect="1" noMove="1" noResize="1" noEditPoints="1" noAdjustHandles="1" noChangeArrowheads="1" noChangeShapeType="1" noTextEdit="1"/>
              </p:cNvSpPr>
              <p:nvPr>
                <p:ph idx="1"/>
              </p:nvPr>
            </p:nvSpPr>
            <p:spPr>
              <a:xfrm>
                <a:off x="838200" y="1171074"/>
                <a:ext cx="10515600" cy="5321801"/>
              </a:xfrm>
              <a:blipFill>
                <a:blip r:embed="rId2"/>
                <a:stretch>
                  <a:fillRect l="-696" t="-1489"/>
                </a:stretch>
              </a:blipFill>
            </p:spPr>
            <p:txBody>
              <a:bodyPr/>
              <a:lstStyle/>
              <a:p>
                <a:r>
                  <a:rPr lang="en-GB">
                    <a:noFill/>
                  </a:rPr>
                  <a:t> </a:t>
                </a:r>
              </a:p>
            </p:txBody>
          </p:sp>
        </mc:Fallback>
      </mc:AlternateContent>
    </p:spTree>
    <p:extLst>
      <p:ext uri="{BB962C8B-B14F-4D97-AF65-F5344CB8AC3E}">
        <p14:creationId xmlns:p14="http://schemas.microsoft.com/office/powerpoint/2010/main" val="1044424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B047-6761-449D-B832-EEFDA2EA0AA6}"/>
              </a:ext>
            </a:extLst>
          </p:cNvPr>
          <p:cNvSpPr>
            <a:spLocks noGrp="1"/>
          </p:cNvSpPr>
          <p:nvPr>
            <p:ph type="title"/>
          </p:nvPr>
        </p:nvSpPr>
        <p:spPr>
          <a:xfrm>
            <a:off x="278296" y="419816"/>
            <a:ext cx="11145078" cy="1293028"/>
          </a:xfrm>
        </p:spPr>
        <p:txBody>
          <a:bodyPr/>
          <a:lstStyle/>
          <a:p>
            <a:pPr algn="ctr"/>
            <a:r>
              <a:rPr lang="en-US" b="1"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286C2-BB8B-4D0F-8091-A78CC693D71A}"/>
                  </a:ext>
                </a:extLst>
              </p:cNvPr>
              <p:cNvSpPr>
                <a:spLocks noGrp="1"/>
              </p:cNvSpPr>
              <p:nvPr>
                <p:ph idx="1"/>
              </p:nvPr>
            </p:nvSpPr>
            <p:spPr>
              <a:xfrm>
                <a:off x="57919" y="1825625"/>
                <a:ext cx="7363326" cy="4667250"/>
              </a:xfrm>
            </p:spPr>
            <p:txBody>
              <a:bodyPr/>
              <a:lstStyle/>
              <a:p>
                <a:pPr lvl="0"/>
                <a:r>
                  <a:rPr lang="en-US" dirty="0"/>
                  <a:t>Differential equation</a:t>
                </a: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3</m:t>
                              </m:r>
                            </m:sup>
                          </m:sSup>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num>
                        <m:den>
                          <m:sSup>
                            <m:sSupPr>
                              <m:ctrlPr>
                                <a:rPr lang="en-US" i="1">
                                  <a:latin typeface="Cambria Math" panose="02040503050406030204" pitchFamily="18" charset="0"/>
                                </a:rPr>
                              </m:ctrlPr>
                            </m:sSupPr>
                            <m:e>
                              <m:r>
                                <a:rPr lang="en-US" i="1">
                                  <a:latin typeface="Cambria Math" panose="02040503050406030204" pitchFamily="18" charset="0"/>
                                </a:rPr>
                                <m:t>𝑑𝑡</m:t>
                              </m:r>
                            </m:e>
                            <m:sup>
                              <m:r>
                                <a:rPr lang="en-US" i="1">
                                  <a:latin typeface="Cambria Math" panose="02040503050406030204" pitchFamily="18" charset="0"/>
                                </a:rPr>
                                <m:t>3</m:t>
                              </m:r>
                            </m:sup>
                          </m:sSup>
                        </m:den>
                      </m:f>
                      <m:r>
                        <a:rPr lang="en-US" i="1">
                          <a:latin typeface="Cambria Math" panose="02040503050406030204" pitchFamily="18" charset="0"/>
                        </a:rPr>
                        <m:t>+2</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num>
                        <m:den>
                          <m:sSup>
                            <m:sSupPr>
                              <m:ctrlPr>
                                <a:rPr lang="en-US" i="1">
                                  <a:latin typeface="Cambria Math" panose="02040503050406030204" pitchFamily="18" charset="0"/>
                                </a:rPr>
                              </m:ctrlPr>
                            </m:sSupPr>
                            <m:e>
                              <m:r>
                                <a:rPr lang="en-US" i="1">
                                  <a:latin typeface="Cambria Math" panose="02040503050406030204" pitchFamily="18" charset="0"/>
                                </a:rPr>
                                <m:t>𝑑𝑡</m:t>
                              </m:r>
                            </m:e>
                            <m:sup>
                              <m:r>
                                <a:rPr lang="en-US" i="1">
                                  <a:latin typeface="Cambria Math" panose="02040503050406030204" pitchFamily="18" charset="0"/>
                                </a:rPr>
                                <m:t>2</m:t>
                              </m:r>
                            </m:sup>
                          </m:sSup>
                        </m:den>
                      </m:f>
                      <m:r>
                        <a:rPr lang="en-US" i="1">
                          <a:latin typeface="Cambria Math" panose="02040503050406030204" pitchFamily="18" charset="0"/>
                        </a:rPr>
                        <m:t>+5</m:t>
                      </m:r>
                      <m:f>
                        <m:fPr>
                          <m:ctrlPr>
                            <a:rPr lang="en-US" i="1">
                              <a:latin typeface="Cambria Math" panose="02040503050406030204" pitchFamily="18" charset="0"/>
                            </a:rPr>
                          </m:ctrlPr>
                        </m:fPr>
                        <m:num>
                          <m:r>
                            <a:rPr lang="en-US" i="1">
                              <a:latin typeface="Cambria Math" panose="02040503050406030204" pitchFamily="18" charset="0"/>
                            </a:rPr>
                            <m:t>𝑑𝑦</m:t>
                          </m:r>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i="1">
                              <a:latin typeface="Cambria Math" panose="02040503050406030204" pitchFamily="18" charset="0"/>
                            </a:rPr>
                            <m:t>𝑑𝑡</m:t>
                          </m:r>
                        </m:den>
                      </m:f>
                      <m:r>
                        <a:rPr lang="en-US" i="1">
                          <a:latin typeface="Cambria Math" panose="02040503050406030204" pitchFamily="18" charset="0"/>
                        </a:rPr>
                        <m:t>+10</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a:p>
                <a:r>
                  <a:rPr lang="en-US" dirty="0"/>
                  <a:t>Subject to initial condition</a:t>
                </a:r>
              </a:p>
              <a:p>
                <a:pPr marL="0" indent="0">
                  <a:buNone/>
                </a:pPr>
                <a:r>
                  <a:rPr lang="en-US" dirty="0"/>
                  <a:t>y(0) = 0.5;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=0 ; </m:t>
                    </m:r>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=1.0</m:t>
                    </m:r>
                  </m:oMath>
                </a14:m>
                <a:endParaRPr lang="en-US" dirty="0"/>
              </a:p>
              <a:p>
                <a:r>
                  <a:rPr lang="en-US" dirty="0"/>
                  <a:t>The analogue computer equation is </a:t>
                </a: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3</m:t>
                              </m:r>
                            </m:sup>
                          </m:sSup>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num>
                        <m:den>
                          <m:sSup>
                            <m:sSupPr>
                              <m:ctrlPr>
                                <a:rPr lang="en-US" i="1">
                                  <a:latin typeface="Cambria Math" panose="02040503050406030204" pitchFamily="18" charset="0"/>
                                </a:rPr>
                              </m:ctrlPr>
                            </m:sSupPr>
                            <m:e>
                              <m:r>
                                <a:rPr lang="en-US" i="1">
                                  <a:latin typeface="Cambria Math" panose="02040503050406030204" pitchFamily="18" charset="0"/>
                                </a:rPr>
                                <m:t>𝑑𝑡</m:t>
                              </m:r>
                            </m:e>
                            <m:sup>
                              <m:r>
                                <a:rPr lang="en-US" i="1">
                                  <a:latin typeface="Cambria Math" panose="02040503050406030204" pitchFamily="18" charset="0"/>
                                </a:rPr>
                                <m:t>3</m:t>
                              </m:r>
                            </m:sup>
                          </m:sSup>
                        </m:den>
                      </m:f>
                      <m:r>
                        <a:rPr lang="en-US" i="1">
                          <a:latin typeface="Cambria Math" panose="02040503050406030204" pitchFamily="18" charset="0"/>
                        </a:rPr>
                        <m:t>=−2</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num>
                        <m:den>
                          <m:sSup>
                            <m:sSupPr>
                              <m:ctrlPr>
                                <a:rPr lang="en-US" i="1">
                                  <a:latin typeface="Cambria Math" panose="02040503050406030204" pitchFamily="18" charset="0"/>
                                </a:rPr>
                              </m:ctrlPr>
                            </m:sSupPr>
                            <m:e>
                              <m:r>
                                <a:rPr lang="en-US" i="1">
                                  <a:latin typeface="Cambria Math" panose="02040503050406030204" pitchFamily="18" charset="0"/>
                                </a:rPr>
                                <m:t>𝑑𝑡</m:t>
                              </m:r>
                            </m:e>
                            <m:sup>
                              <m:r>
                                <a:rPr lang="en-US" i="1">
                                  <a:latin typeface="Cambria Math" panose="02040503050406030204" pitchFamily="18" charset="0"/>
                                </a:rPr>
                                <m:t>2</m:t>
                              </m:r>
                            </m:sup>
                          </m:sSup>
                        </m:den>
                      </m:f>
                      <m:r>
                        <a:rPr lang="en-US" i="1">
                          <a:latin typeface="Cambria Math" panose="02040503050406030204" pitchFamily="18" charset="0"/>
                        </a:rPr>
                        <m:t>−5</m:t>
                      </m:r>
                      <m:f>
                        <m:fPr>
                          <m:ctrlPr>
                            <a:rPr lang="en-US" i="1">
                              <a:latin typeface="Cambria Math" panose="02040503050406030204" pitchFamily="18" charset="0"/>
                            </a:rPr>
                          </m:ctrlPr>
                        </m:fPr>
                        <m:num>
                          <m:r>
                            <a:rPr lang="en-US" i="1">
                              <a:latin typeface="Cambria Math" panose="02040503050406030204" pitchFamily="18" charset="0"/>
                            </a:rPr>
                            <m:t>𝑑𝑦</m:t>
                          </m:r>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i="1">
                              <a:latin typeface="Cambria Math" panose="02040503050406030204" pitchFamily="18" charset="0"/>
                            </a:rPr>
                            <m:t>𝑑𝑡</m:t>
                          </m:r>
                        </m:den>
                      </m:f>
                      <m:r>
                        <a:rPr lang="en-US" i="1">
                          <a:latin typeface="Cambria Math" panose="02040503050406030204" pitchFamily="18" charset="0"/>
                        </a:rPr>
                        <m:t>−10</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683286C2-BB8B-4D0F-8091-A78CC693D71A}"/>
                  </a:ext>
                </a:extLst>
              </p:cNvPr>
              <p:cNvSpPr>
                <a:spLocks noGrp="1" noRot="1" noChangeAspect="1" noMove="1" noResize="1" noEditPoints="1" noAdjustHandles="1" noChangeArrowheads="1" noChangeShapeType="1" noTextEdit="1"/>
              </p:cNvSpPr>
              <p:nvPr>
                <p:ph idx="1"/>
              </p:nvPr>
            </p:nvSpPr>
            <p:spPr>
              <a:xfrm>
                <a:off x="57919" y="1825625"/>
                <a:ext cx="7363326" cy="4667250"/>
              </a:xfrm>
              <a:blipFill>
                <a:blip r:embed="rId2"/>
                <a:stretch>
                  <a:fillRect l="-1740" t="-20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A430E87-BA7C-41E8-8D72-B0942ED87913}"/>
              </a:ext>
            </a:extLst>
          </p:cNvPr>
          <p:cNvPicPr/>
          <p:nvPr/>
        </p:nvPicPr>
        <p:blipFill rotWithShape="1">
          <a:blip r:embed="rId3">
            <a:extLst>
              <a:ext uri="{28A0092B-C50C-407E-A947-70E740481C1C}">
                <a14:useLocalDpi xmlns:a14="http://schemas.microsoft.com/office/drawing/2010/main" val="0"/>
              </a:ext>
            </a:extLst>
          </a:blip>
          <a:srcRect l="24278" t="5322" r="21889"/>
          <a:stretch/>
        </p:blipFill>
        <p:spPr bwMode="auto">
          <a:xfrm>
            <a:off x="6422422" y="1825625"/>
            <a:ext cx="4770755" cy="42169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1363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51A9-ACB1-4093-AAAC-B77CDCA34E69}"/>
              </a:ext>
            </a:extLst>
          </p:cNvPr>
          <p:cNvSpPr>
            <a:spLocks noGrp="1"/>
          </p:cNvSpPr>
          <p:nvPr>
            <p:ph type="title"/>
          </p:nvPr>
        </p:nvSpPr>
        <p:spPr>
          <a:xfrm>
            <a:off x="545433" y="124494"/>
            <a:ext cx="10808367" cy="1325563"/>
          </a:xfrm>
        </p:spPr>
        <p:txBody>
          <a:bodyPr/>
          <a:lstStyle/>
          <a:p>
            <a:pPr algn="ctr"/>
            <a:r>
              <a:rPr lang="en-US" b="1" dirty="0"/>
              <a:t>Example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331636A-F25E-4C67-A501-31D2BB836BDE}"/>
                  </a:ext>
                </a:extLst>
              </p:cNvPr>
              <p:cNvSpPr>
                <a:spLocks noGrp="1"/>
              </p:cNvSpPr>
              <p:nvPr>
                <p:ph idx="1"/>
              </p:nvPr>
            </p:nvSpPr>
            <p:spPr>
              <a:xfrm>
                <a:off x="545433" y="1450057"/>
                <a:ext cx="11438020" cy="5159290"/>
              </a:xfrm>
            </p:spPr>
            <p:txBody>
              <a:bodyPr numCol="2">
                <a:normAutofit/>
              </a:bodyPr>
              <a:lstStyle/>
              <a:p>
                <a:pPr lvl="0"/>
                <a:r>
                  <a:rPr lang="en-US" dirty="0"/>
                  <a:t>Redrawing the unscaled analogue computer diagram</a:t>
                </a:r>
              </a:p>
              <a:p>
                <a:r>
                  <a:rPr lang="en-US" dirty="0"/>
                  <a:t>Maximum value of parameter</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𝑠𝑎𝑦</m:t>
                    </m:r>
                    <m:r>
                      <a:rPr lang="en-US" i="1">
                        <a:latin typeface="Cambria Math" panose="02040503050406030204" pitchFamily="18" charset="0"/>
                      </a:rPr>
                      <m:t>)</m:t>
                    </m:r>
                  </m:oMath>
                </a14:m>
                <a:endParaRPr lang="en-US" dirty="0"/>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𝑚𝑎𝑥</m:t>
                        </m:r>
                      </m:sub>
                    </m:sSub>
                    <m:r>
                      <a:rPr lang="en-US" i="1">
                        <a:latin typeface="Cambria Math" panose="02040503050406030204" pitchFamily="18" charset="0"/>
                      </a:rPr>
                      <m:t>=5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𝑚𝑎𝑥</m:t>
                        </m:r>
                      </m:sub>
                    </m:sSub>
                    <m:r>
                      <a:rPr lang="en-US" i="1">
                        <a:latin typeface="Cambria Math" panose="02040503050406030204" pitchFamily="18" charset="0"/>
                      </a:rPr>
                      <m:t>=2 ;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𝑚𝑎𝑥</m:t>
                        </m:r>
                      </m:sub>
                    </m:sSub>
                    <m:r>
                      <a:rPr lang="en-US" i="1">
                        <a:latin typeface="Cambria Math" panose="02040503050406030204" pitchFamily="18" charset="0"/>
                      </a:rPr>
                      <m:t>=1 ; </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𝑚𝑎𝑥</m:t>
                        </m:r>
                      </m:sub>
                    </m:sSub>
                    <m:r>
                      <a:rPr lang="en-US" i="1">
                        <a:latin typeface="Cambria Math" panose="02040503050406030204" pitchFamily="18" charset="0"/>
                      </a:rPr>
                      <m:t>=40</m:t>
                    </m:r>
                  </m:oMath>
                </a14:m>
                <a:endParaRPr lang="en-US" dirty="0"/>
              </a:p>
              <a:p>
                <a:r>
                  <a:rPr lang="en-US" dirty="0"/>
                  <a:t>If the machine max output is +100v, and if 90% ceiling is used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90</m:t>
                        </m:r>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𝑚𝑎𝑥</m:t>
                                </m:r>
                              </m:sub>
                            </m:sSub>
                          </m:e>
                        </m:d>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90</m:t>
                        </m:r>
                      </m:num>
                      <m:den>
                        <m:r>
                          <a:rPr lang="en-US" i="1">
                            <a:latin typeface="Cambria Math" panose="02040503050406030204" pitchFamily="18" charset="0"/>
                          </a:rPr>
                          <m:t>𝑌</m:t>
                        </m:r>
                      </m:den>
                    </m:f>
                    <m:r>
                      <a:rPr lang="en-US" i="1">
                        <a:latin typeface="Cambria Math" panose="02040503050406030204" pitchFamily="18" charset="0"/>
                      </a:rPr>
                      <m:t>𝑣𝑜𝑙𝑡𝑠</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3</m:t>
                        </m:r>
                      </m:sup>
                    </m:sSup>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90</m:t>
                        </m:r>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𝑚𝑎𝑥</m:t>
                                </m:r>
                              </m:sub>
                            </m:sSub>
                          </m:e>
                        </m:d>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90</m:t>
                        </m:r>
                      </m:num>
                      <m:den>
                        <m:r>
                          <a:rPr lang="en-US" i="1">
                            <a:latin typeface="Cambria Math" panose="02040503050406030204" pitchFamily="18" charset="0"/>
                          </a:rPr>
                          <m:t>5</m:t>
                        </m:r>
                      </m:den>
                    </m:f>
                    <m:r>
                      <a:rPr lang="en-US" i="1">
                        <a:latin typeface="Cambria Math" panose="02040503050406030204" pitchFamily="18" charset="0"/>
                      </a:rPr>
                      <m:t>=18 </m:t>
                    </m:r>
                    <m:r>
                      <a:rPr lang="en-US" i="1">
                        <a:latin typeface="Cambria Math" panose="02040503050406030204" pitchFamily="18" charset="0"/>
                      </a:rPr>
                      <m:t>𝑣𝑜𝑙𝑡𝑠</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3</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90</m:t>
                        </m:r>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𝑚𝑎𝑥</m:t>
                                </m:r>
                              </m:sub>
                            </m:sSub>
                          </m:e>
                        </m:d>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90</m:t>
                        </m:r>
                      </m:num>
                      <m:den>
                        <m:r>
                          <a:rPr lang="en-US" i="1">
                            <a:latin typeface="Cambria Math" panose="02040503050406030204" pitchFamily="18" charset="0"/>
                          </a:rPr>
                          <m:t>2</m:t>
                        </m:r>
                      </m:den>
                    </m:f>
                    <m:r>
                      <a:rPr lang="en-US" i="1">
                        <a:latin typeface="Cambria Math" panose="02040503050406030204" pitchFamily="18" charset="0"/>
                      </a:rPr>
                      <m:t>=45 </m:t>
                    </m:r>
                    <m:r>
                      <a:rPr lang="en-US" i="1">
                        <a:latin typeface="Cambria Math" panose="02040503050406030204" pitchFamily="18" charset="0"/>
                      </a:rPr>
                      <m:t>𝑣𝑜𝑙𝑡𝑠</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𝑠</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4</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90</m:t>
                        </m:r>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𝑚𝑎𝑥</m:t>
                                </m:r>
                              </m:sub>
                            </m:sSub>
                          </m:e>
                        </m:d>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90</m:t>
                        </m:r>
                      </m:num>
                      <m:den>
                        <m:r>
                          <a:rPr lang="en-US" i="1">
                            <a:latin typeface="Cambria Math" panose="02040503050406030204" pitchFamily="18" charset="0"/>
                          </a:rPr>
                          <m:t>1</m:t>
                        </m:r>
                      </m:den>
                    </m:f>
                    <m:r>
                      <a:rPr lang="en-US" i="1">
                        <a:latin typeface="Cambria Math" panose="02040503050406030204" pitchFamily="18" charset="0"/>
                      </a:rPr>
                      <m:t>=90 </m:t>
                    </m:r>
                    <m:r>
                      <a:rPr lang="en-US" i="1">
                        <a:latin typeface="Cambria Math" panose="02040503050406030204" pitchFamily="18" charset="0"/>
                      </a:rPr>
                      <m:t>𝑣𝑜𝑙𝑡𝑠</m:t>
                    </m:r>
                    <m:r>
                      <a:rPr lang="en-US" i="1">
                        <a:latin typeface="Cambria Math" panose="02040503050406030204" pitchFamily="18" charset="0"/>
                      </a:rPr>
                      <m:t>/</m:t>
                    </m:r>
                    <m:r>
                      <a:rPr lang="en-US" i="1">
                        <a:latin typeface="Cambria Math" panose="02040503050406030204" pitchFamily="18" charset="0"/>
                      </a:rPr>
                      <m:t>𝑚</m:t>
                    </m:r>
                  </m:oMath>
                </a14:m>
                <a:endParaRPr lang="en-US" dirty="0"/>
              </a:p>
              <a:p>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𝑌</m:t>
                        </m:r>
                      </m:num>
                      <m:den>
                        <m:r>
                          <a:rPr lang="en-US" i="1">
                            <a:latin typeface="Cambria Math" panose="02040503050406030204" pitchFamily="18" charset="0"/>
                          </a:rPr>
                          <m:t>5</m:t>
                        </m:r>
                      </m:den>
                    </m:f>
                  </m:oMath>
                </a14:m>
                <a:endParaRPr lang="en-US" dirty="0"/>
              </a:p>
              <a:p>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3</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den>
                    </m:f>
                    <m:r>
                      <a:rPr lang="en-US" i="1">
                        <a:latin typeface="Cambria Math" panose="02040503050406030204" pitchFamily="18" charset="0"/>
                      </a:rPr>
                      <m:t>=2.5</m:t>
                    </m:r>
                  </m:oMath>
                </a14:m>
                <a:endParaRPr lang="en-US" dirty="0"/>
              </a:p>
              <a:p>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4</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3</m:t>
                            </m:r>
                          </m:sub>
                        </m:sSub>
                      </m:den>
                    </m:f>
                    <m:r>
                      <a:rPr lang="en-US" i="1">
                        <a:latin typeface="Cambria Math" panose="02040503050406030204" pitchFamily="18" charset="0"/>
                      </a:rPr>
                      <m:t>=2</m:t>
                    </m:r>
                  </m:oMath>
                </a14:m>
                <a:endParaRPr lang="en-US" dirty="0"/>
              </a:p>
              <a:p>
                <a:r>
                  <a:rPr lang="en-US" dirty="0"/>
                  <a:t>	The relation</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𝑏</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4</m:t>
                        </m:r>
                      </m:den>
                    </m:f>
                    <m:r>
                      <a:rPr lang="en-US" i="1">
                        <a:latin typeface="Cambria Math" panose="02040503050406030204" pitchFamily="18" charset="0"/>
                      </a:rPr>
                      <m:t>𝑈</m:t>
                    </m:r>
                  </m:oMath>
                </a14:m>
                <a:endParaRPr lang="en-US" dirty="0"/>
              </a:p>
              <a:p>
                <a:r>
                  <a:rPr lang="en-US" dirty="0"/>
                  <a:t>If </a:t>
                </a:r>
                <a14:m>
                  <m:oMath xmlns:m="http://schemas.openxmlformats.org/officeDocument/2006/math">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−5</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−10</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=−2</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−5</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3</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3</m:t>
                            </m:r>
                          </m:sub>
                        </m:sSub>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−10</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4</m:t>
                            </m:r>
                          </m:sub>
                        </m:sSub>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4</m:t>
                            </m:r>
                          </m:sub>
                        </m:sSub>
                        <m:r>
                          <a:rPr lang="en-US" i="1">
                            <a:latin typeface="Cambria Math" panose="02040503050406030204" pitchFamily="18" charset="0"/>
                          </a:rPr>
                          <m:t>𝑦</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4</m:t>
                        </m:r>
                      </m:den>
                    </m:f>
                    <m:r>
                      <a:rPr lang="en-US" i="1">
                        <a:latin typeface="Cambria Math" panose="02040503050406030204" pitchFamily="18" charset="0"/>
                      </a:rPr>
                      <m:t>𝑈</m:t>
                    </m:r>
                  </m:oMath>
                </a14:m>
                <a:endParaRPr lang="en-US" dirty="0"/>
              </a:p>
              <a:p>
                <a:r>
                  <a:rPr lang="en-US" dirty="0"/>
                  <a:t>Since the value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𝑚𝑎𝑥</m:t>
                        </m:r>
                      </m:sub>
                    </m:sSub>
                  </m:oMath>
                </a14:m>
                <a:r>
                  <a:rPr lang="en-US" dirty="0"/>
                  <a:t> is not explicitly provided, the final answer will not be explicit.</a:t>
                </a:r>
              </a:p>
              <a:p>
                <a:endParaRPr lang="en-US" dirty="0"/>
              </a:p>
            </p:txBody>
          </p:sp>
        </mc:Choice>
        <mc:Fallback>
          <p:sp>
            <p:nvSpPr>
              <p:cNvPr id="3" name="Content Placeholder 2">
                <a:extLst>
                  <a:ext uri="{FF2B5EF4-FFF2-40B4-BE49-F238E27FC236}">
                    <a16:creationId xmlns:a16="http://schemas.microsoft.com/office/drawing/2014/main" id="{9331636A-F25E-4C67-A501-31D2BB836BDE}"/>
                  </a:ext>
                </a:extLst>
              </p:cNvPr>
              <p:cNvSpPr>
                <a:spLocks noGrp="1" noRot="1" noChangeAspect="1" noMove="1" noResize="1" noEditPoints="1" noAdjustHandles="1" noChangeArrowheads="1" noChangeShapeType="1" noTextEdit="1"/>
              </p:cNvSpPr>
              <p:nvPr>
                <p:ph idx="1"/>
              </p:nvPr>
            </p:nvSpPr>
            <p:spPr>
              <a:xfrm>
                <a:off x="545433" y="1450057"/>
                <a:ext cx="11438020" cy="5159290"/>
              </a:xfrm>
              <a:blipFill>
                <a:blip r:embed="rId2"/>
                <a:stretch>
                  <a:fillRect l="-586" t="-1537" b="-1064"/>
                </a:stretch>
              </a:blipFill>
            </p:spPr>
            <p:txBody>
              <a:bodyPr/>
              <a:lstStyle/>
              <a:p>
                <a:r>
                  <a:rPr lang="en-GB">
                    <a:noFill/>
                  </a:rPr>
                  <a:t> </a:t>
                </a:r>
              </a:p>
            </p:txBody>
          </p:sp>
        </mc:Fallback>
      </mc:AlternateContent>
    </p:spTree>
    <p:extLst>
      <p:ext uri="{BB962C8B-B14F-4D97-AF65-F5344CB8AC3E}">
        <p14:creationId xmlns:p14="http://schemas.microsoft.com/office/powerpoint/2010/main" val="280477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6613-6A16-4966-946A-6D03E7FFD993}"/>
              </a:ext>
            </a:extLst>
          </p:cNvPr>
          <p:cNvSpPr>
            <a:spLocks noGrp="1"/>
          </p:cNvSpPr>
          <p:nvPr>
            <p:ph type="title"/>
          </p:nvPr>
        </p:nvSpPr>
        <p:spPr>
          <a:xfrm>
            <a:off x="649357" y="0"/>
            <a:ext cx="10704443" cy="1325563"/>
          </a:xfrm>
        </p:spPr>
        <p:txBody>
          <a:bodyPr/>
          <a:lstStyle/>
          <a:p>
            <a:pPr algn="ctr"/>
            <a:r>
              <a:rPr lang="en-US" b="1"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3FA071-A6A7-4239-B99A-815BA5AD551F}"/>
                  </a:ext>
                </a:extLst>
              </p:cNvPr>
              <p:cNvSpPr>
                <a:spLocks noGrp="1"/>
              </p:cNvSpPr>
              <p:nvPr>
                <p:ph idx="1"/>
              </p:nvPr>
            </p:nvSpPr>
            <p:spPr>
              <a:xfrm>
                <a:off x="517358" y="1010653"/>
                <a:ext cx="10515600" cy="5847348"/>
              </a:xfrm>
            </p:spPr>
            <p:txBody>
              <a:bodyPr>
                <a:normAutofit/>
              </a:bodyPr>
              <a:lstStyle/>
              <a:p>
                <a:pPr lvl="0"/>
                <a:r>
                  <a:rPr lang="en-US" dirty="0"/>
                  <a:t>System transfer function: </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num>
                        <m:den>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3</m:t>
                              </m:r>
                            </m:sup>
                          </m:sSup>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+6</m:t>
                          </m:r>
                          <m:r>
                            <a:rPr lang="en-US" i="1">
                              <a:latin typeface="Cambria Math" panose="02040503050406030204" pitchFamily="18" charset="0"/>
                            </a:rPr>
                            <m:t>𝑠</m:t>
                          </m:r>
                          <m:r>
                            <a:rPr lang="en-US" i="1">
                              <a:latin typeface="Cambria Math" panose="02040503050406030204" pitchFamily="18" charset="0"/>
                            </a:rPr>
                            <m:t>+1</m:t>
                          </m:r>
                        </m:den>
                      </m:f>
                    </m:oMath>
                  </m:oMathPara>
                </a14:m>
                <a:endParaRPr lang="en-US" dirty="0"/>
              </a:p>
              <a:p>
                <a:r>
                  <a:rPr lang="en-US" dirty="0"/>
                  <a:t>Defining new variable:</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𝑜𝑟</m:t>
                      </m:r>
                      <m:r>
                        <a:rPr lang="en-US" i="1">
                          <a:latin typeface="Cambria Math" panose="02040503050406030204" pitchFamily="18" charset="0"/>
                        </a:rPr>
                        <m:t> </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a:p>
                <a:r>
                  <a:rPr lang="en-US" dirty="0"/>
                  <a:t>Rewriting the transfer function in terms of the new variable,</a:t>
                </a:r>
              </a:p>
              <a:p>
                <a:pPr marL="0" indent="0">
                  <a:buNone/>
                </a:pPr>
                <a14:m>
                  <m:oMathPara xmlns:m="http://schemas.openxmlformats.org/officeDocument/2006/math">
                    <m:oMathParaPr>
                      <m:jc m:val="center"/>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num>
                        <m:den>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3</m:t>
                              </m:r>
                            </m:sup>
                          </m:sSup>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+6</m:t>
                          </m:r>
                          <m:r>
                            <a:rPr lang="en-US" i="1">
                              <a:latin typeface="Cambria Math" panose="02040503050406030204" pitchFamily="18" charset="0"/>
                            </a:rPr>
                            <m:t>𝑠</m:t>
                          </m:r>
                          <m:r>
                            <a:rPr lang="en-US" i="1">
                              <a:latin typeface="Cambria Math" panose="02040503050406030204" pitchFamily="18" charset="0"/>
                            </a:rPr>
                            <m:t>+1</m:t>
                          </m:r>
                        </m:den>
                      </m:f>
                    </m:oMath>
                  </m:oMathPara>
                </a14:m>
                <a:endParaRPr lang="en-US" dirty="0"/>
              </a:p>
              <a:p>
                <a:pPr marL="0" indent="0">
                  <a:buNone/>
                </a:pPr>
                <a:r>
                  <a:rPr lang="en-US" dirty="0"/>
                  <a:t>Which in model form gives</a:t>
                </a:r>
              </a:p>
              <a:p>
                <a:pPr marL="0" indent="0">
                  <a:buNone/>
                </a:pPr>
                <a14:m>
                  <m:oMathPara xmlns:m="http://schemas.openxmlformats.org/officeDocument/2006/math">
                    <m:oMathParaPr>
                      <m:jc m:val="center"/>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3</m:t>
                          </m:r>
                        </m:sup>
                      </m:sSup>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+6</m:t>
                      </m:r>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a:p>
              <a:p>
                <a:r>
                  <a:rPr lang="en-US" dirty="0"/>
                  <a:t>In the analogue computer form, we have</a:t>
                </a:r>
              </a:p>
              <a:p>
                <a:pPr marL="0" indent="0">
                  <a:buNone/>
                </a:pPr>
                <a14:m>
                  <m:oMathPara xmlns:m="http://schemas.openxmlformats.org/officeDocument/2006/math">
                    <m:oMathParaPr>
                      <m:jc m:val="center"/>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3</m:t>
                          </m:r>
                        </m:sup>
                      </m:sSup>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−6</m:t>
                      </m:r>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𝑜𝑟</m:t>
                      </m:r>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−6</m:t>
                      </m:r>
                      <m:r>
                        <a:rPr lang="en-US" i="1">
                          <a:latin typeface="Cambria Math" panose="02040503050406030204" pitchFamily="18" charset="0"/>
                        </a:rPr>
                        <m:t>𝑠</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743FA071-A6A7-4239-B99A-815BA5AD551F}"/>
                  </a:ext>
                </a:extLst>
              </p:cNvPr>
              <p:cNvSpPr>
                <a:spLocks noGrp="1" noRot="1" noChangeAspect="1" noMove="1" noResize="1" noEditPoints="1" noAdjustHandles="1" noChangeArrowheads="1" noChangeShapeType="1" noTextEdit="1"/>
              </p:cNvSpPr>
              <p:nvPr>
                <p:ph idx="1"/>
              </p:nvPr>
            </p:nvSpPr>
            <p:spPr>
              <a:xfrm>
                <a:off x="517358" y="1010653"/>
                <a:ext cx="10515600" cy="5847348"/>
              </a:xfrm>
              <a:blipFill>
                <a:blip r:embed="rId2"/>
                <a:stretch>
                  <a:fillRect l="-754" t="-1356"/>
                </a:stretch>
              </a:blipFill>
            </p:spPr>
            <p:txBody>
              <a:bodyPr/>
              <a:lstStyle/>
              <a:p>
                <a:r>
                  <a:rPr lang="en-GB">
                    <a:noFill/>
                  </a:rPr>
                  <a:t> </a:t>
                </a:r>
              </a:p>
            </p:txBody>
          </p:sp>
        </mc:Fallback>
      </mc:AlternateContent>
    </p:spTree>
    <p:extLst>
      <p:ext uri="{BB962C8B-B14F-4D97-AF65-F5344CB8AC3E}">
        <p14:creationId xmlns:p14="http://schemas.microsoft.com/office/powerpoint/2010/main" val="2081015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6239-4777-4862-9F45-DF34A32886DB}"/>
              </a:ext>
            </a:extLst>
          </p:cNvPr>
          <p:cNvSpPr>
            <a:spLocks noGrp="1"/>
          </p:cNvSpPr>
          <p:nvPr>
            <p:ph type="title"/>
          </p:nvPr>
        </p:nvSpPr>
        <p:spPr>
          <a:xfrm>
            <a:off x="797497" y="366808"/>
            <a:ext cx="10178616" cy="1293028"/>
          </a:xfrm>
        </p:spPr>
        <p:txBody>
          <a:bodyPr/>
          <a:lstStyle/>
          <a:p>
            <a:pPr algn="ctr"/>
            <a:r>
              <a:rPr lang="en-US" b="1" dirty="0"/>
              <a:t>Example 3</a:t>
            </a:r>
          </a:p>
        </p:txBody>
      </p:sp>
      <p:pic>
        <p:nvPicPr>
          <p:cNvPr id="4" name="Content Placeholder 3">
            <a:extLst>
              <a:ext uri="{FF2B5EF4-FFF2-40B4-BE49-F238E27FC236}">
                <a16:creationId xmlns:a16="http://schemas.microsoft.com/office/drawing/2014/main" id="{9E9585C6-7B62-43FC-B815-6021F52FDAEE}"/>
              </a:ext>
            </a:extLst>
          </p:cNvPr>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1808792" y="2193925"/>
            <a:ext cx="8574415" cy="4024313"/>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9A92ABCE-5A7A-47D8-AC7F-A45FBE1A2070}"/>
              </a:ext>
            </a:extLst>
          </p:cNvPr>
          <p:cNvSpPr/>
          <p:nvPr/>
        </p:nvSpPr>
        <p:spPr>
          <a:xfrm>
            <a:off x="1327584" y="1522471"/>
            <a:ext cx="6175921" cy="461665"/>
          </a:xfrm>
          <a:prstGeom prst="rect">
            <a:avLst/>
          </a:prstGeom>
        </p:spPr>
        <p:txBody>
          <a:bodyPr wrap="none">
            <a:spAutoFit/>
          </a:bodyPr>
          <a:lstStyle/>
          <a:p>
            <a:r>
              <a:rPr lang="en-US" sz="2400" dirty="0"/>
              <a:t>Which gives the analogue computer diagram as:</a:t>
            </a:r>
          </a:p>
        </p:txBody>
      </p:sp>
    </p:spTree>
    <p:extLst>
      <p:ext uri="{BB962C8B-B14F-4D97-AF65-F5344CB8AC3E}">
        <p14:creationId xmlns:p14="http://schemas.microsoft.com/office/powerpoint/2010/main" val="3165442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FE1B-0167-468F-A8F6-110B732D9F5B}"/>
              </a:ext>
            </a:extLst>
          </p:cNvPr>
          <p:cNvSpPr>
            <a:spLocks noGrp="1"/>
          </p:cNvSpPr>
          <p:nvPr>
            <p:ph type="title"/>
          </p:nvPr>
        </p:nvSpPr>
        <p:spPr>
          <a:xfrm>
            <a:off x="685800" y="764373"/>
            <a:ext cx="10820400" cy="1293028"/>
          </a:xfrm>
        </p:spPr>
        <p:txBody>
          <a:bodyPr/>
          <a:lstStyle/>
          <a:p>
            <a:pPr algn="ctr"/>
            <a:r>
              <a:rPr lang="en-US" b="1" dirty="0"/>
              <a:t>Time Scale Factor</a:t>
            </a:r>
            <a:endParaRPr lang="en-US" dirty="0"/>
          </a:p>
        </p:txBody>
      </p:sp>
      <p:sp>
        <p:nvSpPr>
          <p:cNvPr id="3" name="Content Placeholder 2">
            <a:extLst>
              <a:ext uri="{FF2B5EF4-FFF2-40B4-BE49-F238E27FC236}">
                <a16:creationId xmlns:a16="http://schemas.microsoft.com/office/drawing/2014/main" id="{F20BBAA2-24B9-4E75-B78C-A4F405B41186}"/>
              </a:ext>
            </a:extLst>
          </p:cNvPr>
          <p:cNvSpPr>
            <a:spLocks noGrp="1"/>
          </p:cNvSpPr>
          <p:nvPr>
            <p:ph idx="1"/>
          </p:nvPr>
        </p:nvSpPr>
        <p:spPr/>
        <p:txBody>
          <a:bodyPr/>
          <a:lstStyle/>
          <a:p>
            <a:r>
              <a:rPr lang="en-US" dirty="0"/>
              <a:t>Let real time be t and machine time be τ, with τ = </a:t>
            </a:r>
            <a:r>
              <a:rPr lang="en-US" dirty="0" err="1"/>
              <a:t>λt</a:t>
            </a:r>
            <a:endParaRPr lang="en-US" dirty="0"/>
          </a:p>
          <a:p>
            <a:r>
              <a:rPr lang="en-US" dirty="0"/>
              <a:t>Where λ is time scale factor.</a:t>
            </a:r>
          </a:p>
          <a:p>
            <a:r>
              <a:rPr lang="en-US" dirty="0"/>
              <a:t>If λ&lt;1, real time is higher or process is speeded up.</a:t>
            </a:r>
          </a:p>
          <a:p>
            <a:r>
              <a:rPr lang="en-US" dirty="0"/>
              <a:t>If λ&gt;1, real time is lower or process is slowed down.</a:t>
            </a:r>
          </a:p>
          <a:p>
            <a:pPr marL="0" indent="0">
              <a:buNone/>
            </a:pPr>
            <a:endParaRPr lang="en-US" dirty="0"/>
          </a:p>
          <a:p>
            <a:endParaRPr lang="en-US" dirty="0"/>
          </a:p>
        </p:txBody>
      </p:sp>
    </p:spTree>
    <p:extLst>
      <p:ext uri="{BB962C8B-B14F-4D97-AF65-F5344CB8AC3E}">
        <p14:creationId xmlns:p14="http://schemas.microsoft.com/office/powerpoint/2010/main" val="4019348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8205-77AB-4B79-BFD3-409B97593EF9}"/>
              </a:ext>
            </a:extLst>
          </p:cNvPr>
          <p:cNvSpPr>
            <a:spLocks noGrp="1"/>
          </p:cNvSpPr>
          <p:nvPr>
            <p:ph type="title"/>
          </p:nvPr>
        </p:nvSpPr>
        <p:spPr>
          <a:xfrm>
            <a:off x="649357" y="0"/>
            <a:ext cx="10704443" cy="1325563"/>
          </a:xfrm>
        </p:spPr>
        <p:txBody>
          <a:bodyPr/>
          <a:lstStyle/>
          <a:p>
            <a:pPr algn="ctr"/>
            <a:r>
              <a:rPr lang="en-US" b="1" dirty="0"/>
              <a:t>Example 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C5837C-B836-4C25-9179-9CF1B5AED5A1}"/>
                  </a:ext>
                </a:extLst>
              </p:cNvPr>
              <p:cNvSpPr>
                <a:spLocks noGrp="1"/>
              </p:cNvSpPr>
              <p:nvPr>
                <p:ph idx="1"/>
              </p:nvPr>
            </p:nvSpPr>
            <p:spPr>
              <a:xfrm>
                <a:off x="838200" y="1325564"/>
                <a:ext cx="10515600" cy="5532436"/>
              </a:xfrm>
            </p:spPr>
            <p:txBody>
              <a:bodyPr>
                <a:normAutofit/>
              </a:bodyPr>
              <a:lstStyle/>
              <a:p>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+10</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𝑑𝑡</m:t>
                        </m:r>
                      </m:den>
                    </m:f>
                    <m:r>
                      <a:rPr lang="en-US" i="1">
                        <a:latin typeface="Cambria Math" panose="02040503050406030204" pitchFamily="18" charset="0"/>
                      </a:rPr>
                      <m:t>+16</m:t>
                    </m:r>
                    <m:r>
                      <a:rPr lang="en-US" i="1">
                        <a:latin typeface="Cambria Math" panose="02040503050406030204" pitchFamily="18" charset="0"/>
                      </a:rPr>
                      <m:t>𝑥</m:t>
                    </m:r>
                    <m:r>
                      <a:rPr lang="en-US" i="1">
                        <a:latin typeface="Cambria Math" panose="02040503050406030204" pitchFamily="18" charset="0"/>
                      </a:rPr>
                      <m:t>=20</m:t>
                    </m:r>
                    <m:r>
                      <a:rPr lang="en-US" i="1">
                        <a:latin typeface="Cambria Math" panose="02040503050406030204" pitchFamily="18" charset="0"/>
                      </a:rPr>
                      <m:t>𝑠𝑖𝑛𝑤𝑡</m:t>
                    </m:r>
                    <m:r>
                      <a:rPr lang="en-US" i="1">
                        <a:latin typeface="Cambria Math" panose="02040503050406030204" pitchFamily="18" charset="0"/>
                      </a:rPr>
                      <m:t> ;</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=0 ; </m:t>
                    </m:r>
                    <m:acc>
                      <m:accPr>
                        <m:chr m:val="̇"/>
                        <m:ctrlPr>
                          <a:rPr lang="en-US" i="1">
                            <a:latin typeface="Cambria Math" panose="02040503050406030204" pitchFamily="18" charset="0"/>
                          </a:rPr>
                        </m:ctrlPr>
                      </m:accPr>
                      <m:e>
                        <m:r>
                          <a:rPr lang="en-US" i="1">
                            <a:latin typeface="Cambria Math" panose="02040503050406030204" pitchFamily="18" charset="0"/>
                          </a:rPr>
                          <m:t>𝑥</m:t>
                        </m:r>
                      </m:e>
                    </m:acc>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=8</m:t>
                    </m:r>
                  </m:oMath>
                </a14:m>
                <a:endParaRPr lang="en-US" dirty="0"/>
              </a:p>
              <a:p>
                <a:r>
                  <a:rPr lang="en-US" dirty="0"/>
                  <a:t>For τ = </a:t>
                </a:r>
                <a:r>
                  <a:rPr lang="en-US" dirty="0" err="1"/>
                  <a:t>λt</a:t>
                </a:r>
                <a:r>
                  <a:rPr lang="en-US" dirty="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m:t>
                        </m:r>
                        <m:r>
                          <a:rPr lang="en-US" i="1">
                            <a:latin typeface="Cambria Math" panose="02040503050406030204" pitchFamily="18" charset="0"/>
                          </a:rPr>
                          <m:t>𝜏</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𝜏</m:t>
                        </m:r>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𝑑𝑡</m:t>
                        </m:r>
                      </m:den>
                    </m:f>
                  </m:oMath>
                </a14:m>
                <a:endParaRPr lang="en-US" dirty="0"/>
              </a:p>
              <a:p>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2</m:t>
                        </m:r>
                      </m:sup>
                    </m:sSup>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oMath>
                </a14:m>
                <a:endParaRPr lang="en-US" dirty="0"/>
              </a:p>
              <a:p>
                <a:r>
                  <a:rPr lang="en-US" dirty="0"/>
                  <a:t> </a:t>
                </a:r>
              </a:p>
              <a:p>
                <a:r>
                  <a:rPr lang="en-US" dirty="0"/>
                  <a:t>The equation becomes</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2</m:t>
                        </m:r>
                      </m:sup>
                    </m:sSup>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2</m:t>
                            </m:r>
                          </m:sup>
                        </m:sSup>
                      </m:den>
                    </m:f>
                    <m:r>
                      <a:rPr lang="en-US" i="1">
                        <a:latin typeface="Cambria Math" panose="02040503050406030204" pitchFamily="18" charset="0"/>
                      </a:rPr>
                      <m:t>+10</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m:t>
                        </m:r>
                        <m:r>
                          <a:rPr lang="en-US" i="1">
                            <a:latin typeface="Cambria Math" panose="02040503050406030204" pitchFamily="18" charset="0"/>
                          </a:rPr>
                          <m:t>𝜏</m:t>
                        </m:r>
                      </m:den>
                    </m:f>
                    <m:r>
                      <a:rPr lang="en-US" i="1">
                        <a:latin typeface="Cambria Math" panose="02040503050406030204" pitchFamily="18" charset="0"/>
                      </a:rPr>
                      <m:t>+16</m:t>
                    </m:r>
                    <m:r>
                      <a:rPr lang="en-US" i="1">
                        <a:latin typeface="Cambria Math" panose="02040503050406030204" pitchFamily="18" charset="0"/>
                      </a:rPr>
                      <m:t>𝑥</m:t>
                    </m:r>
                    <m:r>
                      <a:rPr lang="en-US" i="1">
                        <a:latin typeface="Cambria Math" panose="02040503050406030204" pitchFamily="18" charset="0"/>
                      </a:rPr>
                      <m:t>=20</m:t>
                    </m:r>
                    <m:r>
                      <a:rPr lang="en-US" i="1">
                        <a:latin typeface="Cambria Math" panose="02040503050406030204" pitchFamily="18" charset="0"/>
                      </a:rPr>
                      <m:t>𝑠𝑖𝑛</m:t>
                    </m:r>
                    <m:f>
                      <m:fPr>
                        <m:ctrlPr>
                          <a:rPr lang="en-US" i="1">
                            <a:latin typeface="Cambria Math" panose="02040503050406030204" pitchFamily="18" charset="0"/>
                          </a:rPr>
                        </m:ctrlPr>
                      </m:fPr>
                      <m:num>
                        <m:r>
                          <a:rPr lang="en-US" i="1">
                            <a:latin typeface="Cambria Math" panose="02040503050406030204" pitchFamily="18" charset="0"/>
                          </a:rPr>
                          <m:t>𝜔</m:t>
                        </m:r>
                      </m:num>
                      <m:den>
                        <m:r>
                          <a:rPr lang="en-US" i="1">
                            <a:latin typeface="Cambria Math" panose="02040503050406030204" pitchFamily="18" charset="0"/>
                          </a:rPr>
                          <m:t>𝜆</m:t>
                        </m:r>
                      </m:den>
                    </m:f>
                    <m:r>
                      <a:rPr lang="en-US" i="1">
                        <a:latin typeface="Cambria Math" panose="02040503050406030204" pitchFamily="18" charset="0"/>
                      </a:rPr>
                      <m:t>𝜏</m:t>
                    </m:r>
                  </m:oMath>
                </a14:m>
                <a:endParaRPr lang="en-US" dirty="0"/>
              </a:p>
              <a:p>
                <a:r>
                  <a:rPr lang="en-US" dirty="0"/>
                  <a:t>To slow down the process by a factor of 5 i.e. λ = 5</a:t>
                </a:r>
              </a:p>
              <a:p>
                <a14:m>
                  <m:oMath xmlns:m="http://schemas.openxmlformats.org/officeDocument/2006/math">
                    <m:r>
                      <a:rPr lang="en-US" i="1">
                        <a:latin typeface="Cambria Math" panose="02040503050406030204" pitchFamily="18" charset="0"/>
                      </a:rPr>
                      <m:t>25</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2</m:t>
                            </m:r>
                          </m:sup>
                        </m:sSup>
                      </m:den>
                    </m:f>
                    <m:r>
                      <a:rPr lang="en-US" i="1">
                        <a:latin typeface="Cambria Math" panose="02040503050406030204" pitchFamily="18" charset="0"/>
                      </a:rPr>
                      <m:t>+50</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m:t>
                        </m:r>
                        <m:r>
                          <a:rPr lang="en-US" i="1">
                            <a:latin typeface="Cambria Math" panose="02040503050406030204" pitchFamily="18" charset="0"/>
                          </a:rPr>
                          <m:t>𝜏</m:t>
                        </m:r>
                      </m:den>
                    </m:f>
                    <m:r>
                      <a:rPr lang="en-US" i="1">
                        <a:latin typeface="Cambria Math" panose="02040503050406030204" pitchFamily="18" charset="0"/>
                      </a:rPr>
                      <m:t>+16</m:t>
                    </m:r>
                    <m:r>
                      <a:rPr lang="en-US" i="1">
                        <a:latin typeface="Cambria Math" panose="02040503050406030204" pitchFamily="18" charset="0"/>
                      </a:rPr>
                      <m:t>𝑥</m:t>
                    </m:r>
                    <m:r>
                      <a:rPr lang="en-US" i="1">
                        <a:latin typeface="Cambria Math" panose="02040503050406030204" pitchFamily="18" charset="0"/>
                      </a:rPr>
                      <m:t>=20</m:t>
                    </m:r>
                    <m:r>
                      <a:rPr lang="en-US" i="1">
                        <a:latin typeface="Cambria Math" panose="02040503050406030204" pitchFamily="18" charset="0"/>
                      </a:rPr>
                      <m:t>𝑠𝑖𝑛</m:t>
                    </m:r>
                    <m:f>
                      <m:fPr>
                        <m:ctrlPr>
                          <a:rPr lang="en-US" i="1">
                            <a:latin typeface="Cambria Math" panose="02040503050406030204" pitchFamily="18" charset="0"/>
                          </a:rPr>
                        </m:ctrlPr>
                      </m:fPr>
                      <m:num>
                        <m:r>
                          <a:rPr lang="en-US" i="1">
                            <a:latin typeface="Cambria Math" panose="02040503050406030204" pitchFamily="18" charset="0"/>
                          </a:rPr>
                          <m:t>𝜔</m:t>
                        </m:r>
                      </m:num>
                      <m:den>
                        <m:r>
                          <a:rPr lang="en-US" i="1">
                            <a:latin typeface="Cambria Math" panose="02040503050406030204" pitchFamily="18" charset="0"/>
                          </a:rPr>
                          <m:t>5</m:t>
                        </m:r>
                      </m:den>
                    </m:f>
                    <m:r>
                      <a:rPr lang="en-US" i="1">
                        <a:latin typeface="Cambria Math" panose="02040503050406030204" pitchFamily="18" charset="0"/>
                      </a:rPr>
                      <m:t>𝜏</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ADC5837C-B836-4C25-9179-9CF1B5AED5A1}"/>
                  </a:ext>
                </a:extLst>
              </p:cNvPr>
              <p:cNvSpPr>
                <a:spLocks noGrp="1" noRot="1" noChangeAspect="1" noMove="1" noResize="1" noEditPoints="1" noAdjustHandles="1" noChangeArrowheads="1" noChangeShapeType="1" noTextEdit="1"/>
              </p:cNvSpPr>
              <p:nvPr>
                <p:ph idx="1"/>
              </p:nvPr>
            </p:nvSpPr>
            <p:spPr>
              <a:xfrm>
                <a:off x="838200" y="1325564"/>
                <a:ext cx="10515600" cy="5532436"/>
              </a:xfrm>
              <a:blipFill>
                <a:blip r:embed="rId2"/>
                <a:stretch>
                  <a:fillRect l="-696"/>
                </a:stretch>
              </a:blipFill>
            </p:spPr>
            <p:txBody>
              <a:bodyPr/>
              <a:lstStyle/>
              <a:p>
                <a:r>
                  <a:rPr lang="en-GB">
                    <a:noFill/>
                  </a:rPr>
                  <a:t> </a:t>
                </a:r>
              </a:p>
            </p:txBody>
          </p:sp>
        </mc:Fallback>
      </mc:AlternateContent>
    </p:spTree>
    <p:extLst>
      <p:ext uri="{BB962C8B-B14F-4D97-AF65-F5344CB8AC3E}">
        <p14:creationId xmlns:p14="http://schemas.microsoft.com/office/powerpoint/2010/main" val="91506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8756-7B9B-4261-A8BB-FE2FBC4FCE65}"/>
              </a:ext>
            </a:extLst>
          </p:cNvPr>
          <p:cNvSpPr>
            <a:spLocks noGrp="1"/>
          </p:cNvSpPr>
          <p:nvPr>
            <p:ph type="title"/>
          </p:nvPr>
        </p:nvSpPr>
        <p:spPr>
          <a:xfrm>
            <a:off x="940904" y="0"/>
            <a:ext cx="10605401" cy="1325563"/>
          </a:xfrm>
        </p:spPr>
        <p:txBody>
          <a:bodyPr/>
          <a:lstStyle/>
          <a:p>
            <a:pPr algn="ctr"/>
            <a:r>
              <a:rPr lang="en-US" b="1" dirty="0"/>
              <a:t>Example  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FD2577-DCCE-45FB-85C7-3D0A07A950C4}"/>
                  </a:ext>
                </a:extLst>
              </p:cNvPr>
              <p:cNvSpPr>
                <a:spLocks noGrp="1"/>
              </p:cNvSpPr>
              <p:nvPr>
                <p:ph idx="1"/>
              </p:nvPr>
            </p:nvSpPr>
            <p:spPr>
              <a:xfrm>
                <a:off x="838200" y="1325564"/>
                <a:ext cx="10515600" cy="5532436"/>
              </a:xfrm>
            </p:spPr>
            <p:txBody>
              <a:bodyPr>
                <a:normAutofit/>
              </a:bodyPr>
              <a:lstStyle/>
              <a:p>
                <a:pPr marL="0" indent="0">
                  <a:buNone/>
                </a:pPr>
                <a:r>
                  <a:rPr lang="en-US" dirty="0"/>
                  <a:t>The initial conditions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=0 ; </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m:t>
                                  </m:r>
                                  <m:r>
                                    <a:rPr lang="en-US" i="1">
                                      <a:latin typeface="Cambria Math" panose="02040503050406030204" pitchFamily="18" charset="0"/>
                                    </a:rPr>
                                    <m:t>𝜏</m:t>
                                  </m:r>
                                </m:den>
                              </m:f>
                            </m:e>
                          </m:d>
                        </m:e>
                        <m:sub>
                          <m:r>
                            <a:rPr lang="en-US" i="1">
                              <a:latin typeface="Cambria Math" panose="02040503050406030204" pitchFamily="18" charset="0"/>
                            </a:rPr>
                            <m:t>𝜏</m:t>
                          </m:r>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𝑑𝑡</m:t>
                                  </m:r>
                                </m:den>
                              </m:f>
                            </m:e>
                          </m:d>
                        </m:e>
                        <m:sub>
                          <m:r>
                            <a:rPr lang="en-US" i="1">
                              <a:latin typeface="Cambria Math" panose="02040503050406030204" pitchFamily="18" charset="0"/>
                            </a:rPr>
                            <m:t>𝑡</m:t>
                          </m:r>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m:t>
                          </m:r>
                        </m:den>
                      </m:f>
                      <m:d>
                        <m:dPr>
                          <m:ctrlPr>
                            <a:rPr lang="en-US" i="1">
                              <a:latin typeface="Cambria Math" panose="02040503050406030204" pitchFamily="18" charset="0"/>
                            </a:rPr>
                          </m:ctrlPr>
                        </m:dPr>
                        <m:e>
                          <m:r>
                            <a:rPr lang="en-US" i="1">
                              <a:latin typeface="Cambria Math" panose="02040503050406030204" pitchFamily="18" charset="0"/>
                            </a:rPr>
                            <m:t>8</m:t>
                          </m:r>
                        </m:e>
                      </m:d>
                      <m:r>
                        <a:rPr lang="en-US" i="1">
                          <a:latin typeface="Cambria Math" panose="02040503050406030204" pitchFamily="18" charset="0"/>
                        </a:rPr>
                        <m:t>=1.6</m:t>
                      </m:r>
                    </m:oMath>
                  </m:oMathPara>
                </a14:m>
                <a:endParaRPr lang="en-US" dirty="0"/>
              </a:p>
              <a:p>
                <a:pPr marL="0" indent="0">
                  <a:buNone/>
                </a:pPr>
                <a:r>
                  <a:rPr lang="en-US" dirty="0"/>
                  <a:t>Also for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100</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𝑑𝑡</m:t>
                          </m:r>
                        </m:den>
                      </m:f>
                      <m:r>
                        <a:rPr lang="en-US" i="1">
                          <a:latin typeface="Cambria Math" panose="02040503050406030204" pitchFamily="18" charset="0"/>
                        </a:rPr>
                        <m:t>+0.5</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𝑠𝑖𝑛𝑡</m:t>
                      </m:r>
                      <m:r>
                        <a:rPr lang="en-US" i="1">
                          <a:latin typeface="Cambria Math" panose="02040503050406030204" pitchFamily="18" charset="0"/>
                        </a:rPr>
                        <m:t> ;</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=2; </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𝑑𝑡</m:t>
                                  </m:r>
                                </m:den>
                              </m:f>
                            </m:e>
                          </m:d>
                        </m:e>
                        <m:sub>
                          <m:r>
                            <a:rPr lang="en-US" i="1">
                              <a:latin typeface="Cambria Math" panose="02040503050406030204" pitchFamily="18" charset="0"/>
                            </a:rPr>
                            <m:t>𝑡</m:t>
                          </m:r>
                          <m:r>
                            <a:rPr lang="en-US" i="1">
                              <a:latin typeface="Cambria Math" panose="02040503050406030204" pitchFamily="18" charset="0"/>
                            </a:rPr>
                            <m:t>=0</m:t>
                          </m:r>
                        </m:sub>
                      </m:sSub>
                      <m:r>
                        <a:rPr lang="en-US" i="1">
                          <a:latin typeface="Cambria Math" panose="02040503050406030204" pitchFamily="18" charset="0"/>
                        </a:rPr>
                        <m:t>=5</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𝐿𝑒𝑡</m:t>
                      </m:r>
                      <m:r>
                        <a:rPr lang="en-US" i="1">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 = 0.1</m:t>
                      </m:r>
                      <m:r>
                        <a:rPr lang="en-US" i="1">
                          <a:latin typeface="Cambria Math" panose="02040503050406030204" pitchFamily="18" charset="0"/>
                        </a:rPr>
                        <m:t>𝑡</m:t>
                      </m:r>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𝑑𝑡</m:t>
                          </m:r>
                        </m:den>
                      </m:f>
                      <m:r>
                        <a:rPr lang="en-US" i="1">
                          <a:latin typeface="Cambria Math" panose="02040503050406030204" pitchFamily="18" charset="0"/>
                        </a:rPr>
                        <m:t>=0.1</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m:t>
                          </m:r>
                          <m:r>
                            <a:rPr lang="en-US" i="1">
                              <a:latin typeface="Cambria Math" panose="02040503050406030204" pitchFamily="18" charset="0"/>
                            </a:rPr>
                            <m:t>𝜏</m:t>
                          </m:r>
                        </m:den>
                      </m:f>
                      <m:r>
                        <a:rPr lang="en-US" i="1">
                          <a:latin typeface="Cambria Math" panose="02040503050406030204" pitchFamily="18" charset="0"/>
                        </a:rPr>
                        <m:t> ,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=0.01</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2</m:t>
                              </m:r>
                            </m:sup>
                          </m:sSup>
                        </m:den>
                      </m:f>
                    </m:oMath>
                  </m:oMathPara>
                </a14:m>
                <a:endParaRPr lang="en-US" dirty="0"/>
              </a:p>
              <a:p>
                <a:pPr marL="0" indent="0">
                  <a:buNone/>
                </a:pPr>
                <a:r>
                  <a:rPr lang="en-US" dirty="0"/>
                  <a:t>Giving</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𝑥</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2</m:t>
                              </m:r>
                            </m:sup>
                          </m:sSup>
                        </m:den>
                      </m:f>
                      <m:r>
                        <a:rPr lang="en-US" i="1">
                          <a:latin typeface="Cambria Math" panose="02040503050406030204" pitchFamily="18" charset="0"/>
                        </a:rPr>
                        <m:t>+0.2</m:t>
                      </m:r>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m:t>
                          </m:r>
                          <m:r>
                            <a:rPr lang="en-US" i="1">
                              <a:latin typeface="Cambria Math" panose="02040503050406030204" pitchFamily="18" charset="0"/>
                            </a:rPr>
                            <m:t>𝜏</m:t>
                          </m:r>
                        </m:den>
                      </m:f>
                      <m:r>
                        <a:rPr lang="en-US" i="1">
                          <a:latin typeface="Cambria Math" panose="02040503050406030204" pitchFamily="18" charset="0"/>
                        </a:rPr>
                        <m:t>+0.5</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𝑠𝑖𝑛</m:t>
                      </m:r>
                      <m:r>
                        <a:rPr lang="en-US" i="1">
                          <a:latin typeface="Cambria Math" panose="02040503050406030204" pitchFamily="18" charset="0"/>
                        </a:rPr>
                        <m:t>10</m:t>
                      </m:r>
                      <m:r>
                        <a:rPr lang="en-US" i="1">
                          <a:latin typeface="Cambria Math" panose="02040503050406030204" pitchFamily="18" charset="0"/>
                        </a:rPr>
                        <m:t>𝜏</m:t>
                      </m:r>
                    </m:oMath>
                  </m:oMathPara>
                </a14:m>
                <a:endParaRPr lang="en-US" dirty="0"/>
              </a:p>
              <a:p>
                <a:pPr marL="0" indent="0">
                  <a:buNone/>
                </a:pPr>
                <a:r>
                  <a:rPr lang="en-US" dirty="0"/>
                  <a:t>Subject to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=2 ; </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𝑑𝑥</m:t>
                                  </m:r>
                                </m:num>
                                <m:den>
                                  <m:r>
                                    <a:rPr lang="en-US" i="1">
                                      <a:latin typeface="Cambria Math" panose="02040503050406030204" pitchFamily="18" charset="0"/>
                                    </a:rPr>
                                    <m:t>𝑑</m:t>
                                  </m:r>
                                  <m:r>
                                    <a:rPr lang="en-US" i="1">
                                      <a:latin typeface="Cambria Math" panose="02040503050406030204" pitchFamily="18" charset="0"/>
                                    </a:rPr>
                                    <m:t>𝜏</m:t>
                                  </m:r>
                                </m:den>
                              </m:f>
                            </m:e>
                          </m:d>
                        </m:e>
                        <m:sub>
                          <m:r>
                            <a:rPr lang="en-US" i="1">
                              <a:latin typeface="Cambria Math" panose="02040503050406030204" pitchFamily="18" charset="0"/>
                            </a:rPr>
                            <m:t>𝜏</m:t>
                          </m:r>
                          <m:r>
                            <a:rPr lang="en-US" i="1">
                              <a:latin typeface="Cambria Math" panose="02040503050406030204" pitchFamily="18" charset="0"/>
                            </a:rPr>
                            <m:t>=0</m:t>
                          </m:r>
                        </m:sub>
                      </m:sSub>
                      <m:r>
                        <a:rPr lang="en-US" i="1">
                          <a:latin typeface="Cambria Math" panose="02040503050406030204" pitchFamily="18" charset="0"/>
                        </a:rPr>
                        <m:t>=50</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95FD2577-DCCE-45FB-85C7-3D0A07A950C4}"/>
                  </a:ext>
                </a:extLst>
              </p:cNvPr>
              <p:cNvSpPr>
                <a:spLocks noGrp="1" noRot="1" noChangeAspect="1" noMove="1" noResize="1" noEditPoints="1" noAdjustHandles="1" noChangeArrowheads="1" noChangeShapeType="1" noTextEdit="1"/>
              </p:cNvSpPr>
              <p:nvPr>
                <p:ph idx="1"/>
              </p:nvPr>
            </p:nvSpPr>
            <p:spPr>
              <a:xfrm>
                <a:off x="838200" y="1325564"/>
                <a:ext cx="10515600" cy="5532436"/>
              </a:xfrm>
              <a:blipFill>
                <a:blip r:embed="rId2"/>
                <a:stretch>
                  <a:fillRect l="-754" t="-1322"/>
                </a:stretch>
              </a:blipFill>
            </p:spPr>
            <p:txBody>
              <a:bodyPr/>
              <a:lstStyle/>
              <a:p>
                <a:r>
                  <a:rPr lang="en-GB">
                    <a:noFill/>
                  </a:rPr>
                  <a:t> </a:t>
                </a:r>
              </a:p>
            </p:txBody>
          </p:sp>
        </mc:Fallback>
      </mc:AlternateContent>
    </p:spTree>
    <p:extLst>
      <p:ext uri="{BB962C8B-B14F-4D97-AF65-F5344CB8AC3E}">
        <p14:creationId xmlns:p14="http://schemas.microsoft.com/office/powerpoint/2010/main" val="3417018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D3A3-98D5-48B9-A300-1B2E9F792BFE}"/>
              </a:ext>
            </a:extLst>
          </p:cNvPr>
          <p:cNvSpPr>
            <a:spLocks noGrp="1"/>
          </p:cNvSpPr>
          <p:nvPr>
            <p:ph type="title"/>
          </p:nvPr>
        </p:nvSpPr>
        <p:spPr>
          <a:xfrm>
            <a:off x="742122" y="0"/>
            <a:ext cx="10611678" cy="1325563"/>
          </a:xfrm>
        </p:spPr>
        <p:txBody>
          <a:bodyPr/>
          <a:lstStyle/>
          <a:p>
            <a:pPr algn="ctr"/>
            <a:r>
              <a:rPr lang="en-US" b="1" dirty="0"/>
              <a:t>Differential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6E30B9-25E6-49B6-8762-8CF3542C9A8F}"/>
                  </a:ext>
                </a:extLst>
              </p:cNvPr>
              <p:cNvSpPr>
                <a:spLocks noGrp="1"/>
              </p:cNvSpPr>
              <p:nvPr>
                <p:ph idx="1"/>
              </p:nvPr>
            </p:nvSpPr>
            <p:spPr>
              <a:xfrm>
                <a:off x="838200" y="1010653"/>
                <a:ext cx="10515600" cy="5847346"/>
              </a:xfrm>
            </p:spPr>
            <p:txBody>
              <a:bodyPr>
                <a:normAutofit/>
              </a:bodyPr>
              <a:lstStyle/>
              <a:p>
                <a:r>
                  <a:rPr lang="en-US" dirty="0"/>
                  <a:t>Problems are solved mainly by integrators, summers and coefficient potentiometers. However, if a form of transfer function with numerator polynomial is encountered, additional manipulators are necessary.</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𝑠</m:t>
                              </m:r>
                            </m:e>
                          </m:d>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3</m:t>
                              </m:r>
                            </m:sup>
                          </m:sSup>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+6</m:t>
                          </m:r>
                          <m:r>
                            <a:rPr lang="en-US" i="1">
                              <a:latin typeface="Cambria Math" panose="02040503050406030204" pitchFamily="18" charset="0"/>
                            </a:rPr>
                            <m:t>𝑠</m:t>
                          </m:r>
                          <m:r>
                            <a:rPr lang="en-US" i="1">
                              <a:latin typeface="Cambria Math" panose="02040503050406030204" pitchFamily="18" charset="0"/>
                            </a:rPr>
                            <m:t>+1</m:t>
                          </m:r>
                        </m:den>
                      </m:f>
                    </m:oMath>
                  </m:oMathPara>
                </a14:m>
                <a:endParaRPr lang="en-US" dirty="0"/>
              </a:p>
              <a:p>
                <a:r>
                  <a:rPr lang="en-US" dirty="0"/>
                  <a:t>Represented by</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+5</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+6</m:t>
                      </m:r>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𝑢</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𝑢</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a:p>
                <a:r>
                  <a:rPr lang="en-US" dirty="0"/>
                  <a:t>A new variable is introduced such that </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num>
                        <m:den>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3</m:t>
                              </m:r>
                            </m:sup>
                          </m:sSup>
                          <m:r>
                            <a:rPr lang="en-US" i="1">
                              <a:latin typeface="Cambria Math" panose="02040503050406030204" pitchFamily="18" charset="0"/>
                            </a:rPr>
                            <m:t>+5</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+6</m:t>
                          </m:r>
                          <m:r>
                            <a:rPr lang="en-US" i="1">
                              <a:latin typeface="Cambria Math" panose="02040503050406030204" pitchFamily="18" charset="0"/>
                            </a:rPr>
                            <m:t>𝑠</m:t>
                          </m:r>
                          <m:r>
                            <a:rPr lang="en-US" i="1">
                              <a:latin typeface="Cambria Math" panose="02040503050406030204" pitchFamily="18" charset="0"/>
                            </a:rPr>
                            <m:t>+1</m:t>
                          </m:r>
                        </m:den>
                      </m:f>
                    </m:oMath>
                  </m:oMathPara>
                </a14:m>
                <a:endParaRPr lang="en-US" dirty="0"/>
              </a:p>
              <a:p>
                <a:r>
                  <a:rPr lang="en-US" dirty="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+1</m:t>
                        </m:r>
                      </m:e>
                    </m:d>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i.e.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=−5</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−6</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a:p>
                <a:r>
                  <a:rPr lang="en-US" dirty="0"/>
                  <a:t>And</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=2</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2C6E30B9-25E6-49B6-8762-8CF3542C9A8F}"/>
                  </a:ext>
                </a:extLst>
              </p:cNvPr>
              <p:cNvSpPr>
                <a:spLocks noGrp="1" noRot="1" noChangeAspect="1" noMove="1" noResize="1" noEditPoints="1" noAdjustHandles="1" noChangeArrowheads="1" noChangeShapeType="1" noTextEdit="1"/>
              </p:cNvSpPr>
              <p:nvPr>
                <p:ph idx="1"/>
              </p:nvPr>
            </p:nvSpPr>
            <p:spPr>
              <a:xfrm>
                <a:off x="838200" y="1010653"/>
                <a:ext cx="10515600" cy="5847346"/>
              </a:xfrm>
              <a:blipFill>
                <a:blip r:embed="rId2"/>
                <a:stretch>
                  <a:fillRect l="-696" t="-1356"/>
                </a:stretch>
              </a:blipFill>
            </p:spPr>
            <p:txBody>
              <a:bodyPr/>
              <a:lstStyle/>
              <a:p>
                <a:r>
                  <a:rPr lang="en-GB">
                    <a:noFill/>
                  </a:rPr>
                  <a:t> </a:t>
                </a:r>
              </a:p>
            </p:txBody>
          </p:sp>
        </mc:Fallback>
      </mc:AlternateContent>
    </p:spTree>
    <p:extLst>
      <p:ext uri="{BB962C8B-B14F-4D97-AF65-F5344CB8AC3E}">
        <p14:creationId xmlns:p14="http://schemas.microsoft.com/office/powerpoint/2010/main" val="7888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4B46-124C-43AF-86DB-B0A6F986BE0A}"/>
              </a:ext>
            </a:extLst>
          </p:cNvPr>
          <p:cNvSpPr>
            <a:spLocks noGrp="1"/>
          </p:cNvSpPr>
          <p:nvPr>
            <p:ph type="title"/>
          </p:nvPr>
        </p:nvSpPr>
        <p:spPr>
          <a:xfrm>
            <a:off x="328863" y="0"/>
            <a:ext cx="11024937" cy="1325563"/>
          </a:xfrm>
        </p:spPr>
        <p:txBody>
          <a:bodyPr/>
          <a:lstStyle/>
          <a:p>
            <a:pPr algn="ctr"/>
            <a:r>
              <a:rPr lang="en-US" b="1" dirty="0"/>
              <a:t>ANALOGUE COMPUTERS</a:t>
            </a:r>
          </a:p>
        </p:txBody>
      </p:sp>
      <p:sp>
        <p:nvSpPr>
          <p:cNvPr id="3" name="Content Placeholder 2">
            <a:extLst>
              <a:ext uri="{FF2B5EF4-FFF2-40B4-BE49-F238E27FC236}">
                <a16:creationId xmlns:a16="http://schemas.microsoft.com/office/drawing/2014/main" id="{CFD5218A-6C16-484D-B3F9-AE0414D0CCAD}"/>
              </a:ext>
            </a:extLst>
          </p:cNvPr>
          <p:cNvSpPr>
            <a:spLocks noGrp="1"/>
          </p:cNvSpPr>
          <p:nvPr>
            <p:ph idx="1"/>
          </p:nvPr>
        </p:nvSpPr>
        <p:spPr>
          <a:xfrm>
            <a:off x="328863" y="1034717"/>
            <a:ext cx="11534273" cy="6039851"/>
          </a:xfrm>
        </p:spPr>
        <p:txBody>
          <a:bodyPr>
            <a:normAutofit/>
          </a:bodyPr>
          <a:lstStyle/>
          <a:p>
            <a:r>
              <a:rPr lang="en-US" dirty="0"/>
              <a:t>Basically, a digital computer can only add and subtract. Thus it is necessary to reduce all problems to rather el3ementary mathematical manipulations. This process is called programming. </a:t>
            </a:r>
          </a:p>
          <a:p>
            <a:r>
              <a:rPr lang="en-US" dirty="0"/>
              <a:t>The programming of a problem for solution on a digital computer makes extensive use of the methods of “numerical analysis” to convert the problem to the numerical operations which the computer can perform. </a:t>
            </a:r>
          </a:p>
          <a:p>
            <a:r>
              <a:rPr lang="en-US" dirty="0"/>
              <a:t>A digital computer has been referred to as an “energetic moron” in that it is capable of performing thousands of simple additions and subtractions in a second.</a:t>
            </a:r>
          </a:p>
          <a:p>
            <a:r>
              <a:rPr lang="en-US" dirty="0"/>
              <a:t>Because of the ability of both digital and analogue computers to solve complicated mathematical equations almost instantaneously, they are often incorporated as part of control systems to compute desired information. This information may then be used immediately to improve the control of the particular system.</a:t>
            </a:r>
          </a:p>
        </p:txBody>
      </p:sp>
    </p:spTree>
    <p:extLst>
      <p:ext uri="{BB962C8B-B14F-4D97-AF65-F5344CB8AC3E}">
        <p14:creationId xmlns:p14="http://schemas.microsoft.com/office/powerpoint/2010/main" val="68998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DCC8-C0AD-4B83-8BE3-025383C2D345}"/>
              </a:ext>
            </a:extLst>
          </p:cNvPr>
          <p:cNvSpPr>
            <a:spLocks noGrp="1"/>
          </p:cNvSpPr>
          <p:nvPr>
            <p:ph type="title"/>
          </p:nvPr>
        </p:nvSpPr>
        <p:spPr>
          <a:xfrm>
            <a:off x="685800" y="764373"/>
            <a:ext cx="10820400" cy="1293028"/>
          </a:xfrm>
        </p:spPr>
        <p:txBody>
          <a:bodyPr/>
          <a:lstStyle/>
          <a:p>
            <a:pPr algn="ctr"/>
            <a:r>
              <a:rPr lang="en-US" b="1" dirty="0"/>
              <a:t>Basic Analogue Computer Elements (Linear)</a:t>
            </a:r>
          </a:p>
        </p:txBody>
      </p:sp>
      <p:sp>
        <p:nvSpPr>
          <p:cNvPr id="3" name="Content Placeholder 2">
            <a:extLst>
              <a:ext uri="{FF2B5EF4-FFF2-40B4-BE49-F238E27FC236}">
                <a16:creationId xmlns:a16="http://schemas.microsoft.com/office/drawing/2014/main" id="{33BFEB71-BA23-4637-A54B-4F97ACB47930}"/>
              </a:ext>
            </a:extLst>
          </p:cNvPr>
          <p:cNvSpPr>
            <a:spLocks noGrp="1"/>
          </p:cNvSpPr>
          <p:nvPr>
            <p:ph idx="1"/>
          </p:nvPr>
        </p:nvSpPr>
        <p:spPr/>
        <p:txBody>
          <a:bodyPr/>
          <a:lstStyle/>
          <a:p>
            <a:r>
              <a:rPr lang="en-US" dirty="0"/>
              <a:t>	Summing Amplifier: The basic building block of the analogue computer is the high gain </a:t>
            </a:r>
            <a:r>
              <a:rPr lang="en-US" dirty="0" err="1"/>
              <a:t>d.c.</a:t>
            </a:r>
            <a:r>
              <a:rPr lang="en-US" dirty="0"/>
              <a:t> amplifier, represented schematically by fig. 4. When the input voltage is </a:t>
            </a:r>
            <a:r>
              <a:rPr lang="en-US" dirty="0" err="1"/>
              <a:t>e</a:t>
            </a:r>
            <a:r>
              <a:rPr lang="en-US" baseline="-25000" dirty="0" err="1"/>
              <a:t>i</a:t>
            </a:r>
            <a:r>
              <a:rPr lang="en-US" dirty="0"/>
              <a:t>(t), then the output voltage is given by  </a:t>
            </a:r>
            <a:r>
              <a:rPr lang="en-US" dirty="0" err="1"/>
              <a:t>e</a:t>
            </a:r>
            <a:r>
              <a:rPr lang="en-US" baseline="-25000" dirty="0" err="1"/>
              <a:t>o</a:t>
            </a:r>
            <a:r>
              <a:rPr lang="en-US" dirty="0"/>
              <a:t>(t)= -</a:t>
            </a:r>
            <a:r>
              <a:rPr lang="en-US" dirty="0" err="1"/>
              <a:t>Ae</a:t>
            </a:r>
            <a:r>
              <a:rPr lang="en-US" baseline="-25000" dirty="0" err="1"/>
              <a:t>i</a:t>
            </a:r>
            <a:r>
              <a:rPr lang="en-US" dirty="0"/>
              <a:t> (t)</a:t>
            </a:r>
          </a:p>
          <a:p>
            <a:r>
              <a:rPr lang="en-US" dirty="0"/>
              <a:t>	where A, the amplifier voltage gain, is a large constant value.</a:t>
            </a:r>
          </a:p>
          <a:p>
            <a:endParaRPr lang="en-US" dirty="0"/>
          </a:p>
        </p:txBody>
      </p:sp>
      <p:pic>
        <p:nvPicPr>
          <p:cNvPr id="4" name="Picture 3">
            <a:extLst>
              <a:ext uri="{FF2B5EF4-FFF2-40B4-BE49-F238E27FC236}">
                <a16:creationId xmlns:a16="http://schemas.microsoft.com/office/drawing/2014/main" id="{E3B9B212-5D08-4D54-9EE1-2BC9A4CFB255}"/>
              </a:ext>
            </a:extLst>
          </p:cNvPr>
          <p:cNvPicPr/>
          <p:nvPr/>
        </p:nvPicPr>
        <p:blipFill rotWithShape="1">
          <a:blip r:embed="rId2">
            <a:extLst>
              <a:ext uri="{28A0092B-C50C-407E-A947-70E740481C1C}">
                <a14:useLocalDpi xmlns:a14="http://schemas.microsoft.com/office/drawing/2010/main" val="0"/>
              </a:ext>
            </a:extLst>
          </a:blip>
          <a:srcRect l="55770" t="14492" r="14525" b="20169"/>
          <a:stretch/>
        </p:blipFill>
        <p:spPr bwMode="auto">
          <a:xfrm>
            <a:off x="2257691" y="4001294"/>
            <a:ext cx="7094855" cy="26050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961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9695-8426-40BB-B12D-7202F198EE6C}"/>
              </a:ext>
            </a:extLst>
          </p:cNvPr>
          <p:cNvSpPr>
            <a:spLocks noGrp="1"/>
          </p:cNvSpPr>
          <p:nvPr>
            <p:ph type="title"/>
          </p:nvPr>
        </p:nvSpPr>
        <p:spPr>
          <a:xfrm>
            <a:off x="593558" y="0"/>
            <a:ext cx="10760242" cy="1325563"/>
          </a:xfrm>
        </p:spPr>
        <p:txBody>
          <a:bodyPr/>
          <a:lstStyle/>
          <a:p>
            <a:pPr algn="ctr"/>
            <a:r>
              <a:rPr lang="en-US" b="1" dirty="0"/>
              <a:t>Summing Amplifier</a:t>
            </a:r>
          </a:p>
        </p:txBody>
      </p:sp>
      <p:sp>
        <p:nvSpPr>
          <p:cNvPr id="3" name="Content Placeholder 2">
            <a:extLst>
              <a:ext uri="{FF2B5EF4-FFF2-40B4-BE49-F238E27FC236}">
                <a16:creationId xmlns:a16="http://schemas.microsoft.com/office/drawing/2014/main" id="{8956EB2A-FB42-49DD-9A20-8DBCA5A7ACBD}"/>
              </a:ext>
            </a:extLst>
          </p:cNvPr>
          <p:cNvSpPr>
            <a:spLocks noGrp="1"/>
          </p:cNvSpPr>
          <p:nvPr>
            <p:ph idx="1"/>
          </p:nvPr>
        </p:nvSpPr>
        <p:spPr>
          <a:xfrm>
            <a:off x="593558" y="1325563"/>
            <a:ext cx="10760242" cy="4851400"/>
          </a:xfrm>
        </p:spPr>
        <p:txBody>
          <a:bodyPr/>
          <a:lstStyle/>
          <a:p>
            <a:r>
              <a:rPr lang="en-US" dirty="0"/>
              <a:t>When this is used in conjunction with a resistance network, as shown in fig. 5, then the resulting circuit can be used to add a number of voltages. Let V</a:t>
            </a:r>
            <a:r>
              <a:rPr lang="en-US" baseline="-25000" dirty="0"/>
              <a:t>1</a:t>
            </a:r>
            <a:r>
              <a:rPr lang="en-US" dirty="0"/>
              <a:t>, V</a:t>
            </a:r>
            <a:r>
              <a:rPr lang="en-US" baseline="-25000" dirty="0"/>
              <a:t>2</a:t>
            </a:r>
            <a:r>
              <a:rPr lang="en-US" dirty="0"/>
              <a:t>, V</a:t>
            </a:r>
            <a:r>
              <a:rPr lang="en-US" baseline="-25000" dirty="0"/>
              <a:t>3</a:t>
            </a:r>
            <a:r>
              <a:rPr lang="en-US" dirty="0"/>
              <a:t>… be voltages, relative to some base potential, which can be functions of time; also let these be applied to resistors R</a:t>
            </a:r>
            <a:r>
              <a:rPr lang="en-US" baseline="-25000" dirty="0"/>
              <a:t>1</a:t>
            </a:r>
            <a:r>
              <a:rPr lang="en-US" dirty="0"/>
              <a:t>, R</a:t>
            </a:r>
            <a:r>
              <a:rPr lang="en-US" baseline="-25000" dirty="0"/>
              <a:t>2</a:t>
            </a:r>
            <a:r>
              <a:rPr lang="en-US" dirty="0"/>
              <a:t>, R</a:t>
            </a:r>
            <a:r>
              <a:rPr lang="en-US" baseline="-25000" dirty="0"/>
              <a:t>3</a:t>
            </a:r>
            <a:r>
              <a:rPr lang="en-US" dirty="0"/>
              <a:t>… </a:t>
            </a:r>
          </a:p>
          <a:p>
            <a:endParaRPr lang="en-US" dirty="0"/>
          </a:p>
        </p:txBody>
      </p:sp>
      <p:pic>
        <p:nvPicPr>
          <p:cNvPr id="5" name="Picture 4">
            <a:extLst>
              <a:ext uri="{FF2B5EF4-FFF2-40B4-BE49-F238E27FC236}">
                <a16:creationId xmlns:a16="http://schemas.microsoft.com/office/drawing/2014/main" id="{43BBE7FE-CABA-40C6-9A7B-E103480CFBAE}"/>
              </a:ext>
            </a:extLst>
          </p:cNvPr>
          <p:cNvPicPr/>
          <p:nvPr/>
        </p:nvPicPr>
        <p:blipFill rotWithShape="1">
          <a:blip r:embed="rId2">
            <a:extLst>
              <a:ext uri="{28A0092B-C50C-407E-A947-70E740481C1C}">
                <a14:useLocalDpi xmlns:a14="http://schemas.microsoft.com/office/drawing/2010/main" val="0"/>
              </a:ext>
            </a:extLst>
          </a:blip>
          <a:srcRect b="21074"/>
          <a:stretch/>
        </p:blipFill>
        <p:spPr bwMode="auto">
          <a:xfrm>
            <a:off x="2492943" y="2979053"/>
            <a:ext cx="8860857" cy="35982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699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67C7-7A13-4A6B-B29D-D9FA732359A4}"/>
              </a:ext>
            </a:extLst>
          </p:cNvPr>
          <p:cNvSpPr>
            <a:spLocks noGrp="1"/>
          </p:cNvSpPr>
          <p:nvPr>
            <p:ph type="title"/>
          </p:nvPr>
        </p:nvSpPr>
        <p:spPr>
          <a:xfrm>
            <a:off x="685800" y="764373"/>
            <a:ext cx="10820400" cy="1293028"/>
          </a:xfrm>
        </p:spPr>
        <p:txBody>
          <a:bodyPr/>
          <a:lstStyle/>
          <a:p>
            <a:pPr algn="ctr"/>
            <a:r>
              <a:rPr lang="en-US" b="1" dirty="0"/>
              <a:t>Summing Amplifier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163697-9450-4100-A816-7D5B07BB9A1C}"/>
                  </a:ext>
                </a:extLst>
              </p:cNvPr>
              <p:cNvSpPr>
                <a:spLocks noGrp="1"/>
              </p:cNvSpPr>
              <p:nvPr>
                <p:ph idx="1"/>
              </p:nvPr>
            </p:nvSpPr>
            <p:spPr/>
            <p:txBody>
              <a:bodyPr/>
              <a:lstStyle/>
              <a:p>
                <a:r>
                  <a:rPr lang="en-US" dirty="0"/>
                  <a:t>At any given instant, applying </a:t>
                </a:r>
                <a:r>
                  <a:rPr lang="en-US" dirty="0" err="1"/>
                  <a:t>Kirchoff’s</a:t>
                </a:r>
                <a:r>
                  <a:rPr lang="en-US" dirty="0"/>
                  <a:t> 1</a:t>
                </a:r>
                <a:r>
                  <a:rPr lang="en-US" baseline="30000" dirty="0"/>
                  <a:t>st</a:t>
                </a:r>
                <a:r>
                  <a:rPr lang="en-US" dirty="0"/>
                  <a:t> law to the summing junction, the point where the outputs of these resistors are connected,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𝑎</m:t>
                        </m:r>
                      </m:sub>
                    </m:sSub>
                  </m:oMath>
                </a14:m>
                <a:endParaRPr lang="en-US" dirty="0"/>
              </a:p>
              <a:p>
                <a:r>
                  <a:rPr lang="en-US" dirty="0"/>
                  <a:t>where i</a:t>
                </a:r>
                <a:r>
                  <a:rPr lang="en-US" baseline="-25000" dirty="0"/>
                  <a:t>f</a:t>
                </a:r>
                <a:r>
                  <a:rPr lang="en-US" dirty="0"/>
                  <a:t> is the current through the feedback resistor, and </a:t>
                </a:r>
                <a:r>
                  <a:rPr lang="en-US" dirty="0" err="1"/>
                  <a:t>i­</a:t>
                </a:r>
                <a:r>
                  <a:rPr lang="en-US" baseline="-25000" dirty="0" err="1"/>
                  <a:t>a</a:t>
                </a:r>
                <a:r>
                  <a:rPr lang="en-US" dirty="0"/>
                  <a:t> is the input current into the high gain amplifier. If V</a:t>
                </a:r>
                <a:r>
                  <a:rPr lang="en-US" baseline="-25000" dirty="0"/>
                  <a:t>s</a:t>
                </a:r>
                <a:r>
                  <a:rPr lang="en-US" dirty="0"/>
                  <a:t> and V</a:t>
                </a:r>
                <a:r>
                  <a:rPr lang="en-US" baseline="-25000" dirty="0"/>
                  <a:t>o</a:t>
                </a:r>
                <a:r>
                  <a:rPr lang="en-US" dirty="0"/>
                  <a:t> are the voltages at the input and output of the amplifier respectively, then</a:t>
                </a:r>
              </a:p>
              <a:p>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2</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3</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𝑎</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6163697-9450-4100-A816-7D5B07BB9A1C}"/>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242924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C82E-3660-4326-8F37-28A18F17E39B}"/>
              </a:ext>
            </a:extLst>
          </p:cNvPr>
          <p:cNvSpPr>
            <a:spLocks noGrp="1"/>
          </p:cNvSpPr>
          <p:nvPr>
            <p:ph type="title"/>
          </p:nvPr>
        </p:nvSpPr>
        <p:spPr>
          <a:xfrm>
            <a:off x="838200" y="265043"/>
            <a:ext cx="10668000" cy="1792358"/>
          </a:xfrm>
        </p:spPr>
        <p:txBody>
          <a:bodyPr/>
          <a:lstStyle/>
          <a:p>
            <a:pPr algn="ctr"/>
            <a:r>
              <a:rPr lang="en-US" b="1" dirty="0"/>
              <a:t>Summing Amplifier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511771-F19A-4081-9ECA-C0A08034788B}"/>
                  </a:ext>
                </a:extLst>
              </p:cNvPr>
              <p:cNvSpPr>
                <a:spLocks noGrp="1"/>
              </p:cNvSpPr>
              <p:nvPr>
                <p:ph idx="1"/>
              </p:nvPr>
            </p:nvSpPr>
            <p:spPr>
              <a:xfrm>
                <a:off x="838200" y="1475874"/>
                <a:ext cx="10515600" cy="5017001"/>
              </a:xfrm>
            </p:spPr>
            <p:txBody>
              <a:bodyPr>
                <a:normAutofit/>
              </a:bodyPr>
              <a:lstStyle/>
              <a:p>
                <a:pPr marL="457200" marR="0" algn="just">
                  <a:lnSpc>
                    <a:spcPct val="115000"/>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Now the amplifier voltage gain, A, will be of the order of 10</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8</a:t>
                </a:r>
                <a:r>
                  <a:rPr lang="en-US" dirty="0">
                    <a:latin typeface="Times New Roman" panose="02020603050405020304" pitchFamily="18" charset="0"/>
                    <a:ea typeface="Times New Roman" panose="02020603050405020304" pitchFamily="18" charset="0"/>
                    <a:cs typeface="Times New Roman" panose="02020603050405020304" pitchFamily="18" charset="0"/>
                  </a:rPr>
                  <a:t> and the computer will have an operational range of ±100 volts, or in some cases ±10 volts. Hence, for V</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o</a:t>
                </a:r>
                <a:r>
                  <a:rPr lang="en-US" dirty="0">
                    <a:latin typeface="Times New Roman" panose="02020603050405020304" pitchFamily="18" charset="0"/>
                    <a:ea typeface="Times New Roman" panose="02020603050405020304" pitchFamily="18" charset="0"/>
                    <a:cs typeface="Times New Roman" panose="02020603050405020304" pitchFamily="18" charset="0"/>
                  </a:rPr>
                  <a:t> to remain within range, V</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s</a:t>
                </a:r>
                <a:r>
                  <a:rPr lang="en-US" dirty="0">
                    <a:latin typeface="Times New Roman" panose="02020603050405020304" pitchFamily="18" charset="0"/>
                    <a:ea typeface="Times New Roman" panose="02020603050405020304" pitchFamily="18" charset="0"/>
                    <a:cs typeface="Times New Roman" panose="02020603050405020304" pitchFamily="18" charset="0"/>
                  </a:rPr>
                  <a:t> must not exceed about 10</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-6</a:t>
                </a:r>
                <a:r>
                  <a:rPr lang="en-US" dirty="0">
                    <a:latin typeface="Times New Roman" panose="02020603050405020304" pitchFamily="18" charset="0"/>
                    <a:ea typeface="Times New Roman" panose="02020603050405020304" pitchFamily="18" charset="0"/>
                    <a:cs typeface="Times New Roman" panose="02020603050405020304" pitchFamily="18" charset="0"/>
                  </a:rPr>
                  <a:t> volts; it is then negligible compared to </a:t>
                </a:r>
                <a:r>
                  <a:rPr lang="en-US" dirty="0">
                    <a:latin typeface="Times New Roman" panose="02020603050405020304" pitchFamily="18" charset="0"/>
                    <a:ea typeface="Calibri" panose="020F0502020204030204" pitchFamily="34" charset="0"/>
                    <a:cs typeface="Times New Roman" panose="02020603050405020304" pitchFamily="18" charset="0"/>
                  </a:rPr>
                  <a:t>V</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V</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V</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and V</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o</a:t>
                </a:r>
                <a:r>
                  <a:rPr lang="en-US" dirty="0">
                    <a:latin typeface="Times New Roman" panose="02020603050405020304" pitchFamily="18" charset="0"/>
                    <a:ea typeface="Calibri" panose="020F0502020204030204" pitchFamily="34" charset="0"/>
                    <a:cs typeface="Times New Roman" panose="02020603050405020304" pitchFamily="18" charset="0"/>
                  </a:rPr>
                  <a:t> and is virtually at earth potential. The summing junction is thus referred to as a virtual earth point.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Also, the impedance of the amplifier will be of the order 10</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10</a:t>
                </a:r>
                <a:r>
                  <a:rPr lang="en-US" dirty="0">
                    <a:latin typeface="Times New Roman" panose="02020603050405020304" pitchFamily="18" charset="0"/>
                    <a:ea typeface="Calibri" panose="020F0502020204030204" pitchFamily="34" charset="0"/>
                    <a:cs typeface="Times New Roman" panose="02020603050405020304" pitchFamily="18" charset="0"/>
                  </a:rPr>
                  <a:t> ohms, compared to 10</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6</a:t>
                </a:r>
                <a:r>
                  <a:rPr lang="en-US" dirty="0">
                    <a:latin typeface="Times New Roman" panose="02020603050405020304" pitchFamily="18" charset="0"/>
                    <a:ea typeface="Calibri" panose="020F0502020204030204" pitchFamily="34" charset="0"/>
                    <a:cs typeface="Times New Roman" panose="02020603050405020304" pitchFamily="18" charset="0"/>
                  </a:rPr>
                  <a:t> ohms for the feedback resistor. Hence </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baseline="-25000" dirty="0" err="1">
                    <a:latin typeface="Times New Roman" panose="02020603050405020304" pitchFamily="18" charset="0"/>
                    <a:ea typeface="Calibri" panose="020F0502020204030204" pitchFamily="34" charset="0"/>
                    <a:cs typeface="Times New Roman" panose="02020603050405020304" pitchFamily="18" charset="0"/>
                  </a:rPr>
                  <a:t>a</a:t>
                </a:r>
                <a:r>
                  <a:rPr lang="en-US" dirty="0">
                    <a:latin typeface="Times New Roman" panose="02020603050405020304" pitchFamily="18" charset="0"/>
                    <a:ea typeface="Calibri" panose="020F0502020204030204" pitchFamily="34" charset="0"/>
                    <a:cs typeface="Times New Roman" panose="02020603050405020304" pitchFamily="18" charset="0"/>
                  </a:rPr>
                  <a:t> can also be neglected. Therefore,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pPr>
                <a:br>
                  <a:rPr lang="en-US" sz="2400" dirty="0">
                    <a:effectLst/>
                    <a:latin typeface="Cambria Math" panose="02040503050406030204" pitchFamily="18" charset="0"/>
                    <a:ea typeface="Calibri" panose="020F0502020204030204" pitchFamily="34" charset="0"/>
                    <a:cs typeface="Times New Roman" panose="02020603050405020304" pitchFamily="18" charset="0"/>
                  </a:rPr>
                </a:br>
                <a14:m>
                  <m:oMath xmlns:m="http://schemas.openxmlformats.org/officeDocument/2006/math">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den>
                    </m:f>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den>
                    </m:f>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3</m:t>
                            </m:r>
                          </m:sub>
                        </m:sSub>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3</m:t>
                            </m:r>
                          </m:sub>
                        </m:sSub>
                      </m:den>
                    </m:f>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𝑜</m:t>
                            </m:r>
                          </m:sub>
                        </m:sSub>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𝑓</m:t>
                            </m:r>
                          </m:sub>
                        </m:sSub>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1000"/>
                  </a:spcAft>
                </a:pP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𝑜</m:t>
                        </m:r>
                      </m:sub>
                    </m:sSub>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𝑓</m:t>
                            </m:r>
                          </m:sub>
                        </m:sSub>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𝑓</m:t>
                            </m:r>
                          </m:sub>
                        </m:sSub>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den>
                    </m:f>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𝑓</m:t>
                            </m:r>
                          </m:sub>
                        </m:sSub>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3</m:t>
                            </m:r>
                          </m:sub>
                        </m:sSub>
                      </m:den>
                    </m:f>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3</m:t>
                        </m:r>
                      </m:sub>
                    </m:sSub>
                    <m:r>
                      <a:rPr lang="en-US" i="1">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59511771-F19A-4081-9ECA-C0A08034788B}"/>
                  </a:ext>
                </a:extLst>
              </p:cNvPr>
              <p:cNvSpPr>
                <a:spLocks noGrp="1" noRot="1" noChangeAspect="1" noMove="1" noResize="1" noEditPoints="1" noAdjustHandles="1" noChangeArrowheads="1" noChangeShapeType="1" noTextEdit="1"/>
              </p:cNvSpPr>
              <p:nvPr>
                <p:ph idx="1"/>
              </p:nvPr>
            </p:nvSpPr>
            <p:spPr>
              <a:xfrm>
                <a:off x="838200" y="1475874"/>
                <a:ext cx="10515600" cy="5017001"/>
              </a:xfrm>
              <a:blipFill>
                <a:blip r:embed="rId2"/>
                <a:stretch>
                  <a:fillRect t="-486" r="-696"/>
                </a:stretch>
              </a:blipFill>
            </p:spPr>
            <p:txBody>
              <a:bodyPr/>
              <a:lstStyle/>
              <a:p>
                <a:r>
                  <a:rPr lang="en-GB">
                    <a:noFill/>
                  </a:rPr>
                  <a:t> </a:t>
                </a:r>
              </a:p>
            </p:txBody>
          </p:sp>
        </mc:Fallback>
      </mc:AlternateContent>
    </p:spTree>
    <p:extLst>
      <p:ext uri="{BB962C8B-B14F-4D97-AF65-F5344CB8AC3E}">
        <p14:creationId xmlns:p14="http://schemas.microsoft.com/office/powerpoint/2010/main" val="20468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9D6A-909B-458E-A209-39EF4C119A52}"/>
              </a:ext>
            </a:extLst>
          </p:cNvPr>
          <p:cNvSpPr>
            <a:spLocks noGrp="1"/>
          </p:cNvSpPr>
          <p:nvPr>
            <p:ph type="title"/>
          </p:nvPr>
        </p:nvSpPr>
        <p:spPr>
          <a:xfrm>
            <a:off x="838200" y="18255"/>
            <a:ext cx="10515600" cy="1325563"/>
          </a:xfrm>
        </p:spPr>
        <p:txBody>
          <a:bodyPr/>
          <a:lstStyle/>
          <a:p>
            <a:pPr algn="ctr"/>
            <a:r>
              <a:rPr lang="en-US" b="1" dirty="0"/>
              <a:t>Summing Amplifier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D2FCBA-FB6B-4D81-AC6A-D79AFBA52410}"/>
                  </a:ext>
                </a:extLst>
              </p:cNvPr>
              <p:cNvSpPr>
                <a:spLocks noGrp="1"/>
              </p:cNvSpPr>
              <p:nvPr>
                <p:ph idx="1"/>
              </p:nvPr>
            </p:nvSpPr>
            <p:spPr>
              <a:xfrm>
                <a:off x="549442" y="911225"/>
                <a:ext cx="10515600" cy="4351338"/>
              </a:xfrm>
            </p:spPr>
            <p:txBody>
              <a:bodyPr>
                <a:normAutofit/>
              </a:bodyPr>
              <a:lstStyle/>
              <a:p>
                <a:pPr marL="457200" marR="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R</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R</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R</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R</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f</a:t>
                </a:r>
                <a:r>
                  <a:rPr lang="en-US" dirty="0">
                    <a:latin typeface="Times New Roman" panose="02020603050405020304" pitchFamily="18" charset="0"/>
                    <a:ea typeface="Calibri" panose="020F0502020204030204" pitchFamily="34" charset="0"/>
                    <a:cs typeface="Times New Roman" panose="02020603050405020304" pitchFamily="18" charset="0"/>
                  </a:rPr>
                  <a:t> then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𝑜</m:t>
                        </m:r>
                      </m:sub>
                    </m:sSub>
                    <m:r>
                      <a:rPr lang="en-US" i="1">
                        <a:latin typeface="Cambria Math" panose="02040503050406030204" pitchFamily="18" charset="0"/>
                        <a:ea typeface="Calibri" panose="020F0502020204030204" pitchFamily="34" charset="0"/>
                        <a:cs typeface="Times New Roman" panose="02020603050405020304" pitchFamily="18" charset="0"/>
                      </a:rPr>
                      <m:t>=−</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3</m:t>
                            </m:r>
                          </m:sub>
                        </m:sSub>
                        <m:r>
                          <a:rPr lang="en-US" i="1">
                            <a:latin typeface="Cambria Math" panose="02040503050406030204" pitchFamily="18" charset="0"/>
                            <a:ea typeface="Calibri" panose="020F0502020204030204" pitchFamily="34" charset="0"/>
                            <a:cs typeface="Times New Roman" panose="02020603050405020304" pitchFamily="18" charset="0"/>
                          </a:rPr>
                          <m:t>+…</m:t>
                        </m:r>
                      </m:e>
                    </m:d>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𝑎𝑑𝑑𝑖𝑡𝑖𝑜𝑛</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𝑜𝑓</m:t>
                    </m:r>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𝑣𝑜𝑙𝑡𝑎𝑔𝑒𝑠</m:t>
                    </m:r>
                    <m:r>
                      <a:rPr lang="en-US"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If there is only one voltage input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10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𝑜</m:t>
                        </m:r>
                      </m:sub>
                    </m:sSub>
                    <m:r>
                      <a:rPr lang="en-US" i="1">
                        <a:latin typeface="Cambria Math" panose="02040503050406030204" pitchFamily="18" charset="0"/>
                        <a:ea typeface="Calibri" panose="020F0502020204030204" pitchFamily="34" charset="0"/>
                        <a:cs typeface="Times New Roman" panose="02020603050405020304" pitchFamily="18" charset="0"/>
                      </a:rPr>
                      <m:t>=−</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𝑓</m:t>
                            </m:r>
                          </m:sub>
                        </m:sSub>
                      </m:num>
                      <m:den>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𝑅</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𝑚𝑢𝑙𝑡𝑖𝑝𝑙𝑖𝑐𝑎𝑡𝑖𝑜𝑛</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𝑏𝑦</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𝑐𝑜𝑛𝑠𝑡𝑎𝑛𝑡</m:t>
                    </m:r>
                    <m:r>
                      <a:rPr lang="en-US" i="1">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It should be noted that in all cases there is a sign inversion. Usually the available ratios R</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f</a:t>
                </a:r>
                <a:r>
                  <a:rPr lang="en-US" dirty="0">
                    <a:latin typeface="Times New Roman" panose="02020603050405020304" pitchFamily="18" charset="0"/>
                    <a:ea typeface="Calibri" panose="020F0502020204030204" pitchFamily="34" charset="0"/>
                    <a:cs typeface="Times New Roman" panose="02020603050405020304" pitchFamily="18" charset="0"/>
                  </a:rPr>
                  <a:t>/R</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etc. are standardized to 1 and 10, the appropriate gain being selectable as required. The complete circuit comprising high gain amplifier, input resistors, and feedback element is termed an operational amplifier, and for it to act as a summing amplifier the feedback element must be a resistor. It is given a symbol as shown below:</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FBD2FCBA-FB6B-4D81-AC6A-D79AFBA52410}"/>
                  </a:ext>
                </a:extLst>
              </p:cNvPr>
              <p:cNvSpPr>
                <a:spLocks noGrp="1" noRot="1" noChangeAspect="1" noMove="1" noResize="1" noEditPoints="1" noAdjustHandles="1" noChangeArrowheads="1" noChangeShapeType="1" noTextEdit="1"/>
              </p:cNvSpPr>
              <p:nvPr>
                <p:ph idx="1"/>
              </p:nvPr>
            </p:nvSpPr>
            <p:spPr>
              <a:xfrm>
                <a:off x="549442" y="911225"/>
                <a:ext cx="10515600" cy="4351338"/>
              </a:xfrm>
              <a:blipFill>
                <a:blip r:embed="rId2"/>
                <a:stretch>
                  <a:fillRect t="-420" r="-754"/>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71A69861-B8DE-43B9-92F5-7A14838052C5}"/>
              </a:ext>
            </a:extLst>
          </p:cNvPr>
          <p:cNvPicPr/>
          <p:nvPr/>
        </p:nvPicPr>
        <p:blipFill rotWithShape="1">
          <a:blip r:embed="rId3">
            <a:extLst>
              <a:ext uri="{28A0092B-C50C-407E-A947-70E740481C1C}">
                <a14:useLocalDpi xmlns:a14="http://schemas.microsoft.com/office/drawing/2010/main" val="0"/>
              </a:ext>
            </a:extLst>
          </a:blip>
          <a:srcRect l="13047" t="30616" r="59940" b="28197"/>
          <a:stretch/>
        </p:blipFill>
        <p:spPr bwMode="auto">
          <a:xfrm>
            <a:off x="6059904" y="4716379"/>
            <a:ext cx="5293896" cy="21233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362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BF8C-2CA9-4E2B-B62E-DF56A17310C9}"/>
              </a:ext>
            </a:extLst>
          </p:cNvPr>
          <p:cNvSpPr>
            <a:spLocks noGrp="1"/>
          </p:cNvSpPr>
          <p:nvPr>
            <p:ph type="title"/>
          </p:nvPr>
        </p:nvSpPr>
        <p:spPr>
          <a:xfrm>
            <a:off x="838200" y="0"/>
            <a:ext cx="10515600" cy="1299411"/>
          </a:xfrm>
        </p:spPr>
        <p:txBody>
          <a:bodyPr/>
          <a:lstStyle/>
          <a:p>
            <a:pPr algn="ctr"/>
            <a:r>
              <a:rPr lang="en-US" b="1" dirty="0"/>
              <a:t>Coefficient potentiometer</a:t>
            </a:r>
          </a:p>
        </p:txBody>
      </p:sp>
      <p:sp>
        <p:nvSpPr>
          <p:cNvPr id="3" name="Content Placeholder 2">
            <a:extLst>
              <a:ext uri="{FF2B5EF4-FFF2-40B4-BE49-F238E27FC236}">
                <a16:creationId xmlns:a16="http://schemas.microsoft.com/office/drawing/2014/main" id="{D9212B4F-7E85-4561-8A1F-6EFD88D23009}"/>
              </a:ext>
            </a:extLst>
          </p:cNvPr>
          <p:cNvSpPr>
            <a:spLocks noGrp="1"/>
          </p:cNvSpPr>
          <p:nvPr>
            <p:ph idx="1"/>
          </p:nvPr>
        </p:nvSpPr>
        <p:spPr>
          <a:xfrm>
            <a:off x="838200" y="1299410"/>
            <a:ext cx="10515600" cy="5558589"/>
          </a:xfrm>
        </p:spPr>
        <p:txBody>
          <a:bodyPr/>
          <a:lstStyle/>
          <a:p>
            <a:r>
              <a:rPr lang="en-US" dirty="0"/>
              <a:t>In order to multiply a voltage by a constant other than 10, use is made of a grounded potentiometer as shown in fig. 6. This permits multiplication by a constant in the range of 0 to 1. If larger values are required, then one or more summing amplifiers with gain 10 must be used in series with the potentiometer.</a:t>
            </a:r>
          </a:p>
          <a:p>
            <a:endParaRPr lang="en-US" dirty="0"/>
          </a:p>
          <a:p>
            <a:endParaRPr lang="en-US" dirty="0"/>
          </a:p>
          <a:p>
            <a:endParaRPr lang="en-US" dirty="0"/>
          </a:p>
          <a:p>
            <a:endParaRPr lang="en-US" dirty="0"/>
          </a:p>
          <a:p>
            <a:r>
              <a:rPr lang="en-US" dirty="0"/>
              <a:t>Coefficient potentiometers are generally set to the desired value when in circuit. Two potentiometers should not be placed in series but should be buffered by placing an amplifier between them.</a:t>
            </a:r>
          </a:p>
          <a:p>
            <a:endParaRPr lang="en-US" dirty="0"/>
          </a:p>
          <a:p>
            <a:endParaRPr lang="en-US" dirty="0"/>
          </a:p>
        </p:txBody>
      </p:sp>
      <p:pic>
        <p:nvPicPr>
          <p:cNvPr id="4" name="Picture 3">
            <a:extLst>
              <a:ext uri="{FF2B5EF4-FFF2-40B4-BE49-F238E27FC236}">
                <a16:creationId xmlns:a16="http://schemas.microsoft.com/office/drawing/2014/main" id="{C75531A3-6D51-4BCA-AD5B-908E780E2037}"/>
              </a:ext>
            </a:extLst>
          </p:cNvPr>
          <p:cNvPicPr/>
          <p:nvPr/>
        </p:nvPicPr>
        <p:blipFill rotWithShape="1">
          <a:blip r:embed="rId2">
            <a:extLst>
              <a:ext uri="{28A0092B-C50C-407E-A947-70E740481C1C}">
                <a14:useLocalDpi xmlns:a14="http://schemas.microsoft.com/office/drawing/2010/main" val="0"/>
              </a:ext>
            </a:extLst>
          </a:blip>
          <a:srcRect l="44394" t="26462" r="12045" b="17539"/>
          <a:stretch/>
        </p:blipFill>
        <p:spPr bwMode="auto">
          <a:xfrm>
            <a:off x="3144253" y="3224464"/>
            <a:ext cx="5454316" cy="2117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81272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107</TotalTime>
  <Words>1527</Words>
  <Application>Microsoft Office PowerPoint</Application>
  <PresentationFormat>Widescreen</PresentationFormat>
  <Paragraphs>208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Century Gothic</vt:lpstr>
      <vt:lpstr>Times New Roman</vt:lpstr>
      <vt:lpstr>Vapor Trail</vt:lpstr>
      <vt:lpstr>   UNIT FIVE  ANALOGUE COMPUTERS</vt:lpstr>
      <vt:lpstr>ANALOGUE COMPUTERS</vt:lpstr>
      <vt:lpstr>ANALOGUE COMPUTERS</vt:lpstr>
      <vt:lpstr>Basic Analogue Computer Elements (Linear)</vt:lpstr>
      <vt:lpstr>Summing Amplifier</vt:lpstr>
      <vt:lpstr>Summing Amplifier</vt:lpstr>
      <vt:lpstr>Summing Amplifier</vt:lpstr>
      <vt:lpstr>Summing Amplifier</vt:lpstr>
      <vt:lpstr>Coefficient potentiometer</vt:lpstr>
      <vt:lpstr>Integrating amplifier</vt:lpstr>
      <vt:lpstr>Production of Circuit Diagrams to Solve Differential Equations</vt:lpstr>
      <vt:lpstr>Production of Circuit Diagrams to Solve Differential Equations</vt:lpstr>
      <vt:lpstr>Production of Circuit Diagrams to Solve Differential Equations</vt:lpstr>
      <vt:lpstr>Example 1</vt:lpstr>
      <vt:lpstr>Problem Scaling</vt:lpstr>
      <vt:lpstr>Time Scaling</vt:lpstr>
      <vt:lpstr>Time Scaling</vt:lpstr>
      <vt:lpstr>Amplitude Scaling</vt:lpstr>
      <vt:lpstr>Example 1</vt:lpstr>
      <vt:lpstr>Solution</vt:lpstr>
      <vt:lpstr>Solution</vt:lpstr>
      <vt:lpstr>Example 2</vt:lpstr>
      <vt:lpstr>Example 2</vt:lpstr>
      <vt:lpstr>Example 3</vt:lpstr>
      <vt:lpstr>Example 3</vt:lpstr>
      <vt:lpstr>Time Scale Factor</vt:lpstr>
      <vt:lpstr>Example 4</vt:lpstr>
      <vt:lpstr>Example  4</vt:lpstr>
      <vt:lpstr>Differential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ANALOGUE COMPUTERS</dc:title>
  <dc:creator>God'sable Aidam</dc:creator>
  <cp:lastModifiedBy>Fati Bio</cp:lastModifiedBy>
  <cp:revision>14</cp:revision>
  <dcterms:created xsi:type="dcterms:W3CDTF">2018-10-31T15:18:25Z</dcterms:created>
  <dcterms:modified xsi:type="dcterms:W3CDTF">2021-01-12T22:38:05Z</dcterms:modified>
</cp:coreProperties>
</file>