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55"/>
  </p:notesMasterIdLst>
  <p:sldIdLst>
    <p:sldId id="256" r:id="rId2"/>
    <p:sldId id="285" r:id="rId3"/>
    <p:sldId id="287" r:id="rId4"/>
    <p:sldId id="288" r:id="rId5"/>
    <p:sldId id="299" r:id="rId6"/>
    <p:sldId id="480" r:id="rId7"/>
    <p:sldId id="482" r:id="rId8"/>
    <p:sldId id="481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1" r:id="rId17"/>
    <p:sldId id="492" r:id="rId18"/>
    <p:sldId id="493" r:id="rId19"/>
    <p:sldId id="494" r:id="rId20"/>
    <p:sldId id="490" r:id="rId21"/>
    <p:sldId id="495" r:id="rId22"/>
    <p:sldId id="496" r:id="rId23"/>
    <p:sldId id="497" r:id="rId24"/>
    <p:sldId id="498" r:id="rId25"/>
    <p:sldId id="499" r:id="rId26"/>
    <p:sldId id="500" r:id="rId27"/>
    <p:sldId id="501" r:id="rId28"/>
    <p:sldId id="502" r:id="rId29"/>
    <p:sldId id="503" r:id="rId30"/>
    <p:sldId id="504" r:id="rId31"/>
    <p:sldId id="518" r:id="rId32"/>
    <p:sldId id="519" r:id="rId33"/>
    <p:sldId id="520" r:id="rId34"/>
    <p:sldId id="506" r:id="rId35"/>
    <p:sldId id="505" r:id="rId36"/>
    <p:sldId id="508" r:id="rId37"/>
    <p:sldId id="525" r:id="rId38"/>
    <p:sldId id="526" r:id="rId39"/>
    <p:sldId id="527" r:id="rId40"/>
    <p:sldId id="509" r:id="rId41"/>
    <p:sldId id="510" r:id="rId42"/>
    <p:sldId id="512" r:id="rId43"/>
    <p:sldId id="511" r:id="rId44"/>
    <p:sldId id="513" r:id="rId45"/>
    <p:sldId id="514" r:id="rId46"/>
    <p:sldId id="515" r:id="rId47"/>
    <p:sldId id="517" r:id="rId48"/>
    <p:sldId id="516" r:id="rId49"/>
    <p:sldId id="521" r:id="rId50"/>
    <p:sldId id="522" r:id="rId51"/>
    <p:sldId id="523" r:id="rId52"/>
    <p:sldId id="524" r:id="rId53"/>
    <p:sldId id="528" r:id="rId54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69" d="100"/>
          <a:sy n="69" d="100"/>
        </p:scale>
        <p:origin x="-14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52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FDE60A-48AC-41DC-85CC-953B7B75B21D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93053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Ask</a:t>
            </a:r>
            <a:r>
              <a:rPr lang="en-GB" baseline="0" dirty="0" smtClean="0"/>
              <a:t> students about thermodynamics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DE60A-48AC-41DC-85CC-953B7B75B21D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Source: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Nukyen</a:t>
            </a:r>
            <a:r>
              <a:rPr lang="en-GB" baseline="0" dirty="0" smtClean="0"/>
              <a:t> page 20 section 2.2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DE60A-48AC-41DC-85CC-953B7B75B21D}" type="slidenum">
              <a:rPr lang="tr-TR" smtClean="0"/>
              <a:pPr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7696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Test</a:t>
            </a:r>
            <a:r>
              <a:rPr lang="en-GB" baseline="0" dirty="0" smtClean="0"/>
              <a:t> the class knowledge of PURE SUBSTANCES. Ask them to </a:t>
            </a:r>
            <a:r>
              <a:rPr lang="en-GB" baseline="0" smtClean="0"/>
              <a:t>give examples.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DE60A-48AC-41DC-85CC-953B7B75B21D}" type="slidenum">
              <a:rPr lang="tr-TR" smtClean="0"/>
              <a:pPr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043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tr-TR" altLang="en-US"/>
              <a:t>Asıl başlık stili için tıklatın</a:t>
            </a:r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tr-TR" altLang="en-US"/>
              <a:t>Asıl alt başlık stilini düzenlemek için tıklatın</a:t>
            </a: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1B2C9CF-349D-455E-9E8F-1EFA6AA8A9E4}" type="slidenum">
              <a:rPr lang="tr-TR" altLang="en-US"/>
              <a:pPr/>
              <a:t>‹#›</a:t>
            </a:fld>
            <a:endParaRPr lang="tr-TR" altLang="en-US"/>
          </a:p>
        </p:txBody>
      </p:sp>
      <p:grpSp>
        <p:nvGrpSpPr>
          <p:cNvPr id="13312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33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D4916-3487-4F77-B6A0-B1BB784C84F4}" type="slidenum">
              <a:rPr lang="tr-TR" altLang="en-US"/>
              <a:pPr/>
              <a:t>‹#›</a:t>
            </a:fld>
            <a:endParaRPr lang="tr-T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85BA12-9AD5-4F1B-9F70-A2078798DC50}" type="slidenum">
              <a:rPr lang="tr-TR" altLang="en-US"/>
              <a:pPr/>
              <a:t>‹#›</a:t>
            </a:fld>
            <a:endParaRPr lang="tr-T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02180-CFB3-4D77-A745-5A54F1D22142}" type="slidenum">
              <a:rPr lang="tr-TR" altLang="en-US"/>
              <a:pPr/>
              <a:t>‹#›</a:t>
            </a:fld>
            <a:endParaRPr lang="tr-T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F15F9A-3426-45F0-9BAA-0CA369DE9BE5}" type="slidenum">
              <a:rPr lang="tr-TR" altLang="en-US"/>
              <a:pPr/>
              <a:t>‹#›</a:t>
            </a:fld>
            <a:endParaRPr lang="tr-T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C9263-F633-44D7-BDB3-E1B8E0E97F52}" type="slidenum">
              <a:rPr lang="tr-TR" altLang="en-US"/>
              <a:pPr/>
              <a:t>‹#›</a:t>
            </a:fld>
            <a:endParaRPr lang="tr-T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273D56-5532-4096-A4B1-3CFB059786DD}" type="slidenum">
              <a:rPr lang="tr-TR" altLang="en-US"/>
              <a:pPr/>
              <a:t>‹#›</a:t>
            </a:fld>
            <a:endParaRPr lang="tr-T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C13AA-C8A8-44D4-B3C8-6DE0D0717344}" type="slidenum">
              <a:rPr lang="tr-TR" altLang="en-US"/>
              <a:pPr/>
              <a:t>‹#›</a:t>
            </a:fld>
            <a:endParaRPr lang="tr-T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E0ECC1-32AD-46AE-B73C-731BCDF2C3B4}" type="slidenum">
              <a:rPr lang="tr-TR" altLang="en-US"/>
              <a:pPr/>
              <a:t>‹#›</a:t>
            </a:fld>
            <a:endParaRPr lang="tr-T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03EF1A-EF0C-4209-A492-2518B84205B1}" type="slidenum">
              <a:rPr lang="tr-TR" altLang="en-US"/>
              <a:pPr/>
              <a:t>‹#›</a:t>
            </a:fld>
            <a:endParaRPr lang="tr-T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D1B5E-C497-4A11-B4CB-2904441FD59A}" type="slidenum">
              <a:rPr lang="tr-TR" altLang="en-US"/>
              <a:pPr/>
              <a:t>‹#›</a:t>
            </a:fld>
            <a:endParaRPr lang="tr-T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smtClean="0"/>
              <a:t>Asıl başlık stili için tıklatın</a:t>
            </a:r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smtClean="0"/>
              <a:t>Asıl metin stillerini düzenlemek için tıklatın</a:t>
            </a:r>
          </a:p>
          <a:p>
            <a:pPr lvl="1"/>
            <a:r>
              <a:rPr lang="tr-TR" altLang="en-US" smtClean="0"/>
              <a:t>İkinci düzey</a:t>
            </a:r>
          </a:p>
          <a:p>
            <a:pPr lvl="2"/>
            <a:r>
              <a:rPr lang="tr-TR" altLang="en-US" smtClean="0"/>
              <a:t>Üçüncü düzey</a:t>
            </a:r>
          </a:p>
          <a:p>
            <a:pPr lvl="3"/>
            <a:r>
              <a:rPr lang="tr-TR" altLang="en-US" smtClean="0"/>
              <a:t>Dördüncü düzey</a:t>
            </a:r>
          </a:p>
          <a:p>
            <a:pPr lvl="4"/>
            <a:r>
              <a:rPr lang="tr-TR" altLang="en-US" smtClean="0"/>
              <a:t>Beşinci düzey</a:t>
            </a:r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tr-TR" altLang="en-US"/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tr-TR" alt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C68DAFD-708C-4C31-83FA-4A15E2688F38}" type="slidenum">
              <a:rPr lang="tr-TR" altLang="en-US"/>
              <a:pPr/>
              <a:t>‹#›</a:t>
            </a:fld>
            <a:endParaRPr lang="tr-TR" altLang="en-US"/>
          </a:p>
        </p:txBody>
      </p:sp>
      <p:grpSp>
        <p:nvGrpSpPr>
          <p:cNvPr id="13210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32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uliusahiekpor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919912" cy="2133600"/>
          </a:xfrm>
        </p:spPr>
        <p:txBody>
          <a:bodyPr/>
          <a:lstStyle/>
          <a:p>
            <a:r>
              <a:rPr lang="en-US" sz="4000" dirty="0" smtClean="0"/>
              <a:t> Chemical Engineering Thermodynamics 2</a:t>
            </a:r>
            <a:endParaRPr lang="tr-TR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000" dirty="0" err="1" smtClean="0"/>
              <a:t>Ing</a:t>
            </a:r>
            <a:r>
              <a:rPr lang="en-US" sz="2000" dirty="0" smtClean="0"/>
              <a:t>. Julius C. Ahiekpor, PhD</a:t>
            </a:r>
          </a:p>
          <a:p>
            <a:r>
              <a:rPr lang="en-US" sz="2000" dirty="0" smtClean="0"/>
              <a:t>Senior Lecturer </a:t>
            </a:r>
          </a:p>
          <a:p>
            <a:r>
              <a:rPr lang="en-US" sz="2000" dirty="0" smtClean="0"/>
              <a:t>Chemical Engineering</a:t>
            </a:r>
          </a:p>
          <a:p>
            <a:endParaRPr lang="en-US" sz="2000" dirty="0" smtClean="0"/>
          </a:p>
          <a:p>
            <a:r>
              <a:rPr lang="en-US" sz="2000" dirty="0" smtClean="0">
                <a:hlinkClick r:id="rId2"/>
              </a:rPr>
              <a:t>juliusahiekpor@gmail.com</a:t>
            </a:r>
            <a:r>
              <a:rPr lang="en-US" sz="2000" dirty="0" smtClean="0"/>
              <a:t> </a:t>
            </a:r>
          </a:p>
          <a:p>
            <a:endParaRPr lang="en-US" dirty="0" smtClean="0"/>
          </a:p>
          <a:p>
            <a:r>
              <a:rPr lang="tr-TR" dirty="0" smtClean="0"/>
              <a:t> </a:t>
            </a:r>
            <a:endParaRPr 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78" y="202902"/>
            <a:ext cx="7229475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23728" y="6228020"/>
                <a:ext cx="3807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d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/>
                      </a:rPr>
                      <m:t>𝐻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/>
                      </a:rPr>
                      <m:t>𝑇𝑑𝑆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/>
                      </a:rPr>
                      <m:t>𝑉𝑑𝑃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/>
                      </a:rPr>
                      <m:t>−−−−−−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/>
                      </a:rPr>
                      <m:t>𝐸𝑞𝑛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/>
                      </a:rPr>
                      <m:t> 6.8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6228020"/>
                <a:ext cx="380745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80" t="-8333" r="-176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738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Example (Refer to page 204 of Smith)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84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86482"/>
          </a:xfrm>
        </p:spPr>
        <p:txBody>
          <a:bodyPr/>
          <a:lstStyle/>
          <a:p>
            <a:r>
              <a:rPr lang="en-GB" sz="3600" dirty="0" smtClean="0"/>
              <a:t>U and S as a function of V and T</a:t>
            </a:r>
            <a:endParaRPr lang="en-US" sz="3600" dirty="0"/>
          </a:p>
        </p:txBody>
      </p:sp>
      <p:pic>
        <p:nvPicPr>
          <p:cNvPr id="2365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94" y="908720"/>
            <a:ext cx="7434198" cy="493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7933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5"/>
            <a:ext cx="8631362" cy="4773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9238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Example 2 (Page 218 of smith)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69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30498"/>
          </a:xfrm>
        </p:spPr>
        <p:txBody>
          <a:bodyPr/>
          <a:lstStyle/>
          <a:p>
            <a:r>
              <a:rPr lang="en-GB" dirty="0" smtClean="0"/>
              <a:t>Equations of state (EOS)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 the calculations of energy, enthalpy, and entropy of a substance we need an </a:t>
            </a:r>
            <a:r>
              <a:rPr lang="en-US" sz="2000" dirty="0" smtClean="0"/>
              <a:t>accurate representation </a:t>
            </a:r>
            <a:r>
              <a:rPr lang="en-US" sz="2000" dirty="0"/>
              <a:t>of the relationship among pressure, volume, and temperature.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Besides the tabular </a:t>
            </a:r>
            <a:r>
              <a:rPr lang="en-US" sz="2000" dirty="0"/>
              <a:t>and graphical presentations of the </a:t>
            </a:r>
            <a:r>
              <a:rPr lang="en-US" sz="2000" i="1" dirty="0"/>
              <a:t>p-v-T </a:t>
            </a:r>
            <a:r>
              <a:rPr lang="en-US" sz="2000" dirty="0"/>
              <a:t>relationship, analytical formulations, </a:t>
            </a:r>
            <a:r>
              <a:rPr lang="en-US" sz="2000" dirty="0" smtClean="0"/>
              <a:t>called </a:t>
            </a:r>
            <a:r>
              <a:rPr lang="en-US" sz="2000" b="1" i="1" dirty="0" smtClean="0"/>
              <a:t>equation </a:t>
            </a:r>
            <a:r>
              <a:rPr lang="en-US" sz="2000" b="1" i="1" dirty="0"/>
              <a:t>of state</a:t>
            </a:r>
            <a:r>
              <a:rPr lang="en-US" sz="2000" dirty="0"/>
              <a:t>, constitute another way of expressing the </a:t>
            </a:r>
            <a:r>
              <a:rPr lang="en-US" sz="2000" i="1" dirty="0"/>
              <a:t>p-v-T </a:t>
            </a:r>
            <a:r>
              <a:rPr lang="en-US" sz="2000" dirty="0"/>
              <a:t>relationship.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The equations of </a:t>
            </a:r>
            <a:r>
              <a:rPr lang="en-US" sz="2000" dirty="0"/>
              <a:t>state are convenient for performing the mathematical operations required to calculate </a:t>
            </a:r>
            <a:r>
              <a:rPr lang="en-US" sz="2000" i="1" dirty="0"/>
              <a:t>u</a:t>
            </a:r>
            <a:r>
              <a:rPr lang="en-US" sz="2000" dirty="0"/>
              <a:t>, </a:t>
            </a:r>
            <a:r>
              <a:rPr lang="en-US" sz="2000" i="1" dirty="0" smtClean="0"/>
              <a:t>h</a:t>
            </a:r>
            <a:r>
              <a:rPr lang="en-US" sz="2000" dirty="0" smtClean="0"/>
              <a:t>, </a:t>
            </a:r>
            <a:r>
              <a:rPr lang="en-US" sz="2000" i="1" dirty="0" smtClean="0"/>
              <a:t>s</a:t>
            </a:r>
            <a:r>
              <a:rPr lang="en-US" sz="2000" dirty="0"/>
              <a:t>, and other thermodynamic properties. We will discuss the </a:t>
            </a:r>
            <a:r>
              <a:rPr lang="en-US" sz="2000" dirty="0" err="1" smtClean="0"/>
              <a:t>virial</a:t>
            </a:r>
            <a:r>
              <a:rPr lang="en-US" sz="2000" dirty="0" smtClean="0"/>
              <a:t> and Van </a:t>
            </a:r>
            <a:r>
              <a:rPr lang="en-US" sz="2000" dirty="0"/>
              <a:t>de </a:t>
            </a:r>
            <a:r>
              <a:rPr lang="en-US" sz="2000" dirty="0" smtClean="0"/>
              <a:t>Walls equations of state.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9194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570458"/>
          </a:xfrm>
        </p:spPr>
        <p:txBody>
          <a:bodyPr/>
          <a:lstStyle/>
          <a:p>
            <a:pPr algn="ctr"/>
            <a:r>
              <a:rPr lang="en-US" sz="3200" dirty="0"/>
              <a:t>The Van de Walls Equation of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en-US" sz="2400" dirty="0"/>
              <a:t>We will use the Van de Walls equation of state to illustrate the evaluation of </a:t>
            </a:r>
            <a:r>
              <a:rPr lang="en-US" sz="2400" dirty="0" smtClean="0"/>
              <a:t>thermodynamic properties.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constant </a:t>
            </a:r>
            <a:r>
              <a:rPr lang="en-US" sz="2400" b="1" i="1" dirty="0"/>
              <a:t>b </a:t>
            </a:r>
            <a:r>
              <a:rPr lang="en-US" sz="2400" dirty="0"/>
              <a:t>accounts for the finite volume occupied by the molecules </a:t>
            </a:r>
            <a:r>
              <a:rPr lang="en-US" sz="2400" dirty="0" smtClean="0"/>
              <a:t>and the </a:t>
            </a:r>
            <a:r>
              <a:rPr lang="en-US" sz="2400" dirty="0"/>
              <a:t>term </a:t>
            </a:r>
            <a:r>
              <a:rPr lang="en-US" sz="2400" b="1" dirty="0" smtClean="0"/>
              <a:t>a/v2</a:t>
            </a:r>
            <a:r>
              <a:rPr lang="en-US" sz="2400" dirty="0"/>
              <a:t> </a:t>
            </a:r>
            <a:r>
              <a:rPr lang="en-US" sz="2400" dirty="0" smtClean="0"/>
              <a:t>accounts </a:t>
            </a:r>
            <a:r>
              <a:rPr lang="en-US" sz="2400" dirty="0"/>
              <a:t>for the </a:t>
            </a:r>
            <a:r>
              <a:rPr lang="en-US" sz="2400" dirty="0" smtClean="0"/>
              <a:t>attractive </a:t>
            </a:r>
            <a:r>
              <a:rPr lang="en-US" sz="2400" dirty="0"/>
              <a:t>forces between molecules</a:t>
            </a:r>
            <a:r>
              <a:rPr lang="en-US" sz="2400" dirty="0" smtClean="0"/>
              <a:t>.</a:t>
            </a:r>
          </a:p>
          <a:p>
            <a:endParaRPr lang="en-GB" sz="2400" dirty="0"/>
          </a:p>
          <a:p>
            <a:r>
              <a:rPr lang="en-US" sz="2400" dirty="0"/>
              <a:t>The Van der Waals parameters </a:t>
            </a:r>
            <a:r>
              <a:rPr lang="en-US" sz="2400" i="1" dirty="0"/>
              <a:t>a </a:t>
            </a:r>
            <a:r>
              <a:rPr lang="en-US" sz="2400" dirty="0"/>
              <a:t>and </a:t>
            </a:r>
            <a:r>
              <a:rPr lang="en-US" sz="2400" i="1" dirty="0"/>
              <a:t>b </a:t>
            </a:r>
            <a:r>
              <a:rPr lang="en-US" sz="2400" dirty="0"/>
              <a:t>can be determined from the critical properties </a:t>
            </a:r>
            <a:r>
              <a:rPr lang="en-US" sz="2400" dirty="0" smtClean="0"/>
              <a:t>since there </a:t>
            </a:r>
            <a:r>
              <a:rPr lang="en-US" sz="2400" dirty="0"/>
              <a:t>is an </a:t>
            </a:r>
            <a:r>
              <a:rPr lang="en-US" sz="2400" b="1" dirty="0"/>
              <a:t>inflection point </a:t>
            </a:r>
            <a:r>
              <a:rPr lang="en-US" sz="2400" dirty="0"/>
              <a:t>at the critical </a:t>
            </a:r>
            <a:r>
              <a:rPr lang="en-US" sz="2400" dirty="0" smtClean="0"/>
              <a:t>isotherm.</a:t>
            </a:r>
          </a:p>
          <a:p>
            <a:endParaRPr lang="en-US" sz="2400" dirty="0"/>
          </a:p>
        </p:txBody>
      </p:sp>
      <p:pic>
        <p:nvPicPr>
          <p:cNvPr id="205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348880"/>
            <a:ext cx="19716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7358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10237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US" sz="2000" dirty="0" smtClean="0"/>
              <a:t>At </a:t>
            </a:r>
            <a:r>
              <a:rPr lang="en-US" sz="2000" dirty="0"/>
              <a:t>the </a:t>
            </a:r>
            <a:r>
              <a:rPr lang="en-US" sz="2000" dirty="0" smtClean="0"/>
              <a:t>critical point </a:t>
            </a:r>
            <a:r>
              <a:rPr lang="en-US" sz="2000" dirty="0"/>
              <a:t>we </a:t>
            </a:r>
            <a:r>
              <a:rPr lang="en-US" sz="2000" dirty="0" smtClean="0"/>
              <a:t>have</a:t>
            </a:r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 smtClean="0"/>
          </a:p>
          <a:p>
            <a:r>
              <a:rPr lang="en-US" sz="2000" dirty="0"/>
              <a:t>The first and second derivatives of </a:t>
            </a:r>
            <a:r>
              <a:rPr lang="en-US" sz="2000" i="1" dirty="0"/>
              <a:t>P </a:t>
            </a:r>
            <a:r>
              <a:rPr lang="en-US" sz="2000" dirty="0"/>
              <a:t>with respect to </a:t>
            </a:r>
            <a:r>
              <a:rPr lang="en-US" sz="2000" i="1" dirty="0"/>
              <a:t>v </a:t>
            </a:r>
            <a:r>
              <a:rPr lang="en-US" sz="2000" dirty="0"/>
              <a:t>are given by</a:t>
            </a:r>
            <a:endParaRPr lang="en-GB" sz="20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-72008"/>
            <a:ext cx="5112568" cy="3356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8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831" y="3789040"/>
            <a:ext cx="2349201" cy="712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8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5661248"/>
            <a:ext cx="256348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8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5" y="5580144"/>
            <a:ext cx="2699503" cy="729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8754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82245"/>
          </a:xfrm>
        </p:spPr>
        <p:txBody>
          <a:bodyPr/>
          <a:lstStyle/>
          <a:p>
            <a:r>
              <a:rPr lang="en-GB" dirty="0" smtClean="0"/>
              <a:t>Solving the two equations simultaneously yields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Using these to evaluate P critical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US" dirty="0"/>
          </a:p>
        </p:txBody>
      </p:sp>
      <p:pic>
        <p:nvPicPr>
          <p:cNvPr id="2078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44824"/>
            <a:ext cx="958280" cy="607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8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235" y="2780928"/>
            <a:ext cx="1827603" cy="90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8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4" y="5013176"/>
            <a:ext cx="5592674" cy="1068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0669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30498"/>
          </a:xfrm>
        </p:spPr>
        <p:txBody>
          <a:bodyPr/>
          <a:lstStyle/>
          <a:p>
            <a:r>
              <a:rPr lang="en-GB" dirty="0" smtClean="0"/>
              <a:t>Example 2.3.3 (page 33)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mole of propane gas is to be expanded from 0.001 m3 to 0.040 m3 while in contact </a:t>
            </a:r>
            <a:r>
              <a:rPr lang="en-US" dirty="0" smtClean="0"/>
              <a:t>with a </a:t>
            </a:r>
            <a:r>
              <a:rPr lang="en-US" dirty="0"/>
              <a:t>heating bath at 100oC. The expansion is not reversible. The heat extract from the bath </a:t>
            </a:r>
            <a:r>
              <a:rPr lang="en-US" dirty="0" smtClean="0"/>
              <a:t>is 600 </a:t>
            </a:r>
            <a:r>
              <a:rPr lang="en-US" dirty="0"/>
              <a:t>J. Determine the work for the expansion using the Van der Waals equation of state.</a:t>
            </a:r>
          </a:p>
        </p:txBody>
      </p:sp>
    </p:spTree>
    <p:extLst>
      <p:ext uri="{BB962C8B-B14F-4D97-AF65-F5344CB8AC3E}">
        <p14:creationId xmlns:p14="http://schemas.microsoft.com/office/powerpoint/2010/main" val="1099741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77870"/>
          </a:xfrm>
        </p:spPr>
        <p:txBody>
          <a:bodyPr/>
          <a:lstStyle/>
          <a:p>
            <a:r>
              <a:rPr lang="en-US" dirty="0" smtClean="0"/>
              <a:t>Course Content (Syllabus)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6503"/>
          </a:xfrm>
        </p:spPr>
        <p:txBody>
          <a:bodyPr/>
          <a:lstStyle/>
          <a:p>
            <a:r>
              <a:rPr lang="en-US" sz="2800" dirty="0" smtClean="0"/>
              <a:t>Thermodynamic properties of fluids mixtures</a:t>
            </a:r>
          </a:p>
          <a:p>
            <a:r>
              <a:rPr lang="en-GB" sz="2800" dirty="0" smtClean="0"/>
              <a:t>Phase </a:t>
            </a:r>
            <a:r>
              <a:rPr lang="en-GB" sz="2800" dirty="0" err="1" smtClean="0"/>
              <a:t>equilibria</a:t>
            </a:r>
            <a:endParaRPr lang="en-GB" sz="2800" dirty="0" smtClean="0"/>
          </a:p>
          <a:p>
            <a:r>
              <a:rPr lang="en-GB" sz="2800" dirty="0" smtClean="0"/>
              <a:t>Solution thermodynamics</a:t>
            </a:r>
          </a:p>
          <a:p>
            <a:r>
              <a:rPr lang="en-GB" sz="2800" dirty="0" smtClean="0"/>
              <a:t>Chemical reaction </a:t>
            </a:r>
            <a:r>
              <a:rPr lang="en-GB" sz="2800" dirty="0" err="1" smtClean="0"/>
              <a:t>equilibria</a:t>
            </a:r>
            <a:endParaRPr lang="en-GB" sz="2800" dirty="0" smtClean="0"/>
          </a:p>
          <a:p>
            <a:r>
              <a:rPr lang="en-GB" sz="2800" dirty="0" smtClean="0"/>
              <a:t>Thermodynamic analysis of real processes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424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Virial</a:t>
            </a:r>
            <a:r>
              <a:rPr lang="en-US" dirty="0"/>
              <a:t> Equation of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94213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/>
              <a:t>virial</a:t>
            </a:r>
            <a:r>
              <a:rPr lang="en-US" sz="2000" dirty="0"/>
              <a:t> equation of state </a:t>
            </a:r>
            <a:r>
              <a:rPr lang="en-US" sz="2000" dirty="0" smtClean="0"/>
              <a:t>relates</a:t>
            </a:r>
            <a:r>
              <a:rPr lang="en-US" sz="2000" dirty="0"/>
              <a:t> </a:t>
            </a:r>
            <a:r>
              <a:rPr lang="en-US" sz="2000" dirty="0" smtClean="0"/>
              <a:t>the </a:t>
            </a:r>
            <a:r>
              <a:rPr lang="en-US" sz="2000" i="1" dirty="0"/>
              <a:t>p-v-T </a:t>
            </a:r>
            <a:r>
              <a:rPr lang="en-US" sz="2000" dirty="0"/>
              <a:t>behavior of a gas to the </a:t>
            </a:r>
            <a:r>
              <a:rPr lang="en-US" sz="2000" b="1" dirty="0"/>
              <a:t>forces</a:t>
            </a:r>
            <a:r>
              <a:rPr lang="en-US" sz="2000" dirty="0"/>
              <a:t> between </a:t>
            </a:r>
            <a:r>
              <a:rPr lang="en-US" sz="2000" dirty="0" smtClean="0"/>
              <a:t>molecules which is given as:</a:t>
            </a:r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r>
              <a:rPr lang="en-US" sz="2000" i="1" dirty="0"/>
              <a:t>B</a:t>
            </a:r>
            <a:r>
              <a:rPr lang="en-US" sz="2000" dirty="0"/>
              <a:t>, </a:t>
            </a:r>
            <a:r>
              <a:rPr lang="en-US" sz="2000" i="1" dirty="0"/>
              <a:t>C</a:t>
            </a:r>
            <a:r>
              <a:rPr lang="en-US" sz="2000" dirty="0"/>
              <a:t>, and </a:t>
            </a:r>
            <a:r>
              <a:rPr lang="en-US" sz="2000" i="1" dirty="0"/>
              <a:t>D </a:t>
            </a:r>
            <a:r>
              <a:rPr lang="en-US" sz="2000" dirty="0"/>
              <a:t>are called </a:t>
            </a:r>
            <a:r>
              <a:rPr lang="en-US" sz="2000" i="1" dirty="0" err="1"/>
              <a:t>virial</a:t>
            </a:r>
            <a:r>
              <a:rPr lang="en-US" sz="2000" i="1" dirty="0"/>
              <a:t> coefficient </a:t>
            </a:r>
            <a:r>
              <a:rPr lang="en-US" sz="2000" dirty="0"/>
              <a:t>and are functions of temperature. </a:t>
            </a:r>
            <a:endParaRPr lang="en-US" sz="2000" dirty="0" smtClean="0"/>
          </a:p>
          <a:p>
            <a:r>
              <a:rPr lang="en-US" sz="2000" dirty="0" smtClean="0"/>
              <a:t>For</a:t>
            </a:r>
            <a:r>
              <a:rPr lang="en-US" sz="2000" dirty="0"/>
              <a:t> </a:t>
            </a:r>
            <a:r>
              <a:rPr lang="en-US" sz="2000" dirty="0" smtClean="0"/>
              <a:t>a </a:t>
            </a:r>
            <a:r>
              <a:rPr lang="en-US" sz="2000" dirty="0"/>
              <a:t>truncated </a:t>
            </a:r>
            <a:r>
              <a:rPr lang="en-US" sz="2000" dirty="0" err="1"/>
              <a:t>virial</a:t>
            </a:r>
            <a:r>
              <a:rPr lang="en-US" sz="2000" dirty="0"/>
              <a:t> equation with two terms we </a:t>
            </a:r>
            <a:r>
              <a:rPr lang="en-US" sz="2000" dirty="0" smtClean="0"/>
              <a:t>have</a:t>
            </a:r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r>
              <a:rPr lang="en-US" sz="2000" dirty="0"/>
              <a:t>In this equation, </a:t>
            </a:r>
            <a:r>
              <a:rPr lang="en-US" sz="2000" i="1" dirty="0"/>
              <a:t>B</a:t>
            </a:r>
            <a:r>
              <a:rPr lang="en-US" sz="2000" dirty="0"/>
              <a:t>(</a:t>
            </a:r>
            <a:r>
              <a:rPr lang="en-US" sz="2000" i="1" dirty="0"/>
              <a:t>T</a:t>
            </a:r>
            <a:r>
              <a:rPr lang="en-US" sz="2000" dirty="0"/>
              <a:t>) can be estimated from the following equations:</a:t>
            </a:r>
          </a:p>
        </p:txBody>
      </p:sp>
      <p:pic>
        <p:nvPicPr>
          <p:cNvPr id="208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5" y="1640604"/>
            <a:ext cx="3600400" cy="70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8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84984"/>
            <a:ext cx="2183939" cy="842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9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788177"/>
            <a:ext cx="2832011" cy="9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873" y="5889327"/>
            <a:ext cx="5647887" cy="934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51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822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9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20888"/>
            <a:ext cx="5647887" cy="934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99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760" y="3224213"/>
            <a:ext cx="3379351" cy="106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7529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58490"/>
          </a:xfrm>
        </p:spPr>
        <p:txBody>
          <a:bodyPr/>
          <a:lstStyle/>
          <a:p>
            <a:r>
              <a:rPr lang="en-GB" dirty="0" smtClean="0"/>
              <a:t>Example 2.3.1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three-liter tank contains two gram-moles of nitrogen at − 150.8oC. Estimate the </a:t>
            </a:r>
            <a:r>
              <a:rPr lang="en-US" sz="2400" dirty="0" smtClean="0"/>
              <a:t>tank pressure </a:t>
            </a:r>
            <a:r>
              <a:rPr lang="en-US" sz="2400" dirty="0"/>
              <a:t>using the ideal gas equation of state and then using the </a:t>
            </a:r>
            <a:r>
              <a:rPr lang="en-US" sz="2400" dirty="0" err="1"/>
              <a:t>virial</a:t>
            </a:r>
            <a:r>
              <a:rPr lang="en-US" sz="2400" dirty="0"/>
              <a:t> equation of </a:t>
            </a:r>
            <a:r>
              <a:rPr lang="en-US" sz="2400" dirty="0" smtClean="0"/>
              <a:t>state truncated </a:t>
            </a:r>
            <a:r>
              <a:rPr lang="en-US" sz="2400" dirty="0"/>
              <a:t>after the second term. Taking the second estimate to be correct, calculate </a:t>
            </a:r>
            <a:r>
              <a:rPr lang="en-US" sz="2400" dirty="0" smtClean="0"/>
              <a:t>the percentage </a:t>
            </a:r>
            <a:r>
              <a:rPr lang="en-US" sz="2400" dirty="0"/>
              <a:t>error that results from the use of the ideal gas equation at the system </a:t>
            </a:r>
            <a:r>
              <a:rPr lang="en-US" sz="2400" dirty="0" smtClean="0"/>
              <a:t>conditions. Data </a:t>
            </a:r>
            <a:r>
              <a:rPr lang="en-US" sz="2400" dirty="0"/>
              <a:t>for nitrogen: </a:t>
            </a:r>
            <a:r>
              <a:rPr lang="en-US" sz="2400" i="1" dirty="0" err="1"/>
              <a:t>T</a:t>
            </a:r>
            <a:r>
              <a:rPr lang="en-US" sz="2400" dirty="0" err="1"/>
              <a:t>c</a:t>
            </a:r>
            <a:r>
              <a:rPr lang="en-US" sz="2400" dirty="0"/>
              <a:t> = 126.2 K, </a:t>
            </a:r>
            <a:r>
              <a:rPr lang="en-US" sz="2400" i="1" dirty="0"/>
              <a:t>P</a:t>
            </a:r>
            <a:r>
              <a:rPr lang="en-US" sz="2400" dirty="0" smtClean="0"/>
              <a:t>c </a:t>
            </a:r>
            <a:r>
              <a:rPr lang="en-US" sz="2400" dirty="0"/>
              <a:t>= 33.5 </a:t>
            </a:r>
            <a:r>
              <a:rPr lang="en-US" sz="2400" dirty="0" err="1"/>
              <a:t>atm</a:t>
            </a:r>
            <a:r>
              <a:rPr lang="en-US" sz="2400" dirty="0"/>
              <a:t>, and </a:t>
            </a:r>
            <a:r>
              <a:rPr lang="el-GR" sz="2400" dirty="0"/>
              <a:t>ω </a:t>
            </a:r>
            <a:r>
              <a:rPr lang="el-GR" sz="2400" i="1" dirty="0"/>
              <a:t>= </a:t>
            </a:r>
            <a:r>
              <a:rPr lang="el-GR" sz="2400" dirty="0" smtClean="0"/>
              <a:t>0.040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6431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58490"/>
          </a:xfrm>
        </p:spPr>
        <p:txBody>
          <a:bodyPr/>
          <a:lstStyle/>
          <a:p>
            <a:pPr algn="ctr"/>
            <a:r>
              <a:rPr lang="en-GB" sz="2800" dirty="0" smtClean="0"/>
              <a:t>Residual Properties or Departure Functions Pathway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en-GB" sz="2000" dirty="0" smtClean="0"/>
              <a:t>Another way to calculate thermodynamic properties is to use Residuals/Departure functions.</a:t>
            </a:r>
          </a:p>
          <a:p>
            <a:r>
              <a:rPr lang="en-US" sz="2000" dirty="0"/>
              <a:t>Suppose we desire to calculate the change in </a:t>
            </a:r>
            <a:r>
              <a:rPr lang="en-US" sz="2000" i="1" dirty="0"/>
              <a:t>U </a:t>
            </a:r>
            <a:r>
              <a:rPr lang="en-US" sz="2000" dirty="0"/>
              <a:t>in a process which changes state from (</a:t>
            </a:r>
            <a:r>
              <a:rPr lang="en-US" sz="2000" i="1" dirty="0"/>
              <a:t>VL</a:t>
            </a:r>
            <a:r>
              <a:rPr lang="en-US" sz="2000" dirty="0"/>
              <a:t>, </a:t>
            </a:r>
            <a:r>
              <a:rPr lang="en-US" sz="2000" i="1" dirty="0"/>
              <a:t>TL</a:t>
            </a:r>
            <a:r>
              <a:rPr lang="en-US" sz="2000" dirty="0"/>
              <a:t>) to (</a:t>
            </a:r>
            <a:r>
              <a:rPr lang="en-US" sz="2000" i="1" dirty="0"/>
              <a:t>VH, TH</a:t>
            </a:r>
            <a:r>
              <a:rPr lang="en-US" sz="2000" dirty="0" smtClean="0"/>
              <a:t>).</a:t>
            </a:r>
          </a:p>
          <a:p>
            <a:r>
              <a:rPr lang="en-US" sz="2000" dirty="0"/>
              <a:t>We have two obvious pathways for calculating a change in </a:t>
            </a:r>
            <a:r>
              <a:rPr lang="en-US" sz="2000" i="1" dirty="0"/>
              <a:t>U </a:t>
            </a:r>
            <a:r>
              <a:rPr lang="en-US" sz="2000" dirty="0"/>
              <a:t>using {</a:t>
            </a:r>
            <a:r>
              <a:rPr lang="en-US" sz="2000" i="1" dirty="0"/>
              <a:t>V, T</a:t>
            </a:r>
            <a:r>
              <a:rPr lang="en-US" sz="2000" dirty="0"/>
              <a:t>} as state variables </a:t>
            </a:r>
            <a:r>
              <a:rPr lang="en-US" sz="2000" dirty="0" smtClean="0"/>
              <a:t>as shown in the figure below</a:t>
            </a:r>
            <a:endParaRPr lang="en-US" sz="2000" dirty="0"/>
          </a:p>
        </p:txBody>
      </p:sp>
      <p:pic>
        <p:nvPicPr>
          <p:cNvPr id="2109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076" y="3501007"/>
            <a:ext cx="3974108" cy="28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1103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363272" cy="5976663"/>
          </a:xfrm>
        </p:spPr>
        <p:txBody>
          <a:bodyPr/>
          <a:lstStyle/>
          <a:p>
            <a:r>
              <a:rPr lang="en-US" sz="2000" dirty="0"/>
              <a:t>Path </a:t>
            </a:r>
            <a:r>
              <a:rPr lang="en-US" sz="2000" i="1" dirty="0"/>
              <a:t>A </a:t>
            </a:r>
            <a:r>
              <a:rPr lang="en-US" sz="2000" dirty="0"/>
              <a:t>consists of an </a:t>
            </a:r>
            <a:r>
              <a:rPr lang="en-US" sz="2000" b="1" dirty="0"/>
              <a:t>isochoric</a:t>
            </a:r>
            <a:r>
              <a:rPr lang="en-US" sz="2000" dirty="0"/>
              <a:t> step followed by an</a:t>
            </a:r>
            <a:r>
              <a:rPr lang="en-US" sz="2000" b="1" dirty="0"/>
              <a:t> isothermal </a:t>
            </a:r>
            <a:r>
              <a:rPr lang="en-US" sz="2000" dirty="0"/>
              <a:t>step. </a:t>
            </a:r>
            <a:endParaRPr lang="en-US" sz="2000" dirty="0" smtClean="0"/>
          </a:p>
          <a:p>
            <a:r>
              <a:rPr lang="en-US" sz="2000" dirty="0" smtClean="0"/>
              <a:t>Path </a:t>
            </a:r>
            <a:r>
              <a:rPr lang="en-US" sz="2000" i="1" dirty="0"/>
              <a:t>B </a:t>
            </a:r>
            <a:r>
              <a:rPr lang="en-US" sz="2000" dirty="0"/>
              <a:t>consists of </a:t>
            </a:r>
            <a:r>
              <a:rPr lang="en-US" sz="2000" dirty="0" smtClean="0"/>
              <a:t>an </a:t>
            </a:r>
            <a:r>
              <a:rPr lang="en-US" sz="2000" b="1" dirty="0" smtClean="0"/>
              <a:t>isothermal</a:t>
            </a:r>
            <a:r>
              <a:rPr lang="en-US" sz="2000" dirty="0" smtClean="0"/>
              <a:t> </a:t>
            </a:r>
            <a:r>
              <a:rPr lang="en-US" sz="2000" dirty="0"/>
              <a:t>step followed by an </a:t>
            </a:r>
            <a:r>
              <a:rPr lang="en-US" sz="2000" b="1" dirty="0"/>
              <a:t>isochoric</a:t>
            </a:r>
            <a:r>
              <a:rPr lang="en-US" sz="2000" dirty="0"/>
              <a:t> step. </a:t>
            </a:r>
            <a:endParaRPr lang="en-US" sz="2000" dirty="0" smtClean="0"/>
          </a:p>
          <a:p>
            <a:r>
              <a:rPr lang="en-US" sz="2000" dirty="0" smtClean="0"/>
              <a:t>Naturally</a:t>
            </a:r>
            <a:r>
              <a:rPr lang="en-US" sz="2000" dirty="0"/>
              <a:t>, since </a:t>
            </a:r>
            <a:r>
              <a:rPr lang="en-US" sz="2000" i="1" dirty="0"/>
              <a:t>U </a:t>
            </a:r>
            <a:r>
              <a:rPr lang="en-US" sz="2000" dirty="0"/>
              <a:t>is a state function, Δ</a:t>
            </a:r>
            <a:r>
              <a:rPr lang="en-US" sz="2000" i="1" dirty="0"/>
              <a:t>U </a:t>
            </a:r>
            <a:r>
              <a:rPr lang="en-US" sz="2000" dirty="0"/>
              <a:t>for the process is </a:t>
            </a:r>
            <a:r>
              <a:rPr lang="en-US" sz="2000" dirty="0" smtClean="0"/>
              <a:t>the same </a:t>
            </a:r>
            <a:r>
              <a:rPr lang="en-US" sz="2000" dirty="0"/>
              <a:t>by either path. </a:t>
            </a:r>
          </a:p>
          <a:p>
            <a:r>
              <a:rPr lang="en-US" sz="2000" dirty="0" smtClean="0"/>
              <a:t>Using </a:t>
            </a:r>
            <a:r>
              <a:rPr lang="en-US" sz="2000" dirty="0"/>
              <a:t>the relation for </a:t>
            </a:r>
            <a:r>
              <a:rPr lang="en-US" sz="2000" i="1" dirty="0" err="1"/>
              <a:t>dU</a:t>
            </a:r>
            <a:r>
              <a:rPr lang="en-US" sz="2000" dirty="0"/>
              <a:t>(</a:t>
            </a:r>
            <a:r>
              <a:rPr lang="en-US" sz="2000" i="1" dirty="0"/>
              <a:t>T,V</a:t>
            </a:r>
            <a:r>
              <a:rPr lang="en-US" sz="2000" dirty="0" smtClean="0"/>
              <a:t>); </a:t>
            </a:r>
            <a:r>
              <a:rPr lang="en-US" sz="2000" dirty="0"/>
              <a:t>Δ</a:t>
            </a:r>
            <a:r>
              <a:rPr lang="en-US" sz="2000" i="1" dirty="0"/>
              <a:t>U </a:t>
            </a:r>
            <a:r>
              <a:rPr lang="en-US" sz="2000" dirty="0"/>
              <a:t>may be calculated by either</a:t>
            </a:r>
            <a:r>
              <a:rPr lang="en-US" sz="2000" dirty="0" smtClean="0"/>
              <a:t>.</a:t>
            </a:r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pPr lvl="1"/>
            <a:r>
              <a:rPr lang="en-GB" sz="1600" dirty="0" smtClean="0"/>
              <a:t>However, using the above relations is </a:t>
            </a:r>
            <a:r>
              <a:rPr lang="en-GB" sz="1600" b="1" dirty="0" smtClean="0"/>
              <a:t>Tedious</a:t>
            </a:r>
            <a:r>
              <a:rPr lang="en-GB" sz="1600" dirty="0" smtClean="0"/>
              <a:t>. Since </a:t>
            </a:r>
            <a:r>
              <a:rPr lang="en-GB" sz="1600" dirty="0" err="1" smtClean="0"/>
              <a:t>Cv</a:t>
            </a:r>
            <a:r>
              <a:rPr lang="en-GB" sz="1600" dirty="0" smtClean="0"/>
              <a:t> depends on volume for a </a:t>
            </a:r>
            <a:r>
              <a:rPr lang="en-GB" sz="1600" b="1" dirty="0" smtClean="0"/>
              <a:t>real fluid</a:t>
            </a:r>
            <a:r>
              <a:rPr lang="en-GB" sz="1600" dirty="0" smtClean="0"/>
              <a:t>, we must find  </a:t>
            </a:r>
            <a:r>
              <a:rPr lang="en-GB" sz="1600" dirty="0" err="1" smtClean="0"/>
              <a:t>Cv</a:t>
            </a:r>
            <a:r>
              <a:rPr lang="en-GB" sz="1600" dirty="0" smtClean="0"/>
              <a:t> by the EOS for at least one of the volumes. We must also insert the EOS for the integrand of the second integral.</a:t>
            </a:r>
          </a:p>
          <a:p>
            <a:pPr lvl="1"/>
            <a:endParaRPr lang="en-GB" sz="1600" dirty="0"/>
          </a:p>
          <a:p>
            <a:r>
              <a:rPr lang="en-GB" sz="2000" dirty="0" smtClean="0"/>
              <a:t>To avoid these calculations, we use an equivalent approach of </a:t>
            </a:r>
            <a:r>
              <a:rPr lang="en-GB" sz="2000" b="1" dirty="0" smtClean="0"/>
              <a:t>three stages.</a:t>
            </a:r>
          </a:p>
          <a:p>
            <a:pPr lvl="1"/>
            <a:endParaRPr lang="en-GB" sz="1600" dirty="0" smtClean="0"/>
          </a:p>
          <a:p>
            <a:pPr lvl="1"/>
            <a:endParaRPr lang="en-US" sz="1600" dirty="0"/>
          </a:p>
        </p:txBody>
      </p:sp>
      <p:pic>
        <p:nvPicPr>
          <p:cNvPr id="211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276872"/>
            <a:ext cx="6569295" cy="2146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2831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570458"/>
          </a:xfrm>
        </p:spPr>
        <p:txBody>
          <a:bodyPr/>
          <a:lstStyle/>
          <a:p>
            <a:r>
              <a:rPr lang="en-GB" dirty="0" smtClean="0"/>
              <a:t>Residual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94213"/>
          </a:xfrm>
        </p:spPr>
        <p:txBody>
          <a:bodyPr/>
          <a:lstStyle/>
          <a:p>
            <a:r>
              <a:rPr lang="en-GB" dirty="0" smtClean="0"/>
              <a:t>Steps: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Assume we can turn the fluid into an ideal gas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Find the properties fluid at the ideal state, which are easy to estimate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Turn the fluid back into a real fluid.</a:t>
            </a:r>
          </a:p>
          <a:p>
            <a:pPr marL="514350" indent="-514350">
              <a:buFont typeface="+mj-lt"/>
              <a:buAutoNum type="arabicPeriod"/>
            </a:pPr>
            <a:endParaRPr lang="en-GB" sz="2000" dirty="0"/>
          </a:p>
          <a:p>
            <a:pPr marL="514350" indent="-514350">
              <a:buFont typeface="+mj-lt"/>
              <a:buAutoNum type="arabicPeriod"/>
            </a:pPr>
            <a:endParaRPr lang="en-GB" sz="2000" dirty="0" smtClean="0"/>
          </a:p>
          <a:p>
            <a:pPr marL="514350" indent="-514350">
              <a:buFont typeface="+mj-lt"/>
              <a:buAutoNum type="arabicPeriod"/>
            </a:pPr>
            <a:endParaRPr lang="en-GB" sz="2000" dirty="0"/>
          </a:p>
          <a:p>
            <a:pPr marL="514350" indent="-514350">
              <a:buFont typeface="+mj-lt"/>
              <a:buAutoNum type="arabicPeriod"/>
            </a:pPr>
            <a:endParaRPr lang="en-GB" sz="2000" dirty="0" smtClean="0"/>
          </a:p>
          <a:p>
            <a:pPr marL="514350" indent="-514350">
              <a:buFont typeface="+mj-lt"/>
              <a:buAutoNum type="arabicPeriod"/>
            </a:pPr>
            <a:endParaRPr lang="en-GB" sz="2000" dirty="0"/>
          </a:p>
          <a:p>
            <a:pPr marL="514350" indent="-514350">
              <a:buFont typeface="+mj-lt"/>
              <a:buAutoNum type="arabicPeriod"/>
            </a:pPr>
            <a:endParaRPr lang="en-GB" sz="2000" dirty="0" smtClean="0"/>
          </a:p>
          <a:p>
            <a:pPr marL="514350" indent="-514350">
              <a:buFont typeface="+mj-lt"/>
              <a:buAutoNum type="arabicPeriod"/>
            </a:pPr>
            <a:endParaRPr lang="en-GB" sz="2000" dirty="0"/>
          </a:p>
          <a:p>
            <a:r>
              <a:rPr lang="en-GB" sz="2000" dirty="0" smtClean="0"/>
              <a:t>Combining the calculations, we get</a:t>
            </a:r>
            <a:endParaRPr lang="en-US" sz="2000" dirty="0"/>
          </a:p>
        </p:txBody>
      </p:sp>
      <p:pic>
        <p:nvPicPr>
          <p:cNvPr id="212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52845"/>
            <a:ext cx="5867538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29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94" y="6093296"/>
            <a:ext cx="630470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071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229600" cy="5006181"/>
              </a:xfrm>
            </p:spPr>
            <p:txBody>
              <a:bodyPr/>
              <a:lstStyle/>
              <a:p>
                <a:r>
                  <a:rPr lang="en-US" sz="2000" dirty="0" smtClean="0"/>
                  <a:t>The calculation can be generalized to any fundamental property from the set {</a:t>
                </a:r>
                <a:r>
                  <a:rPr lang="en-US" sz="2000" i="1" dirty="0" smtClean="0"/>
                  <a:t>U,H,A,G,S, V, </a:t>
                </a:r>
                <a:r>
                  <a:rPr lang="en-US" sz="2000" dirty="0" smtClean="0"/>
                  <a:t>}, </a:t>
                </a:r>
                <a:r>
                  <a:rPr lang="en-US" sz="2000" dirty="0"/>
                  <a:t>using </a:t>
                </a:r>
                <a:r>
                  <a:rPr lang="en-US" sz="2000" dirty="0" smtClean="0"/>
                  <a:t>the variable </a:t>
                </a:r>
                <a:r>
                  <a:rPr lang="en-US" sz="2000" b="1" i="1" dirty="0"/>
                  <a:t>M </a:t>
                </a:r>
                <a:r>
                  <a:rPr lang="en-US" sz="2000" dirty="0"/>
                  <a:t>to denote the </a:t>
                </a:r>
                <a:r>
                  <a:rPr lang="en-US" sz="2000" dirty="0" smtClean="0"/>
                  <a:t>property</a:t>
                </a:r>
              </a:p>
              <a:p>
                <a:endParaRPr lang="en-GB" sz="2000" dirty="0"/>
              </a:p>
              <a:p>
                <a:endParaRPr lang="en-GB" sz="2000" dirty="0" smtClean="0"/>
              </a:p>
              <a:p>
                <a:endParaRPr lang="en-GB" sz="200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GB" sz="2000" b="0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en-GB" sz="2000" b="0" i="1" smtClean="0">
                          <a:latin typeface="Cambria Math"/>
                          <a:ea typeface="Cambria Math"/>
                        </a:rPr>
                        <m:t>=∆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/>
                              <a:ea typeface="Cambria Math"/>
                            </a:rPr>
                            <m:t>𝑖𝑔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sup>
                      </m:sSubSup>
                      <m:r>
                        <a:rPr lang="en-GB" sz="2000" b="0" i="1" smtClean="0">
                          <a:latin typeface="Cambria Math"/>
                          <a:ea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sup>
                      </m:sSubSup>
                    </m:oMath>
                  </m:oMathPara>
                </a14:m>
                <a:endParaRPr lang="en-GB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/>
                            </a:rPr>
                            <m:t>𝑅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=</m:t>
                      </m:r>
                      <m:r>
                        <a:rPr lang="en-GB" sz="2000" b="0" i="1" smtClean="0">
                          <a:latin typeface="Cambria Math"/>
                        </a:rPr>
                        <m:t>𝑀</m:t>
                      </m:r>
                      <m:r>
                        <a:rPr lang="en-GB" sz="20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/>
                            </a:rPr>
                            <m:t>𝑖𝑔</m:t>
                          </m:r>
                        </m:sup>
                      </m:sSup>
                    </m:oMath>
                  </m:oMathPara>
                </a14:m>
                <a:endParaRPr lang="en-GB" sz="2000" b="0" dirty="0" smtClean="0"/>
              </a:p>
              <a:p>
                <a:endParaRPr lang="en-GB" sz="2000" dirty="0"/>
              </a:p>
              <a:p>
                <a:r>
                  <a:rPr lang="en-US" sz="2000" dirty="0"/>
                  <a:t>Departure functions permit us to use the ideal gas calculations that are easy, and incorporate </a:t>
                </a:r>
                <a:r>
                  <a:rPr lang="en-US" sz="2000" dirty="0" smtClean="0"/>
                  <a:t>a residual </a:t>
                </a:r>
                <a:r>
                  <a:rPr lang="en-US" sz="2000" dirty="0"/>
                  <a:t>property value for the initial and final states.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229600" cy="5006181"/>
              </a:xfrm>
              <a:blipFill rotWithShape="1">
                <a:blip r:embed="rId2"/>
                <a:stretch>
                  <a:fillRect l="-74" t="-487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40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12" y="2204864"/>
            <a:ext cx="7962052" cy="617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667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86482"/>
          </a:xfrm>
        </p:spPr>
        <p:txBody>
          <a:bodyPr/>
          <a:lstStyle/>
          <a:p>
            <a:r>
              <a:rPr lang="en-GB" dirty="0" smtClean="0"/>
              <a:t>Residual Volume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5040560"/>
              </a:xfrm>
            </p:spPr>
            <p:txBody>
              <a:bodyPr/>
              <a:lstStyle/>
              <a:p>
                <a:r>
                  <a:rPr lang="en-GB" dirty="0" smtClean="0"/>
                  <a:t>The residual volume for example,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sup>
                      </m:sSup>
                      <m:r>
                        <a:rPr lang="en-US" i="1" smtClean="0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𝑖𝑔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𝑅𝑇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GB" dirty="0" smtClean="0"/>
                  <a:t>But V=ZRT/P (from Viral equation). </a:t>
                </a:r>
                <a:r>
                  <a:rPr lang="en-GB" sz="2000" dirty="0" smtClean="0"/>
                  <a:t>The residual volume and compressibility factor are related as:</a:t>
                </a:r>
              </a:p>
              <a:p>
                <a:endParaRPr lang="en-GB" dirty="0" smtClean="0"/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:r>
                  <a:rPr lang="en-GB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𝑅</m:t>
                        </m:r>
                      </m:sup>
                    </m:sSup>
                    <m:r>
                      <a:rPr lang="en-GB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</a:rPr>
                          <m:t>𝑍𝑅𝑇</m:t>
                        </m:r>
                      </m:num>
                      <m:den>
                        <m:r>
                          <a:rPr lang="en-GB" b="0" i="1" smtClean="0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GB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</a:rPr>
                          <m:t>𝑅𝑇</m:t>
                        </m:r>
                      </m:num>
                      <m:den>
                        <m:r>
                          <a:rPr lang="en-GB" b="0" i="1" smtClean="0">
                            <a:latin typeface="Cambria Math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GB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</a:rPr>
                          <m:t>𝑅𝑇</m:t>
                        </m:r>
                      </m:num>
                      <m:den>
                        <m:r>
                          <a:rPr lang="en-GB" b="0" i="1" smtClean="0">
                            <a:latin typeface="Cambria Math"/>
                          </a:rPr>
                          <m:t>𝑃</m:t>
                        </m:r>
                      </m:den>
                    </m:f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𝑍</m:t>
                        </m:r>
                        <m:r>
                          <a:rPr lang="en-GB" b="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en-GB" b="0" dirty="0" smtClean="0"/>
              </a:p>
              <a:p>
                <a:r>
                  <a:rPr lang="en-GB" dirty="0" smtClean="0"/>
                  <a:t>Note that, the actual and ideal gas properties are at the same T and P</a:t>
                </a:r>
              </a:p>
              <a:p>
                <a:endParaRPr lang="en-GB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5040560"/>
              </a:xfrm>
              <a:blipFill rotWithShape="1">
                <a:blip r:embed="rId2"/>
                <a:stretch>
                  <a:fillRect l="-1704" t="-1572" r="-1333" b="-27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79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42466"/>
          </a:xfrm>
        </p:spPr>
        <p:txBody>
          <a:bodyPr/>
          <a:lstStyle/>
          <a:p>
            <a:r>
              <a:rPr lang="en-GB" sz="2800" dirty="0" smtClean="0"/>
              <a:t>Gibbs Energy as a Generating Function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/>
          <a:lstStyle/>
          <a:p>
            <a:r>
              <a:rPr lang="en-GB" sz="2000" dirty="0" smtClean="0"/>
              <a:t>We have seen that, each of the thermodynamic properties/potentials </a:t>
            </a:r>
            <a:r>
              <a:rPr lang="en-GB" sz="2000" b="1" dirty="0" smtClean="0"/>
              <a:t>U, H, A, and G</a:t>
            </a:r>
            <a:r>
              <a:rPr lang="en-GB" sz="2000" dirty="0" smtClean="0"/>
              <a:t> is functionally related to a special pair of variables.</a:t>
            </a:r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r>
              <a:rPr lang="en-GB" sz="2000" dirty="0" smtClean="0"/>
              <a:t>Gibbs function is expressed as a function of T and P: G = G(P,T)</a:t>
            </a:r>
          </a:p>
          <a:p>
            <a:endParaRPr lang="en-GB" sz="2000" dirty="0" smtClean="0"/>
          </a:p>
          <a:p>
            <a:r>
              <a:rPr lang="en-GB" sz="2000" dirty="0" smtClean="0"/>
              <a:t>Because these variables (T, and P) can be directly measured and controlled, the Gibbs Energy is a </a:t>
            </a:r>
            <a:r>
              <a:rPr lang="en-GB" sz="2000" b="1" dirty="0" smtClean="0"/>
              <a:t>property </a:t>
            </a:r>
            <a:r>
              <a:rPr lang="en-GB" sz="2000" dirty="0" smtClean="0"/>
              <a:t>importance.</a:t>
            </a:r>
          </a:p>
          <a:p>
            <a:endParaRPr lang="en-GB" sz="2000" dirty="0" smtClean="0"/>
          </a:p>
          <a:p>
            <a:r>
              <a:rPr lang="en-GB" sz="2000" dirty="0" smtClean="0"/>
              <a:t>It is often desirable to express the other thermodynamic properties in terms of Gibbs Energy given as a function of T and P</a:t>
            </a:r>
          </a:p>
          <a:p>
            <a:endParaRPr lang="en-GB" sz="20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301800"/>
              </p:ext>
            </p:extLst>
          </p:nvPr>
        </p:nvGraphicFramePr>
        <p:xfrm>
          <a:off x="2483768" y="1700808"/>
          <a:ext cx="4642619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8" name="Equation" r:id="rId3" imgW="2108160" imgH="888840" progId="Equation.3">
                  <p:embed/>
                </p:oleObj>
              </mc:Choice>
              <mc:Fallback>
                <p:oleObj name="Equation" r:id="rId3" imgW="2108160" imgH="8888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700808"/>
                        <a:ext cx="4642619" cy="23764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9417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03648"/>
                <a:ext cx="8229600" cy="4727277"/>
              </a:xfrm>
            </p:spPr>
            <p:txBody>
              <a:bodyPr/>
              <a:lstStyle/>
              <a:p>
                <a:r>
                  <a:rPr lang="en-GB" sz="2000" dirty="0" smtClean="0"/>
                  <a:t>For example when </a:t>
                </a:r>
                <a:r>
                  <a:rPr lang="en-GB" sz="2000" b="1" dirty="0" smtClean="0"/>
                  <a:t>G/RT</a:t>
                </a:r>
                <a:r>
                  <a:rPr lang="en-GB" sz="2000" dirty="0" smtClean="0"/>
                  <a:t> is known as  function of T and P, </a:t>
                </a:r>
                <a:r>
                  <a:rPr lang="en-GB" sz="2000" b="1" dirty="0" smtClean="0"/>
                  <a:t>V/RT</a:t>
                </a:r>
                <a:r>
                  <a:rPr lang="en-GB" sz="2000" dirty="0" smtClean="0"/>
                  <a:t> and </a:t>
                </a:r>
                <a:r>
                  <a:rPr lang="en-GB" sz="2000" b="1" dirty="0" smtClean="0"/>
                  <a:t>H/RT</a:t>
                </a:r>
                <a:r>
                  <a:rPr lang="en-GB" sz="2000" dirty="0" smtClean="0"/>
                  <a:t> follow from simple differentiation and the remaining properties are given by defining equations.</a:t>
                </a:r>
              </a:p>
              <a:p>
                <a:endParaRPr lang="en-GB" sz="2000" dirty="0"/>
              </a:p>
              <a:p>
                <a:r>
                  <a:rPr lang="en-GB" sz="2000" dirty="0" smtClean="0"/>
                  <a:t>G/RT can be mathematically be expressed as:</a:t>
                </a:r>
              </a:p>
              <a:p>
                <a:pPr marL="0" indent="0">
                  <a:buNone/>
                </a:pPr>
                <a:endParaRPr lang="en-GB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GB" sz="20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sz="2000" b="0" i="1" smtClean="0">
                                  <a:latin typeface="Cambria Math"/>
                                </a:rPr>
                                <m:t>𝐺</m:t>
                              </m:r>
                            </m:num>
                            <m:den>
                              <m:r>
                                <a:rPr lang="en-GB" sz="2000" b="0" i="1" smtClean="0">
                                  <a:latin typeface="Cambria Math"/>
                                </a:rPr>
                                <m:t>𝑅𝑇</m:t>
                              </m:r>
                            </m:den>
                          </m:f>
                        </m:e>
                      </m:d>
                      <m:r>
                        <a:rPr lang="en-GB" sz="2000" i="1">
                          <a:latin typeface="Cambria Math"/>
                          <a:ea typeface="Cambria Math"/>
                        </a:rPr>
                        <m:t>≡</m:t>
                      </m:r>
                      <m:f>
                        <m:fPr>
                          <m:ctrlPr>
                            <a:rPr lang="en-GB" sz="200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/>
                              <a:ea typeface="Cambria Math"/>
                            </a:rPr>
                            <m:t>𝑅𝑇</m:t>
                          </m:r>
                        </m:den>
                      </m:f>
                      <m:r>
                        <a:rPr lang="en-GB" sz="2000" b="0" i="1" smtClean="0">
                          <a:latin typeface="Cambria Math"/>
                          <a:ea typeface="Cambria Math"/>
                        </a:rPr>
                        <m:t>𝑑𝐺</m:t>
                      </m:r>
                      <m:r>
                        <a:rPr lang="en-GB" sz="20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GB" sz="20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/>
                              <a:ea typeface="Cambria Math"/>
                            </a:rPr>
                            <m:t>𝐺</m:t>
                          </m:r>
                        </m:num>
                        <m:den>
                          <m:sSup>
                            <m:sSupPr>
                              <m:ctrlPr>
                                <a:rPr lang="en-GB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/>
                                  <a:ea typeface="Cambria Math"/>
                                </a:rPr>
                                <m:t>𝑅𝑇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000" b="0" i="1" smtClean="0">
                          <a:latin typeface="Cambria Math"/>
                          <a:ea typeface="Cambria Math"/>
                        </a:rPr>
                        <m:t>𝑑𝑇</m:t>
                      </m:r>
                    </m:oMath>
                  </m:oMathPara>
                </a14:m>
                <a:endParaRPr lang="en-US" sz="2000" dirty="0" smtClean="0"/>
              </a:p>
              <a:p>
                <a:endParaRPr lang="en-GB" sz="2000" dirty="0" smtClean="0"/>
              </a:p>
              <a:p>
                <a:r>
                  <a:rPr lang="en-GB" sz="2000" dirty="0" smtClean="0"/>
                  <a:t>From the earlier definitions of G:</a:t>
                </a:r>
              </a:p>
              <a:p>
                <a:endParaRPr lang="en-GB" sz="2000" dirty="0"/>
              </a:p>
              <a:p>
                <a:endParaRPr lang="en-GB" sz="2000" dirty="0"/>
              </a:p>
              <a:p>
                <a:pPr marL="0" indent="0">
                  <a:buNone/>
                </a:pPr>
                <a:r>
                  <a:rPr lang="en-GB" sz="2000" dirty="0"/>
                  <a:t> </a:t>
                </a:r>
                <a:r>
                  <a:rPr lang="en-GB" sz="2000" dirty="0" smtClean="0"/>
                  <a:t>                                G = H –TS  ………… 2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03648"/>
                <a:ext cx="8229600" cy="4727277"/>
              </a:xfrm>
              <a:blipFill rotWithShape="1">
                <a:blip r:embed="rId3"/>
                <a:stretch>
                  <a:fillRect l="-741" t="-515" r="-815" b="-7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60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24" y="116632"/>
            <a:ext cx="87249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248404"/>
              </p:ext>
            </p:extLst>
          </p:nvPr>
        </p:nvGraphicFramePr>
        <p:xfrm>
          <a:off x="2374900" y="5084763"/>
          <a:ext cx="40036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9" name="Equation" r:id="rId5" imgW="1917360" imgH="177480" progId="Equation.3">
                  <p:embed/>
                </p:oleObj>
              </mc:Choice>
              <mc:Fallback>
                <p:oleObj name="Equation" r:id="rId5" imgW="19173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74900" y="5084763"/>
                        <a:ext cx="4003675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8744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77870"/>
          </a:xfrm>
        </p:spPr>
        <p:txBody>
          <a:bodyPr/>
          <a:lstStyle/>
          <a:p>
            <a:r>
              <a:rPr lang="en-US" sz="2800" dirty="0" smtClean="0"/>
              <a:t>Recommended Reference Books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Smith JM, Van Ness HC, Abbot MM, (2004). Introduction to Chemical Engineering Thermodynamics, 7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edition, The </a:t>
            </a:r>
            <a:r>
              <a:rPr lang="en-US" sz="2400" dirty="0" err="1" smtClean="0"/>
              <a:t>Mcgraw</a:t>
            </a:r>
            <a:r>
              <a:rPr lang="en-US" sz="2400" dirty="0" smtClean="0"/>
              <a:t>-Hill Chemical Engineering Series</a:t>
            </a:r>
          </a:p>
          <a:p>
            <a:pPr lvl="0"/>
            <a:endParaRPr lang="en-GB" sz="2400" dirty="0" smtClean="0"/>
          </a:p>
          <a:p>
            <a:pPr lvl="0"/>
            <a:endParaRPr lang="en-US" sz="2400" dirty="0" smtClean="0"/>
          </a:p>
          <a:p>
            <a:pPr marL="344487" lvl="1" indent="0" latinLnBrk="1">
              <a:buNone/>
            </a:pPr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067"/>
            <a:ext cx="8229600" cy="5510237"/>
          </a:xfrm>
        </p:spPr>
        <p:txBody>
          <a:bodyPr/>
          <a:lstStyle/>
          <a:p>
            <a:r>
              <a:rPr lang="en-GB" sz="2000" dirty="0" smtClean="0"/>
              <a:t>Substituting for </a:t>
            </a:r>
            <a:r>
              <a:rPr lang="en-GB" sz="2000" dirty="0" err="1" smtClean="0"/>
              <a:t>dG</a:t>
            </a:r>
            <a:r>
              <a:rPr lang="en-GB" sz="2000" dirty="0" smtClean="0"/>
              <a:t> by </a:t>
            </a:r>
            <a:r>
              <a:rPr lang="en-GB" sz="2000" dirty="0" err="1" smtClean="0"/>
              <a:t>eqn</a:t>
            </a:r>
            <a:r>
              <a:rPr lang="en-GB" sz="2000" dirty="0" smtClean="0"/>
              <a:t> (1) and for G by </a:t>
            </a:r>
            <a:r>
              <a:rPr lang="en-GB" sz="2000" dirty="0" err="1" smtClean="0"/>
              <a:t>eqn</a:t>
            </a:r>
            <a:r>
              <a:rPr lang="en-GB" sz="2000" dirty="0" smtClean="0"/>
              <a:t>(2), gives , after algebraic reduction:</a:t>
            </a:r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r>
              <a:rPr lang="en-GB" sz="2000" dirty="0" smtClean="0"/>
              <a:t>From this equation, we can define the following properties:</a:t>
            </a:r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r>
              <a:rPr lang="en-GB" sz="2000" dirty="0" smtClean="0"/>
              <a:t>Thus, when we know how G/RT or (G) is related to its canonical variables, T and P, we can evaluate all other thermodynamic properties by simple mathematical operations</a:t>
            </a:r>
          </a:p>
          <a:p>
            <a:endParaRPr lang="en-GB" sz="2000" dirty="0" smtClean="0"/>
          </a:p>
          <a:p>
            <a:endParaRPr lang="en-US" dirty="0"/>
          </a:p>
        </p:txBody>
      </p:sp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296" y="1719979"/>
            <a:ext cx="34956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70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896" y="3533592"/>
            <a:ext cx="25908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70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553965"/>
            <a:ext cx="2800350" cy="667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70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58" y="4581128"/>
            <a:ext cx="561975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5145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570458"/>
          </a:xfrm>
        </p:spPr>
        <p:txBody>
          <a:bodyPr/>
          <a:lstStyle/>
          <a:p>
            <a:r>
              <a:rPr lang="en-GB" sz="3200" dirty="0" smtClean="0"/>
              <a:t>Fundamental Property Relations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22205"/>
          </a:xfrm>
        </p:spPr>
        <p:txBody>
          <a:bodyPr/>
          <a:lstStyle/>
          <a:p>
            <a:r>
              <a:rPr lang="en-GB" sz="2000" dirty="0" smtClean="0"/>
              <a:t>We can derive these fundamental relations for T, P, V from the laws of thermodynamics</a:t>
            </a:r>
          </a:p>
          <a:p>
            <a:r>
              <a:rPr lang="en-GB" sz="2000" dirty="0" smtClean="0"/>
              <a:t>As an example, the first </a:t>
            </a:r>
            <a:r>
              <a:rPr lang="en-US" sz="2000" dirty="0"/>
              <a:t>law for a closed system undergoing reversible process with only </a:t>
            </a:r>
            <a:r>
              <a:rPr lang="en-US" sz="2000" i="1" dirty="0"/>
              <a:t>PV </a:t>
            </a:r>
            <a:r>
              <a:rPr lang="en-US" sz="2000" dirty="0"/>
              <a:t>work is </a:t>
            </a:r>
            <a:r>
              <a:rPr lang="en-US" sz="2000" dirty="0" smtClean="0"/>
              <a:t>given as: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d</a:t>
            </a:r>
            <a:r>
              <a:rPr lang="en-US" sz="2000" i="1" dirty="0" err="1" smtClean="0"/>
              <a:t>U</a:t>
            </a:r>
            <a:r>
              <a:rPr lang="en-US" sz="2000" i="1" dirty="0" smtClean="0"/>
              <a:t> </a:t>
            </a:r>
            <a:r>
              <a:rPr lang="en-US" sz="2000" i="1" dirty="0"/>
              <a:t>= </a:t>
            </a:r>
            <a:r>
              <a:rPr lang="el-GR" sz="2000" dirty="0"/>
              <a:t>δ</a:t>
            </a:r>
            <a:r>
              <a:rPr lang="en-US" sz="2000" i="1" dirty="0" err="1"/>
              <a:t>Q</a:t>
            </a:r>
            <a:r>
              <a:rPr lang="en-US" sz="2000" dirty="0" err="1"/>
              <a:t>rev</a:t>
            </a:r>
            <a:r>
              <a:rPr lang="en-US" sz="2000" dirty="0"/>
              <a:t> + </a:t>
            </a:r>
            <a:r>
              <a:rPr lang="el-GR" sz="2000" dirty="0"/>
              <a:t>δ</a:t>
            </a:r>
            <a:r>
              <a:rPr lang="en-US" sz="2000" i="1" dirty="0" err="1" smtClean="0"/>
              <a:t>W</a:t>
            </a:r>
            <a:r>
              <a:rPr lang="en-US" sz="2000" dirty="0" err="1" smtClean="0"/>
              <a:t>rev</a:t>
            </a:r>
            <a:endParaRPr lang="en-US" sz="2000" dirty="0" smtClean="0"/>
          </a:p>
          <a:p>
            <a:endParaRPr lang="en-GB" sz="2000" dirty="0" smtClean="0"/>
          </a:p>
          <a:p>
            <a:r>
              <a:rPr lang="en-US" sz="2000" dirty="0" smtClean="0"/>
              <a:t>Also, from </a:t>
            </a:r>
            <a:r>
              <a:rPr lang="en-US" sz="2000" dirty="0"/>
              <a:t>the second law, </a:t>
            </a:r>
            <a:r>
              <a:rPr lang="en-US" sz="2000" b="1" dirty="0" err="1"/>
              <a:t>δ</a:t>
            </a:r>
            <a:r>
              <a:rPr lang="en-US" sz="2000" b="1" i="1" dirty="0" err="1"/>
              <a:t>Q</a:t>
            </a:r>
            <a:r>
              <a:rPr lang="en-US" sz="2000" b="1" dirty="0" err="1"/>
              <a:t>rev</a:t>
            </a:r>
            <a:r>
              <a:rPr lang="en-US" sz="2000" b="1" dirty="0"/>
              <a:t> = </a:t>
            </a:r>
            <a:r>
              <a:rPr lang="en-US" sz="2000" b="1" i="1" dirty="0" err="1"/>
              <a:t>T</a:t>
            </a:r>
            <a:r>
              <a:rPr lang="en-US" sz="2000" b="1" dirty="0" err="1"/>
              <a:t>d</a:t>
            </a:r>
            <a:r>
              <a:rPr lang="en-US" sz="2000" b="1" i="1" dirty="0" err="1"/>
              <a:t>S</a:t>
            </a:r>
            <a:r>
              <a:rPr lang="en-US" sz="2000" dirty="0"/>
              <a:t>, the first law can be written </a:t>
            </a:r>
            <a:r>
              <a:rPr lang="en-US" sz="2000" dirty="0" smtClean="0"/>
              <a:t>as:</a:t>
            </a:r>
          </a:p>
          <a:p>
            <a:pPr marL="0" indent="0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d</a:t>
            </a:r>
            <a:r>
              <a:rPr lang="en-US" sz="2000" i="1" dirty="0" err="1" smtClean="0"/>
              <a:t>U</a:t>
            </a:r>
            <a:r>
              <a:rPr lang="en-US" sz="2000" i="1" dirty="0" smtClean="0"/>
              <a:t> </a:t>
            </a:r>
            <a:r>
              <a:rPr lang="en-US" sz="2000" i="1" dirty="0"/>
              <a:t>= </a:t>
            </a:r>
            <a:r>
              <a:rPr lang="en-US" sz="2000" i="1" dirty="0" err="1"/>
              <a:t>T</a:t>
            </a:r>
            <a:r>
              <a:rPr lang="en-US" sz="2000" dirty="0" err="1"/>
              <a:t>d</a:t>
            </a:r>
            <a:r>
              <a:rPr lang="en-US" sz="2000" i="1" dirty="0" err="1"/>
              <a:t>S</a:t>
            </a:r>
            <a:r>
              <a:rPr lang="en-US" sz="2000" i="1" dirty="0"/>
              <a:t> </a:t>
            </a:r>
            <a:r>
              <a:rPr lang="en-US" sz="2000" dirty="0"/>
              <a:t>− </a:t>
            </a:r>
            <a:r>
              <a:rPr lang="en-US" sz="2000" i="1" dirty="0" err="1" smtClean="0"/>
              <a:t>p</a:t>
            </a:r>
            <a:r>
              <a:rPr lang="en-US" sz="2000" dirty="0" err="1" smtClean="0"/>
              <a:t>d</a:t>
            </a:r>
            <a:r>
              <a:rPr lang="en-US" sz="2000" i="1" dirty="0" err="1" smtClean="0"/>
              <a:t>V</a:t>
            </a:r>
            <a:endParaRPr lang="en-US" sz="2000" i="1" dirty="0" smtClean="0"/>
          </a:p>
          <a:p>
            <a:pPr marL="0" indent="0">
              <a:buNone/>
            </a:pPr>
            <a:endParaRPr lang="en-GB" sz="2000" i="1" dirty="0"/>
          </a:p>
          <a:p>
            <a:r>
              <a:rPr lang="en-GB" sz="2000" i="1" dirty="0" smtClean="0"/>
              <a:t>This is what we did to define the </a:t>
            </a:r>
            <a:r>
              <a:rPr lang="en-GB" sz="2000" b="1" i="1" dirty="0" smtClean="0"/>
              <a:t>Four Thermodynamic Potentials </a:t>
            </a:r>
            <a:r>
              <a:rPr lang="en-GB" sz="2000" i="1" dirty="0" smtClean="0"/>
              <a:t>(</a:t>
            </a:r>
            <a:r>
              <a:rPr lang="en-GB" sz="2000" b="1" i="1" dirty="0" smtClean="0"/>
              <a:t>U, H, G, A</a:t>
            </a:r>
            <a:r>
              <a:rPr lang="en-GB" sz="2000" i="1" dirty="0" smtClean="0"/>
              <a:t>) which we used to derive the Maxwell relations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2683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70277"/>
          </a:xfrm>
        </p:spPr>
        <p:txBody>
          <a:bodyPr/>
          <a:lstStyle/>
          <a:p>
            <a:r>
              <a:rPr lang="en-US" sz="2000" dirty="0" smtClean="0"/>
              <a:t>From the </a:t>
            </a:r>
            <a:r>
              <a:rPr lang="en-US" sz="2000" dirty="0" err="1" smtClean="0"/>
              <a:t>TdS</a:t>
            </a:r>
            <a:r>
              <a:rPr lang="en-US" sz="2000" dirty="0" smtClean="0"/>
              <a:t> definition of internal energy, we see that U is a function of </a:t>
            </a:r>
            <a:r>
              <a:rPr lang="en-US" sz="2000" dirty="0"/>
              <a:t>two </a:t>
            </a:r>
            <a:r>
              <a:rPr lang="en-US" sz="2000" b="1" dirty="0"/>
              <a:t>independent variables </a:t>
            </a:r>
            <a:r>
              <a:rPr lang="en-US" sz="2000" i="1" dirty="0"/>
              <a:t>S </a:t>
            </a:r>
            <a:r>
              <a:rPr lang="en-US" sz="2000" dirty="0"/>
              <a:t>and </a:t>
            </a:r>
            <a:r>
              <a:rPr lang="en-US" sz="2000" i="1" dirty="0" smtClean="0"/>
              <a:t>V</a:t>
            </a:r>
            <a:r>
              <a:rPr lang="en-US" sz="2000" dirty="0" smtClean="0"/>
              <a:t>, </a:t>
            </a:r>
            <a:r>
              <a:rPr lang="nl-NL" sz="2000" dirty="0" smtClean="0"/>
              <a:t>that </a:t>
            </a:r>
            <a:r>
              <a:rPr lang="nl-NL" sz="2000" dirty="0"/>
              <a:t>is, </a:t>
            </a:r>
            <a:r>
              <a:rPr lang="nl-NL" sz="2000" b="1" i="1" dirty="0"/>
              <a:t>U = U</a:t>
            </a:r>
            <a:r>
              <a:rPr lang="nl-NL" sz="2000" b="1" dirty="0"/>
              <a:t>(</a:t>
            </a:r>
            <a:r>
              <a:rPr lang="nl-NL" sz="2000" b="1" i="1" dirty="0"/>
              <a:t>S</a:t>
            </a:r>
            <a:r>
              <a:rPr lang="nl-NL" sz="2000" b="1" dirty="0"/>
              <a:t>, </a:t>
            </a:r>
            <a:r>
              <a:rPr lang="nl-NL" sz="2000" b="1" i="1" dirty="0"/>
              <a:t>V</a:t>
            </a:r>
            <a:r>
              <a:rPr lang="nl-NL" sz="2000" b="1" dirty="0" smtClean="0"/>
              <a:t>):</a:t>
            </a:r>
          </a:p>
          <a:p>
            <a:endParaRPr lang="nl-NL" sz="2000" b="1" dirty="0"/>
          </a:p>
          <a:p>
            <a:r>
              <a:rPr lang="nl-NL" sz="2000" b="1" dirty="0" smtClean="0"/>
              <a:t>This gives                                                    upon differentiation</a:t>
            </a:r>
          </a:p>
          <a:p>
            <a:endParaRPr lang="nl-NL" sz="2000" b="1" dirty="0"/>
          </a:p>
          <a:p>
            <a:r>
              <a:rPr lang="nl-NL" sz="2000" dirty="0" smtClean="0"/>
              <a:t>Comparing the two equtions of dU, ie:</a:t>
            </a:r>
          </a:p>
          <a:p>
            <a:endParaRPr lang="nl-NL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d</a:t>
            </a:r>
            <a:r>
              <a:rPr lang="en-US" sz="2000" i="1" dirty="0" err="1" smtClean="0"/>
              <a:t>U</a:t>
            </a:r>
            <a:r>
              <a:rPr lang="en-US" sz="2000" i="1" dirty="0" smtClean="0"/>
              <a:t> </a:t>
            </a:r>
            <a:r>
              <a:rPr lang="en-US" sz="2000" i="1" dirty="0"/>
              <a:t>= </a:t>
            </a:r>
            <a:r>
              <a:rPr lang="en-US" sz="2000" i="1" dirty="0" err="1"/>
              <a:t>T</a:t>
            </a:r>
            <a:r>
              <a:rPr lang="en-US" sz="2000" dirty="0" err="1"/>
              <a:t>d</a:t>
            </a:r>
            <a:r>
              <a:rPr lang="en-US" sz="2000" i="1" dirty="0" err="1"/>
              <a:t>S</a:t>
            </a:r>
            <a:r>
              <a:rPr lang="en-US" sz="2000" i="1" dirty="0"/>
              <a:t> </a:t>
            </a:r>
            <a:r>
              <a:rPr lang="en-US" sz="2000" dirty="0"/>
              <a:t>− </a:t>
            </a:r>
            <a:r>
              <a:rPr lang="en-US" sz="2000" i="1" dirty="0" err="1" smtClean="0"/>
              <a:t>p</a:t>
            </a:r>
            <a:r>
              <a:rPr lang="en-US" sz="2000" dirty="0" err="1" smtClean="0"/>
              <a:t>d</a:t>
            </a:r>
            <a:r>
              <a:rPr lang="en-US" sz="2000" i="1" dirty="0" err="1" smtClean="0"/>
              <a:t>V</a:t>
            </a:r>
            <a:r>
              <a:rPr lang="en-US" sz="2000" i="1" dirty="0" smtClean="0"/>
              <a:t>      and</a:t>
            </a:r>
          </a:p>
          <a:p>
            <a:pPr marL="0" indent="0">
              <a:buNone/>
            </a:pPr>
            <a:endParaRPr lang="en-GB" sz="2000" i="1" dirty="0"/>
          </a:p>
          <a:p>
            <a:r>
              <a:rPr lang="en-GB" sz="2000" i="1" dirty="0" smtClean="0"/>
              <a:t>We have new definition of temperature and P as:</a:t>
            </a:r>
            <a:endParaRPr lang="en-US" sz="2000" i="1" dirty="0"/>
          </a:p>
          <a:p>
            <a:endParaRPr lang="nl-NL" sz="2000" dirty="0" smtClean="0"/>
          </a:p>
          <a:p>
            <a:endParaRPr lang="en-US" sz="2000" b="1" dirty="0"/>
          </a:p>
        </p:txBody>
      </p:sp>
      <p:pic>
        <p:nvPicPr>
          <p:cNvPr id="221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052736"/>
            <a:ext cx="2807321" cy="843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546389"/>
            <a:ext cx="2807321" cy="843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11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569" y="4186795"/>
            <a:ext cx="3011699" cy="826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1060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54253"/>
          </a:xfrm>
        </p:spPr>
        <p:txBody>
          <a:bodyPr/>
          <a:lstStyle/>
          <a:p>
            <a:r>
              <a:rPr lang="en-US" sz="2000" dirty="0"/>
              <a:t>Similarly, the change in enthalpy (</a:t>
            </a:r>
            <a:r>
              <a:rPr lang="en-US" sz="2000" i="1" dirty="0"/>
              <a:t>H = U + </a:t>
            </a:r>
            <a:r>
              <a:rPr lang="en-US" sz="2000" i="1" dirty="0" err="1"/>
              <a:t>pV</a:t>
            </a:r>
            <a:r>
              <a:rPr lang="en-US" sz="2000" dirty="0"/>
              <a:t>) is given by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d</a:t>
            </a:r>
            <a:r>
              <a:rPr lang="en-US" sz="2000" i="1" dirty="0" err="1" smtClean="0"/>
              <a:t>H</a:t>
            </a:r>
            <a:r>
              <a:rPr lang="en-US" sz="2000" i="1" dirty="0" smtClean="0"/>
              <a:t> </a:t>
            </a:r>
            <a:r>
              <a:rPr lang="en-US" sz="2000" i="1" dirty="0"/>
              <a:t>= </a:t>
            </a:r>
            <a:r>
              <a:rPr lang="en-US" sz="2000" dirty="0" err="1"/>
              <a:t>d</a:t>
            </a:r>
            <a:r>
              <a:rPr lang="en-US" sz="2000" i="1" dirty="0" err="1"/>
              <a:t>U</a:t>
            </a:r>
            <a:r>
              <a:rPr lang="en-US" sz="2000" i="1" dirty="0"/>
              <a:t> + </a:t>
            </a:r>
            <a:r>
              <a:rPr lang="en-US" sz="2000" dirty="0"/>
              <a:t>d(</a:t>
            </a:r>
            <a:r>
              <a:rPr lang="en-US" sz="2000" i="1" dirty="0" err="1"/>
              <a:t>pV</a:t>
            </a:r>
            <a:r>
              <a:rPr lang="en-US" sz="2000" dirty="0"/>
              <a:t>) = </a:t>
            </a:r>
            <a:r>
              <a:rPr lang="en-US" sz="2000" i="1" dirty="0" err="1"/>
              <a:t>T</a:t>
            </a:r>
            <a:r>
              <a:rPr lang="en-US" sz="2000" dirty="0" err="1"/>
              <a:t>d</a:t>
            </a:r>
            <a:r>
              <a:rPr lang="en-US" sz="2000" i="1" dirty="0" err="1"/>
              <a:t>S</a:t>
            </a:r>
            <a:r>
              <a:rPr lang="en-US" sz="2000" i="1" dirty="0"/>
              <a:t> </a:t>
            </a:r>
            <a:r>
              <a:rPr lang="en-US" sz="2000" dirty="0"/>
              <a:t>− </a:t>
            </a:r>
            <a:r>
              <a:rPr lang="en-US" sz="2000" i="1" dirty="0" err="1"/>
              <a:t>p</a:t>
            </a:r>
            <a:r>
              <a:rPr lang="en-US" sz="2000" dirty="0" err="1"/>
              <a:t>d</a:t>
            </a:r>
            <a:r>
              <a:rPr lang="en-US" sz="2000" i="1" dirty="0" err="1"/>
              <a:t>V</a:t>
            </a:r>
            <a:r>
              <a:rPr lang="en-US" sz="2000" i="1" dirty="0"/>
              <a:t> + </a:t>
            </a:r>
            <a:r>
              <a:rPr lang="en-US" sz="2000" i="1" dirty="0" err="1"/>
              <a:t>p</a:t>
            </a:r>
            <a:r>
              <a:rPr lang="en-US" sz="2000" dirty="0" err="1"/>
              <a:t>d</a:t>
            </a:r>
            <a:r>
              <a:rPr lang="en-US" sz="2000" i="1" dirty="0" err="1"/>
              <a:t>V</a:t>
            </a:r>
            <a:r>
              <a:rPr lang="en-US" sz="2000" i="1" dirty="0"/>
              <a:t> +</a:t>
            </a:r>
            <a:r>
              <a:rPr lang="en-US" sz="2000" i="1" dirty="0" err="1" smtClean="0"/>
              <a:t>V</a:t>
            </a:r>
            <a:r>
              <a:rPr lang="en-US" sz="2000" dirty="0" err="1" smtClean="0"/>
              <a:t>d</a:t>
            </a:r>
            <a:r>
              <a:rPr lang="en-US" sz="2000" i="1" dirty="0" err="1" smtClean="0"/>
              <a:t>p</a:t>
            </a:r>
            <a:endParaRPr lang="en-US" sz="2000" i="1" dirty="0"/>
          </a:p>
          <a:p>
            <a:pPr marL="0" indent="0">
              <a:buNone/>
            </a:pPr>
            <a:r>
              <a:rPr lang="en-US" sz="2000" i="1" dirty="0"/>
              <a:t>	</a:t>
            </a:r>
            <a:r>
              <a:rPr lang="en-US" sz="2000" i="1" dirty="0" smtClean="0"/>
              <a:t>		</a:t>
            </a:r>
          </a:p>
          <a:p>
            <a:pPr marL="0" indent="0">
              <a:buNone/>
            </a:pPr>
            <a:r>
              <a:rPr lang="en-US" sz="2000" i="1" dirty="0"/>
              <a:t>	</a:t>
            </a:r>
            <a:r>
              <a:rPr lang="en-US" sz="2000" i="1" dirty="0" smtClean="0"/>
              <a:t>		</a:t>
            </a:r>
            <a:r>
              <a:rPr lang="en-US" sz="2000" dirty="0" err="1" smtClean="0"/>
              <a:t>d</a:t>
            </a:r>
            <a:r>
              <a:rPr lang="en-US" sz="2000" i="1" dirty="0" err="1" smtClean="0"/>
              <a:t>H</a:t>
            </a:r>
            <a:r>
              <a:rPr lang="en-US" sz="2000" i="1" dirty="0" smtClean="0"/>
              <a:t> </a:t>
            </a:r>
            <a:r>
              <a:rPr lang="en-US" sz="2000" i="1" dirty="0"/>
              <a:t>= </a:t>
            </a:r>
            <a:r>
              <a:rPr lang="en-US" sz="2000" i="1" dirty="0" err="1"/>
              <a:t>T</a:t>
            </a:r>
            <a:r>
              <a:rPr lang="en-US" sz="2000" dirty="0" err="1"/>
              <a:t>d</a:t>
            </a:r>
            <a:r>
              <a:rPr lang="en-US" sz="2000" i="1" dirty="0" err="1"/>
              <a:t>S</a:t>
            </a:r>
            <a:r>
              <a:rPr lang="en-US" sz="2000" i="1" dirty="0"/>
              <a:t> + </a:t>
            </a:r>
            <a:r>
              <a:rPr lang="en-US" sz="2000" i="1" dirty="0" err="1" smtClean="0"/>
              <a:t>V</a:t>
            </a:r>
            <a:r>
              <a:rPr lang="en-US" sz="2000" dirty="0" err="1" smtClean="0"/>
              <a:t>d</a:t>
            </a:r>
            <a:r>
              <a:rPr lang="en-US" sz="2000" i="1" dirty="0" err="1" smtClean="0"/>
              <a:t>p</a:t>
            </a:r>
            <a:endParaRPr lang="en-US" sz="2000" i="1" dirty="0" smtClean="0"/>
          </a:p>
          <a:p>
            <a:pPr marL="0" indent="0">
              <a:buNone/>
            </a:pPr>
            <a:endParaRPr lang="en-GB" sz="2000" i="1" dirty="0"/>
          </a:p>
          <a:p>
            <a:r>
              <a:rPr lang="en-US" sz="2000" dirty="0"/>
              <a:t>The change in enthalpy in terms of two independent variables </a:t>
            </a:r>
            <a:r>
              <a:rPr lang="en-US" sz="2000" i="1" dirty="0"/>
              <a:t>S </a:t>
            </a:r>
            <a:r>
              <a:rPr lang="en-US" sz="2000" dirty="0"/>
              <a:t>and </a:t>
            </a:r>
            <a:r>
              <a:rPr lang="en-US" sz="2000" i="1" dirty="0"/>
              <a:t>p </a:t>
            </a:r>
            <a:r>
              <a:rPr lang="en-US" sz="2000" dirty="0" smtClean="0"/>
              <a:t>is</a:t>
            </a:r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 smtClean="0"/>
          </a:p>
          <a:p>
            <a:r>
              <a:rPr lang="en-GB" sz="2000" dirty="0" smtClean="0"/>
              <a:t>Comparing, gives:</a:t>
            </a:r>
            <a:endParaRPr lang="en-US" sz="2000" dirty="0"/>
          </a:p>
        </p:txBody>
      </p:sp>
      <p:pic>
        <p:nvPicPr>
          <p:cNvPr id="222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3190874"/>
            <a:ext cx="3384375" cy="950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22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124414"/>
            <a:ext cx="2664296" cy="87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5298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628800"/>
            <a:ext cx="8424936" cy="2232248"/>
          </a:xfrm>
        </p:spPr>
        <p:txBody>
          <a:bodyPr/>
          <a:lstStyle/>
          <a:p>
            <a:pPr algn="ctr"/>
            <a:r>
              <a:rPr lang="en-GB" dirty="0" smtClean="0"/>
              <a:t>Phase Equilibrium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39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570458"/>
          </a:xfrm>
        </p:spPr>
        <p:txBody>
          <a:bodyPr/>
          <a:lstStyle/>
          <a:p>
            <a:r>
              <a:rPr lang="en-GB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04656"/>
          </a:xfrm>
        </p:spPr>
        <p:txBody>
          <a:bodyPr/>
          <a:lstStyle/>
          <a:p>
            <a:r>
              <a:rPr lang="en-GB" sz="2000" dirty="0" smtClean="0"/>
              <a:t>Our discussions of thermodynamics have largely focused on </a:t>
            </a:r>
            <a:r>
              <a:rPr lang="en-GB" sz="2000" b="1" dirty="0" smtClean="0"/>
              <a:t>Pure Substances </a:t>
            </a:r>
            <a:r>
              <a:rPr lang="en-GB" sz="2000" dirty="0" smtClean="0"/>
              <a:t>or substances with </a:t>
            </a:r>
            <a:r>
              <a:rPr lang="en-GB" sz="2000" dirty="0" smtClean="0"/>
              <a:t>constant-composition </a:t>
            </a:r>
            <a:r>
              <a:rPr lang="en-GB" sz="2000" dirty="0" smtClean="0"/>
              <a:t>mixtures. </a:t>
            </a:r>
            <a:endParaRPr lang="en-GB" sz="2000" dirty="0" smtClean="0"/>
          </a:p>
          <a:p>
            <a:endParaRPr lang="en-GB" sz="2000" dirty="0" smtClean="0"/>
          </a:p>
          <a:p>
            <a:r>
              <a:rPr lang="en-GB" sz="2000" dirty="0" smtClean="0"/>
              <a:t>However, in many chemical and allied processes, important mass-transfer operations are </a:t>
            </a:r>
            <a:r>
              <a:rPr lang="en-GB" sz="2000" dirty="0" smtClean="0"/>
              <a:t>encountered</a:t>
            </a:r>
            <a:r>
              <a:rPr lang="en-GB" sz="2000" dirty="0"/>
              <a:t> </a:t>
            </a:r>
            <a:r>
              <a:rPr lang="en-GB" sz="2000" dirty="0" smtClean="0"/>
              <a:t>and composition changes are desired outcomes.</a:t>
            </a:r>
            <a:endParaRPr lang="en-GB" sz="2000" dirty="0" smtClean="0"/>
          </a:p>
          <a:p>
            <a:endParaRPr lang="en-GB" sz="2000" dirty="0" smtClean="0"/>
          </a:p>
          <a:p>
            <a:r>
              <a:rPr lang="en-GB" sz="2000" dirty="0" smtClean="0"/>
              <a:t>These </a:t>
            </a:r>
            <a:r>
              <a:rPr lang="en-GB" sz="2000" dirty="0" smtClean="0"/>
              <a:t>processes </a:t>
            </a:r>
            <a:r>
              <a:rPr lang="en-GB" sz="2000" dirty="0" smtClean="0"/>
              <a:t>include distillation, extraction, absorption, etc</a:t>
            </a:r>
            <a:r>
              <a:rPr lang="en-GB" sz="2000" dirty="0" smtClean="0"/>
              <a:t>.</a:t>
            </a:r>
          </a:p>
          <a:p>
            <a:endParaRPr lang="en-GB" sz="2000" dirty="0" smtClean="0"/>
          </a:p>
          <a:p>
            <a:r>
              <a:rPr lang="en-GB" sz="2000" dirty="0" smtClean="0"/>
              <a:t>These processes bring different phases of different </a:t>
            </a:r>
            <a:r>
              <a:rPr lang="en-GB" sz="2000" b="1" dirty="0" smtClean="0"/>
              <a:t>composition</a:t>
            </a:r>
            <a:r>
              <a:rPr lang="en-GB" sz="2000" dirty="0" smtClean="0"/>
              <a:t> into contact and when the phases are not </a:t>
            </a:r>
            <a:r>
              <a:rPr lang="en-GB" sz="2000" dirty="0" smtClean="0"/>
              <a:t>in equilibrium, mass transfer alters their compositions.</a:t>
            </a:r>
          </a:p>
          <a:p>
            <a:endParaRPr lang="en-GB" sz="2000" dirty="0"/>
          </a:p>
          <a:p>
            <a:r>
              <a:rPr lang="en-GB" sz="2000" dirty="0" smtClean="0"/>
              <a:t>Most commonly encountered coexisting phases in industry include </a:t>
            </a:r>
            <a:r>
              <a:rPr lang="en-GB" sz="2000" dirty="0" err="1" smtClean="0"/>
              <a:t>vapor</a:t>
            </a:r>
            <a:r>
              <a:rPr lang="en-GB" sz="2000" dirty="0" smtClean="0"/>
              <a:t>/liquid, liquid/liquid, vapour/solid, and liquid/solid systems; and we need to determine the properties of these mixtures at equilibrium (saturation).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1161175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1872208"/>
          </a:xfrm>
        </p:spPr>
        <p:txBody>
          <a:bodyPr/>
          <a:lstStyle/>
          <a:p>
            <a:r>
              <a:rPr lang="en-US" sz="2000" dirty="0"/>
              <a:t>The determination of phase equilibrium is one of the most important </a:t>
            </a:r>
            <a:r>
              <a:rPr lang="en-US" sz="2000" dirty="0" smtClean="0"/>
              <a:t>estimations </a:t>
            </a:r>
            <a:r>
              <a:rPr lang="en-US" sz="2000" dirty="0"/>
              <a:t>to </a:t>
            </a:r>
            <a:r>
              <a:rPr lang="en-US" sz="2000" dirty="0" smtClean="0"/>
              <a:t>make.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 ability </a:t>
            </a:r>
            <a:r>
              <a:rPr lang="en-US" sz="2000" dirty="0"/>
              <a:t>to understand, model, and predict phase </a:t>
            </a:r>
            <a:r>
              <a:rPr lang="en-US" sz="2000" dirty="0" err="1"/>
              <a:t>equilibria</a:t>
            </a:r>
            <a:r>
              <a:rPr lang="en-US" sz="2000" dirty="0"/>
              <a:t> is particularly important for designing </a:t>
            </a:r>
            <a:r>
              <a:rPr lang="en-US" sz="2000" dirty="0" smtClean="0"/>
              <a:t>separation processes.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97293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776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14474"/>
          </a:xfrm>
        </p:spPr>
        <p:txBody>
          <a:bodyPr/>
          <a:lstStyle/>
          <a:p>
            <a:r>
              <a:rPr lang="en-GB" sz="3600" dirty="0" smtClean="0"/>
              <a:t>Pure Substances </a:t>
            </a:r>
            <a:r>
              <a:rPr lang="en-GB" sz="3600" dirty="0" smtClean="0"/>
              <a:t>? (</a:t>
            </a:r>
            <a:r>
              <a:rPr lang="en-GB" sz="3600" dirty="0" smtClean="0"/>
              <a:t>Recall</a:t>
            </a:r>
            <a:r>
              <a:rPr lang="en-GB" sz="3600" dirty="0" smtClean="0"/>
              <a:t>)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en-GB" sz="2400" dirty="0" smtClean="0"/>
              <a:t>A pure substance is a system which is </a:t>
            </a:r>
          </a:p>
          <a:p>
            <a:pPr lvl="1"/>
            <a:r>
              <a:rPr lang="en-GB" sz="2000" dirty="0" smtClean="0"/>
              <a:t>(</a:t>
            </a:r>
            <a:r>
              <a:rPr lang="en-GB" sz="2000" dirty="0" err="1" smtClean="0"/>
              <a:t>i</a:t>
            </a:r>
            <a:r>
              <a:rPr lang="en-GB" sz="2000" dirty="0" smtClean="0"/>
              <a:t>) homogeneous in composition, </a:t>
            </a:r>
          </a:p>
          <a:p>
            <a:pPr lvl="1"/>
            <a:r>
              <a:rPr lang="en-GB" sz="2000" dirty="0" smtClean="0"/>
              <a:t>(ii) homogeneous in chemical aggregation, and</a:t>
            </a:r>
          </a:p>
          <a:p>
            <a:pPr lvl="1"/>
            <a:r>
              <a:rPr lang="en-GB" sz="2000" dirty="0" smtClean="0"/>
              <a:t>(iii) invariable in chemical aggregation.</a:t>
            </a:r>
          </a:p>
          <a:p>
            <a:pPr lvl="1"/>
            <a:endParaRPr lang="en-GB" sz="2000" dirty="0" smtClean="0"/>
          </a:p>
          <a:p>
            <a:r>
              <a:rPr lang="en-GB" sz="2400" dirty="0" smtClean="0"/>
              <a:t>“</a:t>
            </a:r>
            <a:r>
              <a:rPr lang="en-GB" sz="2400" b="1" dirty="0" smtClean="0"/>
              <a:t>Homogeneous in composition”</a:t>
            </a:r>
            <a:r>
              <a:rPr lang="en-GB" sz="2400" dirty="0" smtClean="0"/>
              <a:t> means that the composition of each part of the system is the same as the composition of every other part</a:t>
            </a:r>
          </a:p>
          <a:p>
            <a:endParaRPr lang="en-GB" sz="2400" dirty="0" smtClean="0"/>
          </a:p>
          <a:p>
            <a:r>
              <a:rPr lang="en-GB" sz="2400" dirty="0" smtClean="0"/>
              <a:t>“</a:t>
            </a:r>
            <a:r>
              <a:rPr lang="en-GB" sz="2400" b="1" dirty="0" smtClean="0"/>
              <a:t>Homogeneous in chemical aggregation</a:t>
            </a:r>
            <a:r>
              <a:rPr lang="en-GB" sz="2400" dirty="0" smtClean="0"/>
              <a:t>” means that the chemical elements must be combined chemically in the same way in all parts of the system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50630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1800200"/>
          </a:xfrm>
        </p:spPr>
        <p:txBody>
          <a:bodyPr/>
          <a:lstStyle/>
          <a:p>
            <a:r>
              <a:rPr lang="en-GB" sz="2400" b="1" dirty="0" smtClean="0"/>
              <a:t>Invariable in chemical aggregation</a:t>
            </a:r>
            <a:r>
              <a:rPr lang="en-GB" sz="2400" dirty="0" smtClean="0"/>
              <a:t>” means that the state of chemical combination of the system does not change with time </a:t>
            </a:r>
            <a:endParaRPr lang="en-GB" sz="2400" dirty="0"/>
          </a:p>
        </p:txBody>
      </p:sp>
      <p:sp>
        <p:nvSpPr>
          <p:cNvPr id="115713" name="Rectangle 1"/>
          <p:cNvSpPr>
            <a:spLocks noChangeArrowheads="1"/>
          </p:cNvSpPr>
          <p:nvPr/>
        </p:nvSpPr>
        <p:spPr bwMode="auto">
          <a:xfrm>
            <a:off x="323528" y="1876182"/>
            <a:ext cx="792088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Examples of pure substances include: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1" eaLnBrk="0" hangingPunct="0">
              <a:buFontTx/>
              <a:buChar char="•"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Water (solid, liquid, and vapour phases);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hangingPunct="0">
              <a:buFontTx/>
              <a:buChar char="•"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Mixture of liquid water and water vapour;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hangingPunct="0">
              <a:buFontTx/>
              <a:buChar char="•"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Carbon dioxide, CO</a:t>
            </a:r>
            <a:r>
              <a:rPr kumimoji="0" lang="en-GB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</a:t>
            </a:r>
          </a:p>
          <a:p>
            <a:pPr lvl="1" eaLnBrk="0" hangingPunct="0">
              <a:buFontTx/>
              <a:buChar char="•"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Oxygen, O</a:t>
            </a:r>
            <a:r>
              <a:rPr kumimoji="0" lang="en-GB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 and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hangingPunct="0">
              <a:buFontTx/>
              <a:buChar char="•"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Mixtures of gases, such as air, as long as there is no change of phase.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539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02506"/>
          </a:xfrm>
        </p:spPr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2213793"/>
          </a:xfrm>
        </p:spPr>
        <p:txBody>
          <a:bodyPr/>
          <a:lstStyle/>
          <a:p>
            <a:r>
              <a:rPr lang="en-US" sz="2400" dirty="0" smtClean="0"/>
              <a:t>Assignments		 	10% </a:t>
            </a:r>
            <a:endParaRPr lang="en-GB" sz="2400" dirty="0" smtClean="0"/>
          </a:p>
          <a:p>
            <a:r>
              <a:rPr lang="en-US" sz="2400" dirty="0" smtClean="0"/>
              <a:t>Mid-</a:t>
            </a:r>
            <a:r>
              <a:rPr lang="en-US" sz="2400" dirty="0" err="1" smtClean="0"/>
              <a:t>sem</a:t>
            </a:r>
            <a:r>
              <a:rPr lang="en-US" sz="2400" dirty="0" smtClean="0"/>
              <a:t> Exams 			 20% </a:t>
            </a:r>
            <a:endParaRPr lang="en-GB" sz="2400" dirty="0" smtClean="0"/>
          </a:p>
          <a:p>
            <a:r>
              <a:rPr lang="en-US" sz="2400" dirty="0" smtClean="0"/>
              <a:t>Final Exam 			 70% </a:t>
            </a:r>
            <a:endParaRPr lang="en-GB" sz="2400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14474"/>
          </a:xfrm>
        </p:spPr>
        <p:txBody>
          <a:bodyPr/>
          <a:lstStyle/>
          <a:p>
            <a:r>
              <a:rPr lang="en-GB" dirty="0" smtClean="0"/>
              <a:t>Measure of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en-GB" dirty="0" smtClean="0"/>
              <a:t>Mass/mole fraction?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Molar concentration?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Molar mass of a mixture/solution?</a:t>
            </a:r>
            <a:endParaRPr lang="en-US" dirty="0"/>
          </a:p>
        </p:txBody>
      </p:sp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24307"/>
            <a:ext cx="6715466" cy="956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70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4" y="3371638"/>
            <a:ext cx="1829941" cy="7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70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446" y="5445222"/>
            <a:ext cx="2609196" cy="810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9318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14474"/>
          </a:xfrm>
        </p:spPr>
        <p:txBody>
          <a:bodyPr/>
          <a:lstStyle/>
          <a:p>
            <a:r>
              <a:rPr lang="en-GB" sz="3200" dirty="0" smtClean="0"/>
              <a:t>Phase rule: The Proof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en-GB" sz="2000" dirty="0" smtClean="0"/>
              <a:t>The phase rule for </a:t>
            </a:r>
            <a:r>
              <a:rPr lang="en-GB" sz="2000" dirty="0" err="1" smtClean="0"/>
              <a:t>nonreacting</a:t>
            </a:r>
            <a:r>
              <a:rPr lang="en-GB" sz="2000" dirty="0" smtClean="0"/>
              <a:t> systems is given as</a:t>
            </a:r>
          </a:p>
          <a:p>
            <a:endParaRPr lang="en-GB" sz="2000" dirty="0" smtClean="0"/>
          </a:p>
          <a:p>
            <a:pPr marL="0" indent="0">
              <a:buNone/>
            </a:pPr>
            <a:r>
              <a:rPr lang="en-GB" sz="2000" b="1" dirty="0" smtClean="0"/>
              <a:t>		F </a:t>
            </a:r>
            <a:r>
              <a:rPr lang="en-GB" sz="2000" b="1" dirty="0"/>
              <a:t>= 2-</a:t>
            </a:r>
            <a:r>
              <a:rPr lang="el-GR" sz="2000" b="1" dirty="0"/>
              <a:t>π</a:t>
            </a:r>
            <a:r>
              <a:rPr lang="en-GB" sz="2000" b="1" dirty="0" smtClean="0"/>
              <a:t>+M</a:t>
            </a:r>
          </a:p>
          <a:p>
            <a:pPr marL="0" indent="0">
              <a:buNone/>
            </a:pPr>
            <a:endParaRPr lang="en-GB" sz="2000" b="1" dirty="0"/>
          </a:p>
          <a:p>
            <a:r>
              <a:rPr lang="en-GB" sz="2000" dirty="0" smtClean="0"/>
              <a:t>This represents the number of variables that may be independently fixed for an intensive state of a PVT system containing M chemical species and n phases. </a:t>
            </a:r>
          </a:p>
          <a:p>
            <a:endParaRPr lang="en-GB" sz="2000" dirty="0" smtClean="0"/>
          </a:p>
          <a:p>
            <a:endParaRPr lang="en-GB" sz="2000" dirty="0"/>
          </a:p>
          <a:p>
            <a:r>
              <a:rPr lang="en-GB" sz="2000" dirty="0" smtClean="0"/>
              <a:t>How is this achieved? (</a:t>
            </a:r>
            <a:r>
              <a:rPr lang="en-GB" sz="2000" b="1" dirty="0" smtClean="0"/>
              <a:t>Refer to page 84 of Nguyen or page 340 of Smith</a:t>
            </a:r>
            <a:r>
              <a:rPr lang="en-GB" sz="2000" dirty="0" smtClean="0"/>
              <a:t>) – </a:t>
            </a:r>
            <a:r>
              <a:rPr lang="en-GB" sz="2000" b="1" dirty="0" smtClean="0">
                <a:solidFill>
                  <a:srgbClr val="FF0000"/>
                </a:solidFill>
              </a:rPr>
              <a:t>HOME WORK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182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119864" cy="1295400"/>
          </a:xfrm>
        </p:spPr>
        <p:txBody>
          <a:bodyPr/>
          <a:lstStyle/>
          <a:p>
            <a:r>
              <a:rPr lang="en-GB" dirty="0" smtClean="0"/>
              <a:t>Vapour-Liquid Phase </a:t>
            </a:r>
            <a:r>
              <a:rPr lang="en-GB" dirty="0" err="1" smtClean="0"/>
              <a:t>Equilibium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45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42466"/>
          </a:xfrm>
        </p:spPr>
        <p:txBody>
          <a:bodyPr/>
          <a:lstStyle/>
          <a:p>
            <a:r>
              <a:rPr lang="en-GB" sz="3600" dirty="0" smtClean="0"/>
              <a:t>Criteria for VL Phase Equilibrium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/>
          <a:lstStyle/>
          <a:p>
            <a:r>
              <a:rPr lang="en-US" sz="2000" dirty="0"/>
              <a:t>Consider an isolated system of a single </a:t>
            </a:r>
            <a:r>
              <a:rPr lang="en-US" sz="2000" dirty="0" smtClean="0"/>
              <a:t>component</a:t>
            </a:r>
          </a:p>
          <a:p>
            <a:r>
              <a:rPr lang="en-US" sz="2000" dirty="0"/>
              <a:t>The </a:t>
            </a:r>
            <a:r>
              <a:rPr lang="en-US" sz="2000" dirty="0" smtClean="0"/>
              <a:t>equilibrium system </a:t>
            </a:r>
            <a:r>
              <a:rPr lang="en-US" sz="2000" dirty="0"/>
              <a:t>consists of a vapor phase (</a:t>
            </a:r>
            <a:r>
              <a:rPr lang="en-US" sz="2000" i="1" dirty="0"/>
              <a:t>I</a:t>
            </a:r>
            <a:r>
              <a:rPr lang="en-US" sz="2000" dirty="0"/>
              <a:t>) and a liquid phase (</a:t>
            </a:r>
            <a:r>
              <a:rPr lang="en-US" sz="2000" i="1" dirty="0"/>
              <a:t>II</a:t>
            </a:r>
            <a:r>
              <a:rPr lang="en-US" sz="2000" dirty="0"/>
              <a:t>). </a:t>
            </a:r>
            <a:endParaRPr lang="en-US" sz="2000" dirty="0" smtClean="0"/>
          </a:p>
          <a:p>
            <a:r>
              <a:rPr lang="en-US" sz="2000" dirty="0" smtClean="0"/>
              <a:t>For </a:t>
            </a:r>
            <a:r>
              <a:rPr lang="en-US" sz="2000" dirty="0"/>
              <a:t>the entire system, the </a:t>
            </a:r>
            <a:r>
              <a:rPr lang="en-US" sz="2000" dirty="0" smtClean="0"/>
              <a:t>total moles</a:t>
            </a:r>
            <a:r>
              <a:rPr lang="en-US" sz="2000" dirty="0"/>
              <a:t>, internal energy, volume, and entropy, all of which are extensive variables, are </a:t>
            </a:r>
            <a:r>
              <a:rPr lang="en-US" sz="2000" dirty="0" smtClean="0"/>
              <a:t>the sums </a:t>
            </a:r>
            <a:r>
              <a:rPr lang="en-US" sz="2000" dirty="0"/>
              <a:t>of these quantities in the two phases, that is</a:t>
            </a:r>
            <a:r>
              <a:rPr lang="en-US" sz="2000" dirty="0" smtClean="0"/>
              <a:t>,</a:t>
            </a:r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r>
              <a:rPr lang="en-US" sz="2000" dirty="0"/>
              <a:t>C</a:t>
            </a:r>
            <a:r>
              <a:rPr lang="en-US" sz="2000" dirty="0" smtClean="0"/>
              <a:t>onsider </a:t>
            </a:r>
            <a:r>
              <a:rPr lang="en-US" sz="2000" dirty="0"/>
              <a:t>the internal energy to be a function of </a:t>
            </a:r>
            <a:r>
              <a:rPr lang="en-US" sz="2000" dirty="0"/>
              <a:t>V</a:t>
            </a:r>
            <a:r>
              <a:rPr lang="en-US" sz="2000" dirty="0" smtClean="0"/>
              <a:t>, S, </a:t>
            </a:r>
            <a:r>
              <a:rPr lang="en-US" sz="2000" dirty="0"/>
              <a:t>and </a:t>
            </a:r>
            <a:r>
              <a:rPr lang="en-US" sz="2000" dirty="0" smtClean="0"/>
              <a:t>N; </a:t>
            </a:r>
            <a:r>
              <a:rPr lang="en-US" sz="2000" dirty="0" err="1" smtClean="0"/>
              <a:t>ie</a:t>
            </a:r>
            <a:r>
              <a:rPr lang="en-US" sz="2000" dirty="0" smtClean="0"/>
              <a:t> U=U(S,V,N)</a:t>
            </a:r>
            <a:endParaRPr lang="en-US" sz="2000" dirty="0"/>
          </a:p>
        </p:txBody>
      </p:sp>
      <p:pic>
        <p:nvPicPr>
          <p:cNvPr id="2181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077072"/>
            <a:ext cx="2023354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81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493464"/>
            <a:ext cx="1296144" cy="219480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4833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6261"/>
          </a:xfrm>
        </p:spPr>
        <p:txBody>
          <a:bodyPr/>
          <a:lstStyle/>
          <a:p>
            <a:r>
              <a:rPr lang="en-US" sz="2000" dirty="0"/>
              <a:t>We can calculate the change in the internal energy for the vapor phase </a:t>
            </a:r>
            <a:r>
              <a:rPr lang="en-US" sz="2000" i="1" dirty="0"/>
              <a:t>I </a:t>
            </a:r>
            <a:r>
              <a:rPr lang="en-US" sz="2000" dirty="0"/>
              <a:t>due to changes in </a:t>
            </a:r>
            <a:r>
              <a:rPr lang="en-US" sz="2000" i="1" dirty="0" smtClean="0"/>
              <a:t>S</a:t>
            </a:r>
            <a:r>
              <a:rPr lang="en-US" sz="2000" baseline="30000" dirty="0" smtClean="0"/>
              <a:t>I</a:t>
            </a:r>
            <a:r>
              <a:rPr lang="en-US" sz="2000" dirty="0" smtClean="0"/>
              <a:t>,V</a:t>
            </a:r>
            <a:r>
              <a:rPr lang="en-US" sz="2000" baseline="30000" dirty="0" smtClean="0"/>
              <a:t>I</a:t>
            </a:r>
            <a:r>
              <a:rPr lang="en-US" sz="2000" dirty="0"/>
              <a:t>, and </a:t>
            </a:r>
            <a:r>
              <a:rPr lang="en-US" sz="2000" i="1" dirty="0"/>
              <a:t>N</a:t>
            </a:r>
            <a:r>
              <a:rPr lang="en-US" sz="2000" baseline="30000" dirty="0"/>
              <a:t>I</a:t>
            </a:r>
            <a:r>
              <a:rPr lang="en-US" sz="2000" dirty="0" smtClean="0"/>
              <a:t>.</a:t>
            </a:r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r>
              <a:rPr lang="en-US" sz="2000" dirty="0"/>
              <a:t>The partial derivatives can be written in terms of thermodynamic properties</a:t>
            </a:r>
            <a:r>
              <a:rPr lang="en-US" sz="2000" dirty="0" smtClean="0"/>
              <a:t>.</a:t>
            </a:r>
          </a:p>
          <a:p>
            <a:endParaRPr lang="en-GB" sz="2000" dirty="0"/>
          </a:p>
          <a:p>
            <a:r>
              <a:rPr lang="en-US" sz="2000" dirty="0"/>
              <a:t>Solving the above equation for </a:t>
            </a:r>
            <a:r>
              <a:rPr lang="en-US" sz="2000" dirty="0" err="1"/>
              <a:t>d</a:t>
            </a:r>
            <a:r>
              <a:rPr lang="en-US" sz="2000" i="1" dirty="0" err="1"/>
              <a:t>S</a:t>
            </a:r>
            <a:r>
              <a:rPr lang="en-US" sz="2000" baseline="30000" dirty="0" err="1"/>
              <a:t>I</a:t>
            </a:r>
            <a:r>
              <a:rPr lang="en-US" sz="2000" dirty="0"/>
              <a:t> </a:t>
            </a:r>
            <a:r>
              <a:rPr lang="en-US" sz="2000" dirty="0" smtClean="0"/>
              <a:t>yields</a:t>
            </a:r>
          </a:p>
          <a:p>
            <a:endParaRPr lang="en-GB" sz="2000" dirty="0"/>
          </a:p>
          <a:p>
            <a:endParaRPr lang="en-GB" sz="2000" dirty="0" smtClean="0"/>
          </a:p>
          <a:p>
            <a:r>
              <a:rPr lang="en-US" sz="2000" dirty="0"/>
              <a:t>Similarly, for the liquid phase we </a:t>
            </a:r>
            <a:r>
              <a:rPr lang="en-US" sz="2000" dirty="0" smtClean="0"/>
              <a:t>have</a:t>
            </a:r>
          </a:p>
          <a:p>
            <a:endParaRPr lang="en-GB" sz="2000" dirty="0"/>
          </a:p>
          <a:p>
            <a:endParaRPr lang="en-GB" sz="2000" dirty="0" smtClean="0"/>
          </a:p>
          <a:p>
            <a:r>
              <a:rPr lang="en-US" sz="2000" dirty="0"/>
              <a:t>The entropy change of the entire system is</a:t>
            </a:r>
            <a:endParaRPr lang="en-US" sz="2000" dirty="0"/>
          </a:p>
        </p:txBody>
      </p:sp>
      <p:pic>
        <p:nvPicPr>
          <p:cNvPr id="219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96752"/>
            <a:ext cx="5008978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91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636912"/>
            <a:ext cx="2874036" cy="578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91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333" y="3789039"/>
            <a:ext cx="2592922" cy="644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91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333" y="4797152"/>
            <a:ext cx="2746238" cy="544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914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902513"/>
            <a:ext cx="4608512" cy="766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6877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30925"/>
          </a:xfrm>
        </p:spPr>
        <p:txBody>
          <a:bodyPr/>
          <a:lstStyle/>
          <a:p>
            <a:r>
              <a:rPr lang="en-US" sz="2000" dirty="0"/>
              <a:t>Since the system is isolated, the total number of moles, total internal energy, and </a:t>
            </a:r>
            <a:r>
              <a:rPr lang="en-US" sz="2000" dirty="0" smtClean="0"/>
              <a:t>total volume </a:t>
            </a:r>
            <a:r>
              <a:rPr lang="en-US" sz="2000" dirty="0"/>
              <a:t>are constant</a:t>
            </a:r>
            <a:r>
              <a:rPr lang="en-US" sz="2000" dirty="0" smtClean="0"/>
              <a:t>.</a:t>
            </a:r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r>
              <a:rPr lang="en-GB" sz="2000" dirty="0" smtClean="0"/>
              <a:t>Therefore, change in entropy becomes</a:t>
            </a:r>
          </a:p>
          <a:p>
            <a:endParaRPr lang="en-GB" sz="2000" dirty="0"/>
          </a:p>
          <a:p>
            <a:endParaRPr lang="en-GB" sz="2000" dirty="0" smtClean="0"/>
          </a:p>
          <a:p>
            <a:r>
              <a:rPr lang="en-US" sz="2000" dirty="0"/>
              <a:t>At equilibrium, the value of </a:t>
            </a:r>
            <a:r>
              <a:rPr lang="en-US" sz="2000" i="1" dirty="0"/>
              <a:t>S </a:t>
            </a:r>
            <a:r>
              <a:rPr lang="en-US" sz="2000" dirty="0"/>
              <a:t>is at a maximum. Hence </a:t>
            </a:r>
            <a:r>
              <a:rPr lang="en-US" sz="2000" dirty="0" err="1"/>
              <a:t>d</a:t>
            </a:r>
            <a:r>
              <a:rPr lang="en-US" sz="2000" i="1" dirty="0" err="1"/>
              <a:t>S</a:t>
            </a:r>
            <a:r>
              <a:rPr lang="en-US" sz="2000" i="1" dirty="0"/>
              <a:t> </a:t>
            </a:r>
            <a:r>
              <a:rPr lang="en-US" sz="2000" dirty="0"/>
              <a:t>= 0. Since </a:t>
            </a:r>
            <a:r>
              <a:rPr lang="en-US" sz="2000" i="1" dirty="0"/>
              <a:t>U</a:t>
            </a:r>
            <a:r>
              <a:rPr lang="en-US" sz="2000" baseline="30000" dirty="0"/>
              <a:t>I</a:t>
            </a:r>
            <a:r>
              <a:rPr lang="en-US" sz="2000" dirty="0"/>
              <a:t>, </a:t>
            </a:r>
            <a:r>
              <a:rPr lang="en-US" sz="2000" i="1" dirty="0"/>
              <a:t>V</a:t>
            </a:r>
            <a:r>
              <a:rPr lang="en-US" sz="2000" baseline="30000" dirty="0"/>
              <a:t>I</a:t>
            </a:r>
            <a:r>
              <a:rPr lang="en-US" sz="2000" dirty="0"/>
              <a:t>, and </a:t>
            </a:r>
            <a:r>
              <a:rPr lang="en-US" sz="2000" i="1" dirty="0"/>
              <a:t>N</a:t>
            </a:r>
            <a:r>
              <a:rPr lang="en-US" sz="2000" baseline="30000" dirty="0"/>
              <a:t>I</a:t>
            </a:r>
            <a:r>
              <a:rPr lang="en-US" sz="2000" dirty="0"/>
              <a:t> </a:t>
            </a:r>
            <a:r>
              <a:rPr lang="en-US" sz="2000" dirty="0" smtClean="0"/>
              <a:t>are independent</a:t>
            </a:r>
            <a:r>
              <a:rPr lang="en-US" sz="2000" dirty="0"/>
              <a:t>, </a:t>
            </a:r>
            <a:r>
              <a:rPr lang="en-US" sz="2000" dirty="0" err="1"/>
              <a:t>d</a:t>
            </a:r>
            <a:r>
              <a:rPr lang="en-US" sz="2000" i="1" dirty="0" err="1"/>
              <a:t>S</a:t>
            </a:r>
            <a:r>
              <a:rPr lang="en-US" sz="2000" i="1" dirty="0"/>
              <a:t> </a:t>
            </a:r>
            <a:r>
              <a:rPr lang="en-US" sz="2000" dirty="0"/>
              <a:t>can be equal to zero only if the coefficients of </a:t>
            </a:r>
            <a:r>
              <a:rPr lang="en-US" sz="2000" dirty="0" err="1"/>
              <a:t>d</a:t>
            </a:r>
            <a:r>
              <a:rPr lang="en-US" sz="2000" i="1" dirty="0" err="1"/>
              <a:t>U</a:t>
            </a:r>
            <a:r>
              <a:rPr lang="en-US" sz="2000" baseline="30000" dirty="0" err="1"/>
              <a:t>I</a:t>
            </a:r>
            <a:r>
              <a:rPr lang="en-US" sz="2000" dirty="0"/>
              <a:t>, </a:t>
            </a:r>
            <a:r>
              <a:rPr lang="en-US" sz="2000" dirty="0" err="1"/>
              <a:t>d</a:t>
            </a:r>
            <a:r>
              <a:rPr lang="en-US" sz="2000" i="1" dirty="0" err="1"/>
              <a:t>V</a:t>
            </a:r>
            <a:r>
              <a:rPr lang="en-US" sz="2000" baseline="30000" dirty="0" err="1"/>
              <a:t>I</a:t>
            </a:r>
            <a:r>
              <a:rPr lang="en-US" sz="2000" dirty="0"/>
              <a:t>, and </a:t>
            </a:r>
            <a:r>
              <a:rPr lang="en-US" sz="2000" dirty="0" err="1"/>
              <a:t>d</a:t>
            </a:r>
            <a:r>
              <a:rPr lang="en-US" sz="2000" i="1" dirty="0" err="1"/>
              <a:t>N</a:t>
            </a:r>
            <a:r>
              <a:rPr lang="en-US" sz="2000" baseline="30000" dirty="0" err="1"/>
              <a:t>I</a:t>
            </a:r>
            <a:r>
              <a:rPr lang="en-US" sz="2000" dirty="0"/>
              <a:t> must </a:t>
            </a:r>
            <a:r>
              <a:rPr lang="en-US" sz="2000" dirty="0" smtClean="0"/>
              <a:t>all equal </a:t>
            </a:r>
            <a:r>
              <a:rPr lang="en-US" sz="2000" dirty="0"/>
              <a:t>to zero.</a:t>
            </a:r>
            <a:endParaRPr lang="en-US" sz="2000" dirty="0"/>
          </a:p>
        </p:txBody>
      </p:sp>
      <p:pic>
        <p:nvPicPr>
          <p:cNvPr id="2201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944724"/>
            <a:ext cx="3024336" cy="126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01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74" y="2924944"/>
            <a:ext cx="4208470" cy="728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01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785" y="4725144"/>
            <a:ext cx="1714875" cy="182753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740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94213"/>
          </a:xfrm>
        </p:spPr>
        <p:txBody>
          <a:bodyPr/>
          <a:lstStyle/>
          <a:p>
            <a:r>
              <a:rPr lang="en-US" sz="2400" dirty="0"/>
              <a:t>Therefore, the equilibrium condition for </a:t>
            </a:r>
            <a:r>
              <a:rPr lang="en-US" sz="2400" dirty="0" smtClean="0"/>
              <a:t>a two </a:t>
            </a:r>
            <a:r>
              <a:rPr lang="en-US" sz="2400" dirty="0"/>
              <a:t>phases system </a:t>
            </a:r>
            <a:r>
              <a:rPr lang="en-US" sz="2400" dirty="0" smtClean="0"/>
              <a:t>is satisfied </a:t>
            </a:r>
            <a:r>
              <a:rPr lang="en-US" sz="2400" dirty="0"/>
              <a:t>if both phases have </a:t>
            </a:r>
            <a:endParaRPr lang="en-US" sz="2400" dirty="0" smtClean="0"/>
          </a:p>
          <a:p>
            <a:pPr lvl="2"/>
            <a:r>
              <a:rPr lang="en-US" sz="2000" dirty="0" smtClean="0"/>
              <a:t>the </a:t>
            </a:r>
            <a:r>
              <a:rPr lang="en-US" sz="2000" dirty="0"/>
              <a:t>same temperature, </a:t>
            </a:r>
            <a:endParaRPr lang="en-US" sz="2000" dirty="0" smtClean="0"/>
          </a:p>
          <a:p>
            <a:pPr lvl="2"/>
            <a:r>
              <a:rPr lang="en-US" sz="2000" dirty="0" smtClean="0"/>
              <a:t>the </a:t>
            </a:r>
            <a:r>
              <a:rPr lang="en-US" sz="2000" dirty="0"/>
              <a:t>same pressure, and </a:t>
            </a:r>
            <a:endParaRPr lang="en-US" sz="2000" dirty="0" smtClean="0"/>
          </a:p>
          <a:p>
            <a:pPr lvl="2"/>
            <a:r>
              <a:rPr lang="en-US" sz="2000" dirty="0" smtClean="0"/>
              <a:t>the </a:t>
            </a:r>
            <a:r>
              <a:rPr lang="en-US" sz="2000" dirty="0"/>
              <a:t>same </a:t>
            </a:r>
            <a:r>
              <a:rPr lang="en-US" sz="2000" dirty="0" smtClean="0"/>
              <a:t>chemical potential </a:t>
            </a:r>
            <a:r>
              <a:rPr lang="en-US" sz="2000" dirty="0"/>
              <a:t>or Gibbs free energy</a:t>
            </a:r>
            <a:r>
              <a:rPr lang="en-US" sz="2000" dirty="0" smtClean="0"/>
              <a:t>.</a:t>
            </a:r>
          </a:p>
          <a:p>
            <a:pPr lvl="2"/>
            <a:endParaRPr lang="en-US" sz="2000" dirty="0" smtClean="0"/>
          </a:p>
          <a:p>
            <a:r>
              <a:rPr lang="en-US" sz="2400" i="1" dirty="0"/>
              <a:t>This is a very significant result. </a:t>
            </a:r>
            <a:r>
              <a:rPr lang="en-US" sz="2400" dirty="0"/>
              <a:t>In other words, </a:t>
            </a:r>
            <a:r>
              <a:rPr lang="en-US" sz="2400" i="1" dirty="0" err="1" smtClean="0"/>
              <a:t>G</a:t>
            </a:r>
            <a:r>
              <a:rPr lang="en-US" sz="2400" i="1" baseline="30000" dirty="0" err="1" smtClean="0"/>
              <a:t>Liquid</a:t>
            </a:r>
            <a:r>
              <a:rPr lang="en-US" sz="2400" i="1" baseline="30000" dirty="0" smtClean="0"/>
              <a:t> </a:t>
            </a:r>
            <a:r>
              <a:rPr lang="en-US" sz="2400" dirty="0"/>
              <a:t>= </a:t>
            </a:r>
            <a:r>
              <a:rPr lang="en-US" sz="2400" i="1" dirty="0" err="1" smtClean="0"/>
              <a:t>G</a:t>
            </a:r>
            <a:r>
              <a:rPr lang="en-US" sz="2400" i="1" baseline="30000" dirty="0" err="1" smtClean="0"/>
              <a:t>Vapor</a:t>
            </a:r>
            <a:r>
              <a:rPr lang="en-US" sz="2400" i="1" dirty="0" smtClean="0"/>
              <a:t> </a:t>
            </a:r>
            <a:r>
              <a:rPr lang="en-US" sz="2400" dirty="0"/>
              <a:t>is a constraint for phase equilibrium.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None </a:t>
            </a:r>
            <a:r>
              <a:rPr lang="en-US" sz="2400" dirty="0"/>
              <a:t>of </a:t>
            </a:r>
            <a:r>
              <a:rPr lang="en-US" sz="2400" dirty="0" smtClean="0"/>
              <a:t>our other </a:t>
            </a:r>
            <a:r>
              <a:rPr lang="en-US" sz="2400" dirty="0"/>
              <a:t>thermodynamic properties, </a:t>
            </a:r>
            <a:r>
              <a:rPr lang="en-US" sz="2400" i="1" dirty="0"/>
              <a:t>U, H, S, </a:t>
            </a:r>
            <a:r>
              <a:rPr lang="en-US" sz="2400" dirty="0"/>
              <a:t>and </a:t>
            </a:r>
            <a:r>
              <a:rPr lang="en-US" sz="2400" i="1" dirty="0"/>
              <a:t>A </a:t>
            </a:r>
            <a:r>
              <a:rPr lang="en-US" sz="2400" dirty="0"/>
              <a:t>is equivalent in both phases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64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70277"/>
          </a:xfrm>
        </p:spPr>
        <p:txBody>
          <a:bodyPr/>
          <a:lstStyle/>
          <a:p>
            <a:r>
              <a:rPr lang="en-US" sz="2000" dirty="0" smtClean="0"/>
              <a:t>This means that, If </a:t>
            </a:r>
            <a:r>
              <a:rPr lang="en-US" sz="2000" dirty="0"/>
              <a:t>we specify phase </a:t>
            </a:r>
            <a:r>
              <a:rPr lang="en-US" sz="2000" dirty="0" smtClean="0"/>
              <a:t>equilibrium must </a:t>
            </a:r>
            <a:r>
              <a:rPr lang="en-US" sz="2000" dirty="0"/>
              <a:t>exist and one additional constraint (e.g., </a:t>
            </a:r>
            <a:r>
              <a:rPr lang="en-US" sz="2000" i="1" dirty="0"/>
              <a:t>T</a:t>
            </a:r>
            <a:r>
              <a:rPr lang="en-US" sz="2000" dirty="0"/>
              <a:t>), then all of our other state properties of each phase are </a:t>
            </a:r>
            <a:r>
              <a:rPr lang="en-US" sz="2000" dirty="0" smtClean="0"/>
              <a:t>fixed and </a:t>
            </a:r>
            <a:r>
              <a:rPr lang="en-US" sz="2000" dirty="0"/>
              <a:t>can be determined by the equation of state and heat capacities</a:t>
            </a:r>
            <a:r>
              <a:rPr lang="en-US" sz="2000" dirty="0" smtClean="0"/>
              <a:t>.</a:t>
            </a:r>
          </a:p>
          <a:p>
            <a:endParaRPr lang="en-GB" sz="2000" dirty="0"/>
          </a:p>
          <a:p>
            <a:r>
              <a:rPr lang="en-US" sz="2000" dirty="0"/>
              <a:t>Only needing to specify one variable at saturation to compute all state properties should not come as </a:t>
            </a:r>
            <a:r>
              <a:rPr lang="en-US" sz="2000" dirty="0" smtClean="0"/>
              <a:t>a surprise</a:t>
            </a:r>
            <a:r>
              <a:rPr lang="en-US" sz="2000" dirty="0"/>
              <a:t>, based on our experience with the </a:t>
            </a:r>
            <a:r>
              <a:rPr lang="en-US" sz="2000" b="1" dirty="0"/>
              <a:t>steam tables</a:t>
            </a:r>
            <a:r>
              <a:rPr lang="en-US" sz="2000" dirty="0" smtClean="0"/>
              <a:t>.</a:t>
            </a:r>
          </a:p>
          <a:p>
            <a:endParaRPr lang="en-GB" sz="2000" dirty="0"/>
          </a:p>
          <a:p>
            <a:r>
              <a:rPr lang="en-US" sz="2000" dirty="0"/>
              <a:t>The constraint of </a:t>
            </a:r>
            <a:r>
              <a:rPr lang="en-US" sz="2000" b="1" i="1" dirty="0" err="1" smtClean="0"/>
              <a:t>G</a:t>
            </a:r>
            <a:r>
              <a:rPr lang="en-US" sz="2000" b="1" i="1" baseline="30000" dirty="0" err="1" smtClean="0"/>
              <a:t>Liquid</a:t>
            </a:r>
            <a:r>
              <a:rPr lang="en-US" sz="2000" b="1" i="1" dirty="0" smtClean="0"/>
              <a:t> </a:t>
            </a:r>
            <a:r>
              <a:rPr lang="en-US" sz="2000" b="1" dirty="0"/>
              <a:t>= </a:t>
            </a:r>
            <a:r>
              <a:rPr lang="en-US" sz="2000" b="1" i="1" dirty="0" err="1" smtClean="0"/>
              <a:t>G</a:t>
            </a:r>
            <a:r>
              <a:rPr lang="en-US" sz="2000" b="1" i="1" baseline="30000" dirty="0" err="1" smtClean="0"/>
              <a:t>Vapor</a:t>
            </a:r>
            <a:r>
              <a:rPr lang="en-US" sz="2000" b="1" i="1" dirty="0" smtClean="0"/>
              <a:t> </a:t>
            </a:r>
            <a:r>
              <a:rPr lang="en-US" sz="2000" dirty="0"/>
              <a:t>is simply a </a:t>
            </a:r>
            <a:r>
              <a:rPr lang="en-US" sz="2000" dirty="0" smtClean="0"/>
              <a:t>mathematical way </a:t>
            </a:r>
            <a:r>
              <a:rPr lang="en-US" sz="2000" dirty="0"/>
              <a:t>of saying “</a:t>
            </a:r>
            <a:r>
              <a:rPr lang="en-US" sz="2000" b="1" dirty="0" smtClean="0"/>
              <a:t>saturated</a:t>
            </a:r>
            <a:r>
              <a:rPr lang="en-US" sz="2000" dirty="0" smtClean="0"/>
              <a:t>.”</a:t>
            </a:r>
          </a:p>
          <a:p>
            <a:endParaRPr lang="en-GB" sz="2000" dirty="0"/>
          </a:p>
          <a:p>
            <a:r>
              <a:rPr lang="en-US" sz="2000" dirty="0" smtClean="0"/>
              <a:t>Confirm this by selecting </a:t>
            </a:r>
            <a:r>
              <a:rPr lang="en-US" sz="2000" dirty="0"/>
              <a:t>from the steam tables an arbitrary saturation condition </a:t>
            </a:r>
            <a:r>
              <a:rPr lang="en-US" sz="2000" dirty="0" smtClean="0"/>
              <a:t>and calculate </a:t>
            </a:r>
            <a:r>
              <a:rPr lang="en-US" sz="2000" i="1" dirty="0"/>
              <a:t>G </a:t>
            </a:r>
            <a:r>
              <a:rPr lang="en-US" sz="2000" dirty="0"/>
              <a:t>= </a:t>
            </a:r>
            <a:r>
              <a:rPr lang="en-US" sz="2000" i="1" dirty="0"/>
              <a:t>H </a:t>
            </a:r>
            <a:r>
              <a:rPr lang="en-US" sz="2000" dirty="0"/>
              <a:t>– </a:t>
            </a:r>
            <a:r>
              <a:rPr lang="en-US" sz="2000" i="1" dirty="0"/>
              <a:t>TS </a:t>
            </a:r>
            <a:r>
              <a:rPr lang="en-US" sz="2000" dirty="0"/>
              <a:t>for each </a:t>
            </a:r>
            <a:r>
              <a:rPr lang="en-US" sz="2000" dirty="0" smtClean="0"/>
              <a:t>phase ( </a:t>
            </a:r>
            <a:r>
              <a:rPr lang="en-US" sz="2000" dirty="0" smtClean="0">
                <a:solidFill>
                  <a:srgbClr val="FF0000"/>
                </a:solidFill>
              </a:rPr>
              <a:t>CLASS ASSIGNMENT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8202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02506"/>
          </a:xfrm>
        </p:spPr>
        <p:txBody>
          <a:bodyPr/>
          <a:lstStyle/>
          <a:p>
            <a:r>
              <a:rPr lang="en-US" sz="3200" dirty="0"/>
              <a:t>The </a:t>
            </a:r>
            <a:r>
              <a:rPr lang="en-US" sz="3200" dirty="0" err="1" smtClean="0"/>
              <a:t>Clapeyron</a:t>
            </a:r>
            <a:r>
              <a:rPr lang="en-US" sz="3200" dirty="0" smtClean="0"/>
              <a:t> </a:t>
            </a:r>
            <a:r>
              <a:rPr lang="en-US" sz="3200" dirty="0"/>
              <a:t>Equation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806081"/>
          </a:xfrm>
        </p:spPr>
        <p:txBody>
          <a:bodyPr/>
          <a:lstStyle/>
          <a:p>
            <a:r>
              <a:rPr lang="en-US" sz="2000" dirty="0"/>
              <a:t>Temperature and pressure are not independent for a pure species that exists in two phases </a:t>
            </a:r>
            <a:r>
              <a:rPr lang="en-US" sz="2000" dirty="0" smtClean="0"/>
              <a:t>at equilibrium.</a:t>
            </a:r>
          </a:p>
          <a:p>
            <a:endParaRPr lang="en-US" sz="2000" dirty="0" smtClean="0"/>
          </a:p>
          <a:p>
            <a:r>
              <a:rPr lang="en-US" sz="2000" dirty="0"/>
              <a:t>We can apply </a:t>
            </a:r>
            <a:r>
              <a:rPr lang="en-US" sz="2000" dirty="0" smtClean="0"/>
              <a:t>the </a:t>
            </a:r>
            <a:r>
              <a:rPr lang="en-US" sz="2000" dirty="0"/>
              <a:t>concepts of equilibrium to obtain </a:t>
            </a:r>
            <a:r>
              <a:rPr lang="en-US" sz="2000" dirty="0" smtClean="0"/>
              <a:t> </a:t>
            </a:r>
            <a:r>
              <a:rPr lang="en-US" sz="2000" dirty="0"/>
              <a:t>simple equation for the </a:t>
            </a:r>
            <a:r>
              <a:rPr lang="en-US" sz="2000" dirty="0" smtClean="0"/>
              <a:t>vapor-pressure dependence </a:t>
            </a:r>
            <a:r>
              <a:rPr lang="en-US" sz="2000" dirty="0"/>
              <a:t>on temperature at low pressures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At equilibrium between α and β phases, </a:t>
            </a:r>
            <a:r>
              <a:rPr lang="en-US" sz="2000" dirty="0" smtClean="0"/>
              <a:t>where α </a:t>
            </a:r>
            <a:r>
              <a:rPr lang="en-US" sz="2000" dirty="0"/>
              <a:t>and β can represent the </a:t>
            </a:r>
            <a:r>
              <a:rPr lang="en-US" sz="2000" b="1" dirty="0"/>
              <a:t>vapor, liquid, or solid phases</a:t>
            </a:r>
            <a:r>
              <a:rPr lang="en-US" sz="2000" dirty="0"/>
              <a:t>, we </a:t>
            </a:r>
            <a:r>
              <a:rPr lang="en-US" sz="2000" dirty="0" smtClean="0"/>
              <a:t>have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US" sz="2000" i="1" dirty="0" smtClean="0"/>
              <a:t>			T</a:t>
            </a:r>
            <a:r>
              <a:rPr lang="el-GR" sz="2000" baseline="30000" dirty="0"/>
              <a:t>α</a:t>
            </a:r>
            <a:r>
              <a:rPr lang="el-GR" sz="2000" dirty="0"/>
              <a:t> = </a:t>
            </a:r>
            <a:r>
              <a:rPr lang="en-US" sz="2000" i="1" dirty="0"/>
              <a:t>T</a:t>
            </a:r>
            <a:r>
              <a:rPr lang="el-GR" sz="2000" baseline="30000" dirty="0"/>
              <a:t>β</a:t>
            </a:r>
            <a:r>
              <a:rPr lang="el-GR" sz="2000" dirty="0"/>
              <a:t>, </a:t>
            </a:r>
            <a:endParaRPr lang="en-GB" sz="2000" dirty="0"/>
          </a:p>
          <a:p>
            <a:pPr marL="0" indent="0">
              <a:buNone/>
            </a:pPr>
            <a:r>
              <a:rPr lang="en-GB" sz="2000" i="1" dirty="0" smtClean="0"/>
              <a:t>			</a:t>
            </a:r>
            <a:r>
              <a:rPr lang="en-US" sz="2000" i="1" dirty="0" smtClean="0"/>
              <a:t>P</a:t>
            </a:r>
            <a:r>
              <a:rPr lang="el-GR" sz="2000" baseline="30000" dirty="0"/>
              <a:t>α</a:t>
            </a:r>
            <a:r>
              <a:rPr lang="el-GR" sz="2000" dirty="0"/>
              <a:t> = </a:t>
            </a:r>
            <a:r>
              <a:rPr lang="en-US" sz="2000" i="1" dirty="0"/>
              <a:t>P</a:t>
            </a:r>
            <a:r>
              <a:rPr lang="el-GR" sz="2000" baseline="30000" dirty="0"/>
              <a:t>β</a:t>
            </a:r>
            <a:r>
              <a:rPr lang="el-GR" sz="2000" dirty="0"/>
              <a:t>, </a:t>
            </a:r>
            <a:r>
              <a:rPr lang="en-US" sz="2000" dirty="0"/>
              <a:t>and </a:t>
            </a:r>
            <a:endParaRPr lang="en-US" sz="2000" dirty="0"/>
          </a:p>
          <a:p>
            <a:pPr marL="0" indent="0">
              <a:buNone/>
            </a:pPr>
            <a:r>
              <a:rPr lang="en-US" sz="2000" i="1" dirty="0" smtClean="0"/>
              <a:t>			g</a:t>
            </a:r>
            <a:r>
              <a:rPr lang="el-GR" sz="2000" baseline="30000" dirty="0"/>
              <a:t>α</a:t>
            </a:r>
            <a:r>
              <a:rPr lang="el-GR" sz="2000" dirty="0"/>
              <a:t> = </a:t>
            </a:r>
            <a:r>
              <a:rPr lang="en-US" sz="2000" i="1" dirty="0"/>
              <a:t>g</a:t>
            </a:r>
            <a:r>
              <a:rPr lang="el-GR" sz="2000" baseline="30000" dirty="0"/>
              <a:t>β</a:t>
            </a:r>
            <a:endParaRPr 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1250354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19256" cy="6021288"/>
          </a:xfrm>
        </p:spPr>
        <p:txBody>
          <a:bodyPr/>
          <a:lstStyle/>
          <a:p>
            <a:r>
              <a:rPr lang="en-US" sz="2000" dirty="0"/>
              <a:t>the differential changes in Gibbs free energy of each phase must be </a:t>
            </a:r>
            <a:r>
              <a:rPr lang="en-US" sz="2000" dirty="0" smtClean="0"/>
              <a:t>equal at equilibrium</a:t>
            </a:r>
          </a:p>
          <a:p>
            <a:pPr marL="0" indent="0">
              <a:buNone/>
            </a:pPr>
            <a:r>
              <a:rPr lang="en-US" sz="2000" dirty="0" smtClean="0"/>
              <a:t>			d</a:t>
            </a:r>
            <a:r>
              <a:rPr lang="en-US" sz="2000" i="1" dirty="0" smtClean="0"/>
              <a:t>g</a:t>
            </a:r>
            <a:r>
              <a:rPr lang="el-GR" sz="2000" baseline="30000" dirty="0"/>
              <a:t>α</a:t>
            </a:r>
            <a:r>
              <a:rPr lang="el-GR" sz="2000" dirty="0"/>
              <a:t> = </a:t>
            </a:r>
            <a:r>
              <a:rPr lang="en-US" sz="2000" dirty="0"/>
              <a:t>d</a:t>
            </a:r>
            <a:r>
              <a:rPr lang="en-US" sz="2000" i="1" dirty="0"/>
              <a:t>g</a:t>
            </a:r>
            <a:r>
              <a:rPr lang="el-GR" sz="2000" baseline="30000" dirty="0" smtClean="0"/>
              <a:t>β</a:t>
            </a:r>
            <a:r>
              <a:rPr lang="en-GB" sz="2000" baseline="30000" dirty="0" smtClean="0"/>
              <a:t>  </a:t>
            </a:r>
            <a:endParaRPr lang="en-GB" sz="2000" dirty="0" smtClean="0"/>
          </a:p>
          <a:p>
            <a:pPr marL="0" indent="0">
              <a:buNone/>
            </a:pPr>
            <a:endParaRPr lang="en-GB" sz="2000" baseline="30000" dirty="0"/>
          </a:p>
          <a:p>
            <a:pPr marL="0" indent="0">
              <a:buNone/>
            </a:pPr>
            <a:endParaRPr lang="en-GB" sz="2000" baseline="30000" dirty="0" smtClean="0"/>
          </a:p>
          <a:p>
            <a:pPr marL="0" indent="0">
              <a:buNone/>
            </a:pPr>
            <a:endParaRPr lang="en-GB" sz="2000" baseline="30000" dirty="0"/>
          </a:p>
          <a:p>
            <a:pPr marL="0" indent="0">
              <a:buNone/>
            </a:pPr>
            <a:endParaRPr lang="en-GB" sz="2000" baseline="30000" dirty="0" smtClean="0"/>
          </a:p>
          <a:p>
            <a:pPr marL="0" indent="0">
              <a:buNone/>
            </a:pPr>
            <a:endParaRPr lang="en-GB" sz="2000" baseline="30000" dirty="0"/>
          </a:p>
          <a:p>
            <a:r>
              <a:rPr lang="en-US" sz="2000" dirty="0"/>
              <a:t>Applying the fundamental property relation for </a:t>
            </a:r>
            <a:r>
              <a:rPr lang="en-US" sz="2000" i="1" dirty="0"/>
              <a:t>g </a:t>
            </a:r>
            <a:r>
              <a:rPr lang="en-US" sz="2000" dirty="0"/>
              <a:t>to each phase </a:t>
            </a:r>
            <a:r>
              <a:rPr lang="en-US" sz="2000" dirty="0" smtClean="0"/>
              <a:t>yields;</a:t>
            </a:r>
          </a:p>
          <a:p>
            <a:pPr marL="0" indent="0">
              <a:buNone/>
            </a:pPr>
            <a:r>
              <a:rPr lang="en-US" sz="2000" dirty="0" smtClean="0"/>
              <a:t>		− </a:t>
            </a:r>
            <a:r>
              <a:rPr lang="en-US" sz="2000" i="1" dirty="0"/>
              <a:t>s</a:t>
            </a:r>
            <a:r>
              <a:rPr lang="el-GR" sz="2000" baseline="30000" dirty="0"/>
              <a:t>α</a:t>
            </a:r>
            <a:r>
              <a:rPr lang="en-US" sz="2000" dirty="0" err="1"/>
              <a:t>d</a:t>
            </a:r>
            <a:r>
              <a:rPr lang="en-US" sz="2000" i="1" dirty="0" err="1"/>
              <a:t>T</a:t>
            </a:r>
            <a:r>
              <a:rPr lang="en-US" sz="2000" i="1" dirty="0"/>
              <a:t> + v</a:t>
            </a:r>
            <a:r>
              <a:rPr lang="el-GR" sz="2000" baseline="30000" dirty="0"/>
              <a:t>α</a:t>
            </a:r>
            <a:r>
              <a:rPr lang="en-US" sz="2000" dirty="0" err="1"/>
              <a:t>d</a:t>
            </a:r>
            <a:r>
              <a:rPr lang="en-US" sz="2000" i="1" dirty="0" err="1"/>
              <a:t>P</a:t>
            </a:r>
            <a:r>
              <a:rPr lang="en-US" sz="2000" i="1" dirty="0"/>
              <a:t> = </a:t>
            </a:r>
            <a:r>
              <a:rPr lang="en-US" sz="2000" dirty="0"/>
              <a:t>− </a:t>
            </a:r>
            <a:r>
              <a:rPr lang="en-US" sz="2000" i="1" dirty="0"/>
              <a:t>s</a:t>
            </a:r>
            <a:r>
              <a:rPr lang="el-GR" sz="2000" baseline="30000" dirty="0"/>
              <a:t>β</a:t>
            </a:r>
            <a:r>
              <a:rPr lang="en-US" sz="2000" dirty="0" err="1"/>
              <a:t>d</a:t>
            </a:r>
            <a:r>
              <a:rPr lang="en-US" sz="2000" i="1" dirty="0" err="1"/>
              <a:t>T</a:t>
            </a:r>
            <a:r>
              <a:rPr lang="en-US" sz="2000" i="1" dirty="0"/>
              <a:t> + v</a:t>
            </a:r>
            <a:r>
              <a:rPr lang="el-GR" sz="2000" baseline="30000" dirty="0"/>
              <a:t>β</a:t>
            </a:r>
            <a:r>
              <a:rPr lang="en-US" sz="2000" dirty="0" err="1" smtClean="0"/>
              <a:t>d</a:t>
            </a:r>
            <a:r>
              <a:rPr lang="en-US" sz="2000" i="1" dirty="0" err="1" smtClean="0"/>
              <a:t>P</a:t>
            </a:r>
            <a:endParaRPr lang="en-US" sz="2000" i="1" dirty="0" smtClean="0"/>
          </a:p>
          <a:p>
            <a:pPr marL="0" indent="0">
              <a:buNone/>
            </a:pPr>
            <a:endParaRPr lang="en-GB" sz="2000" i="1" dirty="0"/>
          </a:p>
          <a:p>
            <a:r>
              <a:rPr lang="en-US" sz="2000" dirty="0"/>
              <a:t>Rearrangement </a:t>
            </a:r>
            <a:r>
              <a:rPr lang="en-US" sz="2000" dirty="0" smtClean="0"/>
              <a:t>gives</a:t>
            </a:r>
          </a:p>
          <a:p>
            <a:endParaRPr lang="en-GB" sz="2000" dirty="0" smtClean="0"/>
          </a:p>
          <a:p>
            <a:endParaRPr lang="en-GB" sz="2000" dirty="0"/>
          </a:p>
          <a:p>
            <a:r>
              <a:rPr lang="en-US" sz="2000" dirty="0"/>
              <a:t>We have </a:t>
            </a:r>
            <a:r>
              <a:rPr lang="en-US" sz="2000" i="1" dirty="0"/>
              <a:t>g</a:t>
            </a:r>
            <a:r>
              <a:rPr lang="el-GR" sz="2000" baseline="30000" dirty="0"/>
              <a:t>α</a:t>
            </a:r>
            <a:r>
              <a:rPr lang="el-GR" sz="2000" dirty="0"/>
              <a:t> = </a:t>
            </a:r>
            <a:r>
              <a:rPr lang="en-US" sz="2000" i="1" dirty="0"/>
              <a:t>g</a:t>
            </a:r>
            <a:r>
              <a:rPr lang="el-GR" sz="2000" baseline="30000" dirty="0"/>
              <a:t>β</a:t>
            </a:r>
            <a:r>
              <a:rPr lang="el-GR" sz="2000" dirty="0"/>
              <a:t> ⇒ </a:t>
            </a:r>
            <a:r>
              <a:rPr lang="en-US" sz="2000" i="1" dirty="0"/>
              <a:t>h</a:t>
            </a:r>
            <a:r>
              <a:rPr lang="el-GR" sz="2000" baseline="30000" dirty="0"/>
              <a:t>α</a:t>
            </a:r>
            <a:r>
              <a:rPr lang="el-GR" sz="2000" dirty="0"/>
              <a:t> − </a:t>
            </a:r>
            <a:r>
              <a:rPr lang="en-US" sz="2000" i="1" dirty="0" err="1"/>
              <a:t>Ts</a:t>
            </a:r>
            <a:r>
              <a:rPr lang="el-GR" sz="2000" baseline="30000" dirty="0"/>
              <a:t>α</a:t>
            </a:r>
            <a:r>
              <a:rPr lang="el-GR" sz="2000" dirty="0"/>
              <a:t> </a:t>
            </a:r>
            <a:r>
              <a:rPr lang="el-GR" sz="2000" i="1" dirty="0"/>
              <a:t>= </a:t>
            </a:r>
            <a:r>
              <a:rPr lang="en-US" sz="2000" i="1" dirty="0"/>
              <a:t>h</a:t>
            </a:r>
            <a:r>
              <a:rPr lang="el-GR" sz="2000" baseline="30000" dirty="0"/>
              <a:t>β</a:t>
            </a:r>
            <a:r>
              <a:rPr lang="el-GR" sz="2000" dirty="0"/>
              <a:t> − </a:t>
            </a:r>
            <a:r>
              <a:rPr lang="en-US" sz="2000" i="1" dirty="0" err="1"/>
              <a:t>Ts</a:t>
            </a:r>
            <a:r>
              <a:rPr lang="el-GR" sz="2000" baseline="30000" dirty="0" smtClean="0"/>
              <a:t>β</a:t>
            </a:r>
            <a:endParaRPr lang="en-GB" sz="2000" baseline="30000" dirty="0" smtClean="0"/>
          </a:p>
          <a:p>
            <a:endParaRPr lang="en-GB" sz="2000" baseline="30000" dirty="0"/>
          </a:p>
          <a:p>
            <a:r>
              <a:rPr lang="en-US" sz="2000" dirty="0"/>
              <a:t>Solving for the difference in entropy yields</a:t>
            </a:r>
            <a:endParaRPr lang="en-GB" sz="2000" dirty="0" smtClean="0"/>
          </a:p>
          <a:p>
            <a:pPr marL="0" indent="0">
              <a:buNone/>
            </a:pPr>
            <a:endParaRPr lang="en-US" sz="2000" baseline="30000" dirty="0"/>
          </a:p>
        </p:txBody>
      </p:sp>
      <p:pic>
        <p:nvPicPr>
          <p:cNvPr id="2232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49161"/>
            <a:ext cx="509816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32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4293096"/>
            <a:ext cx="1781896" cy="731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32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031" y="5865846"/>
            <a:ext cx="2304401" cy="704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082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2816"/>
            <a:ext cx="7543800" cy="2232248"/>
          </a:xfrm>
        </p:spPr>
        <p:txBody>
          <a:bodyPr/>
          <a:lstStyle/>
          <a:p>
            <a:pPr algn="ctr"/>
            <a:r>
              <a:rPr lang="en-GB" dirty="0" smtClean="0"/>
              <a:t>Thermodynamic properties of fluids mixtures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70277"/>
          </a:xfrm>
        </p:spPr>
        <p:txBody>
          <a:bodyPr/>
          <a:lstStyle/>
          <a:p>
            <a:r>
              <a:rPr lang="en-US" sz="2000" dirty="0"/>
              <a:t>Substituting the expression for </a:t>
            </a:r>
            <a:r>
              <a:rPr lang="en-US" sz="2000" dirty="0" smtClean="0"/>
              <a:t>entropy gives</a:t>
            </a:r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r>
              <a:rPr lang="en-US" sz="2000" dirty="0" smtClean="0"/>
              <a:t>This equation called </a:t>
            </a:r>
            <a:r>
              <a:rPr lang="en-US" sz="2000" dirty="0"/>
              <a:t>the </a:t>
            </a:r>
            <a:r>
              <a:rPr lang="en-US" sz="2000" b="1" dirty="0" err="1"/>
              <a:t>Clapeyron</a:t>
            </a:r>
            <a:r>
              <a:rPr lang="en-US" sz="2000" b="1" dirty="0"/>
              <a:t> equation</a:t>
            </a:r>
            <a:r>
              <a:rPr lang="en-US" sz="2000" dirty="0"/>
              <a:t>, is a general relationship among </a:t>
            </a:r>
            <a:r>
              <a:rPr lang="en-US" sz="2000" dirty="0" smtClean="0"/>
              <a:t>pressure, temperature</a:t>
            </a:r>
            <a:r>
              <a:rPr lang="en-US" sz="2000" dirty="0"/>
              <a:t>, volume change, and enthalpy change for a single component, two-phase </a:t>
            </a:r>
            <a:r>
              <a:rPr lang="en-US" sz="2000" dirty="0" smtClean="0"/>
              <a:t>system at </a:t>
            </a:r>
            <a:r>
              <a:rPr lang="en-US" sz="2000" dirty="0"/>
              <a:t>equilibrium. 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equation can be applied to any kind of phase equilibrium including </a:t>
            </a:r>
            <a:r>
              <a:rPr lang="en-US" sz="2000" dirty="0" smtClean="0"/>
              <a:t>solid-vapor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/>
              <a:t>solid-liquid </a:t>
            </a:r>
            <a:r>
              <a:rPr lang="en-US" sz="2000" dirty="0" err="1"/>
              <a:t>equilibria</a:t>
            </a:r>
            <a:r>
              <a:rPr lang="en-US" sz="2000" dirty="0"/>
              <a:t> by substituting the alternative sublimation or </a:t>
            </a:r>
            <a:r>
              <a:rPr lang="en-US" sz="2000" dirty="0" smtClean="0"/>
              <a:t>fusion properties </a:t>
            </a:r>
            <a:r>
              <a:rPr lang="en-US" sz="2000" dirty="0"/>
              <a:t>into the equation</a:t>
            </a:r>
            <a:r>
              <a:rPr lang="en-US" sz="2000" dirty="0" smtClean="0"/>
              <a:t>.</a:t>
            </a:r>
          </a:p>
          <a:p>
            <a:endParaRPr lang="en-GB" sz="2000" dirty="0"/>
          </a:p>
        </p:txBody>
      </p:sp>
      <p:pic>
        <p:nvPicPr>
          <p:cNvPr id="224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124744"/>
            <a:ext cx="2299560" cy="93610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856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42466"/>
          </a:xfrm>
        </p:spPr>
        <p:txBody>
          <a:bodyPr/>
          <a:lstStyle/>
          <a:p>
            <a:r>
              <a:rPr lang="en-US" sz="3200" dirty="0"/>
              <a:t>The </a:t>
            </a:r>
            <a:r>
              <a:rPr lang="en-US" sz="3200" dirty="0" err="1"/>
              <a:t>Clausius-Clapeyron</a:t>
            </a:r>
            <a:r>
              <a:rPr lang="en-US" sz="3200" dirty="0"/>
              <a:t>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699694"/>
          </a:xfrm>
        </p:spPr>
        <p:txBody>
          <a:bodyPr/>
          <a:lstStyle/>
          <a:p>
            <a:r>
              <a:rPr lang="en-US" sz="2000" dirty="0"/>
              <a:t>For vapor-liquid equilibrium, we </a:t>
            </a:r>
            <a:r>
              <a:rPr lang="en-US" sz="2000" dirty="0" smtClean="0"/>
              <a:t>have</a:t>
            </a:r>
          </a:p>
          <a:p>
            <a:endParaRPr lang="en-GB" sz="2000" dirty="0"/>
          </a:p>
          <a:p>
            <a:endParaRPr lang="en-GB" sz="2000" dirty="0" smtClean="0"/>
          </a:p>
          <a:p>
            <a:r>
              <a:rPr lang="en-US" sz="2000" dirty="0"/>
              <a:t>When applied to equilibrium involving a vapor phase, the pressure is referred to as the </a:t>
            </a:r>
            <a:r>
              <a:rPr lang="en-US" sz="2000" dirty="0" smtClean="0"/>
              <a:t>vapor or </a:t>
            </a:r>
            <a:r>
              <a:rPr lang="en-US" sz="2000" dirty="0"/>
              <a:t>saturation pressure and will be denoted by </a:t>
            </a:r>
            <a:r>
              <a:rPr lang="en-US" sz="2000" i="1" dirty="0" err="1"/>
              <a:t>P</a:t>
            </a:r>
            <a:r>
              <a:rPr lang="en-US" sz="2000" baseline="30000" dirty="0" err="1"/>
              <a:t>sat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the region far from the critical point, </a:t>
            </a:r>
            <a:r>
              <a:rPr lang="en-US" sz="2000" i="1" dirty="0" err="1" smtClean="0"/>
              <a:t>v</a:t>
            </a:r>
            <a:r>
              <a:rPr lang="en-US" sz="2000" baseline="30000" dirty="0" err="1" smtClean="0"/>
              <a:t>l</a:t>
            </a:r>
            <a:r>
              <a:rPr lang="en-US" sz="2000" baseline="30000" dirty="0"/>
              <a:t> </a:t>
            </a:r>
            <a:r>
              <a:rPr lang="en-US" sz="2000" dirty="0" smtClean="0"/>
              <a:t>&lt;&lt; </a:t>
            </a:r>
            <a:r>
              <a:rPr lang="en-US" sz="2000" i="1" dirty="0" err="1"/>
              <a:t>v</a:t>
            </a:r>
            <a:r>
              <a:rPr lang="en-US" sz="2000" baseline="30000" dirty="0" err="1"/>
              <a:t>v</a:t>
            </a:r>
            <a:r>
              <a:rPr lang="en-US" sz="2000" dirty="0"/>
              <a:t>, the volume of the liquid is negligible compared to the volume of the vapor. If </a:t>
            </a:r>
            <a:r>
              <a:rPr lang="en-US" sz="2000" dirty="0" smtClean="0"/>
              <a:t>the vapor </a:t>
            </a:r>
            <a:r>
              <a:rPr lang="en-US" sz="2000" dirty="0"/>
              <a:t>obeys ideal gas law, </a:t>
            </a:r>
            <a:r>
              <a:rPr lang="en-US" sz="2000" dirty="0" smtClean="0"/>
              <a:t>the equation becomes</a:t>
            </a:r>
          </a:p>
          <a:p>
            <a:endParaRPr lang="en-GB" sz="2000" dirty="0"/>
          </a:p>
          <a:p>
            <a:endParaRPr lang="en-GB" sz="2000" dirty="0" smtClean="0"/>
          </a:p>
          <a:p>
            <a:r>
              <a:rPr lang="en-US" sz="2000" dirty="0"/>
              <a:t>We then use calculus to change the way we write the </a:t>
            </a:r>
            <a:r>
              <a:rPr lang="en-US" sz="2000" dirty="0" err="1"/>
              <a:t>Clapeyron</a:t>
            </a:r>
            <a:r>
              <a:rPr lang="en-US" sz="2000" dirty="0"/>
              <a:t> equation:</a:t>
            </a:r>
            <a:endParaRPr lang="en-US" sz="2000" dirty="0" smtClean="0"/>
          </a:p>
          <a:p>
            <a:endParaRPr lang="en-GB" sz="2000" dirty="0"/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225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412776"/>
            <a:ext cx="1572454" cy="650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2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365104"/>
            <a:ext cx="182665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2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781" y="5902063"/>
            <a:ext cx="4678891" cy="980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6097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54253"/>
          </a:xfrm>
        </p:spPr>
        <p:txBody>
          <a:bodyPr/>
          <a:lstStyle/>
          <a:p>
            <a:r>
              <a:rPr lang="en-GB" sz="2000" dirty="0" smtClean="0"/>
              <a:t>Rewriting gives</a:t>
            </a:r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this equation, </a:t>
            </a:r>
            <a:r>
              <a:rPr lang="en-US" sz="2000" dirty="0" err="1"/>
              <a:t>Δ</a:t>
            </a:r>
            <a:r>
              <a:rPr lang="en-US" sz="2000" i="1" dirty="0" err="1"/>
              <a:t>h</a:t>
            </a:r>
            <a:r>
              <a:rPr lang="en-US" sz="2000" dirty="0" err="1"/>
              <a:t>vap</a:t>
            </a:r>
            <a:r>
              <a:rPr lang="en-US" sz="2000" dirty="0"/>
              <a:t> = </a:t>
            </a:r>
            <a:r>
              <a:rPr lang="en-US" sz="2000" i="1" dirty="0" err="1"/>
              <a:t>h</a:t>
            </a:r>
            <a:r>
              <a:rPr lang="en-US" sz="2000" baseline="30000" dirty="0" err="1"/>
              <a:t>v</a:t>
            </a:r>
            <a:r>
              <a:rPr lang="en-US" sz="2000" dirty="0"/>
              <a:t> − </a:t>
            </a:r>
            <a:r>
              <a:rPr lang="en-US" sz="2000" i="1" dirty="0"/>
              <a:t>h</a:t>
            </a:r>
            <a:r>
              <a:rPr lang="en-US" sz="2000" baseline="30000" dirty="0"/>
              <a:t>l</a:t>
            </a:r>
            <a:r>
              <a:rPr lang="en-US" sz="2000" dirty="0"/>
              <a:t> is the enthalpy of vaporization of the substance at </a:t>
            </a:r>
            <a:r>
              <a:rPr lang="en-US" sz="2000" dirty="0" smtClean="0"/>
              <a:t>temperature </a:t>
            </a:r>
            <a:r>
              <a:rPr lang="en-US" sz="2000" i="1" dirty="0" smtClean="0"/>
              <a:t>T</a:t>
            </a:r>
            <a:r>
              <a:rPr lang="en-US" sz="2000" dirty="0" smtClean="0"/>
              <a:t>.</a:t>
            </a:r>
          </a:p>
          <a:p>
            <a:endParaRPr lang="en-GB" sz="2000" dirty="0" smtClean="0"/>
          </a:p>
          <a:p>
            <a:r>
              <a:rPr lang="en-GB" sz="2400" dirty="0" smtClean="0"/>
              <a:t>This equation is called the </a:t>
            </a:r>
            <a:r>
              <a:rPr lang="en-GB" sz="2400" dirty="0" err="1" smtClean="0"/>
              <a:t>Claysius-Clayperon</a:t>
            </a:r>
            <a:r>
              <a:rPr lang="en-GB" sz="2400" dirty="0" smtClean="0"/>
              <a:t> Equation</a:t>
            </a:r>
          </a:p>
          <a:p>
            <a:endParaRPr lang="en-GB" sz="2400" dirty="0" smtClean="0"/>
          </a:p>
          <a:p>
            <a:r>
              <a:rPr lang="en-US" sz="2400" dirty="0" smtClean="0"/>
              <a:t>Integrating </a:t>
            </a:r>
            <a:r>
              <a:rPr lang="en-US" sz="2400" dirty="0"/>
              <a:t>this equation between two saturation states yields</a:t>
            </a:r>
          </a:p>
          <a:p>
            <a:endParaRPr lang="en-US" sz="2400" dirty="0"/>
          </a:p>
        </p:txBody>
      </p:sp>
      <p:pic>
        <p:nvPicPr>
          <p:cNvPr id="2263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389" y="888145"/>
            <a:ext cx="3312368" cy="1193278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63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229200"/>
            <a:ext cx="3528392" cy="1008112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1787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242981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Clausius</a:t>
            </a:r>
            <a:r>
              <a:rPr lang="en-US" dirty="0" smtClean="0"/>
              <a:t> </a:t>
            </a:r>
            <a:r>
              <a:rPr lang="en-US" dirty="0" err="1" smtClean="0"/>
              <a:t>Clapeyron</a:t>
            </a:r>
            <a:r>
              <a:rPr lang="en-US" dirty="0" smtClean="0"/>
              <a:t> equation can be </a:t>
            </a:r>
            <a:r>
              <a:rPr lang="en-US" dirty="0"/>
              <a:t>used to correlate, interpolate, and extrapolate </a:t>
            </a:r>
            <a:r>
              <a:rPr lang="en-US" dirty="0" smtClean="0"/>
              <a:t>vapor </a:t>
            </a:r>
            <a:r>
              <a:rPr lang="en-US" dirty="0"/>
              <a:t>data or to estimate latent heats </a:t>
            </a:r>
            <a:r>
              <a:rPr lang="en-US" dirty="0" smtClean="0"/>
              <a:t>from vapor </a:t>
            </a:r>
            <a:r>
              <a:rPr lang="en-US" dirty="0"/>
              <a:t>pressure </a:t>
            </a:r>
            <a:r>
              <a:rPr lang="en-US" dirty="0" smtClean="0"/>
              <a:t>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86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016" y="260648"/>
            <a:ext cx="7956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You will recall that we defined some</a:t>
            </a:r>
            <a:r>
              <a:rPr lang="en-US" sz="2400" b="1" dirty="0" smtClean="0"/>
              <a:t> four properties </a:t>
            </a:r>
            <a:r>
              <a:rPr lang="en-US" sz="2400" dirty="0" smtClean="0"/>
              <a:t>as a function of </a:t>
            </a:r>
            <a:r>
              <a:rPr lang="en-US" sz="2400" b="1" dirty="0" smtClean="0"/>
              <a:t>V, P, T, S </a:t>
            </a:r>
            <a:r>
              <a:rPr lang="en-US" sz="2400" dirty="0" smtClean="0"/>
              <a:t>known as the Gibbs equations for homogenous fluid of constant composition</a:t>
            </a:r>
            <a:endParaRPr lang="en-US" sz="2400" b="1" dirty="0"/>
          </a:p>
        </p:txBody>
      </p:sp>
      <p:graphicFrame>
        <p:nvGraphicFramePr>
          <p:cNvPr id="2048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061106"/>
              </p:ext>
            </p:extLst>
          </p:nvPr>
        </p:nvGraphicFramePr>
        <p:xfrm>
          <a:off x="1512168" y="2276872"/>
          <a:ext cx="5148064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2" name="Equation" r:id="rId3" imgW="2108160" imgH="888840" progId="Equation.3">
                  <p:embed/>
                </p:oleObj>
              </mc:Choice>
              <mc:Fallback>
                <p:oleObj name="Equation" r:id="rId3" imgW="2108160" imgH="888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168" y="2276872"/>
                        <a:ext cx="5148064" cy="237626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251520" y="5157192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Another set of equations are derived from these equations by the application of the exactness of a differential equation known as the </a:t>
            </a:r>
            <a:r>
              <a:rPr lang="en-GB" sz="2400" b="1" dirty="0" smtClean="0"/>
              <a:t>Maxwell equations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8273" y="1356529"/>
            <a:ext cx="3123927" cy="4880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0" y="238669"/>
            <a:ext cx="42627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/>
              <a:t>Maxwell equations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83639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7427168" cy="5654253"/>
          </a:xfrm>
        </p:spPr>
        <p:txBody>
          <a:bodyPr/>
          <a:lstStyle/>
          <a:p>
            <a:r>
              <a:rPr lang="en-GB" dirty="0" smtClean="0"/>
              <a:t>The Maxwell relations are very useful in evaluating H, U,S,G, and A in terms of the easily measurable properties P, V, and T.</a:t>
            </a:r>
          </a:p>
          <a:p>
            <a:endParaRPr lang="en-GB" dirty="0" smtClean="0"/>
          </a:p>
          <a:p>
            <a:r>
              <a:rPr lang="en-GB" dirty="0" smtClean="0"/>
              <a:t>Let see some applications of the Maxwell relations</a:t>
            </a:r>
          </a:p>
          <a:p>
            <a:pPr marL="0" indent="0">
              <a:buNone/>
            </a:pPr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30498"/>
          </a:xfrm>
        </p:spPr>
        <p:txBody>
          <a:bodyPr/>
          <a:lstStyle/>
          <a:p>
            <a:pPr algn="ctr"/>
            <a:r>
              <a:rPr lang="en-GB" sz="3200" dirty="0" smtClean="0"/>
              <a:t>Enthalpy and Entropy as a function of T and P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4934173"/>
              </a:xfrm>
            </p:spPr>
            <p:txBody>
              <a:bodyPr/>
              <a:lstStyle/>
              <a:p>
                <a:r>
                  <a:rPr lang="en-GB" sz="2000" dirty="0" smtClean="0"/>
                  <a:t>The most useful property relations for the enthalpy and entropy of a homogeneous phase results when they are expressed as functions T and P</a:t>
                </a:r>
              </a:p>
              <a:p>
                <a:r>
                  <a:rPr lang="en-GB" sz="2000" dirty="0" smtClean="0"/>
                  <a:t>This information is contained in the derivatives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sz="200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𝐻</m:t>
                        </m:r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</m:d>
                    <m:r>
                      <a:rPr lang="en-GB" sz="2000" b="0" i="1" smtClean="0">
                        <a:latin typeface="Cambria Math"/>
                      </a:rPr>
                      <m:t>𝑝</m:t>
                    </m:r>
                    <m:r>
                      <a:rPr lang="en-GB" sz="2000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GB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𝐻</m:t>
                        </m:r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</m:d>
                    <m:r>
                      <a:rPr lang="en-GB" sz="2000" b="0" i="1" smtClean="0">
                        <a:latin typeface="Cambria Math"/>
                      </a:rPr>
                      <m:t>𝑇</m:t>
                    </m:r>
                    <m:r>
                      <a:rPr lang="en-GB" sz="2000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GB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</m:d>
                    <m:r>
                      <a:rPr lang="en-GB" sz="2000" b="0" i="1" smtClean="0">
                        <a:latin typeface="Cambria Math"/>
                      </a:rPr>
                      <m:t>𝑝</m:t>
                    </m:r>
                    <m:r>
                      <a:rPr lang="en-GB" sz="2000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GB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GB" sz="2000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</m:d>
                    <m:r>
                      <a:rPr lang="en-GB" sz="2000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endParaRPr lang="en-GB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4934173"/>
              </a:xfrm>
              <a:blipFill rotWithShape="1">
                <a:blip r:embed="rId2"/>
                <a:stretch>
                  <a:fillRect l="-74" t="-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44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62" y="3159968"/>
            <a:ext cx="73914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077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23939</TotalTime>
  <Words>2485</Words>
  <Application>Microsoft Office PowerPoint</Application>
  <PresentationFormat>On-screen Show (4:3)</PresentationFormat>
  <Paragraphs>364</Paragraphs>
  <Slides>53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Network</vt:lpstr>
      <vt:lpstr>Equation</vt:lpstr>
      <vt:lpstr> Chemical Engineering Thermodynamics 2</vt:lpstr>
      <vt:lpstr>Course Content (Syllabus)</vt:lpstr>
      <vt:lpstr>Recommended Reference Books</vt:lpstr>
      <vt:lpstr>Grading</vt:lpstr>
      <vt:lpstr>Thermodynamic properties of fluids mixtures</vt:lpstr>
      <vt:lpstr>PowerPoint Presentation</vt:lpstr>
      <vt:lpstr>PowerPoint Presentation</vt:lpstr>
      <vt:lpstr>PowerPoint Presentation</vt:lpstr>
      <vt:lpstr>Enthalpy and Entropy as a function of T and P</vt:lpstr>
      <vt:lpstr>PowerPoint Presentation</vt:lpstr>
      <vt:lpstr>PowerPoint Presentation</vt:lpstr>
      <vt:lpstr>U and S as a function of V and T</vt:lpstr>
      <vt:lpstr>PowerPoint Presentation</vt:lpstr>
      <vt:lpstr>PowerPoint Presentation</vt:lpstr>
      <vt:lpstr>Equations of state (EOS)</vt:lpstr>
      <vt:lpstr>The Van de Walls Equation of State</vt:lpstr>
      <vt:lpstr>PowerPoint Presentation</vt:lpstr>
      <vt:lpstr>PowerPoint Presentation</vt:lpstr>
      <vt:lpstr>Example 2.3.3 (page 33)</vt:lpstr>
      <vt:lpstr>The Virial Equation of State</vt:lpstr>
      <vt:lpstr>PowerPoint Presentation</vt:lpstr>
      <vt:lpstr>Example 2.3.1</vt:lpstr>
      <vt:lpstr>Residual Properties or Departure Functions Pathway</vt:lpstr>
      <vt:lpstr>PowerPoint Presentation</vt:lpstr>
      <vt:lpstr>Residual properties</vt:lpstr>
      <vt:lpstr>PowerPoint Presentation</vt:lpstr>
      <vt:lpstr>Residual Volume</vt:lpstr>
      <vt:lpstr>Gibbs Energy as a Generating Function</vt:lpstr>
      <vt:lpstr>PowerPoint Presentation</vt:lpstr>
      <vt:lpstr>PowerPoint Presentation</vt:lpstr>
      <vt:lpstr>Fundamental Property Relations</vt:lpstr>
      <vt:lpstr>PowerPoint Presentation</vt:lpstr>
      <vt:lpstr>PowerPoint Presentation</vt:lpstr>
      <vt:lpstr>Phase Equilibrium</vt:lpstr>
      <vt:lpstr>Introduction</vt:lpstr>
      <vt:lpstr>PowerPoint Presentation</vt:lpstr>
      <vt:lpstr>PowerPoint Presentation</vt:lpstr>
      <vt:lpstr>Pure Substances ? (Recall)</vt:lpstr>
      <vt:lpstr>PowerPoint Presentation</vt:lpstr>
      <vt:lpstr>Measure of composition</vt:lpstr>
      <vt:lpstr>Phase rule: The Proof</vt:lpstr>
      <vt:lpstr>Vapour-Liquid Phase Equilibium</vt:lpstr>
      <vt:lpstr>Criteria for VL Phase Equilibrium</vt:lpstr>
      <vt:lpstr>PowerPoint Presentation</vt:lpstr>
      <vt:lpstr>PowerPoint Presentation</vt:lpstr>
      <vt:lpstr>PowerPoint Presentation</vt:lpstr>
      <vt:lpstr>PowerPoint Presentation</vt:lpstr>
      <vt:lpstr>The Clapeyron Equation</vt:lpstr>
      <vt:lpstr>PowerPoint Presentation</vt:lpstr>
      <vt:lpstr>PowerPoint Presentation</vt:lpstr>
      <vt:lpstr>The Clausius-Clapeyron Equation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ENGINEERING DESIGN AND ECONOMICS</dc:title>
  <dc:creator>ege</dc:creator>
  <cp:lastModifiedBy>Windows User</cp:lastModifiedBy>
  <cp:revision>269</cp:revision>
  <dcterms:created xsi:type="dcterms:W3CDTF">2009-02-17T20:45:14Z</dcterms:created>
  <dcterms:modified xsi:type="dcterms:W3CDTF">2019-03-21T12:35:57Z</dcterms:modified>
</cp:coreProperties>
</file>