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8" r:id="rId7"/>
    <p:sldId id="260" r:id="rId8"/>
    <p:sldId id="261" r:id="rId9"/>
    <p:sldId id="262" r:id="rId10"/>
    <p:sldId id="263" r:id="rId11"/>
    <p:sldId id="269" r:id="rId12"/>
    <p:sldId id="270" r:id="rId13"/>
    <p:sldId id="264" r:id="rId14"/>
    <p:sldId id="271" r:id="rId15"/>
    <p:sldId id="272" r:id="rId16"/>
    <p:sldId id="265" r:id="rId17"/>
    <p:sldId id="273" r:id="rId18"/>
    <p:sldId id="274" r:id="rId19"/>
    <p:sldId id="27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5B3AEE-F932-4571-BA4D-433AE45A879A}"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63983-8F93-4F7D-93E3-B9CABF75698B}" type="slidenum">
              <a:rPr lang="en-US" smtClean="0"/>
              <a:t>‹#›</a:t>
            </a:fld>
            <a:endParaRPr lang="en-US"/>
          </a:p>
        </p:txBody>
      </p:sp>
    </p:spTree>
    <p:extLst>
      <p:ext uri="{BB962C8B-B14F-4D97-AF65-F5344CB8AC3E}">
        <p14:creationId xmlns:p14="http://schemas.microsoft.com/office/powerpoint/2010/main" val="170411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5B3AEE-F932-4571-BA4D-433AE45A879A}"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63983-8F93-4F7D-93E3-B9CABF75698B}" type="slidenum">
              <a:rPr lang="en-US" smtClean="0"/>
              <a:t>‹#›</a:t>
            </a:fld>
            <a:endParaRPr lang="en-US"/>
          </a:p>
        </p:txBody>
      </p:sp>
    </p:spTree>
    <p:extLst>
      <p:ext uri="{BB962C8B-B14F-4D97-AF65-F5344CB8AC3E}">
        <p14:creationId xmlns:p14="http://schemas.microsoft.com/office/powerpoint/2010/main" val="739390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5B3AEE-F932-4571-BA4D-433AE45A879A}"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63983-8F93-4F7D-93E3-B9CABF75698B}" type="slidenum">
              <a:rPr lang="en-US" smtClean="0"/>
              <a:t>‹#›</a:t>
            </a:fld>
            <a:endParaRPr lang="en-US"/>
          </a:p>
        </p:txBody>
      </p:sp>
    </p:spTree>
    <p:extLst>
      <p:ext uri="{BB962C8B-B14F-4D97-AF65-F5344CB8AC3E}">
        <p14:creationId xmlns:p14="http://schemas.microsoft.com/office/powerpoint/2010/main" val="3720792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5B3AEE-F932-4571-BA4D-433AE45A879A}"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63983-8F93-4F7D-93E3-B9CABF75698B}"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27765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5B3AEE-F932-4571-BA4D-433AE45A879A}"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63983-8F93-4F7D-93E3-B9CABF75698B}" type="slidenum">
              <a:rPr lang="en-US" smtClean="0"/>
              <a:t>‹#›</a:t>
            </a:fld>
            <a:endParaRPr lang="en-US"/>
          </a:p>
        </p:txBody>
      </p:sp>
    </p:spTree>
    <p:extLst>
      <p:ext uri="{BB962C8B-B14F-4D97-AF65-F5344CB8AC3E}">
        <p14:creationId xmlns:p14="http://schemas.microsoft.com/office/powerpoint/2010/main" val="201223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5B3AEE-F932-4571-BA4D-433AE45A879A}" type="datetimeFigureOut">
              <a:rPr lang="en-US" smtClean="0"/>
              <a:t>12/15/2018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63983-8F93-4F7D-93E3-B9CABF75698B}" type="slidenum">
              <a:rPr lang="en-US" smtClean="0"/>
              <a:t>‹#›</a:t>
            </a:fld>
            <a:endParaRPr lang="en-US"/>
          </a:p>
        </p:txBody>
      </p:sp>
    </p:spTree>
    <p:extLst>
      <p:ext uri="{BB962C8B-B14F-4D97-AF65-F5344CB8AC3E}">
        <p14:creationId xmlns:p14="http://schemas.microsoft.com/office/powerpoint/2010/main" val="3272758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5B3AEE-F932-4571-BA4D-433AE45A879A}" type="datetimeFigureOut">
              <a:rPr lang="en-US" smtClean="0"/>
              <a:t>12/15/2018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63983-8F93-4F7D-93E3-B9CABF75698B}" type="slidenum">
              <a:rPr lang="en-US" smtClean="0"/>
              <a:t>‹#›</a:t>
            </a:fld>
            <a:endParaRPr lang="en-US"/>
          </a:p>
        </p:txBody>
      </p:sp>
    </p:spTree>
    <p:extLst>
      <p:ext uri="{BB962C8B-B14F-4D97-AF65-F5344CB8AC3E}">
        <p14:creationId xmlns:p14="http://schemas.microsoft.com/office/powerpoint/2010/main" val="3472221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5B3AEE-F932-4571-BA4D-433AE45A879A}"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63983-8F93-4F7D-93E3-B9CABF75698B}" type="slidenum">
              <a:rPr lang="en-US" smtClean="0"/>
              <a:t>‹#›</a:t>
            </a:fld>
            <a:endParaRPr lang="en-US"/>
          </a:p>
        </p:txBody>
      </p:sp>
    </p:spTree>
    <p:extLst>
      <p:ext uri="{BB962C8B-B14F-4D97-AF65-F5344CB8AC3E}">
        <p14:creationId xmlns:p14="http://schemas.microsoft.com/office/powerpoint/2010/main" val="945742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5B3AEE-F932-4571-BA4D-433AE45A879A}"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63983-8F93-4F7D-93E3-B9CABF75698B}" type="slidenum">
              <a:rPr lang="en-US" smtClean="0"/>
              <a:t>‹#›</a:t>
            </a:fld>
            <a:endParaRPr lang="en-US"/>
          </a:p>
        </p:txBody>
      </p:sp>
    </p:spTree>
    <p:extLst>
      <p:ext uri="{BB962C8B-B14F-4D97-AF65-F5344CB8AC3E}">
        <p14:creationId xmlns:p14="http://schemas.microsoft.com/office/powerpoint/2010/main" val="1301873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5B3AEE-F932-4571-BA4D-433AE45A879A}"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63983-8F93-4F7D-93E3-B9CABF75698B}" type="slidenum">
              <a:rPr lang="en-US" smtClean="0"/>
              <a:t>‹#›</a:t>
            </a:fld>
            <a:endParaRPr lang="en-US"/>
          </a:p>
        </p:txBody>
      </p:sp>
    </p:spTree>
    <p:extLst>
      <p:ext uri="{BB962C8B-B14F-4D97-AF65-F5344CB8AC3E}">
        <p14:creationId xmlns:p14="http://schemas.microsoft.com/office/powerpoint/2010/main" val="372856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5B3AEE-F932-4571-BA4D-433AE45A879A}"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63983-8F93-4F7D-93E3-B9CABF75698B}" type="slidenum">
              <a:rPr lang="en-US" smtClean="0"/>
              <a:t>‹#›</a:t>
            </a:fld>
            <a:endParaRPr lang="en-US"/>
          </a:p>
        </p:txBody>
      </p:sp>
    </p:spTree>
    <p:extLst>
      <p:ext uri="{BB962C8B-B14F-4D97-AF65-F5344CB8AC3E}">
        <p14:creationId xmlns:p14="http://schemas.microsoft.com/office/powerpoint/2010/main" val="255267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5B3AEE-F932-4571-BA4D-433AE45A879A}"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63983-8F93-4F7D-93E3-B9CABF75698B}" type="slidenum">
              <a:rPr lang="en-US" smtClean="0"/>
              <a:t>‹#›</a:t>
            </a:fld>
            <a:endParaRPr lang="en-US"/>
          </a:p>
        </p:txBody>
      </p:sp>
    </p:spTree>
    <p:extLst>
      <p:ext uri="{BB962C8B-B14F-4D97-AF65-F5344CB8AC3E}">
        <p14:creationId xmlns:p14="http://schemas.microsoft.com/office/powerpoint/2010/main" val="407426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5B3AEE-F932-4571-BA4D-433AE45A879A}" type="datetimeFigureOut">
              <a:rPr lang="en-US" smtClean="0"/>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63983-8F93-4F7D-93E3-B9CABF75698B}" type="slidenum">
              <a:rPr lang="en-US" smtClean="0"/>
              <a:t>‹#›</a:t>
            </a:fld>
            <a:endParaRPr lang="en-US"/>
          </a:p>
        </p:txBody>
      </p:sp>
    </p:spTree>
    <p:extLst>
      <p:ext uri="{BB962C8B-B14F-4D97-AF65-F5344CB8AC3E}">
        <p14:creationId xmlns:p14="http://schemas.microsoft.com/office/powerpoint/2010/main" val="283866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5B3AEE-F932-4571-BA4D-433AE45A879A}" type="datetimeFigureOut">
              <a:rPr lang="en-US" smtClean="0"/>
              <a:t>12/15/2018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63983-8F93-4F7D-93E3-B9CABF75698B}" type="slidenum">
              <a:rPr lang="en-US" smtClean="0"/>
              <a:t>‹#›</a:t>
            </a:fld>
            <a:endParaRPr lang="en-US"/>
          </a:p>
        </p:txBody>
      </p:sp>
    </p:spTree>
    <p:extLst>
      <p:ext uri="{BB962C8B-B14F-4D97-AF65-F5344CB8AC3E}">
        <p14:creationId xmlns:p14="http://schemas.microsoft.com/office/powerpoint/2010/main" val="279490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C5B3AEE-F932-4571-BA4D-433AE45A879A}" type="datetimeFigureOut">
              <a:rPr lang="en-US" smtClean="0"/>
              <a:t>12/15/2018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63983-8F93-4F7D-93E3-B9CABF75698B}" type="slidenum">
              <a:rPr lang="en-US" smtClean="0"/>
              <a:t>‹#›</a:t>
            </a:fld>
            <a:endParaRPr lang="en-US"/>
          </a:p>
        </p:txBody>
      </p:sp>
    </p:spTree>
    <p:extLst>
      <p:ext uri="{BB962C8B-B14F-4D97-AF65-F5344CB8AC3E}">
        <p14:creationId xmlns:p14="http://schemas.microsoft.com/office/powerpoint/2010/main" val="194180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5B3AEE-F932-4571-BA4D-433AE45A879A}"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63983-8F93-4F7D-93E3-B9CABF75698B}" type="slidenum">
              <a:rPr lang="en-US" smtClean="0"/>
              <a:t>‹#›</a:t>
            </a:fld>
            <a:endParaRPr lang="en-US"/>
          </a:p>
        </p:txBody>
      </p:sp>
    </p:spTree>
    <p:extLst>
      <p:ext uri="{BB962C8B-B14F-4D97-AF65-F5344CB8AC3E}">
        <p14:creationId xmlns:p14="http://schemas.microsoft.com/office/powerpoint/2010/main" val="3818926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5B3AEE-F932-4571-BA4D-433AE45A879A}"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63983-8F93-4F7D-93E3-B9CABF75698B}" type="slidenum">
              <a:rPr lang="en-US" smtClean="0"/>
              <a:t>‹#›</a:t>
            </a:fld>
            <a:endParaRPr lang="en-US"/>
          </a:p>
        </p:txBody>
      </p:sp>
    </p:spTree>
    <p:extLst>
      <p:ext uri="{BB962C8B-B14F-4D97-AF65-F5344CB8AC3E}">
        <p14:creationId xmlns:p14="http://schemas.microsoft.com/office/powerpoint/2010/main" val="78776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C5B3AEE-F932-4571-BA4D-433AE45A879A}" type="datetimeFigureOut">
              <a:rPr lang="en-US" smtClean="0"/>
              <a:t>12/15/2018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8E63983-8F93-4F7D-93E3-B9CABF75698B}" type="slidenum">
              <a:rPr lang="en-US" smtClean="0"/>
              <a:t>‹#›</a:t>
            </a:fld>
            <a:endParaRPr lang="en-US"/>
          </a:p>
        </p:txBody>
      </p:sp>
    </p:spTree>
    <p:extLst>
      <p:ext uri="{BB962C8B-B14F-4D97-AF65-F5344CB8AC3E}">
        <p14:creationId xmlns:p14="http://schemas.microsoft.com/office/powerpoint/2010/main" val="5046781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217" y="681037"/>
            <a:ext cx="10515600" cy="1325563"/>
          </a:xfrm>
        </p:spPr>
        <p:txBody>
          <a:bodyPr>
            <a:normAutofit/>
          </a:bodyPr>
          <a:lstStyle/>
          <a:p>
            <a:pPr algn="ctr"/>
            <a:r>
              <a:rPr lang="en-US" sz="2500" dirty="0">
                <a:latin typeface="Times New Roman" panose="02020603050405020304" pitchFamily="18" charset="0"/>
                <a:cs typeface="Times New Roman" panose="02020603050405020304" pitchFamily="18" charset="0"/>
              </a:rPr>
              <a:t>KWAME NKRUMAH UNIVERSITY OF SCIENCE AND TECHNOLOGY</a:t>
            </a:r>
            <a:br>
              <a:rPr lang="en-US" sz="25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COLLEGE OF ENGINEERING</a:t>
            </a:r>
            <a:br>
              <a:rPr lang="en-US" sz="25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DEPARTMENT OF ELECTRICAL/ELECTRONIC ENGINEERING</a:t>
            </a:r>
            <a:endParaRPr lang="en-US" sz="2500" dirty="0"/>
          </a:p>
        </p:txBody>
      </p:sp>
      <p:sp>
        <p:nvSpPr>
          <p:cNvPr id="3" name="Subtitle 2"/>
          <p:cNvSpPr>
            <a:spLocks noGrp="1"/>
          </p:cNvSpPr>
          <p:nvPr>
            <p:ph sz="quarter" idx="13"/>
          </p:nvPr>
        </p:nvSpPr>
        <p:spPr>
          <a:xfrm>
            <a:off x="838200" y="2006600"/>
            <a:ext cx="10515600" cy="4351338"/>
          </a:xfrm>
        </p:spPr>
        <p:txBody>
          <a:bodyPr/>
          <a:lstStyle/>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CENG 291: ENGINEERING IN SOCIETY</a:t>
            </a:r>
          </a:p>
          <a:p>
            <a:pPr marL="0" indent="0" algn="ctr">
              <a:buNone/>
            </a:pPr>
            <a:r>
              <a:rPr lang="en-US" dirty="0">
                <a:latin typeface="Times New Roman" panose="02020603050405020304" pitchFamily="18" charset="0"/>
                <a:cs typeface="Times New Roman" panose="02020603050405020304" pitchFamily="18" charset="0"/>
              </a:rPr>
              <a:t>BY </a:t>
            </a:r>
          </a:p>
          <a:p>
            <a:pPr marL="0" indent="0" algn="ctr">
              <a:buNone/>
            </a:pPr>
            <a:r>
              <a:rPr lang="en-US" dirty="0">
                <a:latin typeface="Times New Roman" panose="02020603050405020304" pitchFamily="18" charset="0"/>
                <a:cs typeface="Times New Roman" panose="02020603050405020304" pitchFamily="18" charset="0"/>
              </a:rPr>
              <a:t>DR. DANIEL OPOKU</a:t>
            </a:r>
          </a:p>
          <a:p>
            <a:endParaRPr lang="en-US" dirty="0"/>
          </a:p>
          <a:p>
            <a:endParaRPr lang="en-US" dirty="0"/>
          </a:p>
        </p:txBody>
      </p:sp>
    </p:spTree>
    <p:extLst>
      <p:ext uri="{BB962C8B-B14F-4D97-AF65-F5344CB8AC3E}">
        <p14:creationId xmlns:p14="http://schemas.microsoft.com/office/powerpoint/2010/main" val="130722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STUDENTS DO NOT CHEAT</a:t>
            </a:r>
          </a:p>
        </p:txBody>
      </p:sp>
      <p:sp>
        <p:nvSpPr>
          <p:cNvPr id="3" name="Content Placeholder 2"/>
          <p:cNvSpPr>
            <a:spLocks noGrp="1"/>
          </p:cNvSpPr>
          <p:nvPr>
            <p:ph sz="quarter" idx="13"/>
          </p:nvPr>
        </p:nvSpPr>
        <p:spPr/>
        <p:txBody>
          <a:bodyPr>
            <a:normAutofit/>
          </a:bodyPr>
          <a:lstStyle/>
          <a:p>
            <a:r>
              <a:rPr lang="en-US" sz="2500" cap="none" dirty="0">
                <a:latin typeface="Times New Roman" panose="02020603050405020304" pitchFamily="18" charset="0"/>
                <a:cs typeface="Times New Roman" panose="02020603050405020304" pitchFamily="18" charset="0"/>
              </a:rPr>
              <a:t>Conviction that cheating undermines the meaning of achievement</a:t>
            </a:r>
          </a:p>
          <a:p>
            <a:r>
              <a:rPr lang="en-US" sz="2500" cap="none" dirty="0">
                <a:latin typeface="Times New Roman" panose="02020603050405020304" pitchFamily="18" charset="0"/>
                <a:cs typeface="Times New Roman" panose="02020603050405020304" pitchFamily="18" charset="0"/>
              </a:rPr>
              <a:t>Self-respect</a:t>
            </a:r>
          </a:p>
          <a:p>
            <a:r>
              <a:rPr lang="en-US" sz="2500" cap="none" dirty="0">
                <a:latin typeface="Times New Roman" panose="02020603050405020304" pitchFamily="18" charset="0"/>
                <a:cs typeface="Times New Roman" panose="02020603050405020304" pitchFamily="18" charset="0"/>
              </a:rPr>
              <a:t>Respect for teacher</a:t>
            </a:r>
          </a:p>
          <a:p>
            <a:r>
              <a:rPr lang="en-US" sz="2500" cap="none" dirty="0">
                <a:latin typeface="Times New Roman" panose="02020603050405020304" pitchFamily="18" charset="0"/>
                <a:cs typeface="Times New Roman" panose="02020603050405020304" pitchFamily="18" charset="0"/>
              </a:rPr>
              <a:t>Fear of getting caught</a:t>
            </a:r>
          </a:p>
        </p:txBody>
      </p:sp>
    </p:spTree>
    <p:extLst>
      <p:ext uri="{BB962C8B-B14F-4D97-AF65-F5344CB8AC3E}">
        <p14:creationId xmlns:p14="http://schemas.microsoft.com/office/powerpoint/2010/main" val="2594632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CBB4-B978-479D-AFFB-C7E55946CD0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Research integrity</a:t>
            </a:r>
          </a:p>
        </p:txBody>
      </p:sp>
      <p:sp>
        <p:nvSpPr>
          <p:cNvPr id="3" name="Content Placeholder 2">
            <a:extLst>
              <a:ext uri="{FF2B5EF4-FFF2-40B4-BE49-F238E27FC236}">
                <a16:creationId xmlns:a16="http://schemas.microsoft.com/office/drawing/2014/main" id="{5DA2AAC0-904D-4054-A83D-83E7C0D6AE35}"/>
              </a:ext>
            </a:extLst>
          </p:cNvPr>
          <p:cNvSpPr>
            <a:spLocks noGrp="1"/>
          </p:cNvSpPr>
          <p:nvPr>
            <p:ph sz="quarter" idx="13"/>
          </p:nvPr>
        </p:nvSpPr>
        <p:spPr/>
        <p:txBody>
          <a:bodyPr>
            <a:normAutofit/>
          </a:bodyPr>
          <a:lstStyle/>
          <a:p>
            <a:r>
              <a:rPr lang="en-US" sz="2500" cap="none" dirty="0">
                <a:latin typeface="Times New Roman" panose="02020603050405020304" pitchFamily="18" charset="0"/>
                <a:cs typeface="Times New Roman" panose="02020603050405020304" pitchFamily="18" charset="0"/>
              </a:rPr>
              <a:t>Research in engineering takes place in many settings, including universities, government labs, and corporations. The exact moral requirements vary somewhat, according to the applicable guidelines and regulations, but the truthfulness responsibility applies in all settings</a:t>
            </a:r>
          </a:p>
        </p:txBody>
      </p:sp>
    </p:spTree>
    <p:extLst>
      <p:ext uri="{BB962C8B-B14F-4D97-AF65-F5344CB8AC3E}">
        <p14:creationId xmlns:p14="http://schemas.microsoft.com/office/powerpoint/2010/main" val="343318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BC84-D95C-45EF-BA85-5EB532F195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Excellence versus misconduct</a:t>
            </a:r>
          </a:p>
        </p:txBody>
      </p:sp>
      <p:sp>
        <p:nvSpPr>
          <p:cNvPr id="3" name="Content Placeholder 2">
            <a:extLst>
              <a:ext uri="{FF2B5EF4-FFF2-40B4-BE49-F238E27FC236}">
                <a16:creationId xmlns:a16="http://schemas.microsoft.com/office/drawing/2014/main" id="{C734547C-4F21-471D-BBF4-03978AD698BE}"/>
              </a:ext>
            </a:extLst>
          </p:cNvPr>
          <p:cNvSpPr>
            <a:spLocks noGrp="1"/>
          </p:cNvSpPr>
          <p:nvPr>
            <p:ph sz="quarter" idx="13"/>
          </p:nvPr>
        </p:nvSpPr>
        <p:spPr>
          <a:xfrm>
            <a:off x="913774" y="1961322"/>
            <a:ext cx="10363826" cy="4572000"/>
          </a:xfrm>
        </p:spPr>
        <p:txBody>
          <a:bodyPr>
            <a:normAutofit/>
          </a:bodyPr>
          <a:lstStyle/>
          <a:p>
            <a:r>
              <a:rPr lang="en-US" cap="none" dirty="0">
                <a:latin typeface="Times New Roman" panose="02020603050405020304" pitchFamily="18" charset="0"/>
                <a:cs typeface="Times New Roman" panose="02020603050405020304" pitchFamily="18" charset="0"/>
              </a:rPr>
              <a:t>Truthfulness takes on heightened importance in research because research aims at discovering and promulgating truth. Integrity in research is about promoting excellence in these activities, and this positive emphasis on excellence should be kept paramount in thinking about honesty in research.</a:t>
            </a:r>
          </a:p>
          <a:p>
            <a:r>
              <a:rPr lang="en-US" cap="none" dirty="0">
                <a:latin typeface="Times New Roman" panose="02020603050405020304" pitchFamily="18" charset="0"/>
                <a:cs typeface="Times New Roman" panose="02020603050405020304" pitchFamily="18" charset="0"/>
              </a:rPr>
              <a:t>The activity of reporting research is an important part of conducting research. Research results are useful when they are reported clearly, completely, in a timely manner, and honestly.</a:t>
            </a:r>
          </a:p>
          <a:p>
            <a:r>
              <a:rPr lang="en-US" cap="none" dirty="0">
                <a:latin typeface="Times New Roman" panose="02020603050405020304" pitchFamily="18" charset="0"/>
                <a:cs typeface="Times New Roman" panose="02020603050405020304" pitchFamily="18" charset="0"/>
              </a:rPr>
              <a:t>Misconduct in research is given both wider and narrower definitions, developed in specific contexts and for different purposes.</a:t>
            </a:r>
          </a:p>
          <a:p>
            <a:r>
              <a:rPr lang="en-US" cap="none" dirty="0">
                <a:latin typeface="Times New Roman" panose="02020603050405020304" pitchFamily="18" charset="0"/>
                <a:cs typeface="Times New Roman" panose="02020603050405020304" pitchFamily="18" charset="0"/>
              </a:rPr>
              <a:t>These definitions tend to be favored by universities, corporations and other groups whose members are liable to punishment for offenses, while government agencies have pushed for broader definitions.</a:t>
            </a:r>
          </a:p>
        </p:txBody>
      </p:sp>
    </p:spTree>
    <p:extLst>
      <p:ext uri="{BB962C8B-B14F-4D97-AF65-F5344CB8AC3E}">
        <p14:creationId xmlns:p14="http://schemas.microsoft.com/office/powerpoint/2010/main" val="323983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GIVING AND CLAIMING CREDIT</a:t>
            </a:r>
          </a:p>
        </p:txBody>
      </p:sp>
      <p:sp>
        <p:nvSpPr>
          <p:cNvPr id="3" name="Content Placeholder 2"/>
          <p:cNvSpPr>
            <a:spLocks noGrp="1"/>
          </p:cNvSpPr>
          <p:nvPr>
            <p:ph sz="quarter" idx="13"/>
          </p:nvPr>
        </p:nvSpPr>
        <p:spPr>
          <a:xfrm>
            <a:off x="913774" y="1802296"/>
            <a:ext cx="10363826" cy="4651513"/>
          </a:xfrm>
        </p:spPr>
        <p:txBody>
          <a:bodyPr>
            <a:normAutofit/>
          </a:bodyPr>
          <a:lstStyle/>
          <a:p>
            <a:r>
              <a:rPr lang="en-US" cap="none" dirty="0">
                <a:latin typeface="Times New Roman" panose="02020603050405020304" pitchFamily="18" charset="0"/>
                <a:cs typeface="Times New Roman" panose="02020603050405020304" pitchFamily="18" charset="0"/>
              </a:rPr>
              <a:t>Often there are pressures on researchers to varnish the truth when competing for professional recognition, not only because it brings ego gratification but also because it might involve winning jobs, promotion, and income. Outright fraud of the following  types also occurs.</a:t>
            </a:r>
          </a:p>
          <a:p>
            <a:r>
              <a:rPr lang="en-US" cap="none" dirty="0">
                <a:latin typeface="Times New Roman" panose="02020603050405020304" pitchFamily="18" charset="0"/>
                <a:cs typeface="Times New Roman" panose="02020603050405020304" pitchFamily="18" charset="0"/>
              </a:rPr>
              <a:t>Plagiarism, as defined earlier, is intentionally or negligently submitting others’ work as one’s own. In research, it is claiming credit for someone else’s ideas or work without acknowledging it.</a:t>
            </a:r>
          </a:p>
          <a:p>
            <a:r>
              <a:rPr lang="en-US" cap="none" dirty="0">
                <a:latin typeface="Times New Roman" panose="02020603050405020304" pitchFamily="18" charset="0"/>
                <a:cs typeface="Times New Roman" panose="02020603050405020304" pitchFamily="18" charset="0"/>
              </a:rPr>
              <a:t>Failure to give credit in many different settings within engineering, and the NSPE board of ethical review frequently comments on them.</a:t>
            </a:r>
          </a:p>
          <a:p>
            <a:r>
              <a:rPr lang="en-US" cap="none" dirty="0">
                <a:latin typeface="Times New Roman" panose="02020603050405020304" pitchFamily="18" charset="0"/>
                <a:cs typeface="Times New Roman" panose="02020603050405020304" pitchFamily="18" charset="0"/>
              </a:rPr>
              <a:t>Misrepresenting credentials. Occasionally researchers forge credentials, creating widely publicized scandals.</a:t>
            </a:r>
          </a:p>
          <a:p>
            <a:r>
              <a:rPr lang="en-US" cap="none" dirty="0">
                <a:latin typeface="Times New Roman" panose="02020603050405020304" pitchFamily="18" charset="0"/>
                <a:cs typeface="Times New Roman" panose="02020603050405020304" pitchFamily="18" charset="0"/>
              </a:rPr>
              <a:t>Misleading listing of authorship, whether of articles or other documents, is another area. It is unethical to omit a co-author who makes a significant contribution to the research,</a:t>
            </a:r>
          </a:p>
        </p:txBody>
      </p:sp>
    </p:spTree>
    <p:extLst>
      <p:ext uri="{BB962C8B-B14F-4D97-AF65-F5344CB8AC3E}">
        <p14:creationId xmlns:p14="http://schemas.microsoft.com/office/powerpoint/2010/main" val="3249759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8D34-E087-420D-AF56-CB56430469C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Reporting misconduct</a:t>
            </a:r>
          </a:p>
        </p:txBody>
      </p:sp>
      <p:sp>
        <p:nvSpPr>
          <p:cNvPr id="3" name="Content Placeholder 2">
            <a:extLst>
              <a:ext uri="{FF2B5EF4-FFF2-40B4-BE49-F238E27FC236}">
                <a16:creationId xmlns:a16="http://schemas.microsoft.com/office/drawing/2014/main" id="{EC4E8698-8398-4CDD-B60A-4FAAE9F34810}"/>
              </a:ext>
            </a:extLst>
          </p:cNvPr>
          <p:cNvSpPr>
            <a:spLocks noGrp="1"/>
          </p:cNvSpPr>
          <p:nvPr>
            <p:ph sz="quarter" idx="13"/>
          </p:nvPr>
        </p:nvSpPr>
        <p:spPr/>
        <p:txBody>
          <a:bodyPr>
            <a:normAutofit/>
          </a:bodyPr>
          <a:lstStyle/>
          <a:p>
            <a:r>
              <a:rPr lang="en-US" sz="2500" cap="none" dirty="0">
                <a:latin typeface="Times New Roman" panose="02020603050405020304" pitchFamily="18" charset="0"/>
                <a:cs typeface="Times New Roman" panose="02020603050405020304" pitchFamily="18" charset="0"/>
              </a:rPr>
              <a:t>There is a growing consensus that researchers have a responsibility to report  misconduct by other researchers when the misconduct is serious and when they in a position to document it.</a:t>
            </a:r>
          </a:p>
          <a:p>
            <a:r>
              <a:rPr lang="en-US" sz="2500" cap="none" dirty="0">
                <a:latin typeface="Times New Roman" panose="02020603050405020304" pitchFamily="18" charset="0"/>
                <a:cs typeface="Times New Roman" panose="02020603050405020304" pitchFamily="18" charset="0"/>
              </a:rPr>
              <a:t>Measures to protect individuals who responsibly report research misconduct are being implemented.</a:t>
            </a:r>
          </a:p>
        </p:txBody>
      </p:sp>
    </p:spTree>
    <p:extLst>
      <p:ext uri="{BB962C8B-B14F-4D97-AF65-F5344CB8AC3E}">
        <p14:creationId xmlns:p14="http://schemas.microsoft.com/office/powerpoint/2010/main" val="1963829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572F-ECDB-42A3-9C5D-592F0A93AA4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Consulting engineers</a:t>
            </a:r>
          </a:p>
        </p:txBody>
      </p:sp>
      <p:sp>
        <p:nvSpPr>
          <p:cNvPr id="3" name="Content Placeholder 2">
            <a:extLst>
              <a:ext uri="{FF2B5EF4-FFF2-40B4-BE49-F238E27FC236}">
                <a16:creationId xmlns:a16="http://schemas.microsoft.com/office/drawing/2014/main" id="{8392C0B5-4613-4694-9D72-5280508B3A97}"/>
              </a:ext>
            </a:extLst>
          </p:cNvPr>
          <p:cNvSpPr>
            <a:spLocks noGrp="1"/>
          </p:cNvSpPr>
          <p:nvPr>
            <p:ph sz="quarter" idx="13"/>
          </p:nvPr>
        </p:nvSpPr>
        <p:spPr/>
        <p:txBody>
          <a:bodyPr>
            <a:normAutofit/>
          </a:bodyPr>
          <a:lstStyle/>
          <a:p>
            <a:r>
              <a:rPr lang="en-US" sz="2500" cap="none" dirty="0">
                <a:latin typeface="Times New Roman" panose="02020603050405020304" pitchFamily="18" charset="0"/>
                <a:cs typeface="Times New Roman" panose="02020603050405020304" pitchFamily="18" charset="0"/>
              </a:rPr>
              <a:t>Consulting engineers work in private practice. They are compensated by fees for the services they render, not by salaries received from employers. Because of this, they tend to have greater freedom to make decisions about the projects they undertake. Their freedom though is not absolute. They share with salaried engineers the need to earn a living.</a:t>
            </a:r>
          </a:p>
        </p:txBody>
      </p:sp>
    </p:spTree>
    <p:extLst>
      <p:ext uri="{BB962C8B-B14F-4D97-AF65-F5344CB8AC3E}">
        <p14:creationId xmlns:p14="http://schemas.microsoft.com/office/powerpoint/2010/main" val="3701926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479" y="0"/>
            <a:ext cx="10364451" cy="1596177"/>
          </a:xfrm>
        </p:spPr>
        <p:txBody>
          <a:bodyPr/>
          <a:lstStyle/>
          <a:p>
            <a:pPr algn="ctr"/>
            <a:r>
              <a:rPr lang="en-US" dirty="0">
                <a:latin typeface="Times New Roman" panose="02020603050405020304" pitchFamily="18" charset="0"/>
                <a:cs typeface="Times New Roman" panose="02020603050405020304" pitchFamily="18" charset="0"/>
              </a:rPr>
              <a:t>ADVERTISING</a:t>
            </a:r>
          </a:p>
        </p:txBody>
      </p:sp>
      <p:sp>
        <p:nvSpPr>
          <p:cNvPr id="3" name="Content Placeholder 2"/>
          <p:cNvSpPr>
            <a:spLocks noGrp="1"/>
          </p:cNvSpPr>
          <p:nvPr>
            <p:ph sz="quarter" idx="13"/>
          </p:nvPr>
        </p:nvSpPr>
        <p:spPr>
          <a:xfrm>
            <a:off x="913774" y="1749287"/>
            <a:ext cx="10363826" cy="4585253"/>
          </a:xfrm>
        </p:spPr>
        <p:txBody>
          <a:bodyPr>
            <a:normAutofit fontScale="92500" lnSpcReduction="20000"/>
          </a:bodyPr>
          <a:lstStyle/>
          <a:p>
            <a:r>
              <a:rPr lang="en-US" cap="none" dirty="0">
                <a:latin typeface="Times New Roman" panose="02020603050405020304" pitchFamily="18" charset="0"/>
                <a:cs typeface="Times New Roman" panose="02020603050405020304" pitchFamily="18" charset="0"/>
              </a:rPr>
              <a:t>Some corporate engineers are involved in advertising because they work in product sales divisions. But within divisions, the advertising of services, job openings, and the corporate image are left primarily to advertising executives and the personnel department. By contrast, consulting engineers are directly responsible for advertising their services, even when they hire consultants to help them.</a:t>
            </a:r>
          </a:p>
          <a:p>
            <a:r>
              <a:rPr lang="en-US" cap="none" dirty="0">
                <a:latin typeface="Times New Roman" panose="02020603050405020304" pitchFamily="18" charset="0"/>
                <a:cs typeface="Times New Roman" panose="02020603050405020304" pitchFamily="18" charset="0"/>
              </a:rPr>
              <a:t>Deceptive advertising normally occurs when products or services are made to look better than they actually are. This can be done in many ways including;</a:t>
            </a:r>
          </a:p>
          <a:p>
            <a:pPr>
              <a:buFont typeface="Wingdings" panose="05000000000000000000" pitchFamily="2" charset="2"/>
              <a:buChar char="ü"/>
            </a:pPr>
            <a:r>
              <a:rPr lang="en-US" cap="none" dirty="0">
                <a:latin typeface="Times New Roman" panose="02020603050405020304" pitchFamily="18" charset="0"/>
                <a:cs typeface="Times New Roman" panose="02020603050405020304" pitchFamily="18" charset="0"/>
              </a:rPr>
              <a:t>By outright lies</a:t>
            </a:r>
          </a:p>
          <a:p>
            <a:pPr>
              <a:buFont typeface="Wingdings" panose="05000000000000000000" pitchFamily="2" charset="2"/>
              <a:buChar char="ü"/>
            </a:pPr>
            <a:r>
              <a:rPr lang="en-US" cap="none" dirty="0">
                <a:latin typeface="Times New Roman" panose="02020603050405020304" pitchFamily="18" charset="0"/>
                <a:cs typeface="Times New Roman" panose="02020603050405020304" pitchFamily="18" charset="0"/>
              </a:rPr>
              <a:t>By half-truths</a:t>
            </a:r>
          </a:p>
          <a:p>
            <a:pPr>
              <a:buFont typeface="Wingdings" panose="05000000000000000000" pitchFamily="2" charset="2"/>
              <a:buChar char="ü"/>
            </a:pPr>
            <a:r>
              <a:rPr lang="en-US" cap="none" dirty="0">
                <a:latin typeface="Times New Roman" panose="02020603050405020304" pitchFamily="18" charset="0"/>
                <a:cs typeface="Times New Roman" panose="02020603050405020304" pitchFamily="18" charset="0"/>
              </a:rPr>
              <a:t>Through exaggerations </a:t>
            </a:r>
          </a:p>
          <a:p>
            <a:pPr>
              <a:buFont typeface="Wingdings" panose="05000000000000000000" pitchFamily="2" charset="2"/>
              <a:buChar char="ü"/>
            </a:pPr>
            <a:r>
              <a:rPr lang="en-US" cap="none" dirty="0">
                <a:latin typeface="Times New Roman" panose="02020603050405020304" pitchFamily="18" charset="0"/>
                <a:cs typeface="Times New Roman" panose="02020603050405020304" pitchFamily="18" charset="0"/>
              </a:rPr>
              <a:t>By making false innuendos, suggestions, or implications.</a:t>
            </a:r>
          </a:p>
          <a:p>
            <a:pPr>
              <a:buFont typeface="Wingdings" panose="05000000000000000000" pitchFamily="2" charset="2"/>
              <a:buChar char="ü"/>
            </a:pPr>
            <a:r>
              <a:rPr lang="en-US" cap="none" dirty="0">
                <a:latin typeface="Times New Roman" panose="02020603050405020304" pitchFamily="18" charset="0"/>
                <a:cs typeface="Times New Roman" panose="02020603050405020304" pitchFamily="18" charset="0"/>
              </a:rPr>
              <a:t>Through obfuscation created by ambiguity, vagueness, or incoherence</a:t>
            </a:r>
          </a:p>
          <a:p>
            <a:pPr>
              <a:buFont typeface="Wingdings" panose="05000000000000000000" pitchFamily="2" charset="2"/>
              <a:buChar char="ü"/>
            </a:pPr>
            <a:r>
              <a:rPr lang="en-US" cap="none" dirty="0">
                <a:latin typeface="Times New Roman" panose="02020603050405020304" pitchFamily="18" charset="0"/>
                <a:cs typeface="Times New Roman" panose="02020603050405020304" pitchFamily="18" charset="0"/>
              </a:rPr>
              <a:t>Through subliminal manipulation of the  unconscious.</a:t>
            </a:r>
          </a:p>
        </p:txBody>
      </p:sp>
    </p:spTree>
    <p:extLst>
      <p:ext uri="{BB962C8B-B14F-4D97-AF65-F5344CB8AC3E}">
        <p14:creationId xmlns:p14="http://schemas.microsoft.com/office/powerpoint/2010/main" val="2764456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FBDA-6C4F-45FD-9A51-34966DF5CE1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CONT’D ADVERTISING</a:t>
            </a:r>
          </a:p>
        </p:txBody>
      </p:sp>
      <p:sp>
        <p:nvSpPr>
          <p:cNvPr id="3" name="Content Placeholder 2">
            <a:extLst>
              <a:ext uri="{FF2B5EF4-FFF2-40B4-BE49-F238E27FC236}">
                <a16:creationId xmlns:a16="http://schemas.microsoft.com/office/drawing/2014/main" id="{80426AAC-B8BA-43AB-B158-6E8AB202D998}"/>
              </a:ext>
            </a:extLst>
          </p:cNvPr>
          <p:cNvSpPr>
            <a:spLocks noGrp="1"/>
          </p:cNvSpPr>
          <p:nvPr>
            <p:ph sz="quarter" idx="13"/>
          </p:nvPr>
        </p:nvSpPr>
        <p:spPr/>
        <p:txBody>
          <a:bodyPr>
            <a:normAutofit/>
          </a:bodyPr>
          <a:lstStyle/>
          <a:p>
            <a:r>
              <a:rPr lang="en-US" sz="2400" cap="none" dirty="0">
                <a:latin typeface="Times New Roman" panose="02020603050405020304" pitchFamily="18" charset="0"/>
                <a:cs typeface="Times New Roman" panose="02020603050405020304" pitchFamily="18" charset="0"/>
              </a:rPr>
              <a:t>There are notorious difficulties in determining whether specific advertisements are deceptive or not. Clearly, it is deceptive for a consulting firm to claim in a brochure that it played a major role in a well known project when it actually played a very minor role.</a:t>
            </a:r>
          </a:p>
          <a:p>
            <a:r>
              <a:rPr lang="en-US" sz="2400" cap="none" dirty="0">
                <a:latin typeface="Times New Roman" panose="02020603050405020304" pitchFamily="18" charset="0"/>
                <a:cs typeface="Times New Roman" panose="02020603050405020304" pitchFamily="18" charset="0"/>
              </a:rPr>
              <a:t>Advertisers of consumer products are generally allowed to suppress negative aspects of the items they are promoting and even to engage in some degree of exaggeration or puffery of the positive aspects.</a:t>
            </a:r>
          </a:p>
        </p:txBody>
      </p:sp>
    </p:spTree>
    <p:extLst>
      <p:ext uri="{BB962C8B-B14F-4D97-AF65-F5344CB8AC3E}">
        <p14:creationId xmlns:p14="http://schemas.microsoft.com/office/powerpoint/2010/main" val="1079480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1DFD-DB6E-4FDC-BD20-F206672FB02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Competitive bidding</a:t>
            </a:r>
          </a:p>
        </p:txBody>
      </p:sp>
      <p:sp>
        <p:nvSpPr>
          <p:cNvPr id="3" name="Content Placeholder 2">
            <a:extLst>
              <a:ext uri="{FF2B5EF4-FFF2-40B4-BE49-F238E27FC236}">
                <a16:creationId xmlns:a16="http://schemas.microsoft.com/office/drawing/2014/main" id="{1B9B4C0E-0C42-486D-A2DD-D48901E239D6}"/>
              </a:ext>
            </a:extLst>
          </p:cNvPr>
          <p:cNvSpPr>
            <a:spLocks noGrp="1"/>
          </p:cNvSpPr>
          <p:nvPr>
            <p:ph sz="quarter" idx="13"/>
          </p:nvPr>
        </p:nvSpPr>
        <p:spPr/>
        <p:txBody>
          <a:bodyPr>
            <a:normAutofit/>
          </a:bodyPr>
          <a:lstStyle/>
          <a:p>
            <a:r>
              <a:rPr lang="en-US" sz="2400" cap="none" dirty="0">
                <a:latin typeface="Times New Roman" panose="02020603050405020304" pitchFamily="18" charset="0"/>
                <a:cs typeface="Times New Roman" panose="02020603050405020304" pitchFamily="18" charset="0"/>
              </a:rPr>
              <a:t>Codes prohibited consulting engineers from engaging in competitive bidding, that is, from competing for jobs on the basis of submitting priced proposals.</a:t>
            </a:r>
          </a:p>
          <a:p>
            <a:r>
              <a:rPr lang="en-US" sz="2400" cap="none" dirty="0">
                <a:latin typeface="Times New Roman" panose="02020603050405020304" pitchFamily="18" charset="0"/>
                <a:cs typeface="Times New Roman" panose="02020603050405020304" pitchFamily="18" charset="0"/>
              </a:rPr>
              <a:t>The use of competitive bidding is widely rejected by engineering firms as clients will have to rely almost exclusively on reputation and proven qualifications in choosing between them.</a:t>
            </a:r>
          </a:p>
        </p:txBody>
      </p:sp>
    </p:spTree>
    <p:extLst>
      <p:ext uri="{BB962C8B-B14F-4D97-AF65-F5344CB8AC3E}">
        <p14:creationId xmlns:p14="http://schemas.microsoft.com/office/powerpoint/2010/main" val="267409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5849-FB69-490D-827F-F93DCC0B195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Expert witnesses and advisers</a:t>
            </a:r>
          </a:p>
        </p:txBody>
      </p:sp>
      <p:sp>
        <p:nvSpPr>
          <p:cNvPr id="3" name="Content Placeholder 2">
            <a:extLst>
              <a:ext uri="{FF2B5EF4-FFF2-40B4-BE49-F238E27FC236}">
                <a16:creationId xmlns:a16="http://schemas.microsoft.com/office/drawing/2014/main" id="{0BCB1F94-CE46-43DF-8B4E-1E77DA248E00}"/>
              </a:ext>
            </a:extLst>
          </p:cNvPr>
          <p:cNvSpPr>
            <a:spLocks noGrp="1"/>
          </p:cNvSpPr>
          <p:nvPr>
            <p:ph sz="quarter" idx="13"/>
          </p:nvPr>
        </p:nvSpPr>
        <p:spPr/>
        <p:txBody>
          <a:bodyPr>
            <a:normAutofit/>
          </a:bodyPr>
          <a:lstStyle/>
          <a:p>
            <a:r>
              <a:rPr lang="en-US" sz="2500" cap="none" dirty="0">
                <a:latin typeface="Times New Roman" panose="02020603050405020304" pitchFamily="18" charset="0"/>
                <a:cs typeface="Times New Roman" panose="02020603050405020304" pitchFamily="18" charset="0"/>
              </a:rPr>
              <a:t>Engineers increasingly are asked to serve as consultants who provide expert testimony in adversarial or potentially adversarial  contexts. </a:t>
            </a:r>
          </a:p>
          <a:p>
            <a:r>
              <a:rPr lang="en-US" sz="2500" cap="none" dirty="0">
                <a:latin typeface="Times New Roman" panose="02020603050405020304" pitchFamily="18" charset="0"/>
                <a:cs typeface="Times New Roman" panose="02020603050405020304" pitchFamily="18" charset="0"/>
              </a:rPr>
              <a:t>The focus of such contexts might be on the past, as in explaining the causes of accidents, malfunctions, and other events involving technology.</a:t>
            </a:r>
          </a:p>
        </p:txBody>
      </p:sp>
    </p:spTree>
    <p:extLst>
      <p:ext uri="{BB962C8B-B14F-4D97-AF65-F5344CB8AC3E}">
        <p14:creationId xmlns:p14="http://schemas.microsoft.com/office/powerpoint/2010/main" val="412462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1F68-D0E1-43D7-877C-ECE7573D3CC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Truthfulness and trustworthiness</a:t>
            </a:r>
          </a:p>
        </p:txBody>
      </p:sp>
      <p:sp>
        <p:nvSpPr>
          <p:cNvPr id="3" name="Content Placeholder 2">
            <a:extLst>
              <a:ext uri="{FF2B5EF4-FFF2-40B4-BE49-F238E27FC236}">
                <a16:creationId xmlns:a16="http://schemas.microsoft.com/office/drawing/2014/main" id="{5303EAFA-C807-4624-9D15-971D169994E7}"/>
              </a:ext>
            </a:extLst>
          </p:cNvPr>
          <p:cNvSpPr>
            <a:spLocks noGrp="1"/>
          </p:cNvSpPr>
          <p:nvPr>
            <p:ph sz="quarter" idx="13"/>
          </p:nvPr>
        </p:nvSpPr>
        <p:spPr>
          <a:xfrm>
            <a:off x="913774" y="2367092"/>
            <a:ext cx="10363826" cy="3980699"/>
          </a:xfrm>
        </p:spPr>
        <p:txBody>
          <a:bodyPr>
            <a:normAutofit/>
          </a:bodyPr>
          <a:lstStyle/>
          <a:p>
            <a:r>
              <a:rPr lang="en-US" sz="2200" cap="none" dirty="0">
                <a:latin typeface="Times New Roman" panose="02020603050405020304" pitchFamily="18" charset="0"/>
                <a:cs typeface="Times New Roman" panose="02020603050405020304" pitchFamily="18" charset="0"/>
              </a:rPr>
              <a:t>The standard of truthfulness in engineering is very high, much higher than in everyday life. It imposes what many consider an absolute prohibition on deception, and in addition it establishes a high ideal of seeking and speaking the truth.</a:t>
            </a:r>
          </a:p>
          <a:p>
            <a:r>
              <a:rPr lang="en-US" sz="2200" cap="none" dirty="0">
                <a:latin typeface="Times New Roman" panose="02020603050405020304" pitchFamily="18" charset="0"/>
                <a:cs typeface="Times New Roman" panose="02020603050405020304" pitchFamily="18" charset="0"/>
              </a:rPr>
              <a:t>Ethicists have devoted considerable attention to understanding the nuances of deception in everyday life. Most conclude that deception  is sometimes a necessary evil, and in moderation, it is a healthy part of living as a social being.</a:t>
            </a:r>
          </a:p>
          <a:p>
            <a:r>
              <a:rPr lang="en-US" sz="2200" cap="none" dirty="0">
                <a:latin typeface="Times New Roman" panose="02020603050405020304" pitchFamily="18" charset="0"/>
                <a:cs typeface="Times New Roman" panose="02020603050405020304" pitchFamily="18" charset="0"/>
              </a:rPr>
              <a:t>Professional life often requires that heightened importance be given to certain moral values, and that applies to truthfulness in engineering. </a:t>
            </a:r>
          </a:p>
        </p:txBody>
      </p:sp>
    </p:spTree>
    <p:extLst>
      <p:ext uri="{BB962C8B-B14F-4D97-AF65-F5344CB8AC3E}">
        <p14:creationId xmlns:p14="http://schemas.microsoft.com/office/powerpoint/2010/main" val="1581263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ABUSES</a:t>
            </a:r>
          </a:p>
        </p:txBody>
      </p:sp>
      <p:sp>
        <p:nvSpPr>
          <p:cNvPr id="3" name="Content Placeholder 2"/>
          <p:cNvSpPr>
            <a:spLocks noGrp="1"/>
          </p:cNvSpPr>
          <p:nvPr>
            <p:ph sz="quarter" idx="13"/>
          </p:nvPr>
        </p:nvSpPr>
        <p:spPr>
          <a:xfrm>
            <a:off x="913774" y="2040836"/>
            <a:ext cx="10363826" cy="4386468"/>
          </a:xfrm>
        </p:spPr>
        <p:txBody>
          <a:bodyPr>
            <a:normAutofit/>
          </a:bodyPr>
          <a:lstStyle/>
          <a:p>
            <a:r>
              <a:rPr lang="en-US" sz="2200" cap="none" dirty="0">
                <a:latin typeface="Times New Roman" panose="02020603050405020304" pitchFamily="18" charset="0"/>
                <a:cs typeface="Times New Roman" panose="02020603050405020304" pitchFamily="18" charset="0"/>
              </a:rPr>
              <a:t>HIRED GUNS; the most flagrant abuse is the unscrupulous engineer who makes a living by not even trying to be objective, but instead in helping attorneys to portray the facts in a way favorable to their clients.</a:t>
            </a:r>
          </a:p>
          <a:p>
            <a:r>
              <a:rPr lang="en-US" sz="2200" cap="none" dirty="0">
                <a:latin typeface="Times New Roman" panose="02020603050405020304" pitchFamily="18" charset="0"/>
                <a:cs typeface="Times New Roman" panose="02020603050405020304" pitchFamily="18" charset="0"/>
              </a:rPr>
              <a:t>Financial biases; merely being paid by one side can exert some bias, however slight.</a:t>
            </a:r>
          </a:p>
          <a:p>
            <a:r>
              <a:rPr lang="en-US" sz="2200" cap="none" dirty="0">
                <a:latin typeface="Times New Roman" panose="02020603050405020304" pitchFamily="18" charset="0"/>
                <a:cs typeface="Times New Roman" panose="02020603050405020304" pitchFamily="18" charset="0"/>
              </a:rPr>
              <a:t>Ego biases; most of us know from experience that adversarial situations evoke competitive attitudes that can influence judgement.</a:t>
            </a:r>
          </a:p>
          <a:p>
            <a:r>
              <a:rPr lang="en-US" sz="2200" cap="none" dirty="0">
                <a:latin typeface="Times New Roman" panose="02020603050405020304" pitchFamily="18" charset="0"/>
                <a:cs typeface="Times New Roman" panose="02020603050405020304" pitchFamily="18" charset="0"/>
              </a:rPr>
              <a:t>Sympathy biases; the courts are filled with human drama in which people’s suffering is all too poignant. It is easy to identify with the plight of victims.</a:t>
            </a:r>
          </a:p>
        </p:txBody>
      </p:sp>
    </p:spTree>
    <p:extLst>
      <p:ext uri="{BB962C8B-B14F-4D97-AF65-F5344CB8AC3E}">
        <p14:creationId xmlns:p14="http://schemas.microsoft.com/office/powerpoint/2010/main" val="333804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CONT’D TRUTHFULNESS</a:t>
            </a:r>
          </a:p>
        </p:txBody>
      </p:sp>
      <p:sp>
        <p:nvSpPr>
          <p:cNvPr id="3" name="Content Placeholder 2"/>
          <p:cNvSpPr>
            <a:spLocks noGrp="1"/>
          </p:cNvSpPr>
          <p:nvPr>
            <p:ph sz="quarter" idx="13"/>
          </p:nvPr>
        </p:nvSpPr>
        <p:spPr>
          <a:xfrm>
            <a:off x="913774" y="2367092"/>
            <a:ext cx="10363826" cy="4126473"/>
          </a:xfrm>
        </p:spPr>
        <p:txBody>
          <a:bodyPr>
            <a:noAutofit/>
          </a:bodyPr>
          <a:lstStyle/>
          <a:p>
            <a:r>
              <a:rPr lang="en-US" sz="2200" cap="none" dirty="0">
                <a:latin typeface="Times New Roman" panose="02020603050405020304" pitchFamily="18" charset="0"/>
                <a:cs typeface="Times New Roman" panose="02020603050405020304" pitchFamily="18" charset="0"/>
              </a:rPr>
              <a:t>The truthfulness responsibility enters often into the cases discussed by the national society of professional engineers(NSPE) in its opinions of the board of ethical review. Summaries of a few such cases, each of which the board viewed as violating the NSPE code of ethics are listed below;</a:t>
            </a:r>
          </a:p>
          <a:p>
            <a:r>
              <a:rPr lang="en-US" sz="2200" cap="none" dirty="0">
                <a:latin typeface="Times New Roman" panose="02020603050405020304" pitchFamily="18" charset="0"/>
                <a:cs typeface="Times New Roman" panose="02020603050405020304" pitchFamily="18" charset="0"/>
              </a:rPr>
              <a:t>An engineer who is an expert in hydrology and a key associate with a medium-sized engineering consulting firm gives the firm her two-week notice, intending to change jobs. The senior-manager at the consulting firm continues to distribute the firm’s brochure, which lists her as an employee of the firm. </a:t>
            </a:r>
          </a:p>
        </p:txBody>
      </p:sp>
    </p:spTree>
    <p:extLst>
      <p:ext uri="{BB962C8B-B14F-4D97-AF65-F5344CB8AC3E}">
        <p14:creationId xmlns:p14="http://schemas.microsoft.com/office/powerpoint/2010/main" val="274449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TRUTHFULLNESS</a:t>
            </a:r>
          </a:p>
        </p:txBody>
      </p:sp>
      <p:sp>
        <p:nvSpPr>
          <p:cNvPr id="3" name="Content Placeholder 2"/>
          <p:cNvSpPr>
            <a:spLocks noGrp="1"/>
          </p:cNvSpPr>
          <p:nvPr>
            <p:ph sz="quarter" idx="13"/>
          </p:nvPr>
        </p:nvSpPr>
        <p:spPr>
          <a:xfrm>
            <a:off x="913774" y="1868557"/>
            <a:ext cx="10363826" cy="4850295"/>
          </a:xfrm>
        </p:spPr>
        <p:txBody>
          <a:bodyPr>
            <a:normAutofit/>
          </a:bodyPr>
          <a:lstStyle/>
          <a:p>
            <a:r>
              <a:rPr lang="en-US" cap="none" dirty="0">
                <a:latin typeface="Times New Roman" panose="02020603050405020304" pitchFamily="18" charset="0"/>
                <a:cs typeface="Times New Roman" panose="02020603050405020304" pitchFamily="18" charset="0"/>
              </a:rPr>
              <a:t>A city advertises a position for a city engineer/public works director, seeking to fill the position before the incumbent director retires in order to facilitate a smooth transition. The top candidate is selected after an extensive screening process, and on march 10, the engineer agrees to start </a:t>
            </a:r>
            <a:r>
              <a:rPr lang="en-US" cap="none" dirty="0" err="1">
                <a:latin typeface="Times New Roman" panose="02020603050405020304" pitchFamily="18" charset="0"/>
                <a:cs typeface="Times New Roman" panose="02020603050405020304" pitchFamily="18" charset="0"/>
              </a:rPr>
              <a:t>april</a:t>
            </a:r>
            <a:r>
              <a:rPr lang="en-US" cap="none" dirty="0">
                <a:latin typeface="Times New Roman" panose="02020603050405020304" pitchFamily="18" charset="0"/>
                <a:cs typeface="Times New Roman" panose="02020603050405020304" pitchFamily="18" charset="0"/>
              </a:rPr>
              <a:t> 10. By march 15, the engineer begins to express doubts about being able to start on </a:t>
            </a:r>
            <a:r>
              <a:rPr lang="en-US" cap="none" dirty="0" err="1">
                <a:latin typeface="Times New Roman" panose="02020603050405020304" pitchFamily="18" charset="0"/>
                <a:cs typeface="Times New Roman" panose="02020603050405020304" pitchFamily="18" charset="0"/>
              </a:rPr>
              <a:t>april</a:t>
            </a:r>
            <a:r>
              <a:rPr lang="en-US" cap="none" dirty="0">
                <a:latin typeface="Times New Roman" panose="02020603050405020304" pitchFamily="18" charset="0"/>
                <a:cs typeface="Times New Roman" panose="02020603050405020304" pitchFamily="18" charset="0"/>
              </a:rPr>
              <a:t> 10.</a:t>
            </a:r>
          </a:p>
          <a:p>
            <a:r>
              <a:rPr lang="en-US" cap="none" dirty="0">
                <a:latin typeface="Times New Roman" panose="02020603050405020304" pitchFamily="18" charset="0"/>
                <a:cs typeface="Times New Roman" panose="02020603050405020304" pitchFamily="18" charset="0"/>
              </a:rPr>
              <a:t>An </a:t>
            </a:r>
            <a:r>
              <a:rPr lang="en-US" cap="none" dirty="0" smtClean="0">
                <a:latin typeface="Times New Roman" panose="02020603050405020304" pitchFamily="18" charset="0"/>
                <a:cs typeface="Times New Roman" panose="02020603050405020304" pitchFamily="18" charset="0"/>
              </a:rPr>
              <a:t>engineer </a:t>
            </a:r>
            <a:r>
              <a:rPr lang="en-US" cap="none" dirty="0">
                <a:latin typeface="Times New Roman" panose="02020603050405020304" pitchFamily="18" charset="0"/>
                <a:cs typeface="Times New Roman" panose="02020603050405020304" pitchFamily="18" charset="0"/>
              </a:rPr>
              <a:t>working in an environment engineering firm directs a field technician to sample the contents of storage drums on the premises of a client. The technician reports back that the drums most likely contain hazardous waste, and hence require removal according to state and federal regulations. Hoping to advance future business relationships with the client, the engineer merely tells the client the drums contain “questionable material” and recommends their removal, thereby giving the client greater leeway to dispose of the material inexpensively.</a:t>
            </a:r>
          </a:p>
        </p:txBody>
      </p:sp>
    </p:spTree>
    <p:extLst>
      <p:ext uri="{BB962C8B-B14F-4D97-AF65-F5344CB8AC3E}">
        <p14:creationId xmlns:p14="http://schemas.microsoft.com/office/powerpoint/2010/main" val="2722165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TRUSTWORTHINESS</a:t>
            </a:r>
          </a:p>
        </p:txBody>
      </p:sp>
      <p:sp>
        <p:nvSpPr>
          <p:cNvPr id="3" name="Content Placeholder 2"/>
          <p:cNvSpPr>
            <a:spLocks noGrp="1"/>
          </p:cNvSpPr>
          <p:nvPr>
            <p:ph sz="quarter" idx="13"/>
          </p:nvPr>
        </p:nvSpPr>
        <p:spPr>
          <a:xfrm>
            <a:off x="913774" y="1974574"/>
            <a:ext cx="10363826" cy="4611756"/>
          </a:xfrm>
        </p:spPr>
        <p:txBody>
          <a:bodyPr>
            <a:normAutofit lnSpcReduction="10000"/>
          </a:bodyPr>
          <a:lstStyle/>
          <a:p>
            <a:r>
              <a:rPr lang="en-US" cap="none" dirty="0">
                <a:latin typeface="Times New Roman" panose="02020603050405020304" pitchFamily="18" charset="0"/>
                <a:cs typeface="Times New Roman" panose="02020603050405020304" pitchFamily="18" charset="0"/>
              </a:rPr>
              <a:t>It centers on respect for autonomy. To deceive other persons is to undermine their autonomy, their ability to guide their own conduct. Deceit is a form of manipulation that undermines their ability to carry out their legitimate pursuits, based on available truths relevant to those pursuits. </a:t>
            </a:r>
          </a:p>
          <a:p>
            <a:r>
              <a:rPr lang="en-US" cap="none" dirty="0">
                <a:latin typeface="Times New Roman" panose="02020603050405020304" pitchFamily="18" charset="0"/>
                <a:cs typeface="Times New Roman" panose="02020603050405020304" pitchFamily="18" charset="0"/>
              </a:rPr>
              <a:t>Most moral theories defend truthfulness along these lines. Duty ethics, for example, provides a straightforward foundation for truthfulness as a form of respect for a person’s autonomy.</a:t>
            </a:r>
          </a:p>
          <a:p>
            <a:r>
              <a:rPr lang="en-US" cap="none" dirty="0">
                <a:latin typeface="Times New Roman" panose="02020603050405020304" pitchFamily="18" charset="0"/>
                <a:cs typeface="Times New Roman" panose="02020603050405020304" pitchFamily="18" charset="0"/>
              </a:rPr>
              <a:t> Rights ethics translates that idea into respect for a person’s rights to exercise autonomy</a:t>
            </a:r>
          </a:p>
          <a:p>
            <a:r>
              <a:rPr lang="en-US" cap="none" dirty="0">
                <a:latin typeface="Times New Roman" panose="02020603050405020304" pitchFamily="18" charset="0"/>
                <a:cs typeface="Times New Roman" panose="02020603050405020304" pitchFamily="18" charset="0"/>
              </a:rPr>
              <a:t>Honesty has two primary meanings; </a:t>
            </a:r>
          </a:p>
          <a:p>
            <a:r>
              <a:rPr lang="en-US" cap="none" dirty="0">
                <a:latin typeface="Times New Roman" panose="02020603050405020304" pitchFamily="18" charset="0"/>
                <a:cs typeface="Times New Roman" panose="02020603050405020304" pitchFamily="18" charset="0"/>
              </a:rPr>
              <a:t>I. Truthfulness, which centers on meeting responsibilities about truth,</a:t>
            </a:r>
          </a:p>
          <a:p>
            <a:r>
              <a:rPr lang="en-US" cap="none" dirty="0">
                <a:latin typeface="Times New Roman" panose="02020603050405020304" pitchFamily="18" charset="0"/>
                <a:cs typeface="Times New Roman" panose="02020603050405020304" pitchFamily="18" charset="0"/>
              </a:rPr>
              <a:t>II. Trustworthiness, which centers on meeting responsibilities about trust. The meanings are interwoven because untruthfulness violates trust, and because violations of trust typically involve deception.  </a:t>
            </a:r>
          </a:p>
        </p:txBody>
      </p:sp>
    </p:spTree>
    <p:extLst>
      <p:ext uri="{BB962C8B-B14F-4D97-AF65-F5344CB8AC3E}">
        <p14:creationId xmlns:p14="http://schemas.microsoft.com/office/powerpoint/2010/main" val="277592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D10D-0FC0-4EC8-AA35-719152078B9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CONT’D TRUSTWORTHINESS</a:t>
            </a:r>
          </a:p>
        </p:txBody>
      </p:sp>
      <p:sp>
        <p:nvSpPr>
          <p:cNvPr id="3" name="Content Placeholder 2">
            <a:extLst>
              <a:ext uri="{FF2B5EF4-FFF2-40B4-BE49-F238E27FC236}">
                <a16:creationId xmlns:a16="http://schemas.microsoft.com/office/drawing/2014/main" id="{56A15F16-BA33-41DF-BF6E-FEA8C8A98DE3}"/>
              </a:ext>
            </a:extLst>
          </p:cNvPr>
          <p:cNvSpPr>
            <a:spLocks noGrp="1"/>
          </p:cNvSpPr>
          <p:nvPr>
            <p:ph sz="quarter" idx="13"/>
          </p:nvPr>
        </p:nvSpPr>
        <p:spPr/>
        <p:txBody>
          <a:bodyPr>
            <a:normAutofit/>
          </a:bodyPr>
          <a:lstStyle/>
          <a:p>
            <a:r>
              <a:rPr lang="en-US" sz="2200" cap="none" dirty="0">
                <a:latin typeface="Times New Roman" panose="02020603050405020304" pitchFamily="18" charset="0"/>
                <a:cs typeface="Times New Roman" panose="02020603050405020304" pitchFamily="18" charset="0"/>
              </a:rPr>
              <a:t>Engineering like all professions is based on exercising expertise within fiduciary (trust) relationships in order to provide safe and useful products. </a:t>
            </a:r>
          </a:p>
          <a:p>
            <a:r>
              <a:rPr lang="en-US" sz="2200" cap="none" dirty="0">
                <a:latin typeface="Times New Roman" panose="02020603050405020304" pitchFamily="18" charset="0"/>
                <a:cs typeface="Times New Roman" panose="02020603050405020304" pitchFamily="18" charset="0"/>
              </a:rPr>
              <a:t>Untruthfulness and untrustworthiness undermine expertise by corrupting professional judgements and communications.</a:t>
            </a:r>
          </a:p>
          <a:p>
            <a:r>
              <a:rPr lang="en-US" sz="2200" cap="none" dirty="0">
                <a:latin typeface="Times New Roman" panose="02020603050405020304" pitchFamily="18" charset="0"/>
                <a:cs typeface="Times New Roman" panose="02020603050405020304" pitchFamily="18" charset="0"/>
              </a:rPr>
              <a:t>They also undermine the trust of the public, employers, and others who must rely on engineers’ expertise. </a:t>
            </a:r>
          </a:p>
          <a:p>
            <a:r>
              <a:rPr lang="en-US" sz="2200" cap="none" dirty="0">
                <a:latin typeface="Times New Roman" panose="02020603050405020304" pitchFamily="18" charset="0"/>
                <a:cs typeface="Times New Roman" panose="02020603050405020304" pitchFamily="18" charset="0"/>
              </a:rPr>
              <a:t>Sound engineering is honest, and dishonesty is bad engineering.</a:t>
            </a:r>
          </a:p>
        </p:txBody>
      </p:sp>
    </p:spTree>
    <p:extLst>
      <p:ext uri="{BB962C8B-B14F-4D97-AF65-F5344CB8AC3E}">
        <p14:creationId xmlns:p14="http://schemas.microsoft.com/office/powerpoint/2010/main" val="164346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ACADEMIC INTEGRITY</a:t>
            </a:r>
          </a:p>
        </p:txBody>
      </p:sp>
      <p:sp>
        <p:nvSpPr>
          <p:cNvPr id="3" name="Content Placeholder 2"/>
          <p:cNvSpPr>
            <a:spLocks noGrp="1"/>
          </p:cNvSpPr>
          <p:nvPr>
            <p:ph sz="quarter" idx="13"/>
          </p:nvPr>
        </p:nvSpPr>
        <p:spPr>
          <a:xfrm>
            <a:off x="913774" y="1842052"/>
            <a:ext cx="10363826" cy="4903305"/>
          </a:xfrm>
        </p:spPr>
        <p:txBody>
          <a:bodyPr>
            <a:noAutofit/>
          </a:bodyPr>
          <a:lstStyle/>
          <a:p>
            <a:r>
              <a:rPr lang="en-US" cap="none" dirty="0">
                <a:latin typeface="Times New Roman" panose="02020603050405020304" pitchFamily="18" charset="0"/>
                <a:cs typeface="Times New Roman" panose="02020603050405020304" pitchFamily="18" charset="0"/>
              </a:rPr>
              <a:t>Academic dishonesty includes dishonesty among students, faculty, and other members of academic institutions. Academic dishonesty among students takes several forms as found below;</a:t>
            </a:r>
          </a:p>
          <a:p>
            <a:r>
              <a:rPr lang="en-US" cap="none" dirty="0">
                <a:latin typeface="Times New Roman" panose="02020603050405020304" pitchFamily="18" charset="0"/>
                <a:cs typeface="Times New Roman" panose="02020603050405020304" pitchFamily="18" charset="0"/>
              </a:rPr>
              <a:t>Cheating: intentionally violating the rules of fair play in any academic exercise, for example, by using crib notes or copying from another student during at test.</a:t>
            </a:r>
          </a:p>
          <a:p>
            <a:r>
              <a:rPr lang="en-US" cap="none" dirty="0">
                <a:latin typeface="Times New Roman" panose="02020603050405020304" pitchFamily="18" charset="0"/>
                <a:cs typeface="Times New Roman" panose="02020603050405020304" pitchFamily="18" charset="0"/>
              </a:rPr>
              <a:t>Fabrication: intentionally falsifying or inventing information, for example, by faking results of an experiment.</a:t>
            </a:r>
          </a:p>
          <a:p>
            <a:r>
              <a:rPr lang="en-US" cap="none" dirty="0">
                <a:latin typeface="Times New Roman" panose="02020603050405020304" pitchFamily="18" charset="0"/>
                <a:cs typeface="Times New Roman" panose="02020603050405020304" pitchFamily="18" charset="0"/>
              </a:rPr>
              <a:t>Plagiarism: intentionally or negligently submitting others’ work as one’s own.</a:t>
            </a:r>
          </a:p>
          <a:p>
            <a:r>
              <a:rPr lang="en-US" cap="none" dirty="0">
                <a:latin typeface="Times New Roman" panose="02020603050405020304" pitchFamily="18" charset="0"/>
                <a:cs typeface="Times New Roman" panose="02020603050405020304" pitchFamily="18" charset="0"/>
              </a:rPr>
              <a:t>Facilitating academic dishonesty: intentionally helping other students to engage in academic dishonesty.</a:t>
            </a:r>
          </a:p>
          <a:p>
            <a:r>
              <a:rPr lang="en-US" cap="none" dirty="0">
                <a:latin typeface="Times New Roman" panose="02020603050405020304" pitchFamily="18" charset="0"/>
                <a:cs typeface="Times New Roman" panose="02020603050405020304" pitchFamily="18" charset="0"/>
              </a:rPr>
              <a:t>Failure to contribute to a collaborative project: failing to do one’s fair share on a joint project.</a:t>
            </a:r>
          </a:p>
          <a:p>
            <a:endParaRPr lang="en-US" cap="none" dirty="0">
              <a:latin typeface="Times New Roman" panose="02020603050405020304" pitchFamily="18" charset="0"/>
              <a:cs typeface="Times New Roman" panose="02020603050405020304" pitchFamily="18" charset="0"/>
            </a:endParaRPr>
          </a:p>
          <a:p>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45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CONT’D ACADEMIC INTEGRITY</a:t>
            </a:r>
          </a:p>
        </p:txBody>
      </p:sp>
      <p:sp>
        <p:nvSpPr>
          <p:cNvPr id="3" name="Content Placeholder 2"/>
          <p:cNvSpPr>
            <a:spLocks noGrp="1"/>
          </p:cNvSpPr>
          <p:nvPr>
            <p:ph sz="quarter" idx="13"/>
          </p:nvPr>
        </p:nvSpPr>
        <p:spPr/>
        <p:txBody>
          <a:bodyPr>
            <a:normAutofit/>
          </a:bodyPr>
          <a:lstStyle/>
          <a:p>
            <a:r>
              <a:rPr lang="en-US" sz="2400" cap="none" dirty="0">
                <a:latin typeface="Times New Roman" panose="02020603050405020304" pitchFamily="18" charset="0"/>
                <a:cs typeface="Times New Roman" panose="02020603050405020304" pitchFamily="18" charset="0"/>
              </a:rPr>
              <a:t>Misrepresentation: intentionally giving false information to an instructor.</a:t>
            </a:r>
          </a:p>
          <a:p>
            <a:r>
              <a:rPr lang="en-US" sz="2400" cap="none" dirty="0">
                <a:latin typeface="Times New Roman" panose="02020603050405020304" pitchFamily="18" charset="0"/>
                <a:cs typeface="Times New Roman" panose="02020603050405020304" pitchFamily="18" charset="0"/>
              </a:rPr>
              <a:t>Sabotage: intentionally preventing others from doing their work.</a:t>
            </a:r>
          </a:p>
          <a:p>
            <a:r>
              <a:rPr lang="en-US" sz="2400" cap="none" dirty="0">
                <a:latin typeface="Times New Roman" panose="02020603050405020304" pitchFamily="18" charset="0"/>
                <a:cs typeface="Times New Roman" panose="02020603050405020304" pitchFamily="18" charset="0"/>
              </a:rPr>
              <a:t>Theft: stealing.</a:t>
            </a:r>
          </a:p>
          <a:p>
            <a:r>
              <a:rPr lang="en-US" sz="2400" cap="none" dirty="0">
                <a:latin typeface="Times New Roman" panose="02020603050405020304" pitchFamily="18" charset="0"/>
                <a:cs typeface="Times New Roman" panose="02020603050405020304" pitchFamily="18" charset="0"/>
              </a:rPr>
              <a:t>Given the seriousness of academic dishonesty, and aware that we are all vulnerable to temptation, what can be done to foster academic integrity?</a:t>
            </a:r>
          </a:p>
        </p:txBody>
      </p:sp>
    </p:spTree>
    <p:extLst>
      <p:ext uri="{BB962C8B-B14F-4D97-AF65-F5344CB8AC3E}">
        <p14:creationId xmlns:p14="http://schemas.microsoft.com/office/powerpoint/2010/main" val="383336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WHY STUDENTS ENGAGE IN ACADEMIC DISHONESTY</a:t>
            </a:r>
          </a:p>
        </p:txBody>
      </p:sp>
      <p:sp>
        <p:nvSpPr>
          <p:cNvPr id="3" name="Content Placeholder 2"/>
          <p:cNvSpPr>
            <a:spLocks noGrp="1"/>
          </p:cNvSpPr>
          <p:nvPr>
            <p:ph sz="quarter" idx="13"/>
          </p:nvPr>
        </p:nvSpPr>
        <p:spPr>
          <a:xfrm>
            <a:off x="913774" y="2367092"/>
            <a:ext cx="10363826" cy="3872391"/>
          </a:xfrm>
        </p:spPr>
        <p:txBody>
          <a:bodyPr>
            <a:normAutofit/>
          </a:bodyPr>
          <a:lstStyle/>
          <a:p>
            <a:r>
              <a:rPr lang="en-US" sz="2300" cap="none" dirty="0">
                <a:latin typeface="Times New Roman" panose="02020603050405020304" pitchFamily="18" charset="0"/>
                <a:cs typeface="Times New Roman" panose="02020603050405020304" pitchFamily="18" charset="0"/>
              </a:rPr>
              <a:t>Performance worries</a:t>
            </a:r>
          </a:p>
          <a:p>
            <a:r>
              <a:rPr lang="en-US" sz="2300" cap="none" dirty="0">
                <a:latin typeface="Times New Roman" panose="02020603050405020304" pitchFamily="18" charset="0"/>
                <a:cs typeface="Times New Roman" panose="02020603050405020304" pitchFamily="18" charset="0"/>
              </a:rPr>
              <a:t>Response to external pressures</a:t>
            </a:r>
          </a:p>
          <a:p>
            <a:r>
              <a:rPr lang="en-US" sz="2300" cap="none" dirty="0">
                <a:latin typeface="Times New Roman" panose="02020603050405020304" pitchFamily="18" charset="0"/>
                <a:cs typeface="Times New Roman" panose="02020603050405020304" pitchFamily="18" charset="0"/>
              </a:rPr>
              <a:t>Losing financial aid</a:t>
            </a:r>
          </a:p>
          <a:p>
            <a:r>
              <a:rPr lang="en-US" sz="2300" cap="none" dirty="0">
                <a:latin typeface="Times New Roman" panose="02020603050405020304" pitchFamily="18" charset="0"/>
                <a:cs typeface="Times New Roman" panose="02020603050405020304" pitchFamily="18" charset="0"/>
              </a:rPr>
              <a:t>Belief that professors are unfair</a:t>
            </a:r>
          </a:p>
          <a:p>
            <a:r>
              <a:rPr lang="en-US" sz="2300" cap="none" dirty="0">
                <a:latin typeface="Times New Roman" panose="02020603050405020304" pitchFamily="18" charset="0"/>
                <a:cs typeface="Times New Roman" panose="02020603050405020304" pitchFamily="18" charset="0"/>
              </a:rPr>
              <a:t>Belief that since other students are cheating it is alright for </a:t>
            </a:r>
            <a:r>
              <a:rPr lang="en-US" sz="2300" cap="none" dirty="0" smtClean="0">
                <a:latin typeface="Times New Roman" panose="02020603050405020304" pitchFamily="18" charset="0"/>
                <a:cs typeface="Times New Roman" panose="02020603050405020304" pitchFamily="18" charset="0"/>
              </a:rPr>
              <a:t>one</a:t>
            </a:r>
            <a:r>
              <a:rPr lang="en-US" sz="2300" cap="none" dirty="0" smtClean="0">
                <a:latin typeface="Times New Roman" panose="02020603050405020304" pitchFamily="18" charset="0"/>
                <a:cs typeface="Times New Roman" panose="02020603050405020304" pitchFamily="18" charset="0"/>
              </a:rPr>
              <a:t> </a:t>
            </a:r>
            <a:r>
              <a:rPr lang="en-US" sz="2300" cap="none" dirty="0">
                <a:latin typeface="Times New Roman" panose="02020603050405020304" pitchFamily="18" charset="0"/>
                <a:cs typeface="Times New Roman" panose="02020603050405020304" pitchFamily="18" charset="0"/>
              </a:rPr>
              <a:t>to do same.</a:t>
            </a:r>
          </a:p>
          <a:p>
            <a:r>
              <a:rPr lang="en-US" sz="2300" cap="none" dirty="0">
                <a:latin typeface="Times New Roman" panose="02020603050405020304" pitchFamily="18" charset="0"/>
                <a:cs typeface="Times New Roman" panose="02020603050405020304" pitchFamily="18" charset="0"/>
              </a:rPr>
              <a:t>Belief that plagiarism is not a big deal but a victimless crime in which no one gets hurt.</a:t>
            </a:r>
          </a:p>
          <a:p>
            <a:endParaRPr lang="en-US" sz="23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58075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826</TotalTime>
  <Words>1727</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Times New Roman</vt:lpstr>
      <vt:lpstr>Tw Cen MT</vt:lpstr>
      <vt:lpstr>Wingdings</vt:lpstr>
      <vt:lpstr>Droplet</vt:lpstr>
      <vt:lpstr>KWAME NKRUMAH UNIVERSITY OF SCIENCE AND TECHNOLOGY COLLEGE OF ENGINEERING DEPARTMENT OF ELECTRICAL/ELECTRONIC ENGINEERING</vt:lpstr>
      <vt:lpstr>Truthfulness and trustworthiness</vt:lpstr>
      <vt:lpstr>CONT’D TRUTHFULNESS</vt:lpstr>
      <vt:lpstr>TRUTHFULLNESS</vt:lpstr>
      <vt:lpstr>TRUSTWORTHINESS</vt:lpstr>
      <vt:lpstr>CONT’D TRUSTWORTHINESS</vt:lpstr>
      <vt:lpstr>ACADEMIC INTEGRITY</vt:lpstr>
      <vt:lpstr>CONT’D ACADEMIC INTEGRITY</vt:lpstr>
      <vt:lpstr>WHY STUDENTS ENGAGE IN ACADEMIC DISHONESTY</vt:lpstr>
      <vt:lpstr>WHY STUDENTS DO NOT CHEAT</vt:lpstr>
      <vt:lpstr>Research integrity</vt:lpstr>
      <vt:lpstr>Excellence versus misconduct</vt:lpstr>
      <vt:lpstr>GIVING AND CLAIMING CREDIT</vt:lpstr>
      <vt:lpstr>Reporting misconduct</vt:lpstr>
      <vt:lpstr>Consulting engineers</vt:lpstr>
      <vt:lpstr>ADVERTISING</vt:lpstr>
      <vt:lpstr>CONT’D ADVERTISING</vt:lpstr>
      <vt:lpstr>Competitive bidding</vt:lpstr>
      <vt:lpstr>Expert witnesses and advisers</vt:lpstr>
      <vt:lpstr>ABUSES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CENG291</dc:title>
  <dc:creator>ZiemNewton</dc:creator>
  <cp:lastModifiedBy>Peter Tawiah-Mensah</cp:lastModifiedBy>
  <cp:revision>49</cp:revision>
  <dcterms:created xsi:type="dcterms:W3CDTF">2017-11-16T11:44:35Z</dcterms:created>
  <dcterms:modified xsi:type="dcterms:W3CDTF">2018-12-15T12:31:20Z</dcterms:modified>
</cp:coreProperties>
</file>