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4D41-BA49-4B5C-BE91-D919B3462E51}" type="datetimeFigureOut">
              <a:rPr lang="en-US" smtClean="0"/>
              <a:pPr/>
              <a:t>2/28/2012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99DF-3E18-4C11-AB36-7E691B3F5A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4D41-BA49-4B5C-BE91-D919B3462E51}" type="datetimeFigureOut">
              <a:rPr lang="en-US" smtClean="0"/>
              <a:pPr/>
              <a:t>2/28/2012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99DF-3E18-4C11-AB36-7E691B3F5A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4D41-BA49-4B5C-BE91-D919B3462E51}" type="datetimeFigureOut">
              <a:rPr lang="en-US" smtClean="0"/>
              <a:pPr/>
              <a:t>2/28/2012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99DF-3E18-4C11-AB36-7E691B3F5A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4D41-BA49-4B5C-BE91-D919B3462E51}" type="datetimeFigureOut">
              <a:rPr lang="en-US" smtClean="0"/>
              <a:pPr/>
              <a:t>2/28/2012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99DF-3E18-4C11-AB36-7E691B3F5A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4D41-BA49-4B5C-BE91-D919B3462E51}" type="datetimeFigureOut">
              <a:rPr lang="en-US" smtClean="0"/>
              <a:pPr/>
              <a:t>2/28/2012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99DF-3E18-4C11-AB36-7E691B3F5A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4D41-BA49-4B5C-BE91-D919B3462E51}" type="datetimeFigureOut">
              <a:rPr lang="en-US" smtClean="0"/>
              <a:pPr/>
              <a:t>2/28/2012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99DF-3E18-4C11-AB36-7E691B3F5A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4D41-BA49-4B5C-BE91-D919B3462E51}" type="datetimeFigureOut">
              <a:rPr lang="en-US" smtClean="0"/>
              <a:pPr/>
              <a:t>2/28/2012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99DF-3E18-4C11-AB36-7E691B3F5A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4D41-BA49-4B5C-BE91-D919B3462E51}" type="datetimeFigureOut">
              <a:rPr lang="en-US" smtClean="0"/>
              <a:pPr/>
              <a:t>2/28/2012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99DF-3E18-4C11-AB36-7E691B3F5A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4D41-BA49-4B5C-BE91-D919B3462E51}" type="datetimeFigureOut">
              <a:rPr lang="en-US" smtClean="0"/>
              <a:pPr/>
              <a:t>2/28/2012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99DF-3E18-4C11-AB36-7E691B3F5A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4D41-BA49-4B5C-BE91-D919B3462E51}" type="datetimeFigureOut">
              <a:rPr lang="en-US" smtClean="0"/>
              <a:pPr/>
              <a:t>2/28/2012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99DF-3E18-4C11-AB36-7E691B3F5A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4D41-BA49-4B5C-BE91-D919B3462E51}" type="datetimeFigureOut">
              <a:rPr lang="en-US" smtClean="0"/>
              <a:pPr/>
              <a:t>2/28/2012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99DF-3E18-4C11-AB36-7E691B3F5A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D4D41-BA49-4B5C-BE91-D919B3462E51}" type="datetimeFigureOut">
              <a:rPr lang="en-US" smtClean="0"/>
              <a:pPr/>
              <a:t>2/28/2012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A99DF-3E18-4C11-AB36-7E691B3F5A5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2387603"/>
            <a:ext cx="8062912" cy="14700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MATLAB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500174"/>
            <a:ext cx="8229600" cy="4214823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142852"/>
            <a:ext cx="8786843" cy="6572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Clr>
                <a:schemeClr val="accent1"/>
              </a:buClr>
              <a:buSzPct val="80000"/>
              <a:buFont typeface="Arial" charset="0"/>
              <a:buNone/>
            </a:pPr>
            <a:r>
              <a:rPr lang="en-US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Display Formats</a:t>
            </a:r>
            <a:endParaRPr lang="en-US" sz="3000" dirty="0" smtClean="0">
              <a:latin typeface="Century Gothic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3000" dirty="0" smtClean="0"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6146" name="Equation" r:id="rId3" imgW="914400" imgH="198720" progId="">
              <p:embed/>
            </p:oleObj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281" y="907762"/>
          <a:ext cx="8715436" cy="673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9378"/>
                <a:gridCol w="3722853"/>
                <a:gridCol w="2643205"/>
              </a:tblGrid>
              <a:tr h="320328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Command</a:t>
                      </a:r>
                      <a:endParaRPr lang="en-GB" sz="2000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  <a:endParaRPr lang="en-GB" sz="2000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Example</a:t>
                      </a:r>
                      <a:endParaRPr lang="en-GB" sz="2000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6988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format </a:t>
                      </a:r>
                      <a:r>
                        <a:rPr lang="en-GB" sz="2000" dirty="0" smtClean="0">
                          <a:solidFill>
                            <a:srgbClr val="0070C0"/>
                          </a:solidFill>
                        </a:rPr>
                        <a:t>short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Fixed-point with 4 decimal digits for:</a:t>
                      </a:r>
                    </a:p>
                    <a:p>
                      <a:r>
                        <a:rPr lang="en-GB" sz="2000" dirty="0" smtClean="0"/>
                        <a:t>0.001≤number≤1000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&gt;&gt;format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baseline="0" dirty="0" smtClean="0">
                          <a:solidFill>
                            <a:srgbClr val="0070C0"/>
                          </a:solidFill>
                        </a:rPr>
                        <a:t>short</a:t>
                      </a:r>
                    </a:p>
                    <a:p>
                      <a:r>
                        <a:rPr lang="en-GB" sz="2000" baseline="0" dirty="0" smtClean="0">
                          <a:solidFill>
                            <a:schemeClr val="tx1"/>
                          </a:solidFill>
                        </a:rPr>
                        <a:t>&gt;&gt;290/7</a:t>
                      </a:r>
                    </a:p>
                    <a:p>
                      <a:r>
                        <a:rPr lang="en-GB" sz="2000" baseline="0" dirty="0" err="1" smtClean="0">
                          <a:solidFill>
                            <a:schemeClr val="tx1"/>
                          </a:solidFill>
                        </a:rPr>
                        <a:t>ans</a:t>
                      </a:r>
                      <a:r>
                        <a:rPr lang="en-GB" sz="2000" baseline="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r>
                        <a:rPr lang="en-GB" sz="2000" baseline="0" dirty="0" smtClean="0">
                          <a:solidFill>
                            <a:schemeClr val="tx1"/>
                          </a:solidFill>
                        </a:rPr>
                        <a:t>41.4286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6988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format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baseline="0" dirty="0" smtClean="0">
                          <a:solidFill>
                            <a:srgbClr val="0070C0"/>
                          </a:solidFill>
                        </a:rPr>
                        <a:t>long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Fixed-point with 14 decimal digits for:</a:t>
                      </a:r>
                    </a:p>
                    <a:p>
                      <a:r>
                        <a:rPr lang="en-GB" sz="2000" dirty="0" smtClean="0"/>
                        <a:t>0.001≤number≤100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&gt;&gt;format </a:t>
                      </a:r>
                      <a:r>
                        <a:rPr lang="en-GB" sz="2000" dirty="0" smtClean="0">
                          <a:solidFill>
                            <a:srgbClr val="0070C0"/>
                          </a:solidFill>
                        </a:rPr>
                        <a:t>long</a:t>
                      </a:r>
                    </a:p>
                    <a:p>
                      <a:r>
                        <a:rPr lang="en-GB" sz="2000" dirty="0" smtClean="0"/>
                        <a:t>&gt;&gt;290/7</a:t>
                      </a:r>
                    </a:p>
                    <a:p>
                      <a:r>
                        <a:rPr lang="en-GB" sz="2000" dirty="0" err="1" smtClean="0"/>
                        <a:t>ans</a:t>
                      </a:r>
                      <a:r>
                        <a:rPr lang="en-GB" sz="2000" dirty="0" smtClean="0"/>
                        <a:t>=</a:t>
                      </a:r>
                    </a:p>
                    <a:p>
                      <a:r>
                        <a:rPr lang="en-GB" sz="2000" dirty="0" smtClean="0"/>
                        <a:t>41.42857142857143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7683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format </a:t>
                      </a:r>
                      <a:r>
                        <a:rPr lang="en-GB" sz="2000" dirty="0" smtClean="0">
                          <a:solidFill>
                            <a:srgbClr val="0070C0"/>
                          </a:solidFill>
                        </a:rPr>
                        <a:t>short 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Scientific notation</a:t>
                      </a:r>
                      <a:r>
                        <a:rPr lang="en-GB" sz="2000" baseline="0" dirty="0" smtClean="0"/>
                        <a:t> with 4 </a:t>
                      </a:r>
                      <a:r>
                        <a:rPr lang="en-GB" sz="2000" baseline="0" dirty="0" err="1" smtClean="0"/>
                        <a:t>dec</a:t>
                      </a:r>
                      <a:r>
                        <a:rPr lang="en-GB" sz="2000" baseline="0" dirty="0" smtClean="0"/>
                        <a:t> digits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&gt;&gt;format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baseline="0" dirty="0" smtClean="0">
                          <a:solidFill>
                            <a:srgbClr val="0070C0"/>
                          </a:solidFill>
                        </a:rPr>
                        <a:t>short e</a:t>
                      </a:r>
                      <a:endParaRPr lang="en-GB" sz="2000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GB" sz="2000" dirty="0" smtClean="0"/>
                        <a:t>&gt;&gt;290/7</a:t>
                      </a:r>
                    </a:p>
                    <a:p>
                      <a:r>
                        <a:rPr lang="en-GB" sz="2000" dirty="0" smtClean="0"/>
                        <a:t>4.1429e+001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6292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format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baseline="0" dirty="0" smtClean="0">
                          <a:solidFill>
                            <a:srgbClr val="0070C0"/>
                          </a:solidFill>
                        </a:rPr>
                        <a:t>long e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Scientific notation with 15 </a:t>
                      </a:r>
                      <a:r>
                        <a:rPr lang="en-GB" sz="2000" dirty="0" err="1" smtClean="0"/>
                        <a:t>dec</a:t>
                      </a:r>
                      <a:r>
                        <a:rPr lang="en-GB" sz="2000" dirty="0" smtClean="0"/>
                        <a:t> digits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&gt;&gt;format </a:t>
                      </a:r>
                      <a:r>
                        <a:rPr lang="en-GB" sz="2000" dirty="0" smtClean="0">
                          <a:solidFill>
                            <a:srgbClr val="0070C0"/>
                          </a:solidFill>
                        </a:rPr>
                        <a:t>long e</a:t>
                      </a:r>
                    </a:p>
                    <a:p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&gt;&gt;290/7</a:t>
                      </a:r>
                    </a:p>
                    <a:p>
                      <a:r>
                        <a:rPr lang="en-GB" sz="2000" dirty="0" err="1" smtClean="0">
                          <a:solidFill>
                            <a:schemeClr val="tx1"/>
                          </a:solidFill>
                        </a:rPr>
                        <a:t>ans</a:t>
                      </a:r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4.142857142857143e+001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3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3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7170" name="Equation" r:id="rId3" imgW="914400" imgH="198720" progId="">
              <p:embed/>
            </p:oleObj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282" y="352018"/>
          <a:ext cx="8715437" cy="59345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16"/>
                <a:gridCol w="3280145"/>
                <a:gridCol w="3149276"/>
              </a:tblGrid>
              <a:tr h="433776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Command</a:t>
                      </a:r>
                      <a:endParaRPr lang="en-GB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Description</a:t>
                      </a:r>
                      <a:endParaRPr lang="en-GB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70C0"/>
                          </a:solidFill>
                        </a:rPr>
                        <a:t>Example</a:t>
                      </a:r>
                      <a:endParaRPr lang="en-GB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90461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kumimoji="0" lang="en-GB" sz="20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short g</a:t>
                      </a:r>
                      <a:endParaRPr kumimoji="0" lang="en-GB" sz="20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 of 5-digit</a:t>
                      </a:r>
                      <a:r>
                        <a:rPr kumimoji="0" lang="en-GB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fixed or floating point</a:t>
                      </a:r>
                      <a:endParaRPr kumimoji="0" lang="en-GB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&gt;&gt;Format</a:t>
                      </a:r>
                      <a:r>
                        <a:rPr kumimoji="0" lang="en-GB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20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short g</a:t>
                      </a:r>
                    </a:p>
                    <a:p>
                      <a:r>
                        <a:rPr kumimoji="0" lang="en-GB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&gt;&gt;290/7</a:t>
                      </a:r>
                    </a:p>
                    <a:p>
                      <a:r>
                        <a:rPr kumimoji="0" lang="en-GB" sz="2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ans</a:t>
                      </a:r>
                      <a:r>
                        <a:rPr kumimoji="0" lang="en-GB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r>
                        <a:rPr kumimoji="0" lang="en-GB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41.429</a:t>
                      </a:r>
                      <a:endParaRPr kumimoji="0" lang="en-GB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90461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 </a:t>
                      </a:r>
                      <a:r>
                        <a:rPr kumimoji="0" lang="en-GB" sz="20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long 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 of 15-digit fixed or floating 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&gt;&gt;Format </a:t>
                      </a:r>
                      <a:r>
                        <a:rPr kumimoji="0" lang="en-GB" sz="20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long g</a:t>
                      </a:r>
                    </a:p>
                    <a:p>
                      <a:pPr marL="0" algn="l" rtl="0" eaLnBrk="1" latinLnBrk="0" hangingPunct="1"/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&gt;&gt;290/7</a:t>
                      </a:r>
                    </a:p>
                    <a:p>
                      <a:pPr marL="0" algn="l" rtl="0" eaLnBrk="1" latinLnBrk="0" hangingPunct="1"/>
                      <a:r>
                        <a:rPr kumimoji="0" lang="en-GB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ans</a:t>
                      </a:r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algn="l" rtl="0" eaLnBrk="1" latinLnBrk="0" hangingPunct="1"/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41.4285714285714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90461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kumimoji="0" lang="en-GB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20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bank</a:t>
                      </a:r>
                      <a:endParaRPr kumimoji="0" lang="en-GB" sz="20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Two decimal digits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&gt;&gt;Format </a:t>
                      </a:r>
                      <a:r>
                        <a:rPr kumimoji="0" lang="en-GB" sz="20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bank</a:t>
                      </a:r>
                    </a:p>
                    <a:p>
                      <a:pPr marL="0" algn="l" rtl="0" eaLnBrk="1" latinLnBrk="0" hangingPunct="1"/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&gt;&gt;290/7</a:t>
                      </a:r>
                    </a:p>
                    <a:p>
                      <a:pPr marL="0" algn="l" rtl="0" eaLnBrk="1" latinLnBrk="0" hangingPunct="1"/>
                      <a:r>
                        <a:rPr kumimoji="0" lang="en-GB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ans</a:t>
                      </a:r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algn="l" rtl="0" eaLnBrk="1" latinLnBrk="0" hangingPunct="1"/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41.43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556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kumimoji="0" lang="en-GB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20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compact</a:t>
                      </a:r>
                      <a:endParaRPr kumimoji="0" lang="en-GB" sz="20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Eliminates empty lines to allow more lines with information</a:t>
                      </a:r>
                      <a:r>
                        <a:rPr kumimoji="0" lang="en-GB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displayed on the screen.</a:t>
                      </a:r>
                      <a:endParaRPr kumimoji="0" lang="en-GB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776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kumimoji="0" lang="en-GB" sz="20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loose</a:t>
                      </a:r>
                      <a:endParaRPr kumimoji="0" lang="en-GB" sz="20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Adds</a:t>
                      </a:r>
                      <a:r>
                        <a:rPr kumimoji="0" lang="en-GB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empty lines (opposite of compact)</a:t>
                      </a:r>
                      <a:endParaRPr kumimoji="0" lang="en-GB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8194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57158" y="998521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20" y="285728"/>
            <a:ext cx="8501122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Elementary MATH Built-in Functions</a:t>
            </a:r>
          </a:p>
          <a:p>
            <a:endParaRPr lang="en-GB" sz="28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360363" indent="-360363">
              <a:buFont typeface="Wingdings" pitchFamily="2" charset="2"/>
              <a:buChar char="Ø"/>
            </a:pPr>
            <a:r>
              <a:rPr lang="en-GB" sz="3200" dirty="0" smtClean="0">
                <a:latin typeface="Calibri" pitchFamily="34" charset="0"/>
              </a:rPr>
              <a:t>MATLAB has a very large library of in-built functions.</a:t>
            </a:r>
          </a:p>
          <a:p>
            <a:endParaRPr lang="en-GB" sz="3200" dirty="0" smtClean="0">
              <a:latin typeface="Calibri" pitchFamily="34" charset="0"/>
            </a:endParaRPr>
          </a:p>
          <a:p>
            <a:pPr marL="360363" indent="-360363">
              <a:buFont typeface="Wingdings" pitchFamily="2" charset="2"/>
              <a:buChar char="Ø"/>
            </a:pPr>
            <a:r>
              <a:rPr lang="en-GB" sz="3200" dirty="0" smtClean="0">
                <a:latin typeface="Calibri" pitchFamily="34" charset="0"/>
              </a:rPr>
              <a:t>A function has a name and an argument in parentheses.</a:t>
            </a:r>
          </a:p>
          <a:p>
            <a:endParaRPr lang="en-GB" sz="3200" dirty="0" smtClean="0">
              <a:latin typeface="Calibri" pitchFamily="34" charset="0"/>
            </a:endParaRPr>
          </a:p>
          <a:p>
            <a:pPr marL="360363" indent="-360363">
              <a:buFont typeface="Wingdings" pitchFamily="2" charset="2"/>
              <a:buChar char="Ø"/>
            </a:pPr>
            <a:r>
              <a:rPr lang="en-GB" sz="3200" dirty="0" smtClean="0">
                <a:latin typeface="Calibri" pitchFamily="34" charset="0"/>
              </a:rPr>
              <a:t>For example, the function that calculates square root of a number is </a:t>
            </a:r>
            <a:r>
              <a:rPr lang="en-GB" sz="3200" i="1" dirty="0" err="1" smtClean="0">
                <a:latin typeface="Calibri" pitchFamily="34" charset="0"/>
              </a:rPr>
              <a:t>sqrt</a:t>
            </a:r>
            <a:r>
              <a:rPr lang="en-GB" sz="3200" dirty="0" smtClean="0">
                <a:latin typeface="Calibri" pitchFamily="34" charset="0"/>
              </a:rPr>
              <a:t>(x).</a:t>
            </a:r>
          </a:p>
          <a:p>
            <a:endParaRPr lang="en-GB" sz="32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sz="3200" dirty="0" smtClean="0">
                <a:latin typeface="Calibri" pitchFamily="34" charset="0"/>
              </a:rPr>
              <a:t>The name is </a:t>
            </a:r>
            <a:r>
              <a:rPr lang="en-GB" sz="3200" i="1" dirty="0" err="1" smtClean="0">
                <a:latin typeface="Calibri" pitchFamily="34" charset="0"/>
              </a:rPr>
              <a:t>sqrt</a:t>
            </a:r>
            <a:r>
              <a:rPr lang="en-GB" sz="3200" i="1" dirty="0" smtClean="0">
                <a:latin typeface="Calibri" pitchFamily="34" charset="0"/>
              </a:rPr>
              <a:t> </a:t>
            </a:r>
            <a:r>
              <a:rPr lang="en-GB" sz="3200" dirty="0" smtClean="0">
                <a:latin typeface="Calibri" pitchFamily="34" charset="0"/>
              </a:rPr>
              <a:t>and the argument is </a:t>
            </a:r>
            <a:r>
              <a:rPr lang="en-GB" sz="3200" i="1" dirty="0" smtClean="0">
                <a:latin typeface="Calibri" pitchFamily="34" charset="0"/>
              </a:rPr>
              <a:t>x.</a:t>
            </a:r>
          </a:p>
          <a:p>
            <a:pPr>
              <a:buFont typeface="Wingdings" pitchFamily="2" charset="2"/>
              <a:buChar char="Ø"/>
            </a:pPr>
            <a:endParaRPr lang="en-GB" sz="2800" i="1" dirty="0" smtClean="0">
              <a:latin typeface="Calibri" pitchFamily="34" charset="0"/>
            </a:endParaRP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9218" name="Equation" r:id="rId3" imgW="914400" imgH="198720" progId="">
              <p:embed/>
            </p:oleObj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282" y="142852"/>
          <a:ext cx="8715436" cy="6568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4491"/>
                <a:gridCol w="3597865"/>
                <a:gridCol w="2783080"/>
              </a:tblGrid>
              <a:tr h="466456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Function</a:t>
                      </a:r>
                      <a:endParaRPr lang="en-GB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  <a:endParaRPr lang="en-GB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Example</a:t>
                      </a:r>
                      <a:endParaRPr lang="en-GB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2303">
                <a:tc>
                  <a:txBody>
                    <a:bodyPr/>
                    <a:lstStyle/>
                    <a:p>
                      <a:r>
                        <a:rPr lang="en-GB" sz="2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sqrt</a:t>
                      </a:r>
                      <a:r>
                        <a:rPr lang="en-GB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(x)</a:t>
                      </a:r>
                      <a:endParaRPr lang="en-GB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 smtClean="0"/>
                        <a:t>Square root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&gt;&gt;</a:t>
                      </a:r>
                      <a:r>
                        <a:rPr lang="en-GB" sz="2000" dirty="0" err="1" smtClean="0"/>
                        <a:t>sqrt</a:t>
                      </a:r>
                      <a:r>
                        <a:rPr lang="en-GB" sz="2000" dirty="0" smtClean="0"/>
                        <a:t>(81)</a:t>
                      </a:r>
                    </a:p>
                    <a:p>
                      <a:r>
                        <a:rPr lang="en-GB" sz="2000" dirty="0" err="1" smtClean="0"/>
                        <a:t>ans</a:t>
                      </a:r>
                      <a:r>
                        <a:rPr lang="en-GB" sz="2000" dirty="0" smtClean="0"/>
                        <a:t>=</a:t>
                      </a:r>
                    </a:p>
                    <a:p>
                      <a:r>
                        <a:rPr lang="en-GB" sz="2000" dirty="0" smtClean="0"/>
                        <a:t>           9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033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exp(x)</a:t>
                      </a:r>
                      <a:endParaRPr lang="en-GB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Exponential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kumimoji="0" lang="en-GB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GB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GB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&gt;&gt;exp(5)</a:t>
                      </a:r>
                    </a:p>
                    <a:p>
                      <a:r>
                        <a:rPr lang="en-GB" sz="2000" dirty="0" err="1" smtClean="0"/>
                        <a:t>ans</a:t>
                      </a:r>
                      <a:r>
                        <a:rPr lang="en-GB" sz="2000" dirty="0" smtClean="0"/>
                        <a:t>=</a:t>
                      </a:r>
                    </a:p>
                    <a:p>
                      <a:r>
                        <a:rPr lang="en-GB" sz="2000" dirty="0" smtClean="0"/>
                        <a:t>         148.4132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0132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abs(x)</a:t>
                      </a:r>
                      <a:endParaRPr lang="en-GB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 smtClean="0"/>
                        <a:t>Absolute value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&gt;&gt;abs(-24)</a:t>
                      </a:r>
                    </a:p>
                    <a:p>
                      <a:r>
                        <a:rPr lang="en-GB" sz="2000" dirty="0" err="1" smtClean="0"/>
                        <a:t>ans</a:t>
                      </a:r>
                      <a:r>
                        <a:rPr lang="en-GB" sz="2000" dirty="0" smtClean="0"/>
                        <a:t>=</a:t>
                      </a:r>
                    </a:p>
                    <a:p>
                      <a:r>
                        <a:rPr lang="en-GB" sz="2000" dirty="0" smtClean="0"/>
                        <a:t>          24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482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log(x)</a:t>
                      </a:r>
                      <a:endParaRPr lang="en-GB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 smtClean="0"/>
                        <a:t>Natural logarithm</a:t>
                      </a:r>
                    </a:p>
                    <a:p>
                      <a:pPr algn="l"/>
                      <a:r>
                        <a:rPr lang="en-GB" sz="2000" dirty="0" smtClean="0"/>
                        <a:t>Base e logarithm (</a:t>
                      </a:r>
                      <a:r>
                        <a:rPr lang="en-GB" sz="2000" dirty="0" err="1" smtClean="0"/>
                        <a:t>ln</a:t>
                      </a:r>
                      <a:r>
                        <a:rPr lang="en-GB" sz="2000" dirty="0" smtClean="0"/>
                        <a:t>)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&gt;&gt;log(1000)</a:t>
                      </a:r>
                    </a:p>
                    <a:p>
                      <a:r>
                        <a:rPr lang="en-GB" sz="2000" dirty="0" err="1" smtClean="0"/>
                        <a:t>ans</a:t>
                      </a:r>
                      <a:r>
                        <a:rPr lang="en-GB" sz="2000" dirty="0" smtClean="0"/>
                        <a:t>=</a:t>
                      </a:r>
                    </a:p>
                    <a:p>
                      <a:r>
                        <a:rPr lang="en-GB" sz="2000" dirty="0" smtClean="0"/>
                        <a:t>      6.9078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482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log10(x)</a:t>
                      </a:r>
                      <a:endParaRPr lang="en-GB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 smtClean="0"/>
                        <a:t>Base 10 logarithm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&gt;&gt;log10(1000)</a:t>
                      </a:r>
                    </a:p>
                    <a:p>
                      <a:r>
                        <a:rPr lang="en-GB" sz="2000" dirty="0" err="1" smtClean="0"/>
                        <a:t>ans</a:t>
                      </a:r>
                      <a:r>
                        <a:rPr lang="en-GB" sz="2000" dirty="0" smtClean="0"/>
                        <a:t>=</a:t>
                      </a:r>
                    </a:p>
                    <a:p>
                      <a:r>
                        <a:rPr lang="en-GB" sz="2000" dirty="0" smtClean="0"/>
                        <a:t>        3.0000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456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factorial (x)</a:t>
                      </a:r>
                      <a:endParaRPr lang="en-GB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 smtClean="0"/>
                        <a:t>The factorial function</a:t>
                      </a:r>
                      <a:r>
                        <a:rPr lang="en-GB" sz="2000" baseline="0" dirty="0" smtClean="0"/>
                        <a:t> x!</a:t>
                      </a:r>
                    </a:p>
                    <a:p>
                      <a:pPr algn="l"/>
                      <a:r>
                        <a:rPr lang="en-GB" sz="2000" baseline="0" dirty="0" smtClean="0"/>
                        <a:t>(x must be a positive number)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&gt;&gt;factorial(5)</a:t>
                      </a:r>
                    </a:p>
                    <a:p>
                      <a:r>
                        <a:rPr lang="en-GB" sz="2000" dirty="0" err="1" smtClean="0"/>
                        <a:t>ans</a:t>
                      </a:r>
                      <a:r>
                        <a:rPr lang="en-GB" sz="2000" dirty="0" smtClean="0"/>
                        <a:t>=</a:t>
                      </a:r>
                    </a:p>
                    <a:p>
                      <a:r>
                        <a:rPr lang="en-GB" sz="2000" dirty="0" smtClean="0"/>
                        <a:t>     120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242" name="Equation" r:id="rId3" imgW="914400" imgH="198720" progId="">
              <p:embed/>
            </p:oleObj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283" y="214289"/>
          <a:ext cx="8715435" cy="5234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2817"/>
                <a:gridCol w="4220947"/>
                <a:gridCol w="2681671"/>
              </a:tblGrid>
              <a:tr h="479715">
                <a:tc>
                  <a:txBody>
                    <a:bodyPr/>
                    <a:lstStyle/>
                    <a:p>
                      <a:r>
                        <a:rPr lang="en-GB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Command</a:t>
                      </a:r>
                      <a:endParaRPr lang="en-GB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  <a:endParaRPr lang="en-GB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Example</a:t>
                      </a:r>
                      <a:endParaRPr lang="en-GB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2859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sin(x)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Sine of angle x(x in radians)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&gt;&gt;sin(pi/6)</a:t>
                      </a:r>
                    </a:p>
                    <a:p>
                      <a:r>
                        <a:rPr lang="en-GB" sz="2400" dirty="0" err="1" smtClean="0"/>
                        <a:t>ans</a:t>
                      </a:r>
                      <a:r>
                        <a:rPr lang="en-GB" sz="2400" dirty="0" smtClean="0"/>
                        <a:t>=</a:t>
                      </a:r>
                    </a:p>
                    <a:p>
                      <a:r>
                        <a:rPr lang="en-GB" sz="2400" dirty="0" smtClean="0"/>
                        <a:t>     0.5000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2859">
                <a:tc>
                  <a:txBody>
                    <a:bodyPr/>
                    <a:lstStyle/>
                    <a:p>
                      <a:r>
                        <a:rPr lang="en-GB" sz="2400" dirty="0" err="1" smtClean="0"/>
                        <a:t>cos</a:t>
                      </a:r>
                      <a:r>
                        <a:rPr lang="en-GB" sz="2400" dirty="0" smtClean="0"/>
                        <a:t>(x)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Cosine of angle x(x in radians)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&gt;&gt;</a:t>
                      </a:r>
                      <a:r>
                        <a:rPr lang="en-GB" sz="2400" dirty="0" err="1" smtClean="0"/>
                        <a:t>cos</a:t>
                      </a:r>
                      <a:r>
                        <a:rPr lang="en-GB" sz="2400" dirty="0" smtClean="0"/>
                        <a:t>(pi/6)</a:t>
                      </a:r>
                    </a:p>
                    <a:p>
                      <a:r>
                        <a:rPr lang="en-GB" sz="2400" dirty="0" err="1" smtClean="0"/>
                        <a:t>ans</a:t>
                      </a:r>
                      <a:r>
                        <a:rPr lang="en-GB" sz="2400" dirty="0" smtClean="0"/>
                        <a:t>=</a:t>
                      </a:r>
                    </a:p>
                    <a:p>
                      <a:r>
                        <a:rPr lang="en-GB" sz="2400" dirty="0" smtClean="0"/>
                        <a:t>     0.8660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2859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tan(x)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Tangent of angle x(x in radians)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&gt;&gt;tan(pi/6)</a:t>
                      </a:r>
                    </a:p>
                    <a:p>
                      <a:r>
                        <a:rPr lang="en-GB" sz="2400" dirty="0" err="1" smtClean="0"/>
                        <a:t>ans</a:t>
                      </a:r>
                      <a:r>
                        <a:rPr lang="en-GB" sz="2400" dirty="0" smtClean="0"/>
                        <a:t>=</a:t>
                      </a:r>
                    </a:p>
                    <a:p>
                      <a:r>
                        <a:rPr lang="en-GB" sz="2400" dirty="0" smtClean="0"/>
                        <a:t>       0.5774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2859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cot(x)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Cotangent of angle x (x</a:t>
                      </a:r>
                      <a:r>
                        <a:rPr lang="en-GB" sz="2400" baseline="0" dirty="0" smtClean="0"/>
                        <a:t> in radians</a:t>
                      </a:r>
                      <a:r>
                        <a:rPr lang="en-GB" sz="2400" dirty="0" smtClean="0"/>
                        <a:t>)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&gt;&gt;cot(pi/6)</a:t>
                      </a:r>
                    </a:p>
                    <a:p>
                      <a:r>
                        <a:rPr lang="en-GB" sz="2400" dirty="0" err="1" smtClean="0"/>
                        <a:t>ans</a:t>
                      </a:r>
                      <a:r>
                        <a:rPr lang="en-GB" sz="2400" dirty="0" smtClean="0"/>
                        <a:t>=</a:t>
                      </a:r>
                    </a:p>
                    <a:p>
                      <a:r>
                        <a:rPr lang="en-GB" sz="2400" dirty="0" smtClean="0"/>
                        <a:t>      1.7321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5720" y="5572140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 inverse trig functions are </a:t>
            </a:r>
            <a:r>
              <a:rPr lang="en-GB" sz="2400" dirty="0" err="1" smtClean="0"/>
              <a:t>asin</a:t>
            </a:r>
            <a:r>
              <a:rPr lang="en-GB" sz="2400" dirty="0" smtClean="0"/>
              <a:t>(x), </a:t>
            </a:r>
            <a:r>
              <a:rPr lang="en-GB" sz="2400" dirty="0" err="1" smtClean="0"/>
              <a:t>acos</a:t>
            </a:r>
            <a:r>
              <a:rPr lang="en-GB" sz="2400" dirty="0" smtClean="0"/>
              <a:t>(x), </a:t>
            </a:r>
            <a:r>
              <a:rPr lang="en-GB" sz="2400" dirty="0" err="1" smtClean="0"/>
              <a:t>atan</a:t>
            </a:r>
            <a:r>
              <a:rPr lang="en-GB" sz="2400" dirty="0" smtClean="0"/>
              <a:t>(x) and </a:t>
            </a:r>
            <a:r>
              <a:rPr lang="en-GB" sz="2400" dirty="0" err="1" smtClean="0"/>
              <a:t>acot</a:t>
            </a:r>
            <a:r>
              <a:rPr lang="en-GB" sz="2400" dirty="0" smtClean="0"/>
              <a:t>(x). The hyperbolic trigonometric functions are </a:t>
            </a:r>
            <a:r>
              <a:rPr lang="en-GB" sz="2400" dirty="0" err="1" smtClean="0"/>
              <a:t>sinh</a:t>
            </a:r>
            <a:r>
              <a:rPr lang="en-GB" sz="2400" dirty="0" smtClean="0"/>
              <a:t>(x), cosh(x), </a:t>
            </a:r>
            <a:r>
              <a:rPr lang="en-GB" sz="2400" dirty="0" err="1" smtClean="0"/>
              <a:t>tanh</a:t>
            </a:r>
            <a:r>
              <a:rPr lang="en-GB" sz="2400" dirty="0" smtClean="0"/>
              <a:t>(x) and </a:t>
            </a:r>
            <a:r>
              <a:rPr lang="en-GB" sz="2400" dirty="0" err="1" smtClean="0"/>
              <a:t>coth</a:t>
            </a:r>
            <a:r>
              <a:rPr lang="en-GB" sz="2400" dirty="0" smtClean="0"/>
              <a:t>(x)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1266" name="Equation" r:id="rId3" imgW="914400" imgH="198720" progId="">
              <p:embed/>
            </p:oleObj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282" y="214292"/>
          <a:ext cx="8715437" cy="6524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2889"/>
                <a:gridCol w="3597402"/>
                <a:gridCol w="2905146"/>
              </a:tblGrid>
              <a:tr h="489904">
                <a:tc>
                  <a:txBody>
                    <a:bodyPr/>
                    <a:lstStyle/>
                    <a:p>
                      <a:r>
                        <a:rPr lang="en-GB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Function</a:t>
                      </a:r>
                      <a:endParaRPr lang="en-GB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  <a:endParaRPr lang="en-GB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Example</a:t>
                      </a:r>
                      <a:endParaRPr lang="en-GB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8854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round(x)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Round to the nearest integer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&gt;&gt;round(17/5)</a:t>
                      </a:r>
                    </a:p>
                    <a:p>
                      <a:r>
                        <a:rPr lang="en-GB" sz="2000" dirty="0" err="1" smtClean="0"/>
                        <a:t>ans</a:t>
                      </a:r>
                      <a:r>
                        <a:rPr lang="en-GB" sz="2000" dirty="0" smtClean="0"/>
                        <a:t>=</a:t>
                      </a:r>
                    </a:p>
                    <a:p>
                      <a:r>
                        <a:rPr lang="en-GB" sz="2000" dirty="0" smtClean="0"/>
                        <a:t>         3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0054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fix(x)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Round towards zero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&gt;&gt;fix(13/5)</a:t>
                      </a:r>
                    </a:p>
                    <a:p>
                      <a:r>
                        <a:rPr lang="en-GB" sz="2000" dirty="0" err="1" smtClean="0"/>
                        <a:t>ans</a:t>
                      </a:r>
                      <a:r>
                        <a:rPr lang="en-GB" sz="2000" dirty="0" smtClean="0"/>
                        <a:t>=</a:t>
                      </a:r>
                    </a:p>
                    <a:p>
                      <a:r>
                        <a:rPr lang="en-GB" sz="2000" dirty="0" smtClean="0"/>
                        <a:t>      2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254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ceil(x)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Rounds towards</a:t>
                      </a:r>
                      <a:r>
                        <a:rPr lang="en-GB" sz="2000" baseline="0" dirty="0" smtClean="0"/>
                        <a:t> infinity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&gt;&gt;ceil(11/5)</a:t>
                      </a:r>
                    </a:p>
                    <a:p>
                      <a:r>
                        <a:rPr lang="en-GB" sz="2000" dirty="0" err="1" smtClean="0"/>
                        <a:t>ans</a:t>
                      </a:r>
                      <a:r>
                        <a:rPr lang="en-GB" sz="2000" dirty="0" smtClean="0"/>
                        <a:t>=</a:t>
                      </a:r>
                    </a:p>
                    <a:p>
                      <a:r>
                        <a:rPr lang="en-GB" sz="2000" dirty="0" smtClean="0"/>
                        <a:t>      3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2454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floor(x)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Rounds towards minus infinity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&gt;&gt;floor(-9/4)</a:t>
                      </a:r>
                    </a:p>
                    <a:p>
                      <a:r>
                        <a:rPr lang="en-GB" sz="2000" dirty="0" err="1" smtClean="0"/>
                        <a:t>ans</a:t>
                      </a:r>
                      <a:r>
                        <a:rPr lang="en-GB" sz="2000" dirty="0" smtClean="0"/>
                        <a:t>=</a:t>
                      </a:r>
                    </a:p>
                    <a:p>
                      <a:r>
                        <a:rPr lang="en-GB" sz="2000" dirty="0" smtClean="0"/>
                        <a:t>         -3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3096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rem</a:t>
                      </a:r>
                      <a:r>
                        <a:rPr lang="en-GB" sz="2000" dirty="0" smtClean="0"/>
                        <a:t>(x, y)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Returns the remainder after</a:t>
                      </a:r>
                      <a:r>
                        <a:rPr lang="en-GB" sz="2000" baseline="0" dirty="0" smtClean="0"/>
                        <a:t> x is divided by y.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&gt;&gt;</a:t>
                      </a:r>
                      <a:r>
                        <a:rPr lang="en-GB" sz="2000" dirty="0" err="1" smtClean="0"/>
                        <a:t>rem</a:t>
                      </a:r>
                      <a:r>
                        <a:rPr lang="en-GB" sz="2000" dirty="0" smtClean="0"/>
                        <a:t>(13,5)</a:t>
                      </a:r>
                    </a:p>
                    <a:p>
                      <a:r>
                        <a:rPr lang="en-GB" sz="2000" dirty="0" err="1" smtClean="0"/>
                        <a:t>ans</a:t>
                      </a:r>
                      <a:r>
                        <a:rPr lang="en-GB" sz="2000" dirty="0" smtClean="0"/>
                        <a:t>=</a:t>
                      </a:r>
                    </a:p>
                    <a:p>
                      <a:r>
                        <a:rPr lang="en-GB" sz="2000" dirty="0" smtClean="0"/>
                        <a:t>       3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4637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sign(x)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Signum</a:t>
                      </a:r>
                      <a:r>
                        <a:rPr lang="en-GB" sz="2000" dirty="0" smtClean="0"/>
                        <a:t> function. Returns 1 if x&gt;0,</a:t>
                      </a:r>
                      <a:r>
                        <a:rPr lang="en-GB" sz="2000" baseline="0" dirty="0" smtClean="0"/>
                        <a:t> -1 if x&lt;0 and 0 if x=0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&gt;&gt;sign(5)</a:t>
                      </a:r>
                    </a:p>
                    <a:p>
                      <a:r>
                        <a:rPr lang="en-GB" sz="2000" dirty="0" err="1" smtClean="0"/>
                        <a:t>ans</a:t>
                      </a:r>
                      <a:r>
                        <a:rPr lang="en-GB" sz="2000" dirty="0" smtClean="0"/>
                        <a:t>=</a:t>
                      </a:r>
                    </a:p>
                    <a:p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2290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855645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282" y="142852"/>
            <a:ext cx="85725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Defining Scalar Variables</a:t>
            </a:r>
          </a:p>
          <a:p>
            <a:endParaRPr lang="en-GB" sz="2800" dirty="0" smtClean="0">
              <a:latin typeface="Calibri" pitchFamily="34" charset="0"/>
            </a:endParaRPr>
          </a:p>
          <a:p>
            <a:pPr marL="263525" indent="-263525"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A </a:t>
            </a:r>
            <a:r>
              <a:rPr lang="en-GB" sz="2800" b="1" dirty="0" smtClean="0">
                <a:latin typeface="Calibri" pitchFamily="34" charset="0"/>
              </a:rPr>
              <a:t>variable </a:t>
            </a:r>
            <a:r>
              <a:rPr lang="en-GB" sz="2800" dirty="0" smtClean="0">
                <a:latin typeface="Calibri" pitchFamily="34" charset="0"/>
              </a:rPr>
              <a:t>is a name made of a letter or a combination of several letters (and digits) that is assigned a numerical value. A variable is a name of a memory location.</a:t>
            </a:r>
          </a:p>
          <a:p>
            <a:pPr marL="263525" indent="-263525"/>
            <a:endParaRPr lang="en-GB" sz="2800" dirty="0" smtClean="0">
              <a:latin typeface="Calibri" pitchFamily="34" charset="0"/>
            </a:endParaRPr>
          </a:p>
          <a:p>
            <a:pPr marL="263525" indent="-263525"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Once a variable has been assigned a numerical value, it can be used in mathematical expressions, functions and any MATLAB statements and commands.</a:t>
            </a:r>
          </a:p>
          <a:p>
            <a:pPr marL="263525" indent="-263525"/>
            <a:endParaRPr lang="en-GB" sz="2800" dirty="0" smtClean="0">
              <a:latin typeface="Calibri" pitchFamily="34" charset="0"/>
            </a:endParaRPr>
          </a:p>
          <a:p>
            <a:pPr marL="263525" indent="-263525"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In MATLAB the = sign is called the assignment operator.</a:t>
            </a:r>
          </a:p>
          <a:p>
            <a:pPr marL="263525" indent="-263525"/>
            <a:endParaRPr lang="en-GB" sz="28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sz="2800" dirty="0" err="1" smtClean="0">
                <a:latin typeface="Calibri" pitchFamily="34" charset="0"/>
              </a:rPr>
              <a:t>Variable_Name</a:t>
            </a:r>
            <a:r>
              <a:rPr lang="en-GB" sz="2800" dirty="0" smtClean="0">
                <a:latin typeface="Calibri" pitchFamily="34" charset="0"/>
              </a:rPr>
              <a:t> = A numerical value, or a computable 			expression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3314" name="Equation" r:id="rId3" imgW="914400" imgH="198720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282" y="357166"/>
            <a:ext cx="864399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The left-hand side of the assignment operator can include only </a:t>
            </a:r>
            <a:r>
              <a:rPr lang="en-GB" sz="2800" b="1" dirty="0" smtClean="0">
                <a:latin typeface="Calibri" pitchFamily="34" charset="0"/>
              </a:rPr>
              <a:t>one </a:t>
            </a:r>
            <a:r>
              <a:rPr lang="en-GB" sz="2800" dirty="0" smtClean="0">
                <a:latin typeface="Calibri" pitchFamily="34" charset="0"/>
              </a:rPr>
              <a:t>variable name.</a:t>
            </a:r>
          </a:p>
          <a:p>
            <a:pPr marL="179388" indent="-179388"/>
            <a:endParaRPr lang="en-GB" sz="2800" dirty="0" smtClean="0">
              <a:latin typeface="Calibri" pitchFamily="34" charset="0"/>
            </a:endParaRPr>
          </a:p>
          <a:p>
            <a:pPr marL="179388" indent="-179388"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The right-hand side can be a number, or a computable expression that can include numbers and/or variables that were previously assigned values.</a:t>
            </a:r>
          </a:p>
          <a:p>
            <a:pPr marL="179388" indent="-179388">
              <a:buFont typeface="Wingdings" pitchFamily="2" charset="2"/>
              <a:buChar char="Ø"/>
            </a:pPr>
            <a:endParaRPr lang="en-GB" sz="2800" dirty="0" smtClean="0">
              <a:latin typeface="Calibri" pitchFamily="34" charset="0"/>
            </a:endParaRPr>
          </a:p>
          <a:p>
            <a:pPr marL="179388" indent="-179388"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If a variable already exists, typing the variable’s name and pressing ENTER will display the variable and its value.</a:t>
            </a:r>
          </a:p>
          <a:p>
            <a:pPr marL="179388" indent="-179388"/>
            <a:endParaRPr lang="en-GB" sz="2800" dirty="0" smtClean="0">
              <a:latin typeface="Calibri" pitchFamily="34" charset="0"/>
            </a:endParaRPr>
          </a:p>
          <a:p>
            <a:pPr marL="179388" indent="-179388"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Several assignments can be typed on the same line  with a comma (,) separating them.</a:t>
            </a:r>
          </a:p>
          <a:p>
            <a:pPr>
              <a:buFont typeface="Wingdings" pitchFamily="2" charset="2"/>
              <a:buChar char="Ø"/>
            </a:pPr>
            <a:endParaRPr lang="en-GB" sz="28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4338" name="Equation" r:id="rId3" imgW="914400" imgH="198720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282" y="214290"/>
            <a:ext cx="871543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Rules about variable names</a:t>
            </a:r>
            <a:endParaRPr lang="en-GB" sz="2800" dirty="0" smtClean="0">
              <a:latin typeface="Calibri" pitchFamily="34" charset="0"/>
            </a:endParaRPr>
          </a:p>
          <a:p>
            <a:r>
              <a:rPr lang="en-GB" sz="2400" dirty="0" smtClean="0">
                <a:latin typeface="Calibri" pitchFamily="34" charset="0"/>
              </a:rPr>
              <a:t>Variable names:</a:t>
            </a:r>
          </a:p>
          <a:p>
            <a:pPr marL="263525" indent="-263525">
              <a:buFont typeface="Wingdings" pitchFamily="2" charset="2"/>
              <a:buChar char="Ø"/>
            </a:pPr>
            <a:r>
              <a:rPr lang="en-GB" sz="2400" dirty="0" smtClean="0">
                <a:latin typeface="Calibri" pitchFamily="34" charset="0"/>
              </a:rPr>
              <a:t>Can be up to 63 characters long(in MATLAB 7)  and 31 characters long in MATLAB 6.0.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>
                <a:latin typeface="Calibri" pitchFamily="34" charset="0"/>
              </a:rPr>
              <a:t>Can contain letters, digits and the underscore (_)character .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>
                <a:latin typeface="Calibri" pitchFamily="34" charset="0"/>
              </a:rPr>
              <a:t>Must begin with a letter</a:t>
            </a:r>
          </a:p>
          <a:p>
            <a:pPr marL="263525" indent="-263525">
              <a:buFont typeface="Wingdings" pitchFamily="2" charset="2"/>
              <a:buChar char="Ø"/>
            </a:pPr>
            <a:r>
              <a:rPr lang="en-GB" sz="2400" dirty="0" smtClean="0">
                <a:latin typeface="Calibri" pitchFamily="34" charset="0"/>
              </a:rPr>
              <a:t>MATLAB is case sensitive; for example AA, </a:t>
            </a:r>
            <a:r>
              <a:rPr lang="en-GB" sz="2400" dirty="0" err="1" smtClean="0">
                <a:latin typeface="Calibri" pitchFamily="34" charset="0"/>
              </a:rPr>
              <a:t>Aa</a:t>
            </a:r>
            <a:r>
              <a:rPr lang="en-GB" sz="2400" dirty="0" smtClean="0">
                <a:latin typeface="Calibri" pitchFamily="34" charset="0"/>
              </a:rPr>
              <a:t>, </a:t>
            </a:r>
            <a:r>
              <a:rPr lang="en-GB" sz="2400" dirty="0" err="1" smtClean="0">
                <a:latin typeface="Calibri" pitchFamily="34" charset="0"/>
              </a:rPr>
              <a:t>aA</a:t>
            </a:r>
            <a:r>
              <a:rPr lang="en-GB" sz="2400" dirty="0" smtClean="0">
                <a:latin typeface="Calibri" pitchFamily="34" charset="0"/>
              </a:rPr>
              <a:t> and </a:t>
            </a:r>
            <a:r>
              <a:rPr lang="en-GB" sz="2400" dirty="0" err="1" smtClean="0">
                <a:latin typeface="Calibri" pitchFamily="34" charset="0"/>
              </a:rPr>
              <a:t>aa</a:t>
            </a:r>
            <a:r>
              <a:rPr lang="en-GB" sz="2400" dirty="0" smtClean="0">
                <a:latin typeface="Calibri" pitchFamily="34" charset="0"/>
              </a:rPr>
              <a:t> are names of 4 different variables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>
                <a:latin typeface="Calibri" pitchFamily="34" charset="0"/>
              </a:rPr>
              <a:t>Avoid using the names of a built-in function for a variable.</a:t>
            </a:r>
          </a:p>
          <a:p>
            <a:r>
              <a:rPr lang="en-GB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Predefined Variables</a:t>
            </a:r>
          </a:p>
          <a:p>
            <a:r>
              <a:rPr lang="en-GB" sz="2400" dirty="0" smtClean="0">
                <a:latin typeface="Calibri" pitchFamily="34" charset="0"/>
              </a:rPr>
              <a:t>Examples include:</a:t>
            </a:r>
          </a:p>
          <a:p>
            <a:r>
              <a:rPr lang="en-GB" sz="2400" dirty="0" err="1" smtClean="0">
                <a:latin typeface="Calibri" pitchFamily="34" charset="0"/>
              </a:rPr>
              <a:t>ans</a:t>
            </a:r>
            <a:r>
              <a:rPr lang="en-GB" sz="2400" dirty="0" smtClean="0">
                <a:latin typeface="Calibri" pitchFamily="34" charset="0"/>
              </a:rPr>
              <a:t>	</a:t>
            </a:r>
          </a:p>
          <a:p>
            <a:r>
              <a:rPr lang="en-GB" sz="2400" dirty="0" smtClean="0">
                <a:latin typeface="Calibri" pitchFamily="34" charset="0"/>
              </a:rPr>
              <a:t>pi	The number </a:t>
            </a:r>
            <a:r>
              <a:rPr lang="el-GR" sz="2400" dirty="0" smtClean="0">
                <a:latin typeface="Calibri" pitchFamily="34" charset="0"/>
              </a:rPr>
              <a:t>π</a:t>
            </a:r>
            <a:endParaRPr lang="en-GB" sz="2400" dirty="0" smtClean="0">
              <a:latin typeface="Calibri" pitchFamily="34" charset="0"/>
            </a:endParaRPr>
          </a:p>
          <a:p>
            <a:r>
              <a:rPr lang="en-GB" sz="2400" dirty="0" err="1" smtClean="0">
                <a:latin typeface="Calibri" pitchFamily="34" charset="0"/>
              </a:rPr>
              <a:t>eps</a:t>
            </a:r>
            <a:r>
              <a:rPr lang="en-GB" sz="2400" dirty="0" smtClean="0">
                <a:latin typeface="Calibri" pitchFamily="34" charset="0"/>
              </a:rPr>
              <a:t>	The smallest difference between two numbers</a:t>
            </a:r>
          </a:p>
          <a:p>
            <a:r>
              <a:rPr lang="en-GB" sz="2400" dirty="0" err="1" smtClean="0">
                <a:latin typeface="Calibri" pitchFamily="34" charset="0"/>
              </a:rPr>
              <a:t>inf</a:t>
            </a:r>
            <a:r>
              <a:rPr lang="en-GB" sz="2400" dirty="0" smtClean="0">
                <a:latin typeface="Calibri" pitchFamily="34" charset="0"/>
              </a:rPr>
              <a:t>	Used for infinity</a:t>
            </a:r>
          </a:p>
          <a:p>
            <a:r>
              <a:rPr lang="en-GB" sz="2400" dirty="0" err="1" smtClean="0">
                <a:latin typeface="Calibri" pitchFamily="34" charset="0"/>
              </a:rPr>
              <a:t>i</a:t>
            </a:r>
            <a:r>
              <a:rPr lang="en-GB" sz="2400" dirty="0" smtClean="0">
                <a:latin typeface="Calibri" pitchFamily="34" charset="0"/>
              </a:rPr>
              <a:t> or j	Defined as          , which is 0+1.0000i (or j)</a:t>
            </a:r>
          </a:p>
          <a:p>
            <a:r>
              <a:rPr lang="en-GB" sz="2400" dirty="0" err="1" smtClean="0">
                <a:latin typeface="Calibri" pitchFamily="34" charset="0"/>
              </a:rPr>
              <a:t>NaN</a:t>
            </a:r>
            <a:r>
              <a:rPr lang="en-GB" sz="2400" dirty="0" smtClean="0">
                <a:latin typeface="Calibri" pitchFamily="34" charset="0"/>
              </a:rPr>
              <a:t>	Not-a-Number. E.g. 0/0</a:t>
            </a:r>
            <a:endParaRPr lang="en-GB" sz="2400" dirty="0">
              <a:latin typeface="Calibri" pitchFamily="34" charset="0"/>
            </a:endParaRP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5929330"/>
            <a:ext cx="428628" cy="2903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3556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5362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813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2878" y="214290"/>
            <a:ext cx="85011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Useful Commands for Managing Variables</a:t>
            </a:r>
          </a:p>
          <a:p>
            <a:pPr algn="ctr"/>
            <a:endParaRPr lang="en-GB" sz="28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0034" y="1071545"/>
          <a:ext cx="8429684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4578"/>
                <a:gridCol w="6215106"/>
              </a:tblGrid>
              <a:tr h="435931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</a:rPr>
                        <a:t>Command</a:t>
                      </a:r>
                      <a:endParaRPr lang="en-GB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</a:rPr>
                        <a:t>Outcome</a:t>
                      </a:r>
                      <a:endParaRPr lang="en-GB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931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alibri" pitchFamily="34" charset="0"/>
                        </a:rPr>
                        <a:t>clear</a:t>
                      </a:r>
                      <a:endParaRPr lang="en-GB" sz="2800" dirty="0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alibri" pitchFamily="34" charset="0"/>
                        </a:rPr>
                        <a:t>Removes all variables from the memory</a:t>
                      </a:r>
                      <a:endParaRPr lang="en-GB" sz="2800" dirty="0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931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alibri" pitchFamily="34" charset="0"/>
                        </a:rPr>
                        <a:t>clear x</a:t>
                      </a:r>
                      <a:r>
                        <a:rPr lang="en-GB" sz="2800" baseline="0" dirty="0" smtClean="0">
                          <a:latin typeface="Calibri" pitchFamily="34" charset="0"/>
                        </a:rPr>
                        <a:t> y z</a:t>
                      </a:r>
                      <a:endParaRPr lang="en-GB" sz="2800" dirty="0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alibri" pitchFamily="34" charset="0"/>
                        </a:rPr>
                        <a:t>Removes only variables</a:t>
                      </a:r>
                      <a:r>
                        <a:rPr lang="en-GB" sz="2800" baseline="0" dirty="0" smtClean="0">
                          <a:latin typeface="Calibri" pitchFamily="34" charset="0"/>
                        </a:rPr>
                        <a:t> x, y and z from the memory</a:t>
                      </a:r>
                      <a:endParaRPr lang="en-GB" sz="2800" dirty="0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931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alibri" pitchFamily="34" charset="0"/>
                        </a:rPr>
                        <a:t>who</a:t>
                      </a:r>
                      <a:endParaRPr lang="en-GB" sz="2800" dirty="0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alibri" pitchFamily="34" charset="0"/>
                        </a:rPr>
                        <a:t>Displays a list of the variables currently in memory</a:t>
                      </a:r>
                      <a:endParaRPr lang="en-GB" sz="2800" dirty="0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931">
                <a:tc>
                  <a:txBody>
                    <a:bodyPr/>
                    <a:lstStyle/>
                    <a:p>
                      <a:r>
                        <a:rPr lang="en-GB" sz="2800" dirty="0" err="1" smtClean="0">
                          <a:latin typeface="Calibri" pitchFamily="34" charset="0"/>
                        </a:rPr>
                        <a:t>whos</a:t>
                      </a:r>
                      <a:endParaRPr lang="en-GB" sz="2800" dirty="0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alibri" pitchFamily="34" charset="0"/>
                        </a:rPr>
                        <a:t>Displays a list of the variables currently in the memory and their size together with information about their bytes</a:t>
                      </a:r>
                      <a:r>
                        <a:rPr lang="en-GB" sz="2800" baseline="0" dirty="0" smtClean="0">
                          <a:latin typeface="Calibri" pitchFamily="34" charset="0"/>
                        </a:rPr>
                        <a:t> and class</a:t>
                      </a:r>
                      <a:endParaRPr lang="en-GB" sz="2800" dirty="0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357211"/>
            <a:ext cx="8501092" cy="64293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000" b="1" dirty="0" smtClean="0">
                <a:latin typeface="Calibri" pitchFamily="34" charset="0"/>
              </a:rPr>
              <a:t>MATLAB </a:t>
            </a:r>
            <a:r>
              <a:rPr lang="en-GB" sz="3000" dirty="0" smtClean="0">
                <a:latin typeface="Calibri" pitchFamily="34" charset="0"/>
              </a:rPr>
              <a:t>is a powerful language for technical computing.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GB" sz="3000" dirty="0" smtClean="0">
              <a:latin typeface="Calibri" pitchFamily="34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000" dirty="0" smtClean="0">
                <a:latin typeface="Calibri" pitchFamily="34" charset="0"/>
              </a:rPr>
              <a:t>MATLAB stands for </a:t>
            </a:r>
            <a:r>
              <a:rPr lang="en-GB" sz="3000" b="1" dirty="0" err="1" smtClean="0">
                <a:latin typeface="Calibri" pitchFamily="34" charset="0"/>
              </a:rPr>
              <a:t>MATrix</a:t>
            </a:r>
            <a:r>
              <a:rPr lang="en-GB" sz="3000" b="1" dirty="0" smtClean="0">
                <a:latin typeface="Calibri" pitchFamily="34" charset="0"/>
              </a:rPr>
              <a:t> </a:t>
            </a:r>
            <a:r>
              <a:rPr lang="en-GB" sz="3000" b="1" dirty="0" err="1" smtClean="0">
                <a:latin typeface="Calibri" pitchFamily="34" charset="0"/>
              </a:rPr>
              <a:t>LABoratory</a:t>
            </a:r>
            <a:r>
              <a:rPr lang="en-GB" sz="3000" b="1" dirty="0" smtClean="0">
                <a:latin typeface="Calibri" pitchFamily="34" charset="0"/>
              </a:rPr>
              <a:t> </a:t>
            </a:r>
            <a:r>
              <a:rPr lang="en-GB" sz="3000" dirty="0" smtClean="0">
                <a:latin typeface="Calibri" pitchFamily="34" charset="0"/>
              </a:rPr>
              <a:t>because its basic data element is a matrix (array).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GB" sz="3000" dirty="0" smtClean="0">
              <a:latin typeface="Calibri" pitchFamily="34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000" dirty="0" smtClean="0">
                <a:latin typeface="Calibri" pitchFamily="34" charset="0"/>
              </a:rPr>
              <a:t>The standard MATLAB program has tools(functions) that can be used to solve common problems.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GB" sz="3000" dirty="0" smtClean="0">
              <a:latin typeface="Calibri" pitchFamily="34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000" dirty="0" smtClean="0">
                <a:latin typeface="Calibri" pitchFamily="34" charset="0"/>
              </a:rPr>
              <a:t>MATLAB also has optional toolboxes that are a collection of specialized programs designed to solve specific problems.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GB" sz="3000" dirty="0" smtClean="0"/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GB" sz="3000" dirty="0" smtClean="0"/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GB" sz="3000" dirty="0" smtClean="0"/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GB" sz="3000" dirty="0" smtClean="0"/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GB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Rectangle 50"/>
          <p:cNvSpPr>
            <a:spLocks noGrp="1" noChangeArrowheads="1"/>
          </p:cNvSpPr>
          <p:nvPr>
            <p:ph type="ctrTitle"/>
          </p:nvPr>
        </p:nvSpPr>
        <p:spPr>
          <a:xfrm>
            <a:off x="2951163" y="1720850"/>
            <a:ext cx="6040437" cy="1171575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2"/>
                </a:solidFill>
              </a:rPr>
              <a:t>MATLAB</a:t>
            </a:r>
            <a:r>
              <a:rPr lang="tr-TR">
                <a:solidFill>
                  <a:schemeClr val="accent2"/>
                </a:solidFill>
              </a:rPr>
              <a:t> Basics</a:t>
            </a:r>
          </a:p>
        </p:txBody>
      </p:sp>
      <p:sp>
        <p:nvSpPr>
          <p:cNvPr id="2099" name="Rectangle 51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724400"/>
            <a:ext cx="800735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PART 2</a:t>
            </a:r>
            <a:endParaRPr lang="tr-TR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</a:t>
            </a:r>
            <a:endParaRPr lang="tr-TR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2641-E6EE-4863-8871-7415B74CE857}" type="slidenum">
              <a:rPr lang="tr-TR"/>
              <a:pPr/>
              <a:t>21</a:t>
            </a:fld>
            <a:endParaRPr lang="tr-TR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MATLAB BASICS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6363"/>
            <a:ext cx="7954963" cy="4719637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>
                <a:solidFill>
                  <a:srgbClr val="A50021"/>
                </a:solidFill>
              </a:rPr>
              <a:t>Variables and Arrays</a:t>
            </a:r>
          </a:p>
          <a:p>
            <a:r>
              <a:rPr lang="en-US" sz="2800" b="1">
                <a:solidFill>
                  <a:srgbClr val="A50021"/>
                </a:solidFill>
              </a:rPr>
              <a:t>Array</a:t>
            </a:r>
            <a:r>
              <a:rPr lang="en-US" b="1">
                <a:solidFill>
                  <a:srgbClr val="A50021"/>
                </a:solidFill>
              </a:rPr>
              <a:t>:</a:t>
            </a:r>
            <a:r>
              <a:rPr lang="tr-TR">
                <a:solidFill>
                  <a:srgbClr val="A50021"/>
                </a:solidFill>
              </a:rPr>
              <a:t> </a:t>
            </a:r>
            <a:r>
              <a:rPr lang="en-US" sz="2400"/>
              <a:t>A collection of data values organized into rows and columns, and known by a single name.</a:t>
            </a:r>
            <a:endParaRPr lang="en-US" sz="2400">
              <a:solidFill>
                <a:srgbClr val="A50021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95800" y="3048000"/>
            <a:ext cx="3048000" cy="2438400"/>
            <a:chOff x="1584" y="2592"/>
            <a:chExt cx="1920" cy="1536"/>
          </a:xfrm>
        </p:grpSpPr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1584" y="2592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0" name="Rectangle 6"/>
            <p:cNvSpPr>
              <a:spLocks noChangeArrowheads="1"/>
            </p:cNvSpPr>
            <p:nvPr/>
          </p:nvSpPr>
          <p:spPr bwMode="auto">
            <a:xfrm>
              <a:off x="1968" y="2592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1" name="Rectangle 7"/>
            <p:cNvSpPr>
              <a:spLocks noChangeArrowheads="1"/>
            </p:cNvSpPr>
            <p:nvPr/>
          </p:nvSpPr>
          <p:spPr bwMode="auto">
            <a:xfrm>
              <a:off x="1584" y="2976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2" name="Rectangle 8"/>
            <p:cNvSpPr>
              <a:spLocks noChangeArrowheads="1"/>
            </p:cNvSpPr>
            <p:nvPr/>
          </p:nvSpPr>
          <p:spPr bwMode="auto">
            <a:xfrm>
              <a:off x="1968" y="2976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2352" y="2592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2736" y="2592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5" name="Rectangle 11"/>
            <p:cNvSpPr>
              <a:spLocks noChangeArrowheads="1"/>
            </p:cNvSpPr>
            <p:nvPr/>
          </p:nvSpPr>
          <p:spPr bwMode="auto">
            <a:xfrm>
              <a:off x="2352" y="2976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Rectangle 12"/>
            <p:cNvSpPr>
              <a:spLocks noChangeArrowheads="1"/>
            </p:cNvSpPr>
            <p:nvPr/>
          </p:nvSpPr>
          <p:spPr bwMode="auto">
            <a:xfrm>
              <a:off x="2736" y="2976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7" name="Rectangle 13"/>
            <p:cNvSpPr>
              <a:spLocks noChangeArrowheads="1"/>
            </p:cNvSpPr>
            <p:nvPr/>
          </p:nvSpPr>
          <p:spPr bwMode="auto">
            <a:xfrm>
              <a:off x="1584" y="3360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8" name="Rectangle 14"/>
            <p:cNvSpPr>
              <a:spLocks noChangeArrowheads="1"/>
            </p:cNvSpPr>
            <p:nvPr/>
          </p:nvSpPr>
          <p:spPr bwMode="auto">
            <a:xfrm>
              <a:off x="1968" y="3360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Rectangle 15"/>
            <p:cNvSpPr>
              <a:spLocks noChangeArrowheads="1"/>
            </p:cNvSpPr>
            <p:nvPr/>
          </p:nvSpPr>
          <p:spPr bwMode="auto">
            <a:xfrm>
              <a:off x="1584" y="3744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Rectangle 16"/>
            <p:cNvSpPr>
              <a:spLocks noChangeArrowheads="1"/>
            </p:cNvSpPr>
            <p:nvPr/>
          </p:nvSpPr>
          <p:spPr bwMode="auto">
            <a:xfrm>
              <a:off x="1968" y="3744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1" name="Rectangle 17"/>
            <p:cNvSpPr>
              <a:spLocks noChangeArrowheads="1"/>
            </p:cNvSpPr>
            <p:nvPr/>
          </p:nvSpPr>
          <p:spPr bwMode="auto">
            <a:xfrm>
              <a:off x="2352" y="3360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2" name="Rectangle 18"/>
            <p:cNvSpPr>
              <a:spLocks noChangeArrowheads="1"/>
            </p:cNvSpPr>
            <p:nvPr/>
          </p:nvSpPr>
          <p:spPr bwMode="auto">
            <a:xfrm>
              <a:off x="2736" y="3360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3" name="Rectangle 19"/>
            <p:cNvSpPr>
              <a:spLocks noChangeArrowheads="1"/>
            </p:cNvSpPr>
            <p:nvPr/>
          </p:nvSpPr>
          <p:spPr bwMode="auto">
            <a:xfrm>
              <a:off x="2352" y="3744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Rectangle 20"/>
            <p:cNvSpPr>
              <a:spLocks noChangeArrowheads="1"/>
            </p:cNvSpPr>
            <p:nvPr/>
          </p:nvSpPr>
          <p:spPr bwMode="auto">
            <a:xfrm>
              <a:off x="2736" y="3744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Rectangle 21"/>
            <p:cNvSpPr>
              <a:spLocks noChangeArrowheads="1"/>
            </p:cNvSpPr>
            <p:nvPr/>
          </p:nvSpPr>
          <p:spPr bwMode="auto">
            <a:xfrm>
              <a:off x="3120" y="2592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Rectangle 22"/>
            <p:cNvSpPr>
              <a:spLocks noChangeArrowheads="1"/>
            </p:cNvSpPr>
            <p:nvPr/>
          </p:nvSpPr>
          <p:spPr bwMode="auto">
            <a:xfrm>
              <a:off x="3120" y="2976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" name="Rectangle 23"/>
            <p:cNvSpPr>
              <a:spLocks noChangeArrowheads="1"/>
            </p:cNvSpPr>
            <p:nvPr/>
          </p:nvSpPr>
          <p:spPr bwMode="auto">
            <a:xfrm>
              <a:off x="3120" y="3360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3120" y="3744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3282950" y="3167063"/>
            <a:ext cx="831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Row 1</a:t>
            </a: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3282950" y="3776663"/>
            <a:ext cx="831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Row 2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3276600" y="4400550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Row 3</a:t>
            </a:r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3276600" y="4995863"/>
            <a:ext cx="831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Row 4</a:t>
            </a:r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>
            <a:off x="4038600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403860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5" name="Line 31"/>
          <p:cNvSpPr>
            <a:spLocks noChangeShapeType="1"/>
          </p:cNvSpPr>
          <p:nvPr/>
        </p:nvSpPr>
        <p:spPr bwMode="auto">
          <a:xfrm>
            <a:off x="4038600" y="457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6" name="Line 32"/>
          <p:cNvSpPr>
            <a:spLocks noChangeShapeType="1"/>
          </p:cNvSpPr>
          <p:nvPr/>
        </p:nvSpPr>
        <p:spPr bwMode="auto">
          <a:xfrm>
            <a:off x="4038600" y="5181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4479925" y="5805488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Col 1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5073650" y="5805488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Col 2</a:t>
            </a:r>
          </a:p>
        </p:txBody>
      </p:sp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5683250" y="5805488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Col 3</a:t>
            </a:r>
          </a:p>
        </p:txBody>
      </p:sp>
      <p:sp>
        <p:nvSpPr>
          <p:cNvPr id="31780" name="Text Box 36"/>
          <p:cNvSpPr txBox="1">
            <a:spLocks noChangeArrowheads="1"/>
          </p:cNvSpPr>
          <p:nvPr/>
        </p:nvSpPr>
        <p:spPr bwMode="auto">
          <a:xfrm>
            <a:off x="6292850" y="5805488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Col 4</a:t>
            </a:r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6978650" y="5805488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Col 5</a:t>
            </a:r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 flipV="1">
            <a:off x="4800600" y="556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83" name="Line 39"/>
          <p:cNvSpPr>
            <a:spLocks noChangeShapeType="1"/>
          </p:cNvSpPr>
          <p:nvPr/>
        </p:nvSpPr>
        <p:spPr bwMode="auto">
          <a:xfrm flipV="1">
            <a:off x="5410200" y="556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84" name="Line 40"/>
          <p:cNvSpPr>
            <a:spLocks noChangeShapeType="1"/>
          </p:cNvSpPr>
          <p:nvPr/>
        </p:nvSpPr>
        <p:spPr bwMode="auto">
          <a:xfrm flipV="1">
            <a:off x="6019800" y="556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85" name="Line 41"/>
          <p:cNvSpPr>
            <a:spLocks noChangeShapeType="1"/>
          </p:cNvSpPr>
          <p:nvPr/>
        </p:nvSpPr>
        <p:spPr bwMode="auto">
          <a:xfrm flipV="1">
            <a:off x="6629400" y="556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 flipV="1">
            <a:off x="7239000" y="556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87" name="Freeform 43"/>
          <p:cNvSpPr>
            <a:spLocks/>
          </p:cNvSpPr>
          <p:nvPr/>
        </p:nvSpPr>
        <p:spPr bwMode="auto">
          <a:xfrm>
            <a:off x="2133600" y="4572000"/>
            <a:ext cx="3352800" cy="4445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728" y="240"/>
              </a:cxn>
              <a:cxn ang="0">
                <a:pos x="2112" y="0"/>
              </a:cxn>
            </a:cxnLst>
            <a:rect l="0" t="0" r="r" b="b"/>
            <a:pathLst>
              <a:path w="2112" h="280">
                <a:moveTo>
                  <a:pt x="0" y="240"/>
                </a:moveTo>
                <a:cubicBezTo>
                  <a:pt x="688" y="260"/>
                  <a:pt x="1376" y="280"/>
                  <a:pt x="1728" y="240"/>
                </a:cubicBezTo>
                <a:cubicBezTo>
                  <a:pt x="2080" y="200"/>
                  <a:pt x="2096" y="100"/>
                  <a:pt x="211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88" name="Text Box 44"/>
          <p:cNvSpPr txBox="1">
            <a:spLocks noChangeArrowheads="1"/>
          </p:cNvSpPr>
          <p:nvPr/>
        </p:nvSpPr>
        <p:spPr bwMode="auto">
          <a:xfrm>
            <a:off x="1123950" y="4800600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arr(3,2)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</a:t>
            </a:r>
            <a:endParaRPr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B39-E401-428B-A735-EB9A95681BF2}" type="slidenum">
              <a:rPr lang="tr-TR"/>
              <a:pPr/>
              <a:t>22</a:t>
            </a:fld>
            <a:endParaRPr lang="tr-T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MATLAB BASICS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438" y="1376363"/>
            <a:ext cx="8259762" cy="4719637"/>
          </a:xfrm>
        </p:spPr>
        <p:txBody>
          <a:bodyPr/>
          <a:lstStyle/>
          <a:p>
            <a:pPr>
              <a:spcAft>
                <a:spcPct val="20000"/>
              </a:spcAft>
              <a:buFontTx/>
              <a:buNone/>
            </a:pPr>
            <a:r>
              <a:rPr lang="en-US" sz="2800" b="1">
                <a:solidFill>
                  <a:srgbClr val="A50021"/>
                </a:solidFill>
              </a:rPr>
              <a:t>Array</a:t>
            </a:r>
            <a:r>
              <a:rPr lang="tr-TR" sz="2800" b="1">
                <a:solidFill>
                  <a:srgbClr val="A50021"/>
                </a:solidFill>
              </a:rPr>
              <a:t>s</a:t>
            </a:r>
            <a:endParaRPr lang="en-US" sz="2800">
              <a:solidFill>
                <a:srgbClr val="A50021"/>
              </a:solidFill>
            </a:endParaRPr>
          </a:p>
          <a:p>
            <a:pPr>
              <a:spcAft>
                <a:spcPct val="30000"/>
              </a:spcAft>
            </a:pPr>
            <a:r>
              <a:rPr lang="en-US" sz="2800"/>
              <a:t>The fundamental unit of data in MATLAB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z="2800"/>
              <a:t>Scalars </a:t>
            </a:r>
            <a:r>
              <a:rPr lang="tr-TR" sz="2800"/>
              <a:t>are also </a:t>
            </a:r>
            <a:r>
              <a:rPr lang="en-US" sz="2800"/>
              <a:t>treated as arrays by MATLAB (1 row </a:t>
            </a:r>
            <a:r>
              <a:rPr lang="tr-TR" sz="2800"/>
              <a:t>and </a:t>
            </a:r>
            <a:r>
              <a:rPr lang="en-US" sz="2800"/>
              <a:t>1 column)</a:t>
            </a:r>
            <a:r>
              <a:rPr lang="tr-TR" sz="2800"/>
              <a:t>.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tr-TR" sz="2800"/>
              <a:t>Row and column indices of an array start from 1.</a:t>
            </a:r>
            <a:endParaRPr lang="en-US" sz="2800"/>
          </a:p>
          <a:p>
            <a:pPr>
              <a:spcAft>
                <a:spcPct val="30000"/>
              </a:spcAft>
            </a:pPr>
            <a:r>
              <a:rPr lang="en-US" sz="2800"/>
              <a:t>Arrays can be classified as </a:t>
            </a:r>
            <a:r>
              <a:rPr lang="en-US" sz="2800" b="1">
                <a:solidFill>
                  <a:srgbClr val="A50021"/>
                </a:solidFill>
              </a:rPr>
              <a:t>vectors</a:t>
            </a:r>
            <a:r>
              <a:rPr lang="en-US" sz="2800"/>
              <a:t> </a:t>
            </a:r>
            <a:r>
              <a:rPr lang="tr-TR" sz="2800"/>
              <a:t>and</a:t>
            </a:r>
            <a:r>
              <a:rPr lang="en-US" sz="2800"/>
              <a:t> </a:t>
            </a:r>
            <a:r>
              <a:rPr lang="en-US" sz="2800" b="1">
                <a:solidFill>
                  <a:srgbClr val="A50021"/>
                </a:solidFill>
              </a:rPr>
              <a:t>matrices</a:t>
            </a:r>
            <a:r>
              <a:rPr lang="tr-TR" sz="2800"/>
              <a:t>.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</a:t>
            </a:r>
            <a:endParaRPr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C6E-46A9-49B5-8B1D-7FB4DB4640FA}" type="slidenum">
              <a:rPr lang="tr-TR"/>
              <a:pPr/>
              <a:t>23</a:t>
            </a:fld>
            <a:endParaRPr lang="tr-T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MATLAB BASICS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6363"/>
            <a:ext cx="8534400" cy="4719637"/>
          </a:xfrm>
        </p:spPr>
        <p:txBody>
          <a:bodyPr/>
          <a:lstStyle/>
          <a:p>
            <a:r>
              <a:rPr lang="en-US" sz="2800" b="1">
                <a:solidFill>
                  <a:srgbClr val="A50021"/>
                </a:solidFill>
              </a:rPr>
              <a:t>Vector: </a:t>
            </a:r>
            <a:r>
              <a:rPr lang="en-US" sz="2800"/>
              <a:t>Array with one dimension</a:t>
            </a:r>
          </a:p>
          <a:p>
            <a:pPr>
              <a:buFontTx/>
              <a:buNone/>
            </a:pPr>
            <a:endParaRPr lang="en-US" sz="1200"/>
          </a:p>
          <a:p>
            <a:r>
              <a:rPr lang="en-US" sz="2800" b="1">
                <a:solidFill>
                  <a:srgbClr val="A50021"/>
                </a:solidFill>
              </a:rPr>
              <a:t>Matrix:</a:t>
            </a:r>
            <a:r>
              <a:rPr lang="tr-TR" sz="2800" b="1">
                <a:solidFill>
                  <a:srgbClr val="A50021"/>
                </a:solidFill>
              </a:rPr>
              <a:t> </a:t>
            </a:r>
            <a:r>
              <a:rPr lang="en-US" sz="2800"/>
              <a:t>Array with more than one dimension</a:t>
            </a:r>
          </a:p>
          <a:p>
            <a:pPr>
              <a:buFontTx/>
              <a:buNone/>
            </a:pPr>
            <a:endParaRPr lang="en-US" sz="120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sz="2800" b="1">
                <a:solidFill>
                  <a:srgbClr val="A50021"/>
                </a:solidFill>
              </a:rPr>
              <a:t>Size</a:t>
            </a:r>
            <a:r>
              <a:rPr lang="en-US" sz="2800"/>
              <a:t> of an array</a:t>
            </a:r>
            <a:r>
              <a:rPr lang="tr-TR" sz="2800"/>
              <a:t> is specified by the n</a:t>
            </a:r>
            <a:r>
              <a:rPr lang="en-US" sz="2800"/>
              <a:t>umber of rows and </a:t>
            </a:r>
            <a:r>
              <a:rPr lang="tr-TR" sz="2800"/>
              <a:t>the n</a:t>
            </a:r>
            <a:r>
              <a:rPr lang="en-US" sz="2800"/>
              <a:t>umber of columns</a:t>
            </a:r>
            <a:r>
              <a:rPr lang="tr-TR" sz="2800"/>
              <a:t>, with the number</a:t>
            </a:r>
            <a:r>
              <a:rPr lang="en-US" sz="2800"/>
              <a:t> of </a:t>
            </a:r>
            <a:r>
              <a:rPr lang="tr-TR" sz="2800"/>
              <a:t>r</a:t>
            </a:r>
            <a:r>
              <a:rPr lang="en-US" sz="2800"/>
              <a:t>ows mentioned first</a:t>
            </a:r>
            <a:r>
              <a:rPr lang="tr-TR" sz="2800"/>
              <a:t> (</a:t>
            </a:r>
            <a:r>
              <a:rPr lang="tr-TR" sz="2400"/>
              <a:t>For example: n x m array</a:t>
            </a:r>
            <a:r>
              <a:rPr lang="tr-TR" sz="2800"/>
              <a:t>).</a:t>
            </a:r>
            <a:endParaRPr lang="en-US" sz="2800"/>
          </a:p>
          <a:p>
            <a:pPr>
              <a:lnSpc>
                <a:spcPct val="90000"/>
              </a:lnSpc>
              <a:spcAft>
                <a:spcPct val="20000"/>
              </a:spcAft>
              <a:buFontTx/>
              <a:buNone/>
            </a:pPr>
            <a:r>
              <a:rPr lang="en-US" sz="2800"/>
              <a:t>	Total </a:t>
            </a:r>
            <a:r>
              <a:rPr lang="tr-TR" sz="2800"/>
              <a:t>number</a:t>
            </a:r>
            <a:r>
              <a:rPr lang="en-US" sz="2800"/>
              <a:t> of elements</a:t>
            </a:r>
            <a:r>
              <a:rPr lang="tr-TR" sz="2800"/>
              <a:t> in an array</a:t>
            </a:r>
            <a:r>
              <a:rPr lang="en-US" sz="2800"/>
              <a:t> </a:t>
            </a:r>
            <a:r>
              <a:rPr lang="tr-TR" sz="2800"/>
              <a:t>is the product of the number</a:t>
            </a:r>
            <a:r>
              <a:rPr lang="en-US" sz="2800"/>
              <a:t> of rows</a:t>
            </a:r>
            <a:r>
              <a:rPr lang="tr-TR" sz="2800"/>
              <a:t> and the number</a:t>
            </a:r>
            <a:r>
              <a:rPr lang="en-US" sz="2800"/>
              <a:t> of columns</a:t>
            </a:r>
            <a:r>
              <a:rPr lang="tr-TR" sz="2800"/>
              <a:t>.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</a:t>
            </a:r>
            <a:endParaRPr lang="tr-TR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067-E016-41C4-84EF-47AB27E6EAFC}" type="slidenum">
              <a:rPr lang="tr-TR"/>
              <a:pPr/>
              <a:t>24</a:t>
            </a:fld>
            <a:endParaRPr lang="tr-T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MATLAB BASICS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143000" y="1371600"/>
            <a:ext cx="914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1   2</a:t>
            </a:r>
          </a:p>
          <a:p>
            <a:r>
              <a:rPr lang="en-US" sz="2400"/>
              <a:t>3   4</a:t>
            </a:r>
          </a:p>
          <a:p>
            <a:r>
              <a:rPr lang="en-US" sz="2400"/>
              <a:t>5   6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066800" y="1447800"/>
            <a:ext cx="152400" cy="1066800"/>
            <a:chOff x="1296" y="1920"/>
            <a:chExt cx="96" cy="672"/>
          </a:xfrm>
        </p:grpSpPr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H="1">
              <a:off x="1296" y="192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H="1">
              <a:off x="1296" y="259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1296" y="192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 flipH="1">
            <a:off x="1828800" y="1447800"/>
            <a:ext cx="152400" cy="1066800"/>
            <a:chOff x="1296" y="1920"/>
            <a:chExt cx="96" cy="672"/>
          </a:xfrm>
        </p:grpSpPr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H="1">
              <a:off x="1296" y="192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flipH="1">
              <a:off x="1296" y="259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>
              <a:off x="1296" y="192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533400" y="1752600"/>
            <a:ext cx="53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a=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3219450" y="1752600"/>
            <a:ext cx="3549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3x2 matrix </a:t>
            </a:r>
            <a:r>
              <a:rPr lang="en-US" sz="2400">
                <a:sym typeface="Wingdings" pitchFamily="2" charset="2"/>
              </a:rPr>
              <a:t> 6 elements</a:t>
            </a:r>
            <a:endParaRPr lang="en-US" sz="2400"/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533400" y="2819400"/>
            <a:ext cx="213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b=[1   2   3   4]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3200400" y="2819400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1x4 array </a:t>
            </a:r>
            <a:r>
              <a:rPr lang="en-US" sz="2400">
                <a:sym typeface="Wingdings" pitchFamily="2" charset="2"/>
              </a:rPr>
              <a:t> 4 elements, </a:t>
            </a:r>
            <a:r>
              <a:rPr lang="en-US" sz="2400" b="1">
                <a:solidFill>
                  <a:srgbClr val="A50021"/>
                </a:solidFill>
                <a:sym typeface="Wingdings" pitchFamily="2" charset="2"/>
              </a:rPr>
              <a:t>row vector</a:t>
            </a:r>
            <a:endParaRPr lang="en-US" sz="2400" b="1">
              <a:solidFill>
                <a:srgbClr val="A50021"/>
              </a:solidFill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066800" y="3613150"/>
            <a:ext cx="152400" cy="1066800"/>
            <a:chOff x="1296" y="1920"/>
            <a:chExt cx="96" cy="672"/>
          </a:xfrm>
        </p:grpSpPr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H="1">
              <a:off x="1296" y="192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flipH="1">
              <a:off x="1296" y="259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>
              <a:off x="1296" y="192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 flipH="1">
            <a:off x="1447800" y="3613150"/>
            <a:ext cx="152400" cy="1066800"/>
            <a:chOff x="1296" y="1920"/>
            <a:chExt cx="96" cy="672"/>
          </a:xfrm>
        </p:grpSpPr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 flipH="1">
              <a:off x="1296" y="192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flipH="1">
              <a:off x="1296" y="259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>
              <a:off x="1296" y="192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97" name="Text Box 29"/>
          <p:cNvSpPr txBox="1">
            <a:spLocks noChangeArrowheads="1"/>
          </p:cNvSpPr>
          <p:nvPr/>
        </p:nvSpPr>
        <p:spPr bwMode="auto">
          <a:xfrm>
            <a:off x="533400" y="3917950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c=</a:t>
            </a:r>
          </a:p>
        </p:txBody>
      </p: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1143000" y="3536950"/>
            <a:ext cx="533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1</a:t>
            </a:r>
          </a:p>
          <a:p>
            <a:r>
              <a:rPr lang="en-US" sz="2400"/>
              <a:t>3</a:t>
            </a:r>
          </a:p>
          <a:p>
            <a:r>
              <a:rPr lang="en-US" sz="2400"/>
              <a:t>5</a:t>
            </a:r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3219450" y="3886200"/>
            <a:ext cx="5665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3x1 array </a:t>
            </a:r>
            <a:r>
              <a:rPr lang="en-US" sz="2400">
                <a:sym typeface="Wingdings" pitchFamily="2" charset="2"/>
              </a:rPr>
              <a:t> 3 elements, </a:t>
            </a:r>
            <a:r>
              <a:rPr lang="en-US" sz="2400" b="1">
                <a:solidFill>
                  <a:srgbClr val="A50021"/>
                </a:solidFill>
                <a:sym typeface="Wingdings" pitchFamily="2" charset="2"/>
              </a:rPr>
              <a:t>column vector</a:t>
            </a:r>
            <a:endParaRPr lang="en-US" sz="2400" b="1">
              <a:solidFill>
                <a:srgbClr val="A50021"/>
              </a:solidFill>
            </a:endParaRPr>
          </a:p>
        </p:txBody>
      </p:sp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923925" y="5029200"/>
            <a:ext cx="562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a(2,1)=3		b(3)=3		c(2)=3</a:t>
            </a:r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 flipH="1">
            <a:off x="1016000" y="544671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2" name="Line 34"/>
          <p:cNvSpPr>
            <a:spLocks noChangeShapeType="1"/>
          </p:cNvSpPr>
          <p:nvPr/>
        </p:nvSpPr>
        <p:spPr bwMode="auto">
          <a:xfrm>
            <a:off x="1676400" y="544671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3" name="Text Box 35"/>
          <p:cNvSpPr txBox="1">
            <a:spLocks noChangeArrowheads="1"/>
          </p:cNvSpPr>
          <p:nvPr/>
        </p:nvSpPr>
        <p:spPr bwMode="auto">
          <a:xfrm>
            <a:off x="609600" y="5729288"/>
            <a:ext cx="831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Row</a:t>
            </a:r>
            <a:r>
              <a:rPr lang="tr-TR"/>
              <a:t> #</a:t>
            </a:r>
            <a:endParaRPr lang="en-US"/>
          </a:p>
        </p:txBody>
      </p:sp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1676400" y="57292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/>
              <a:t>C</a:t>
            </a:r>
            <a:r>
              <a:rPr lang="en-US"/>
              <a:t>olumn</a:t>
            </a:r>
            <a:r>
              <a:rPr lang="tr-TR"/>
              <a:t> #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</a:t>
            </a:r>
            <a:endParaRPr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6AC2-260E-4BAB-A3C9-C6AE3D3E3304}" type="slidenum">
              <a:rPr lang="tr-TR"/>
              <a:pPr/>
              <a:t>25</a:t>
            </a:fld>
            <a:endParaRPr lang="tr-T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MATLAB BASICS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305800" cy="51054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buFontTx/>
              <a:buNone/>
            </a:pPr>
            <a:r>
              <a:rPr lang="en-US" sz="2800" b="1">
                <a:solidFill>
                  <a:srgbClr val="A50021"/>
                </a:solidFill>
              </a:rPr>
              <a:t>Variable</a:t>
            </a:r>
            <a:r>
              <a:rPr lang="tr-TR" sz="2800" b="1">
                <a:solidFill>
                  <a:srgbClr val="A50021"/>
                </a:solidFill>
              </a:rPr>
              <a:t>s</a:t>
            </a:r>
            <a:endParaRPr lang="en-US" sz="2800" b="1">
              <a:solidFill>
                <a:srgbClr val="A50021"/>
              </a:solidFill>
            </a:endParaRP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sz="2400"/>
              <a:t>A region of memory containing an array, which is known by a </a:t>
            </a:r>
            <a:r>
              <a:rPr lang="en-US" sz="2400" b="1">
                <a:solidFill>
                  <a:srgbClr val="A50021"/>
                </a:solidFill>
              </a:rPr>
              <a:t>user-specified name</a:t>
            </a:r>
            <a:r>
              <a:rPr lang="en-US" sz="2400"/>
              <a:t>.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sz="2400"/>
              <a:t>Contents can be used or modified at any time.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sz="2400"/>
              <a:t>Variable names must begin with </a:t>
            </a:r>
            <a:r>
              <a:rPr lang="tr-TR" sz="2400"/>
              <a:t>a </a:t>
            </a:r>
            <a:r>
              <a:rPr lang="en-US" sz="2400"/>
              <a:t>letter, followed by any combination of letters, numbers and the underscore (_)</a:t>
            </a:r>
            <a:r>
              <a:rPr lang="tr-TR" sz="2400"/>
              <a:t> character</a:t>
            </a:r>
            <a:r>
              <a:rPr lang="en-US" sz="2400"/>
              <a:t>.</a:t>
            </a:r>
            <a:r>
              <a:rPr lang="tr-TR" sz="2400"/>
              <a:t> Only the first 31 characters are significant.</a:t>
            </a:r>
            <a:endParaRPr lang="en-US" sz="240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tr-TR" sz="2400"/>
              <a:t>The </a:t>
            </a:r>
            <a:r>
              <a:rPr lang="en-US" sz="2400"/>
              <a:t>MATLAB </a:t>
            </a:r>
            <a:r>
              <a:rPr lang="tr-TR" sz="2400"/>
              <a:t>language </a:t>
            </a:r>
            <a:r>
              <a:rPr lang="en-US" sz="2400"/>
              <a:t>is Case Sensitive. NAME, name and Name are all different</a:t>
            </a:r>
            <a:r>
              <a:rPr lang="tr-TR" sz="2400"/>
              <a:t> variables</a:t>
            </a:r>
            <a:r>
              <a:rPr lang="en-US" sz="2400"/>
              <a:t>.</a:t>
            </a:r>
            <a:endParaRPr lang="tr-TR" sz="2400"/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20000"/>
              </a:spcAft>
              <a:buFontTx/>
              <a:buNone/>
            </a:pPr>
            <a:r>
              <a:rPr lang="tr-T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tr-TR" sz="24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Give meaningful (descriptive and easy-to-remember) names for the variables. Never define a variable with the same name as a MATLAB function or command.</a:t>
            </a:r>
            <a:endParaRPr lang="en-US" sz="2400" b="1">
              <a:solidFill>
                <a:srgbClr val="CC99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</a:t>
            </a:r>
            <a:endParaRPr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57AA-CD22-4C2C-93EC-7FBF28230290}" type="slidenum">
              <a:rPr lang="tr-TR"/>
              <a:pPr/>
              <a:t>26</a:t>
            </a:fld>
            <a:endParaRPr lang="tr-T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MATLAB BASICS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438" y="1376363"/>
            <a:ext cx="8259762" cy="4872037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>
                <a:solidFill>
                  <a:srgbClr val="A50021"/>
                </a:solidFill>
              </a:rPr>
              <a:t>Common </a:t>
            </a:r>
            <a:r>
              <a:rPr lang="tr-TR" sz="2800" b="1">
                <a:solidFill>
                  <a:srgbClr val="A50021"/>
                </a:solidFill>
              </a:rPr>
              <a:t>t</a:t>
            </a:r>
            <a:r>
              <a:rPr lang="en-US" sz="2800" b="1">
                <a:solidFill>
                  <a:srgbClr val="A50021"/>
                </a:solidFill>
              </a:rPr>
              <a:t>ypes of MATLAB variables</a:t>
            </a:r>
          </a:p>
          <a:p>
            <a:pPr>
              <a:buFontTx/>
              <a:buNone/>
            </a:pPr>
            <a:endParaRPr lang="en-US" sz="800"/>
          </a:p>
          <a:p>
            <a:r>
              <a:rPr lang="en-US" sz="2400" b="1">
                <a:solidFill>
                  <a:srgbClr val="A50021"/>
                </a:solidFill>
              </a:rPr>
              <a:t>double:</a:t>
            </a:r>
            <a:r>
              <a:rPr lang="en-US" sz="2400">
                <a:solidFill>
                  <a:srgbClr val="A50021"/>
                </a:solidFill>
              </a:rPr>
              <a:t> </a:t>
            </a:r>
            <a:r>
              <a:rPr lang="en-US" sz="2400"/>
              <a:t>64-bit double-precision floating</a:t>
            </a:r>
            <a:r>
              <a:rPr lang="tr-TR" sz="2400"/>
              <a:t>-</a:t>
            </a:r>
            <a:r>
              <a:rPr lang="en-US" sz="2400"/>
              <a:t>point number</a:t>
            </a:r>
            <a:r>
              <a:rPr lang="tr-TR" sz="2400"/>
              <a:t>s</a:t>
            </a:r>
            <a:endParaRPr lang="en-US" sz="2400"/>
          </a:p>
          <a:p>
            <a:pPr>
              <a:buFontTx/>
              <a:buNone/>
            </a:pPr>
            <a:r>
              <a:rPr lang="tr-TR" sz="2400"/>
              <a:t>	They can hold </a:t>
            </a:r>
            <a:r>
              <a:rPr lang="en-US" sz="2400"/>
              <a:t>real, imaginary or complex numbers</a:t>
            </a:r>
            <a:r>
              <a:rPr lang="tr-TR" sz="2400"/>
              <a:t> in the range </a:t>
            </a:r>
            <a:r>
              <a:rPr lang="en-US" sz="2400"/>
              <a:t>from </a:t>
            </a:r>
            <a:r>
              <a:rPr lang="en-US" sz="2400">
                <a:cs typeface="Arial" charset="0"/>
              </a:rPr>
              <a:t>±10</a:t>
            </a:r>
            <a:r>
              <a:rPr lang="en-US" sz="2400" baseline="30000">
                <a:cs typeface="Arial" charset="0"/>
              </a:rPr>
              <a:t>-308</a:t>
            </a:r>
            <a:r>
              <a:rPr lang="en-US" sz="2400">
                <a:cs typeface="Arial" charset="0"/>
              </a:rPr>
              <a:t> to ±10</a:t>
            </a:r>
            <a:r>
              <a:rPr lang="en-US" sz="2400" baseline="30000">
                <a:cs typeface="Arial" charset="0"/>
              </a:rPr>
              <a:t>308 </a:t>
            </a:r>
            <a:r>
              <a:rPr lang="en-US" sz="2400">
                <a:cs typeface="Arial" charset="0"/>
              </a:rPr>
              <a:t>with 15 or 16 </a:t>
            </a:r>
            <a:r>
              <a:rPr lang="tr-TR" sz="2400">
                <a:cs typeface="Arial" charset="0"/>
              </a:rPr>
              <a:t>decimal </a:t>
            </a:r>
            <a:r>
              <a:rPr lang="en-US" sz="2400">
                <a:cs typeface="Arial" charset="0"/>
              </a:rPr>
              <a:t>digits</a:t>
            </a:r>
            <a:r>
              <a:rPr lang="tr-TR" sz="2400">
                <a:cs typeface="Arial" charset="0"/>
              </a:rPr>
              <a:t>.</a:t>
            </a:r>
            <a:endParaRPr lang="en-US" sz="2400">
              <a:cs typeface="Arial" charset="0"/>
            </a:endParaRPr>
          </a:p>
          <a:p>
            <a:pPr>
              <a:buFontTx/>
              <a:buNone/>
            </a:pPr>
            <a:r>
              <a:rPr lang="tr-TR" sz="2400">
                <a:cs typeface="Arial" charset="0"/>
              </a:rPr>
              <a:t>	</a:t>
            </a:r>
            <a:r>
              <a:rPr lang="en-US" sz="2400">
                <a:cs typeface="Arial" charset="0"/>
              </a:rPr>
              <a:t>	</a:t>
            </a:r>
            <a:r>
              <a:rPr lang="en-US" sz="2400" i="1">
                <a:cs typeface="Arial" charset="0"/>
              </a:rPr>
              <a:t>&gt;&gt;</a:t>
            </a:r>
            <a:r>
              <a:rPr lang="tr-TR" sz="2400" i="1">
                <a:cs typeface="Arial" charset="0"/>
              </a:rPr>
              <a:t> </a:t>
            </a:r>
            <a:r>
              <a:rPr lang="en-US" sz="2400" i="1">
                <a:cs typeface="Arial" charset="0"/>
              </a:rPr>
              <a:t>var = 1 + i</a:t>
            </a:r>
            <a:r>
              <a:rPr lang="tr-TR" sz="2400" i="1">
                <a:cs typeface="Arial" charset="0"/>
              </a:rPr>
              <a:t> </a:t>
            </a:r>
            <a:r>
              <a:rPr lang="en-US" sz="2400" i="1">
                <a:cs typeface="Arial" charset="0"/>
              </a:rPr>
              <a:t>;</a:t>
            </a:r>
          </a:p>
          <a:p>
            <a:pPr>
              <a:buFontTx/>
              <a:buNone/>
            </a:pPr>
            <a:endParaRPr lang="en-US" sz="800" i="1">
              <a:cs typeface="Arial" charset="0"/>
            </a:endParaRPr>
          </a:p>
          <a:p>
            <a:r>
              <a:rPr lang="en-US" sz="2400" b="1">
                <a:solidFill>
                  <a:srgbClr val="A50021"/>
                </a:solidFill>
                <a:cs typeface="Arial" charset="0"/>
              </a:rPr>
              <a:t>char:</a:t>
            </a:r>
            <a:r>
              <a:rPr lang="en-US" sz="2400">
                <a:solidFill>
                  <a:srgbClr val="A50021"/>
                </a:solidFill>
                <a:cs typeface="Arial" charset="0"/>
              </a:rPr>
              <a:t> </a:t>
            </a:r>
            <a:r>
              <a:rPr lang="en-US" sz="2400">
                <a:cs typeface="Arial" charset="0"/>
              </a:rPr>
              <a:t>16-bit values, each representing a single character</a:t>
            </a:r>
          </a:p>
          <a:p>
            <a:pPr>
              <a:buFontTx/>
              <a:buNone/>
            </a:pPr>
            <a:r>
              <a:rPr lang="tr-TR" sz="2400">
                <a:cs typeface="Arial" charset="0"/>
              </a:rPr>
              <a:t>	The </a:t>
            </a:r>
            <a:r>
              <a:rPr lang="en-US" sz="2400">
                <a:cs typeface="Arial" charset="0"/>
              </a:rPr>
              <a:t>char arrays are used to hold character strings</a:t>
            </a:r>
            <a:r>
              <a:rPr lang="tr-TR" sz="2400">
                <a:cs typeface="Arial" charset="0"/>
              </a:rPr>
              <a:t>.</a:t>
            </a:r>
            <a:endParaRPr lang="en-US" sz="2400">
              <a:cs typeface="Arial" charset="0"/>
            </a:endParaRPr>
          </a:p>
          <a:p>
            <a:pPr>
              <a:buFontTx/>
              <a:buNone/>
            </a:pPr>
            <a:r>
              <a:rPr lang="en-US" sz="2400" baseline="30000">
                <a:cs typeface="Arial" charset="0"/>
              </a:rPr>
              <a:t>	</a:t>
            </a:r>
            <a:r>
              <a:rPr lang="tr-TR" sz="2400" baseline="30000">
                <a:cs typeface="Arial" charset="0"/>
              </a:rPr>
              <a:t>	</a:t>
            </a:r>
            <a:r>
              <a:rPr lang="en-US" sz="2400" i="1">
                <a:cs typeface="Arial" charset="0"/>
              </a:rPr>
              <a:t>&gt;&gt;</a:t>
            </a:r>
            <a:r>
              <a:rPr lang="tr-TR" sz="2400" i="1">
                <a:cs typeface="Arial" charset="0"/>
              </a:rPr>
              <a:t> </a:t>
            </a:r>
            <a:r>
              <a:rPr lang="en-US" sz="2400" i="1">
                <a:cs typeface="Arial" charset="0"/>
              </a:rPr>
              <a:t>comment = ‘This is a character string’</a:t>
            </a:r>
            <a:r>
              <a:rPr lang="tr-TR" sz="2400" i="1">
                <a:cs typeface="Arial" charset="0"/>
              </a:rPr>
              <a:t> ;</a:t>
            </a:r>
          </a:p>
          <a:p>
            <a:pPr>
              <a:buFontTx/>
              <a:buNone/>
            </a:pPr>
            <a:endParaRPr lang="tr-TR" sz="800" i="1">
              <a:cs typeface="Arial" charset="0"/>
            </a:endParaRPr>
          </a:p>
          <a:p>
            <a:pPr>
              <a:spcBef>
                <a:spcPct val="40000"/>
              </a:spcBef>
              <a:buFontTx/>
              <a:buNone/>
            </a:pPr>
            <a:r>
              <a:rPr lang="tr-TR" sz="2400"/>
              <a:t>	</a:t>
            </a:r>
            <a:r>
              <a:rPr lang="tr-T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The type of data assigned to a variable determines the type of variable that is created.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</a:t>
            </a:r>
            <a:endParaRPr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97-5115-45EA-861B-DCE18F9B0C77}" type="slidenum">
              <a:rPr lang="tr-TR"/>
              <a:pPr/>
              <a:t>27</a:t>
            </a:fld>
            <a:endParaRPr lang="tr-TR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143000" y="1219200"/>
            <a:ext cx="7543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b="1">
                <a:solidFill>
                  <a:srgbClr val="A50021"/>
                </a:solidFill>
              </a:rPr>
              <a:t>Initializing Variables in Assignment Statements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tr-TR" sz="2400"/>
              <a:t>An assignment statement has the general form</a:t>
            </a:r>
            <a:endParaRPr lang="en-US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tr-TR" sz="2400" i="1"/>
              <a:t>			</a:t>
            </a:r>
            <a:r>
              <a:rPr lang="en-US" sz="2400" i="1"/>
              <a:t>var = expression</a:t>
            </a:r>
            <a:endParaRPr lang="tr-TR" sz="2400" i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tr-TR" sz="2400" b="1" u="sng"/>
              <a:t>Examples:</a:t>
            </a:r>
            <a:endParaRPr lang="en-US" sz="2400" b="1" u="sng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i="1"/>
              <a:t>&gt;&gt;</a:t>
            </a:r>
            <a:r>
              <a:rPr lang="tr-TR" sz="2000" i="1"/>
              <a:t> </a:t>
            </a:r>
            <a:r>
              <a:rPr lang="en-US" sz="2000"/>
              <a:t>var = 40 * i;		</a:t>
            </a:r>
            <a:r>
              <a:rPr lang="tr-TR" sz="2000"/>
              <a:t>	</a:t>
            </a:r>
            <a:r>
              <a:rPr lang="en-US" sz="2000"/>
              <a:t>&gt;&gt;</a:t>
            </a:r>
            <a:r>
              <a:rPr lang="tr-TR" sz="2000"/>
              <a:t> </a:t>
            </a:r>
            <a:r>
              <a:rPr lang="en-US" sz="2000"/>
              <a:t>a2 = [0 1+8];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&gt;&gt;</a:t>
            </a:r>
            <a:r>
              <a:rPr lang="tr-TR" sz="2000"/>
              <a:t> </a:t>
            </a:r>
            <a:r>
              <a:rPr lang="en-US" sz="2000"/>
              <a:t>var2 = var / 5;		&gt;&gt;</a:t>
            </a:r>
            <a:r>
              <a:rPr lang="tr-TR" sz="2000"/>
              <a:t> </a:t>
            </a:r>
            <a:r>
              <a:rPr lang="en-US" sz="2000"/>
              <a:t>b2 = [a2(2) 7 a];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&gt;&gt;</a:t>
            </a:r>
            <a:r>
              <a:rPr lang="tr-TR" sz="2000"/>
              <a:t> </a:t>
            </a:r>
            <a:r>
              <a:rPr lang="en-US" sz="2000"/>
              <a:t>array = [1 2 3 4];		&gt;&gt;</a:t>
            </a:r>
            <a:r>
              <a:rPr lang="tr-TR" sz="2000"/>
              <a:t> </a:t>
            </a:r>
            <a:r>
              <a:rPr lang="en-US" sz="2000"/>
              <a:t>c2(2,3) = 5;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&gt;&gt;</a:t>
            </a:r>
            <a:r>
              <a:rPr lang="tr-TR" sz="2000"/>
              <a:t> </a:t>
            </a:r>
            <a:r>
              <a:rPr lang="en-US" sz="2000"/>
              <a:t>x = 1; </a:t>
            </a:r>
            <a:r>
              <a:rPr lang="tr-TR" sz="2000"/>
              <a:t> </a:t>
            </a:r>
            <a:r>
              <a:rPr lang="en-US" sz="2000"/>
              <a:t>y = 2; 		</a:t>
            </a:r>
            <a:r>
              <a:rPr lang="tr-TR" sz="2000"/>
              <a:t>	</a:t>
            </a:r>
            <a:r>
              <a:rPr lang="en-US" sz="2000"/>
              <a:t>&gt;&gt;</a:t>
            </a:r>
            <a:r>
              <a:rPr lang="tr-TR" sz="2000"/>
              <a:t> </a:t>
            </a:r>
            <a:r>
              <a:rPr lang="en-US" sz="2000"/>
              <a:t>d2 = [1 2];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&gt;&gt;</a:t>
            </a:r>
            <a:r>
              <a:rPr lang="tr-TR" sz="2000"/>
              <a:t> </a:t>
            </a:r>
            <a:r>
              <a:rPr lang="en-US" sz="2000"/>
              <a:t>a = [3.4];			&gt;&gt;</a:t>
            </a:r>
            <a:r>
              <a:rPr lang="tr-TR" sz="2000"/>
              <a:t> </a:t>
            </a:r>
            <a:r>
              <a:rPr lang="en-US" sz="2000"/>
              <a:t>d2(4) = 4;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&gt;&gt;</a:t>
            </a:r>
            <a:r>
              <a:rPr lang="tr-TR" sz="2000"/>
              <a:t> </a:t>
            </a:r>
            <a:r>
              <a:rPr lang="en-US" sz="2000"/>
              <a:t>b = [1.0 2.0 3.0 4.0];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&gt;&gt;</a:t>
            </a:r>
            <a:r>
              <a:rPr lang="tr-TR" sz="2000"/>
              <a:t> </a:t>
            </a:r>
            <a:r>
              <a:rPr lang="en-US" sz="2000"/>
              <a:t>c = [1.0; 2.0; 3.0];	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&gt;&gt;</a:t>
            </a:r>
            <a:r>
              <a:rPr lang="tr-TR" sz="2000"/>
              <a:t> </a:t>
            </a:r>
            <a:r>
              <a:rPr lang="en-US" sz="2000"/>
              <a:t>d = [1, 2, 3; 4, 5, 6];	</a:t>
            </a:r>
            <a:r>
              <a:rPr lang="tr-TR" sz="2000"/>
              <a:t>	 </a:t>
            </a:r>
            <a:r>
              <a:rPr lang="en-US" sz="2000"/>
              <a:t>‘</a:t>
            </a:r>
            <a:r>
              <a:rPr lang="en-US" sz="2000" b="1">
                <a:solidFill>
                  <a:srgbClr val="A50021"/>
                </a:solidFill>
              </a:rPr>
              <a:t>;</a:t>
            </a:r>
            <a:r>
              <a:rPr lang="en-US" sz="2000"/>
              <a:t>’ </a:t>
            </a:r>
            <a:r>
              <a:rPr lang="tr-TR" sz="2000"/>
              <a:t>semicolon suppresses the</a:t>
            </a:r>
            <a:endParaRPr lang="en-US" sz="20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&gt;&gt;</a:t>
            </a:r>
            <a:r>
              <a:rPr lang="tr-TR" sz="2000"/>
              <a:t> </a:t>
            </a:r>
            <a:r>
              <a:rPr lang="en-US" sz="2000"/>
              <a:t>e = [1, 2, 3		</a:t>
            </a:r>
            <a:r>
              <a:rPr lang="tr-TR" sz="2000"/>
              <a:t>	 automatic echoing of values but</a:t>
            </a:r>
            <a:endParaRPr lang="en-US" sz="20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           </a:t>
            </a:r>
            <a:r>
              <a:rPr lang="tr-TR" sz="2000"/>
              <a:t> </a:t>
            </a:r>
            <a:r>
              <a:rPr lang="en-US" sz="2000"/>
              <a:t>4, 5, 6]; </a:t>
            </a:r>
            <a:r>
              <a:rPr lang="tr-TR" sz="2000"/>
              <a:t>			 it </a:t>
            </a:r>
            <a:r>
              <a:rPr lang="en-US" sz="2000"/>
              <a:t>slows</a:t>
            </a:r>
            <a:r>
              <a:rPr lang="tr-TR" sz="2000"/>
              <a:t> down</a:t>
            </a:r>
            <a:r>
              <a:rPr lang="en-US" sz="2000"/>
              <a:t> the execution</a:t>
            </a:r>
            <a:r>
              <a:rPr lang="tr-TR" sz="2000"/>
              <a:t>.</a:t>
            </a:r>
            <a:endParaRPr lang="en-US" sz="200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MATLAB BASICS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</a:t>
            </a:r>
            <a:endParaRPr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9A88-DE41-4EA9-A8B6-3BB612BE3E5A}" type="slidenum">
              <a:rPr lang="tr-TR"/>
              <a:pPr/>
              <a:t>28</a:t>
            </a:fld>
            <a:endParaRPr lang="tr-T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MATLAB BASICS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376363"/>
            <a:ext cx="8305800" cy="471963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buFontTx/>
              <a:buNone/>
            </a:pPr>
            <a:r>
              <a:rPr lang="en-US" sz="2400" b="1">
                <a:solidFill>
                  <a:srgbClr val="A50021"/>
                </a:solidFill>
              </a:rPr>
              <a:t>Initializing Variables in Assignment Statements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sz="2400"/>
              <a:t>A</a:t>
            </a:r>
            <a:r>
              <a:rPr lang="tr-TR" sz="2400"/>
              <a:t>rrays are constructed using brackets and semicolons. All of the elements of an array are listed in row order.</a:t>
            </a:r>
            <a:endParaRPr lang="en-US" sz="240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tr-TR" sz="2400"/>
              <a:t>The values in each row are listed from left to right and they are separated by blank spaces or commas.</a:t>
            </a:r>
            <a:endParaRPr lang="en-US" sz="240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tr-TR" sz="2400"/>
              <a:t>The rows are separated by semicolons or new lines.</a:t>
            </a:r>
            <a:endParaRPr lang="en-US" sz="240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tr-TR" sz="2400"/>
              <a:t>The number of elements in every row of an array must be the same.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tr-TR" sz="2400"/>
              <a:t>The expressions used to initialize arrays can include algebraic operations and all or portions of previously defined arrays.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</a:t>
            </a:r>
            <a:endParaRPr lang="tr-TR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D0E0-21AF-429C-BE3F-4EE5EF9A2126}" type="slidenum">
              <a:rPr lang="tr-TR"/>
              <a:pPr/>
              <a:t>29</a:t>
            </a:fld>
            <a:endParaRPr lang="tr-TR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441450" y="68263"/>
            <a:ext cx="7551738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 anchor="ctr"/>
          <a:lstStyle/>
          <a:p>
            <a:r>
              <a:rPr lang="en-US" sz="36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MATLAB BASICS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990600" y="1219200"/>
            <a:ext cx="784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2800" b="1">
                <a:solidFill>
                  <a:srgbClr val="A50021"/>
                </a:solidFill>
              </a:rPr>
              <a:t>Initializing with Shortcut Expressions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tr-TR" sz="2800"/>
              <a:t>			</a:t>
            </a:r>
            <a:r>
              <a:rPr lang="en-US" sz="2800" i="1"/>
              <a:t>first: increment: last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>
                <a:solidFill>
                  <a:srgbClr val="A50021"/>
                </a:solidFill>
              </a:rPr>
              <a:t>Colon operator:</a:t>
            </a:r>
            <a:r>
              <a:rPr lang="en-US" sz="2400"/>
              <a:t> </a:t>
            </a:r>
            <a:r>
              <a:rPr lang="tr-TR" sz="2400"/>
              <a:t>a shortcut notation used </a:t>
            </a:r>
            <a:r>
              <a:rPr lang="en-US" sz="2400"/>
              <a:t>to initialize arrays with thousands of elements</a:t>
            </a:r>
          </a:p>
          <a:p>
            <a:pPr marL="342900" indent="-342900">
              <a:lnSpc>
                <a:spcPct val="90000"/>
              </a:lnSpc>
              <a:spcBef>
                <a:spcPct val="40000"/>
              </a:spcBef>
            </a:pPr>
            <a:r>
              <a:rPr lang="en-US" sz="2400" i="1"/>
              <a:t>		&gt;&gt;</a:t>
            </a:r>
            <a:r>
              <a:rPr lang="tr-TR" sz="2400" i="1"/>
              <a:t> </a:t>
            </a:r>
            <a:r>
              <a:rPr lang="en-US" sz="2400"/>
              <a:t>x = 1 : 2 : 10</a:t>
            </a:r>
            <a:r>
              <a:rPr lang="tr-TR" sz="2400"/>
              <a:t>;</a:t>
            </a:r>
            <a:endParaRPr lang="tr-TR" sz="2400"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		&gt;&gt;</a:t>
            </a:r>
            <a:r>
              <a:rPr lang="tr-TR" sz="2400"/>
              <a:t> </a:t>
            </a:r>
            <a:r>
              <a:rPr lang="en-US" sz="2400"/>
              <a:t>angles = (0.01 : 0.01 : 1) * pi</a:t>
            </a:r>
            <a:r>
              <a:rPr lang="tr-TR" sz="2400"/>
              <a:t>;</a:t>
            </a:r>
            <a:endParaRPr lang="en-US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2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>
                <a:solidFill>
                  <a:srgbClr val="A50021"/>
                </a:solidFill>
              </a:rPr>
              <a:t>Transpose operator:</a:t>
            </a:r>
            <a:r>
              <a:rPr lang="en-US" sz="2400"/>
              <a:t> </a:t>
            </a:r>
            <a:r>
              <a:rPr lang="tr-TR" sz="2400"/>
              <a:t>(</a:t>
            </a:r>
            <a:r>
              <a:rPr lang="tr-TR" sz="2400">
                <a:cs typeface="Arial" charset="0"/>
              </a:rPr>
              <a:t>′)</a:t>
            </a:r>
            <a:r>
              <a:rPr lang="en-US" sz="2400"/>
              <a:t> </a:t>
            </a:r>
            <a:r>
              <a:rPr lang="tr-TR" sz="2400"/>
              <a:t>swaps the rows and columns of an array</a:t>
            </a:r>
            <a:endParaRPr lang="en-US" sz="2400"/>
          </a:p>
          <a:p>
            <a:pPr marL="342900" indent="-342900">
              <a:lnSpc>
                <a:spcPct val="90000"/>
              </a:lnSpc>
              <a:spcBef>
                <a:spcPct val="40000"/>
              </a:spcBef>
            </a:pPr>
            <a:r>
              <a:rPr lang="en-US" sz="2400"/>
              <a:t>		&gt;&gt;</a:t>
            </a:r>
            <a:r>
              <a:rPr lang="tr-TR" sz="2400"/>
              <a:t> </a:t>
            </a:r>
            <a:r>
              <a:rPr lang="en-US" sz="2400"/>
              <a:t>f </a:t>
            </a:r>
            <a:r>
              <a:rPr lang="tr-TR" sz="2400"/>
              <a:t> </a:t>
            </a:r>
            <a:r>
              <a:rPr lang="en-US" sz="2400"/>
              <a:t>= [1:4]</a:t>
            </a:r>
            <a:r>
              <a:rPr lang="tr-TR" sz="2400">
                <a:cs typeface="Arial" charset="0"/>
              </a:rPr>
              <a:t>′</a:t>
            </a:r>
            <a:r>
              <a:rPr lang="tr-TR" sz="2400">
                <a:latin typeface="Book Antiqua" pitchFamily="18" charset="0"/>
              </a:rPr>
              <a:t>;</a:t>
            </a:r>
            <a:r>
              <a:rPr lang="en-US" sz="2400"/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		&gt;&gt;</a:t>
            </a:r>
            <a:r>
              <a:rPr lang="tr-TR" sz="2400"/>
              <a:t> </a:t>
            </a:r>
            <a:r>
              <a:rPr lang="en-US" sz="2400"/>
              <a:t>g = 1:4; 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		&gt;&gt;</a:t>
            </a:r>
            <a:r>
              <a:rPr lang="tr-TR" sz="2400"/>
              <a:t> </a:t>
            </a:r>
            <a:r>
              <a:rPr lang="en-US" sz="2400"/>
              <a:t>h = [</a:t>
            </a:r>
            <a:r>
              <a:rPr lang="tr-TR" sz="2400"/>
              <a:t> </a:t>
            </a:r>
            <a:r>
              <a:rPr lang="en-US" sz="2400"/>
              <a:t>g</a:t>
            </a:r>
            <a:r>
              <a:rPr lang="tr-TR" sz="2400">
                <a:cs typeface="Arial" charset="0"/>
              </a:rPr>
              <a:t>′</a:t>
            </a:r>
            <a:r>
              <a:rPr lang="en-US" sz="2400" b="1">
                <a:latin typeface="Book Antiqua" pitchFamily="18" charset="0"/>
              </a:rPr>
              <a:t> </a:t>
            </a:r>
            <a:r>
              <a:rPr lang="tr-TR" sz="2400" b="1">
                <a:latin typeface="Book Antiqua" pitchFamily="18" charset="0"/>
              </a:rPr>
              <a:t> </a:t>
            </a:r>
            <a:r>
              <a:rPr lang="en-US" sz="2400"/>
              <a:t>g</a:t>
            </a:r>
            <a:r>
              <a:rPr lang="tr-TR" sz="2400">
                <a:cs typeface="Arial" charset="0"/>
              </a:rPr>
              <a:t>′ </a:t>
            </a:r>
            <a:r>
              <a:rPr lang="en-US" sz="2400"/>
              <a:t>]</a:t>
            </a:r>
            <a:r>
              <a:rPr lang="tr-TR" sz="2400"/>
              <a:t>;</a:t>
            </a:r>
            <a:endParaRPr lang="en-US" sz="2400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6096000" y="4572000"/>
            <a:ext cx="914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400"/>
              <a:t>1   </a:t>
            </a:r>
            <a:r>
              <a:rPr lang="tr-TR" sz="2400"/>
              <a:t>1</a:t>
            </a:r>
            <a:endParaRPr lang="en-US" sz="2400"/>
          </a:p>
          <a:p>
            <a:pPr marL="342900" indent="-342900"/>
            <a:r>
              <a:rPr lang="tr-TR" sz="2400"/>
              <a:t>2</a:t>
            </a:r>
            <a:r>
              <a:rPr lang="en-US" sz="2400"/>
              <a:t>   </a:t>
            </a:r>
            <a:r>
              <a:rPr lang="tr-TR" sz="2400"/>
              <a:t>2</a:t>
            </a:r>
            <a:endParaRPr lang="en-US" sz="2400"/>
          </a:p>
          <a:p>
            <a:pPr marL="342900" indent="-342900">
              <a:buFontTx/>
              <a:buAutoNum type="arabicPlain" startAt="3"/>
            </a:pPr>
            <a:r>
              <a:rPr lang="tr-TR" sz="2400"/>
              <a:t> 3</a:t>
            </a:r>
          </a:p>
          <a:p>
            <a:pPr marL="342900" indent="-342900"/>
            <a:r>
              <a:rPr lang="tr-TR" sz="2400"/>
              <a:t>4   4</a:t>
            </a:r>
            <a:endParaRPr lang="en-US" sz="240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 flipH="1">
            <a:off x="6781800" y="4648200"/>
            <a:ext cx="152400" cy="1447800"/>
            <a:chOff x="1296" y="1920"/>
            <a:chExt cx="96" cy="672"/>
          </a:xfrm>
        </p:grpSpPr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 flipH="1">
              <a:off x="1296" y="192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 flipH="1">
              <a:off x="1296" y="259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>
              <a:off x="1296" y="192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5486400" y="5105400"/>
            <a:ext cx="53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/>
              <a:t>h</a:t>
            </a:r>
            <a:r>
              <a:rPr lang="en-US" sz="2400"/>
              <a:t>=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019800" y="4648200"/>
            <a:ext cx="152400" cy="1447800"/>
            <a:chOff x="1296" y="1920"/>
            <a:chExt cx="96" cy="672"/>
          </a:xfrm>
        </p:grpSpPr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 flipH="1">
              <a:off x="1296" y="192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 flipH="1">
              <a:off x="1296" y="259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1296" y="192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14313"/>
          <a:ext cx="8401050" cy="296672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4200525"/>
                <a:gridCol w="420052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313" y="214313"/>
          <a:ext cx="8786874" cy="5832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437"/>
                <a:gridCol w="4393437"/>
              </a:tblGrid>
              <a:tr h="636443">
                <a:tc>
                  <a:txBody>
                    <a:bodyPr/>
                    <a:lstStyle/>
                    <a:p>
                      <a:pPr algn="l"/>
                      <a:r>
                        <a:rPr lang="en-GB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Window</a:t>
                      </a:r>
                      <a:endParaRPr lang="en-GB" b="1" i="1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Purpose</a:t>
                      </a:r>
                      <a:endParaRPr lang="en-GB" b="1" i="1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36443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Command Window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Main window,</a:t>
                      </a:r>
                      <a:r>
                        <a:rPr lang="en-GB" baseline="0" dirty="0" smtClean="0">
                          <a:solidFill>
                            <a:sysClr val="windowText" lastClr="000000"/>
                          </a:solidFill>
                        </a:rPr>
                        <a:t> enters variables, runs programs.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458829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Figure Window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Contains output from graphic commands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466231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Editor</a:t>
                      </a:r>
                      <a:r>
                        <a:rPr lang="en-GB" baseline="0" dirty="0" smtClean="0">
                          <a:solidFill>
                            <a:sysClr val="windowText" lastClr="000000"/>
                          </a:solidFill>
                        </a:rPr>
                        <a:t> Window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Creates and debugs script and function files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466231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Help Window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Provides</a:t>
                      </a:r>
                      <a:r>
                        <a:rPr lang="en-GB" baseline="0" dirty="0" smtClean="0">
                          <a:solidFill>
                            <a:sysClr val="windowText" lastClr="000000"/>
                          </a:solidFill>
                        </a:rPr>
                        <a:t> help information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852531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Launch Pad Window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Provides access to tools,</a:t>
                      </a:r>
                      <a:r>
                        <a:rPr lang="en-GB" baseline="0" dirty="0" smtClean="0">
                          <a:solidFill>
                            <a:sysClr val="windowText" lastClr="000000"/>
                          </a:solidFill>
                        </a:rPr>
                        <a:t> demos and documentation</a:t>
                      </a:r>
                    </a:p>
                    <a:p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852531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Command History Window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Logs commands entered in the Command Window</a:t>
                      </a:r>
                    </a:p>
                    <a:p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852531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Workspace Window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ysClr val="windowText" lastClr="000000"/>
                          </a:solidFill>
                        </a:rPr>
                        <a:t>Provides information about</a:t>
                      </a:r>
                      <a:r>
                        <a:rPr lang="en-GB" baseline="0" dirty="0" smtClean="0">
                          <a:solidFill>
                            <a:sysClr val="windowText" lastClr="000000"/>
                          </a:solidFill>
                        </a:rPr>
                        <a:t> the variables that are used</a:t>
                      </a:r>
                    </a:p>
                    <a:p>
                      <a:endParaRPr lang="en-GB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421828">
                <a:tc>
                  <a:txBody>
                    <a:bodyPr/>
                    <a:lstStyle/>
                    <a:p>
                      <a:r>
                        <a:rPr lang="en-GB" dirty="0" smtClean="0"/>
                        <a:t>Current Directory Window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Shows the files in the current directory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5750" y="6416699"/>
            <a:ext cx="84296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Table 1. MATLAB Windows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</a:t>
            </a:r>
            <a:endParaRPr lang="tr-TR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B0CC-971B-4119-B19E-4670B66CE88B}" type="slidenum">
              <a:rPr lang="tr-TR"/>
              <a:pPr/>
              <a:t>30</a:t>
            </a:fld>
            <a:endParaRPr lang="tr-TR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066800" y="1219200"/>
            <a:ext cx="7696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1">
                <a:solidFill>
                  <a:srgbClr val="A50021"/>
                </a:solidFill>
              </a:rPr>
              <a:t>Initializing with Built-in Functions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8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FF0000"/>
                </a:solidFill>
              </a:rPr>
              <a:t>zeros(n)</a:t>
            </a:r>
            <a:r>
              <a:rPr lang="en-US" sz="2400"/>
              <a:t>		</a:t>
            </a:r>
            <a:r>
              <a:rPr lang="tr-TR" sz="2400"/>
              <a:t>	</a:t>
            </a:r>
            <a:r>
              <a:rPr lang="en-US" sz="2400"/>
              <a:t>&gt;&gt; a = zeros(2)</a:t>
            </a:r>
            <a:r>
              <a:rPr lang="tr-TR" sz="2400"/>
              <a:t>;</a:t>
            </a:r>
            <a:endParaRPr lang="en-US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FF0000"/>
                </a:solidFill>
              </a:rPr>
              <a:t>zeros(n,m)</a:t>
            </a:r>
            <a:r>
              <a:rPr lang="en-US" sz="2400"/>
              <a:t>		</a:t>
            </a:r>
            <a:r>
              <a:rPr lang="tr-TR" sz="2400"/>
              <a:t>	</a:t>
            </a:r>
            <a:r>
              <a:rPr lang="en-US" sz="2400"/>
              <a:t>&gt;&gt; b = zeros(2, 3)</a:t>
            </a:r>
            <a:r>
              <a:rPr lang="tr-TR" sz="2400"/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tr-TR" sz="2400">
                <a:solidFill>
                  <a:srgbClr val="FF0000"/>
                </a:solidFill>
              </a:rPr>
              <a:t>zeros(size(arr))</a:t>
            </a:r>
            <a:r>
              <a:rPr lang="tr-TR" sz="2400"/>
              <a:t>		</a:t>
            </a:r>
            <a:r>
              <a:rPr lang="en-US" sz="2400"/>
              <a:t>&gt;&gt; c = [1, 2; 3, 4]</a:t>
            </a:r>
            <a:r>
              <a:rPr lang="tr-TR" sz="2400"/>
              <a:t>;</a:t>
            </a:r>
            <a:endParaRPr lang="en-US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FF0000"/>
                </a:solidFill>
              </a:rPr>
              <a:t>ones(n)</a:t>
            </a:r>
            <a:r>
              <a:rPr lang="en-US" sz="2400"/>
              <a:t>			&gt;&gt; d = zeros(size(c))</a:t>
            </a:r>
            <a:r>
              <a:rPr lang="tr-TR" sz="2400"/>
              <a:t>;</a:t>
            </a:r>
            <a:endParaRPr lang="en-US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FF0000"/>
                </a:solidFill>
              </a:rPr>
              <a:t>ones(n,m)</a:t>
            </a:r>
            <a:endParaRPr lang="tr-TR" sz="2400">
              <a:solidFill>
                <a:srgbClr val="FF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tr-TR" sz="2400">
                <a:solidFill>
                  <a:srgbClr val="FF0000"/>
                </a:solidFill>
              </a:rPr>
              <a:t>ones(size(arr))</a:t>
            </a:r>
            <a:endParaRPr lang="en-US" sz="2400">
              <a:solidFill>
                <a:srgbClr val="FF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FF0000"/>
                </a:solidFill>
              </a:rPr>
              <a:t>eye(n)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FF0000"/>
                </a:solidFill>
              </a:rPr>
              <a:t>eye(n,m)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>
              <a:solidFill>
                <a:srgbClr val="FF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FF0000"/>
                </a:solidFill>
              </a:rPr>
              <a:t>length(</a:t>
            </a:r>
            <a:r>
              <a:rPr lang="tr-TR" sz="2400">
                <a:solidFill>
                  <a:srgbClr val="FF0000"/>
                </a:solidFill>
              </a:rPr>
              <a:t>arr</a:t>
            </a:r>
            <a:r>
              <a:rPr lang="en-US" sz="2400">
                <a:solidFill>
                  <a:srgbClr val="FF0000"/>
                </a:solidFill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FF0000"/>
                </a:solidFill>
              </a:rPr>
              <a:t>size(</a:t>
            </a:r>
            <a:r>
              <a:rPr lang="tr-TR" sz="2400">
                <a:solidFill>
                  <a:srgbClr val="FF0000"/>
                </a:solidFill>
              </a:rPr>
              <a:t>arr</a:t>
            </a:r>
            <a:r>
              <a:rPr lang="en-US" sz="240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441450" y="68263"/>
            <a:ext cx="7551738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 anchor="ctr"/>
          <a:lstStyle/>
          <a:p>
            <a:r>
              <a:rPr lang="en-US" sz="36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MATLAB BASICS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</a:t>
            </a:r>
            <a:endParaRPr lang="tr-TR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3182-7D54-4CA6-9CC0-2FDCC03C0D27}" type="slidenum">
              <a:rPr lang="tr-TR"/>
              <a:pPr/>
              <a:t>31</a:t>
            </a:fld>
            <a:endParaRPr lang="tr-TR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838200" y="1341438"/>
            <a:ext cx="76962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1">
                <a:solidFill>
                  <a:srgbClr val="A50021"/>
                </a:solidFill>
              </a:rPr>
              <a:t>Initializing with Keyboard Input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19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/>
              <a:t>The </a:t>
            </a:r>
            <a:r>
              <a:rPr lang="en-US" sz="2400" b="1">
                <a:solidFill>
                  <a:srgbClr val="A50021"/>
                </a:solidFill>
              </a:rPr>
              <a:t>input</a:t>
            </a:r>
            <a:r>
              <a:rPr lang="en-US" sz="2400"/>
              <a:t> function displays a prompt </a:t>
            </a:r>
            <a:r>
              <a:rPr lang="tr-TR" sz="2400"/>
              <a:t>string </a:t>
            </a:r>
            <a:r>
              <a:rPr lang="en-US" sz="2400"/>
              <a:t>in the </a:t>
            </a:r>
            <a:r>
              <a:rPr lang="tr-TR" sz="2400"/>
              <a:t>Command W</a:t>
            </a:r>
            <a:r>
              <a:rPr lang="en-US" sz="2400"/>
              <a:t>indow and </a:t>
            </a:r>
            <a:r>
              <a:rPr lang="tr-TR" sz="2400"/>
              <a:t>then </a:t>
            </a:r>
            <a:r>
              <a:rPr lang="en-US" sz="2400"/>
              <a:t>waits </a:t>
            </a:r>
            <a:r>
              <a:rPr lang="tr-TR" sz="2400"/>
              <a:t>for </a:t>
            </a:r>
            <a:r>
              <a:rPr lang="en-US" sz="2400"/>
              <a:t>the </a:t>
            </a:r>
            <a:r>
              <a:rPr lang="tr-TR" sz="2400"/>
              <a:t>user to </a:t>
            </a:r>
            <a:r>
              <a:rPr lang="en-US" sz="2400"/>
              <a:t>respon</a:t>
            </a:r>
            <a:r>
              <a:rPr lang="tr-TR" sz="2400"/>
              <a:t>d</a:t>
            </a:r>
            <a:r>
              <a:rPr lang="en-US" sz="2400"/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i="1"/>
              <a:t>		my_val = input(</a:t>
            </a:r>
            <a:r>
              <a:rPr lang="tr-TR" sz="2400" i="1"/>
              <a:t> </a:t>
            </a:r>
            <a:r>
              <a:rPr lang="en-US" sz="2400" i="1"/>
              <a:t>‘Enter an input value: ’</a:t>
            </a:r>
            <a:r>
              <a:rPr lang="tr-TR" sz="2400" i="1"/>
              <a:t> </a:t>
            </a:r>
            <a:r>
              <a:rPr lang="en-US" sz="2400" i="1"/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400" i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i="1"/>
              <a:t>		in1 = input(</a:t>
            </a:r>
            <a:r>
              <a:rPr lang="tr-TR" sz="2400" i="1"/>
              <a:t> </a:t>
            </a:r>
            <a:r>
              <a:rPr lang="en-US" sz="2400" i="1"/>
              <a:t>‘Enter data: ’</a:t>
            </a:r>
            <a:r>
              <a:rPr lang="tr-TR" sz="2400" i="1"/>
              <a:t> </a:t>
            </a:r>
            <a:r>
              <a:rPr lang="en-US" sz="2400" i="1"/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400" i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i="1"/>
              <a:t>		in2 = input(</a:t>
            </a:r>
            <a:r>
              <a:rPr lang="tr-TR" sz="2400" i="1"/>
              <a:t> </a:t>
            </a:r>
            <a:r>
              <a:rPr lang="en-US" sz="2400" i="1"/>
              <a:t>‘Enter data: ’</a:t>
            </a:r>
            <a:r>
              <a:rPr lang="tr-TR" sz="2400" i="1"/>
              <a:t> </a:t>
            </a:r>
            <a:r>
              <a:rPr lang="en-US" sz="2400" i="1"/>
              <a:t>,</a:t>
            </a:r>
            <a:r>
              <a:rPr lang="tr-TR" sz="2400" i="1"/>
              <a:t>`</a:t>
            </a:r>
            <a:r>
              <a:rPr lang="en-US" sz="2400" i="1"/>
              <a:t>s</a:t>
            </a:r>
            <a:r>
              <a:rPr lang="tr-TR" sz="2400" i="1"/>
              <a:t>`</a:t>
            </a:r>
            <a:r>
              <a:rPr lang="en-US" sz="2400" i="1"/>
              <a:t>);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441450" y="68263"/>
            <a:ext cx="7551738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 anchor="ctr"/>
          <a:lstStyle/>
          <a:p>
            <a:r>
              <a:rPr lang="en-US" sz="36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MATLAB BASICS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</a:t>
            </a:r>
            <a:endParaRPr lang="tr-TR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CAE3-4EFF-42AF-ABB9-DFAC1B31F5CA}" type="slidenum">
              <a:rPr lang="tr-TR"/>
              <a:pPr/>
              <a:t>32</a:t>
            </a:fld>
            <a:endParaRPr lang="tr-TR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096000" y="3886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477000" y="3886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6858000" y="3886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6096000" y="4267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6477000" y="4267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6858000" y="4267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6096000" y="4648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477000" y="4648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6858000" y="4648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6858000" y="3886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6477000" y="3886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6477000" y="42814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6096000" y="4267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6096000" y="4648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6858000" y="4267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6096000" y="3886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6096000" y="5029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6477000" y="5029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6858000" y="5029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6477000" y="4648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6858000" y="4648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6400800" y="5029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6781800" y="5029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7696200" y="3124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7696200" y="3505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7696200" y="3886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7696200" y="4267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7696200" y="4648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7696200" y="5029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7696200" y="3505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7696200" y="3886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7696200" y="3124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7696200" y="4267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7696200" y="4633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7696200" y="5029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1441450" y="68263"/>
            <a:ext cx="7551738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 anchor="ctr"/>
          <a:lstStyle/>
          <a:p>
            <a:r>
              <a:rPr lang="en-US" sz="36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MATLAB BASICS</a:t>
            </a:r>
          </a:p>
        </p:txBody>
      </p:sp>
      <p:sp>
        <p:nvSpPr>
          <p:cNvPr id="27687" name="Rectangle 39"/>
          <p:cNvSpPr>
            <a:spLocks noChangeArrowheads="1"/>
          </p:cNvSpPr>
          <p:nvPr/>
        </p:nvSpPr>
        <p:spPr bwMode="auto">
          <a:xfrm>
            <a:off x="7696200" y="5410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7696200" y="5410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/>
              <a:t>8</a:t>
            </a:r>
            <a:endParaRPr lang="en-US"/>
          </a:p>
        </p:txBody>
      </p:sp>
      <p:sp>
        <p:nvSpPr>
          <p:cNvPr id="27689" name="Rectangle 41"/>
          <p:cNvSpPr>
            <a:spLocks noChangeArrowheads="1"/>
          </p:cNvSpPr>
          <p:nvPr/>
        </p:nvSpPr>
        <p:spPr bwMode="auto">
          <a:xfrm>
            <a:off x="7696200" y="5791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7620000" y="5791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/>
              <a:t>11</a:t>
            </a:r>
            <a:endParaRPr lang="en-US"/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457200" y="1219200"/>
            <a:ext cx="8001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2800" b="1">
                <a:solidFill>
                  <a:srgbClr val="A50021"/>
                </a:solidFill>
              </a:rPr>
              <a:t>Multidimensional Arrays</a:t>
            </a:r>
            <a:endParaRPr lang="en-US" sz="19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tr-TR" sz="2400"/>
              <a:t>A t</a:t>
            </a:r>
            <a:r>
              <a:rPr lang="en-US" sz="2400"/>
              <a:t>wo dimensional array</a:t>
            </a:r>
            <a:r>
              <a:rPr lang="tr-TR" sz="2400"/>
              <a:t> with m rows and n columns will </a:t>
            </a:r>
            <a:r>
              <a:rPr lang="en-US" sz="2400"/>
              <a:t>occupy mxn successive locations in the computer</a:t>
            </a:r>
            <a:r>
              <a:rPr lang="tr-TR" sz="2400"/>
              <a:t>’s</a:t>
            </a:r>
            <a:r>
              <a:rPr lang="en-US" sz="2400"/>
              <a:t> memory.</a:t>
            </a:r>
            <a:r>
              <a:rPr lang="tr-TR" sz="2400"/>
              <a:t> </a:t>
            </a:r>
            <a:r>
              <a:rPr lang="en-US" sz="2400"/>
              <a:t>MATLAB always allocates array elements in </a:t>
            </a:r>
            <a:r>
              <a:rPr lang="en-US" sz="2400" b="1">
                <a:solidFill>
                  <a:srgbClr val="A50021"/>
                </a:solidFill>
              </a:rPr>
              <a:t>column major order.</a:t>
            </a:r>
            <a:endParaRPr lang="tr-TR" sz="2400" b="1">
              <a:solidFill>
                <a:srgbClr val="A5002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40000"/>
              </a:spcBef>
            </a:pPr>
            <a:r>
              <a:rPr lang="tr-TR" sz="2400"/>
              <a:t>	</a:t>
            </a:r>
            <a:r>
              <a:rPr lang="en-US" sz="2400"/>
              <a:t>a= [1 2 3; 4 5 6; 7 8 9; 10 11 12]</a:t>
            </a:r>
            <a:r>
              <a:rPr lang="tr-TR" sz="2400"/>
              <a:t>;</a:t>
            </a:r>
            <a:endParaRPr lang="en-US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2400"/>
              <a:t>	a(5) = a(1,2) = 2</a:t>
            </a:r>
            <a:endParaRPr lang="tr-TR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endParaRPr lang="en-US" sz="8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US" sz="2400"/>
              <a:t>A 2x3x2 array of three dimensions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	c(:, :, 1) = [1 2 3; 4 5 6 ]</a:t>
            </a:r>
            <a:r>
              <a:rPr lang="tr-TR" sz="2400"/>
              <a:t>;</a:t>
            </a:r>
            <a:endParaRPr lang="en-US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2400"/>
              <a:t>	c(:, :, 2) = [7 8 9; 10 11 12]</a:t>
            </a:r>
            <a:r>
              <a:rPr lang="tr-TR" sz="2400"/>
              <a:t>;</a:t>
            </a:r>
            <a:endParaRPr lang="en-US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</a:t>
            </a:r>
            <a:endParaRPr lang="tr-TR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C9C-3402-4341-850F-A3BD25B99B6A}" type="slidenum">
              <a:rPr lang="tr-TR"/>
              <a:pPr/>
              <a:t>33</a:t>
            </a:fld>
            <a:endParaRPr lang="tr-TR"/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457200" y="1189038"/>
            <a:ext cx="8229600" cy="528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1">
                <a:solidFill>
                  <a:srgbClr val="A50021"/>
                </a:solidFill>
              </a:rPr>
              <a:t>Subarrays</a:t>
            </a:r>
            <a:endParaRPr lang="tr-TR" sz="2800" b="1">
              <a:solidFill>
                <a:srgbClr val="A5002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8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/>
              <a:t>It is possible to select and use subsets of MATLAB arrays.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		arr1 = [1.1  -2.2  3.3  -4.4  5.5];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		arr1(3)</a:t>
            </a:r>
            <a:r>
              <a:rPr lang="tr-TR" sz="2400"/>
              <a:t> is 3.3</a:t>
            </a:r>
            <a:endParaRPr lang="en-US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		arr1([1  4])</a:t>
            </a:r>
            <a:r>
              <a:rPr lang="tr-TR" sz="2400"/>
              <a:t> is the array [1.1  -4.4]</a:t>
            </a:r>
            <a:endParaRPr lang="en-US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		arr1(1 : 2 : 5)</a:t>
            </a:r>
            <a:r>
              <a:rPr lang="tr-TR" sz="2400"/>
              <a:t> is the array [1.1  3.3  5.5]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8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/>
              <a:t>For two-dimensional arrays, a colon can be used in a subscript to select all of the values of that subscript.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		arr2 = [1  2  3; -2  -3  -4; 3  4  5];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		arr2(1, :)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		arr2(:, 1:2:3)</a:t>
            </a:r>
          </a:p>
        </p:txBody>
      </p:sp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1441450" y="68263"/>
            <a:ext cx="7551738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 anchor="ctr"/>
          <a:lstStyle/>
          <a:p>
            <a:r>
              <a:rPr lang="en-US" sz="36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MATLAB BASICS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</a:t>
            </a:r>
            <a:endParaRPr lang="tr-TR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E180-8A49-4CED-BBB2-24F0C83FE0E5}" type="slidenum">
              <a:rPr lang="tr-TR"/>
              <a:pPr/>
              <a:t>34</a:t>
            </a:fld>
            <a:endParaRPr lang="tr-TR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1">
                <a:solidFill>
                  <a:srgbClr val="A50021"/>
                </a:solidFill>
              </a:rPr>
              <a:t>Subarrays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8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/>
              <a:t>The </a:t>
            </a:r>
            <a:r>
              <a:rPr lang="en-US" sz="2400" b="1">
                <a:solidFill>
                  <a:srgbClr val="A50021"/>
                </a:solidFill>
              </a:rPr>
              <a:t>end </a:t>
            </a:r>
            <a:r>
              <a:rPr lang="en-US" sz="2400"/>
              <a:t>function: When used in </a:t>
            </a:r>
            <a:r>
              <a:rPr lang="tr-TR" sz="2400"/>
              <a:t>an </a:t>
            </a:r>
            <a:r>
              <a:rPr lang="en-US" sz="2400"/>
              <a:t>array subscript, </a:t>
            </a:r>
            <a:r>
              <a:rPr lang="tr-TR" sz="2400"/>
              <a:t>it </a:t>
            </a:r>
            <a:r>
              <a:rPr lang="en-US" sz="2400"/>
              <a:t>returns the highest value taken on by that subscript.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		arr3 = [1 2 3 4 5 6 7 8]</a:t>
            </a:r>
            <a:r>
              <a:rPr lang="tr-TR" sz="2400"/>
              <a:t>;</a:t>
            </a:r>
            <a:endParaRPr lang="en-US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		arr3(5:end)</a:t>
            </a:r>
            <a:r>
              <a:rPr lang="tr-TR" sz="2400"/>
              <a:t> is the array [5 6 7 8]</a:t>
            </a:r>
            <a:endParaRPr lang="en-US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		arr4 = [1 2 3 4; 5 6 7 8; 9 10 11 12]</a:t>
            </a:r>
            <a:r>
              <a:rPr lang="tr-TR" sz="2400"/>
              <a:t>;</a:t>
            </a:r>
            <a:endParaRPr lang="en-US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		arr4(2:end, 2:end)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8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/>
              <a:t>Using subarrays on the left hand-side of an assignment statement: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		arr4(1:2, [1 4]) = [20  21;  22  23]</a:t>
            </a:r>
            <a:r>
              <a:rPr lang="tr-TR" sz="2400"/>
              <a:t>;</a:t>
            </a:r>
            <a:endParaRPr lang="en-US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		(1,1) (1,4) (2,1) and (2,4) are updated.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		arr4 = [20  21;  22  23]</a:t>
            </a:r>
            <a:r>
              <a:rPr lang="tr-TR" sz="2400"/>
              <a:t>;  </a:t>
            </a:r>
            <a:r>
              <a:rPr lang="en-US" sz="2400"/>
              <a:t> all of the array is changed. 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441450" y="68263"/>
            <a:ext cx="7551738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 anchor="ctr"/>
          <a:lstStyle/>
          <a:p>
            <a:r>
              <a:rPr lang="en-US" sz="36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MATLAB BASICS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</a:t>
            </a:r>
            <a:endParaRPr lang="tr-TR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8E52-57E8-4F52-B3B9-4786192BCB85}" type="slidenum">
              <a:rPr lang="tr-TR"/>
              <a:pPr/>
              <a:t>35</a:t>
            </a:fld>
            <a:endParaRPr lang="tr-TR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762000" y="1371600"/>
            <a:ext cx="8077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1">
                <a:solidFill>
                  <a:srgbClr val="A50021"/>
                </a:solidFill>
              </a:rPr>
              <a:t>Subarrays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2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/>
              <a:t>Assigning a </a:t>
            </a:r>
            <a:r>
              <a:rPr lang="tr-TR" sz="2400"/>
              <a:t>S</a:t>
            </a:r>
            <a:r>
              <a:rPr lang="en-US" sz="2400"/>
              <a:t>calar to a Subarray: A scalar value on the right-hand side of an assignment </a:t>
            </a:r>
            <a:r>
              <a:rPr lang="tr-TR" sz="2400"/>
              <a:t>statement is copied into every element specified </a:t>
            </a:r>
            <a:r>
              <a:rPr lang="en-US" sz="2400"/>
              <a:t>on the left</a:t>
            </a:r>
            <a:r>
              <a:rPr lang="tr-TR" sz="2400"/>
              <a:t>-hand</a:t>
            </a:r>
            <a:r>
              <a:rPr lang="en-US" sz="2400"/>
              <a:t> side.</a:t>
            </a:r>
            <a:endParaRPr lang="tr-TR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2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		&gt;&gt; arr4 = [1 2 3 4; 5 6 7 8; 9 10 11 12]</a:t>
            </a:r>
            <a:r>
              <a:rPr lang="tr-TR" sz="2400"/>
              <a:t>;</a:t>
            </a:r>
            <a:r>
              <a:rPr lang="en-US" sz="2400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		&gt;&gt; arr4(1:2, 1:2) = 1</a:t>
            </a:r>
            <a:endParaRPr lang="tr-TR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tr-TR" sz="2400"/>
              <a:t>		arr4 =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tr-TR" sz="2400"/>
              <a:t>		        1    1    3    4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tr-TR" sz="2400"/>
              <a:t>		        1    1    7    8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tr-TR" sz="2400"/>
              <a:t>		        9  10  11  12</a:t>
            </a:r>
            <a:endParaRPr lang="en-US" sz="240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441450" y="68263"/>
            <a:ext cx="7551738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 anchor="ctr"/>
          <a:lstStyle/>
          <a:p>
            <a:r>
              <a:rPr lang="en-US" sz="36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MATLAB BASICS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</a:t>
            </a:r>
            <a:endParaRPr lang="tr-TR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F6FA0-EEC2-4C49-925B-6E69F22264C1}" type="slidenum">
              <a:rPr lang="tr-TR"/>
              <a:pPr/>
              <a:t>36</a:t>
            </a:fld>
            <a:endParaRPr lang="tr-TR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762000" y="1143000"/>
            <a:ext cx="8305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tr-TR" sz="2800" b="1">
                <a:solidFill>
                  <a:srgbClr val="A50021"/>
                </a:solidFill>
              </a:rPr>
              <a:t>Special Values</a:t>
            </a:r>
            <a:endParaRPr lang="en-US" sz="12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Tx/>
              <a:buChar char="•"/>
            </a:pPr>
            <a:r>
              <a:rPr lang="tr-TR" sz="2400"/>
              <a:t>MATLAB includes a number of predefined special values</a:t>
            </a:r>
            <a:r>
              <a:rPr lang="en-US" sz="2400"/>
              <a:t>.</a:t>
            </a:r>
            <a:r>
              <a:rPr lang="tr-TR" sz="2400"/>
              <a:t> These values can be used at any time without initializing them.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Tx/>
              <a:buChar char="•"/>
            </a:pPr>
            <a:r>
              <a:rPr lang="tr-TR" sz="2400"/>
              <a:t>These predefined values are stored in ordinary variables. They can be overwritten or modified by a user.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FontTx/>
              <a:buChar char="•"/>
            </a:pPr>
            <a:r>
              <a:rPr lang="tr-TR" sz="2400"/>
              <a:t>If a new value is assigned to one of these variables, then that new value will replace the default one in all later calculations.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tr-TR" sz="2400"/>
              <a:t>		 </a:t>
            </a:r>
            <a:r>
              <a:rPr lang="en-US" sz="2400"/>
              <a:t>&gt;&gt; </a:t>
            </a:r>
            <a:r>
              <a:rPr lang="tr-TR" sz="2400"/>
              <a:t>circ1 = 2 * pi * 10;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tr-TR" sz="2400"/>
              <a:t>		 </a:t>
            </a:r>
            <a:r>
              <a:rPr lang="en-US" sz="2400"/>
              <a:t>&gt;&gt; </a:t>
            </a:r>
            <a:r>
              <a:rPr lang="tr-TR" sz="2400"/>
              <a:t>pi = 3;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tr-TR" sz="2400"/>
              <a:t>		 </a:t>
            </a:r>
            <a:r>
              <a:rPr lang="en-US" sz="2400"/>
              <a:t>&gt;&gt; </a:t>
            </a:r>
            <a:r>
              <a:rPr lang="tr-TR" sz="2400"/>
              <a:t>circ2 = 2 * pi * 10;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</a:pPr>
            <a:r>
              <a:rPr lang="tr-TR" sz="2400"/>
              <a:t>	</a:t>
            </a:r>
            <a:r>
              <a:rPr lang="tr-TR" sz="240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Never change the values of predefined variables.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441450" y="68263"/>
            <a:ext cx="7551738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 anchor="ctr"/>
          <a:lstStyle/>
          <a:p>
            <a:r>
              <a:rPr lang="en-US" sz="36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MATLAB BASICS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</a:t>
            </a:r>
            <a:endParaRPr lang="tr-TR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6EC8-3488-4B3E-A2A8-1BD50DAC5935}" type="slidenum">
              <a:rPr lang="tr-TR"/>
              <a:pPr/>
              <a:t>37</a:t>
            </a:fld>
            <a:endParaRPr lang="tr-TR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990600" y="1143000"/>
            <a:ext cx="7848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tr-TR" sz="2800" b="1">
                <a:solidFill>
                  <a:srgbClr val="A50021"/>
                </a:solidFill>
              </a:rPr>
              <a:t>Special Values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FF0000"/>
                </a:solidFill>
              </a:rPr>
              <a:t>pi</a:t>
            </a:r>
            <a:r>
              <a:rPr lang="en-US" sz="2400"/>
              <a:t>: </a:t>
            </a:r>
            <a:r>
              <a:rPr lang="en-US" sz="2400">
                <a:sym typeface="Symbol" pitchFamily="18" charset="2"/>
              </a:rPr>
              <a:t> value up to 15 significant digits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i, j</a:t>
            </a:r>
            <a:r>
              <a:rPr lang="en-US" sz="2400">
                <a:sym typeface="Symbol" pitchFamily="18" charset="2"/>
              </a:rPr>
              <a:t>: sqrt(-1)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Inf</a:t>
            </a:r>
            <a:r>
              <a:rPr lang="en-US" sz="2400">
                <a:sym typeface="Symbol" pitchFamily="18" charset="2"/>
              </a:rPr>
              <a:t>: infinity (such as division by 0)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NaN</a:t>
            </a:r>
            <a:r>
              <a:rPr lang="en-US" sz="2400">
                <a:sym typeface="Symbol" pitchFamily="18" charset="2"/>
              </a:rPr>
              <a:t>: Not-a-Number (division of zero by zero)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clock</a:t>
            </a:r>
            <a:r>
              <a:rPr lang="en-US" sz="2400">
                <a:sym typeface="Symbol" pitchFamily="18" charset="2"/>
              </a:rPr>
              <a:t>: current date and time </a:t>
            </a:r>
            <a:r>
              <a:rPr lang="tr-TR" sz="2400">
                <a:sym typeface="Symbol" pitchFamily="18" charset="2"/>
              </a:rPr>
              <a:t>in the form of</a:t>
            </a:r>
            <a:r>
              <a:rPr lang="en-US" sz="2400">
                <a:sym typeface="Symbol" pitchFamily="18" charset="2"/>
              </a:rPr>
              <a:t> a </a:t>
            </a:r>
            <a:r>
              <a:rPr lang="tr-TR" sz="2400">
                <a:sym typeface="Symbol" pitchFamily="18" charset="2"/>
              </a:rPr>
              <a:t>6-element row </a:t>
            </a:r>
            <a:r>
              <a:rPr lang="en-US" sz="2400">
                <a:sym typeface="Symbol" pitchFamily="18" charset="2"/>
              </a:rPr>
              <a:t>vector</a:t>
            </a:r>
            <a:r>
              <a:rPr lang="tr-TR" sz="2400">
                <a:sym typeface="Symbol" pitchFamily="18" charset="2"/>
              </a:rPr>
              <a:t> containing the year, month, day, hour, minute, and second</a:t>
            </a:r>
            <a:endParaRPr lang="en-US" sz="240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date</a:t>
            </a:r>
            <a:r>
              <a:rPr lang="en-US" sz="2400">
                <a:sym typeface="Symbol" pitchFamily="18" charset="2"/>
              </a:rPr>
              <a:t>: current date as a string </a:t>
            </a:r>
            <a:r>
              <a:rPr lang="tr-TR" sz="2400">
                <a:sym typeface="Symbol" pitchFamily="18" charset="2"/>
              </a:rPr>
              <a:t>such as </a:t>
            </a:r>
            <a:r>
              <a:rPr lang="en-US" sz="2400" i="1">
                <a:sym typeface="Symbol" pitchFamily="18" charset="2"/>
              </a:rPr>
              <a:t>16-Feb-2004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eps</a:t>
            </a:r>
            <a:r>
              <a:rPr lang="en-US" sz="2400">
                <a:sym typeface="Symbol" pitchFamily="18" charset="2"/>
              </a:rPr>
              <a:t>: epsilon</a:t>
            </a:r>
            <a:r>
              <a:rPr lang="tr-TR" sz="2400">
                <a:sym typeface="Symbol" pitchFamily="18" charset="2"/>
              </a:rPr>
              <a:t> is the smallest difference between two numbers</a:t>
            </a:r>
            <a:endParaRPr lang="en-US" sz="240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ans</a:t>
            </a:r>
            <a:r>
              <a:rPr lang="en-US" sz="2400">
                <a:sym typeface="Symbol" pitchFamily="18" charset="2"/>
              </a:rPr>
              <a:t>: </a:t>
            </a:r>
            <a:r>
              <a:rPr lang="tr-TR" sz="2400">
                <a:sym typeface="Symbol" pitchFamily="18" charset="2"/>
              </a:rPr>
              <a:t>stores the result of an expression</a:t>
            </a:r>
            <a:endParaRPr lang="en-US" sz="2400">
              <a:sym typeface="Symbol" pitchFamily="18" charset="2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441450" y="68263"/>
            <a:ext cx="7551738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 anchor="ctr"/>
          <a:lstStyle/>
          <a:p>
            <a:r>
              <a:rPr lang="en-US" sz="36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MATLAB BASICS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</a:t>
            </a:r>
            <a:endParaRPr lang="tr-TR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9178-CBEC-4FB9-B40F-7F902609ABBD}" type="slidenum">
              <a:rPr lang="tr-TR"/>
              <a:pPr/>
              <a:t>38</a:t>
            </a:fld>
            <a:endParaRPr lang="tr-TR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838200" y="13716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>
                <a:solidFill>
                  <a:srgbClr val="A50021"/>
                </a:solidFill>
              </a:rPr>
              <a:t>Changing the data format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/>
              <a:t>&gt;&gt; </a:t>
            </a:r>
            <a:r>
              <a:rPr lang="en-GB" sz="2400"/>
              <a:t>value = 12.345678901234567</a:t>
            </a:r>
            <a:r>
              <a:rPr lang="tr-TR" sz="2400"/>
              <a:t>;</a:t>
            </a:r>
            <a:endParaRPr lang="en-GB" sz="2400"/>
          </a:p>
          <a:p>
            <a:pPr marL="742950" lvl="1" indent="-285750">
              <a:spcBef>
                <a:spcPct val="20000"/>
              </a:spcBef>
            </a:pPr>
            <a:r>
              <a:rPr lang="en-GB" sz="2400"/>
              <a:t>	</a:t>
            </a:r>
            <a:r>
              <a:rPr lang="en-GB" sz="2400">
                <a:solidFill>
                  <a:srgbClr val="FF0000"/>
                </a:solidFill>
              </a:rPr>
              <a:t>format</a:t>
            </a:r>
            <a:r>
              <a:rPr lang="en-GB" sz="2400"/>
              <a:t> short		</a:t>
            </a:r>
            <a:r>
              <a:rPr lang="en-US" sz="2400">
                <a:sym typeface="Symbol" pitchFamily="18" charset="2"/>
              </a:rPr>
              <a:t> </a:t>
            </a:r>
            <a:r>
              <a:rPr lang="en-GB" sz="2400"/>
              <a:t>12.3457</a:t>
            </a:r>
          </a:p>
          <a:p>
            <a:pPr marL="742950" lvl="1" indent="-285750">
              <a:spcBef>
                <a:spcPct val="20000"/>
              </a:spcBef>
            </a:pPr>
            <a:r>
              <a:rPr lang="tr-TR" sz="2400">
                <a:solidFill>
                  <a:srgbClr val="FF0000"/>
                </a:solidFill>
              </a:rPr>
              <a:t>	</a:t>
            </a:r>
            <a:r>
              <a:rPr lang="en-GB" sz="2400">
                <a:solidFill>
                  <a:srgbClr val="FF0000"/>
                </a:solidFill>
              </a:rPr>
              <a:t>format</a:t>
            </a:r>
            <a:r>
              <a:rPr lang="en-GB" sz="2400"/>
              <a:t> long		</a:t>
            </a:r>
            <a:r>
              <a:rPr lang="en-US" sz="2400">
                <a:sym typeface="Symbol" pitchFamily="18" charset="2"/>
              </a:rPr>
              <a:t> </a:t>
            </a:r>
            <a:r>
              <a:rPr lang="en-GB" sz="2400"/>
              <a:t>12.34567890123457</a:t>
            </a:r>
          </a:p>
          <a:p>
            <a:pPr marL="742950" lvl="1" indent="-285750">
              <a:spcBef>
                <a:spcPct val="20000"/>
              </a:spcBef>
            </a:pPr>
            <a:r>
              <a:rPr lang="tr-TR" sz="2400">
                <a:solidFill>
                  <a:srgbClr val="FF0000"/>
                </a:solidFill>
              </a:rPr>
              <a:t>	</a:t>
            </a:r>
            <a:r>
              <a:rPr lang="en-GB" sz="2400">
                <a:solidFill>
                  <a:srgbClr val="FF0000"/>
                </a:solidFill>
              </a:rPr>
              <a:t>format</a:t>
            </a:r>
            <a:r>
              <a:rPr lang="en-GB" sz="2400"/>
              <a:t> short e	</a:t>
            </a:r>
            <a:r>
              <a:rPr lang="tr-TR" sz="2400"/>
              <a:t>	</a:t>
            </a:r>
            <a:r>
              <a:rPr lang="en-US" sz="2400">
                <a:sym typeface="Symbol" pitchFamily="18" charset="2"/>
              </a:rPr>
              <a:t> </a:t>
            </a:r>
            <a:r>
              <a:rPr lang="en-GB" sz="2400"/>
              <a:t>1.2346e+001</a:t>
            </a:r>
          </a:p>
          <a:p>
            <a:pPr marL="742950" lvl="1" indent="-285750">
              <a:spcBef>
                <a:spcPct val="20000"/>
              </a:spcBef>
            </a:pPr>
            <a:r>
              <a:rPr lang="tr-TR" sz="2400">
                <a:solidFill>
                  <a:srgbClr val="FF0000"/>
                </a:solidFill>
              </a:rPr>
              <a:t>	</a:t>
            </a:r>
            <a:r>
              <a:rPr lang="en-GB" sz="2400">
                <a:solidFill>
                  <a:srgbClr val="FF0000"/>
                </a:solidFill>
              </a:rPr>
              <a:t>format</a:t>
            </a:r>
            <a:r>
              <a:rPr lang="en-GB" sz="2400"/>
              <a:t> long e	</a:t>
            </a:r>
            <a:r>
              <a:rPr lang="tr-TR" sz="2400"/>
              <a:t>	</a:t>
            </a:r>
            <a:r>
              <a:rPr lang="en-US" sz="2400">
                <a:sym typeface="Symbol" pitchFamily="18" charset="2"/>
              </a:rPr>
              <a:t> </a:t>
            </a:r>
            <a:r>
              <a:rPr lang="en-GB" sz="2400"/>
              <a:t>1.234567890123457e+001</a:t>
            </a:r>
            <a:endParaRPr lang="tr-TR" sz="2400"/>
          </a:p>
          <a:p>
            <a:pPr marL="742950" lvl="1" indent="-285750">
              <a:spcBef>
                <a:spcPct val="20000"/>
              </a:spcBef>
            </a:pPr>
            <a:r>
              <a:rPr lang="tr-TR" sz="2400">
                <a:solidFill>
                  <a:srgbClr val="FF0000"/>
                </a:solidFill>
              </a:rPr>
              <a:t>	</a:t>
            </a:r>
            <a:r>
              <a:rPr lang="en-GB" sz="2400">
                <a:solidFill>
                  <a:srgbClr val="FF0000"/>
                </a:solidFill>
              </a:rPr>
              <a:t>format</a:t>
            </a:r>
            <a:r>
              <a:rPr lang="en-GB" sz="2400"/>
              <a:t> short </a:t>
            </a:r>
            <a:r>
              <a:rPr lang="tr-TR" sz="2400"/>
              <a:t>g</a:t>
            </a:r>
            <a:r>
              <a:rPr lang="en-GB" sz="2400"/>
              <a:t>	</a:t>
            </a:r>
            <a:r>
              <a:rPr lang="tr-TR" sz="2400"/>
              <a:t>	</a:t>
            </a:r>
            <a:r>
              <a:rPr lang="en-US" sz="2400">
                <a:sym typeface="Symbol" pitchFamily="18" charset="2"/>
              </a:rPr>
              <a:t> </a:t>
            </a:r>
            <a:r>
              <a:rPr lang="en-GB" sz="2400"/>
              <a:t>12</a:t>
            </a:r>
            <a:r>
              <a:rPr lang="tr-TR" sz="2400"/>
              <a:t>.</a:t>
            </a:r>
            <a:r>
              <a:rPr lang="en-GB" sz="2400"/>
              <a:t>346</a:t>
            </a:r>
            <a:endParaRPr lang="tr-TR" sz="2400"/>
          </a:p>
          <a:p>
            <a:pPr marL="742950" lvl="1" indent="-285750">
              <a:spcBef>
                <a:spcPct val="20000"/>
              </a:spcBef>
            </a:pPr>
            <a:r>
              <a:rPr lang="tr-TR" sz="2400">
                <a:solidFill>
                  <a:srgbClr val="FF0000"/>
                </a:solidFill>
              </a:rPr>
              <a:t>	</a:t>
            </a:r>
            <a:r>
              <a:rPr lang="en-GB" sz="2400">
                <a:solidFill>
                  <a:srgbClr val="FF0000"/>
                </a:solidFill>
              </a:rPr>
              <a:t>format</a:t>
            </a:r>
            <a:r>
              <a:rPr lang="en-GB" sz="2400"/>
              <a:t> long </a:t>
            </a:r>
            <a:r>
              <a:rPr lang="tr-TR" sz="2400"/>
              <a:t>g</a:t>
            </a:r>
            <a:r>
              <a:rPr lang="en-GB" sz="2400"/>
              <a:t>	</a:t>
            </a:r>
            <a:r>
              <a:rPr lang="tr-TR" sz="2400"/>
              <a:t>	</a:t>
            </a:r>
            <a:r>
              <a:rPr lang="en-US" sz="2400">
                <a:sym typeface="Symbol" pitchFamily="18" charset="2"/>
              </a:rPr>
              <a:t> </a:t>
            </a:r>
            <a:r>
              <a:rPr lang="en-GB" sz="2400"/>
              <a:t>12</a:t>
            </a:r>
            <a:r>
              <a:rPr lang="tr-TR" sz="2400"/>
              <a:t>.</a:t>
            </a:r>
            <a:r>
              <a:rPr lang="en-GB" sz="2400"/>
              <a:t>345678901234</a:t>
            </a:r>
            <a:r>
              <a:rPr lang="tr-TR" sz="2400"/>
              <a:t>6</a:t>
            </a:r>
          </a:p>
          <a:p>
            <a:pPr marL="742950" lvl="1" indent="-285750">
              <a:spcBef>
                <a:spcPct val="20000"/>
              </a:spcBef>
            </a:pPr>
            <a:r>
              <a:rPr lang="tr-TR" sz="2400">
                <a:solidFill>
                  <a:srgbClr val="FF0000"/>
                </a:solidFill>
              </a:rPr>
              <a:t>	</a:t>
            </a:r>
            <a:r>
              <a:rPr lang="en-GB" sz="2400">
                <a:solidFill>
                  <a:srgbClr val="FF0000"/>
                </a:solidFill>
              </a:rPr>
              <a:t>format</a:t>
            </a:r>
            <a:r>
              <a:rPr lang="en-GB" sz="2400"/>
              <a:t> rat		</a:t>
            </a:r>
            <a:r>
              <a:rPr lang="en-US" sz="2400">
                <a:sym typeface="Symbol" pitchFamily="18" charset="2"/>
              </a:rPr>
              <a:t> </a:t>
            </a:r>
            <a:r>
              <a:rPr lang="en-GB" sz="2400"/>
              <a:t>1000/81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441450" y="68263"/>
            <a:ext cx="7551738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 anchor="ctr"/>
          <a:lstStyle/>
          <a:p>
            <a:r>
              <a:rPr lang="en-US" sz="36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MATLAB BASICS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</a:t>
            </a:r>
            <a:endParaRPr lang="tr-TR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7EFE-66E2-4C56-B781-CF3908D66C02}" type="slidenum">
              <a:rPr lang="tr-TR"/>
              <a:pPr/>
              <a:t>39</a:t>
            </a:fld>
            <a:endParaRPr lang="tr-TR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441450" y="68263"/>
            <a:ext cx="7551738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 anchor="ctr"/>
          <a:lstStyle/>
          <a:p>
            <a:r>
              <a:rPr lang="en-US" sz="36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MATLAB BASICS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447800" y="1295400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/>
              <a:t>The </a:t>
            </a:r>
            <a:r>
              <a:rPr lang="en-US" sz="2800" b="1">
                <a:solidFill>
                  <a:srgbClr val="A50021"/>
                </a:solidFill>
              </a:rPr>
              <a:t>disp( </a:t>
            </a:r>
            <a:r>
              <a:rPr lang="en-US" sz="2800" b="1" i="1">
                <a:solidFill>
                  <a:srgbClr val="A50021"/>
                </a:solidFill>
              </a:rPr>
              <a:t>array </a:t>
            </a:r>
            <a:r>
              <a:rPr lang="en-US" sz="2800" b="1">
                <a:solidFill>
                  <a:srgbClr val="A50021"/>
                </a:solidFill>
              </a:rPr>
              <a:t>)</a:t>
            </a:r>
            <a:r>
              <a:rPr lang="en-US" sz="2800" b="1"/>
              <a:t> function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/>
              <a:t>&gt;&gt; disp( 'Hello' )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/>
              <a:t>Hello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/>
              <a:t>&gt;&gt; disp(5)</a:t>
            </a:r>
          </a:p>
          <a:p>
            <a:pPr marL="742950" lvl="1" indent="-285750">
              <a:spcBef>
                <a:spcPct val="20000"/>
              </a:spcBef>
            </a:pPr>
            <a:r>
              <a:rPr lang="tr-TR" sz="2400"/>
              <a:t>        </a:t>
            </a:r>
            <a:r>
              <a:rPr lang="en-US" sz="2400"/>
              <a:t>5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/>
              <a:t>&gt;&gt; disp( [ 'Bilkent ' 'University' ] )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/>
              <a:t>Bilkent University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/>
              <a:t>&gt;&gt; name = '</a:t>
            </a:r>
            <a:r>
              <a:rPr lang="tr-TR" sz="2400"/>
              <a:t>Alper</a:t>
            </a:r>
            <a:r>
              <a:rPr lang="en-US" sz="2400"/>
              <a:t>';</a:t>
            </a:r>
            <a:endParaRPr lang="tr-TR" sz="2400"/>
          </a:p>
          <a:p>
            <a:pPr marL="742950" lvl="1" indent="-285750">
              <a:spcBef>
                <a:spcPct val="20000"/>
              </a:spcBef>
            </a:pPr>
            <a:r>
              <a:rPr lang="en-US" sz="2400"/>
              <a:t>&gt;&gt; disp( [ 'Hello ' name ] )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/>
              <a:t>Hello </a:t>
            </a:r>
            <a:r>
              <a:rPr lang="tr-TR" sz="2400"/>
              <a:t>Alper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28596" y="5786454"/>
            <a:ext cx="8229600" cy="857250"/>
          </a:xfrm>
        </p:spPr>
        <p:txBody>
          <a:bodyPr>
            <a:normAutofit/>
          </a:bodyPr>
          <a:lstStyle/>
          <a:p>
            <a:r>
              <a:rPr lang="en-GB" sz="30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The default view of MATLAB desktop</a:t>
            </a:r>
          </a:p>
        </p:txBody>
      </p:sp>
      <p:pic>
        <p:nvPicPr>
          <p:cNvPr id="512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00063" y="285750"/>
            <a:ext cx="8215312" cy="55721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</a:t>
            </a:r>
            <a:endParaRPr lang="tr-TR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6A7B-B264-4F86-A0F7-9D590388C2E0}" type="slidenum">
              <a:rPr lang="tr-TR"/>
              <a:pPr/>
              <a:t>40</a:t>
            </a:fld>
            <a:endParaRPr lang="tr-TR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441450" y="68263"/>
            <a:ext cx="7551738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 anchor="ctr"/>
          <a:lstStyle/>
          <a:p>
            <a:r>
              <a:rPr lang="en-US" sz="36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MATLAB BASICS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444625" y="1447800"/>
            <a:ext cx="754697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/>
              <a:t>The </a:t>
            </a:r>
            <a:r>
              <a:rPr lang="en-US" sz="2800" b="1">
                <a:solidFill>
                  <a:srgbClr val="A50021"/>
                </a:solidFill>
              </a:rPr>
              <a:t>num2str()</a:t>
            </a:r>
            <a:r>
              <a:rPr lang="en-US" sz="2800" b="1"/>
              <a:t> and </a:t>
            </a:r>
            <a:r>
              <a:rPr lang="en-US" sz="2800" b="1">
                <a:solidFill>
                  <a:srgbClr val="A50021"/>
                </a:solidFill>
              </a:rPr>
              <a:t>int2str()</a:t>
            </a:r>
            <a:r>
              <a:rPr lang="en-US" sz="2800" b="1"/>
              <a:t> functions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/>
              <a:t>&gt;&gt; d = [ num2str(16) '-Feb-' num2str(2004) ];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/>
              <a:t>&gt;&gt; disp(d)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/>
              <a:t>16-Feb-2004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/>
              <a:t>&gt;&gt; x = 23.11;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/>
              <a:t>&gt;&gt; disp( [ 'answer = ' num2str(x) ] )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/>
              <a:t>answer = 23.11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/>
              <a:t>&gt;&gt; disp( [ 'answer = ' int2str(x) ] )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/>
              <a:t>answer = 23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</a:t>
            </a:r>
            <a:endParaRPr lang="tr-TR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8E08-07C8-40C5-8A83-194A1E92C446}" type="slidenum">
              <a:rPr lang="tr-TR"/>
              <a:pPr/>
              <a:t>41</a:t>
            </a:fld>
            <a:endParaRPr lang="tr-TR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441450" y="68263"/>
            <a:ext cx="7551738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 anchor="ctr"/>
          <a:lstStyle/>
          <a:p>
            <a:r>
              <a:rPr lang="en-US" sz="36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MATLAB BASICS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447800" y="1557338"/>
            <a:ext cx="7240588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/>
              <a:t>The </a:t>
            </a:r>
            <a:r>
              <a:rPr lang="en-US" sz="2800" b="1">
                <a:solidFill>
                  <a:srgbClr val="A50021"/>
                </a:solidFill>
              </a:rPr>
              <a:t>fprintf( </a:t>
            </a:r>
            <a:r>
              <a:rPr lang="en-US" sz="2800" b="1" i="1">
                <a:solidFill>
                  <a:srgbClr val="A50021"/>
                </a:solidFill>
              </a:rPr>
              <a:t>format</a:t>
            </a:r>
            <a:r>
              <a:rPr lang="en-US" sz="2800" b="1">
                <a:solidFill>
                  <a:srgbClr val="A50021"/>
                </a:solidFill>
              </a:rPr>
              <a:t>, </a:t>
            </a:r>
            <a:r>
              <a:rPr lang="en-US" sz="2800" b="1" i="1">
                <a:solidFill>
                  <a:srgbClr val="A50021"/>
                </a:solidFill>
              </a:rPr>
              <a:t>data </a:t>
            </a:r>
            <a:r>
              <a:rPr lang="en-US" sz="2800" b="1">
                <a:solidFill>
                  <a:srgbClr val="A50021"/>
                </a:solidFill>
              </a:rPr>
              <a:t>)</a:t>
            </a:r>
            <a:r>
              <a:rPr lang="en-US" sz="2800" b="1"/>
              <a:t> function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/>
              <a:t>%d	integer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/>
              <a:t>%f	floating point format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/>
              <a:t>%e	exponential format</a:t>
            </a:r>
            <a:endParaRPr lang="tr-TR" sz="240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tr-TR" sz="2400"/>
              <a:t>%g	either floating point or exponential 		format, whichever is shorter</a:t>
            </a:r>
            <a:endParaRPr lang="en-US" sz="240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/>
              <a:t>\n	new line character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/>
              <a:t>\t</a:t>
            </a:r>
            <a:r>
              <a:rPr lang="tr-TR" sz="2400"/>
              <a:t>	</a:t>
            </a:r>
            <a:r>
              <a:rPr lang="en-US" sz="2400"/>
              <a:t>	tab character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</a:t>
            </a:r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D9ED-1BB0-46BB-AD5F-BE14BE32E50E}" type="slidenum">
              <a:rPr lang="tr-TR"/>
              <a:pPr/>
              <a:t>42</a:t>
            </a:fld>
            <a:endParaRPr lang="tr-TR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990600" y="1143000"/>
            <a:ext cx="7848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endParaRPr lang="tr-TR" sz="2400">
              <a:sym typeface="Symbol" pitchFamily="18" charset="2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441450" y="68263"/>
            <a:ext cx="7551738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 anchor="ctr"/>
          <a:lstStyle/>
          <a:p>
            <a:r>
              <a:rPr lang="en-US" sz="36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MATLAB BASICS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57200" y="1143000"/>
            <a:ext cx="8686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lnSpc>
                <a:spcPct val="80000"/>
              </a:lnSpc>
              <a:spcAft>
                <a:spcPct val="10000"/>
              </a:spcAft>
            </a:pPr>
            <a:r>
              <a:rPr lang="en-US" sz="2400"/>
              <a:t>&gt;&gt; fprintf( 'Result is %d', 3 )</a:t>
            </a:r>
          </a:p>
          <a:p>
            <a:pPr marL="742950" lvl="1" indent="-285750">
              <a:lnSpc>
                <a:spcPct val="80000"/>
              </a:lnSpc>
              <a:spcAft>
                <a:spcPct val="10000"/>
              </a:spcAft>
            </a:pPr>
            <a:r>
              <a:rPr lang="en-US" sz="2400"/>
              <a:t>Result is 3</a:t>
            </a:r>
          </a:p>
          <a:p>
            <a:pPr marL="742950" lvl="1" indent="-285750">
              <a:lnSpc>
                <a:spcPct val="80000"/>
              </a:lnSpc>
              <a:spcAft>
                <a:spcPct val="10000"/>
              </a:spcAft>
            </a:pPr>
            <a:r>
              <a:rPr lang="en-US" sz="2400"/>
              <a:t>&gt;&gt; fprintf( 'Area of a circle with radius %d is %f', 3, pi*3^2 )</a:t>
            </a:r>
          </a:p>
          <a:p>
            <a:pPr marL="742950" lvl="1" indent="-285750">
              <a:lnSpc>
                <a:spcPct val="80000"/>
              </a:lnSpc>
              <a:spcAft>
                <a:spcPct val="10000"/>
              </a:spcAft>
            </a:pPr>
            <a:r>
              <a:rPr lang="en-US" sz="2400"/>
              <a:t>Area of a circle with radius 3 is 28.274334</a:t>
            </a:r>
          </a:p>
          <a:p>
            <a:pPr marL="742950" lvl="1" indent="-285750">
              <a:lnSpc>
                <a:spcPct val="80000"/>
              </a:lnSpc>
              <a:spcAft>
                <a:spcPct val="10000"/>
              </a:spcAft>
            </a:pPr>
            <a:r>
              <a:rPr lang="en-US" sz="2400"/>
              <a:t>&gt;&gt; x = 5;</a:t>
            </a:r>
          </a:p>
          <a:p>
            <a:pPr marL="742950" lvl="1" indent="-285750">
              <a:lnSpc>
                <a:spcPct val="80000"/>
              </a:lnSpc>
              <a:spcAft>
                <a:spcPct val="10000"/>
              </a:spcAft>
            </a:pPr>
            <a:r>
              <a:rPr lang="en-US" sz="2400"/>
              <a:t>&gt;&gt; fprintf( 'x = %3d', x )</a:t>
            </a:r>
          </a:p>
          <a:p>
            <a:pPr marL="742950" lvl="1" indent="-285750">
              <a:lnSpc>
                <a:spcPct val="80000"/>
              </a:lnSpc>
              <a:spcAft>
                <a:spcPct val="10000"/>
              </a:spcAft>
            </a:pPr>
            <a:r>
              <a:rPr lang="en-US" sz="2400"/>
              <a:t>x =   </a:t>
            </a:r>
            <a:r>
              <a:rPr lang="tr-TR" sz="2400"/>
              <a:t> </a:t>
            </a:r>
            <a:r>
              <a:rPr lang="en-US" sz="2400"/>
              <a:t>5</a:t>
            </a:r>
          </a:p>
          <a:p>
            <a:pPr marL="742950" lvl="1" indent="-285750">
              <a:lnSpc>
                <a:spcPct val="80000"/>
              </a:lnSpc>
              <a:spcAft>
                <a:spcPct val="10000"/>
              </a:spcAft>
            </a:pPr>
            <a:r>
              <a:rPr lang="en-US" sz="2400"/>
              <a:t>&gt;&gt; x = pi;</a:t>
            </a:r>
          </a:p>
          <a:p>
            <a:pPr marL="742950" lvl="1" indent="-285750">
              <a:lnSpc>
                <a:spcPct val="80000"/>
              </a:lnSpc>
              <a:spcAft>
                <a:spcPct val="10000"/>
              </a:spcAft>
            </a:pPr>
            <a:r>
              <a:rPr lang="en-US" sz="2400"/>
              <a:t>&gt;&gt; fprintf( 'x = %0.2f', x )</a:t>
            </a:r>
          </a:p>
          <a:p>
            <a:pPr marL="742950" lvl="1" indent="-285750">
              <a:lnSpc>
                <a:spcPct val="80000"/>
              </a:lnSpc>
              <a:spcAft>
                <a:spcPct val="10000"/>
              </a:spcAft>
            </a:pPr>
            <a:r>
              <a:rPr lang="en-US" sz="2400"/>
              <a:t>x = 3.14</a:t>
            </a:r>
          </a:p>
          <a:p>
            <a:pPr marL="742950" lvl="1" indent="-285750">
              <a:lnSpc>
                <a:spcPct val="80000"/>
              </a:lnSpc>
              <a:spcAft>
                <a:spcPct val="10000"/>
              </a:spcAft>
            </a:pPr>
            <a:r>
              <a:rPr lang="en-US" sz="2400"/>
              <a:t>&gt;&gt; fprintf( 'x = %6.2f', x )</a:t>
            </a:r>
          </a:p>
          <a:p>
            <a:pPr marL="742950" lvl="1" indent="-285750">
              <a:lnSpc>
                <a:spcPct val="80000"/>
              </a:lnSpc>
              <a:spcAft>
                <a:spcPct val="10000"/>
              </a:spcAft>
            </a:pPr>
            <a:r>
              <a:rPr lang="en-US" sz="2400"/>
              <a:t>x =   </a:t>
            </a:r>
            <a:r>
              <a:rPr lang="tr-TR" sz="2400"/>
              <a:t> </a:t>
            </a:r>
            <a:r>
              <a:rPr lang="en-US" sz="2400"/>
              <a:t>3.14</a:t>
            </a:r>
          </a:p>
          <a:p>
            <a:pPr marL="742950" lvl="1" indent="-285750">
              <a:lnSpc>
                <a:spcPct val="80000"/>
              </a:lnSpc>
              <a:spcAft>
                <a:spcPct val="10000"/>
              </a:spcAft>
            </a:pPr>
            <a:r>
              <a:rPr lang="en-US" sz="2400"/>
              <a:t>&gt;&gt; fprintf( 'x = %d\ny = %d\n', 3, 13 )</a:t>
            </a:r>
          </a:p>
          <a:p>
            <a:pPr marL="742950" lvl="1" indent="-285750">
              <a:lnSpc>
                <a:spcPct val="80000"/>
              </a:lnSpc>
              <a:spcAft>
                <a:spcPct val="10000"/>
              </a:spcAft>
            </a:pPr>
            <a:r>
              <a:rPr lang="en-US" sz="2400"/>
              <a:t>x = 3</a:t>
            </a:r>
            <a:endParaRPr lang="tr-TR" sz="2400"/>
          </a:p>
          <a:p>
            <a:pPr marL="742950" lvl="1" indent="-285750">
              <a:lnSpc>
                <a:spcPct val="80000"/>
              </a:lnSpc>
              <a:spcAft>
                <a:spcPct val="10000"/>
              </a:spcAft>
            </a:pPr>
            <a:r>
              <a:rPr lang="en-US" sz="2400"/>
              <a:t>y = 13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</a:t>
            </a:r>
            <a:endParaRPr lang="tr-TR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50E4-BC72-49C2-AEA2-63B8F7F6D971}" type="slidenum">
              <a:rPr lang="tr-TR"/>
              <a:pPr/>
              <a:t>43</a:t>
            </a:fld>
            <a:endParaRPr lang="tr-TR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441450" y="68263"/>
            <a:ext cx="7551738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 anchor="ctr"/>
          <a:lstStyle/>
          <a:p>
            <a:r>
              <a:rPr lang="en-US" sz="36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MATLAB BASICS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066800" y="1295400"/>
            <a:ext cx="7545388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tr-TR" sz="2800" b="1">
                <a:solidFill>
                  <a:srgbClr val="A50021"/>
                </a:solidFill>
              </a:rPr>
              <a:t>Data files</a:t>
            </a:r>
            <a:endParaRPr lang="tr-TR" sz="280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FF0000"/>
                </a:solidFill>
              </a:rPr>
              <a:t>save</a:t>
            </a:r>
            <a:r>
              <a:rPr lang="en-US" sz="2800"/>
              <a:t> </a:t>
            </a:r>
            <a:r>
              <a:rPr lang="en-US" sz="2800" i="1"/>
              <a:t>filename var1 var2</a:t>
            </a:r>
            <a:r>
              <a:rPr lang="en-US" sz="2800"/>
              <a:t> …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/>
              <a:t>&gt;&gt; save </a:t>
            </a:r>
            <a:r>
              <a:rPr lang="tr-TR" sz="2400"/>
              <a:t>myfile.mat </a:t>
            </a:r>
            <a:r>
              <a:rPr lang="en-US" sz="2400"/>
              <a:t> x</a:t>
            </a:r>
            <a:r>
              <a:rPr lang="tr-TR" sz="2400"/>
              <a:t> </a:t>
            </a:r>
            <a:r>
              <a:rPr lang="en-US" sz="2400"/>
              <a:t> y</a:t>
            </a:r>
            <a:r>
              <a:rPr lang="tr-TR" sz="2400"/>
              <a:t>	</a:t>
            </a:r>
            <a:r>
              <a:rPr lang="en-US" sz="2400"/>
              <a:t>		</a:t>
            </a:r>
            <a:r>
              <a:rPr lang="en-US" sz="2400">
                <a:sym typeface="Symbol" pitchFamily="18" charset="2"/>
              </a:rPr>
              <a:t> binary</a:t>
            </a:r>
            <a:endParaRPr lang="en-US" sz="2400"/>
          </a:p>
          <a:p>
            <a:pPr marL="742950" lvl="1" indent="-285750">
              <a:spcBef>
                <a:spcPct val="20000"/>
              </a:spcBef>
            </a:pPr>
            <a:r>
              <a:rPr lang="en-US" sz="2400"/>
              <a:t>&gt;&gt; save </a:t>
            </a:r>
            <a:r>
              <a:rPr lang="tr-TR" sz="2400"/>
              <a:t>myfile</a:t>
            </a:r>
            <a:r>
              <a:rPr lang="en-US" sz="2400"/>
              <a:t>.dat </a:t>
            </a:r>
            <a:r>
              <a:rPr lang="tr-TR" sz="2400"/>
              <a:t> </a:t>
            </a:r>
            <a:r>
              <a:rPr lang="en-US" sz="2400"/>
              <a:t>x </a:t>
            </a:r>
            <a:r>
              <a:rPr lang="tr-TR" sz="2400"/>
              <a:t> </a:t>
            </a:r>
            <a:r>
              <a:rPr lang="en-US" sz="2400"/>
              <a:t>–ascii		</a:t>
            </a:r>
            <a:r>
              <a:rPr lang="en-US" sz="2400">
                <a:sym typeface="Symbol" pitchFamily="18" charset="2"/>
              </a:rPr>
              <a:t> ascii</a:t>
            </a:r>
            <a:endParaRPr lang="en-US" sz="2400"/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800">
                <a:solidFill>
                  <a:srgbClr val="FF0000"/>
                </a:solidFill>
              </a:rPr>
              <a:t>load</a:t>
            </a:r>
            <a:r>
              <a:rPr lang="en-US" sz="2800"/>
              <a:t> </a:t>
            </a:r>
            <a:r>
              <a:rPr lang="en-US" sz="2800" i="1"/>
              <a:t>filename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/>
              <a:t>&gt;&gt; load </a:t>
            </a:r>
            <a:r>
              <a:rPr lang="tr-TR" sz="2400"/>
              <a:t>myfile.mat</a:t>
            </a:r>
            <a:r>
              <a:rPr lang="en-US" sz="2400"/>
              <a:t>			</a:t>
            </a:r>
            <a:r>
              <a:rPr lang="en-US" sz="2400">
                <a:sym typeface="Symbol" pitchFamily="18" charset="2"/>
              </a:rPr>
              <a:t> binary</a:t>
            </a:r>
            <a:endParaRPr lang="en-US" sz="2400"/>
          </a:p>
          <a:p>
            <a:pPr marL="742950" lvl="1" indent="-285750">
              <a:spcBef>
                <a:spcPct val="20000"/>
              </a:spcBef>
            </a:pPr>
            <a:r>
              <a:rPr lang="en-US" sz="2400"/>
              <a:t>&gt;&gt; load </a:t>
            </a:r>
            <a:r>
              <a:rPr lang="tr-TR" sz="2400"/>
              <a:t>myfile.dat  </a:t>
            </a:r>
            <a:r>
              <a:rPr lang="en-US" sz="2400"/>
              <a:t>–ascii		</a:t>
            </a:r>
            <a:r>
              <a:rPr lang="en-US" sz="2400">
                <a:sym typeface="Symbol" pitchFamily="18" charset="2"/>
              </a:rPr>
              <a:t> ascii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</a:t>
            </a:r>
            <a:endParaRPr lang="tr-TR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E786-2B38-43E7-BBBE-59768855B320}" type="slidenum">
              <a:rPr lang="tr-TR"/>
              <a:pPr/>
              <a:t>44</a:t>
            </a:fld>
            <a:endParaRPr lang="tr-TR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441450" y="68263"/>
            <a:ext cx="7551738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 anchor="ctr"/>
          <a:lstStyle/>
          <a:p>
            <a:r>
              <a:rPr lang="en-US" sz="36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MATLAB BASICS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684213" y="1557338"/>
            <a:ext cx="777240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900" i="1"/>
              <a:t>variable_name = expression</a:t>
            </a:r>
            <a:r>
              <a:rPr lang="en-US" sz="2900"/>
              <a:t>;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500"/>
              <a:t>addition		a + b		</a:t>
            </a:r>
            <a:r>
              <a:rPr lang="en-US" sz="2500">
                <a:sym typeface="Symbol" pitchFamily="18" charset="2"/>
              </a:rPr>
              <a:t> 	a + b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500"/>
              <a:t>subtraction		a - b		</a:t>
            </a:r>
            <a:r>
              <a:rPr lang="en-US" sz="2500">
                <a:sym typeface="Symbol" pitchFamily="18" charset="2"/>
              </a:rPr>
              <a:t> 	a - b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500"/>
              <a:t>multiplication	</a:t>
            </a:r>
            <a:r>
              <a:rPr lang="tr-TR" sz="2500"/>
              <a:t>	</a:t>
            </a:r>
            <a:r>
              <a:rPr lang="en-US" sz="2500"/>
              <a:t>a x b		</a:t>
            </a:r>
            <a:r>
              <a:rPr lang="en-US" sz="2500">
                <a:sym typeface="Symbol" pitchFamily="18" charset="2"/>
              </a:rPr>
              <a:t> 	a * b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500"/>
              <a:t>division		</a:t>
            </a:r>
            <a:r>
              <a:rPr lang="tr-TR" sz="2500"/>
              <a:t>	</a:t>
            </a:r>
            <a:r>
              <a:rPr lang="en-US" sz="2500"/>
              <a:t>a / b		</a:t>
            </a:r>
            <a:r>
              <a:rPr lang="en-US" sz="2500">
                <a:sym typeface="Symbol" pitchFamily="18" charset="2"/>
              </a:rPr>
              <a:t> 	a / b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500"/>
              <a:t>exponent		a</a:t>
            </a:r>
            <a:r>
              <a:rPr lang="en-US" sz="2500" baseline="30000"/>
              <a:t>b</a:t>
            </a:r>
            <a:r>
              <a:rPr lang="en-US" sz="2500"/>
              <a:t>		</a:t>
            </a:r>
            <a:r>
              <a:rPr lang="en-US" sz="2500">
                <a:sym typeface="Symbol" pitchFamily="18" charset="2"/>
              </a:rPr>
              <a:t> 	a ^ b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</a:t>
            </a:r>
            <a:endParaRPr lang="tr-TR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A9F3-9D83-4854-9DAB-E104B5438852}" type="slidenum">
              <a:rPr lang="tr-TR"/>
              <a:pPr/>
              <a:t>45</a:t>
            </a:fld>
            <a:endParaRPr lang="tr-TR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441450" y="68263"/>
            <a:ext cx="7551738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 anchor="ctr"/>
          <a:lstStyle/>
          <a:p>
            <a:r>
              <a:rPr lang="en-US" sz="36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MATLAB BASICS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066800" y="1371600"/>
            <a:ext cx="7772400" cy="469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tr-TR" sz="2800" b="1">
                <a:solidFill>
                  <a:srgbClr val="A50021"/>
                </a:solidFill>
              </a:rPr>
              <a:t>Hierarchy of operations</a:t>
            </a:r>
            <a:endParaRPr lang="tr-TR" sz="29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900"/>
              <a:t>x = 3 * 2 + 6 / 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900"/>
              <a:t>Processing order of operations is important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500"/>
              <a:t>parenthes</a:t>
            </a:r>
            <a:r>
              <a:rPr lang="tr-TR" sz="2500"/>
              <a:t>e</a:t>
            </a:r>
            <a:r>
              <a:rPr lang="en-US" sz="2500"/>
              <a:t>s (starting from the innermost)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500"/>
              <a:t>exponentials (</a:t>
            </a:r>
            <a:r>
              <a:rPr lang="tr-TR" sz="2500"/>
              <a:t>from </a:t>
            </a:r>
            <a:r>
              <a:rPr lang="en-US" sz="2500"/>
              <a:t>left to right)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500"/>
              <a:t>multiplications and divisions (</a:t>
            </a:r>
            <a:r>
              <a:rPr lang="tr-TR" sz="2500"/>
              <a:t>from </a:t>
            </a:r>
            <a:r>
              <a:rPr lang="en-US" sz="2500"/>
              <a:t>left to right)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500"/>
              <a:t>additions and subtractions (</a:t>
            </a:r>
            <a:r>
              <a:rPr lang="tr-TR" sz="2500"/>
              <a:t>from </a:t>
            </a:r>
            <a:r>
              <a:rPr lang="en-US" sz="2500"/>
              <a:t>left to right)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/>
              <a:t>&gt;&gt; </a:t>
            </a:r>
            <a:r>
              <a:rPr lang="en-US" sz="2900"/>
              <a:t>x = 3 * 2 + 6 / 2</a:t>
            </a:r>
            <a:endParaRPr lang="tr-TR" sz="29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900">
                <a:sym typeface="Symbol" pitchFamily="18" charset="2"/>
              </a:rPr>
              <a:t>x = </a:t>
            </a:r>
            <a:endParaRPr lang="tr-TR" sz="2900"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tr-TR" sz="2900">
                <a:sym typeface="Symbol" pitchFamily="18" charset="2"/>
              </a:rPr>
              <a:t>     </a:t>
            </a:r>
            <a:r>
              <a:rPr lang="en-US" sz="2900">
                <a:sym typeface="Symbol" pitchFamily="18" charset="2"/>
              </a:rPr>
              <a:t>9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</a:t>
            </a:r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0EE4-7987-4D96-A4B3-AA8AF83BBC76}" type="slidenum">
              <a:rPr lang="tr-TR"/>
              <a:pPr/>
              <a:t>46</a:t>
            </a:fld>
            <a:endParaRPr lang="tr-TR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990600" y="1143000"/>
            <a:ext cx="7848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endParaRPr lang="tr-TR" sz="2400">
              <a:sym typeface="Symbol" pitchFamily="18" charset="2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441450" y="68263"/>
            <a:ext cx="7551738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 anchor="ctr"/>
          <a:lstStyle/>
          <a:p>
            <a:r>
              <a:rPr lang="en-US" sz="36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MATLAB BASICS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447800" y="1295400"/>
            <a:ext cx="74676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tr-TR" sz="2800" b="1">
                <a:solidFill>
                  <a:srgbClr val="A50021"/>
                </a:solidFill>
              </a:rPr>
              <a:t>Built-in MATLAB Functions</a:t>
            </a:r>
            <a:endParaRPr lang="tr-TR" sz="2500" i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500" i="1"/>
              <a:t>result</a:t>
            </a:r>
            <a:r>
              <a:rPr lang="en-US" sz="2500"/>
              <a:t> = </a:t>
            </a:r>
            <a:r>
              <a:rPr lang="en-US" sz="2500" i="1"/>
              <a:t>function_name( input )</a:t>
            </a:r>
            <a:r>
              <a:rPr lang="en-US" sz="2500"/>
              <a:t>;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100"/>
              <a:t>abs, sign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100"/>
              <a:t>log, log10, log2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100"/>
              <a:t>exp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100"/>
              <a:t>sqrt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100"/>
              <a:t>sin, cos, tan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100"/>
              <a:t>asin, acos, atan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100"/>
              <a:t>max, min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100"/>
              <a:t>round, floor, ceil, fix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100"/>
              <a:t>mod, rem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500"/>
              <a:t>help elfun</a:t>
            </a:r>
            <a:r>
              <a:rPr lang="tr-TR" sz="2400"/>
              <a:t> </a:t>
            </a:r>
            <a:r>
              <a:rPr lang="en-US" sz="2900">
                <a:sym typeface="Symbol" pitchFamily="18" charset="2"/>
              </a:rPr>
              <a:t></a:t>
            </a:r>
            <a:r>
              <a:rPr lang="tr-TR" sz="2400"/>
              <a:t> help for elementary math functions</a:t>
            </a:r>
            <a:endParaRPr lang="en-US"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</a:t>
            </a:r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6840-83A7-46A2-9309-1702D922A430}" type="slidenum">
              <a:rPr lang="tr-TR"/>
              <a:pPr/>
              <a:t>47</a:t>
            </a:fld>
            <a:endParaRPr lang="tr-TR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990600" y="1143000"/>
            <a:ext cx="7848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endParaRPr lang="tr-TR" sz="2400">
              <a:sym typeface="Symbol" pitchFamily="18" charset="2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441450" y="68263"/>
            <a:ext cx="7551738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 anchor="ctr"/>
          <a:lstStyle/>
          <a:p>
            <a:r>
              <a:rPr lang="en-US" sz="36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MATLAB BASICS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446213" y="1219200"/>
            <a:ext cx="7011987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tr-TR" sz="2800" b="1">
                <a:solidFill>
                  <a:srgbClr val="A50021"/>
                </a:solidFill>
              </a:rPr>
              <a:t>Types of errors in MATLAB programs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500"/>
              <a:t>Syntax errors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100"/>
              <a:t>Check spelling and punctuation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500"/>
              <a:t>Run-time errors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100"/>
              <a:t>Check input data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100"/>
              <a:t>Can remove “;” or add “disp” statements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500"/>
              <a:t>Logical errors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100"/>
              <a:t>Use shorter statements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100"/>
              <a:t>Check typos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100"/>
              <a:t>Check units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100"/>
              <a:t>Ask your friends, </a:t>
            </a:r>
            <a:r>
              <a:rPr lang="tr-TR" sz="2100"/>
              <a:t>assistants</a:t>
            </a:r>
            <a:r>
              <a:rPr lang="en-US" sz="2100"/>
              <a:t>, instructor, …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111</a:t>
            </a:r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F479-EF6A-4CFE-92DE-CBAFB12B37CE}" type="slidenum">
              <a:rPr lang="tr-TR"/>
              <a:pPr/>
              <a:t>48</a:t>
            </a:fld>
            <a:endParaRPr lang="tr-TR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990600" y="1143000"/>
            <a:ext cx="7848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endParaRPr lang="tr-TR" sz="2400">
              <a:sym typeface="Symbol" pitchFamily="18" charset="2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441450" y="68263"/>
            <a:ext cx="7551738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 anchor="ctr"/>
          <a:lstStyle/>
          <a:p>
            <a:r>
              <a:rPr lang="en-US" sz="36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MATLAB BASICS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371600" y="1295400"/>
            <a:ext cx="76200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tr-TR" sz="2800" b="1">
                <a:solidFill>
                  <a:srgbClr val="A50021"/>
                </a:solidFill>
              </a:rPr>
              <a:t>Summary</a:t>
            </a:r>
            <a:endParaRPr lang="tr-TR" sz="21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100"/>
              <a:t>help </a:t>
            </a:r>
            <a:r>
              <a:rPr lang="en-GB" sz="2100" i="1"/>
              <a:t>command</a:t>
            </a:r>
            <a:r>
              <a:rPr lang="en-GB" sz="2100"/>
              <a:t>	 </a:t>
            </a:r>
            <a:r>
              <a:rPr lang="en-US" sz="2100">
                <a:sym typeface="Symbol" pitchFamily="18" charset="2"/>
              </a:rPr>
              <a:t> Online help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100"/>
              <a:t>lookfor </a:t>
            </a:r>
            <a:r>
              <a:rPr lang="en-GB" sz="2100" i="1"/>
              <a:t>keyword</a:t>
            </a:r>
            <a:r>
              <a:rPr lang="en-GB" sz="2100"/>
              <a:t>	 </a:t>
            </a:r>
            <a:r>
              <a:rPr lang="en-US" sz="2100">
                <a:sym typeface="Symbol" pitchFamily="18" charset="2"/>
              </a:rPr>
              <a:t> Lists related commands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100"/>
              <a:t>which		 </a:t>
            </a:r>
            <a:r>
              <a:rPr lang="en-US" sz="2100">
                <a:sym typeface="Symbol" pitchFamily="18" charset="2"/>
              </a:rPr>
              <a:t> Version and location info</a:t>
            </a:r>
            <a:endParaRPr lang="en-GB" sz="21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100"/>
              <a:t>clear		 </a:t>
            </a:r>
            <a:r>
              <a:rPr lang="en-US" sz="2100">
                <a:sym typeface="Symbol" pitchFamily="18" charset="2"/>
              </a:rPr>
              <a:t> Clears the workspace</a:t>
            </a:r>
            <a:endParaRPr lang="en-GB" sz="21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100"/>
              <a:t>clc		 	 </a:t>
            </a:r>
            <a:r>
              <a:rPr lang="en-US" sz="2100">
                <a:sym typeface="Symbol" pitchFamily="18" charset="2"/>
              </a:rPr>
              <a:t> Clears the command window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100"/>
              <a:t>diary </a:t>
            </a:r>
            <a:r>
              <a:rPr lang="en-GB" sz="2100" i="1"/>
              <a:t>filename</a:t>
            </a:r>
            <a:r>
              <a:rPr lang="en-GB" sz="2100"/>
              <a:t>	 </a:t>
            </a:r>
            <a:r>
              <a:rPr lang="en-US" sz="2100">
                <a:sym typeface="Symbol" pitchFamily="18" charset="2"/>
              </a:rPr>
              <a:t> Sends output to file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100"/>
              <a:t>diary on/off	 </a:t>
            </a:r>
            <a:r>
              <a:rPr lang="tr-TR" sz="2100"/>
              <a:t>	</a:t>
            </a:r>
            <a:r>
              <a:rPr lang="en-US" sz="2100">
                <a:sym typeface="Symbol" pitchFamily="18" charset="2"/>
              </a:rPr>
              <a:t> Turns diary on/off</a:t>
            </a:r>
            <a:endParaRPr lang="en-GB" sz="21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100"/>
              <a:t>who, whos		 </a:t>
            </a:r>
            <a:r>
              <a:rPr lang="en-US" sz="2100">
                <a:sym typeface="Symbol" pitchFamily="18" charset="2"/>
              </a:rPr>
              <a:t></a:t>
            </a:r>
            <a:r>
              <a:rPr lang="en-GB" sz="2100"/>
              <a:t> Lists content of the workspace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100"/>
              <a:t>more on/off	 </a:t>
            </a:r>
            <a:r>
              <a:rPr lang="tr-TR" sz="2100"/>
              <a:t>	</a:t>
            </a:r>
            <a:r>
              <a:rPr lang="en-US" sz="2100">
                <a:sym typeface="Symbol" pitchFamily="18" charset="2"/>
              </a:rPr>
              <a:t> Enables/disables paged output</a:t>
            </a:r>
            <a:endParaRPr lang="en-GB" sz="21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100"/>
              <a:t>Ctrl+c		 </a:t>
            </a:r>
            <a:r>
              <a:rPr lang="en-US" sz="2100">
                <a:sym typeface="Symbol" pitchFamily="18" charset="2"/>
              </a:rPr>
              <a:t></a:t>
            </a:r>
            <a:r>
              <a:rPr lang="en-GB" sz="2100"/>
              <a:t> Aborts operation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100"/>
              <a:t>…			 </a:t>
            </a:r>
            <a:r>
              <a:rPr lang="en-US" sz="2100">
                <a:sym typeface="Symbol" pitchFamily="18" charset="2"/>
              </a:rPr>
              <a:t></a:t>
            </a:r>
            <a:r>
              <a:rPr lang="en-GB" sz="2100"/>
              <a:t> Continuation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100"/>
              <a:t>%			 </a:t>
            </a:r>
            <a:r>
              <a:rPr lang="en-US" sz="2100">
                <a:sym typeface="Symbol" pitchFamily="18" charset="2"/>
              </a:rPr>
              <a:t></a:t>
            </a:r>
            <a:r>
              <a:rPr lang="en-GB" sz="2100"/>
              <a:t> Comments</a:t>
            </a:r>
            <a:endParaRPr lang="en-US"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642927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fontAlgn="auto">
              <a:spcAft>
                <a:spcPts val="0"/>
              </a:spcAft>
              <a:defRPr/>
            </a:pPr>
            <a:r>
              <a:rPr lang="en-US" sz="3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 </a:t>
            </a:r>
            <a:endParaRPr lang="en-US" sz="3200" dirty="0">
              <a:ln w="6350">
                <a:solidFill>
                  <a:schemeClr val="accent1">
                    <a:shade val="43000"/>
                  </a:schemeClr>
                </a:solidFill>
              </a:ln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26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083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5720" y="1357298"/>
            <a:ext cx="84296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To type a command the cursor must be placed next to the command prompt (&gt;&gt;).</a:t>
            </a:r>
          </a:p>
          <a:p>
            <a:pPr>
              <a:buNone/>
            </a:pPr>
            <a:endParaRPr lang="en-GB" sz="28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Once a command is typed and the </a:t>
            </a:r>
            <a:r>
              <a:rPr lang="en-GB" sz="2800" b="1" dirty="0" smtClean="0">
                <a:latin typeface="Calibri" pitchFamily="34" charset="0"/>
              </a:rPr>
              <a:t>ENTER </a:t>
            </a:r>
            <a:r>
              <a:rPr lang="en-GB" sz="2800" dirty="0" smtClean="0">
                <a:latin typeface="Calibri" pitchFamily="34" charset="0"/>
              </a:rPr>
              <a:t>key is pressed, the command is executed. However only the last command is executed.</a:t>
            </a:r>
          </a:p>
          <a:p>
            <a:pPr>
              <a:buFont typeface="Wingdings" pitchFamily="2" charset="2"/>
              <a:buChar char="Ø"/>
            </a:pPr>
            <a:endParaRPr lang="en-GB" sz="28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Several commands can be typed in the same line.</a:t>
            </a:r>
          </a:p>
          <a:p>
            <a:pPr>
              <a:buFont typeface="Wingdings" pitchFamily="2" charset="2"/>
              <a:buChar char="Ø"/>
            </a:pPr>
            <a:endParaRPr lang="en-GB" sz="28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Comma (,) is used to separate various commands.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8596" y="214290"/>
            <a:ext cx="86327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 smtClean="0">
                <a:ln w="6350">
                  <a:solidFill>
                    <a:srgbClr val="3891A7">
                      <a:shade val="43000"/>
                    </a:srgbClr>
                  </a:solidFill>
                </a:ln>
                <a:solidFill>
                  <a:srgbClr val="6DB2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Notes for working in the Command Window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2050" name="Equation" r:id="rId3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500034" y="357166"/>
            <a:ext cx="82153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200" dirty="0" smtClean="0">
                <a:latin typeface="Calibri" pitchFamily="34" charset="0"/>
              </a:rPr>
              <a:t>It is not possible to go back to a previous line in the Command Window, make a correction and the re-execute the command.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GB" sz="3200" dirty="0" smtClean="0">
              <a:latin typeface="Calibri" pitchFamily="34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sz="3200" dirty="0" smtClean="0">
                <a:latin typeface="Calibri" pitchFamily="34" charset="0"/>
              </a:rPr>
              <a:t>A previously typed command can be recalled to the command prompt with the </a:t>
            </a:r>
            <a:r>
              <a:rPr lang="en-GB" sz="3200" b="1" dirty="0" smtClean="0">
                <a:latin typeface="Calibri" pitchFamily="34" charset="0"/>
              </a:rPr>
              <a:t>up-arrow key (  ). </a:t>
            </a:r>
            <a:r>
              <a:rPr lang="en-GB" sz="3200" dirty="0" smtClean="0">
                <a:latin typeface="Calibri" pitchFamily="34" charset="0"/>
              </a:rPr>
              <a:t>When the command is displayed at the command prompt, it can be modified if needed and executed. The </a:t>
            </a:r>
            <a:r>
              <a:rPr lang="en-GB" sz="3200" b="1" dirty="0" smtClean="0">
                <a:latin typeface="Calibri" pitchFamily="34" charset="0"/>
              </a:rPr>
              <a:t>down-arrow key (  ) </a:t>
            </a:r>
            <a:r>
              <a:rPr lang="en-GB" sz="3200" dirty="0" smtClean="0">
                <a:latin typeface="Calibri" pitchFamily="34" charset="0"/>
              </a:rPr>
              <a:t>can be used to move down the previously typed commands.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643705" y="3571081"/>
            <a:ext cx="285750" cy="15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6607190" y="4606934"/>
            <a:ext cx="35718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8"/>
            <a:ext cx="8701087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3074" name="Equation" r:id="rId3" imgW="914400" imgH="198720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157" y="500042"/>
            <a:ext cx="850112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buFont typeface="Wingdings" pitchFamily="2" charset="2"/>
              <a:buChar char="Ø"/>
            </a:pPr>
            <a:r>
              <a:rPr lang="en-GB" sz="2800" dirty="0" smtClean="0"/>
              <a:t>If a command is too long to fit in one line, it can be continued  on the next line by typing three periods ... (called an ellipsis) and pressing the </a:t>
            </a:r>
            <a:r>
              <a:rPr lang="en-GB" sz="2800" b="1" dirty="0" smtClean="0"/>
              <a:t>Enter</a:t>
            </a:r>
            <a:r>
              <a:rPr lang="en-GB" sz="2800" dirty="0" smtClean="0"/>
              <a:t> key.</a:t>
            </a:r>
          </a:p>
          <a:p>
            <a:pPr>
              <a:buFont typeface="Wingdings" pitchFamily="2" charset="2"/>
              <a:buChar char="Ø"/>
            </a:pPr>
            <a:endParaRPr lang="en-GB" sz="2800" dirty="0" smtClean="0"/>
          </a:p>
          <a:p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semicolon (;)</a:t>
            </a:r>
          </a:p>
          <a:p>
            <a:r>
              <a:rPr lang="en-GB" sz="2800" dirty="0" smtClean="0"/>
              <a:t>If a semicolon is typed at the end of a command the output is not displayed. Used when the result is obvious or when the output is very large.</a:t>
            </a:r>
          </a:p>
          <a:p>
            <a:pPr>
              <a:buFont typeface="Wingdings" pitchFamily="2" charset="2"/>
              <a:buChar char="Ø"/>
            </a:pPr>
            <a:endParaRPr lang="en-GB" sz="2800" dirty="0" smtClean="0"/>
          </a:p>
          <a:p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Typing %:</a:t>
            </a:r>
          </a:p>
          <a:p>
            <a:r>
              <a:rPr lang="en-GB" sz="2800" dirty="0" smtClean="0"/>
              <a:t>This is used to show a comment. Comments are used in programs to add descriptions, or to explain the program.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928689"/>
            <a:ext cx="8001025" cy="214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400" dirty="0">
              <a:solidFill>
                <a:srgbClr val="0000FF"/>
              </a:solidFill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4098" name="Equation" r:id="rId3" imgW="914400" imgH="198720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5720" y="357166"/>
            <a:ext cx="857256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The </a:t>
            </a:r>
            <a:r>
              <a:rPr lang="en-GB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clc</a:t>
            </a:r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command</a:t>
            </a:r>
          </a:p>
          <a:p>
            <a:r>
              <a:rPr lang="en-GB" sz="2800" dirty="0" smtClean="0">
                <a:latin typeface="Calibri" pitchFamily="34" charset="0"/>
              </a:rPr>
              <a:t>The </a:t>
            </a:r>
            <a:r>
              <a:rPr lang="en-GB" sz="2800" dirty="0" err="1" smtClean="0">
                <a:latin typeface="Calibri" pitchFamily="34" charset="0"/>
              </a:rPr>
              <a:t>clc</a:t>
            </a:r>
            <a:r>
              <a:rPr lang="en-GB" sz="2800" dirty="0" smtClean="0">
                <a:latin typeface="Calibri" pitchFamily="34" charset="0"/>
              </a:rPr>
              <a:t> command (type </a:t>
            </a:r>
            <a:r>
              <a:rPr lang="en-GB" sz="2800" dirty="0" err="1" smtClean="0">
                <a:latin typeface="Calibri" pitchFamily="34" charset="0"/>
              </a:rPr>
              <a:t>clc</a:t>
            </a:r>
            <a:r>
              <a:rPr lang="en-GB" sz="2800" dirty="0" smtClean="0">
                <a:latin typeface="Calibri" pitchFamily="34" charset="0"/>
              </a:rPr>
              <a:t> and press Enter) clears the Command Window.</a:t>
            </a:r>
          </a:p>
          <a:p>
            <a:r>
              <a:rPr lang="en-GB" sz="2800" dirty="0" smtClean="0">
                <a:latin typeface="Calibri" pitchFamily="34" charset="0"/>
              </a:rPr>
              <a:t>All variables declared earlier on can still be used.</a:t>
            </a:r>
          </a:p>
          <a:p>
            <a:endParaRPr lang="en-GB" sz="2800" dirty="0" smtClean="0">
              <a:latin typeface="Calibri" pitchFamily="34" charset="0"/>
            </a:endParaRPr>
          </a:p>
          <a:p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ARITHMETIC OPERATIONS  WITH SCALARS</a:t>
            </a:r>
          </a:p>
          <a:p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Operation		Symbol		Example</a:t>
            </a:r>
          </a:p>
          <a:p>
            <a:r>
              <a:rPr lang="en-GB" sz="2800" dirty="0" smtClean="0">
                <a:latin typeface="Calibri" pitchFamily="34" charset="0"/>
              </a:rPr>
              <a:t>Addition		     +			   5+3</a:t>
            </a:r>
          </a:p>
          <a:p>
            <a:r>
              <a:rPr lang="en-GB" sz="2800" dirty="0" smtClean="0">
                <a:latin typeface="Calibri" pitchFamily="34" charset="0"/>
              </a:rPr>
              <a:t>Subtraction		     – 		 	   5–3 </a:t>
            </a:r>
          </a:p>
          <a:p>
            <a:r>
              <a:rPr lang="en-GB" sz="2800" dirty="0" smtClean="0">
                <a:latin typeface="Calibri" pitchFamily="34" charset="0"/>
              </a:rPr>
              <a:t>Multiplication	     *			   5*3</a:t>
            </a:r>
          </a:p>
          <a:p>
            <a:r>
              <a:rPr lang="en-GB" sz="2800" dirty="0" smtClean="0">
                <a:latin typeface="Calibri" pitchFamily="34" charset="0"/>
              </a:rPr>
              <a:t>Right Division	      /			   5/3</a:t>
            </a:r>
          </a:p>
          <a:p>
            <a:r>
              <a:rPr lang="en-GB" sz="2800" dirty="0" smtClean="0">
                <a:latin typeface="Calibri" pitchFamily="34" charset="0"/>
              </a:rPr>
              <a:t>Left Division                  \			   5\3 =3/5</a:t>
            </a:r>
          </a:p>
          <a:p>
            <a:r>
              <a:rPr lang="en-GB" sz="2800" dirty="0" smtClean="0">
                <a:latin typeface="Calibri" pitchFamily="34" charset="0"/>
              </a:rPr>
              <a:t>Exponentiation	      ^		5^3(means</a:t>
            </a:r>
            <a:r>
              <a:rPr lang="en-GB" sz="2800" dirty="0" smtClean="0"/>
              <a:t>5</a:t>
            </a:r>
            <a:r>
              <a:rPr lang="en-GB" sz="2800" baseline="30000" dirty="0" smtClean="0"/>
              <a:t>3</a:t>
            </a:r>
            <a:r>
              <a:rPr lang="en-GB" sz="2800" dirty="0" smtClean="0">
                <a:latin typeface="Calibri" pitchFamily="34" charset="0"/>
              </a:rPr>
              <a:t>=125)</a:t>
            </a:r>
          </a:p>
          <a:p>
            <a:r>
              <a:rPr lang="en-GB" sz="2800" dirty="0" smtClean="0">
                <a:latin typeface="Calibri" pitchFamily="34" charset="0"/>
              </a:rPr>
              <a:t> </a:t>
            </a:r>
            <a:endParaRPr lang="en-GB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775" y="1285875"/>
            <a:ext cx="8229600" cy="492918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484632" algn="ctr" fontAlgn="auto">
              <a:spcAft>
                <a:spcPts val="0"/>
              </a:spcAft>
              <a:defRPr/>
            </a:pPr>
            <a:endParaRPr lang="en-US" sz="4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14313" y="214290"/>
            <a:ext cx="8701087" cy="650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Clr>
                <a:schemeClr val="accent1"/>
              </a:buClr>
              <a:buSzPct val="80000"/>
              <a:buFont typeface="Arial" charset="0"/>
              <a:buNone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Order of precedence</a:t>
            </a:r>
          </a:p>
          <a:p>
            <a:pPr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8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charset="0"/>
              <a:buNone/>
            </a:pPr>
            <a:r>
              <a:rPr lang="en-US" sz="3600" dirty="0" smtClean="0">
                <a:latin typeface="Calibri" pitchFamily="34" charset="0"/>
              </a:rPr>
              <a:t>MATLAB executes the calculations according to the order of precedence as shown below:</a:t>
            </a:r>
          </a:p>
          <a:p>
            <a:pPr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3600" dirty="0" smtClean="0">
              <a:latin typeface="Calibri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charset="0"/>
              <a:buNone/>
            </a:pPr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Precedence	Mathematical Operation</a:t>
            </a:r>
          </a:p>
          <a:p>
            <a:pPr>
              <a:buClr>
                <a:schemeClr val="accent1"/>
              </a:buClr>
              <a:buSzPct val="80000"/>
              <a:buFont typeface="Arial" charset="0"/>
              <a:buNone/>
            </a:pPr>
            <a:r>
              <a:rPr lang="en-US" sz="3600" dirty="0" smtClean="0">
                <a:latin typeface="Calibri" pitchFamily="34" charset="0"/>
              </a:rPr>
              <a:t>First			Parentheses ()</a:t>
            </a:r>
          </a:p>
          <a:p>
            <a:pPr>
              <a:buClr>
                <a:schemeClr val="accent1"/>
              </a:buClr>
              <a:buSzPct val="80000"/>
              <a:buFont typeface="Arial" charset="0"/>
              <a:buNone/>
            </a:pPr>
            <a:r>
              <a:rPr lang="en-US" sz="3600" dirty="0" smtClean="0">
                <a:latin typeface="Calibri" pitchFamily="34" charset="0"/>
              </a:rPr>
              <a:t>Second		Exponentiation</a:t>
            </a:r>
            <a:endParaRPr lang="en-US" sz="3600" dirty="0">
              <a:latin typeface="Calibri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charset="0"/>
              <a:buNone/>
            </a:pPr>
            <a:r>
              <a:rPr lang="en-US" sz="3600" dirty="0" smtClean="0">
                <a:latin typeface="Calibri" pitchFamily="34" charset="0"/>
              </a:rPr>
              <a:t>Third		Multiplication and division</a:t>
            </a:r>
          </a:p>
          <a:p>
            <a:pPr>
              <a:buClr>
                <a:schemeClr val="accent1"/>
              </a:buClr>
              <a:buSzPct val="80000"/>
              <a:buFont typeface="Arial" charset="0"/>
              <a:buNone/>
            </a:pPr>
            <a:r>
              <a:rPr lang="en-US" sz="3600" dirty="0" smtClean="0">
                <a:latin typeface="Calibri" pitchFamily="34" charset="0"/>
              </a:rPr>
              <a:t>Fourth		Addition and subtraction</a:t>
            </a:r>
          </a:p>
          <a:p>
            <a:pPr>
              <a:buClr>
                <a:schemeClr val="accent1"/>
              </a:buClr>
              <a:buSzPct val="80000"/>
              <a:buFont typeface="Arial" charset="0"/>
              <a:buNone/>
            </a:pPr>
            <a:endParaRPr lang="en-US" sz="2800" dirty="0" smtClean="0">
              <a:latin typeface="Century Gothic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5122" name="Equation" r:id="rId3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813"/>
            <a:ext cx="7696200" cy="1587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0800000" flipH="1">
            <a:off x="214312" y="3357562"/>
            <a:ext cx="8358215" cy="35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1142976" y="4572008"/>
            <a:ext cx="3214710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57158" y="6143644"/>
            <a:ext cx="8286808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2513</Words>
  <Application>Microsoft Office PowerPoint</Application>
  <PresentationFormat>On-screen Show (4:3)</PresentationFormat>
  <Paragraphs>656</Paragraphs>
  <Slides>48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Office Theme</vt:lpstr>
      <vt:lpstr>Equation</vt:lpstr>
      <vt:lpstr>INTRODUCTION TO MATLAB</vt:lpstr>
      <vt:lpstr>Slide 2</vt:lpstr>
      <vt:lpstr>Slide 3</vt:lpstr>
      <vt:lpstr>The default view of MATLAB desktop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MATLAB Basics</vt:lpstr>
      <vt:lpstr>MATLAB BASICS</vt:lpstr>
      <vt:lpstr>MATLAB BASICS</vt:lpstr>
      <vt:lpstr>MATLAB BASICS</vt:lpstr>
      <vt:lpstr>MATLAB BASICS</vt:lpstr>
      <vt:lpstr>MATLAB BASICS</vt:lpstr>
      <vt:lpstr>MATLAB BASICS</vt:lpstr>
      <vt:lpstr>MATLAB BASICS</vt:lpstr>
      <vt:lpstr>MATLAB BASICS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</dc:title>
  <dc:creator>ARABAYAKOBA</dc:creator>
  <cp:lastModifiedBy>Mustapha</cp:lastModifiedBy>
  <cp:revision>22</cp:revision>
  <dcterms:created xsi:type="dcterms:W3CDTF">2012-02-27T13:05:34Z</dcterms:created>
  <dcterms:modified xsi:type="dcterms:W3CDTF">2012-02-28T09:50:01Z</dcterms:modified>
</cp:coreProperties>
</file>