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8722-69EE-486E-8E62-A5C9E1D4AF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CA64-52FC-422B-968E-46736246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583D-0B7E-4CEB-96BF-9EB0624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5BA38-D98C-4039-B7FB-826BD07F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FE25-81B3-4557-A4CC-BE871403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E1A-D993-44B1-A413-01799A6ECF05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86EC-1238-4E4E-9D5A-78B6D121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3D0A-876C-496C-B9A6-EA125B1F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C5B8-8186-4E1E-B439-29BADC5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EA348-EE8F-4474-9B98-36F5C275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3255-4A14-4835-8E59-99CF3CA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571-6E2E-47B4-A2CE-54A87113BA2C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D07C-2409-4768-8892-2B366651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15F8-6FF4-404F-B9CF-2351558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9C692-73F3-4C5C-80E4-A1ED062AD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A85FD-5319-4B36-BD3A-2968AC85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6BF-34EA-4944-9D64-B7DC1659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9B7-C672-4867-8276-6DCE28B2946C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8519-318D-42C7-98C5-883F8565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3AEC-3F33-4896-B5E0-6C96DF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3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ADC-3BAA-490E-8173-BA7C156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3069-EC64-4AC6-8ABA-057B5B0A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96ED-932A-4F56-AC94-DBFDDEAA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3E8C-8799-4CD5-9A66-E175131C3F53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0DC-F26F-4C37-A5D2-73A4FF7A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0AF-CA92-45F4-ACAB-1853510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009-C510-4E64-ACFA-68A46857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40026-C6A1-4A26-A085-E09C4189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AB37-1AF1-451E-ACA3-6CE9761A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C557-65E9-4479-BFCF-7E86C314B6F8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7830-DF54-4518-9C66-BCCAB82F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DBC5-A844-4746-850A-F2B5B6AB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5A72-934A-4457-BFBB-1E59D2DD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49AA-CE64-4C77-B477-6BB8ABB1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2DB0F-D5DC-46D0-A9AF-BC923E8C0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2AF8-0369-4D6C-A98F-A9DA93FA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FEA9-FB66-4B8B-AC04-4D1699812EB4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F4ADA-A403-4FE3-B9DF-7CC1B7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E1D0-3146-4D82-AB55-A540AB5D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5B8B-DAB9-4595-945E-D7EF8AF2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3B23-37A2-41E6-8456-B25E8436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96C60-FC56-4847-9E52-2ED7FD0C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8098-3127-48AC-8297-73D6F15E5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16E9-D385-4865-862D-28805090A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D69C-BE6B-42AD-85C6-3D07C36F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6F04-0802-42F3-8A3A-7F05ED34E54E}" type="datetime1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92A8B-A386-4067-9764-9291F428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C5FF7-973C-443F-B1DD-19E7447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0FE-159A-46CA-96FE-F1B9FE5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2A169-A67B-4857-9970-99A9AD5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F516-4AE1-4F24-8B0E-ED0FB51512C6}" type="datetime1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9CBF9-E384-4C87-9781-FFAB404A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14A8D-37A6-4602-9522-1486B0A7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A8D50-A91C-41AC-9505-3DDD2A4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063-B2C1-49C4-A172-DAF103DF2119}" type="datetime1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EE89B-6E4C-4601-BFBB-BA7AAD09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90AD-98D3-447B-B929-C1322B7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D881-1B88-409F-A548-B788347D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2EF0-2739-426D-A01D-498E60AC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FA0AE-A8BA-4E02-8629-5602652A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6D7F-849F-4A08-9340-28D3B6FB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1DC4-7F21-4C1E-8F2D-E56C45EC9BDD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D1F3-1382-4B94-BEE9-FFF2772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B22D-2539-476C-BA29-F5EE0127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0E32-DDE5-4AE1-8DED-99BCC339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AF3BD-C088-418F-B4BE-0D3B50561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BCC7E-3869-460B-9010-EE4B22E1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1797-1479-42DB-AA17-DE2BE901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97E3-E20C-4560-B9D2-83BA92A34D67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FF98-1913-4518-91F0-C8044BE6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E009-7C7D-481C-9B72-B6051DA6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DA53C-AA01-434E-A923-72A8B2F8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94A2-D55C-4EE8-8988-1F9EE30F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01A-D6C5-41FE-9994-A5A1D2016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5187-547B-4338-B9FB-BA4235777142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532B-DCD2-40D6-85F9-26087F2E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DADA-975D-42C5-B208-0589E4126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E2C8-45F0-46CE-AC25-2DD3DEF22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BCC-A2C1-4B41-A823-B9FE3A234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Irregular Plural Noun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39DF-5536-427B-85A0-CFED7603D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GB" sz="3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B731-0B42-45D4-AB30-745724CE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9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64DE-2805-4E24-938E-6AD8DF4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4BA9-9AFA-452A-A9E9-EC12FC35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Our guests to know about the exact number of ……………….on this very campus. </a:t>
            </a:r>
          </a:p>
          <a:p>
            <a:pPr marL="514350" indent="-514350">
              <a:buAutoNum type="alphaLcParenBoth"/>
            </a:pPr>
            <a:r>
              <a:rPr lang="en-GB" dirty="0"/>
              <a:t>gymnasium </a:t>
            </a:r>
          </a:p>
          <a:p>
            <a:pPr marL="514350" indent="-514350">
              <a:buAutoNum type="alphaLcParenBoth"/>
            </a:pPr>
            <a:r>
              <a:rPr lang="en-GB" dirty="0" err="1"/>
              <a:t>gymnasuims</a:t>
            </a:r>
            <a:endParaRPr lang="en-GB" dirty="0"/>
          </a:p>
          <a:p>
            <a:pPr marL="514350" indent="-514350">
              <a:buAutoNum type="alphaLcParenBoth"/>
            </a:pPr>
            <a:r>
              <a:rPr lang="en-GB" dirty="0"/>
              <a:t>gymnasia</a:t>
            </a:r>
          </a:p>
          <a:p>
            <a:pPr marL="514350" indent="-514350">
              <a:buAutoNum type="alphaLcParenBoth"/>
            </a:pPr>
            <a:r>
              <a:rPr lang="en-GB" dirty="0" err="1"/>
              <a:t>gymnasi</a:t>
            </a:r>
            <a:r>
              <a:rPr lang="en-GB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4CC7-EC82-41F1-9357-94BB8EA2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1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126C-CF5E-4EB7-A301-16D38BA5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2815-722A-4B5F-A1B3-A26EB616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How many ………………..will be air-lifting our troops?</a:t>
            </a:r>
          </a:p>
          <a:p>
            <a:pPr marL="514350" indent="-514350">
              <a:buAutoNum type="alphaLcParenBoth"/>
            </a:pPr>
            <a:r>
              <a:rPr lang="en-GB" dirty="0"/>
              <a:t>UN aircraft </a:t>
            </a:r>
          </a:p>
          <a:p>
            <a:pPr marL="514350" indent="-514350">
              <a:buAutoNum type="alphaLcParenBoth"/>
            </a:pPr>
            <a:r>
              <a:rPr lang="en-GB" dirty="0"/>
              <a:t>UN aircrafts</a:t>
            </a:r>
          </a:p>
          <a:p>
            <a:pPr marL="514350" indent="-514350">
              <a:buAutoNum type="alphaLcParenBoth"/>
            </a:pPr>
            <a:r>
              <a:rPr lang="en-GB" dirty="0"/>
              <a:t>UN </a:t>
            </a:r>
            <a:r>
              <a:rPr lang="en-GB" dirty="0" err="1"/>
              <a:t>aircraftes</a:t>
            </a:r>
            <a:endParaRPr lang="en-GB" dirty="0"/>
          </a:p>
          <a:p>
            <a:pPr marL="514350" indent="-514350">
              <a:buAutoNum type="alphaLcParenBoth"/>
            </a:pPr>
            <a:r>
              <a:rPr lang="en-GB" dirty="0"/>
              <a:t>UN </a:t>
            </a:r>
            <a:r>
              <a:rPr lang="en-GB" dirty="0" err="1"/>
              <a:t>aircarfts</a:t>
            </a:r>
            <a:r>
              <a:rPr lang="en-GB" dirty="0"/>
              <a:t>’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514350" indent="-514350">
              <a:buAutoNum type="alphaLcParenBoth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8B864-E094-4B43-BC1A-3305A5C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9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DE7A-5476-4CBD-A96B-D2230146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5650-A29F-4BA6-A4EA-87A2A3C6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3. The………………………. of several organisations can be found in this city.</a:t>
            </a:r>
          </a:p>
          <a:p>
            <a:pPr marL="514350" indent="-514350">
              <a:buAutoNum type="alphaLcParenBoth"/>
            </a:pPr>
            <a:r>
              <a:rPr lang="en-GB" dirty="0"/>
              <a:t>headquarter</a:t>
            </a:r>
          </a:p>
          <a:p>
            <a:pPr marL="514350" indent="-514350">
              <a:buAutoNum type="alphaLcParenBoth"/>
            </a:pPr>
            <a:r>
              <a:rPr lang="en-GB" dirty="0"/>
              <a:t>headquarters</a:t>
            </a:r>
          </a:p>
          <a:p>
            <a:pPr marL="514350" indent="-514350">
              <a:buAutoNum type="alphaLcParenBoth"/>
            </a:pPr>
            <a:r>
              <a:rPr lang="en-GB" dirty="0"/>
              <a:t>headquarters’</a:t>
            </a:r>
          </a:p>
          <a:p>
            <a:pPr marL="514350" indent="-514350">
              <a:buAutoNum type="alphaLcParenBoth"/>
            </a:pPr>
            <a:r>
              <a:rPr lang="en-GB" dirty="0" err="1"/>
              <a:t>headquarterses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03566-1AB9-41F2-AF23-04A92C40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3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3BE-FA26-4FB7-BFD1-752228A8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10D5-9DC2-4537-B71F-812A343E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4. Which of the following is NOT an ENGLISH expression?</a:t>
            </a:r>
          </a:p>
          <a:p>
            <a:pPr marL="0" indent="0">
              <a:buNone/>
            </a:pPr>
            <a:r>
              <a:rPr lang="en-GB" dirty="0"/>
              <a:t>(a)Practice makes prefect</a:t>
            </a:r>
          </a:p>
          <a:p>
            <a:pPr marL="0" indent="0">
              <a:buNone/>
            </a:pPr>
            <a:r>
              <a:rPr lang="en-GB" dirty="0"/>
              <a:t>(b)Seeing is believing</a:t>
            </a:r>
          </a:p>
          <a:p>
            <a:pPr marL="0" indent="0">
              <a:buNone/>
            </a:pPr>
            <a:r>
              <a:rPr lang="en-GB" dirty="0"/>
              <a:t>(c) Silence is </a:t>
            </a:r>
            <a:r>
              <a:rPr lang="en-GB" dirty="0" err="1"/>
              <a:t>silvern</a:t>
            </a:r>
            <a:r>
              <a:rPr lang="en-GB" dirty="0"/>
              <a:t>, speech is golden</a:t>
            </a:r>
          </a:p>
          <a:p>
            <a:pPr marL="0" indent="0">
              <a:buNone/>
            </a:pPr>
            <a:r>
              <a:rPr lang="en-GB" dirty="0"/>
              <a:t>(d) Who chatters to you will chatter of you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87EFD-E9A8-4B90-8B95-5927C7A0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2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D395-EBB2-4DFE-A44A-861EFF94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FB32-114E-4DA0-AB46-833DE01B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5. The singular of ‘masters-of-arms’ reads……………………….</a:t>
            </a:r>
          </a:p>
          <a:p>
            <a:pPr marL="0" indent="0">
              <a:buNone/>
            </a:pPr>
            <a:r>
              <a:rPr lang="en-GB" dirty="0"/>
              <a:t> (a)Master-at-arms</a:t>
            </a:r>
          </a:p>
          <a:p>
            <a:pPr marL="0" indent="0">
              <a:buNone/>
            </a:pPr>
            <a:r>
              <a:rPr lang="en-GB" dirty="0"/>
              <a:t> (b)Master-at-arm</a:t>
            </a:r>
          </a:p>
          <a:p>
            <a:pPr marL="0" indent="0">
              <a:buNone/>
            </a:pPr>
            <a:r>
              <a:rPr lang="en-GB" dirty="0"/>
              <a:t> (c ) Masters-at-arm</a:t>
            </a:r>
          </a:p>
          <a:p>
            <a:pPr marL="0" indent="0">
              <a:buNone/>
            </a:pPr>
            <a:r>
              <a:rPr lang="en-GB" dirty="0"/>
              <a:t> (d</a:t>
            </a:r>
            <a:r>
              <a:rPr lang="en-GB"/>
              <a:t>) Masters-at-arms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2C076-8336-4B81-847E-0E93CB8C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F3FE-A9A6-49E9-8230-1B4D0BA8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38AC-6714-4A2C-B227-E85060B3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 irregular plural noun is an irregular noun in the plural form.  An irregular noun is a noun that becomes plural by changing its spelling in other ways than adding an “s” or “</a:t>
            </a:r>
            <a:r>
              <a:rPr lang="en-GB" sz="4000" dirty="0" err="1"/>
              <a:t>es</a:t>
            </a:r>
            <a:r>
              <a:rPr lang="en-GB" sz="4000" dirty="0"/>
              <a:t>” to the end of the word. This change can happen in a variety of ways. 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07C90-3E2A-49BC-9FCC-AEA44F61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C040-570A-4373-B61E-BE0B0EB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nouns have retained their plural forms from Latin and other languages: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B7477E-B53A-485E-8FED-D97E0CC5F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31908"/>
              </p:ext>
            </p:extLst>
          </p:nvPr>
        </p:nvGraphicFramePr>
        <p:xfrm>
          <a:off x="838200" y="1825625"/>
          <a:ext cx="10515600" cy="5083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49347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82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kern="1200" dirty="0">
                          <a:effectLst/>
                        </a:rPr>
                        <a:t>singular</a:t>
                      </a:r>
                      <a:endParaRPr lang="en-GB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plural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6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alga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algae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734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alumnus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alumni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607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amoeba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amoebae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41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antenna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antennae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410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bacterium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bacteria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6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cactus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cacti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512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curriculum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curricula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714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datum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563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fungus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fungi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085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genus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59224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AF27A-7279-47BC-A911-6629ED3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8142-B5B1-4CDE-834C-7EC0422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nouns ending in –</a:t>
            </a:r>
            <a:r>
              <a:rPr lang="en-GB" i="1" dirty="0"/>
              <a:t>o </a:t>
            </a:r>
            <a:r>
              <a:rPr lang="en-GB" dirty="0"/>
              <a:t>are pluralized by adding an –</a:t>
            </a:r>
            <a:r>
              <a:rPr lang="en-GB" i="1" dirty="0"/>
              <a:t>s</a:t>
            </a:r>
            <a:r>
              <a:rPr lang="en-GB" dirty="0"/>
              <a:t>, but some take –</a:t>
            </a:r>
            <a:r>
              <a:rPr lang="en-GB" i="1" dirty="0" err="1"/>
              <a:t>es</a:t>
            </a:r>
            <a:r>
              <a:rPr lang="en-GB" i="1" dirty="0"/>
              <a:t> </a:t>
            </a:r>
            <a:r>
              <a:rPr lang="en-GB" dirty="0"/>
              <a:t>instead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EAF517-5950-400E-BF61-1FB9220F3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457031"/>
              </p:ext>
            </p:extLst>
          </p:nvPr>
        </p:nvGraphicFramePr>
        <p:xfrm>
          <a:off x="838200" y="1825625"/>
          <a:ext cx="10515600" cy="521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051129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630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i="1" dirty="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singular</a:t>
                      </a:r>
                      <a:endParaRPr lang="en-GB" sz="40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i="1" dirty="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plural</a:t>
                      </a:r>
                      <a:endParaRPr lang="en-GB" sz="40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600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366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embargo</a:t>
                      </a:r>
                      <a:endParaRPr lang="en-GB" sz="40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embargoes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859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hero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44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potato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potatoes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42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tomato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tomatoes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723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torpedo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torpedoes</a:t>
                      </a:r>
                      <a:endParaRPr lang="en-GB" sz="40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824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veto</a:t>
                      </a:r>
                      <a:endParaRPr lang="en-GB" sz="40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solidFill>
                            <a:srgbClr val="222222"/>
                          </a:solidFill>
                          <a:effectLst/>
                          <a:latin typeface="Franklin Gothic Medium" panose="020B06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vetoes</a:t>
                      </a:r>
                      <a:endParaRPr lang="en-GB" sz="40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94832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B13FF-C497-4B95-B12F-A81A768D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5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97F1-D0CE-4D07-912A-4F5C75F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nouns change their central vowel sounds when pluralized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75D18-5F55-4435-88B2-650E9F6CC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727895"/>
              </p:ext>
            </p:extLst>
          </p:nvPr>
        </p:nvGraphicFramePr>
        <p:xfrm>
          <a:off x="838200" y="1825625"/>
          <a:ext cx="10515600" cy="5218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077036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3033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singular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plural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531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foot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feet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5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goose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geese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86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louse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lice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79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man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men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013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mouse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mice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073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tooth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>
                          <a:effectLst/>
                        </a:rPr>
                        <a:t>teeth</a:t>
                      </a:r>
                      <a:endParaRPr lang="en-GB" sz="40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348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woman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000" dirty="0">
                          <a:effectLst/>
                        </a:rPr>
                        <a:t>women</a:t>
                      </a:r>
                      <a:endParaRPr lang="en-GB" sz="40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496262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C9C32-0A16-4F7B-8123-BADCACE8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F65B-EC9B-47F1-8349-4E48F23D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nouns ending in –</a:t>
            </a:r>
            <a:r>
              <a:rPr lang="en-GB" i="1" dirty="0"/>
              <a:t>f </a:t>
            </a:r>
            <a:r>
              <a:rPr lang="en-GB" dirty="0"/>
              <a:t>are pluralized by dropping the –</a:t>
            </a:r>
            <a:r>
              <a:rPr lang="en-GB" i="1" dirty="0"/>
              <a:t>f </a:t>
            </a:r>
            <a:r>
              <a:rPr lang="en-GB" dirty="0"/>
              <a:t>and adding –</a:t>
            </a:r>
            <a:r>
              <a:rPr lang="en-GB" i="1" dirty="0" err="1"/>
              <a:t>ves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81156B-63F0-40D7-8738-55A867A78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964885"/>
              </p:ext>
            </p:extLst>
          </p:nvPr>
        </p:nvGraphicFramePr>
        <p:xfrm>
          <a:off x="838200" y="1825625"/>
          <a:ext cx="10515600" cy="50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747994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341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singular</a:t>
                      </a:r>
                      <a:endParaRPr lang="en-GB" sz="28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plural</a:t>
                      </a:r>
                      <a:endParaRPr lang="en-GB" sz="28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60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calf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calves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682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elf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elves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601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half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halves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106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hoof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hooves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28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knife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knives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5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leaf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leaves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0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life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lives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36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loaf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loaves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99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self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effectLst/>
                        </a:rPr>
                        <a:t>selves</a:t>
                      </a:r>
                      <a:endParaRPr lang="en-GB" sz="28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136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shelf</a:t>
                      </a:r>
                      <a:endParaRPr lang="en-GB" sz="28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shelves</a:t>
                      </a:r>
                      <a:endParaRPr lang="en-GB" sz="28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169111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1612A-CA1A-4210-A470-4367C9A3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AFA7-EA5C-4A7C-8818-2F018DB6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nouns ending in –</a:t>
            </a:r>
            <a:r>
              <a:rPr lang="en-GB" i="1" dirty="0"/>
              <a:t>is </a:t>
            </a:r>
            <a:r>
              <a:rPr lang="en-GB" dirty="0"/>
              <a:t>are pluralized by dropping the –</a:t>
            </a:r>
            <a:r>
              <a:rPr lang="en-GB" i="1" dirty="0"/>
              <a:t>is </a:t>
            </a:r>
            <a:r>
              <a:rPr lang="en-GB" dirty="0"/>
              <a:t>and adding –</a:t>
            </a:r>
            <a:r>
              <a:rPr lang="en-GB" i="1" dirty="0" err="1"/>
              <a:t>es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27310A-B26F-4E26-B0E1-9FC03348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88727"/>
              </p:ext>
            </p:extLst>
          </p:nvPr>
        </p:nvGraphicFramePr>
        <p:xfrm>
          <a:off x="838200" y="1825625"/>
          <a:ext cx="10515600" cy="50222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376799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573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i="1" dirty="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singular</a:t>
                      </a:r>
                      <a:endParaRPr lang="en-GB" sz="28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i="1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plural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949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11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30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30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099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diagnosis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diagnoses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7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ellipsis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ellipses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02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emphasis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emphases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542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hypothesis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hypotheses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30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neuroses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944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oasis</a:t>
                      </a:r>
                      <a:endParaRPr lang="en-GB" sz="280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222222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oases</a:t>
                      </a:r>
                      <a:endParaRPr lang="en-GB" sz="2800" dirty="0">
                        <a:effectLst/>
                        <a:latin typeface="Gadug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607609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24B5E-A24C-43D5-8AE5-19419098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8D9D-4759-4D3A-B61D-A61CC479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nouns ending in –</a:t>
            </a:r>
            <a:r>
              <a:rPr lang="en-GB" i="1" dirty="0"/>
              <a:t>ix </a:t>
            </a:r>
            <a:r>
              <a:rPr lang="en-GB" dirty="0"/>
              <a:t>are pluralized by dropping the –</a:t>
            </a:r>
            <a:r>
              <a:rPr lang="en-GB" i="1" dirty="0"/>
              <a:t>ix </a:t>
            </a:r>
            <a:r>
              <a:rPr lang="en-GB" dirty="0"/>
              <a:t>and adding –</a:t>
            </a:r>
            <a:r>
              <a:rPr lang="en-GB" i="1" dirty="0"/>
              <a:t>ices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51F72B-5DE9-4FCD-B3D9-60BAFEF6D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760293"/>
              </p:ext>
            </p:extLst>
          </p:nvPr>
        </p:nvGraphicFramePr>
        <p:xfrm>
          <a:off x="838200" y="1825625"/>
          <a:ext cx="10515600" cy="391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18259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8592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 i="1" dirty="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singular</a:t>
                      </a:r>
                      <a:endParaRPr lang="en-GB" sz="6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 i="1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plural</a:t>
                      </a:r>
                      <a:endParaRPr lang="en-GB" sz="60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264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</a:t>
                      </a:r>
                      <a:endParaRPr lang="en-GB" sz="60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appendices</a:t>
                      </a:r>
                      <a:endParaRPr lang="en-GB" sz="60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165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GB" sz="60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indices</a:t>
                      </a:r>
                      <a:endParaRPr lang="en-GB" sz="60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360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 dirty="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matrix</a:t>
                      </a:r>
                      <a:endParaRPr lang="en-GB" sz="6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0" dirty="0">
                          <a:solidFill>
                            <a:srgbClr val="222222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matrices</a:t>
                      </a:r>
                      <a:endParaRPr lang="en-GB" sz="6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94370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3D52C-2F1E-44D9-897A-91B81125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2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A028-70A4-4632-8A57-94A38884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few nouns are unchanged in their plural forms: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595021-6754-44AF-AD1C-5B30525DB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221306"/>
              </p:ext>
            </p:extLst>
          </p:nvPr>
        </p:nvGraphicFramePr>
        <p:xfrm>
          <a:off x="838200" y="1825625"/>
          <a:ext cx="10515600" cy="4696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13073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83183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 i="1" dirty="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singular</a:t>
                      </a:r>
                      <a:endParaRPr lang="en-GB" sz="3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 i="1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plural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763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barracks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barracks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46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deer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deer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331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1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gallows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gallows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574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6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offspring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offspring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85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174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sheep</a:t>
                      </a:r>
                      <a:endParaRPr lang="en-GB" sz="3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3200" dirty="0">
                          <a:solidFill>
                            <a:srgbClr val="222222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sheep</a:t>
                      </a:r>
                      <a:endParaRPr lang="en-GB" sz="3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37160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CBF5F-E43A-4057-B4B3-082CF921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513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Franklin Gothic Medium</vt:lpstr>
      <vt:lpstr>Gadugi</vt:lpstr>
      <vt:lpstr>Garamond</vt:lpstr>
      <vt:lpstr>Georgia</vt:lpstr>
      <vt:lpstr>Office Theme</vt:lpstr>
      <vt:lpstr>Irregular Plural Noun</vt:lpstr>
      <vt:lpstr>PowerPoint Presentation</vt:lpstr>
      <vt:lpstr>Some nouns have retained their plural forms from Latin and other languages: </vt:lpstr>
      <vt:lpstr>Most nouns ending in –o are pluralized by adding an –s, but some take –es instead</vt:lpstr>
      <vt:lpstr>Some nouns change their central vowel sounds when pluralized</vt:lpstr>
      <vt:lpstr>Some nouns ending in –f are pluralized by dropping the –f and adding –ves: </vt:lpstr>
      <vt:lpstr>Some nouns ending in –is are pluralized by dropping the –is and adding –es: </vt:lpstr>
      <vt:lpstr>Some nouns ending in –ix are pluralized by dropping the –ix and adding –ices: </vt:lpstr>
      <vt:lpstr>A few nouns are unchanged in their plural forms: </vt:lpstr>
      <vt:lpstr>TRY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Plural Noun</dc:title>
  <dc:creator>Henry Adams</dc:creator>
  <cp:lastModifiedBy>Windows User</cp:lastModifiedBy>
  <cp:revision>11</cp:revision>
  <dcterms:created xsi:type="dcterms:W3CDTF">2017-11-25T01:46:06Z</dcterms:created>
  <dcterms:modified xsi:type="dcterms:W3CDTF">2019-12-13T17:26:02Z</dcterms:modified>
</cp:coreProperties>
</file>