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341C4-F814-4215-9CCB-61A6E7E83B17}"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14664-2FF5-4578-8C5B-23FF18CD02E6}" type="slidenum">
              <a:rPr lang="en-US" smtClean="0"/>
              <a:t>‹#›</a:t>
            </a:fld>
            <a:endParaRPr lang="en-US"/>
          </a:p>
        </p:txBody>
      </p:sp>
    </p:spTree>
    <p:extLst>
      <p:ext uri="{BB962C8B-B14F-4D97-AF65-F5344CB8AC3E}">
        <p14:creationId xmlns:p14="http://schemas.microsoft.com/office/powerpoint/2010/main" val="167578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128A97-5D82-4A2B-BB50-9D240C0386A2}"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154512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727F6-D317-4983-99B3-9F08FAEAA13D}"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329549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155D15-361E-46D6-B3FC-BB330A314CC2}"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170004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BD4024-780A-4B02-83CD-607FB803436D}"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39833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9E5D1F-B209-4405-99FE-8963DF6BFB65}"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60190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507E04-4CFE-48F9-BD7C-496D48DE18A9}"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115474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B53470-80C6-48AC-A174-9BC59B1E803D}" type="datetime1">
              <a:rPr lang="en-US" smtClean="0"/>
              <a:t>12/13/2019</a:t>
            </a:fld>
            <a:endParaRPr lang="en-US"/>
          </a:p>
        </p:txBody>
      </p:sp>
      <p:sp>
        <p:nvSpPr>
          <p:cNvPr id="8" name="Footer Placeholder 7"/>
          <p:cNvSpPr>
            <a:spLocks noGrp="1"/>
          </p:cNvSpPr>
          <p:nvPr>
            <p:ph type="ftr" sz="quarter" idx="11"/>
          </p:nvPr>
        </p:nvSpPr>
        <p:spPr/>
        <p:txBody>
          <a:bodyPr/>
          <a:lstStyle/>
          <a:p>
            <a:r>
              <a:rPr lang="en-US"/>
              <a:t>POWERED BY SAMUEL SESAH AND FRIENDS</a:t>
            </a:r>
          </a:p>
        </p:txBody>
      </p:sp>
      <p:sp>
        <p:nvSpPr>
          <p:cNvPr id="9" name="Slide Number Placeholder 8"/>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22730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CFBD0F-9380-4C05-8397-721FC14CE769}" type="datetime1">
              <a:rPr lang="en-US" smtClean="0"/>
              <a:t>12/13/2019</a:t>
            </a:fld>
            <a:endParaRPr lang="en-US"/>
          </a:p>
        </p:txBody>
      </p:sp>
      <p:sp>
        <p:nvSpPr>
          <p:cNvPr id="4" name="Footer Placeholder 3"/>
          <p:cNvSpPr>
            <a:spLocks noGrp="1"/>
          </p:cNvSpPr>
          <p:nvPr>
            <p:ph type="ftr" sz="quarter" idx="11"/>
          </p:nvPr>
        </p:nvSpPr>
        <p:spPr/>
        <p:txBody>
          <a:bodyPr/>
          <a:lstStyle/>
          <a:p>
            <a:r>
              <a:rPr lang="en-US"/>
              <a:t>POWERED BY SAMUEL SESAH AND FRIENDS</a:t>
            </a:r>
          </a:p>
        </p:txBody>
      </p:sp>
      <p:sp>
        <p:nvSpPr>
          <p:cNvPr id="5" name="Slide Number Placeholder 4"/>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171042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E2CEB-7715-4E49-B925-4A86A092C6CC}" type="datetime1">
              <a:rPr lang="en-US" smtClean="0"/>
              <a:t>12/13/2019</a:t>
            </a:fld>
            <a:endParaRPr lang="en-US"/>
          </a:p>
        </p:txBody>
      </p:sp>
      <p:sp>
        <p:nvSpPr>
          <p:cNvPr id="3" name="Footer Placeholder 2"/>
          <p:cNvSpPr>
            <a:spLocks noGrp="1"/>
          </p:cNvSpPr>
          <p:nvPr>
            <p:ph type="ftr" sz="quarter" idx="11"/>
          </p:nvPr>
        </p:nvSpPr>
        <p:spPr/>
        <p:txBody>
          <a:bodyPr/>
          <a:lstStyle/>
          <a:p>
            <a:r>
              <a:rPr lang="en-US"/>
              <a:t>POWERED BY SAMUEL SESAH AND FRIENDS</a:t>
            </a:r>
          </a:p>
        </p:txBody>
      </p:sp>
      <p:sp>
        <p:nvSpPr>
          <p:cNvPr id="4" name="Slide Number Placeholder 3"/>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172779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BB35A-C61F-431A-A697-965E0D109A81}"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207995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04EDD7-F3BE-43F7-82EC-D15B1CE13FD4}"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D9131FC-2438-49A2-AE4C-BD0D4A2A18AB}" type="slidenum">
              <a:rPr lang="en-US" smtClean="0"/>
              <a:t>‹#›</a:t>
            </a:fld>
            <a:endParaRPr lang="en-US"/>
          </a:p>
        </p:txBody>
      </p:sp>
    </p:spTree>
    <p:extLst>
      <p:ext uri="{BB962C8B-B14F-4D97-AF65-F5344CB8AC3E}">
        <p14:creationId xmlns:p14="http://schemas.microsoft.com/office/powerpoint/2010/main" val="407703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134C-4439-45BA-9856-929722480341}" type="datetime1">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131FC-2438-49A2-AE4C-BD0D4A2A18AB}" type="slidenum">
              <a:rPr lang="en-US" smtClean="0"/>
              <a:t>‹#›</a:t>
            </a:fld>
            <a:endParaRPr lang="en-US"/>
          </a:p>
        </p:txBody>
      </p:sp>
    </p:spTree>
    <p:extLst>
      <p:ext uri="{BB962C8B-B14F-4D97-AF65-F5344CB8AC3E}">
        <p14:creationId xmlns:p14="http://schemas.microsoft.com/office/powerpoint/2010/main" val="313397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solidFill>
                  <a:prstClr val="black"/>
                </a:solidFill>
                <a:latin typeface="Adobe Caslon Pro" panose="0205050205050A020403" pitchFamily="18" charset="0"/>
              </a:rPr>
              <a:t>ENGL 157:</a:t>
            </a:r>
            <a:r>
              <a:rPr lang="en-US" sz="4400" dirty="0">
                <a:solidFill>
                  <a:prstClr val="black"/>
                </a:solidFill>
              </a:rPr>
              <a:t>	 </a:t>
            </a:r>
            <a:r>
              <a:rPr lang="en-US" sz="4400" b="1" dirty="0">
                <a:solidFill>
                  <a:prstClr val="black"/>
                </a:solidFill>
                <a:latin typeface="Adobe Caslon Pro" panose="0205050205050A020403" pitchFamily="18" charset="0"/>
              </a:rPr>
              <a:t>INTRODUCTION TO COMMUNICATION SKILLS</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a:extLst>
              <a:ext uri="{FF2B5EF4-FFF2-40B4-BE49-F238E27FC236}">
                <a16:creationId xmlns:a16="http://schemas.microsoft.com/office/drawing/2014/main" id="{366974BE-8492-4340-8F76-2859AC547626}"/>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09137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96" y="377952"/>
            <a:ext cx="11387328" cy="6108192"/>
          </a:xfrm>
        </p:spPr>
        <p:txBody>
          <a:bodyPr/>
          <a:lstStyle/>
          <a:p>
            <a:r>
              <a:rPr lang="en-US" dirty="0">
                <a:latin typeface="Times New Roman" panose="02020603050405020304" pitchFamily="18" charset="0"/>
                <a:cs typeface="Times New Roman" panose="02020603050405020304" pitchFamily="18" charset="0"/>
              </a:rPr>
              <a:t>Avoid double comparison. This is when two comparative or superlative identifiers have been sued simultaneously</a:t>
            </a:r>
          </a:p>
          <a:p>
            <a:pPr lvl="1"/>
            <a:r>
              <a:rPr lang="en-US" dirty="0">
                <a:latin typeface="Times New Roman" panose="02020603050405020304" pitchFamily="18" charset="0"/>
                <a:cs typeface="Times New Roman" panose="02020603050405020304" pitchFamily="18" charset="0"/>
              </a:rPr>
              <a:t>Ghana’s </a:t>
            </a:r>
            <a:r>
              <a:rPr lang="en-US" b="1" i="1" dirty="0">
                <a:latin typeface="Times New Roman" panose="02020603050405020304" pitchFamily="18" charset="0"/>
                <a:cs typeface="Times New Roman" panose="02020603050405020304" pitchFamily="18" charset="0"/>
              </a:rPr>
              <a:t>most strongest</a:t>
            </a:r>
          </a:p>
          <a:p>
            <a:pPr lvl="1"/>
            <a:r>
              <a:rPr lang="en-US" dirty="0">
                <a:latin typeface="Times New Roman" panose="02020603050405020304" pitchFamily="18" charset="0"/>
                <a:cs typeface="Times New Roman" panose="02020603050405020304" pitchFamily="18" charset="0"/>
              </a:rPr>
              <a:t>She looks </a:t>
            </a:r>
            <a:r>
              <a:rPr lang="en-US" b="1" i="1" dirty="0">
                <a:latin typeface="Times New Roman" panose="02020603050405020304" pitchFamily="18" charset="0"/>
                <a:cs typeface="Times New Roman" panose="02020603050405020304" pitchFamily="18" charset="0"/>
              </a:rPr>
              <a:t>more nicer </a:t>
            </a:r>
            <a:r>
              <a:rPr lang="en-US" dirty="0">
                <a:latin typeface="Times New Roman" panose="02020603050405020304" pitchFamily="18" charset="0"/>
                <a:cs typeface="Times New Roman" panose="02020603050405020304" pitchFamily="18" charset="0"/>
              </a:rPr>
              <a:t>in that dress</a:t>
            </a:r>
          </a:p>
          <a:p>
            <a:r>
              <a:rPr lang="en-US" dirty="0">
                <a:latin typeface="Times New Roman" panose="02020603050405020304" pitchFamily="18" charset="0"/>
                <a:cs typeface="Times New Roman" panose="02020603050405020304" pitchFamily="18" charset="0"/>
              </a:rPr>
              <a:t>Avoid double negatives</a:t>
            </a:r>
          </a:p>
          <a:p>
            <a:pPr lvl="1"/>
            <a:r>
              <a:rPr lang="en-US" dirty="0">
                <a:latin typeface="Times New Roman" panose="02020603050405020304" pitchFamily="18" charset="0"/>
                <a:cs typeface="Times New Roman" panose="02020603050405020304" pitchFamily="18" charset="0"/>
              </a:rPr>
              <a:t>You must </a:t>
            </a:r>
            <a:r>
              <a:rPr lang="en-US" b="1" i="1" dirty="0">
                <a:latin typeface="Times New Roman" panose="02020603050405020304" pitchFamily="18" charset="0"/>
                <a:cs typeface="Times New Roman" panose="02020603050405020304" pitchFamily="18" charset="0"/>
              </a:rPr>
              <a:t>not never</a:t>
            </a:r>
            <a:r>
              <a:rPr lang="en-US" dirty="0">
                <a:latin typeface="Times New Roman" panose="02020603050405020304" pitchFamily="18" charset="0"/>
                <a:cs typeface="Times New Roman" panose="02020603050405020304" pitchFamily="18" charset="0"/>
              </a:rPr>
              <a:t> forget this rule</a:t>
            </a:r>
          </a:p>
          <a:p>
            <a:pPr lvl="1"/>
            <a:r>
              <a:rPr lang="en-US" dirty="0">
                <a:latin typeface="Times New Roman" panose="02020603050405020304" pitchFamily="18" charset="0"/>
                <a:cs typeface="Times New Roman" panose="02020603050405020304" pitchFamily="18" charset="0"/>
              </a:rPr>
              <a:t>Rudy could </a:t>
            </a:r>
            <a:r>
              <a:rPr lang="en-US" b="1" i="1" dirty="0">
                <a:latin typeface="Times New Roman" panose="02020603050405020304" pitchFamily="18" charset="0"/>
                <a:cs typeface="Times New Roman" panose="02020603050405020304" pitchFamily="18" charset="0"/>
              </a:rPr>
              <a:t>not hardly</a:t>
            </a:r>
            <a:r>
              <a:rPr lang="en-US" dirty="0">
                <a:latin typeface="Times New Roman" panose="02020603050405020304" pitchFamily="18" charset="0"/>
                <a:cs typeface="Times New Roman" panose="02020603050405020304" pitchFamily="18" charset="0"/>
              </a:rPr>
              <a:t> walk after he sprained his ankle</a:t>
            </a:r>
          </a:p>
          <a:p>
            <a:pPr lvl="1"/>
            <a:r>
              <a:rPr lang="en-US" dirty="0">
                <a:latin typeface="Times New Roman" panose="02020603050405020304" pitchFamily="18" charset="0"/>
                <a:cs typeface="Times New Roman" panose="02020603050405020304" pitchFamily="18" charset="0"/>
              </a:rPr>
              <a:t>There </a:t>
            </a:r>
            <a:r>
              <a:rPr lang="en-US" b="1" i="1" dirty="0">
                <a:latin typeface="Times New Roman" panose="02020603050405020304" pitchFamily="18" charset="0"/>
                <a:cs typeface="Times New Roman" panose="02020603050405020304" pitchFamily="18" charset="0"/>
              </a:rPr>
              <a:t>wasn’t none</a:t>
            </a:r>
            <a:r>
              <a:rPr lang="en-US" dirty="0">
                <a:latin typeface="Times New Roman" panose="02020603050405020304" pitchFamily="18" charset="0"/>
                <a:cs typeface="Times New Roman" panose="02020603050405020304" pitchFamily="18" charset="0"/>
              </a:rPr>
              <a:t> left.</a:t>
            </a:r>
          </a:p>
        </p:txBody>
      </p:sp>
      <p:sp>
        <p:nvSpPr>
          <p:cNvPr id="2" name="Footer Placeholder 1">
            <a:extLst>
              <a:ext uri="{FF2B5EF4-FFF2-40B4-BE49-F238E27FC236}">
                <a16:creationId xmlns:a16="http://schemas.microsoft.com/office/drawing/2014/main" id="{1DEC216D-3A81-4EBC-8B2F-995E1A879A4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73689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pPr algn="ctr"/>
            <a:r>
              <a:rPr lang="en-US" sz="4800" dirty="0">
                <a:latin typeface="Times New Roman" panose="02020603050405020304" pitchFamily="18" charset="0"/>
                <a:cs typeface="Times New Roman" panose="02020603050405020304" pitchFamily="18" charset="0"/>
              </a:rPr>
              <a:t>MISPLACED MODIFIERS</a:t>
            </a:r>
          </a:p>
        </p:txBody>
      </p:sp>
      <p:sp>
        <p:nvSpPr>
          <p:cNvPr id="3" name="Content Placeholder 2"/>
          <p:cNvSpPr>
            <a:spLocks noGrp="1"/>
          </p:cNvSpPr>
          <p:nvPr>
            <p:ph idx="1"/>
          </p:nvPr>
        </p:nvSpPr>
        <p:spPr>
          <a:xfrm>
            <a:off x="414528" y="1341120"/>
            <a:ext cx="11301984" cy="5193792"/>
          </a:xfrm>
        </p:spPr>
        <p:txBody>
          <a:bodyPr>
            <a:normAutofit/>
          </a:bodyPr>
          <a:lstStyle/>
          <a:p>
            <a:pPr>
              <a:lnSpc>
                <a:spcPct val="150000"/>
              </a:lnSpc>
            </a:pPr>
            <a:r>
              <a:rPr lang="en-US" sz="3600" dirty="0">
                <a:latin typeface="Times New Roman" panose="02020603050405020304" pitchFamily="18" charset="0"/>
                <a:cs typeface="Times New Roman" panose="02020603050405020304" pitchFamily="18" charset="0"/>
              </a:rPr>
              <a:t>Just because a sentence you write makes sense to you doesn’t necessarily mean it is correct. </a:t>
            </a: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a:t>
            </a:r>
          </a:p>
          <a:p>
            <a:pPr lvl="1">
              <a:lnSpc>
                <a:spcPct val="150000"/>
              </a:lnSpc>
            </a:pPr>
            <a:r>
              <a:rPr lang="en-US" sz="3200" dirty="0" err="1">
                <a:latin typeface="Times New Roman" panose="02020603050405020304" pitchFamily="18" charset="0"/>
                <a:cs typeface="Times New Roman" panose="02020603050405020304" pitchFamily="18" charset="0"/>
              </a:rPr>
              <a:t>Yankson</a:t>
            </a:r>
            <a:r>
              <a:rPr lang="en-US" sz="3200" dirty="0">
                <a:latin typeface="Times New Roman" panose="02020603050405020304" pitchFamily="18" charset="0"/>
                <a:cs typeface="Times New Roman" panose="02020603050405020304" pitchFamily="18" charset="0"/>
              </a:rPr>
              <a:t> looked at the guy running ahead of him carefully</a:t>
            </a:r>
          </a:p>
          <a:p>
            <a:pPr lvl="2">
              <a:lnSpc>
                <a:spcPct val="150000"/>
              </a:lnSpc>
            </a:pPr>
            <a:r>
              <a:rPr lang="en-US" sz="2800" dirty="0" err="1">
                <a:latin typeface="Times New Roman" panose="02020603050405020304" pitchFamily="18" charset="0"/>
                <a:cs typeface="Times New Roman" panose="02020603050405020304" pitchFamily="18" charset="0"/>
              </a:rPr>
              <a:t>Yankson</a:t>
            </a:r>
            <a:r>
              <a:rPr lang="en-US" sz="2800" dirty="0">
                <a:latin typeface="Times New Roman" panose="02020603050405020304" pitchFamily="18" charset="0"/>
                <a:cs typeface="Times New Roman" panose="02020603050405020304" pitchFamily="18" charset="0"/>
              </a:rPr>
              <a:t> was carefully looking at the guy who was running ahead of him</a:t>
            </a:r>
          </a:p>
          <a:p>
            <a:pPr lvl="2">
              <a:lnSpc>
                <a:spcPct val="150000"/>
              </a:lnSpc>
            </a:pPr>
            <a:r>
              <a:rPr lang="en-US" sz="2800" dirty="0" err="1">
                <a:latin typeface="Times New Roman" panose="02020603050405020304" pitchFamily="18" charset="0"/>
                <a:cs typeface="Times New Roman" panose="02020603050405020304" pitchFamily="18" charset="0"/>
              </a:rPr>
              <a:t>Yankson</a:t>
            </a:r>
            <a:r>
              <a:rPr lang="en-US" sz="2800" dirty="0">
                <a:latin typeface="Times New Roman" panose="02020603050405020304" pitchFamily="18" charset="0"/>
                <a:cs typeface="Times New Roman" panose="02020603050405020304" pitchFamily="18" charset="0"/>
              </a:rPr>
              <a:t> looked at the guy who was carefully running ahead of him</a:t>
            </a:r>
          </a:p>
        </p:txBody>
      </p:sp>
      <p:sp>
        <p:nvSpPr>
          <p:cNvPr id="4" name="Footer Placeholder 3">
            <a:extLst>
              <a:ext uri="{FF2B5EF4-FFF2-40B4-BE49-F238E27FC236}">
                <a16:creationId xmlns:a16="http://schemas.microsoft.com/office/drawing/2014/main" id="{7E320DBF-ACEC-45B4-A1A9-ACBE4EAC252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38493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689"/>
            <a:ext cx="10515600" cy="780287"/>
          </a:xfrm>
        </p:spPr>
        <p:txBody>
          <a:bodyPr>
            <a:normAutofit/>
          </a:bodyPr>
          <a:lstStyle/>
          <a:p>
            <a:pPr algn="ctr"/>
            <a:r>
              <a:rPr lang="en-US" dirty="0">
                <a:latin typeface="Times New Roman" panose="02020603050405020304" pitchFamily="18" charset="0"/>
                <a:cs typeface="Times New Roman" panose="02020603050405020304" pitchFamily="18" charset="0"/>
              </a:rPr>
              <a:t>RULE  TO TAKE NOTE OF</a:t>
            </a:r>
            <a:endParaRPr lang="en-US" dirty="0"/>
          </a:p>
        </p:txBody>
      </p:sp>
      <p:sp>
        <p:nvSpPr>
          <p:cNvPr id="3" name="Content Placeholder 2"/>
          <p:cNvSpPr>
            <a:spLocks noGrp="1"/>
          </p:cNvSpPr>
          <p:nvPr>
            <p:ph idx="1"/>
          </p:nvPr>
        </p:nvSpPr>
        <p:spPr>
          <a:xfrm>
            <a:off x="256032" y="1243584"/>
            <a:ext cx="11533632" cy="5327904"/>
          </a:xfrm>
        </p:spPr>
        <p:txBody>
          <a:bodyPr/>
          <a:lstStyle/>
          <a:p>
            <a:pPr>
              <a:lnSpc>
                <a:spcPct val="100000"/>
              </a:lnSpc>
            </a:pPr>
            <a:r>
              <a:rPr lang="en-US" dirty="0">
                <a:latin typeface="Times New Roman" panose="02020603050405020304" pitchFamily="18" charset="0"/>
                <a:cs typeface="Times New Roman" panose="02020603050405020304" pitchFamily="18" charset="0"/>
              </a:rPr>
              <a:t>A modifier should be placed as closely as possible to the word it is modifying. Modifiers usually transfer their import to the words closest to them thus taking a modifier far away from the word it modifies can lead to a totally different and unintended statement.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p>
          <a:p>
            <a:pPr lvl="1">
              <a:lnSpc>
                <a:spcPct val="100000"/>
              </a:lnSpc>
            </a:pPr>
            <a:r>
              <a:rPr lang="en-US" b="1" i="1" dirty="0">
                <a:latin typeface="Times New Roman" panose="02020603050405020304" pitchFamily="18" charset="0"/>
                <a:cs typeface="Times New Roman" panose="02020603050405020304" pitchFamily="18" charset="0"/>
              </a:rPr>
              <a:t>Built of oak and cedar in the early 1800s</a:t>
            </a:r>
            <a:r>
              <a:rPr lang="en-US" dirty="0">
                <a:latin typeface="Times New Roman" panose="02020603050405020304" pitchFamily="18" charset="0"/>
                <a:cs typeface="Times New Roman" panose="02020603050405020304" pitchFamily="18" charset="0"/>
              </a:rPr>
              <a:t>, I took some beautiful pictures of the covered bridge</a:t>
            </a:r>
          </a:p>
          <a:p>
            <a:pPr lvl="1">
              <a:lnSpc>
                <a:spcPct val="100000"/>
              </a:lnSpc>
            </a:pPr>
            <a:r>
              <a:rPr lang="en-US" b="1" i="1" dirty="0">
                <a:latin typeface="Times New Roman" panose="02020603050405020304" pitchFamily="18" charset="0"/>
                <a:cs typeface="Times New Roman" panose="02020603050405020304" pitchFamily="18" charset="0"/>
              </a:rPr>
              <a:t>Built of oak and cedar in the early 1800s</a:t>
            </a:r>
            <a:r>
              <a:rPr lang="en-US" dirty="0">
                <a:latin typeface="Times New Roman" panose="02020603050405020304" pitchFamily="18" charset="0"/>
                <a:cs typeface="Times New Roman" panose="02020603050405020304" pitchFamily="18" charset="0"/>
              </a:rPr>
              <a:t>, the covered bridge made a beautiful subject for my camera</a:t>
            </a:r>
          </a:p>
          <a:p>
            <a:pPr lvl="1"/>
            <a:r>
              <a:rPr lang="en-US" b="1" i="1" dirty="0">
                <a:latin typeface="Times New Roman" panose="02020603050405020304" pitchFamily="18" charset="0"/>
                <a:cs typeface="Times New Roman" panose="02020603050405020304" pitchFamily="18" charset="0"/>
              </a:rPr>
              <a:t>Glowing with neon lights</a:t>
            </a:r>
            <a:r>
              <a:rPr lang="en-US" dirty="0">
                <a:latin typeface="Times New Roman" panose="02020603050405020304" pitchFamily="18" charset="0"/>
                <a:cs typeface="Times New Roman" panose="02020603050405020304" pitchFamily="18" charset="0"/>
              </a:rPr>
              <a:t>, people jammed the amusement park</a:t>
            </a:r>
          </a:p>
          <a:p>
            <a:pPr lvl="1"/>
            <a:r>
              <a:rPr lang="en-US" b="1" i="1" dirty="0">
                <a:latin typeface="Times New Roman" panose="02020603050405020304" pitchFamily="18" charset="0"/>
                <a:cs typeface="Times New Roman" panose="02020603050405020304" pitchFamily="18" charset="0"/>
              </a:rPr>
              <a:t>Glowing with neon lights</a:t>
            </a:r>
            <a:r>
              <a:rPr lang="en-US" dirty="0">
                <a:latin typeface="Times New Roman" panose="02020603050405020304" pitchFamily="18" charset="0"/>
                <a:cs typeface="Times New Roman" panose="02020603050405020304" pitchFamily="18" charset="0"/>
              </a:rPr>
              <a:t>, the amusement park was jammed with people</a:t>
            </a:r>
          </a:p>
          <a:p>
            <a:pPr lvl="1"/>
            <a:r>
              <a:rPr lang="en-US" dirty="0" err="1">
                <a:latin typeface="Times New Roman" panose="02020603050405020304" pitchFamily="18" charset="0"/>
                <a:cs typeface="Times New Roman" panose="02020603050405020304" pitchFamily="18" charset="0"/>
              </a:rPr>
              <a:t>Phylis</a:t>
            </a:r>
            <a:r>
              <a:rPr lang="en-US" dirty="0">
                <a:latin typeface="Times New Roman" panose="02020603050405020304" pitchFamily="18" charset="0"/>
                <a:cs typeface="Times New Roman" panose="02020603050405020304" pitchFamily="18" charset="0"/>
              </a:rPr>
              <a:t> watched the pitcher wind up and throw the ball </a:t>
            </a:r>
            <a:r>
              <a:rPr lang="en-US" b="1" i="1" dirty="0">
                <a:latin typeface="Times New Roman" panose="02020603050405020304" pitchFamily="18" charset="0"/>
                <a:cs typeface="Times New Roman" panose="02020603050405020304" pitchFamily="18" charset="0"/>
              </a:rPr>
              <a:t>through her binoculars</a:t>
            </a:r>
          </a:p>
          <a:p>
            <a:pPr lvl="1"/>
            <a:r>
              <a:rPr lang="en-US" b="1" i="1" dirty="0">
                <a:latin typeface="Times New Roman" panose="02020603050405020304" pitchFamily="18" charset="0"/>
                <a:cs typeface="Times New Roman" panose="02020603050405020304" pitchFamily="18" charset="0"/>
              </a:rPr>
              <a:t>Through her binoculars </a:t>
            </a:r>
            <a:r>
              <a:rPr lang="en-US" dirty="0" err="1">
                <a:latin typeface="Times New Roman" panose="02020603050405020304" pitchFamily="18" charset="0"/>
                <a:cs typeface="Times New Roman" panose="02020603050405020304" pitchFamily="18" charset="0"/>
              </a:rPr>
              <a:t>Phylis</a:t>
            </a:r>
            <a:r>
              <a:rPr lang="en-US" dirty="0">
                <a:latin typeface="Times New Roman" panose="02020603050405020304" pitchFamily="18" charset="0"/>
                <a:cs typeface="Times New Roman" panose="02020603050405020304" pitchFamily="18" charset="0"/>
              </a:rPr>
              <a:t> watched the pitcher wind up and throw the ball</a:t>
            </a:r>
          </a:p>
        </p:txBody>
      </p:sp>
      <p:sp>
        <p:nvSpPr>
          <p:cNvPr id="4" name="Footer Placeholder 3">
            <a:extLst>
              <a:ext uri="{FF2B5EF4-FFF2-40B4-BE49-F238E27FC236}">
                <a16:creationId xmlns:a16="http://schemas.microsoft.com/office/drawing/2014/main" id="{F30A465A-CC5F-4668-A1CE-927AF79B044B}"/>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01435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952" y="304800"/>
            <a:ext cx="11509248" cy="6327648"/>
          </a:xfrm>
        </p:spPr>
        <p:txBody>
          <a:bodyPr/>
          <a:lstStyle/>
          <a:p>
            <a:r>
              <a:rPr lang="en-US" b="1" i="1" dirty="0">
                <a:latin typeface="Times New Roman" panose="02020603050405020304" pitchFamily="18" charset="0"/>
                <a:cs typeface="Times New Roman" panose="02020603050405020304" pitchFamily="18" charset="0"/>
              </a:rPr>
              <a:t>When first released</a:t>
            </a:r>
            <a:r>
              <a:rPr lang="en-US" dirty="0">
                <a:latin typeface="Times New Roman" panose="02020603050405020304" pitchFamily="18" charset="0"/>
                <a:cs typeface="Times New Roman" panose="02020603050405020304" pitchFamily="18" charset="0"/>
              </a:rPr>
              <a:t>, the critics raved about this movie</a:t>
            </a:r>
          </a:p>
          <a:p>
            <a:r>
              <a:rPr lang="en-US" b="1" i="1" dirty="0">
                <a:latin typeface="Times New Roman" panose="02020603050405020304" pitchFamily="18" charset="0"/>
                <a:cs typeface="Times New Roman" panose="02020603050405020304" pitchFamily="18" charset="0"/>
              </a:rPr>
              <a:t>When they were first released</a:t>
            </a:r>
            <a:r>
              <a:rPr lang="en-US" dirty="0">
                <a:latin typeface="Times New Roman" panose="02020603050405020304" pitchFamily="18" charset="0"/>
                <a:cs typeface="Times New Roman" panose="02020603050405020304" pitchFamily="18" charset="0"/>
              </a:rPr>
              <a:t>, the critics raved about this movie</a:t>
            </a:r>
          </a:p>
          <a:p>
            <a:r>
              <a:rPr lang="en-US" b="1" i="1" dirty="0">
                <a:latin typeface="Times New Roman" panose="02020603050405020304" pitchFamily="18" charset="0"/>
                <a:cs typeface="Times New Roman" panose="02020603050405020304" pitchFamily="18" charset="0"/>
              </a:rPr>
              <a:t>When this movie was first released</a:t>
            </a:r>
            <a:r>
              <a:rPr lang="en-US" dirty="0">
                <a:latin typeface="Times New Roman" panose="02020603050405020304" pitchFamily="18" charset="0"/>
                <a:cs typeface="Times New Roman" panose="02020603050405020304" pitchFamily="18" charset="0"/>
              </a:rPr>
              <a:t>, the critics raved about it</a:t>
            </a:r>
          </a:p>
          <a:p>
            <a:r>
              <a:rPr lang="en-US" b="1" i="1" dirty="0">
                <a:latin typeface="Times New Roman" panose="02020603050405020304" pitchFamily="18" charset="0"/>
                <a:cs typeface="Times New Roman" panose="02020603050405020304" pitchFamily="18" charset="0"/>
              </a:rPr>
              <a:t>A gooey mess</a:t>
            </a:r>
            <a:r>
              <a:rPr lang="en-US" dirty="0">
                <a:latin typeface="Times New Roman" panose="02020603050405020304" pitchFamily="18" charset="0"/>
                <a:cs typeface="Times New Roman" panose="02020603050405020304" pitchFamily="18" charset="0"/>
              </a:rPr>
              <a:t>, I had to eat  the fudge with a spoon</a:t>
            </a:r>
          </a:p>
          <a:p>
            <a:r>
              <a:rPr lang="en-US" dirty="0">
                <a:latin typeface="Times New Roman" panose="02020603050405020304" pitchFamily="18" charset="0"/>
                <a:cs typeface="Times New Roman" panose="02020603050405020304" pitchFamily="18" charset="0"/>
              </a:rPr>
              <a:t>The fudge was a gooey mess I had to eat with a spoon / </a:t>
            </a:r>
            <a:r>
              <a:rPr lang="en-US" b="1" i="1" dirty="0">
                <a:latin typeface="Times New Roman" panose="02020603050405020304" pitchFamily="18" charset="0"/>
                <a:cs typeface="Times New Roman" panose="02020603050405020304" pitchFamily="18" charset="0"/>
              </a:rPr>
              <a:t>A gooey mess</a:t>
            </a:r>
            <a:r>
              <a:rPr lang="en-US" dirty="0">
                <a:latin typeface="Times New Roman" panose="02020603050405020304" pitchFamily="18" charset="0"/>
                <a:cs typeface="Times New Roman" panose="02020603050405020304" pitchFamily="18" charset="0"/>
              </a:rPr>
              <a:t>, my fudge had to be eaten with a spoon</a:t>
            </a:r>
          </a:p>
        </p:txBody>
      </p:sp>
      <p:sp>
        <p:nvSpPr>
          <p:cNvPr id="2" name="Footer Placeholder 1">
            <a:extLst>
              <a:ext uri="{FF2B5EF4-FFF2-40B4-BE49-F238E27FC236}">
                <a16:creationId xmlns:a16="http://schemas.microsoft.com/office/drawing/2014/main" id="{541F13CA-8F15-42D6-881F-F446E56BC28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35888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a:solidFill>
                  <a:prstClr val="black"/>
                </a:solidFill>
                <a:latin typeface="Adobe Caslon Pro" panose="0205050205050A020403" pitchFamily="18" charset="0"/>
              </a:rPr>
              <a:t>MODIFIERS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49463E85-BA52-44E7-809A-24ED2BD6787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61836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740896"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ADJECTIVES </a:t>
            </a:r>
            <a:r>
              <a:rPr lang="en-US" b="1" dirty="0">
                <a:latin typeface="Times New Roman" panose="02020603050405020304" pitchFamily="18" charset="0"/>
                <a:cs typeface="Times New Roman" panose="02020603050405020304" pitchFamily="18" charset="0"/>
              </a:rPr>
              <a:t>AND</a:t>
            </a:r>
            <a:r>
              <a:rPr lang="en-US" sz="4000" b="1" dirty="0">
                <a:latin typeface="Times New Roman" panose="02020603050405020304" pitchFamily="18" charset="0"/>
                <a:cs typeface="Times New Roman" panose="02020603050405020304" pitchFamily="18" charset="0"/>
              </a:rPr>
              <a:t> ADVERBS AS MODIFIERS</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Adjectives and adverbs fall under a category of words known as modifiers</a:t>
            </a:r>
          </a:p>
          <a:p>
            <a:r>
              <a:rPr lang="en-US" sz="3200" dirty="0">
                <a:latin typeface="Times New Roman" panose="02020603050405020304" pitchFamily="18" charset="0"/>
                <a:cs typeface="Times New Roman" panose="02020603050405020304" pitchFamily="18" charset="0"/>
              </a:rPr>
              <a:t>Modifiers are basically words that describe or add semantic value to other words ; adjectives and adverbs are the only known modifiers in the English Language</a:t>
            </a:r>
          </a:p>
          <a:p>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13CF0ED-0538-4737-B166-A81CAD0D970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82837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USING MODIFIERS CORRECTLY</a:t>
            </a:r>
          </a:p>
        </p:txBody>
      </p:sp>
      <p:sp>
        <p:nvSpPr>
          <p:cNvPr id="3" name="Content Placeholder 2"/>
          <p:cNvSpPr>
            <a:spLocks noGrp="1"/>
          </p:cNvSpPr>
          <p:nvPr>
            <p:ph idx="1"/>
          </p:nvPr>
        </p:nvSpPr>
        <p:spPr>
          <a:xfrm>
            <a:off x="280416" y="1825624"/>
            <a:ext cx="11570208" cy="4672712"/>
          </a:xfrm>
        </p:spPr>
        <p:txBody>
          <a:bodyPr/>
          <a:lstStyle/>
          <a:p>
            <a:pPr>
              <a:lnSpc>
                <a:spcPct val="100000"/>
              </a:lnSpc>
            </a:pPr>
            <a:r>
              <a:rPr lang="en-US" dirty="0">
                <a:latin typeface="Times New Roman" panose="02020603050405020304" pitchFamily="18" charset="0"/>
                <a:cs typeface="Times New Roman" panose="02020603050405020304" pitchFamily="18" charset="0"/>
              </a:rPr>
              <a:t>The first rule to note in the use of modifiers is that an adjective only modifies or qualifies a  noun or pronoun and an adverb only modifies a verb, an adjective or other adverb – adverbs never modify nouns or pronouns and adjectives never modify adverbs or verbs</a:t>
            </a:r>
          </a:p>
          <a:p>
            <a:pPr lvl="1">
              <a:lnSpc>
                <a:spcPct val="100000"/>
              </a:lnSpc>
            </a:pPr>
            <a:r>
              <a:rPr lang="en-US" dirty="0">
                <a:latin typeface="Times New Roman" panose="02020603050405020304" pitchFamily="18" charset="0"/>
                <a:cs typeface="Times New Roman" panose="02020603050405020304" pitchFamily="18" charset="0"/>
              </a:rPr>
              <a:t>The first problem on the test was </a:t>
            </a:r>
            <a:r>
              <a:rPr lang="en-US" b="1" dirty="0">
                <a:latin typeface="Times New Roman" panose="02020603050405020304" pitchFamily="18" charset="0"/>
                <a:cs typeface="Times New Roman" panose="02020603050405020304" pitchFamily="18" charset="0"/>
              </a:rPr>
              <a:t>(easy, easily)</a:t>
            </a:r>
          </a:p>
          <a:p>
            <a:pPr lvl="1">
              <a:lnSpc>
                <a:spcPct val="100000"/>
              </a:lnSpc>
            </a:pPr>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runner won the race </a:t>
            </a:r>
            <a:r>
              <a:rPr lang="en-US" b="1" dirty="0">
                <a:latin typeface="Times New Roman" panose="02020603050405020304" pitchFamily="18" charset="0"/>
                <a:cs typeface="Times New Roman" panose="02020603050405020304" pitchFamily="18" charset="0"/>
              </a:rPr>
              <a:t>(easy, easily)</a:t>
            </a:r>
          </a:p>
          <a:p>
            <a:pPr lvl="1">
              <a:lnSpc>
                <a:spcPct val="100000"/>
              </a:lnSpc>
            </a:pPr>
            <a:r>
              <a:rPr lang="en-US" dirty="0">
                <a:latin typeface="Times New Roman" panose="02020603050405020304" pitchFamily="18" charset="0"/>
                <a:cs typeface="Times New Roman" panose="02020603050405020304" pitchFamily="18" charset="0"/>
              </a:rPr>
              <a:t>Louise is a (</a:t>
            </a:r>
            <a:r>
              <a:rPr lang="en-US" b="1" dirty="0">
                <a:latin typeface="Times New Roman" panose="02020603050405020304" pitchFamily="18" charset="0"/>
                <a:cs typeface="Times New Roman" panose="02020603050405020304" pitchFamily="18" charset="0"/>
              </a:rPr>
              <a:t>really, real</a:t>
            </a:r>
            <a:r>
              <a:rPr lang="en-US" dirty="0">
                <a:latin typeface="Times New Roman" panose="02020603050405020304" pitchFamily="18" charset="0"/>
                <a:cs typeface="Times New Roman" panose="02020603050405020304" pitchFamily="18" charset="0"/>
              </a:rPr>
              <a:t>) kind person</a:t>
            </a:r>
          </a:p>
          <a:p>
            <a:pPr marL="0" indent="0">
              <a:lnSpc>
                <a:spcPct val="100000"/>
              </a:lnSpc>
              <a:buNone/>
            </a:pPr>
            <a:r>
              <a:rPr lang="en-US" dirty="0">
                <a:latin typeface="Times New Roman" panose="02020603050405020304" pitchFamily="18" charset="0"/>
                <a:cs typeface="Times New Roman" panose="02020603050405020304" pitchFamily="18" charset="0"/>
              </a:rPr>
              <a:t>In the above examples we </a:t>
            </a:r>
            <a:r>
              <a:rPr lang="en-US" dirty="0" err="1">
                <a:latin typeface="Times New Roman" panose="02020603050405020304" pitchFamily="18" charset="0"/>
                <a:cs typeface="Times New Roman" panose="02020603050405020304" pitchFamily="18" charset="0"/>
              </a:rPr>
              <a:t>realise</a:t>
            </a:r>
            <a:r>
              <a:rPr lang="en-US" dirty="0">
                <a:latin typeface="Times New Roman" panose="02020603050405020304" pitchFamily="18" charset="0"/>
                <a:cs typeface="Times New Roman" panose="02020603050405020304" pitchFamily="18" charset="0"/>
              </a:rPr>
              <a:t> that the modifier is modifying the noun </a:t>
            </a:r>
            <a:r>
              <a:rPr lang="en-US" b="1" i="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in 1, the verb </a:t>
            </a:r>
            <a:r>
              <a:rPr lang="en-US" b="1" i="1" dirty="0">
                <a:latin typeface="Times New Roman" panose="02020603050405020304" pitchFamily="18" charset="0"/>
                <a:cs typeface="Times New Roman" panose="02020603050405020304" pitchFamily="18" charset="0"/>
              </a:rPr>
              <a:t>won</a:t>
            </a:r>
            <a:r>
              <a:rPr lang="en-US" dirty="0">
                <a:latin typeface="Times New Roman" panose="02020603050405020304" pitchFamily="18" charset="0"/>
                <a:cs typeface="Times New Roman" panose="02020603050405020304" pitchFamily="18" charset="0"/>
              </a:rPr>
              <a:t> in 2 and the adjective </a:t>
            </a:r>
            <a:r>
              <a:rPr lang="en-US" b="1" i="1" dirty="0">
                <a:latin typeface="Times New Roman" panose="02020603050405020304" pitchFamily="18" charset="0"/>
                <a:cs typeface="Times New Roman" panose="02020603050405020304" pitchFamily="18" charset="0"/>
              </a:rPr>
              <a:t>kind</a:t>
            </a:r>
            <a:r>
              <a:rPr lang="en-US" dirty="0">
                <a:latin typeface="Times New Roman" panose="02020603050405020304" pitchFamily="18" charset="0"/>
                <a:cs typeface="Times New Roman" panose="02020603050405020304" pitchFamily="18" charset="0"/>
              </a:rPr>
              <a:t> in 3</a:t>
            </a:r>
          </a:p>
        </p:txBody>
      </p:sp>
      <p:sp>
        <p:nvSpPr>
          <p:cNvPr id="4" name="Footer Placeholder 3">
            <a:extLst>
              <a:ext uri="{FF2B5EF4-FFF2-40B4-BE49-F238E27FC236}">
                <a16:creationId xmlns:a16="http://schemas.microsoft.com/office/drawing/2014/main" id="{30E7CFC3-4EC3-4AB9-A084-CA29E3D69BE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45253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256" y="365760"/>
            <a:ext cx="11265408" cy="6096000"/>
          </a:xfrm>
        </p:spPr>
        <p:txBody>
          <a:bodyPr/>
          <a:lstStyle/>
          <a:p>
            <a:pPr>
              <a:lnSpc>
                <a:spcPct val="100000"/>
              </a:lnSpc>
            </a:pPr>
            <a:r>
              <a:rPr lang="en-US" dirty="0">
                <a:latin typeface="Times New Roman" panose="02020603050405020304" pitchFamily="18" charset="0"/>
                <a:cs typeface="Times New Roman" panose="02020603050405020304" pitchFamily="18" charset="0"/>
              </a:rPr>
              <a:t>However, there is an exception to the above stated rule. The following adjective and adverb pairs </a:t>
            </a:r>
            <a:r>
              <a:rPr lang="en-US" b="1" i="1" dirty="0">
                <a:latin typeface="Times New Roman" panose="02020603050405020304" pitchFamily="18" charset="0"/>
                <a:cs typeface="Times New Roman" panose="02020603050405020304" pitchFamily="18" charset="0"/>
              </a:rPr>
              <a:t>quick/quickly</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slow/slowly</a:t>
            </a:r>
            <a:r>
              <a:rPr lang="en-US" dirty="0">
                <a:latin typeface="Times New Roman" panose="02020603050405020304" pitchFamily="18" charset="0"/>
                <a:cs typeface="Times New Roman" panose="02020603050405020304" pitchFamily="18" charset="0"/>
              </a:rPr>
              <a:t> do not follow this rule as in some scenarios. The adjective forms of these pairs sometimes act as  adverbs when used in commands or short clauses</a:t>
            </a:r>
          </a:p>
          <a:p>
            <a:pPr lvl="1">
              <a:lnSpc>
                <a:spcPct val="100000"/>
              </a:lnSpc>
            </a:pPr>
            <a:r>
              <a:rPr lang="en-US" dirty="0">
                <a:latin typeface="Times New Roman" panose="02020603050405020304" pitchFamily="18" charset="0"/>
                <a:cs typeface="Times New Roman" panose="02020603050405020304" pitchFamily="18" charset="0"/>
              </a:rPr>
              <a:t>Come quick</a:t>
            </a:r>
          </a:p>
          <a:p>
            <a:pPr lvl="1">
              <a:lnSpc>
                <a:spcPct val="100000"/>
              </a:lnSpc>
            </a:pPr>
            <a:r>
              <a:rPr lang="en-US" dirty="0">
                <a:latin typeface="Times New Roman" panose="02020603050405020304" pitchFamily="18" charset="0"/>
                <a:cs typeface="Times New Roman" panose="02020603050405020304" pitchFamily="18" charset="0"/>
              </a:rPr>
              <a:t>Drive slow</a:t>
            </a:r>
          </a:p>
          <a:p>
            <a:pPr>
              <a:lnSpc>
                <a:spcPct val="100000"/>
              </a:lnSpc>
            </a:pPr>
            <a:r>
              <a:rPr lang="en-US" dirty="0">
                <a:latin typeface="Times New Roman" panose="02020603050405020304" pitchFamily="18" charset="0"/>
                <a:cs typeface="Times New Roman" panose="02020603050405020304" pitchFamily="18" charset="0"/>
              </a:rPr>
              <a:t>In longer clauses the adverbs </a:t>
            </a:r>
            <a:r>
              <a:rPr lang="en-US" b="1" i="1" dirty="0">
                <a:latin typeface="Times New Roman" panose="02020603050405020304" pitchFamily="18" charset="0"/>
                <a:cs typeface="Times New Roman" panose="02020603050405020304" pitchFamily="18" charset="0"/>
              </a:rPr>
              <a:t>quickly</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slowly</a:t>
            </a:r>
            <a:r>
              <a:rPr lang="en-US" dirty="0">
                <a:latin typeface="Times New Roman" panose="02020603050405020304" pitchFamily="18" charset="0"/>
                <a:cs typeface="Times New Roman" panose="02020603050405020304" pitchFamily="18" charset="0"/>
              </a:rPr>
              <a:t> sound better</a:t>
            </a:r>
          </a:p>
          <a:p>
            <a:pPr lvl="1">
              <a:lnSpc>
                <a:spcPct val="100000"/>
              </a:lnSpc>
            </a:pPr>
            <a:r>
              <a:rPr lang="en-US" dirty="0">
                <a:latin typeface="Times New Roman" panose="02020603050405020304" pitchFamily="18" charset="0"/>
                <a:cs typeface="Times New Roman" panose="02020603050405020304" pitchFamily="18" charset="0"/>
              </a:rPr>
              <a:t>He turned his head quickly</a:t>
            </a:r>
          </a:p>
          <a:p>
            <a:pPr lvl="1">
              <a:lnSpc>
                <a:spcPct val="100000"/>
              </a:lnSpc>
            </a:pPr>
            <a:r>
              <a:rPr lang="en-US" dirty="0">
                <a:latin typeface="Times New Roman" panose="02020603050405020304" pitchFamily="18" charset="0"/>
                <a:cs typeface="Times New Roman" panose="02020603050405020304" pitchFamily="18" charset="0"/>
              </a:rPr>
              <a:t>The truck took the sharp turns slowly</a:t>
            </a:r>
          </a:p>
          <a:p>
            <a:pPr>
              <a:lnSpc>
                <a:spcPct val="100000"/>
              </a:lnSpc>
            </a:pPr>
            <a:r>
              <a:rPr lang="en-US" dirty="0">
                <a:latin typeface="Times New Roman" panose="02020603050405020304" pitchFamily="18" charset="0"/>
                <a:cs typeface="Times New Roman" panose="02020603050405020304" pitchFamily="18" charset="0"/>
              </a:rPr>
              <a:t>When one has certain verbs along with modifiers in the sentence it becomes a bit difficult to identify which word the modifier is meant to modify.</a:t>
            </a:r>
          </a:p>
          <a:p>
            <a:pPr lvl="1">
              <a:lnSpc>
                <a:spcPct val="100000"/>
              </a:lnSpc>
            </a:pPr>
            <a:r>
              <a:rPr lang="en-US" dirty="0">
                <a:latin typeface="Times New Roman" panose="02020603050405020304" pitchFamily="18" charset="0"/>
                <a:cs typeface="Times New Roman" panose="02020603050405020304" pitchFamily="18" charset="0"/>
              </a:rPr>
              <a:t>Calvin looked </a:t>
            </a:r>
            <a:r>
              <a:rPr lang="en-US" b="1" i="1" dirty="0">
                <a:latin typeface="Times New Roman" panose="02020603050405020304" pitchFamily="18" charset="0"/>
                <a:cs typeface="Times New Roman" panose="02020603050405020304" pitchFamily="18" charset="0"/>
              </a:rPr>
              <a:t>nervous/nervously</a:t>
            </a:r>
            <a:r>
              <a:rPr lang="en-US" dirty="0">
                <a:latin typeface="Times New Roman" panose="02020603050405020304" pitchFamily="18" charset="0"/>
                <a:cs typeface="Times New Roman" panose="02020603050405020304" pitchFamily="18" charset="0"/>
              </a:rPr>
              <a:t> as he stood up</a:t>
            </a:r>
          </a:p>
          <a:p>
            <a:pPr lvl="1">
              <a:lnSpc>
                <a:spcPct val="100000"/>
              </a:lnSpc>
            </a:pPr>
            <a:r>
              <a:rPr lang="en-US" dirty="0">
                <a:latin typeface="Times New Roman" panose="02020603050405020304" pitchFamily="18" charset="0"/>
                <a:cs typeface="Times New Roman" panose="02020603050405020304" pitchFamily="18" charset="0"/>
              </a:rPr>
              <a:t>Calvin looked </a:t>
            </a:r>
            <a:r>
              <a:rPr lang="en-US" b="1" i="1" dirty="0">
                <a:latin typeface="Times New Roman" panose="02020603050405020304" pitchFamily="18" charset="0"/>
                <a:cs typeface="Times New Roman" panose="02020603050405020304" pitchFamily="18" charset="0"/>
              </a:rPr>
              <a:t>nervous/nervously</a:t>
            </a:r>
            <a:r>
              <a:rPr lang="en-US" dirty="0">
                <a:latin typeface="Times New Roman" panose="02020603050405020304" pitchFamily="18" charset="0"/>
                <a:cs typeface="Times New Roman" panose="02020603050405020304" pitchFamily="18" charset="0"/>
              </a:rPr>
              <a:t> as he stood up</a:t>
            </a:r>
          </a:p>
          <a:p>
            <a:pPr lvl="1">
              <a:lnSpc>
                <a:spcPct val="100000"/>
              </a:lnSpc>
            </a:pP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320090C-750E-43DE-8764-611DFE6DA25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7586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84" y="377952"/>
            <a:ext cx="11387328" cy="6193536"/>
          </a:xfrm>
        </p:spPr>
        <p:txBody>
          <a:bodyPr/>
          <a:lstStyle/>
          <a:p>
            <a:pPr>
              <a:lnSpc>
                <a:spcPct val="100000"/>
              </a:lnSpc>
            </a:pPr>
            <a:r>
              <a:rPr lang="en-US" dirty="0">
                <a:latin typeface="Times New Roman" panose="02020603050405020304" pitchFamily="18" charset="0"/>
                <a:cs typeface="Times New Roman" panose="02020603050405020304" pitchFamily="18" charset="0"/>
              </a:rPr>
              <a:t>In the first example we see that the verb looked is used as a linking verb. Thus the modifier we have is for the noun </a:t>
            </a:r>
            <a:r>
              <a:rPr lang="en-US" b="1" i="1" dirty="0">
                <a:latin typeface="Times New Roman" panose="02020603050405020304" pitchFamily="18" charset="0"/>
                <a:cs typeface="Times New Roman" panose="02020603050405020304" pitchFamily="18" charset="0"/>
              </a:rPr>
              <a:t>Calvin</a:t>
            </a:r>
            <a:r>
              <a:rPr lang="en-US" dirty="0">
                <a:latin typeface="Times New Roman" panose="02020603050405020304" pitchFamily="18" charset="0"/>
                <a:cs typeface="Times New Roman" panose="02020603050405020304" pitchFamily="18" charset="0"/>
              </a:rPr>
              <a:t> and not the verb hence it must be an adjective and not an adverb. However, in the second, it is being used as a verb that indicates action – which implies it is the verb that is being modified hence the modifier will be an adverb</a:t>
            </a:r>
          </a:p>
          <a:p>
            <a:pPr>
              <a:lnSpc>
                <a:spcPct val="100000"/>
              </a:lnSpc>
            </a:pPr>
            <a:r>
              <a:rPr lang="en-US" dirty="0">
                <a:latin typeface="Times New Roman" panose="02020603050405020304" pitchFamily="18" charset="0"/>
                <a:cs typeface="Times New Roman" panose="02020603050405020304" pitchFamily="18" charset="0"/>
              </a:rPr>
              <a:t>Another verb that can be used as both a linking and action verb is the verb </a:t>
            </a:r>
            <a:r>
              <a:rPr lang="en-US" b="1" i="1" dirty="0">
                <a:latin typeface="Times New Roman" panose="02020603050405020304" pitchFamily="18" charset="0"/>
                <a:cs typeface="Times New Roman" panose="02020603050405020304" pitchFamily="18" charset="0"/>
              </a:rPr>
              <a:t>feel</a:t>
            </a:r>
            <a:endParaRPr lang="en-US" dirty="0">
              <a:latin typeface="Times New Roman" panose="02020603050405020304" pitchFamily="18" charset="0"/>
              <a:cs typeface="Times New Roman" panose="02020603050405020304" pitchFamily="18" charset="0"/>
            </a:endParaRPr>
          </a:p>
          <a:p>
            <a:pPr lvl="1">
              <a:lnSpc>
                <a:spcPct val="100000"/>
              </a:lnSpc>
            </a:pPr>
            <a:r>
              <a:rPr lang="en-US" dirty="0">
                <a:latin typeface="Times New Roman" panose="02020603050405020304" pitchFamily="18" charset="0"/>
                <a:cs typeface="Times New Roman" panose="02020603050405020304" pitchFamily="18" charset="0"/>
              </a:rPr>
              <a:t>Linda felt </a:t>
            </a:r>
            <a:r>
              <a:rPr lang="en-US" b="1" i="1" dirty="0">
                <a:latin typeface="Times New Roman" panose="02020603050405020304" pitchFamily="18" charset="0"/>
                <a:cs typeface="Times New Roman" panose="02020603050405020304" pitchFamily="18" charset="0"/>
              </a:rPr>
              <a:t>weary/wearily</a:t>
            </a:r>
            <a:r>
              <a:rPr lang="en-US" dirty="0">
                <a:latin typeface="Times New Roman" panose="02020603050405020304" pitchFamily="18" charset="0"/>
                <a:cs typeface="Times New Roman" panose="02020603050405020304" pitchFamily="18" charset="0"/>
              </a:rPr>
              <a:t> after working all day</a:t>
            </a:r>
          </a:p>
          <a:p>
            <a:pPr lvl="1">
              <a:lnSpc>
                <a:spcPct val="100000"/>
              </a:lnSpc>
            </a:pPr>
            <a:r>
              <a:rPr lang="en-US" dirty="0">
                <a:latin typeface="Times New Roman" panose="02020603050405020304" pitchFamily="18" charset="0"/>
                <a:cs typeface="Times New Roman" panose="02020603050405020304" pitchFamily="18" charset="0"/>
              </a:rPr>
              <a:t>Linda felt </a:t>
            </a:r>
            <a:r>
              <a:rPr lang="en-US" b="1" i="1" dirty="0">
                <a:latin typeface="Times New Roman" panose="02020603050405020304" pitchFamily="18" charset="0"/>
                <a:cs typeface="Times New Roman" panose="02020603050405020304" pitchFamily="18" charset="0"/>
              </a:rPr>
              <a:t>weary/wearily</a:t>
            </a:r>
            <a:r>
              <a:rPr lang="en-US" dirty="0">
                <a:latin typeface="Times New Roman" panose="02020603050405020304" pitchFamily="18" charset="0"/>
                <a:cs typeface="Times New Roman" panose="02020603050405020304" pitchFamily="18" charset="0"/>
              </a:rPr>
              <a:t> in her pocket for the car keys</a:t>
            </a:r>
          </a:p>
          <a:p>
            <a:pPr>
              <a:lnSpc>
                <a:spcPct val="100000"/>
              </a:lnSpc>
            </a:pPr>
            <a:r>
              <a:rPr lang="en-US" dirty="0">
                <a:latin typeface="Times New Roman" panose="02020603050405020304" pitchFamily="18" charset="0"/>
                <a:cs typeface="Times New Roman" panose="02020603050405020304" pitchFamily="18" charset="0"/>
              </a:rPr>
              <a:t>In the first example, </a:t>
            </a:r>
            <a:r>
              <a:rPr lang="en-US" b="1" i="1" dirty="0">
                <a:latin typeface="Times New Roman" panose="02020603050405020304" pitchFamily="18" charset="0"/>
                <a:cs typeface="Times New Roman" panose="02020603050405020304" pitchFamily="18" charset="0"/>
              </a:rPr>
              <a:t>felt</a:t>
            </a:r>
            <a:r>
              <a:rPr lang="en-US" dirty="0">
                <a:latin typeface="Times New Roman" panose="02020603050405020304" pitchFamily="18" charset="0"/>
                <a:cs typeface="Times New Roman" panose="02020603050405020304" pitchFamily="18" charset="0"/>
              </a:rPr>
              <a:t> is a linking verb. It should be followed by the adjective </a:t>
            </a:r>
            <a:r>
              <a:rPr lang="en-US" b="1" i="1" dirty="0">
                <a:latin typeface="Times New Roman" panose="02020603050405020304" pitchFamily="18" charset="0"/>
                <a:cs typeface="Times New Roman" panose="02020603050405020304" pitchFamily="18" charset="0"/>
              </a:rPr>
              <a:t>weary</a:t>
            </a:r>
            <a:r>
              <a:rPr lang="en-US" dirty="0">
                <a:latin typeface="Times New Roman" panose="02020603050405020304" pitchFamily="18" charset="0"/>
                <a:cs typeface="Times New Roman" panose="02020603050405020304" pitchFamily="18" charset="0"/>
              </a:rPr>
              <a:t>, which describes the subject </a:t>
            </a:r>
            <a:r>
              <a:rPr lang="en-US" b="1" i="1" dirty="0">
                <a:latin typeface="Times New Roman" panose="02020603050405020304" pitchFamily="18" charset="0"/>
                <a:cs typeface="Times New Roman" panose="02020603050405020304" pitchFamily="18" charset="0"/>
              </a:rPr>
              <a:t>Linda</a:t>
            </a:r>
            <a:r>
              <a:rPr lang="en-US" dirty="0">
                <a:latin typeface="Times New Roman" panose="02020603050405020304" pitchFamily="18" charset="0"/>
                <a:cs typeface="Times New Roman" panose="02020603050405020304" pitchFamily="18" charset="0"/>
              </a:rPr>
              <a:t>.</a:t>
            </a:r>
          </a:p>
          <a:p>
            <a:pPr>
              <a:lnSpc>
                <a:spcPct val="100000"/>
              </a:lnSpc>
            </a:pPr>
            <a:r>
              <a:rPr lang="en-US" dirty="0">
                <a:latin typeface="Times New Roman" panose="02020603050405020304" pitchFamily="18" charset="0"/>
                <a:cs typeface="Times New Roman" panose="02020603050405020304" pitchFamily="18" charset="0"/>
              </a:rPr>
              <a:t>In the second example, </a:t>
            </a:r>
            <a:r>
              <a:rPr lang="en-US" b="1" i="1" dirty="0">
                <a:latin typeface="Times New Roman" panose="02020603050405020304" pitchFamily="18" charset="0"/>
                <a:cs typeface="Times New Roman" panose="02020603050405020304" pitchFamily="18" charset="0"/>
              </a:rPr>
              <a:t>felt</a:t>
            </a:r>
            <a:r>
              <a:rPr lang="en-US" dirty="0">
                <a:latin typeface="Times New Roman" panose="02020603050405020304" pitchFamily="18" charset="0"/>
                <a:cs typeface="Times New Roman" panose="02020603050405020304" pitchFamily="18" charset="0"/>
              </a:rPr>
              <a:t> is an action verb. It can only modified by the adverb among the two.</a:t>
            </a:r>
          </a:p>
        </p:txBody>
      </p:sp>
      <p:sp>
        <p:nvSpPr>
          <p:cNvPr id="2" name="Footer Placeholder 1">
            <a:extLst>
              <a:ext uri="{FF2B5EF4-FFF2-40B4-BE49-F238E27FC236}">
                <a16:creationId xmlns:a16="http://schemas.microsoft.com/office/drawing/2014/main" id="{7AD30556-B4DA-4E9F-B4DD-0BCCD6DF3A0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621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264" y="231648"/>
            <a:ext cx="11814048" cy="6510528"/>
          </a:xfrm>
        </p:spPr>
        <p:txBody>
          <a:bodyPr/>
          <a:lstStyle/>
          <a:p>
            <a:pPr marL="0" indent="0">
              <a:buNone/>
            </a:pPr>
            <a:r>
              <a:rPr lang="en-US" b="1" dirty="0">
                <a:latin typeface="Times New Roman" panose="02020603050405020304" pitchFamily="18" charset="0"/>
                <a:cs typeface="Times New Roman" panose="02020603050405020304" pitchFamily="18" charset="0"/>
              </a:rPr>
              <a:t>Bad/Badly and Good/Well</a:t>
            </a:r>
          </a:p>
          <a:p>
            <a:r>
              <a:rPr lang="en-US" dirty="0">
                <a:latin typeface="Times New Roman" panose="02020603050405020304" pitchFamily="18" charset="0"/>
                <a:cs typeface="Times New Roman" panose="02020603050405020304" pitchFamily="18" charset="0"/>
              </a:rPr>
              <a:t>The adjective </a:t>
            </a:r>
            <a:r>
              <a:rPr lang="en-US" b="1" i="1" dirty="0">
                <a:latin typeface="Times New Roman" panose="02020603050405020304" pitchFamily="18" charset="0"/>
                <a:cs typeface="Times New Roman" panose="02020603050405020304" pitchFamily="18" charset="0"/>
              </a:rPr>
              <a:t>bad</a:t>
            </a:r>
            <a:r>
              <a:rPr lang="en-US" dirty="0">
                <a:latin typeface="Times New Roman" panose="02020603050405020304" pitchFamily="18" charset="0"/>
                <a:cs typeface="Times New Roman" panose="02020603050405020304" pitchFamily="18" charset="0"/>
              </a:rPr>
              <a:t> should be used following linking verb</a:t>
            </a:r>
          </a:p>
          <a:p>
            <a:pPr lvl="1"/>
            <a:r>
              <a:rPr lang="en-US" dirty="0">
                <a:latin typeface="Times New Roman" panose="02020603050405020304" pitchFamily="18" charset="0"/>
                <a:cs typeface="Times New Roman" panose="02020603050405020304" pitchFamily="18" charset="0"/>
              </a:rPr>
              <a:t>Alex felt </a:t>
            </a:r>
            <a:r>
              <a:rPr lang="en-US" b="1" i="1" dirty="0">
                <a:latin typeface="Times New Roman" panose="02020603050405020304" pitchFamily="18" charset="0"/>
                <a:cs typeface="Times New Roman" panose="02020603050405020304" pitchFamily="18" charset="0"/>
              </a:rPr>
              <a:t>bad</a:t>
            </a:r>
            <a:r>
              <a:rPr lang="en-US" dirty="0">
                <a:latin typeface="Times New Roman" panose="02020603050405020304" pitchFamily="18" charset="0"/>
                <a:cs typeface="Times New Roman" panose="02020603050405020304" pitchFamily="18" charset="0"/>
              </a:rPr>
              <a:t> about his quarrel with Juan</a:t>
            </a:r>
          </a:p>
          <a:p>
            <a:pPr lvl="1"/>
            <a:r>
              <a:rPr lang="en-US" dirty="0">
                <a:latin typeface="Times New Roman" panose="02020603050405020304" pitchFamily="18" charset="0"/>
                <a:cs typeface="Times New Roman" panose="02020603050405020304" pitchFamily="18" charset="0"/>
              </a:rPr>
              <a:t>The stuffy air in the room made Sally </a:t>
            </a:r>
            <a:r>
              <a:rPr lang="en-US" b="1" i="1" dirty="0">
                <a:latin typeface="Times New Roman" panose="02020603050405020304" pitchFamily="18" charset="0"/>
                <a:cs typeface="Times New Roman" panose="02020603050405020304" pitchFamily="18" charset="0"/>
              </a:rPr>
              <a:t>bad</a:t>
            </a:r>
          </a:p>
          <a:p>
            <a:r>
              <a:rPr lang="en-US" dirty="0">
                <a:latin typeface="Times New Roman" panose="02020603050405020304" pitchFamily="18" charset="0"/>
                <a:cs typeface="Times New Roman" panose="02020603050405020304" pitchFamily="18" charset="0"/>
              </a:rPr>
              <a:t>Badly on the other hand is used to modify a verb or adjective</a:t>
            </a:r>
          </a:p>
          <a:p>
            <a:pPr lvl="1"/>
            <a:r>
              <a:rPr lang="en-US" dirty="0">
                <a:latin typeface="Times New Roman" panose="02020603050405020304" pitchFamily="18" charset="0"/>
                <a:cs typeface="Times New Roman" panose="02020603050405020304" pitchFamily="18" charset="0"/>
              </a:rPr>
              <a:t>Gwendolyn cut herself badly</a:t>
            </a:r>
          </a:p>
          <a:p>
            <a:pPr lvl="1"/>
            <a:r>
              <a:rPr lang="en-US" dirty="0">
                <a:latin typeface="Times New Roman" panose="02020603050405020304" pitchFamily="18" charset="0"/>
                <a:cs typeface="Times New Roman" panose="02020603050405020304" pitchFamily="18" charset="0"/>
              </a:rPr>
              <a:t>The badly frightened child was crying for his mother</a:t>
            </a:r>
          </a:p>
          <a:p>
            <a:r>
              <a:rPr lang="en-US" dirty="0">
                <a:latin typeface="Times New Roman" panose="02020603050405020304" pitchFamily="18" charset="0"/>
                <a:cs typeface="Times New Roman" panose="02020603050405020304" pitchFamily="18" charset="0"/>
              </a:rPr>
              <a:t>The adjective </a:t>
            </a:r>
            <a:r>
              <a:rPr lang="en-US" b="1" i="1" dirty="0">
                <a:latin typeface="Times New Roman" panose="02020603050405020304" pitchFamily="18" charset="0"/>
                <a:cs typeface="Times New Roman" panose="02020603050405020304" pitchFamily="18" charset="0"/>
              </a:rPr>
              <a:t>good</a:t>
            </a:r>
            <a:r>
              <a:rPr lang="en-US" dirty="0">
                <a:latin typeface="Times New Roman" panose="02020603050405020304" pitchFamily="18" charset="0"/>
                <a:cs typeface="Times New Roman" panose="02020603050405020304" pitchFamily="18" charset="0"/>
              </a:rPr>
              <a:t> is to be used with a linking verb when in the predicative position</a:t>
            </a:r>
          </a:p>
          <a:p>
            <a:pPr lvl="1"/>
            <a:r>
              <a:rPr lang="en-US" dirty="0">
                <a:latin typeface="Times New Roman" panose="02020603050405020304" pitchFamily="18" charset="0"/>
                <a:cs typeface="Times New Roman" panose="02020603050405020304" pitchFamily="18" charset="0"/>
              </a:rPr>
              <a:t>You look </a:t>
            </a:r>
            <a:r>
              <a:rPr lang="en-US" b="1" i="1" dirty="0">
                <a:latin typeface="Times New Roman" panose="02020603050405020304" pitchFamily="18" charset="0"/>
                <a:cs typeface="Times New Roman" panose="02020603050405020304" pitchFamily="18" charset="0"/>
              </a:rPr>
              <a:t>good</a:t>
            </a:r>
            <a:r>
              <a:rPr lang="en-US" dirty="0">
                <a:latin typeface="Times New Roman" panose="02020603050405020304" pitchFamily="18" charset="0"/>
                <a:cs typeface="Times New Roman" panose="02020603050405020304" pitchFamily="18" charset="0"/>
              </a:rPr>
              <a:t> in that coat</a:t>
            </a:r>
          </a:p>
          <a:p>
            <a:r>
              <a:rPr lang="en-US" b="1" i="1" dirty="0">
                <a:latin typeface="Times New Roman" panose="02020603050405020304" pitchFamily="18" charset="0"/>
                <a:cs typeface="Times New Roman" panose="02020603050405020304" pitchFamily="18" charset="0"/>
              </a:rPr>
              <a:t>Well</a:t>
            </a:r>
            <a:r>
              <a:rPr lang="en-US" dirty="0">
                <a:latin typeface="Times New Roman" panose="02020603050405020304" pitchFamily="18" charset="0"/>
                <a:cs typeface="Times New Roman" panose="02020603050405020304" pitchFamily="18" charset="0"/>
              </a:rPr>
              <a:t> is used to modify a verb or an adjective hence it becomes an adverb in the sense of its usage</a:t>
            </a:r>
          </a:p>
          <a:p>
            <a:pPr lvl="1"/>
            <a:r>
              <a:rPr lang="en-US" dirty="0">
                <a:latin typeface="Times New Roman" panose="02020603050405020304" pitchFamily="18" charset="0"/>
                <a:cs typeface="Times New Roman" panose="02020603050405020304" pitchFamily="18" charset="0"/>
              </a:rPr>
              <a:t>The coat fits you </a:t>
            </a:r>
            <a:r>
              <a:rPr lang="en-US" b="1" i="1" dirty="0">
                <a:latin typeface="Times New Roman" panose="02020603050405020304" pitchFamily="18" charset="0"/>
                <a:cs typeface="Times New Roman" panose="02020603050405020304" pitchFamily="18" charset="0"/>
              </a:rPr>
              <a:t>well</a:t>
            </a:r>
          </a:p>
          <a:p>
            <a:pPr lvl="1"/>
            <a:r>
              <a:rPr lang="en-US" dirty="0">
                <a:latin typeface="Times New Roman" panose="02020603050405020304" pitchFamily="18" charset="0"/>
                <a:cs typeface="Times New Roman" panose="02020603050405020304" pitchFamily="18" charset="0"/>
              </a:rPr>
              <a:t>He is a </a:t>
            </a:r>
            <a:r>
              <a:rPr lang="en-US" b="1" i="1" dirty="0">
                <a:latin typeface="Times New Roman" panose="02020603050405020304" pitchFamily="18" charset="0"/>
                <a:cs typeface="Times New Roman" panose="02020603050405020304" pitchFamily="18" charset="0"/>
              </a:rPr>
              <a:t>well</a:t>
            </a:r>
            <a:r>
              <a:rPr lang="en-US" dirty="0">
                <a:latin typeface="Times New Roman" panose="02020603050405020304" pitchFamily="18" charset="0"/>
                <a:cs typeface="Times New Roman" panose="02020603050405020304" pitchFamily="18" charset="0"/>
              </a:rPr>
              <a:t>-known businessman. (well modifies the adjective </a:t>
            </a:r>
            <a:r>
              <a:rPr lang="en-US" b="1" i="1" dirty="0">
                <a:latin typeface="Times New Roman" panose="02020603050405020304" pitchFamily="18" charset="0"/>
                <a:cs typeface="Times New Roman" panose="02020603050405020304" pitchFamily="18" charset="0"/>
              </a:rPr>
              <a:t>known</a:t>
            </a:r>
            <a:r>
              <a:rPr lang="en-US" dirty="0">
                <a:latin typeface="Times New Roman" panose="02020603050405020304" pitchFamily="18" charset="0"/>
                <a:cs typeface="Times New Roman" panose="02020603050405020304" pitchFamily="18" charset="0"/>
              </a:rPr>
              <a:t>)</a:t>
            </a:r>
          </a:p>
        </p:txBody>
      </p:sp>
      <p:sp>
        <p:nvSpPr>
          <p:cNvPr id="2" name="Footer Placeholder 1">
            <a:extLst>
              <a:ext uri="{FF2B5EF4-FFF2-40B4-BE49-F238E27FC236}">
                <a16:creationId xmlns:a16="http://schemas.microsoft.com/office/drawing/2014/main" id="{44858081-73C0-4992-A87E-5128E3C8D4D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1192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65760"/>
            <a:ext cx="11497056" cy="6059424"/>
          </a:xfrm>
        </p:spPr>
        <p:txBody>
          <a:bodyPr/>
          <a:lstStyle/>
          <a:p>
            <a:r>
              <a:rPr lang="en-US" b="1" i="1" dirty="0">
                <a:latin typeface="Times New Roman" panose="02020603050405020304" pitchFamily="18" charset="0"/>
                <a:cs typeface="Times New Roman" panose="02020603050405020304" pitchFamily="18" charset="0"/>
              </a:rPr>
              <a:t>Well</a:t>
            </a:r>
            <a:r>
              <a:rPr lang="en-US" dirty="0">
                <a:latin typeface="Times New Roman" panose="02020603050405020304" pitchFamily="18" charset="0"/>
                <a:cs typeface="Times New Roman" panose="02020603050405020304" pitchFamily="18" charset="0"/>
              </a:rPr>
              <a:t> is also an adjective when used in some instances in a sentence</a:t>
            </a:r>
          </a:p>
          <a:p>
            <a:pPr lvl="1"/>
            <a:r>
              <a:rPr lang="en-US" dirty="0">
                <a:latin typeface="Times New Roman" panose="02020603050405020304" pitchFamily="18" charset="0"/>
                <a:cs typeface="Times New Roman" panose="02020603050405020304" pitchFamily="18" charset="0"/>
              </a:rPr>
              <a:t>I hope you are feeling well</a:t>
            </a:r>
          </a:p>
          <a:p>
            <a:pPr lvl="1"/>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Boadi’s</a:t>
            </a:r>
            <a:r>
              <a:rPr lang="en-US" dirty="0">
                <a:latin typeface="Times New Roman" panose="02020603050405020304" pitchFamily="18" charset="0"/>
                <a:cs typeface="Times New Roman" panose="02020603050405020304" pitchFamily="18" charset="0"/>
              </a:rPr>
              <a:t> patient is feeling great today</a:t>
            </a:r>
          </a:p>
          <a:p>
            <a:pPr lvl="1"/>
            <a:r>
              <a:rPr lang="en-US" dirty="0">
                <a:latin typeface="Times New Roman" panose="02020603050405020304" pitchFamily="18" charset="0"/>
                <a:cs typeface="Times New Roman" panose="02020603050405020304" pitchFamily="18" charset="0"/>
              </a:rPr>
              <a:t>The great Holocaust is a taunting memory for many</a:t>
            </a:r>
          </a:p>
          <a:p>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FEAA035-A809-4441-95F0-F6FD9D1E92C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64905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US" dirty="0">
                <a:latin typeface="Times New Roman" panose="02020603050405020304" pitchFamily="18" charset="0"/>
                <a:cs typeface="Times New Roman" panose="02020603050405020304" pitchFamily="18" charset="0"/>
              </a:rPr>
              <a:t>USING MODIFIERS CORRECTLY</a:t>
            </a:r>
          </a:p>
        </p:txBody>
      </p:sp>
      <p:sp>
        <p:nvSpPr>
          <p:cNvPr id="3" name="Content Placeholder 2"/>
          <p:cNvSpPr>
            <a:spLocks noGrp="1"/>
          </p:cNvSpPr>
          <p:nvPr>
            <p:ph idx="1"/>
          </p:nvPr>
        </p:nvSpPr>
        <p:spPr>
          <a:xfrm>
            <a:off x="499872" y="1377696"/>
            <a:ext cx="10853928" cy="5096255"/>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Here are some rules to observe in the use of modifiers in sentences</a:t>
            </a:r>
          </a:p>
          <a:p>
            <a:pPr>
              <a:lnSpc>
                <a:spcPct val="100000"/>
              </a:lnSpc>
            </a:pPr>
            <a:r>
              <a:rPr lang="en-US" dirty="0">
                <a:latin typeface="Times New Roman" panose="02020603050405020304" pitchFamily="18" charset="0"/>
                <a:cs typeface="Times New Roman" panose="02020603050405020304" pitchFamily="18" charset="0"/>
              </a:rPr>
              <a:t>When comparing one member of a group to other members of the group use the words </a:t>
            </a:r>
            <a:r>
              <a:rPr lang="en-US" b="1" i="1" dirty="0">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or </a:t>
            </a:r>
            <a:r>
              <a:rPr lang="en-US" b="1" i="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along with the modifier</a:t>
            </a:r>
          </a:p>
          <a:p>
            <a:pPr lvl="1">
              <a:lnSpc>
                <a:spcPct val="100000"/>
              </a:lnSpc>
            </a:pPr>
            <a:r>
              <a:rPr lang="en-US" dirty="0">
                <a:latin typeface="Times New Roman" panose="02020603050405020304" pitchFamily="18" charset="0"/>
                <a:cs typeface="Times New Roman" panose="02020603050405020304" pitchFamily="18" charset="0"/>
              </a:rPr>
              <a:t>Pete works harder than anyone else in his class. (Ignoring the else then makes the statement imply that he works harder than himself since he is also )a member of his class</a:t>
            </a:r>
          </a:p>
          <a:p>
            <a:pPr>
              <a:lnSpc>
                <a:spcPct val="100000"/>
              </a:lnSpc>
            </a:pPr>
            <a:r>
              <a:rPr lang="en-US" dirty="0">
                <a:latin typeface="Times New Roman" panose="02020603050405020304" pitchFamily="18" charset="0"/>
                <a:cs typeface="Times New Roman" panose="02020603050405020304" pitchFamily="18" charset="0"/>
              </a:rPr>
              <a:t>When using a superlative modifier it is inappropriate to also use the word </a:t>
            </a:r>
            <a:r>
              <a:rPr lang="en-US" b="1" i="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Superlative modifiers compare three or more and </a:t>
            </a:r>
            <a:r>
              <a:rPr lang="en-US" b="1" i="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refers to one thing or person</a:t>
            </a:r>
          </a:p>
          <a:p>
            <a:pPr lvl="1">
              <a:lnSpc>
                <a:spcPct val="100000"/>
              </a:lnSpc>
            </a:pPr>
            <a:r>
              <a:rPr lang="en-US" dirty="0">
                <a:latin typeface="Times New Roman" panose="02020603050405020304" pitchFamily="18" charset="0"/>
                <a:cs typeface="Times New Roman" panose="02020603050405020304" pitchFamily="18" charset="0"/>
              </a:rPr>
              <a:t>Instead of </a:t>
            </a:r>
            <a:r>
              <a:rPr lang="en-US" i="1" dirty="0">
                <a:latin typeface="Times New Roman" panose="02020603050405020304" pitchFamily="18" charset="0"/>
                <a:cs typeface="Times New Roman" panose="02020603050405020304" pitchFamily="18" charset="0"/>
              </a:rPr>
              <a:t>Jim’s story was the funniest of any</a:t>
            </a:r>
          </a:p>
          <a:p>
            <a:pPr lvl="1">
              <a:lnSpc>
                <a:spcPct val="100000"/>
              </a:lnSpc>
            </a:pPr>
            <a:r>
              <a:rPr lang="en-US" dirty="0">
                <a:latin typeface="Times New Roman" panose="02020603050405020304" pitchFamily="18" charset="0"/>
                <a:cs typeface="Times New Roman" panose="02020603050405020304" pitchFamily="18" charset="0"/>
              </a:rPr>
              <a:t>Rather say </a:t>
            </a:r>
            <a:r>
              <a:rPr lang="en-US" i="1" dirty="0">
                <a:latin typeface="Times New Roman" panose="02020603050405020304" pitchFamily="18" charset="0"/>
                <a:cs typeface="Times New Roman" panose="02020603050405020304" pitchFamily="18" charset="0"/>
              </a:rPr>
              <a:t>Jim’s story was the funniest of all</a:t>
            </a:r>
          </a:p>
        </p:txBody>
      </p:sp>
      <p:sp>
        <p:nvSpPr>
          <p:cNvPr id="4" name="Footer Placeholder 3">
            <a:extLst>
              <a:ext uri="{FF2B5EF4-FFF2-40B4-BE49-F238E27FC236}">
                <a16:creationId xmlns:a16="http://schemas.microsoft.com/office/drawing/2014/main" id="{9DA5F776-0AAB-45F1-9A26-56AA0772158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85316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1126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Caslon Pro</vt:lpstr>
      <vt:lpstr>Arial</vt:lpstr>
      <vt:lpstr>Calibri</vt:lpstr>
      <vt:lpstr>Calibri Light</vt:lpstr>
      <vt:lpstr>Times New Roman</vt:lpstr>
      <vt:lpstr>Office Theme</vt:lpstr>
      <vt:lpstr>ENGL 157:  INTRODUCTION TO COMMUNICATION SKILLS</vt:lpstr>
      <vt:lpstr>MODIFIERS</vt:lpstr>
      <vt:lpstr>ADJECTIVES AND ADVERBS AS MODIFIERS</vt:lpstr>
      <vt:lpstr>USING MODIFIERS CORRECTLY</vt:lpstr>
      <vt:lpstr>PowerPoint Presentation</vt:lpstr>
      <vt:lpstr>PowerPoint Presentation</vt:lpstr>
      <vt:lpstr>PowerPoint Presentation</vt:lpstr>
      <vt:lpstr>PowerPoint Presentation</vt:lpstr>
      <vt:lpstr>USING MODIFIERS CORRECTLY</vt:lpstr>
      <vt:lpstr>PowerPoint Presentation</vt:lpstr>
      <vt:lpstr>MISPLACED MODIFIERS</vt:lpstr>
      <vt:lpstr>RULE  TO TAKE NOTE OF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MODIFIERS</dc:title>
  <dc:creator>OWUSU-DANQUAH</dc:creator>
  <cp:lastModifiedBy>Windows User</cp:lastModifiedBy>
  <cp:revision>111</cp:revision>
  <dcterms:created xsi:type="dcterms:W3CDTF">2019-10-14T10:24:02Z</dcterms:created>
  <dcterms:modified xsi:type="dcterms:W3CDTF">2019-12-13T17:26:44Z</dcterms:modified>
</cp:coreProperties>
</file>