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6" r:id="rId4"/>
    <p:sldId id="268" r:id="rId5"/>
    <p:sldId id="285"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58" r:id="rId20"/>
    <p:sldId id="259" r:id="rId21"/>
    <p:sldId id="267" r:id="rId22"/>
    <p:sldId id="260" r:id="rId23"/>
    <p:sldId id="261" r:id="rId24"/>
    <p:sldId id="262" r:id="rId25"/>
    <p:sldId id="263" r:id="rId26"/>
    <p:sldId id="264" r:id="rId27"/>
    <p:sldId id="282" r:id="rId28"/>
    <p:sldId id="283" r:id="rId29"/>
    <p:sldId id="28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8" d="100"/>
          <a:sy n="78"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CDCBE-34F8-4FCB-BE4C-3932E232BBF6}"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87F96-0E88-4955-BF5F-F16DCD7985C6}" type="slidenum">
              <a:rPr lang="en-US" smtClean="0"/>
              <a:t>‹#›</a:t>
            </a:fld>
            <a:endParaRPr lang="en-US"/>
          </a:p>
        </p:txBody>
      </p:sp>
    </p:spTree>
    <p:extLst>
      <p:ext uri="{BB962C8B-B14F-4D97-AF65-F5344CB8AC3E}">
        <p14:creationId xmlns:p14="http://schemas.microsoft.com/office/powerpoint/2010/main" val="105705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41ED85-9299-46F8-B018-84959F07F6D1}"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52374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65D890-4174-4D43-A20D-05CB580AE87D}"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64019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33D218-4D2B-41B6-84B2-D672F9C452BB}"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405196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C05D22-25E3-4CB3-BB78-4A900E22A6B1}"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271444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2DE449-FC2B-4221-B229-E4AC39BE8EE6}"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37133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32F89E-F6AD-454B-8021-E1D1E1851DC0}"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57312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A17126-8E6B-4903-ADF0-D5270348B4B5}" type="datetime1">
              <a:rPr lang="en-US" smtClean="0"/>
              <a:t>12/13/2019</a:t>
            </a:fld>
            <a:endParaRPr lang="en-US"/>
          </a:p>
        </p:txBody>
      </p:sp>
      <p:sp>
        <p:nvSpPr>
          <p:cNvPr id="8" name="Footer Placeholder 7"/>
          <p:cNvSpPr>
            <a:spLocks noGrp="1"/>
          </p:cNvSpPr>
          <p:nvPr>
            <p:ph type="ftr" sz="quarter" idx="11"/>
          </p:nvPr>
        </p:nvSpPr>
        <p:spPr/>
        <p:txBody>
          <a:bodyPr/>
          <a:lstStyle/>
          <a:p>
            <a:r>
              <a:rPr lang="en-US"/>
              <a:t>POWERED BY SAMUEL SESAH AND FRIENDS</a:t>
            </a:r>
          </a:p>
        </p:txBody>
      </p:sp>
      <p:sp>
        <p:nvSpPr>
          <p:cNvPr id="9" name="Slide Number Placeholder 8"/>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304416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0E3D7A-730B-4E52-A43E-971F6093F411}" type="datetime1">
              <a:rPr lang="en-US" smtClean="0"/>
              <a:t>12/13/2019</a:t>
            </a:fld>
            <a:endParaRPr lang="en-US"/>
          </a:p>
        </p:txBody>
      </p:sp>
      <p:sp>
        <p:nvSpPr>
          <p:cNvPr id="4" name="Footer Placeholder 3"/>
          <p:cNvSpPr>
            <a:spLocks noGrp="1"/>
          </p:cNvSpPr>
          <p:nvPr>
            <p:ph type="ftr" sz="quarter" idx="11"/>
          </p:nvPr>
        </p:nvSpPr>
        <p:spPr/>
        <p:txBody>
          <a:bodyPr/>
          <a:lstStyle/>
          <a:p>
            <a:r>
              <a:rPr lang="en-US"/>
              <a:t>POWERED BY SAMUEL SESAH AND FRIENDS</a:t>
            </a:r>
          </a:p>
        </p:txBody>
      </p:sp>
      <p:sp>
        <p:nvSpPr>
          <p:cNvPr id="5" name="Slide Number Placeholder 4"/>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10186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DD8FB-277C-45D9-A6E2-37409718423D}" type="datetime1">
              <a:rPr lang="en-US" smtClean="0"/>
              <a:t>12/13/2019</a:t>
            </a:fld>
            <a:endParaRPr lang="en-US"/>
          </a:p>
        </p:txBody>
      </p:sp>
      <p:sp>
        <p:nvSpPr>
          <p:cNvPr id="3" name="Footer Placeholder 2"/>
          <p:cNvSpPr>
            <a:spLocks noGrp="1"/>
          </p:cNvSpPr>
          <p:nvPr>
            <p:ph type="ftr" sz="quarter" idx="11"/>
          </p:nvPr>
        </p:nvSpPr>
        <p:spPr/>
        <p:txBody>
          <a:bodyPr/>
          <a:lstStyle/>
          <a:p>
            <a:r>
              <a:rPr lang="en-US"/>
              <a:t>POWERED BY SAMUEL SESAH AND FRIENDS</a:t>
            </a:r>
          </a:p>
        </p:txBody>
      </p:sp>
      <p:sp>
        <p:nvSpPr>
          <p:cNvPr id="4" name="Slide Number Placeholder 3"/>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231961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D378A8-6ADB-4DA4-8F59-441AE7AF38C3}"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226718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45FB68-83F4-48BD-AD23-4F182395DCE5}"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173B9767-EEFA-4A94-9D01-AEF666DC4557}" type="slidenum">
              <a:rPr lang="en-US" smtClean="0"/>
              <a:t>‹#›</a:t>
            </a:fld>
            <a:endParaRPr lang="en-US"/>
          </a:p>
        </p:txBody>
      </p:sp>
    </p:spTree>
    <p:extLst>
      <p:ext uri="{BB962C8B-B14F-4D97-AF65-F5344CB8AC3E}">
        <p14:creationId xmlns:p14="http://schemas.microsoft.com/office/powerpoint/2010/main" val="61883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C51B-5DE2-428D-8ABD-E6BEA1735787}" type="datetime1">
              <a:rPr lang="en-US" smtClean="0"/>
              <a:t>12/13/2019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POWERED BY SAMUEL SESAH AND FRIENDS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B9767-EEFA-4A94-9D01-AEF666DC4557}" type="slidenum">
              <a:rPr lang="en-US" smtClean="0"/>
              <a:t>‹#›</a:t>
            </a:fld>
            <a:endParaRPr lang="en-US"/>
          </a:p>
        </p:txBody>
      </p:sp>
    </p:spTree>
    <p:extLst>
      <p:ext uri="{BB962C8B-B14F-4D97-AF65-F5344CB8AC3E}">
        <p14:creationId xmlns:p14="http://schemas.microsoft.com/office/powerpoint/2010/main" val="390255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594" y="312465"/>
            <a:ext cx="11395165" cy="6192837"/>
          </a:xfrm>
        </p:spPr>
        <p:txBody>
          <a:bodyPr/>
          <a:lstStyle/>
          <a:p>
            <a:r>
              <a:rPr lang="en-US" sz="4400" dirty="0">
                <a:solidFill>
                  <a:prstClr val="black"/>
                </a:solidFill>
                <a:latin typeface="Adobe Caslon Pro" panose="0205050205050A020403" pitchFamily="18" charset="0"/>
              </a:rPr>
              <a:t>ENGL 157:</a:t>
            </a:r>
            <a:r>
              <a:rPr lang="en-US" sz="4400" dirty="0">
                <a:solidFill>
                  <a:prstClr val="black"/>
                </a:solidFill>
              </a:rPr>
              <a:t> </a:t>
            </a:r>
            <a:r>
              <a:rPr lang="en-US" sz="4400" b="1" dirty="0">
                <a:solidFill>
                  <a:prstClr val="black"/>
                </a:solidFill>
                <a:latin typeface="Adobe Caslon Pro" panose="0205050205050A020403" pitchFamily="18" charset="0"/>
              </a:rPr>
              <a:t>INTRODUCTION TO COMMUNICATION SKILLS</a:t>
            </a:r>
            <a:br>
              <a:rPr lang="en-US" sz="4400" dirty="0">
                <a:latin typeface="Algerian" panose="04020705040A02060702" pitchFamily="82" charset="0"/>
              </a:rPr>
            </a:br>
            <a:br>
              <a:rPr lang="en-US" sz="4400" dirty="0">
                <a:latin typeface="Algerian" panose="04020705040A02060702" pitchFamily="82" charset="0"/>
              </a:rPr>
            </a:br>
            <a:br>
              <a:rPr lang="en-US" sz="4400" dirty="0">
                <a:latin typeface="Algerian" panose="04020705040A02060702" pitchFamily="82" charset="0"/>
              </a:rPr>
            </a:br>
            <a:br>
              <a:rPr lang="en-US" sz="4400" dirty="0">
                <a:latin typeface="Algerian" panose="04020705040A02060702" pitchFamily="82" charset="0"/>
              </a:rPr>
            </a:br>
            <a:endParaRPr lang="en-US" sz="4400" dirty="0">
              <a:latin typeface="Algerian" panose="04020705040A02060702" pitchFamily="82" charset="0"/>
            </a:endParaRPr>
          </a:p>
        </p:txBody>
      </p:sp>
      <p:sp>
        <p:nvSpPr>
          <p:cNvPr id="3" name="Footer Placeholder 2">
            <a:extLst>
              <a:ext uri="{FF2B5EF4-FFF2-40B4-BE49-F238E27FC236}">
                <a16:creationId xmlns:a16="http://schemas.microsoft.com/office/drawing/2014/main" id="{9BE1DAA5-F644-44EE-9379-8E41297B5C08}"/>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6082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209006"/>
            <a:ext cx="11260183" cy="6270171"/>
          </a:xfrm>
        </p:spPr>
        <p:txBody>
          <a:bodyPr/>
          <a:lstStyle/>
          <a:p>
            <a:pPr marL="0" indent="0" algn="ctr">
              <a:buNone/>
            </a:pPr>
            <a:r>
              <a:rPr lang="en-US" b="1" dirty="0">
                <a:latin typeface="Times New Roman" panose="02020603050405020304" pitchFamily="18" charset="0"/>
                <a:cs typeface="Times New Roman" panose="02020603050405020304" pitchFamily="18" charset="0"/>
              </a:rPr>
              <a:t>Other Verb Forms</a:t>
            </a:r>
          </a:p>
          <a:p>
            <a:pPr marL="0" indent="0">
              <a:buNone/>
            </a:pPr>
            <a:r>
              <a:rPr lang="en-US" dirty="0"/>
              <a:t>There is the </a:t>
            </a:r>
            <a:r>
              <a:rPr lang="en-US" b="1" i="1" dirty="0"/>
              <a:t>declarative verb </a:t>
            </a:r>
            <a:r>
              <a:rPr lang="en-US" dirty="0"/>
              <a:t>form that is used for statements</a:t>
            </a:r>
          </a:p>
          <a:p>
            <a:r>
              <a:rPr lang="en-US" dirty="0"/>
              <a:t>Other two finite verb forms are the </a:t>
            </a:r>
            <a:r>
              <a:rPr lang="en-US" b="1" i="1" dirty="0"/>
              <a:t>imperative</a:t>
            </a:r>
            <a:r>
              <a:rPr lang="en-US" dirty="0"/>
              <a:t> (for commands)</a:t>
            </a:r>
            <a:r>
              <a:rPr lang="en-US" b="1" i="1" dirty="0"/>
              <a:t> and subjunctive forms</a:t>
            </a:r>
          </a:p>
          <a:p>
            <a:r>
              <a:rPr lang="en-US" dirty="0"/>
              <a:t>The subjunctive is a name given to certain ‘unexpected’ finite verb forms such as </a:t>
            </a:r>
          </a:p>
          <a:p>
            <a:pPr lvl="1"/>
            <a:r>
              <a:rPr lang="en-US" dirty="0"/>
              <a:t>After conjunctions as ‘if’, only if, as though, wish – used to express a hypothetical idea.</a:t>
            </a:r>
          </a:p>
          <a:p>
            <a:pPr lvl="1"/>
            <a:r>
              <a:rPr lang="en-US" dirty="0" err="1"/>
              <a:t>Eg</a:t>
            </a:r>
            <a:r>
              <a:rPr lang="en-US" dirty="0"/>
              <a:t>; it is as though he </a:t>
            </a:r>
            <a:r>
              <a:rPr lang="en-US" u="sng" dirty="0"/>
              <a:t>were</a:t>
            </a:r>
            <a:r>
              <a:rPr lang="en-US" dirty="0"/>
              <a:t> looking for romance/love. If I were rich</a:t>
            </a:r>
          </a:p>
          <a:p>
            <a:pPr lvl="1"/>
            <a:r>
              <a:rPr lang="en-US" dirty="0"/>
              <a:t>After certain verbs such as ‘recommend’, suggest advice -  I suggest he leave(s) immediately and after adjectives such as important, to suggest a future ‘desired’ (the ‘</a:t>
            </a:r>
            <a:r>
              <a:rPr lang="en-US" dirty="0" err="1"/>
              <a:t>mandative</a:t>
            </a:r>
            <a:r>
              <a:rPr lang="en-US" dirty="0"/>
              <a:t>’ subjunctive)</a:t>
            </a:r>
          </a:p>
          <a:p>
            <a:pPr marL="0" indent="0">
              <a:buNone/>
            </a:pPr>
            <a:r>
              <a:rPr lang="en-US" dirty="0"/>
              <a:t>It is important that you be there on time (instead of “you are” which is also possible)</a:t>
            </a:r>
          </a:p>
        </p:txBody>
      </p:sp>
      <p:sp>
        <p:nvSpPr>
          <p:cNvPr id="2" name="Footer Placeholder 1">
            <a:extLst>
              <a:ext uri="{FF2B5EF4-FFF2-40B4-BE49-F238E27FC236}">
                <a16:creationId xmlns:a16="http://schemas.microsoft.com/office/drawing/2014/main" id="{8246942F-CE45-498C-A786-5C35B6EF0281}"/>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99272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3" y="404948"/>
            <a:ext cx="11351623" cy="6087291"/>
          </a:xfrm>
        </p:spPr>
        <p:txBody>
          <a:bodyPr/>
          <a:lstStyle/>
          <a:p>
            <a:r>
              <a:rPr lang="en-US" dirty="0"/>
              <a:t>In certain fixed phrases expressing wishes </a:t>
            </a:r>
          </a:p>
          <a:p>
            <a:pPr lvl="1"/>
            <a:r>
              <a:rPr lang="en-US" dirty="0"/>
              <a:t>God bless our homeland Ghana</a:t>
            </a:r>
          </a:p>
          <a:p>
            <a:pPr lvl="1"/>
            <a:r>
              <a:rPr lang="en-US" dirty="0"/>
              <a:t>God save the Queen</a:t>
            </a:r>
          </a:p>
          <a:p>
            <a:pPr lvl="1"/>
            <a:r>
              <a:rPr lang="en-US" dirty="0"/>
              <a:t>Long live KNUST</a:t>
            </a:r>
          </a:p>
        </p:txBody>
      </p:sp>
      <p:sp>
        <p:nvSpPr>
          <p:cNvPr id="2" name="Footer Placeholder 1">
            <a:extLst>
              <a:ext uri="{FF2B5EF4-FFF2-40B4-BE49-F238E27FC236}">
                <a16:creationId xmlns:a16="http://schemas.microsoft.com/office/drawing/2014/main" id="{3D660D05-24D9-41F1-BB0B-992490365D7A}"/>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96892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994"/>
            <a:ext cx="11338560" cy="954224"/>
          </a:xfrm>
        </p:spPr>
        <p:txBody>
          <a:bodyPr>
            <a:normAutofit/>
          </a:bodyPr>
          <a:lstStyle/>
          <a:p>
            <a:pPr algn="ctr"/>
            <a:r>
              <a:rPr lang="en-US" dirty="0">
                <a:latin typeface="Times New Roman" panose="02020603050405020304" pitchFamily="18" charset="0"/>
                <a:cs typeface="Times New Roman" panose="02020603050405020304" pitchFamily="18" charset="0"/>
              </a:rPr>
              <a:t>AUXILLIARIES (MODAL AUXILLIARIES)</a:t>
            </a:r>
          </a:p>
        </p:txBody>
      </p:sp>
      <p:sp>
        <p:nvSpPr>
          <p:cNvPr id="3" name="Content Placeholder 2"/>
          <p:cNvSpPr>
            <a:spLocks noGrp="1"/>
          </p:cNvSpPr>
          <p:nvPr>
            <p:ph idx="1"/>
          </p:nvPr>
        </p:nvSpPr>
        <p:spPr>
          <a:xfrm>
            <a:off x="457200" y="1084217"/>
            <a:ext cx="11338560" cy="5630091"/>
          </a:xfrm>
        </p:spPr>
        <p:txBody>
          <a:bodyPr>
            <a:normAutofit fontScale="92500"/>
          </a:bodyPr>
          <a:lstStyle/>
          <a:p>
            <a:pPr>
              <a:lnSpc>
                <a:spcPct val="100000"/>
              </a:lnSpc>
            </a:pPr>
            <a:r>
              <a:rPr lang="en-US" dirty="0"/>
              <a:t>Auxiliaries are a closed word class. Aside the known functions they are also used to make requests or express moods. They can be divided into two sub-classes</a:t>
            </a:r>
          </a:p>
          <a:p>
            <a:pPr lvl="1">
              <a:lnSpc>
                <a:spcPct val="100000"/>
              </a:lnSpc>
            </a:pPr>
            <a:r>
              <a:rPr lang="en-US" dirty="0"/>
              <a:t>Modal auxiliaries; </a:t>
            </a:r>
            <a:r>
              <a:rPr lang="en-US" b="1" i="1" dirty="0"/>
              <a:t>will, would, shall, should, may, might, can, could, must</a:t>
            </a:r>
          </a:p>
          <a:p>
            <a:pPr lvl="1">
              <a:lnSpc>
                <a:spcPct val="100000"/>
              </a:lnSpc>
            </a:pPr>
            <a:r>
              <a:rPr lang="en-US" dirty="0"/>
              <a:t>Primary auxiliaries; </a:t>
            </a:r>
            <a:r>
              <a:rPr lang="en-US" b="1" i="1" dirty="0"/>
              <a:t>be, have, do </a:t>
            </a:r>
            <a:r>
              <a:rPr lang="en-US" dirty="0"/>
              <a:t>– these are also main verbs and have a full set of verb forms</a:t>
            </a:r>
          </a:p>
          <a:p>
            <a:pPr>
              <a:lnSpc>
                <a:spcPct val="100000"/>
              </a:lnSpc>
            </a:pPr>
            <a:r>
              <a:rPr lang="en-US" dirty="0"/>
              <a:t>Modality is to do with the way statements are qualified by speakers to show that they are not facts – subjective (personal elements involved in their realization or a kind of uncertainty surrounds it</a:t>
            </a:r>
          </a:p>
          <a:p>
            <a:pPr lvl="1">
              <a:lnSpc>
                <a:spcPct val="100000"/>
              </a:lnSpc>
            </a:pPr>
            <a:r>
              <a:rPr lang="en-US" dirty="0"/>
              <a:t>You must have it</a:t>
            </a:r>
          </a:p>
          <a:p>
            <a:pPr lvl="1">
              <a:lnSpc>
                <a:spcPct val="100000"/>
              </a:lnSpc>
            </a:pPr>
            <a:r>
              <a:rPr lang="en-US" dirty="0"/>
              <a:t>It might rain</a:t>
            </a:r>
          </a:p>
          <a:p>
            <a:pPr>
              <a:lnSpc>
                <a:spcPct val="100000"/>
              </a:lnSpc>
            </a:pPr>
            <a:r>
              <a:rPr lang="en-US" dirty="0"/>
              <a:t>Sentences without modality are presented as facts –</a:t>
            </a:r>
          </a:p>
          <a:p>
            <a:pPr lvl="1">
              <a:lnSpc>
                <a:spcPct val="100000"/>
              </a:lnSpc>
            </a:pPr>
            <a:r>
              <a:rPr lang="en-US" dirty="0"/>
              <a:t>I saw her yesterday</a:t>
            </a:r>
          </a:p>
          <a:p>
            <a:pPr lvl="1">
              <a:lnSpc>
                <a:spcPct val="100000"/>
              </a:lnSpc>
            </a:pPr>
            <a:r>
              <a:rPr lang="en-US" dirty="0"/>
              <a:t>It is raining</a:t>
            </a:r>
          </a:p>
          <a:p>
            <a:pPr marL="0" indent="0">
              <a:lnSpc>
                <a:spcPct val="100000"/>
              </a:lnSpc>
              <a:buNone/>
            </a:pPr>
            <a:endParaRPr lang="en-US" dirty="0"/>
          </a:p>
        </p:txBody>
      </p:sp>
      <p:sp>
        <p:nvSpPr>
          <p:cNvPr id="4" name="Footer Placeholder 3">
            <a:extLst>
              <a:ext uri="{FF2B5EF4-FFF2-40B4-BE49-F238E27FC236}">
                <a16:creationId xmlns:a16="http://schemas.microsoft.com/office/drawing/2014/main" id="{E5214CD8-C438-4C34-82A5-0AE7167EB23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31865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4" y="248194"/>
            <a:ext cx="11482252" cy="6283235"/>
          </a:xfrm>
        </p:spPr>
        <p:txBody>
          <a:bodyPr/>
          <a:lstStyle/>
          <a:p>
            <a:pPr marL="0" indent="0" algn="ctr">
              <a:buNone/>
            </a:pPr>
            <a:r>
              <a:rPr lang="en-US" b="1" dirty="0">
                <a:latin typeface="Times New Roman" panose="02020603050405020304" pitchFamily="18" charset="0"/>
                <a:cs typeface="Times New Roman" panose="02020603050405020304" pitchFamily="18" charset="0"/>
              </a:rPr>
              <a:t>The Present Tense</a:t>
            </a:r>
          </a:p>
          <a:p>
            <a:pPr marL="0" indent="0">
              <a:buNone/>
            </a:pPr>
            <a:r>
              <a:rPr lang="en-US" dirty="0">
                <a:cs typeface="Times New Roman" panose="02020603050405020304" pitchFamily="18" charset="0"/>
              </a:rPr>
              <a:t>This is the base or infinitive form of the verb except for their  third person singular where –</a:t>
            </a:r>
            <a:r>
              <a:rPr lang="en-US" i="1" dirty="0">
                <a:cs typeface="Times New Roman" panose="02020603050405020304" pitchFamily="18" charset="0"/>
              </a:rPr>
              <a:t>s</a:t>
            </a:r>
            <a:r>
              <a:rPr lang="en-US" dirty="0">
                <a:cs typeface="Times New Roman" panose="02020603050405020304" pitchFamily="18" charset="0"/>
              </a:rPr>
              <a:t> or –</a:t>
            </a:r>
            <a:r>
              <a:rPr lang="en-US" i="1" dirty="0" err="1">
                <a:cs typeface="Times New Roman" panose="02020603050405020304" pitchFamily="18" charset="0"/>
              </a:rPr>
              <a:t>es</a:t>
            </a:r>
            <a:r>
              <a:rPr lang="en-US" dirty="0">
                <a:cs typeface="Times New Roman" panose="02020603050405020304" pitchFamily="18" charset="0"/>
              </a:rPr>
              <a:t> is added to the verb</a:t>
            </a:r>
          </a:p>
          <a:p>
            <a:pPr marL="0" indent="0">
              <a:buNone/>
            </a:pPr>
            <a:r>
              <a:rPr lang="en-US" dirty="0">
                <a:cs typeface="Times New Roman" panose="02020603050405020304" pitchFamily="18" charset="0"/>
              </a:rPr>
              <a:t>	Singular		Plural</a:t>
            </a:r>
          </a:p>
          <a:p>
            <a:pPr marL="0" indent="0">
              <a:buNone/>
            </a:pPr>
            <a:r>
              <a:rPr lang="en-US" dirty="0">
                <a:cs typeface="Times New Roman" panose="02020603050405020304" pitchFamily="18" charset="0"/>
              </a:rPr>
              <a:t>	I </a:t>
            </a:r>
            <a:r>
              <a:rPr lang="en-US" b="1" i="1" dirty="0">
                <a:cs typeface="Times New Roman" panose="02020603050405020304" pitchFamily="18" charset="0"/>
              </a:rPr>
              <a:t>write</a:t>
            </a:r>
            <a:r>
              <a:rPr lang="en-US" dirty="0">
                <a:cs typeface="Times New Roman" panose="02020603050405020304" pitchFamily="18" charset="0"/>
              </a:rPr>
              <a:t>		We </a:t>
            </a:r>
            <a:r>
              <a:rPr lang="en-US" b="1" i="1" dirty="0">
                <a:cs typeface="Times New Roman" panose="02020603050405020304" pitchFamily="18" charset="0"/>
              </a:rPr>
              <a:t>write</a:t>
            </a:r>
          </a:p>
          <a:p>
            <a:pPr marL="0" indent="0">
              <a:buNone/>
            </a:pPr>
            <a:r>
              <a:rPr lang="en-US" dirty="0">
                <a:cs typeface="Times New Roman" panose="02020603050405020304" pitchFamily="18" charset="0"/>
              </a:rPr>
              <a:t>	He/she </a:t>
            </a:r>
            <a:r>
              <a:rPr lang="en-US" b="1" i="1" dirty="0">
                <a:cs typeface="Times New Roman" panose="02020603050405020304" pitchFamily="18" charset="0"/>
              </a:rPr>
              <a:t>writes</a:t>
            </a:r>
            <a:r>
              <a:rPr lang="en-US" dirty="0">
                <a:cs typeface="Times New Roman" panose="02020603050405020304" pitchFamily="18" charset="0"/>
              </a:rPr>
              <a:t>	They </a:t>
            </a:r>
            <a:r>
              <a:rPr lang="en-US" b="1" i="1" dirty="0">
                <a:cs typeface="Times New Roman" panose="02020603050405020304" pitchFamily="18" charset="0"/>
              </a:rPr>
              <a:t>write</a:t>
            </a:r>
          </a:p>
          <a:p>
            <a:pPr marL="0" indent="0" algn="ctr">
              <a:buNone/>
            </a:pPr>
            <a:r>
              <a:rPr lang="en-US" b="1" dirty="0">
                <a:latin typeface="Times New Roman" panose="02020603050405020304" pitchFamily="18" charset="0"/>
                <a:cs typeface="Times New Roman" panose="02020603050405020304" pitchFamily="18" charset="0"/>
              </a:rPr>
              <a:t>The Past Tense</a:t>
            </a:r>
          </a:p>
          <a:p>
            <a:pPr marL="0" indent="0">
              <a:buNone/>
            </a:pPr>
            <a:r>
              <a:rPr lang="en-US" dirty="0">
                <a:cs typeface="Times New Roman" panose="02020603050405020304" pitchFamily="18" charset="0"/>
              </a:rPr>
              <a:t>This is used to indicate an action that took place before the present moment</a:t>
            </a:r>
          </a:p>
          <a:p>
            <a:pPr marL="0" indent="0">
              <a:buNone/>
            </a:pPr>
            <a:r>
              <a:rPr lang="en-US" dirty="0" err="1">
                <a:cs typeface="Times New Roman" panose="02020603050405020304" pitchFamily="18" charset="0"/>
              </a:rPr>
              <a:t>Eg</a:t>
            </a:r>
            <a:r>
              <a:rPr lang="en-US" dirty="0">
                <a:cs typeface="Times New Roman" panose="02020603050405020304" pitchFamily="18" charset="0"/>
              </a:rPr>
              <a:t>; 	We </a:t>
            </a:r>
            <a:r>
              <a:rPr lang="en-US" b="1" i="1" dirty="0">
                <a:cs typeface="Times New Roman" panose="02020603050405020304" pitchFamily="18" charset="0"/>
              </a:rPr>
              <a:t>spoke</a:t>
            </a:r>
            <a:r>
              <a:rPr lang="en-US" dirty="0">
                <a:cs typeface="Times New Roman" panose="02020603050405020304" pitchFamily="18" charset="0"/>
              </a:rPr>
              <a:t> yesterday</a:t>
            </a:r>
          </a:p>
          <a:p>
            <a:pPr marL="0" indent="0">
              <a:buNone/>
            </a:pPr>
            <a:r>
              <a:rPr lang="en-US" dirty="0">
                <a:cs typeface="Times New Roman" panose="02020603050405020304" pitchFamily="18" charset="0"/>
              </a:rPr>
              <a:t>	Marilyn </a:t>
            </a:r>
            <a:r>
              <a:rPr lang="en-US" b="1" i="1" dirty="0">
                <a:cs typeface="Times New Roman" panose="02020603050405020304" pitchFamily="18" charset="0"/>
              </a:rPr>
              <a:t>bought</a:t>
            </a:r>
            <a:r>
              <a:rPr lang="en-US" dirty="0">
                <a:cs typeface="Times New Roman" panose="02020603050405020304" pitchFamily="18" charset="0"/>
              </a:rPr>
              <a:t> three records</a:t>
            </a:r>
          </a:p>
          <a:p>
            <a:pPr marL="0" indent="0">
              <a:buNone/>
            </a:pPr>
            <a:endParaRPr lang="en-US" dirty="0">
              <a:cs typeface="Times New Roman" panose="02020603050405020304" pitchFamily="18" charset="0"/>
            </a:endParaRPr>
          </a:p>
        </p:txBody>
      </p:sp>
      <p:sp>
        <p:nvSpPr>
          <p:cNvPr id="2" name="Footer Placeholder 1">
            <a:extLst>
              <a:ext uri="{FF2B5EF4-FFF2-40B4-BE49-F238E27FC236}">
                <a16:creationId xmlns:a16="http://schemas.microsoft.com/office/drawing/2014/main" id="{7A92513E-1168-4318-BEDA-75421BC1C52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02726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248194"/>
            <a:ext cx="11469189" cy="6453051"/>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The Future Tense/Time</a:t>
            </a:r>
          </a:p>
          <a:p>
            <a:pPr marL="0" indent="0">
              <a:buNone/>
            </a:pPr>
            <a:r>
              <a:rPr lang="en-US" dirty="0"/>
              <a:t>This shows an action that will happen or take place in the future</a:t>
            </a:r>
          </a:p>
          <a:p>
            <a:pPr marL="0" indent="0">
              <a:buNone/>
            </a:pPr>
            <a:r>
              <a:rPr lang="en-US" dirty="0" err="1"/>
              <a:t>Eg</a:t>
            </a:r>
            <a:r>
              <a:rPr lang="en-US" dirty="0"/>
              <a:t>;	The train </a:t>
            </a:r>
            <a:r>
              <a:rPr lang="en-US" b="1" i="1" dirty="0"/>
              <a:t>will arrive</a:t>
            </a:r>
            <a:r>
              <a:rPr lang="en-US" dirty="0"/>
              <a:t> at six o’clock</a:t>
            </a:r>
          </a:p>
          <a:p>
            <a:pPr marL="0" indent="0">
              <a:buNone/>
            </a:pPr>
            <a:r>
              <a:rPr lang="en-US" dirty="0"/>
              <a:t>	The movie </a:t>
            </a:r>
            <a:r>
              <a:rPr lang="en-US" b="1" i="1" dirty="0"/>
              <a:t>will start</a:t>
            </a:r>
            <a:r>
              <a:rPr lang="en-US" dirty="0"/>
              <a:t> soon</a:t>
            </a:r>
          </a:p>
          <a:p>
            <a:pPr marL="0" indent="0">
              <a:buNone/>
            </a:pPr>
            <a:r>
              <a:rPr lang="en-US" dirty="0"/>
              <a:t>The future tense form is a phrase. It consists of a helping verb </a:t>
            </a:r>
            <a:r>
              <a:rPr lang="en-US" b="1" i="1" dirty="0"/>
              <a:t>will</a:t>
            </a:r>
            <a:r>
              <a:rPr lang="en-US" dirty="0"/>
              <a:t> or </a:t>
            </a:r>
            <a:r>
              <a:rPr lang="en-US" b="1" i="1" dirty="0"/>
              <a:t>shall</a:t>
            </a:r>
            <a:r>
              <a:rPr lang="en-US" dirty="0"/>
              <a:t> plus the base form of the main verb</a:t>
            </a:r>
          </a:p>
          <a:p>
            <a:pPr marL="0" indent="0" algn="ctr">
              <a:buNone/>
            </a:pPr>
            <a:r>
              <a:rPr lang="en-US" b="1" dirty="0">
                <a:latin typeface="Times New Roman" panose="02020603050405020304" pitchFamily="18" charset="0"/>
                <a:cs typeface="Times New Roman" panose="02020603050405020304" pitchFamily="18" charset="0"/>
              </a:rPr>
              <a:t>The Present Perfect</a:t>
            </a:r>
          </a:p>
          <a:p>
            <a:pPr marL="0" indent="0">
              <a:buNone/>
            </a:pPr>
            <a:r>
              <a:rPr lang="en-US" dirty="0">
                <a:cs typeface="Times New Roman" panose="02020603050405020304" pitchFamily="18" charset="0"/>
              </a:rPr>
              <a:t>This expresses an action or being that is complete as of the present moment or is still ongoing. They consist of </a:t>
            </a:r>
            <a:r>
              <a:rPr lang="en-US" b="1" i="1" dirty="0">
                <a:cs typeface="Times New Roman" panose="02020603050405020304" pitchFamily="18" charset="0"/>
              </a:rPr>
              <a:t>has/have</a:t>
            </a:r>
            <a:r>
              <a:rPr lang="en-US" dirty="0">
                <a:cs typeface="Times New Roman" panose="02020603050405020304" pitchFamily="18" charset="0"/>
              </a:rPr>
              <a:t> + the </a:t>
            </a:r>
            <a:r>
              <a:rPr lang="en-US" b="1" i="1" dirty="0">
                <a:cs typeface="Times New Roman" panose="02020603050405020304" pitchFamily="18" charset="0"/>
              </a:rPr>
              <a:t>past participle </a:t>
            </a:r>
            <a:r>
              <a:rPr lang="en-US" dirty="0">
                <a:cs typeface="Times New Roman" panose="02020603050405020304" pitchFamily="18" charset="0"/>
              </a:rPr>
              <a:t>of the main verb</a:t>
            </a:r>
            <a:endParaRPr lang="en-US" b="1" i="1" dirty="0">
              <a:cs typeface="Times New Roman" panose="02020603050405020304" pitchFamily="18" charset="0"/>
            </a:endParaRPr>
          </a:p>
          <a:p>
            <a:pPr marL="0" indent="0">
              <a:buNone/>
            </a:pPr>
            <a:r>
              <a:rPr lang="en-US" dirty="0" err="1">
                <a:cs typeface="Times New Roman" panose="02020603050405020304" pitchFamily="18" charset="0"/>
              </a:rPr>
              <a:t>Eg</a:t>
            </a:r>
            <a:r>
              <a:rPr lang="en-US" dirty="0">
                <a:cs typeface="Times New Roman" panose="02020603050405020304" pitchFamily="18" charset="0"/>
              </a:rPr>
              <a:t>;	They </a:t>
            </a:r>
            <a:r>
              <a:rPr lang="en-US" b="1" i="1" dirty="0">
                <a:cs typeface="Times New Roman" panose="02020603050405020304" pitchFamily="18" charset="0"/>
              </a:rPr>
              <a:t>have</a:t>
            </a:r>
            <a:r>
              <a:rPr lang="en-US" dirty="0">
                <a:cs typeface="Times New Roman" panose="02020603050405020304" pitchFamily="18" charset="0"/>
              </a:rPr>
              <a:t> already </a:t>
            </a:r>
            <a:r>
              <a:rPr lang="en-US" b="1" i="1" dirty="0">
                <a:cs typeface="Times New Roman" panose="02020603050405020304" pitchFamily="18" charset="0"/>
              </a:rPr>
              <a:t>left</a:t>
            </a:r>
          </a:p>
          <a:p>
            <a:pPr marL="0" indent="0">
              <a:buNone/>
            </a:pPr>
            <a:r>
              <a:rPr lang="en-US" dirty="0">
                <a:cs typeface="Times New Roman" panose="02020603050405020304" pitchFamily="18" charset="0"/>
              </a:rPr>
              <a:t>	I </a:t>
            </a:r>
            <a:r>
              <a:rPr lang="en-US" b="1" i="1" dirty="0">
                <a:cs typeface="Times New Roman" panose="02020603050405020304" pitchFamily="18" charset="0"/>
              </a:rPr>
              <a:t>have finished </a:t>
            </a:r>
            <a:r>
              <a:rPr lang="en-US" dirty="0">
                <a:cs typeface="Times New Roman" panose="02020603050405020304" pitchFamily="18" charset="0"/>
              </a:rPr>
              <a:t>my assignment</a:t>
            </a:r>
          </a:p>
          <a:p>
            <a:pPr marL="0" indent="0">
              <a:buNone/>
            </a:pPr>
            <a:r>
              <a:rPr lang="en-US" dirty="0">
                <a:cs typeface="Times New Roman" panose="02020603050405020304" pitchFamily="18" charset="0"/>
              </a:rPr>
              <a:t> 	We </a:t>
            </a:r>
            <a:r>
              <a:rPr lang="en-US" b="1" i="1" dirty="0">
                <a:cs typeface="Times New Roman" panose="02020603050405020304" pitchFamily="18" charset="0"/>
              </a:rPr>
              <a:t>have waited</a:t>
            </a:r>
            <a:r>
              <a:rPr lang="en-US" dirty="0">
                <a:cs typeface="Times New Roman" panose="02020603050405020304" pitchFamily="18" charset="0"/>
              </a:rPr>
              <a:t> long enough</a:t>
            </a:r>
          </a:p>
          <a:p>
            <a:pPr marL="0" indent="0">
              <a:buNone/>
            </a:pPr>
            <a:r>
              <a:rPr lang="en-US" dirty="0">
                <a:cs typeface="Times New Roman" panose="02020603050405020304" pitchFamily="18" charset="0"/>
              </a:rPr>
              <a:t>	They </a:t>
            </a:r>
            <a:r>
              <a:rPr lang="en-US" b="1" i="1" dirty="0">
                <a:cs typeface="Times New Roman" panose="02020603050405020304" pitchFamily="18" charset="0"/>
              </a:rPr>
              <a:t>have lived</a:t>
            </a:r>
            <a:r>
              <a:rPr lang="en-US" dirty="0">
                <a:cs typeface="Times New Roman" panose="02020603050405020304" pitchFamily="18" charset="0"/>
              </a:rPr>
              <a:t> there for decades</a:t>
            </a:r>
          </a:p>
        </p:txBody>
      </p:sp>
      <p:sp>
        <p:nvSpPr>
          <p:cNvPr id="2" name="Footer Placeholder 1">
            <a:extLst>
              <a:ext uri="{FF2B5EF4-FFF2-40B4-BE49-F238E27FC236}">
                <a16:creationId xmlns:a16="http://schemas.microsoft.com/office/drawing/2014/main" id="{85653D2C-0242-4D3C-8760-D621FA2DE0D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78295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300446"/>
            <a:ext cx="11560629" cy="6296297"/>
          </a:xfrm>
        </p:spPr>
        <p:txBody>
          <a:bodyPr/>
          <a:lstStyle/>
          <a:p>
            <a:pPr marL="0" indent="0" algn="ctr">
              <a:buNone/>
            </a:pPr>
            <a:r>
              <a:rPr lang="en-US" b="1" dirty="0">
                <a:latin typeface="Times New Roman" panose="02020603050405020304" pitchFamily="18" charset="0"/>
                <a:cs typeface="Times New Roman" panose="02020603050405020304" pitchFamily="18" charset="0"/>
              </a:rPr>
              <a:t>Past Perfect Tense</a:t>
            </a:r>
          </a:p>
          <a:p>
            <a:pPr marL="0" indent="0">
              <a:buNone/>
            </a:pPr>
            <a:r>
              <a:rPr lang="en-US" dirty="0">
                <a:cs typeface="Times New Roman" panose="02020603050405020304" pitchFamily="18" charset="0"/>
              </a:rPr>
              <a:t>This tense is used to show that an action or being was complete at a particular time in the past</a:t>
            </a:r>
          </a:p>
          <a:p>
            <a:pPr marL="0" indent="0">
              <a:buNone/>
            </a:pPr>
            <a:r>
              <a:rPr lang="en-US" dirty="0" err="1">
                <a:cs typeface="Times New Roman" panose="02020603050405020304" pitchFamily="18" charset="0"/>
              </a:rPr>
              <a:t>Eg</a:t>
            </a:r>
            <a:r>
              <a:rPr lang="en-US" dirty="0">
                <a:cs typeface="Times New Roman" panose="02020603050405020304" pitchFamily="18" charset="0"/>
              </a:rPr>
              <a:t>;	He </a:t>
            </a:r>
            <a:r>
              <a:rPr lang="en-US" b="1" i="1" dirty="0">
                <a:cs typeface="Times New Roman" panose="02020603050405020304" pitchFamily="18" charset="0"/>
              </a:rPr>
              <a:t>had planned</a:t>
            </a:r>
            <a:r>
              <a:rPr lang="en-US" dirty="0">
                <a:cs typeface="Times New Roman" panose="02020603050405020304" pitchFamily="18" charset="0"/>
              </a:rPr>
              <a:t> the trip so well that nothing had been left out</a:t>
            </a:r>
          </a:p>
          <a:p>
            <a:pPr marL="0" indent="0">
              <a:buNone/>
            </a:pPr>
            <a:r>
              <a:rPr lang="en-US" dirty="0">
                <a:cs typeface="Times New Roman" panose="02020603050405020304" pitchFamily="18" charset="0"/>
              </a:rPr>
              <a:t>	We could the not find the bowl because Jeff </a:t>
            </a:r>
            <a:r>
              <a:rPr lang="en-US" b="1" i="1" dirty="0">
                <a:cs typeface="Times New Roman" panose="02020603050405020304" pitchFamily="18" charset="0"/>
              </a:rPr>
              <a:t>had smashed</a:t>
            </a:r>
            <a:r>
              <a:rPr lang="en-US" dirty="0">
                <a:cs typeface="Times New Roman" panose="02020603050405020304" pitchFamily="18" charset="0"/>
              </a:rPr>
              <a:t> it</a:t>
            </a:r>
          </a:p>
          <a:p>
            <a:pPr marL="0" indent="0">
              <a:buNone/>
            </a:pPr>
            <a:r>
              <a:rPr lang="en-US" dirty="0">
                <a:cs typeface="Times New Roman" panose="02020603050405020304" pitchFamily="18" charset="0"/>
              </a:rPr>
              <a:t>It is formed by the use of </a:t>
            </a:r>
            <a:r>
              <a:rPr lang="en-US" b="1" i="1" dirty="0">
                <a:cs typeface="Times New Roman" panose="02020603050405020304" pitchFamily="18" charset="0"/>
              </a:rPr>
              <a:t>had</a:t>
            </a:r>
            <a:r>
              <a:rPr lang="en-US" dirty="0">
                <a:cs typeface="Times New Roman" panose="02020603050405020304" pitchFamily="18" charset="0"/>
              </a:rPr>
              <a:t> plus the </a:t>
            </a:r>
            <a:r>
              <a:rPr lang="en-US" b="1" i="1" dirty="0">
                <a:cs typeface="Times New Roman" panose="02020603050405020304" pitchFamily="18" charset="0"/>
              </a:rPr>
              <a:t>past participle </a:t>
            </a:r>
            <a:r>
              <a:rPr lang="en-US" dirty="0">
                <a:cs typeface="Times New Roman" panose="02020603050405020304" pitchFamily="18" charset="0"/>
              </a:rPr>
              <a:t>of the main verb</a:t>
            </a:r>
          </a:p>
          <a:p>
            <a:pPr marL="0" indent="0" algn="ctr">
              <a:buNone/>
            </a:pPr>
            <a:r>
              <a:rPr lang="en-US" b="1" dirty="0">
                <a:latin typeface="Times New Roman" panose="02020603050405020304" pitchFamily="18" charset="0"/>
                <a:cs typeface="Times New Roman" panose="02020603050405020304" pitchFamily="18" charset="0"/>
              </a:rPr>
              <a:t>Future Perfect Tense</a:t>
            </a:r>
          </a:p>
          <a:p>
            <a:pPr marL="0" indent="0">
              <a:buNone/>
            </a:pPr>
            <a:r>
              <a:rPr lang="en-US" dirty="0">
                <a:cs typeface="Times New Roman" panose="02020603050405020304" pitchFamily="18" charset="0"/>
              </a:rPr>
              <a:t>This is used to indicate that an action or being will be complete by a certain time of the future. It is formed by the merging of </a:t>
            </a:r>
            <a:r>
              <a:rPr lang="en-US" b="1" i="1" dirty="0">
                <a:cs typeface="Times New Roman" panose="02020603050405020304" pitchFamily="18" charset="0"/>
              </a:rPr>
              <a:t>shall have </a:t>
            </a:r>
            <a:r>
              <a:rPr lang="en-US" dirty="0">
                <a:cs typeface="Times New Roman" panose="02020603050405020304" pitchFamily="18" charset="0"/>
              </a:rPr>
              <a:t>or </a:t>
            </a:r>
            <a:r>
              <a:rPr lang="en-US" b="1" i="1" dirty="0">
                <a:cs typeface="Times New Roman" panose="02020603050405020304" pitchFamily="18" charset="0"/>
              </a:rPr>
              <a:t>will have</a:t>
            </a:r>
            <a:r>
              <a:rPr lang="en-US" dirty="0">
                <a:cs typeface="Times New Roman" panose="02020603050405020304" pitchFamily="18" charset="0"/>
              </a:rPr>
              <a:t> plus the </a:t>
            </a:r>
            <a:r>
              <a:rPr lang="en-US" b="1" i="1" dirty="0">
                <a:cs typeface="Times New Roman" panose="02020603050405020304" pitchFamily="18" charset="0"/>
              </a:rPr>
              <a:t>past participle </a:t>
            </a:r>
            <a:r>
              <a:rPr lang="en-US" dirty="0">
                <a:cs typeface="Times New Roman" panose="02020603050405020304" pitchFamily="18" charset="0"/>
              </a:rPr>
              <a:t>of the main verb</a:t>
            </a:r>
          </a:p>
          <a:p>
            <a:pPr marL="0" indent="0">
              <a:buNone/>
            </a:pPr>
            <a:r>
              <a:rPr lang="en-US" dirty="0" err="1">
                <a:cs typeface="Times New Roman" panose="02020603050405020304" pitchFamily="18" charset="0"/>
              </a:rPr>
              <a:t>Eg</a:t>
            </a:r>
            <a:r>
              <a:rPr lang="en-US" dirty="0">
                <a:cs typeface="Times New Roman" panose="02020603050405020304" pitchFamily="18" charset="0"/>
              </a:rPr>
              <a:t>;	I </a:t>
            </a:r>
            <a:r>
              <a:rPr lang="en-US" b="1" i="1" dirty="0">
                <a:cs typeface="Times New Roman" panose="02020603050405020304" pitchFamily="18" charset="0"/>
              </a:rPr>
              <a:t>will (shall) have</a:t>
            </a:r>
            <a:r>
              <a:rPr lang="en-US" dirty="0">
                <a:cs typeface="Times New Roman" panose="02020603050405020304" pitchFamily="18" charset="0"/>
              </a:rPr>
              <a:t> </a:t>
            </a:r>
            <a:r>
              <a:rPr lang="en-US" b="1" i="1" dirty="0">
                <a:cs typeface="Times New Roman" panose="02020603050405020304" pitchFamily="18" charset="0"/>
              </a:rPr>
              <a:t>written</a:t>
            </a:r>
            <a:r>
              <a:rPr lang="en-US" dirty="0">
                <a:cs typeface="Times New Roman" panose="02020603050405020304" pitchFamily="18" charset="0"/>
              </a:rPr>
              <a:t> it</a:t>
            </a:r>
          </a:p>
          <a:p>
            <a:pPr marL="0" indent="0">
              <a:buNone/>
            </a:pPr>
            <a:r>
              <a:rPr lang="en-US" dirty="0">
                <a:cs typeface="Times New Roman" panose="02020603050405020304" pitchFamily="18" charset="0"/>
              </a:rPr>
              <a:t>	They </a:t>
            </a:r>
            <a:r>
              <a:rPr lang="en-US" b="1" i="1" dirty="0">
                <a:cs typeface="Times New Roman" panose="02020603050405020304" pitchFamily="18" charset="0"/>
              </a:rPr>
              <a:t>will have eaten</a:t>
            </a:r>
            <a:r>
              <a:rPr lang="en-US" dirty="0">
                <a:cs typeface="Times New Roman" panose="02020603050405020304" pitchFamily="18" charset="0"/>
              </a:rPr>
              <a:t> it</a:t>
            </a:r>
          </a:p>
        </p:txBody>
      </p:sp>
      <p:sp>
        <p:nvSpPr>
          <p:cNvPr id="2" name="Footer Placeholder 1">
            <a:extLst>
              <a:ext uri="{FF2B5EF4-FFF2-40B4-BE49-F238E27FC236}">
                <a16:creationId xmlns:a16="http://schemas.microsoft.com/office/drawing/2014/main" id="{0599FABF-5830-4A38-808A-91C9A009024F}"/>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47779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339634"/>
            <a:ext cx="11390811" cy="6257109"/>
          </a:xfrm>
        </p:spPr>
        <p:txBody>
          <a:bodyPr/>
          <a:lstStyle/>
          <a:p>
            <a:pPr marL="0" indent="0" algn="ctr">
              <a:buNone/>
            </a:pPr>
            <a:r>
              <a:rPr lang="en-US" b="1" dirty="0">
                <a:latin typeface="Times New Roman" panose="02020603050405020304" pitchFamily="18" charset="0"/>
                <a:cs typeface="Times New Roman" panose="02020603050405020304" pitchFamily="18" charset="0"/>
              </a:rPr>
              <a:t>Continuous Forms</a:t>
            </a:r>
          </a:p>
          <a:p>
            <a:pPr marL="0" indent="0">
              <a:buNone/>
            </a:pPr>
            <a:r>
              <a:rPr lang="en-US" dirty="0">
                <a:cs typeface="Times New Roman" panose="02020603050405020304" pitchFamily="18" charset="0"/>
              </a:rPr>
              <a:t>These are used to show that actions are in progress at a certain time – the present, past, and future all have continuous forms. The main verbs in the continuous of all the tenses have an </a:t>
            </a:r>
            <a:r>
              <a:rPr lang="en-US" b="1" i="1" dirty="0">
                <a:cs typeface="Times New Roman" panose="02020603050405020304" pitchFamily="18" charset="0"/>
              </a:rPr>
              <a:t>–</a:t>
            </a:r>
            <a:r>
              <a:rPr lang="en-US" b="1" i="1" dirty="0" err="1">
                <a:cs typeface="Times New Roman" panose="02020603050405020304" pitchFamily="18" charset="0"/>
              </a:rPr>
              <a:t>ing</a:t>
            </a:r>
            <a:r>
              <a:rPr lang="en-US" b="1" i="1" dirty="0">
                <a:cs typeface="Times New Roman" panose="02020603050405020304" pitchFamily="18" charset="0"/>
              </a:rPr>
              <a:t> </a:t>
            </a:r>
            <a:r>
              <a:rPr lang="en-US" dirty="0">
                <a:cs typeface="Times New Roman" panose="02020603050405020304" pitchFamily="18" charset="0"/>
              </a:rPr>
              <a:t>ending</a:t>
            </a:r>
          </a:p>
          <a:p>
            <a:pPr marL="0" indent="0">
              <a:buNone/>
            </a:pPr>
            <a:r>
              <a:rPr lang="en-US" dirty="0" err="1">
                <a:cs typeface="Times New Roman" panose="02020603050405020304" pitchFamily="18" charset="0"/>
              </a:rPr>
              <a:t>Eg</a:t>
            </a:r>
            <a:r>
              <a:rPr lang="en-US" dirty="0">
                <a:cs typeface="Times New Roman" panose="02020603050405020304" pitchFamily="18" charset="0"/>
              </a:rPr>
              <a:t>;	I </a:t>
            </a:r>
            <a:r>
              <a:rPr lang="en-US" b="1" i="1" dirty="0">
                <a:cs typeface="Times New Roman" panose="02020603050405020304" pitchFamily="18" charset="0"/>
              </a:rPr>
              <a:t>am eating</a:t>
            </a:r>
            <a:r>
              <a:rPr lang="en-US" dirty="0">
                <a:cs typeface="Times New Roman" panose="02020603050405020304" pitchFamily="18" charset="0"/>
              </a:rPr>
              <a:t>	- Present</a:t>
            </a:r>
            <a:endParaRPr lang="en-US" b="1" i="1" dirty="0">
              <a:cs typeface="Times New Roman" panose="02020603050405020304" pitchFamily="18" charset="0"/>
            </a:endParaRPr>
          </a:p>
          <a:p>
            <a:pPr marL="0" indent="0">
              <a:buNone/>
            </a:pPr>
            <a:r>
              <a:rPr lang="en-US" dirty="0">
                <a:cs typeface="Times New Roman" panose="02020603050405020304" pitchFamily="18" charset="0"/>
              </a:rPr>
              <a:t>	They </a:t>
            </a:r>
            <a:r>
              <a:rPr lang="en-US" b="1" i="1" dirty="0">
                <a:cs typeface="Times New Roman" panose="02020603050405020304" pitchFamily="18" charset="0"/>
              </a:rPr>
              <a:t>will be coming </a:t>
            </a:r>
            <a:r>
              <a:rPr lang="en-US" dirty="0">
                <a:cs typeface="Times New Roman" panose="02020603050405020304" pitchFamily="18" charset="0"/>
              </a:rPr>
              <a:t>over – Future</a:t>
            </a:r>
          </a:p>
          <a:p>
            <a:pPr marL="0" indent="0">
              <a:buNone/>
            </a:pPr>
            <a:r>
              <a:rPr lang="en-US" dirty="0">
                <a:cs typeface="Times New Roman" panose="02020603050405020304" pitchFamily="18" charset="0"/>
              </a:rPr>
              <a:t>	She </a:t>
            </a:r>
            <a:r>
              <a:rPr lang="en-US" b="1" i="1" dirty="0">
                <a:cs typeface="Times New Roman" panose="02020603050405020304" pitchFamily="18" charset="0"/>
              </a:rPr>
              <a:t>was speaking </a:t>
            </a:r>
            <a:r>
              <a:rPr lang="en-US" dirty="0">
                <a:cs typeface="Times New Roman" panose="02020603050405020304" pitchFamily="18" charset="0"/>
              </a:rPr>
              <a:t>at the concert – Past</a:t>
            </a:r>
          </a:p>
          <a:p>
            <a:pPr marL="0" indent="0">
              <a:buNone/>
            </a:pPr>
            <a:endParaRPr lang="en-US" dirty="0">
              <a:cs typeface="Times New Roman" panose="02020603050405020304" pitchFamily="18" charset="0"/>
            </a:endParaRPr>
          </a:p>
        </p:txBody>
      </p:sp>
      <p:sp>
        <p:nvSpPr>
          <p:cNvPr id="2" name="Footer Placeholder 1">
            <a:extLst>
              <a:ext uri="{FF2B5EF4-FFF2-40B4-BE49-F238E27FC236}">
                <a16:creationId xmlns:a16="http://schemas.microsoft.com/office/drawing/2014/main" id="{54E89C5F-6BCD-406A-AF9A-59244058F9C3}"/>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11791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352697"/>
            <a:ext cx="11495314" cy="6191794"/>
          </a:xfrm>
        </p:spPr>
        <p:txBody>
          <a:bodyPr/>
          <a:lstStyle/>
          <a:p>
            <a:pPr marL="0" indent="0" algn="ctr">
              <a:buNone/>
            </a:pPr>
            <a:r>
              <a:rPr lang="en-US" b="1" dirty="0">
                <a:latin typeface="Times New Roman" panose="02020603050405020304" pitchFamily="18" charset="0"/>
                <a:cs typeface="Times New Roman" panose="02020603050405020304" pitchFamily="18" charset="0"/>
              </a:rPr>
              <a:t>Special Uses of The Present Tense</a:t>
            </a:r>
          </a:p>
          <a:p>
            <a:pPr>
              <a:lnSpc>
                <a:spcPct val="100000"/>
              </a:lnSpc>
            </a:pPr>
            <a:r>
              <a:rPr lang="en-US" dirty="0"/>
              <a:t>It can sometimes be used to express the future </a:t>
            </a:r>
            <a:r>
              <a:rPr lang="en-US" dirty="0" err="1"/>
              <a:t>i.e</a:t>
            </a:r>
            <a:r>
              <a:rPr lang="en-US" dirty="0"/>
              <a:t> it is used in combination with a time indicating word or phrase to show the future</a:t>
            </a:r>
          </a:p>
          <a:p>
            <a:pPr marL="0" indent="0">
              <a:lnSpc>
                <a:spcPct val="100000"/>
              </a:lnSpc>
              <a:buNone/>
            </a:pPr>
            <a:r>
              <a:rPr lang="en-US" dirty="0" err="1"/>
              <a:t>Eg</a:t>
            </a:r>
            <a:r>
              <a:rPr lang="en-US" dirty="0"/>
              <a:t>;	We give blood </a:t>
            </a:r>
            <a:r>
              <a:rPr lang="en-US" b="1" dirty="0"/>
              <a:t>next week</a:t>
            </a:r>
          </a:p>
          <a:p>
            <a:pPr marL="0" indent="0">
              <a:lnSpc>
                <a:spcPct val="100000"/>
              </a:lnSpc>
              <a:buNone/>
            </a:pPr>
            <a:r>
              <a:rPr lang="en-US" dirty="0"/>
              <a:t>	</a:t>
            </a:r>
            <a:r>
              <a:rPr lang="en-US" b="1" dirty="0"/>
              <a:t>Tomorrow</a:t>
            </a:r>
            <a:r>
              <a:rPr lang="en-US" dirty="0"/>
              <a:t> we call the Johnsons</a:t>
            </a:r>
          </a:p>
          <a:p>
            <a:pPr>
              <a:lnSpc>
                <a:spcPct val="100000"/>
              </a:lnSpc>
            </a:pPr>
            <a:r>
              <a:rPr lang="en-US" dirty="0"/>
              <a:t>It can be used to express the past</a:t>
            </a:r>
          </a:p>
          <a:p>
            <a:pPr marL="0" indent="0">
              <a:lnSpc>
                <a:spcPct val="100000"/>
              </a:lnSpc>
              <a:buNone/>
            </a:pPr>
            <a:r>
              <a:rPr lang="en-US" dirty="0" err="1"/>
              <a:t>Eg</a:t>
            </a:r>
            <a:r>
              <a:rPr lang="en-US" dirty="0"/>
              <a:t>; 	</a:t>
            </a:r>
            <a:r>
              <a:rPr lang="en-US" b="1" i="1" dirty="0"/>
              <a:t>I get to Marcie’s at 7am. Her brother is watering the lawn and thus doesn’t see me. I yell at  him for not seeing me and the next second he is chasing me with the water hose.</a:t>
            </a:r>
            <a:endParaRPr lang="en-US" dirty="0"/>
          </a:p>
          <a:p>
            <a:pPr marL="0" indent="0">
              <a:lnSpc>
                <a:spcPct val="100000"/>
              </a:lnSpc>
              <a:buNone/>
            </a:pPr>
            <a:r>
              <a:rPr lang="en-US" b="1" dirty="0"/>
              <a:t>NB: </a:t>
            </a:r>
            <a:r>
              <a:rPr lang="en-US" dirty="0"/>
              <a:t>It is important to note that in a passage one must be consistent in the tense he/ she uses and not shift from past to present to future</a:t>
            </a:r>
          </a:p>
        </p:txBody>
      </p:sp>
      <p:sp>
        <p:nvSpPr>
          <p:cNvPr id="2" name="Footer Placeholder 1">
            <a:extLst>
              <a:ext uri="{FF2B5EF4-FFF2-40B4-BE49-F238E27FC236}">
                <a16:creationId xmlns:a16="http://schemas.microsoft.com/office/drawing/2014/main" id="{39F5A7F1-5DD0-4F1A-AB21-67F671271B9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87305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4"/>
          </a:xfrm>
        </p:spPr>
        <p:txBody>
          <a:bodyPr/>
          <a:lstStyle/>
          <a:p>
            <a:pPr algn="ctr"/>
            <a:r>
              <a:rPr lang="en-US" b="1" dirty="0">
                <a:latin typeface="Times New Roman" panose="02020603050405020304" pitchFamily="18" charset="0"/>
                <a:cs typeface="Times New Roman" panose="02020603050405020304" pitchFamily="18" charset="0"/>
              </a:rPr>
              <a:t>ACTIVE AND PASSIVE VOICE</a:t>
            </a:r>
          </a:p>
        </p:txBody>
      </p:sp>
      <p:sp>
        <p:nvSpPr>
          <p:cNvPr id="3" name="Content Placeholder 2"/>
          <p:cNvSpPr>
            <a:spLocks noGrp="1"/>
          </p:cNvSpPr>
          <p:nvPr>
            <p:ph idx="1"/>
          </p:nvPr>
        </p:nvSpPr>
        <p:spPr>
          <a:xfrm>
            <a:off x="378823" y="1319350"/>
            <a:ext cx="11652068" cy="5342707"/>
          </a:xfrm>
        </p:spPr>
        <p:txBody>
          <a:bodyPr>
            <a:normAutofit/>
          </a:bodyPr>
          <a:lstStyle/>
          <a:p>
            <a:pPr>
              <a:lnSpc>
                <a:spcPct val="100000"/>
              </a:lnSpc>
            </a:pPr>
            <a:r>
              <a:rPr lang="en-US" dirty="0"/>
              <a:t>In the active voice the subject  is the doer/performer of the action and the direct object is the receiver of the action</a:t>
            </a:r>
          </a:p>
          <a:p>
            <a:pPr marL="0" indent="0">
              <a:lnSpc>
                <a:spcPct val="100000"/>
              </a:lnSpc>
              <a:buNone/>
            </a:pPr>
            <a:r>
              <a:rPr lang="en-US" dirty="0" err="1"/>
              <a:t>Eg</a:t>
            </a:r>
            <a:r>
              <a:rPr lang="en-US" dirty="0"/>
              <a:t>; 	Ellen </a:t>
            </a:r>
            <a:r>
              <a:rPr lang="en-US" b="1" i="1" dirty="0"/>
              <a:t>bought</a:t>
            </a:r>
            <a:r>
              <a:rPr lang="en-US" dirty="0"/>
              <a:t> the cookies</a:t>
            </a:r>
          </a:p>
          <a:p>
            <a:pPr marL="0" indent="0">
              <a:lnSpc>
                <a:spcPct val="100000"/>
              </a:lnSpc>
              <a:buNone/>
            </a:pPr>
            <a:r>
              <a:rPr lang="en-US" dirty="0"/>
              <a:t>	The man ate half the bowl alone</a:t>
            </a:r>
          </a:p>
          <a:p>
            <a:pPr>
              <a:lnSpc>
                <a:spcPct val="100000"/>
              </a:lnSpc>
            </a:pPr>
            <a:r>
              <a:rPr lang="en-US" dirty="0"/>
              <a:t>In the passive voice the doer of the action is now placed in the object position and either introduced with “by” or implied</a:t>
            </a:r>
          </a:p>
          <a:p>
            <a:pPr marL="0" indent="0">
              <a:lnSpc>
                <a:spcPct val="100000"/>
              </a:lnSpc>
              <a:buNone/>
            </a:pPr>
            <a:r>
              <a:rPr lang="en-US" dirty="0" err="1"/>
              <a:t>Eg</a:t>
            </a:r>
            <a:r>
              <a:rPr lang="en-US" dirty="0"/>
              <a:t>;	The house </a:t>
            </a:r>
            <a:r>
              <a:rPr lang="en-US" b="1" i="1" dirty="0"/>
              <a:t>was</a:t>
            </a:r>
            <a:r>
              <a:rPr lang="en-US" dirty="0"/>
              <a:t> </a:t>
            </a:r>
            <a:r>
              <a:rPr lang="en-US" b="1" i="1" dirty="0"/>
              <a:t>cleaned</a:t>
            </a:r>
            <a:r>
              <a:rPr lang="en-US" dirty="0"/>
              <a:t> by Kofi</a:t>
            </a:r>
          </a:p>
          <a:p>
            <a:pPr marL="0" indent="0">
              <a:lnSpc>
                <a:spcPct val="100000"/>
              </a:lnSpc>
              <a:buNone/>
            </a:pPr>
            <a:r>
              <a:rPr lang="en-US" dirty="0"/>
              <a:t>	The girl was </a:t>
            </a:r>
            <a:r>
              <a:rPr lang="en-US" b="1" i="1" dirty="0"/>
              <a:t>maltreated</a:t>
            </a:r>
          </a:p>
          <a:p>
            <a:pPr marL="0" indent="0">
              <a:lnSpc>
                <a:spcPct val="100000"/>
              </a:lnSpc>
              <a:buNone/>
            </a:pPr>
            <a:r>
              <a:rPr lang="en-US" dirty="0"/>
              <a:t>The passive is formed by making the initial subject the object and the object the subject</a:t>
            </a:r>
          </a:p>
        </p:txBody>
      </p:sp>
      <p:sp>
        <p:nvSpPr>
          <p:cNvPr id="4" name="Footer Placeholder 3">
            <a:extLst>
              <a:ext uri="{FF2B5EF4-FFF2-40B4-BE49-F238E27FC236}">
                <a16:creationId xmlns:a16="http://schemas.microsoft.com/office/drawing/2014/main" id="{AF58E252-DAF0-4A01-BC3B-BD6DDD2F84C1}"/>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96014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normAutofit/>
          </a:bodyPr>
          <a:lstStyle/>
          <a:p>
            <a:pPr marL="0" marR="104775" indent="0" algn="ctr">
              <a:lnSpc>
                <a:spcPct val="107000"/>
              </a:lnSpc>
              <a:spcBef>
                <a:spcPts val="0"/>
              </a:spcBef>
              <a:spcAft>
                <a:spcPts val="1680"/>
              </a:spcAft>
              <a:buNone/>
            </a:pPr>
            <a:r>
              <a:rPr lang="en-US" sz="32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Word Classes: ADVERBS</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05000"/>
              </a:lnSpc>
              <a:spcBef>
                <a:spcPts val="0"/>
              </a:spcBef>
              <a:spcAft>
                <a:spcPts val="2885"/>
              </a:spcAft>
              <a:buClr>
                <a:srgbClr val="000000"/>
              </a:buClr>
              <a:buSzPts val="1900"/>
            </a:pP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Adverbs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are words which give more information about the time, place or manner of an action or an idea. Traditionally, they express a range of ideas including degree, quantity, purpose, result and means.</a:t>
            </a:r>
            <a:endParaRPr lang="en-US" sz="1200" u="none" strike="noStrike" dirty="0">
              <a:solidFill>
                <a:srgbClr val="000000"/>
              </a:solidFill>
              <a:effectLst/>
              <a:uFill>
                <a:solidFill>
                  <a:srgbClr val="000000"/>
                </a:solidFill>
              </a:uFill>
              <a:latin typeface="Corbel" panose="020B0503020204020204" pitchFamily="34" charset="0"/>
              <a:ea typeface="Corbel" panose="020B0503020204020204" pitchFamily="34" charset="0"/>
              <a:cs typeface="Corbel" panose="020B0503020204020204" pitchFamily="34" charset="0"/>
            </a:endParaRPr>
          </a:p>
          <a:p>
            <a:pPr marL="342900" lvl="0" indent="-342900" algn="just" fontAlgn="base">
              <a:lnSpc>
                <a:spcPct val="105000"/>
              </a:lnSpc>
              <a:spcBef>
                <a:spcPts val="0"/>
              </a:spcBef>
              <a:spcAft>
                <a:spcPts val="2885"/>
              </a:spcAft>
              <a:buClr>
                <a:srgbClr val="000000"/>
              </a:buClr>
              <a:buSzPts val="1900"/>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Adverbs like adjectives are modifiers. Generally, they modify or add to the meaning of verbs, adjectives or other adverbs.</a:t>
            </a:r>
            <a:endParaRPr lang="en-US" sz="1200" u="none" strike="noStrike" dirty="0">
              <a:solidFill>
                <a:srgbClr val="000000"/>
              </a:solidFill>
              <a:effectLst/>
              <a:uFill>
                <a:solidFill>
                  <a:srgbClr val="000000"/>
                </a:solidFill>
              </a:uFill>
              <a:latin typeface="Corbel" panose="020B0503020204020204" pitchFamily="34" charset="0"/>
              <a:ea typeface="Corbel" panose="020B0503020204020204" pitchFamily="34" charset="0"/>
              <a:cs typeface="Corbel" panose="020B0503020204020204" pitchFamily="34" charset="0"/>
            </a:endParaRPr>
          </a:p>
          <a:p>
            <a:r>
              <a:rPr lang="en-US" dirty="0">
                <a:solidFill>
                  <a:srgbClr val="000000"/>
                </a:solidFill>
                <a:latin typeface="Times New Roman" panose="02020603050405020304" pitchFamily="18" charset="0"/>
                <a:ea typeface="Times New Roman" panose="02020603050405020304" pitchFamily="18" charset="0"/>
              </a:rPr>
              <a:t>They often tell </a:t>
            </a:r>
            <a:r>
              <a:rPr lang="en-US" b="1" i="1" dirty="0">
                <a:solidFill>
                  <a:srgbClr val="000000"/>
                </a:solidFill>
                <a:latin typeface="Times New Roman" panose="02020603050405020304" pitchFamily="18" charset="0"/>
                <a:ea typeface="Times New Roman" panose="02020603050405020304" pitchFamily="18" charset="0"/>
              </a:rPr>
              <a:t>when</a:t>
            </a:r>
            <a:r>
              <a:rPr lang="en-US" dirty="0">
                <a:solidFill>
                  <a:srgbClr val="000000"/>
                </a:solidFill>
                <a:latin typeface="Times New Roman" panose="02020603050405020304" pitchFamily="18" charset="0"/>
                <a:ea typeface="Times New Roman" panose="02020603050405020304" pitchFamily="18" charset="0"/>
              </a:rPr>
              <a:t>, </a:t>
            </a:r>
            <a:r>
              <a:rPr lang="en-US" b="1" i="1" dirty="0">
                <a:solidFill>
                  <a:srgbClr val="000000"/>
                </a:solidFill>
                <a:latin typeface="Times New Roman" panose="02020603050405020304" pitchFamily="18" charset="0"/>
                <a:ea typeface="Times New Roman" panose="02020603050405020304" pitchFamily="18" charset="0"/>
              </a:rPr>
              <a:t>where</a:t>
            </a:r>
            <a:r>
              <a:rPr lang="en-US" dirty="0">
                <a:solidFill>
                  <a:srgbClr val="000000"/>
                </a:solidFill>
                <a:latin typeface="Times New Roman" panose="02020603050405020304" pitchFamily="18" charset="0"/>
                <a:ea typeface="Times New Roman" panose="02020603050405020304" pitchFamily="18" charset="0"/>
              </a:rPr>
              <a:t>, </a:t>
            </a:r>
            <a:r>
              <a:rPr lang="en-US" b="1" i="1" dirty="0">
                <a:solidFill>
                  <a:srgbClr val="000000"/>
                </a:solidFill>
                <a:latin typeface="Times New Roman" panose="02020603050405020304" pitchFamily="18" charset="0"/>
                <a:ea typeface="Times New Roman" panose="02020603050405020304" pitchFamily="18" charset="0"/>
              </a:rPr>
              <a:t>why </a:t>
            </a:r>
            <a:r>
              <a:rPr lang="en-US" dirty="0">
                <a:solidFill>
                  <a:srgbClr val="000000"/>
                </a:solidFill>
                <a:latin typeface="Times New Roman" panose="02020603050405020304" pitchFamily="18" charset="0"/>
                <a:ea typeface="Times New Roman" panose="02020603050405020304" pitchFamily="18" charset="0"/>
              </a:rPr>
              <a:t>or </a:t>
            </a:r>
            <a:r>
              <a:rPr lang="en-US" b="1" i="1" dirty="0">
                <a:solidFill>
                  <a:srgbClr val="000000"/>
                </a:solidFill>
                <a:latin typeface="Times New Roman" panose="02020603050405020304" pitchFamily="18" charset="0"/>
                <a:ea typeface="Times New Roman" panose="02020603050405020304" pitchFamily="18" charset="0"/>
              </a:rPr>
              <a:t>under what conditions </a:t>
            </a:r>
            <a:r>
              <a:rPr lang="en-US" dirty="0">
                <a:solidFill>
                  <a:srgbClr val="000000"/>
                </a:solidFill>
                <a:latin typeface="Times New Roman" panose="02020603050405020304" pitchFamily="18" charset="0"/>
                <a:ea typeface="Times New Roman" panose="02020603050405020304" pitchFamily="18" charset="0"/>
              </a:rPr>
              <a:t>something happens or happened.</a:t>
            </a:r>
            <a:endParaRPr lang="en-US" dirty="0"/>
          </a:p>
        </p:txBody>
      </p:sp>
      <p:sp>
        <p:nvSpPr>
          <p:cNvPr id="2" name="Footer Placeholder 1">
            <a:extLst>
              <a:ext uri="{FF2B5EF4-FFF2-40B4-BE49-F238E27FC236}">
                <a16:creationId xmlns:a16="http://schemas.microsoft.com/office/drawing/2014/main" id="{8007180E-7594-4E9E-BC87-87A50C669F74}"/>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32148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444500"/>
            <a:ext cx="11442700" cy="6070599"/>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5400" dirty="0"/>
          </a:p>
          <a:p>
            <a:pPr marL="0" indent="0">
              <a:buNone/>
            </a:pPr>
            <a:r>
              <a:rPr lang="en-US" sz="3600" dirty="0">
                <a:solidFill>
                  <a:prstClr val="black"/>
                </a:solidFill>
                <a:latin typeface="Adobe Caslon Pro" panose="0205050205050A020403" pitchFamily="18" charset="0"/>
                <a:ea typeface="+mj-ea"/>
                <a:cs typeface="+mj-cs"/>
              </a:rPr>
              <a:t>PARTS OF SPEECH</a:t>
            </a:r>
            <a:r>
              <a:rPr lang="en-US" sz="3600" b="1" dirty="0">
                <a:solidFill>
                  <a:prstClr val="black"/>
                </a:solidFill>
                <a:latin typeface="Adobe Caslon Pro" panose="0205050205050A020403" pitchFamily="18" charset="0"/>
                <a:ea typeface="+mj-ea"/>
                <a:cs typeface="+mj-cs"/>
              </a:rPr>
              <a:t>;</a:t>
            </a:r>
            <a:r>
              <a:rPr lang="en-US" sz="4800" b="1" dirty="0">
                <a:solidFill>
                  <a:prstClr val="black"/>
                </a:solidFill>
                <a:latin typeface="Adobe Caslon Pro" panose="0205050205050A020403" pitchFamily="18" charset="0"/>
                <a:ea typeface="+mj-ea"/>
                <a:cs typeface="+mj-cs"/>
              </a:rPr>
              <a:t> VERBS &amp; ADVERBS</a:t>
            </a:r>
            <a:endParaRPr lang="en-US" sz="5400" b="1" dirty="0">
              <a:latin typeface="Baskerville Old Face" panose="02020602080505020303" pitchFamily="18" charset="0"/>
            </a:endParaRPr>
          </a:p>
        </p:txBody>
      </p:sp>
      <p:sp>
        <p:nvSpPr>
          <p:cNvPr id="2" name="Footer Placeholder 1">
            <a:extLst>
              <a:ext uri="{FF2B5EF4-FFF2-40B4-BE49-F238E27FC236}">
                <a16:creationId xmlns:a16="http://schemas.microsoft.com/office/drawing/2014/main" id="{582C3325-3D15-4EDE-B840-B5BBE116808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006758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419100"/>
            <a:ext cx="11252200" cy="6121400"/>
          </a:xfrm>
        </p:spPr>
        <p:txBody>
          <a:bodyPr/>
          <a:lstStyle/>
          <a:p>
            <a:pPr marL="179705" marR="0">
              <a:lnSpc>
                <a:spcPct val="107000"/>
              </a:lnSpc>
              <a:spcBef>
                <a:spcPts val="0"/>
              </a:spcBef>
              <a:spcAft>
                <a:spcPts val="800"/>
              </a:spcAft>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Forms:</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fontAlgn="base">
              <a:lnSpc>
                <a:spcPct val="107000"/>
              </a:lnSpc>
              <a:spcBef>
                <a:spcPts val="0"/>
              </a:spcBef>
              <a:spcAft>
                <a:spcPts val="20"/>
              </a:spcAft>
              <a:buClr>
                <a:srgbClr val="000000"/>
              </a:buClr>
              <a:buSzPts val="1900"/>
              <a:buFont typeface="+mj-lt"/>
              <a:buAutoNum type="alphaL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Most adverbs are derived from adjectives by the addition of the suffix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ly</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to the adjective: great – greatly; quick –quickly; hopeful – hopefully; happy – happily; slow – slowly; neat – neatly; leisure – leisurely (NB: This is the commonest adverbial form.)</a:t>
            </a:r>
            <a:endParaRPr lang="en-US" sz="1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05000"/>
              </a:lnSpc>
              <a:spcBef>
                <a:spcPts val="0"/>
              </a:spcBef>
              <a:spcAft>
                <a:spcPts val="15"/>
              </a:spcAft>
              <a:buClr>
                <a:srgbClr val="000000"/>
              </a:buClr>
              <a:buSzPts val="1900"/>
              <a:buFont typeface="+mj-lt"/>
              <a:buAutoNum type="alphaL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By adding the prefix “a-” to certain words: Nouns: head – ahead; breast – abreast; part – apart.</a:t>
            </a:r>
            <a:endParaRPr lang="en-US" sz="1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07000"/>
              </a:lnSpc>
              <a:spcBef>
                <a:spcPts val="0"/>
              </a:spcBef>
              <a:spcAft>
                <a:spcPts val="800"/>
              </a:spcAft>
              <a:buClr>
                <a:srgbClr val="000000"/>
              </a:buClr>
              <a:buSzPts val="1900"/>
              <a:buFont typeface="+mj-lt"/>
              <a:buAutoNum type="alphaLcPeriod"/>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By adding the suffix “wards”, e.g. backwards, forwards, towards</a:t>
            </a:r>
            <a:endParaRPr lang="en-US" sz="1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A few adverbs share the same form with adjectives: fast, hard, early, high, right, direct, weekly, straight, low, quarterly, etc.</a:t>
            </a:r>
            <a:endParaRPr lang="en-US" dirty="0"/>
          </a:p>
        </p:txBody>
      </p:sp>
      <p:sp>
        <p:nvSpPr>
          <p:cNvPr id="2" name="Footer Placeholder 1">
            <a:extLst>
              <a:ext uri="{FF2B5EF4-FFF2-40B4-BE49-F238E27FC236}">
                <a16:creationId xmlns:a16="http://schemas.microsoft.com/office/drawing/2014/main" id="{C05AC5C6-8412-46E0-83FE-26A8B551BCB0}"/>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7038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215900"/>
            <a:ext cx="11506200" cy="6248400"/>
          </a:xfrm>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30099904"/>
              </p:ext>
            </p:extLst>
          </p:nvPr>
        </p:nvGraphicFramePr>
        <p:xfrm>
          <a:off x="635000" y="838200"/>
          <a:ext cx="10680700" cy="4889500"/>
        </p:xfrm>
        <a:graphic>
          <a:graphicData uri="http://schemas.openxmlformats.org/presentationml/2006/ole">
            <mc:AlternateContent xmlns:mc="http://schemas.openxmlformats.org/markup-compatibility/2006">
              <mc:Choice xmlns:v="urn:schemas-microsoft-com:vml" Requires="v">
                <p:oleObj spid="_x0000_s1201" name="Document" r:id="rId3" imgW="10351676" imgH="3285638" progId="Word.Document.12">
                  <p:embed/>
                </p:oleObj>
              </mc:Choice>
              <mc:Fallback>
                <p:oleObj name="Document" r:id="rId3" imgW="10351676" imgH="3285638" progId="Word.Document.12">
                  <p:embed/>
                  <p:pic>
                    <p:nvPicPr>
                      <p:cNvPr id="0" name=""/>
                      <p:cNvPicPr/>
                      <p:nvPr/>
                    </p:nvPicPr>
                    <p:blipFill>
                      <a:blip r:embed="rId4"/>
                      <a:stretch>
                        <a:fillRect/>
                      </a:stretch>
                    </p:blipFill>
                    <p:spPr>
                      <a:xfrm>
                        <a:off x="635000" y="838200"/>
                        <a:ext cx="10680700" cy="4889500"/>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38EFDF05-818E-4178-8208-50B0EC7E5755}"/>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97200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297180"/>
            <a:ext cx="11407140" cy="6149340"/>
          </a:xfrm>
        </p:spPr>
        <p:txBody>
          <a:bodyPr>
            <a:normAutofit fontScale="92500"/>
          </a:bodyPr>
          <a:lstStyle/>
          <a:p>
            <a:pPr marL="0" marR="104140" algn="ctr">
              <a:lnSpc>
                <a:spcPct val="100000"/>
              </a:lnSpc>
              <a:spcBef>
                <a:spcPts val="0"/>
              </a:spcBef>
              <a:spcAft>
                <a:spcPts val="365"/>
              </a:spcAft>
            </a:pPr>
            <a:r>
              <a:rPr lang="en-US" sz="32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Word Classes: Adverbs</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0000"/>
              </a:lnSpc>
              <a:spcBef>
                <a:spcPts val="0"/>
              </a:spcBef>
              <a:spcAft>
                <a:spcPts val="800"/>
              </a:spcAft>
            </a:pPr>
            <a:r>
              <a:rPr lang="en-US" sz="2400" dirty="0">
                <a:solidFill>
                  <a:srgbClr val="000000"/>
                </a:solidFill>
                <a:effectLst/>
                <a:latin typeface="Corbel" panose="020B0503020204020204" pitchFamily="34" charset="0"/>
                <a:ea typeface="Corbel" panose="020B0503020204020204" pitchFamily="34" charset="0"/>
                <a:cs typeface="Corbel" panose="020B050302020402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Kinds of adverbs:</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868680" marR="0" indent="0" algn="just">
              <a:lnSpc>
                <a:spcPct val="100000"/>
              </a:lnSpc>
              <a:spcBef>
                <a:spcPts val="0"/>
              </a:spcBef>
              <a:spcAft>
                <a:spcPts val="192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Manner</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express how an action was performed. e.g. cowardly, fast, hard, quickly, actively, gladly, bravely, etc.</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868680" indent="0">
              <a:lnSpc>
                <a:spcPct val="100000"/>
              </a:lnSpc>
              <a:spcBef>
                <a:spcPts val="0"/>
              </a:spcBef>
              <a:spcAft>
                <a:spcPts val="1925"/>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Time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express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when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an action is or was done. e.g. afterwards, already, immediately, before, once, shortly, soon, today, yet, etc.</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r">
              <a:lnSpc>
                <a:spcPct val="100000"/>
              </a:lnSpc>
              <a:spcBef>
                <a:spcPts val="0"/>
              </a:spcBef>
              <a:spcAft>
                <a:spcPts val="800"/>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Frequency</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answer the question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how often</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are adverbs of time when</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r">
              <a:lnSpc>
                <a:spcPct val="100000"/>
              </a:lnSpc>
              <a:spcBef>
                <a:spcPts val="0"/>
              </a:spcBef>
              <a:spcAft>
                <a:spcPts val="80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even though they differ in the positon they occupy in the sentence. e.g.</a:t>
            </a: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indent="0" algn="r">
              <a:lnSpc>
                <a:spcPct val="100000"/>
              </a:lnSpc>
              <a:spcBef>
                <a:spcPts val="0"/>
              </a:spcBef>
              <a:spcAft>
                <a:spcPts val="800"/>
              </a:spcAft>
              <a:buNone/>
            </a:pPr>
            <a:r>
              <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seldom, never, always, occasionally, often, twice, continually, frequently, 						rarely, scarcely, hardly, etc.</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Place</a:t>
            </a:r>
            <a:r>
              <a:rPr lang="en-US" dirty="0">
                <a:solidFill>
                  <a:srgbClr val="000000"/>
                </a:solidFill>
                <a:latin typeface="Times New Roman" panose="02020603050405020304" pitchFamily="18" charset="0"/>
                <a:ea typeface="Times New Roman" panose="02020603050405020304" pitchFamily="18" charset="0"/>
              </a:rPr>
              <a:t>: These express </a:t>
            </a:r>
            <a:r>
              <a:rPr lang="en-US" b="1" dirty="0">
                <a:solidFill>
                  <a:srgbClr val="000000"/>
                </a:solidFill>
                <a:latin typeface="Times New Roman" panose="02020603050405020304" pitchFamily="18" charset="0"/>
                <a:ea typeface="Times New Roman" panose="02020603050405020304" pitchFamily="18" charset="0"/>
              </a:rPr>
              <a:t>where </a:t>
            </a:r>
            <a:r>
              <a:rPr lang="en-US" dirty="0">
                <a:solidFill>
                  <a:srgbClr val="000000"/>
                </a:solidFill>
                <a:latin typeface="Times New Roman" panose="02020603050405020304" pitchFamily="18" charset="0"/>
                <a:ea typeface="Times New Roman" panose="02020603050405020304" pitchFamily="18" charset="0"/>
              </a:rPr>
              <a:t>an action is or was done. e.g. here, there, near, by, up, down, above, across, below, downstairs, upstairs, etc.</a:t>
            </a:r>
            <a:endParaRPr lang="en-US" dirty="0"/>
          </a:p>
        </p:txBody>
      </p:sp>
      <p:sp>
        <p:nvSpPr>
          <p:cNvPr id="2" name="Footer Placeholder 1">
            <a:extLst>
              <a:ext uri="{FF2B5EF4-FFF2-40B4-BE49-F238E27FC236}">
                <a16:creationId xmlns:a16="http://schemas.microsoft.com/office/drawing/2014/main" id="{E124DC0F-3729-42F3-93DC-B8032D874306}"/>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74462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 y="640080"/>
            <a:ext cx="11315700" cy="5692140"/>
          </a:xfrm>
        </p:spPr>
        <p:txBody>
          <a:bodyPr>
            <a:normAutofit fontScale="92500" lnSpcReduction="10000"/>
          </a:bodyPr>
          <a:lstStyle/>
          <a:p>
            <a:pPr marL="0" marR="0" indent="0">
              <a:lnSpc>
                <a:spcPct val="110000"/>
              </a:lnSpc>
              <a:spcBef>
                <a:spcPts val="0"/>
              </a:spcBef>
              <a:spcAft>
                <a:spcPts val="800"/>
              </a:spcAft>
              <a:buNone/>
            </a:pPr>
            <a:r>
              <a:rPr lang="en-US" sz="2400" dirty="0">
                <a:solidFill>
                  <a:srgbClr val="000000"/>
                </a:solidFill>
                <a:effectLst/>
                <a:latin typeface="Corbel" panose="020B0503020204020204" pitchFamily="34" charset="0"/>
                <a:ea typeface="Corbel" panose="020B0503020204020204" pitchFamily="34" charset="0"/>
                <a:cs typeface="Corbel" panose="020B050302020402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Kinds of adverbs:</a:t>
            </a: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R="0">
              <a:lnSpc>
                <a:spcPct val="110000"/>
              </a:lnSpc>
              <a:spcBef>
                <a:spcPts val="0"/>
              </a:spcBef>
              <a:spcAft>
                <a:spcPts val="800"/>
              </a:spcAft>
              <a:buFontTx/>
              <a:buChar char="-"/>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Degree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express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to what extent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or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to what degree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e.g. fairly, quite, awfully, absolutely, exactly, easily, perfectly, thoroughly, etc.</a:t>
            </a: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110000"/>
              </a:lnSpc>
              <a:spcBef>
                <a:spcPts val="0"/>
              </a:spcBef>
              <a:spcAft>
                <a:spcPts val="80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Interrogative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ask questions using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when</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where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why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and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how</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110000"/>
              </a:lnSpc>
              <a:spcBef>
                <a:spcPts val="0"/>
              </a:spcBef>
              <a:spcAft>
                <a:spcPts val="80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Relative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are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when</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where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and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why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which are sometimes used to introduce a clause. If this is done they then take the place of a relative pronoun plus a preposition.</a:t>
            </a: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110000"/>
              </a:lnSpc>
              <a:spcBef>
                <a:spcPts val="0"/>
              </a:spcBef>
              <a:spcAft>
                <a:spcPts val="80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e.g. I remember the day when (=on which) you told me you were going to Accra. This is the room where (=in which) the children </a:t>
            </a:r>
            <a:r>
              <a:rPr lang="en-US" dirty="0" err="1">
                <a:solidFill>
                  <a:srgbClr val="000000"/>
                </a:solidFill>
                <a:latin typeface="Times New Roman" panose="02020603050405020304" pitchFamily="18" charset="0"/>
                <a:ea typeface="Times New Roman" panose="02020603050405020304" pitchFamily="18" charset="0"/>
                <a:cs typeface="Calibri" panose="020F0502020204030204" pitchFamily="34" charset="0"/>
              </a:rPr>
              <a:t>slept.This</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is the reason why (=for which) they attended the fashion show.</a:t>
            </a:r>
          </a:p>
          <a:p>
            <a:pPr marL="0" indent="0">
              <a:lnSpc>
                <a:spcPct val="110000"/>
              </a:lnSpc>
              <a:spcBef>
                <a:spcPts val="0"/>
              </a:spcBef>
              <a:spcAft>
                <a:spcPts val="800"/>
              </a:spcAft>
              <a:buNone/>
            </a:pPr>
            <a:r>
              <a:rPr lang="en-US" b="1" dirty="0">
                <a:solidFill>
                  <a:srgbClr val="000000"/>
                </a:solidFill>
                <a:latin typeface="Times New Roman" panose="02020603050405020304" pitchFamily="18" charset="0"/>
                <a:ea typeface="Times New Roman" panose="02020603050405020304" pitchFamily="18" charset="0"/>
              </a:rPr>
              <a:t>-Quantity: </a:t>
            </a:r>
            <a:r>
              <a:rPr lang="en-US" dirty="0">
                <a:solidFill>
                  <a:srgbClr val="000000"/>
                </a:solidFill>
                <a:latin typeface="Times New Roman" panose="02020603050405020304" pitchFamily="18" charset="0"/>
                <a:ea typeface="Times New Roman" panose="02020603050405020304" pitchFamily="18" charset="0"/>
              </a:rPr>
              <a:t>They are the same as adverbs of amount or number. e.g. little, 	much, once.</a:t>
            </a:r>
            <a:endParaRPr lang="en-US" dirty="0"/>
          </a:p>
          <a:p>
            <a:pPr marL="0" marR="0" indent="0">
              <a:lnSpc>
                <a:spcPct val="110000"/>
              </a:lnSpc>
              <a:spcBef>
                <a:spcPts val="0"/>
              </a:spcBef>
              <a:spcAft>
                <a:spcPts val="800"/>
              </a:spcAft>
              <a:buNone/>
            </a:pPr>
            <a:endPar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endParaRPr>
          </a:p>
        </p:txBody>
      </p:sp>
      <p:sp>
        <p:nvSpPr>
          <p:cNvPr id="2" name="Footer Placeholder 1">
            <a:extLst>
              <a:ext uri="{FF2B5EF4-FFF2-40B4-BE49-F238E27FC236}">
                <a16:creationId xmlns:a16="http://schemas.microsoft.com/office/drawing/2014/main" id="{4333F820-E84E-426F-B2B6-55E5EC8ED8E8}"/>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939038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0080"/>
            <a:ext cx="11269980" cy="5943600"/>
          </a:xfrm>
        </p:spPr>
        <p:txBody>
          <a:bodyPr>
            <a:normAutofit/>
          </a:bodyPr>
          <a:lstStyle/>
          <a:p>
            <a:pPr marL="0" marR="158750" indent="0">
              <a:lnSpc>
                <a:spcPct val="120000"/>
              </a:lnSpc>
              <a:spcBef>
                <a:spcPts val="0"/>
              </a:spcBef>
              <a:spcAft>
                <a:spcPts val="800"/>
              </a:spcAft>
              <a:buNone/>
            </a:pPr>
            <a:r>
              <a:rPr lang="en-US" sz="2400" dirty="0">
                <a:solidFill>
                  <a:srgbClr val="000000"/>
                </a:solidFill>
                <a:effectLst/>
                <a:latin typeface="Corbel" panose="020B0503020204020204" pitchFamily="34" charset="0"/>
                <a:ea typeface="Corbel" panose="020B0503020204020204" pitchFamily="34" charset="0"/>
                <a:cs typeface="Corbel" panose="020B050302020402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Adverbial function: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Adverbs perform two major functions in English, namely modification and complementation of a preposition.</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20000"/>
              </a:lnSpc>
              <a:spcBef>
                <a:spcPts val="0"/>
              </a:spcBef>
              <a:spcAft>
                <a:spcPts val="800"/>
              </a:spcAft>
              <a:buNone/>
            </a:pPr>
            <a:r>
              <a:rPr lang="en-US" b="1" i="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Modification</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20000"/>
              </a:lnSpc>
              <a:spcBef>
                <a:spcPts val="0"/>
              </a:spcBef>
              <a:spcAft>
                <a:spcPts val="800"/>
              </a:spcAft>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Verbs</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They arrive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late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We flew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direct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to London</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733425">
              <a:lnSpc>
                <a:spcPct val="120000"/>
              </a:lnSpc>
              <a:spcBef>
                <a:spcPts val="0"/>
              </a:spcBef>
              <a:spcAft>
                <a:spcPts val="800"/>
              </a:spcAft>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Other adverbs</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Mary is working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rather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later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these days;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rather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quickly,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too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much </a:t>
            </a:r>
          </a:p>
          <a:p>
            <a:pPr>
              <a:lnSpc>
                <a:spcPct val="120000"/>
              </a:lnSpc>
            </a:pPr>
            <a:r>
              <a:rPr lang="en-US" b="1" dirty="0">
                <a:solidFill>
                  <a:srgbClr val="000000"/>
                </a:solidFill>
                <a:latin typeface="Times New Roman" panose="02020603050405020304" pitchFamily="18" charset="0"/>
                <a:ea typeface="Times New Roman" panose="02020603050405020304" pitchFamily="18" charset="0"/>
              </a:rPr>
              <a:t>Phrases</a:t>
            </a:r>
            <a:r>
              <a:rPr lang="en-US" dirty="0">
                <a:solidFill>
                  <a:srgbClr val="000000"/>
                </a:solidFill>
                <a:latin typeface="Times New Roman" panose="02020603050405020304" pitchFamily="18" charset="0"/>
                <a:ea typeface="Times New Roman" panose="02020603050405020304" pitchFamily="18" charset="0"/>
              </a:rPr>
              <a:t>: I am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rPr>
              <a:t>almost </a:t>
            </a:r>
            <a:r>
              <a:rPr lang="en-US" dirty="0">
                <a:solidFill>
                  <a:srgbClr val="000000"/>
                </a:solidFill>
                <a:latin typeface="Times New Roman" panose="02020603050405020304" pitchFamily="18" charset="0"/>
                <a:ea typeface="Times New Roman" panose="02020603050405020304" pitchFamily="18" charset="0"/>
              </a:rPr>
              <a:t>through with my work; They live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rPr>
              <a:t>nearly </a:t>
            </a:r>
            <a:r>
              <a:rPr lang="en-US" dirty="0">
                <a:solidFill>
                  <a:srgbClr val="000000"/>
                </a:solidFill>
                <a:latin typeface="Times New Roman" panose="02020603050405020304" pitchFamily="18" charset="0"/>
                <a:ea typeface="Times New Roman" panose="02020603050405020304" pitchFamily="18" charset="0"/>
              </a:rPr>
              <a:t>on top of that hill. </a:t>
            </a:r>
            <a:r>
              <a:rPr lang="en-US" b="1" dirty="0">
                <a:solidFill>
                  <a:srgbClr val="000000"/>
                </a:solidFill>
                <a:latin typeface="Times New Roman" panose="02020603050405020304" pitchFamily="18" charset="0"/>
                <a:ea typeface="Times New Roman" panose="02020603050405020304" pitchFamily="18" charset="0"/>
              </a:rPr>
              <a:t>Sentences</a:t>
            </a:r>
            <a:r>
              <a:rPr lang="en-US" dirty="0">
                <a:solidFill>
                  <a:srgbClr val="000000"/>
                </a:solidFill>
                <a:latin typeface="Times New Roman" panose="02020603050405020304" pitchFamily="18" charset="0"/>
                <a:ea typeface="Times New Roman" panose="02020603050405020304" pitchFamily="18" charset="0"/>
              </a:rPr>
              <a:t>: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rPr>
              <a:t>Indeed</a:t>
            </a:r>
            <a:r>
              <a:rPr lang="en-US" dirty="0">
                <a:solidFill>
                  <a:srgbClr val="000000"/>
                </a:solidFill>
                <a:latin typeface="Times New Roman" panose="02020603050405020304" pitchFamily="18" charset="0"/>
                <a:ea typeface="Times New Roman" panose="02020603050405020304" pitchFamily="18" charset="0"/>
              </a:rPr>
              <a:t>, I won’t do it again;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rPr>
              <a:t>Unfortunately</a:t>
            </a:r>
            <a:r>
              <a:rPr lang="en-US" dirty="0">
                <a:solidFill>
                  <a:srgbClr val="000000"/>
                </a:solidFill>
                <a:latin typeface="Times New Roman" panose="02020603050405020304" pitchFamily="18" charset="0"/>
                <a:ea typeface="Times New Roman" panose="02020603050405020304" pitchFamily="18" charset="0"/>
              </a:rPr>
              <a:t>, I couldn’t </a:t>
            </a:r>
            <a:r>
              <a:rPr lang="en-US" dirty="0" err="1">
                <a:solidFill>
                  <a:srgbClr val="000000"/>
                </a:solidFill>
                <a:latin typeface="Times New Roman" panose="02020603050405020304" pitchFamily="18" charset="0"/>
                <a:ea typeface="Times New Roman" panose="02020603050405020304" pitchFamily="18" charset="0"/>
              </a:rPr>
              <a:t>recognised</a:t>
            </a:r>
            <a:r>
              <a:rPr lang="en-US" dirty="0">
                <a:solidFill>
                  <a:srgbClr val="000000"/>
                </a:solidFill>
                <a:latin typeface="Times New Roman" panose="02020603050405020304" pitchFamily="18" charset="0"/>
                <a:ea typeface="Times New Roman" panose="02020603050405020304" pitchFamily="18" charset="0"/>
              </a:rPr>
              <a:t> them.</a:t>
            </a:r>
            <a:endParaRPr lang="en-US" dirty="0"/>
          </a:p>
        </p:txBody>
      </p:sp>
      <p:sp>
        <p:nvSpPr>
          <p:cNvPr id="2" name="Footer Placeholder 1">
            <a:extLst>
              <a:ext uri="{FF2B5EF4-FFF2-40B4-BE49-F238E27FC236}">
                <a16:creationId xmlns:a16="http://schemas.microsoft.com/office/drawing/2014/main" id="{60F3C8E8-2515-4098-9907-936DE2EB0C1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950742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normAutofit fontScale="77500" lnSpcReduction="20000"/>
          </a:bodyPr>
          <a:lstStyle/>
          <a:p>
            <a:pPr marL="0" marR="0" indent="0">
              <a:lnSpc>
                <a:spcPct val="120000"/>
              </a:lnSpc>
              <a:spcBef>
                <a:spcPts val="0"/>
              </a:spcBef>
              <a:spcAft>
                <a:spcPts val="800"/>
              </a:spcAft>
              <a:buNone/>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r>
              <a:rPr lang="en-US" b="1" i="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As Complement of a Preposition</a:t>
            </a:r>
            <a:r>
              <a:rPr lang="en-US" i="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20000"/>
              </a:lnSpc>
              <a:spcBef>
                <a:spcPts val="0"/>
              </a:spcBef>
              <a:spcAft>
                <a:spcPts val="2730"/>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An adverb as a prepositional complement tends to be placed at the end of a clause. Examples with the preposition in bold letters and adverb complements in italics/underlined.</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6591300">
              <a:lnSpc>
                <a:spcPct val="120000"/>
              </a:lnSpc>
              <a:spcBef>
                <a:spcPts val="0"/>
              </a:spcBef>
              <a:spcAft>
                <a:spcPts val="5"/>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Everybody was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home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p>
          <a:p>
            <a:pPr marR="6591300">
              <a:lnSpc>
                <a:spcPct val="120000"/>
              </a:lnSpc>
              <a:spcBef>
                <a:spcPts val="0"/>
              </a:spcBef>
              <a:spcAft>
                <a:spcPts val="5"/>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We called them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from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upstairs</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endParaRPr lang="en-US" sz="2000" dirty="0">
              <a:solidFill>
                <a:srgbClr val="000000"/>
              </a:solidFill>
              <a:latin typeface="Courier New" panose="02070309020205020404" pitchFamily="49" charset="0"/>
              <a:ea typeface="Times New Roman" panose="02020603050405020304" pitchFamily="18" charset="0"/>
              <a:cs typeface="Calibri" panose="020F0502020204030204" pitchFamily="34" charset="0"/>
            </a:endParaRPr>
          </a:p>
          <a:p>
            <a:pPr marR="6591300">
              <a:lnSpc>
                <a:spcPct val="120000"/>
              </a:lnSpc>
              <a:spcBef>
                <a:spcPts val="0"/>
              </a:spcBef>
              <a:spcAft>
                <a:spcPts val="5"/>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Do you know anybody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near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here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endParaRPr lang="en-US" sz="2000" dirty="0">
              <a:solidFill>
                <a:srgbClr val="000000"/>
              </a:solidFill>
              <a:latin typeface="Courier New" panose="02070309020205020404" pitchFamily="49" charset="0"/>
              <a:ea typeface="Times New Roman" panose="02020603050405020304" pitchFamily="18" charset="0"/>
              <a:cs typeface="Calibri" panose="020F0502020204030204" pitchFamily="34" charset="0"/>
            </a:endParaRPr>
          </a:p>
          <a:p>
            <a:pPr marR="6591300">
              <a:lnSpc>
                <a:spcPct val="120000"/>
              </a:lnSpc>
              <a:spcBef>
                <a:spcPts val="0"/>
              </a:spcBef>
              <a:spcAft>
                <a:spcPts val="5"/>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The suggestion come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from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above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endParaRPr lang="en-US" sz="2000" dirty="0">
              <a:solidFill>
                <a:srgbClr val="000000"/>
              </a:solidFill>
              <a:latin typeface="Courier New" panose="02070309020205020404" pitchFamily="49" charset="0"/>
              <a:ea typeface="Times New Roman" panose="02020603050405020304" pitchFamily="18" charset="0"/>
              <a:cs typeface="Calibri" panose="020F0502020204030204" pitchFamily="34" charset="0"/>
            </a:endParaRPr>
          </a:p>
          <a:p>
            <a:pPr marR="6591300">
              <a:lnSpc>
                <a:spcPct val="120000"/>
              </a:lnSpc>
              <a:spcBef>
                <a:spcPts val="0"/>
              </a:spcBef>
              <a:spcAft>
                <a:spcPts val="5"/>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They have just returned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from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abroad</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dirty="0">
                <a:solidFill>
                  <a:srgbClr val="000000"/>
                </a:solidFill>
                <a:latin typeface="Times New Roman" panose="02020603050405020304" pitchFamily="18" charset="0"/>
                <a:ea typeface="Times New Roman" panose="02020603050405020304" pitchFamily="18" charset="0"/>
              </a:rPr>
              <a:t>There will be no more meetings </a:t>
            </a:r>
            <a:r>
              <a:rPr lang="en-US" b="1" dirty="0">
                <a:solidFill>
                  <a:srgbClr val="000000"/>
                </a:solidFill>
                <a:latin typeface="Times New Roman" panose="02020603050405020304" pitchFamily="18" charset="0"/>
                <a:ea typeface="Times New Roman" panose="02020603050405020304" pitchFamily="18" charset="0"/>
              </a:rPr>
              <a:t>after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rPr>
              <a:t>tomorrow</a:t>
            </a:r>
            <a:r>
              <a:rPr lang="en-US" dirty="0">
                <a:solidFill>
                  <a:srgbClr val="000000"/>
                </a:solidFill>
                <a:latin typeface="Times New Roman" panose="02020603050405020304" pitchFamily="18" charset="0"/>
                <a:ea typeface="Times New Roman" panose="02020603050405020304" pitchFamily="18" charset="0"/>
              </a:rPr>
              <a:t>.</a:t>
            </a:r>
            <a:endParaRPr lang="en-US" sz="2000" dirty="0">
              <a:solidFill>
                <a:srgbClr val="000000"/>
              </a:solidFill>
              <a:effectLst/>
              <a:latin typeface="Courier New" panose="02070309020205020404" pitchFamily="49" charset="0"/>
              <a:ea typeface="Courier New" panose="02070309020205020404" pitchFamily="49" charset="0"/>
            </a:endParaRPr>
          </a:p>
          <a:p>
            <a:pPr>
              <a:lnSpc>
                <a:spcPct val="120000"/>
              </a:lnSpc>
            </a:pPr>
            <a:r>
              <a:rPr lang="en-US" dirty="0">
                <a:solidFill>
                  <a:srgbClr val="000000"/>
                </a:solidFill>
                <a:latin typeface="Times New Roman" panose="02020603050405020304" pitchFamily="18" charset="0"/>
                <a:ea typeface="Times New Roman" panose="02020603050405020304" pitchFamily="18" charset="0"/>
              </a:rPr>
              <a:t>They haven’t responded </a:t>
            </a:r>
            <a:r>
              <a:rPr lang="en-US" b="1" dirty="0">
                <a:solidFill>
                  <a:srgbClr val="000000"/>
                </a:solidFill>
                <a:latin typeface="Times New Roman" panose="02020603050405020304" pitchFamily="18" charset="0"/>
                <a:ea typeface="Times New Roman" panose="02020603050405020304" pitchFamily="18" charset="0"/>
              </a:rPr>
              <a:t>since </a:t>
            </a:r>
            <a:r>
              <a:rPr lang="en-US" b="1" i="1" u="sng" dirty="0">
                <a:solidFill>
                  <a:srgbClr val="000000"/>
                </a:solidFill>
                <a:uFill>
                  <a:solidFill>
                    <a:srgbClr val="000000"/>
                  </a:solidFill>
                </a:uFill>
                <a:latin typeface="Times New Roman" panose="02020603050405020304" pitchFamily="18" charset="0"/>
                <a:ea typeface="Times New Roman" panose="02020603050405020304" pitchFamily="18" charset="0"/>
              </a:rPr>
              <a:t>yesterday</a:t>
            </a:r>
            <a:r>
              <a:rPr lang="en-US" dirty="0">
                <a:solidFill>
                  <a:srgbClr val="000000"/>
                </a:solidFill>
                <a:latin typeface="Times New Roman" panose="02020603050405020304" pitchFamily="18" charset="0"/>
                <a:ea typeface="Times New Roman" panose="02020603050405020304" pitchFamily="18" charset="0"/>
              </a:rPr>
              <a:t>.</a:t>
            </a:r>
            <a:endParaRPr lang="en-US" dirty="0"/>
          </a:p>
        </p:txBody>
      </p:sp>
      <p:sp>
        <p:nvSpPr>
          <p:cNvPr id="2" name="Footer Placeholder 1">
            <a:extLst>
              <a:ext uri="{FF2B5EF4-FFF2-40B4-BE49-F238E27FC236}">
                <a16:creationId xmlns:a16="http://schemas.microsoft.com/office/drawing/2014/main" id="{C038B568-3D4A-489D-ABAF-0E9EAD37ECB5}"/>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89011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7" y="300446"/>
            <a:ext cx="11273246" cy="6165668"/>
          </a:xfrm>
        </p:spPr>
        <p:txBody>
          <a:bodyPr>
            <a:normAutofit fontScale="92500" lnSpcReduction="20000"/>
          </a:bodyPr>
          <a:lstStyle/>
          <a:p>
            <a:pPr marL="0" marR="0">
              <a:lnSpc>
                <a:spcPct val="107000"/>
              </a:lnSpc>
              <a:spcBef>
                <a:spcPts val="0"/>
              </a:spcBef>
              <a:spcAft>
                <a:spcPts val="1200"/>
              </a:spcAft>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Comparison: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Like adjectives, some adverbs are gradable but others are not.</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68680" marR="0" indent="0" algn="just">
              <a:lnSpc>
                <a:spcPct val="105000"/>
              </a:lnSpc>
              <a:spcBef>
                <a:spcPts val="0"/>
              </a:spcBef>
              <a:spcAft>
                <a:spcPts val="800"/>
              </a:spcAft>
              <a:buNone/>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Ungradable adverbs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include: above, ago, away, below, already, upstairs, tomorrow, then, there, here, still, yet, etc. (NB: They cannot take comparative and superlative forms.)</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868680" marR="0" indent="0" algn="just">
              <a:lnSpc>
                <a:spcPct val="105000"/>
              </a:lnSpc>
              <a:spcBef>
                <a:spcPts val="0"/>
              </a:spcBef>
              <a:spcAft>
                <a:spcPts val="20"/>
              </a:spcAft>
              <a:buNone/>
            </a:pP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Gradable adverbs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include: quickly, hard, pleasantly, etc. Like adjectives, adverbial comparison is expressed by the following:</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640080" marR="0" indent="0">
              <a:lnSpc>
                <a:spcPct val="107000"/>
              </a:lnSpc>
              <a:spcBef>
                <a:spcPts val="0"/>
              </a:spcBef>
              <a:spcAft>
                <a:spcPts val="80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-the reflected endings –</a:t>
            </a:r>
            <a:r>
              <a:rPr lang="en-US" b="1" dirty="0" err="1">
                <a:solidFill>
                  <a:srgbClr val="000000"/>
                </a:solidFill>
                <a:latin typeface="Times New Roman" panose="02020603050405020304" pitchFamily="18" charset="0"/>
                <a:ea typeface="Times New Roman" panose="02020603050405020304" pitchFamily="18" charset="0"/>
                <a:cs typeface="Calibri" panose="020F0502020204030204" pitchFamily="34" charset="0"/>
              </a:rPr>
              <a:t>er</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and –</a:t>
            </a:r>
            <a:r>
              <a:rPr lang="en-US" b="1" dirty="0" err="1">
                <a:solidFill>
                  <a:srgbClr val="000000"/>
                </a:solidFill>
                <a:latin typeface="Times New Roman" panose="02020603050405020304" pitchFamily="18" charset="0"/>
                <a:ea typeface="Times New Roman" panose="02020603050405020304" pitchFamily="18" charset="0"/>
                <a:cs typeface="Calibri" panose="020F0502020204030204" pitchFamily="34" charset="0"/>
              </a:rPr>
              <a:t>est</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added to the adverb.</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630680" marR="4986020" indent="0">
              <a:lnSpc>
                <a:spcPct val="105000"/>
              </a:lnSpc>
              <a:spcBef>
                <a:spcPts val="0"/>
              </a:spcBef>
              <a:spcAft>
                <a:spcPts val="291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soon	sooner		soonest early	earlier		earliest high	higher		highest</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640080" marR="0" indent="0">
              <a:lnSpc>
                <a:spcPct val="107000"/>
              </a:lnSpc>
              <a:spcBef>
                <a:spcPts val="0"/>
              </a:spcBef>
              <a:spcAft>
                <a:spcPts val="800"/>
              </a:spcAft>
              <a:buNone/>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-introducing the adverbial particles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more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and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most</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before the adverb.</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solidFill>
                  <a:srgbClr val="000000"/>
                </a:solidFill>
                <a:latin typeface="Times New Roman" panose="02020603050405020304" pitchFamily="18" charset="0"/>
                <a:ea typeface="Times New Roman" panose="02020603050405020304" pitchFamily="18" charset="0"/>
              </a:rPr>
              <a:t>	pleasantly		more pleasantly	most pleasantly </a:t>
            </a:r>
          </a:p>
          <a:p>
            <a:pPr marL="0" indent="0">
              <a:buNone/>
            </a:pPr>
            <a:r>
              <a:rPr lang="en-US" dirty="0">
                <a:solidFill>
                  <a:srgbClr val="000000"/>
                </a:solidFill>
                <a:latin typeface="Times New Roman" panose="02020603050405020304" pitchFamily="18" charset="0"/>
                <a:ea typeface="Times New Roman" panose="02020603050405020304" pitchFamily="18" charset="0"/>
              </a:rPr>
              <a:t>	beautifully		more beautifully	most beautifully </a:t>
            </a:r>
          </a:p>
          <a:p>
            <a:pPr marL="0" indent="0">
              <a:buNone/>
            </a:pPr>
            <a:r>
              <a:rPr lang="en-US" dirty="0">
                <a:solidFill>
                  <a:srgbClr val="000000"/>
                </a:solidFill>
                <a:latin typeface="Times New Roman" panose="02020603050405020304" pitchFamily="18" charset="0"/>
                <a:ea typeface="Times New Roman" panose="02020603050405020304" pitchFamily="18" charset="0"/>
              </a:rPr>
              <a:t>	surprisingly 		more surprisingly	most surprisingly</a:t>
            </a:r>
            <a:endParaRPr lang="en-US" dirty="0"/>
          </a:p>
        </p:txBody>
      </p:sp>
      <p:sp>
        <p:nvSpPr>
          <p:cNvPr id="2" name="Footer Placeholder 1">
            <a:extLst>
              <a:ext uri="{FF2B5EF4-FFF2-40B4-BE49-F238E27FC236}">
                <a16:creationId xmlns:a16="http://schemas.microsoft.com/office/drawing/2014/main" id="{5BEF73C5-8DF6-4228-9734-9EF14BC98925}"/>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328788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7" y="248194"/>
            <a:ext cx="11325497" cy="6413863"/>
          </a:xfrm>
        </p:spPr>
        <p:txBody>
          <a:bodyPr/>
          <a:lstStyle/>
          <a:p>
            <a:pPr marL="0" indent="0">
              <a:lnSpc>
                <a:spcPct val="150000"/>
              </a:lnSpc>
              <a:buNone/>
            </a:pPr>
            <a:r>
              <a:rPr lang="en-US" dirty="0"/>
              <a:t>	There were two students named Adjective and Adverb. One day when they came home from school they noticed that their house was on fire. Adverb said to Adjective, “I’ll fight the fire with the garden hose. You run next door and phone the fire department. Tell them to come “</a:t>
            </a:r>
            <a:r>
              <a:rPr lang="en-US" b="1" i="1" dirty="0"/>
              <a:t>real swift</a:t>
            </a:r>
            <a:r>
              <a:rPr lang="en-US" dirty="0"/>
              <a:t>”. </a:t>
            </a:r>
          </a:p>
          <a:p>
            <a:pPr marL="0" indent="0">
              <a:lnSpc>
                <a:spcPct val="150000"/>
              </a:lnSpc>
              <a:buNone/>
            </a:pPr>
            <a:r>
              <a:rPr lang="en-US" dirty="0"/>
              <a:t>	Adjective dashed halfway to the </a:t>
            </a:r>
            <a:r>
              <a:rPr lang="en-US" dirty="0" err="1"/>
              <a:t>neighbours’</a:t>
            </a:r>
            <a:r>
              <a:rPr lang="en-US" dirty="0"/>
              <a:t> house but then stopped and dashed back. “You are the one who ought to phone the fire department” said Adjective to Adverb “</a:t>
            </a:r>
            <a:r>
              <a:rPr lang="en-US" b="1" i="1" dirty="0"/>
              <a:t>tell them to come really swiftly</a:t>
            </a:r>
            <a:r>
              <a:rPr lang="en-US" dirty="0"/>
              <a:t>”. </a:t>
            </a:r>
          </a:p>
          <a:p>
            <a:pPr marL="0" indent="0">
              <a:lnSpc>
                <a:spcPct val="150000"/>
              </a:lnSpc>
              <a:buNone/>
            </a:pPr>
            <a:r>
              <a:rPr lang="en-US" dirty="0"/>
              <a:t>	By the time they settled the argument their house had burned down.</a:t>
            </a:r>
          </a:p>
          <a:p>
            <a:pPr marL="0" indent="0">
              <a:lnSpc>
                <a:spcPct val="150000"/>
              </a:lnSpc>
              <a:buNone/>
            </a:pPr>
            <a:r>
              <a:rPr lang="en-US" dirty="0"/>
              <a:t>Which is correct, “</a:t>
            </a:r>
            <a:r>
              <a:rPr lang="en-US" b="1" i="1" dirty="0"/>
              <a:t>Come real swift</a:t>
            </a:r>
            <a:r>
              <a:rPr lang="en-US" dirty="0"/>
              <a:t>” or “</a:t>
            </a:r>
            <a:r>
              <a:rPr lang="en-US" b="1" i="1" dirty="0"/>
              <a:t>Come really swiftly</a:t>
            </a:r>
            <a:r>
              <a:rPr lang="en-US" dirty="0"/>
              <a:t>”?</a:t>
            </a:r>
          </a:p>
        </p:txBody>
      </p:sp>
      <p:sp>
        <p:nvSpPr>
          <p:cNvPr id="2" name="Footer Placeholder 1">
            <a:extLst>
              <a:ext uri="{FF2B5EF4-FFF2-40B4-BE49-F238E27FC236}">
                <a16:creationId xmlns:a16="http://schemas.microsoft.com/office/drawing/2014/main" id="{50FD62EA-51DC-4D6E-8C9D-CB0C38CD4AC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24211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274320"/>
            <a:ext cx="11456126" cy="6309360"/>
          </a:xfrm>
        </p:spPr>
        <p:txBody>
          <a:bodyPr/>
          <a:lstStyle/>
          <a:p>
            <a:pPr marL="0" indent="0">
              <a:lnSpc>
                <a:spcPct val="150000"/>
              </a:lnSpc>
              <a:buNone/>
            </a:pPr>
            <a:r>
              <a:rPr lang="en-US" b="1" i="1" dirty="0"/>
              <a:t>“Come really swiftly</a:t>
            </a:r>
            <a:r>
              <a:rPr lang="en-US" dirty="0"/>
              <a:t>” is the correct of the two. Swiftly is an adverb that is modifying the verb come. Really is an adverb that is modifying the other adverb swiftly. Real and swift are adjectives and they can only modify nouns or pronouns but not verbs and other adverbs</a:t>
            </a:r>
          </a:p>
        </p:txBody>
      </p:sp>
      <p:sp>
        <p:nvSpPr>
          <p:cNvPr id="2" name="Footer Placeholder 1">
            <a:extLst>
              <a:ext uri="{FF2B5EF4-FFF2-40B4-BE49-F238E27FC236}">
                <a16:creationId xmlns:a16="http://schemas.microsoft.com/office/drawing/2014/main" id="{C853B9E3-9609-4708-8C82-1EFADA71A88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34663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274320"/>
            <a:ext cx="11730446" cy="6335486"/>
          </a:xfrm>
        </p:spPr>
        <p:txBody>
          <a:bodyPr>
            <a:normAutofit fontScale="92500"/>
          </a:bodyPr>
          <a:lstStyle/>
          <a:p>
            <a:pPr marL="0" indent="0" algn="ctr">
              <a:lnSpc>
                <a:spcPct val="150000"/>
              </a:lnSpc>
              <a:buNone/>
            </a:pPr>
            <a:r>
              <a:rPr lang="en-US" sz="3000" b="1" dirty="0">
                <a:latin typeface="Times New Roman" panose="02020603050405020304" pitchFamily="18" charset="0"/>
                <a:cs typeface="Times New Roman" panose="02020603050405020304" pitchFamily="18" charset="0"/>
              </a:rPr>
              <a:t>Misplaced Modifiers</a:t>
            </a:r>
          </a:p>
          <a:p>
            <a:pPr>
              <a:lnSpc>
                <a:spcPct val="150000"/>
              </a:lnSpc>
            </a:pPr>
            <a:r>
              <a:rPr lang="en-US" b="1" dirty="0">
                <a:latin typeface="Times New Roman" panose="02020603050405020304" pitchFamily="18" charset="0"/>
                <a:cs typeface="Times New Roman" panose="02020603050405020304" pitchFamily="18" charset="0"/>
              </a:rPr>
              <a:t>Built of oak and cedar in the early 1800’s</a:t>
            </a:r>
            <a:r>
              <a:rPr lang="en-US" dirty="0">
                <a:latin typeface="Times New Roman" panose="02020603050405020304" pitchFamily="18" charset="0"/>
                <a:cs typeface="Times New Roman" panose="02020603050405020304" pitchFamily="18" charset="0"/>
              </a:rPr>
              <a:t>, I took some beautiful of the covered bridge</a:t>
            </a:r>
          </a:p>
          <a:p>
            <a:pPr>
              <a:lnSpc>
                <a:spcPct val="150000"/>
              </a:lnSpc>
            </a:pPr>
            <a:r>
              <a:rPr lang="en-US" b="1" dirty="0">
                <a:latin typeface="Times New Roman" panose="02020603050405020304" pitchFamily="18" charset="0"/>
                <a:cs typeface="Times New Roman" panose="02020603050405020304" pitchFamily="18" charset="0"/>
              </a:rPr>
              <a:t>Built of oak and cedar in the early 1800’s,</a:t>
            </a:r>
            <a:r>
              <a:rPr lang="en-US" dirty="0">
                <a:latin typeface="Times New Roman" panose="02020603050405020304" pitchFamily="18" charset="0"/>
                <a:cs typeface="Times New Roman" panose="02020603050405020304" pitchFamily="18" charset="0"/>
              </a:rPr>
              <a:t> the covered bridge made a beautiful subject for my camera</a:t>
            </a:r>
          </a:p>
          <a:p>
            <a:pPr>
              <a:lnSpc>
                <a:spcPct val="150000"/>
              </a:lnSpc>
            </a:pPr>
            <a:r>
              <a:rPr lang="en-US" b="1" dirty="0">
                <a:latin typeface="Times New Roman" panose="02020603050405020304" pitchFamily="18" charset="0"/>
                <a:cs typeface="Times New Roman" panose="02020603050405020304" pitchFamily="18" charset="0"/>
              </a:rPr>
              <a:t>Glowing with neon lights</a:t>
            </a:r>
            <a:r>
              <a:rPr lang="en-US" dirty="0">
                <a:latin typeface="Times New Roman" panose="02020603050405020304" pitchFamily="18" charset="0"/>
                <a:cs typeface="Times New Roman" panose="02020603050405020304" pitchFamily="18" charset="0"/>
              </a:rPr>
              <a:t>, people jammed the amusement park</a:t>
            </a:r>
          </a:p>
          <a:p>
            <a:pPr>
              <a:lnSpc>
                <a:spcPct val="150000"/>
              </a:lnSpc>
            </a:pPr>
            <a:r>
              <a:rPr lang="en-US" b="1" dirty="0">
                <a:latin typeface="Times New Roman" panose="02020603050405020304" pitchFamily="18" charset="0"/>
                <a:cs typeface="Times New Roman" panose="02020603050405020304" pitchFamily="18" charset="0"/>
              </a:rPr>
              <a:t>Glowing neon lights</a:t>
            </a:r>
            <a:r>
              <a:rPr lang="en-US" dirty="0">
                <a:latin typeface="Times New Roman" panose="02020603050405020304" pitchFamily="18" charset="0"/>
                <a:cs typeface="Times New Roman" panose="02020603050405020304" pitchFamily="18" charset="0"/>
              </a:rPr>
              <a:t>, the amusement park was jammed with people</a:t>
            </a:r>
          </a:p>
          <a:p>
            <a:pPr>
              <a:lnSpc>
                <a:spcPct val="150000"/>
              </a:lnSpc>
            </a:pPr>
            <a:r>
              <a:rPr lang="en-US" dirty="0" err="1">
                <a:latin typeface="Times New Roman" panose="02020603050405020304" pitchFamily="18" charset="0"/>
                <a:cs typeface="Times New Roman" panose="02020603050405020304" pitchFamily="18" charset="0"/>
              </a:rPr>
              <a:t>Phylis</a:t>
            </a:r>
            <a:r>
              <a:rPr lang="en-US" dirty="0">
                <a:latin typeface="Times New Roman" panose="02020603050405020304" pitchFamily="18" charset="0"/>
                <a:cs typeface="Times New Roman" panose="02020603050405020304" pitchFamily="18" charset="0"/>
              </a:rPr>
              <a:t> watched the pitcher wind up and throw the ball </a:t>
            </a:r>
            <a:r>
              <a:rPr lang="en-US" b="1" dirty="0">
                <a:latin typeface="Times New Roman" panose="02020603050405020304" pitchFamily="18" charset="0"/>
                <a:cs typeface="Times New Roman" panose="02020603050405020304" pitchFamily="18" charset="0"/>
              </a:rPr>
              <a:t>through her binoculars</a:t>
            </a:r>
          </a:p>
          <a:p>
            <a:pPr>
              <a:lnSpc>
                <a:spcPct val="150000"/>
              </a:lnSpc>
            </a:pPr>
            <a:r>
              <a:rPr lang="en-US" b="1" dirty="0">
                <a:latin typeface="Times New Roman" panose="02020603050405020304" pitchFamily="18" charset="0"/>
                <a:cs typeface="Times New Roman" panose="02020603050405020304" pitchFamily="18" charset="0"/>
              </a:rPr>
              <a:t>Through her binoculars </a:t>
            </a:r>
            <a:r>
              <a:rPr lang="en-US" dirty="0" err="1">
                <a:latin typeface="Times New Roman" panose="02020603050405020304" pitchFamily="18" charset="0"/>
                <a:cs typeface="Times New Roman" panose="02020603050405020304" pitchFamily="18" charset="0"/>
              </a:rPr>
              <a:t>Phylis</a:t>
            </a:r>
            <a:r>
              <a:rPr lang="en-US" dirty="0">
                <a:latin typeface="Times New Roman" panose="02020603050405020304" pitchFamily="18" charset="0"/>
                <a:cs typeface="Times New Roman" panose="02020603050405020304" pitchFamily="18" charset="0"/>
              </a:rPr>
              <a:t> watched the pitcher wind up and throw the ball</a:t>
            </a:r>
          </a:p>
        </p:txBody>
      </p:sp>
      <p:sp>
        <p:nvSpPr>
          <p:cNvPr id="2" name="Footer Placeholder 1">
            <a:extLst>
              <a:ext uri="{FF2B5EF4-FFF2-40B4-BE49-F238E27FC236}">
                <a16:creationId xmlns:a16="http://schemas.microsoft.com/office/drawing/2014/main" id="{B1AE800A-5812-46C0-BA03-A5599B535903}"/>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57658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pPr algn="ctr"/>
            <a:r>
              <a:rPr lang="en-US" dirty="0">
                <a:latin typeface="Times New Roman" panose="02020603050405020304" pitchFamily="18" charset="0"/>
                <a:cs typeface="Times New Roman" panose="02020603050405020304" pitchFamily="18" charset="0"/>
              </a:rPr>
              <a:t>VERBS</a:t>
            </a:r>
          </a:p>
        </p:txBody>
      </p:sp>
      <p:sp>
        <p:nvSpPr>
          <p:cNvPr id="3" name="Content Placeholder 2"/>
          <p:cNvSpPr>
            <a:spLocks noGrp="1"/>
          </p:cNvSpPr>
          <p:nvPr>
            <p:ph idx="1"/>
          </p:nvPr>
        </p:nvSpPr>
        <p:spPr>
          <a:xfrm>
            <a:off x="378823" y="1358537"/>
            <a:ext cx="11430000" cy="5120640"/>
          </a:xfrm>
        </p:spPr>
        <p:txBody>
          <a:bodyPr/>
          <a:lstStyle/>
          <a:p>
            <a:pPr>
              <a:lnSpc>
                <a:spcPct val="100000"/>
              </a:lnSpc>
            </a:pPr>
            <a:r>
              <a:rPr lang="en-US" dirty="0"/>
              <a:t>Verbs are considered the most important word class as they are the central element in any clause</a:t>
            </a:r>
          </a:p>
          <a:p>
            <a:pPr lvl="1">
              <a:lnSpc>
                <a:spcPct val="100000"/>
              </a:lnSpc>
            </a:pPr>
            <a:r>
              <a:rPr lang="en-US" dirty="0"/>
              <a:t>Each full clause must have a verb and it is this verb that determines what other elements will present</a:t>
            </a:r>
          </a:p>
          <a:p>
            <a:pPr>
              <a:lnSpc>
                <a:spcPct val="100000"/>
              </a:lnSpc>
            </a:pPr>
            <a:r>
              <a:rPr lang="en-US" dirty="0"/>
              <a:t>Verbs do not only denote actions but also events, states, processes, relationship </a:t>
            </a:r>
            <a:r>
              <a:rPr lang="en-US" dirty="0" err="1"/>
              <a:t>etc</a:t>
            </a:r>
            <a:endParaRPr lang="en-US" dirty="0"/>
          </a:p>
          <a:p>
            <a:pPr lvl="1">
              <a:lnSpc>
                <a:spcPct val="100000"/>
              </a:lnSpc>
            </a:pPr>
            <a:r>
              <a:rPr lang="en-US" dirty="0" err="1"/>
              <a:t>Eg</a:t>
            </a:r>
            <a:r>
              <a:rPr lang="en-US" dirty="0"/>
              <a:t> I have three sisters – </a:t>
            </a:r>
            <a:r>
              <a:rPr lang="en-US" b="1" i="1" dirty="0"/>
              <a:t>relationship</a:t>
            </a:r>
          </a:p>
          <a:p>
            <a:pPr lvl="1">
              <a:lnSpc>
                <a:spcPct val="100000"/>
              </a:lnSpc>
            </a:pPr>
            <a:r>
              <a:rPr lang="en-US" dirty="0"/>
              <a:t>I want some chocolates – </a:t>
            </a:r>
            <a:r>
              <a:rPr lang="en-US" b="1" i="1" dirty="0"/>
              <a:t>state</a:t>
            </a:r>
            <a:endParaRPr lang="en-US" dirty="0"/>
          </a:p>
          <a:p>
            <a:pPr lvl="1">
              <a:lnSpc>
                <a:spcPct val="100000"/>
              </a:lnSpc>
            </a:pPr>
            <a:r>
              <a:rPr lang="en-US" dirty="0"/>
              <a:t>It rained yesterday – </a:t>
            </a:r>
            <a:r>
              <a:rPr lang="en-US" b="1" i="1" dirty="0"/>
              <a:t>process</a:t>
            </a:r>
            <a:endParaRPr lang="en-US" dirty="0"/>
          </a:p>
          <a:p>
            <a:pPr lvl="1">
              <a:lnSpc>
                <a:spcPct val="100000"/>
              </a:lnSpc>
            </a:pPr>
            <a:r>
              <a:rPr lang="en-US" dirty="0"/>
              <a:t>The building collapsed - </a:t>
            </a:r>
            <a:r>
              <a:rPr lang="en-US" b="1" i="1" dirty="0"/>
              <a:t>event</a:t>
            </a:r>
            <a:endParaRPr lang="en-US" dirty="0"/>
          </a:p>
        </p:txBody>
      </p:sp>
      <p:sp>
        <p:nvSpPr>
          <p:cNvPr id="4" name="Footer Placeholder 3">
            <a:extLst>
              <a:ext uri="{FF2B5EF4-FFF2-40B4-BE49-F238E27FC236}">
                <a16:creationId xmlns:a16="http://schemas.microsoft.com/office/drawing/2014/main" id="{D22DB9D0-22A9-494D-8941-64F81F7F55A1}"/>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620230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03" y="444137"/>
            <a:ext cx="11038114" cy="5995852"/>
          </a:xfrm>
        </p:spPr>
        <p:txBody>
          <a:bodyPr/>
          <a:lstStyle/>
          <a:p>
            <a:pPr marL="0" marR="223520" algn="ctr">
              <a:lnSpc>
                <a:spcPct val="107000"/>
              </a:lnSpc>
              <a:spcBef>
                <a:spcPts val="0"/>
              </a:spcBef>
              <a:spcAft>
                <a:spcPts val="600"/>
              </a:spcAft>
            </a:pPr>
            <a:r>
              <a:rPr lang="en-US" sz="3200"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References</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559435" lvl="0" indent="-342900" fontAlgn="base">
              <a:lnSpc>
                <a:spcPct val="92000"/>
              </a:lnSpc>
              <a:spcBef>
                <a:spcPts val="0"/>
              </a:spcBef>
              <a:spcAft>
                <a:spcPts val="1415"/>
              </a:spcAft>
              <a:buClr>
                <a:srgbClr val="000000"/>
              </a:buClr>
              <a:buSzPts val="1900"/>
            </a:pP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Adolinama</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 P. P. (2005). </a:t>
            </a:r>
            <a:r>
              <a:rPr lang="en-US" i="1"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Communication Skills for University Students.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Accra: ANEST Company Ltd. </a:t>
            </a:r>
            <a:endParaRPr lang="en-US" sz="1200" dirty="0">
              <a:solidFill>
                <a:srgbClr val="000000"/>
              </a:solidFill>
              <a:uFill>
                <a:solidFill>
                  <a:srgbClr val="000000"/>
                </a:solidFill>
              </a:uFill>
              <a:latin typeface="Corbel" panose="020B0503020204020204" pitchFamily="34" charset="0"/>
              <a:ea typeface="Corbel" panose="020B0503020204020204" pitchFamily="34" charset="0"/>
              <a:cs typeface="Corbel" panose="020B0503020204020204" pitchFamily="34" charset="0"/>
            </a:endParaRPr>
          </a:p>
          <a:p>
            <a:pPr marL="342900" marR="559435" lvl="0" indent="-342900" fontAlgn="base">
              <a:lnSpc>
                <a:spcPct val="107000"/>
              </a:lnSpc>
              <a:spcBef>
                <a:spcPts val="0"/>
              </a:spcBef>
              <a:spcAft>
                <a:spcPts val="715"/>
              </a:spcAft>
              <a:buClr>
                <a:srgbClr val="000000"/>
              </a:buClr>
              <a:buSzPts val="1900"/>
            </a:pP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Afreh</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 E.S. (2006). </a:t>
            </a:r>
            <a:r>
              <a:rPr lang="en-US" i="1"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Grammar and usage for tertiary students</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Corbel" panose="020B0503020204020204" pitchFamily="34" charset="0"/>
              </a:rPr>
              <a:t>. Kumasi: C &amp; C.</a:t>
            </a:r>
            <a:endParaRPr lang="en-US" sz="1200" dirty="0">
              <a:solidFill>
                <a:srgbClr val="000000"/>
              </a:solidFill>
              <a:uFill>
                <a:solidFill>
                  <a:srgbClr val="000000"/>
                </a:solidFill>
              </a:uFill>
              <a:latin typeface="Corbel" panose="020B0503020204020204" pitchFamily="34" charset="0"/>
              <a:ea typeface="Corbel" panose="020B0503020204020204" pitchFamily="34" charset="0"/>
              <a:cs typeface="Corbel" panose="020B0503020204020204" pitchFamily="34" charset="0"/>
            </a:endParaRPr>
          </a:p>
          <a:p>
            <a:r>
              <a:rPr lang="en-US" dirty="0" err="1">
                <a:solidFill>
                  <a:srgbClr val="000000"/>
                </a:solidFill>
                <a:latin typeface="Times New Roman" panose="02020603050405020304" pitchFamily="18" charset="0"/>
                <a:ea typeface="Times New Roman" panose="02020603050405020304" pitchFamily="18" charset="0"/>
              </a:rPr>
              <a:t>Sekyi-Baidoo</a:t>
            </a:r>
            <a:r>
              <a:rPr lang="en-US" dirty="0">
                <a:solidFill>
                  <a:srgbClr val="000000"/>
                </a:solidFill>
                <a:latin typeface="Times New Roman" panose="02020603050405020304" pitchFamily="18" charset="0"/>
                <a:ea typeface="Times New Roman" panose="02020603050405020304" pitchFamily="18" charset="0"/>
              </a:rPr>
              <a:t>, Y. (2003). </a:t>
            </a:r>
            <a:r>
              <a:rPr lang="en-US" i="1" dirty="0">
                <a:solidFill>
                  <a:srgbClr val="000000"/>
                </a:solidFill>
                <a:latin typeface="Times New Roman" panose="02020603050405020304" pitchFamily="18" charset="0"/>
                <a:ea typeface="Times New Roman" panose="02020603050405020304" pitchFamily="18" charset="0"/>
              </a:rPr>
              <a:t>Learning and communicating </a:t>
            </a:r>
            <a:r>
              <a:rPr lang="en-US" dirty="0">
                <a:solidFill>
                  <a:srgbClr val="000000"/>
                </a:solidFill>
                <a:latin typeface="Times New Roman" panose="02020603050405020304" pitchFamily="18" charset="0"/>
                <a:ea typeface="Times New Roman" panose="02020603050405020304" pitchFamily="18" charset="0"/>
              </a:rPr>
              <a:t>(2</a:t>
            </a:r>
            <a:r>
              <a:rPr lang="en-US" baseline="30000" dirty="0">
                <a:solidFill>
                  <a:srgbClr val="000000"/>
                </a:solidFill>
                <a:latin typeface="Times New Roman" panose="02020603050405020304" pitchFamily="18" charset="0"/>
                <a:ea typeface="Times New Roman" panose="02020603050405020304" pitchFamily="18" charset="0"/>
              </a:rPr>
              <a:t>nd </a:t>
            </a:r>
            <a:r>
              <a:rPr lang="en-US" dirty="0">
                <a:solidFill>
                  <a:srgbClr val="000000"/>
                </a:solidFill>
                <a:latin typeface="Times New Roman" panose="02020603050405020304" pitchFamily="18" charset="0"/>
                <a:ea typeface="Times New Roman" panose="02020603050405020304" pitchFamily="18" charset="0"/>
              </a:rPr>
              <a:t>Ed.). Accra: Infinity Graphics Ltd.</a:t>
            </a:r>
            <a:endParaRPr lang="en-US" dirty="0"/>
          </a:p>
        </p:txBody>
      </p:sp>
      <p:sp>
        <p:nvSpPr>
          <p:cNvPr id="2" name="Footer Placeholder 1">
            <a:extLst>
              <a:ext uri="{FF2B5EF4-FFF2-40B4-BE49-F238E27FC236}">
                <a16:creationId xmlns:a16="http://schemas.microsoft.com/office/drawing/2014/main" id="{2A7DEB2A-6A41-4A41-A415-A21064E04A30}"/>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2817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51" y="418010"/>
            <a:ext cx="11116492" cy="6074229"/>
          </a:xfrm>
        </p:spPr>
        <p:txBody>
          <a:bodyPr/>
          <a:lstStyle/>
          <a:p>
            <a:pPr marL="0" indent="0" algn="ctr">
              <a:buNone/>
            </a:pPr>
            <a:r>
              <a:rPr lang="en-US" sz="3200" dirty="0">
                <a:latin typeface="Times New Roman" panose="02020603050405020304" pitchFamily="18" charset="0"/>
                <a:cs typeface="Times New Roman" panose="02020603050405020304" pitchFamily="18" charset="0"/>
              </a:rPr>
              <a:t>Formal Features of a Verb</a:t>
            </a:r>
          </a:p>
          <a:p>
            <a:pPr>
              <a:lnSpc>
                <a:spcPct val="150000"/>
              </a:lnSpc>
            </a:pPr>
            <a:r>
              <a:rPr lang="en-US" dirty="0"/>
              <a:t>They inflect (change the form of a word) to express a particular grammatical function or attribute – tense, mood, person, number, gender, tense for third person and the “</a:t>
            </a:r>
            <a:r>
              <a:rPr lang="en-US" dirty="0" err="1"/>
              <a:t>ing</a:t>
            </a:r>
            <a:r>
              <a:rPr lang="en-US" dirty="0"/>
              <a:t>” and “</a:t>
            </a:r>
            <a:r>
              <a:rPr lang="en-US" dirty="0" err="1"/>
              <a:t>ed</a:t>
            </a:r>
            <a:r>
              <a:rPr lang="en-US" dirty="0"/>
              <a:t>” participles</a:t>
            </a:r>
          </a:p>
          <a:p>
            <a:pPr>
              <a:lnSpc>
                <a:spcPct val="100000"/>
              </a:lnSpc>
            </a:pPr>
            <a:r>
              <a:rPr lang="en-US" dirty="0"/>
              <a:t>They agree with and usually follow the subject – where there is no auxiliary </a:t>
            </a:r>
          </a:p>
          <a:p>
            <a:pPr>
              <a:lnSpc>
                <a:spcPct val="100000"/>
              </a:lnSpc>
            </a:pPr>
            <a:r>
              <a:rPr lang="en-US" dirty="0"/>
              <a:t>They form verb phrases, either on their own or in combination with other auxiliaries, where they represent the head ( a verb phrase consists of a verb and all other words that go with it) auxiliaries</a:t>
            </a:r>
          </a:p>
          <a:p>
            <a:pPr>
              <a:lnSpc>
                <a:spcPct val="100000"/>
              </a:lnSpc>
            </a:pPr>
            <a:r>
              <a:rPr lang="en-US" dirty="0"/>
              <a:t>They </a:t>
            </a:r>
            <a:r>
              <a:rPr lang="en-US" dirty="0" err="1"/>
              <a:t>preceed</a:t>
            </a:r>
            <a:r>
              <a:rPr lang="en-US" dirty="0"/>
              <a:t> objects</a:t>
            </a:r>
          </a:p>
        </p:txBody>
      </p:sp>
      <p:sp>
        <p:nvSpPr>
          <p:cNvPr id="2" name="Footer Placeholder 1">
            <a:extLst>
              <a:ext uri="{FF2B5EF4-FFF2-40B4-BE49-F238E27FC236}">
                <a16:creationId xmlns:a16="http://schemas.microsoft.com/office/drawing/2014/main" id="{2F806009-7363-4375-B63A-F073B739376F}"/>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47707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rmAutofit/>
          </a:bodyPr>
          <a:lstStyle/>
          <a:p>
            <a:pPr>
              <a:lnSpc>
                <a:spcPct val="150000"/>
              </a:lnSpc>
            </a:pPr>
            <a:r>
              <a:rPr lang="en-US" sz="4000" dirty="0"/>
              <a:t>I smell bread</a:t>
            </a:r>
          </a:p>
          <a:p>
            <a:pPr>
              <a:lnSpc>
                <a:spcPct val="150000"/>
              </a:lnSpc>
            </a:pPr>
            <a:r>
              <a:rPr lang="en-US" sz="4000" dirty="0"/>
              <a:t>The bread is delicious</a:t>
            </a:r>
          </a:p>
        </p:txBody>
      </p:sp>
      <p:sp>
        <p:nvSpPr>
          <p:cNvPr id="2" name="Footer Placeholder 1">
            <a:extLst>
              <a:ext uri="{FF2B5EF4-FFF2-40B4-BE49-F238E27FC236}">
                <a16:creationId xmlns:a16="http://schemas.microsoft.com/office/drawing/2014/main" id="{5F1DB999-25D6-49F5-A51D-D6BA122B8855}"/>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0152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5" y="457200"/>
            <a:ext cx="11364685" cy="5956663"/>
          </a:xfrm>
        </p:spPr>
        <p:txBody>
          <a:bodyPr/>
          <a:lstStyle/>
          <a:p>
            <a:pPr marL="0" indent="0" algn="ctr">
              <a:buNone/>
            </a:pPr>
            <a:r>
              <a:rPr lang="en-US" dirty="0">
                <a:latin typeface="Times New Roman" panose="02020603050405020304" pitchFamily="18" charset="0"/>
                <a:cs typeface="Times New Roman" panose="02020603050405020304" pitchFamily="18" charset="0"/>
              </a:rPr>
              <a:t>Forms of Regular and Irregular Verbs</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53378161"/>
              </p:ext>
            </p:extLst>
          </p:nvPr>
        </p:nvGraphicFramePr>
        <p:xfrm>
          <a:off x="836021" y="1210491"/>
          <a:ext cx="10384972" cy="3740330"/>
        </p:xfrm>
        <a:graphic>
          <a:graphicData uri="http://schemas.openxmlformats.org/drawingml/2006/table">
            <a:tbl>
              <a:tblPr firstRow="1" bandRow="1">
                <a:tableStyleId>{5C22544A-7EE6-4342-B048-85BDC9FD1C3A}</a:tableStyleId>
              </a:tblPr>
              <a:tblGrid>
                <a:gridCol w="2596243">
                  <a:extLst>
                    <a:ext uri="{9D8B030D-6E8A-4147-A177-3AD203B41FA5}">
                      <a16:colId xmlns:a16="http://schemas.microsoft.com/office/drawing/2014/main" val="3890264346"/>
                    </a:ext>
                  </a:extLst>
                </a:gridCol>
                <a:gridCol w="2596243">
                  <a:extLst>
                    <a:ext uri="{9D8B030D-6E8A-4147-A177-3AD203B41FA5}">
                      <a16:colId xmlns:a16="http://schemas.microsoft.com/office/drawing/2014/main" val="258379747"/>
                    </a:ext>
                  </a:extLst>
                </a:gridCol>
                <a:gridCol w="2596243">
                  <a:extLst>
                    <a:ext uri="{9D8B030D-6E8A-4147-A177-3AD203B41FA5}">
                      <a16:colId xmlns:a16="http://schemas.microsoft.com/office/drawing/2014/main" val="3311156031"/>
                    </a:ext>
                  </a:extLst>
                </a:gridCol>
                <a:gridCol w="2596243">
                  <a:extLst>
                    <a:ext uri="{9D8B030D-6E8A-4147-A177-3AD203B41FA5}">
                      <a16:colId xmlns:a16="http://schemas.microsoft.com/office/drawing/2014/main" val="4263102982"/>
                    </a:ext>
                  </a:extLst>
                </a:gridCol>
              </a:tblGrid>
              <a:tr h="556098">
                <a:tc>
                  <a:txBody>
                    <a:bodyPr/>
                    <a:lstStyle/>
                    <a:p>
                      <a:endParaRPr lang="en-US" b="1" dirty="0"/>
                    </a:p>
                  </a:txBody>
                  <a:tcPr/>
                </a:tc>
                <a:tc>
                  <a:txBody>
                    <a:bodyPr/>
                    <a:lstStyle/>
                    <a:p>
                      <a:r>
                        <a:rPr lang="en-US" dirty="0">
                          <a:solidFill>
                            <a:schemeClr val="tx1"/>
                          </a:solidFill>
                        </a:rPr>
                        <a:t>Regular</a:t>
                      </a:r>
                    </a:p>
                  </a:txBody>
                  <a:tcPr/>
                </a:tc>
                <a:tc>
                  <a:txBody>
                    <a:bodyPr/>
                    <a:lstStyle/>
                    <a:p>
                      <a:r>
                        <a:rPr lang="en-US" dirty="0">
                          <a:solidFill>
                            <a:schemeClr val="tx1"/>
                          </a:solidFill>
                        </a:rPr>
                        <a:t>Irregular</a:t>
                      </a:r>
                    </a:p>
                  </a:txBody>
                  <a:tcPr/>
                </a:tc>
                <a:tc>
                  <a:txBody>
                    <a:bodyPr/>
                    <a:lstStyle/>
                    <a:p>
                      <a:r>
                        <a:rPr lang="en-US" dirty="0">
                          <a:solidFill>
                            <a:schemeClr val="tx1"/>
                          </a:solidFill>
                        </a:rPr>
                        <a:t>Be</a:t>
                      </a:r>
                    </a:p>
                  </a:txBody>
                  <a:tcPr/>
                </a:tc>
                <a:extLst>
                  <a:ext uri="{0D108BD9-81ED-4DB2-BD59-A6C34878D82A}">
                    <a16:rowId xmlns:a16="http://schemas.microsoft.com/office/drawing/2014/main" val="298381140"/>
                  </a:ext>
                </a:extLst>
              </a:tr>
              <a:tr h="5560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Basic/</a:t>
                      </a:r>
                      <a:r>
                        <a:rPr lang="en-US" b="1" baseline="0" dirty="0"/>
                        <a:t>Infinitive form</a:t>
                      </a:r>
                      <a:endParaRPr lang="en-US" b="1" dirty="0"/>
                    </a:p>
                  </a:txBody>
                  <a:tcPr/>
                </a:tc>
                <a:tc>
                  <a:txBody>
                    <a:bodyPr/>
                    <a:lstStyle/>
                    <a:p>
                      <a:r>
                        <a:rPr lang="en-US" dirty="0"/>
                        <a:t>like</a:t>
                      </a:r>
                    </a:p>
                  </a:txBody>
                  <a:tcPr/>
                </a:tc>
                <a:tc>
                  <a:txBody>
                    <a:bodyPr/>
                    <a:lstStyle/>
                    <a:p>
                      <a:r>
                        <a:rPr lang="en-US" dirty="0"/>
                        <a:t>know</a:t>
                      </a:r>
                    </a:p>
                  </a:txBody>
                  <a:tcPr/>
                </a:tc>
                <a:tc>
                  <a:txBody>
                    <a:bodyPr/>
                    <a:lstStyle/>
                    <a:p>
                      <a:r>
                        <a:rPr lang="en-US" dirty="0"/>
                        <a:t>Be/am/are</a:t>
                      </a:r>
                    </a:p>
                  </a:txBody>
                  <a:tcPr/>
                </a:tc>
                <a:extLst>
                  <a:ext uri="{0D108BD9-81ED-4DB2-BD59-A6C34878D82A}">
                    <a16:rowId xmlns:a16="http://schemas.microsoft.com/office/drawing/2014/main" val="149679343"/>
                  </a:ext>
                </a:extLst>
              </a:tr>
              <a:tr h="959840">
                <a:tc>
                  <a:txBody>
                    <a:bodyPr/>
                    <a:lstStyle/>
                    <a:p>
                      <a:r>
                        <a:rPr lang="en-US" b="1" dirty="0"/>
                        <a:t>Third-person</a:t>
                      </a:r>
                      <a:r>
                        <a:rPr lang="en-US" b="1" baseline="0" dirty="0"/>
                        <a:t> singular present</a:t>
                      </a:r>
                    </a:p>
                  </a:txBody>
                  <a:tcPr/>
                </a:tc>
                <a:tc>
                  <a:txBody>
                    <a:bodyPr/>
                    <a:lstStyle/>
                    <a:p>
                      <a:r>
                        <a:rPr lang="en-US" dirty="0"/>
                        <a:t>likes</a:t>
                      </a:r>
                    </a:p>
                  </a:txBody>
                  <a:tcPr/>
                </a:tc>
                <a:tc>
                  <a:txBody>
                    <a:bodyPr/>
                    <a:lstStyle/>
                    <a:p>
                      <a:r>
                        <a:rPr lang="en-US" dirty="0"/>
                        <a:t>knows</a:t>
                      </a:r>
                    </a:p>
                  </a:txBody>
                  <a:tcPr/>
                </a:tc>
                <a:tc>
                  <a:txBody>
                    <a:bodyPr/>
                    <a:lstStyle/>
                    <a:p>
                      <a:r>
                        <a:rPr lang="en-US" dirty="0"/>
                        <a:t>is</a:t>
                      </a:r>
                    </a:p>
                  </a:txBody>
                  <a:tcPr/>
                </a:tc>
                <a:extLst>
                  <a:ext uri="{0D108BD9-81ED-4DB2-BD59-A6C34878D82A}">
                    <a16:rowId xmlns:a16="http://schemas.microsoft.com/office/drawing/2014/main" val="1678229036"/>
                  </a:ext>
                </a:extLst>
              </a:tr>
              <a:tr h="556098">
                <a:tc>
                  <a:txBody>
                    <a:bodyPr/>
                    <a:lstStyle/>
                    <a:p>
                      <a:r>
                        <a:rPr lang="en-US" b="1" dirty="0"/>
                        <a:t>Past</a:t>
                      </a:r>
                    </a:p>
                  </a:txBody>
                  <a:tcPr/>
                </a:tc>
                <a:tc>
                  <a:txBody>
                    <a:bodyPr/>
                    <a:lstStyle/>
                    <a:p>
                      <a:r>
                        <a:rPr lang="en-US" dirty="0"/>
                        <a:t>liked</a:t>
                      </a:r>
                    </a:p>
                  </a:txBody>
                  <a:tcPr/>
                </a:tc>
                <a:tc>
                  <a:txBody>
                    <a:bodyPr/>
                    <a:lstStyle/>
                    <a:p>
                      <a:r>
                        <a:rPr lang="en-US" dirty="0"/>
                        <a:t>knew</a:t>
                      </a:r>
                    </a:p>
                  </a:txBody>
                  <a:tcPr/>
                </a:tc>
                <a:tc>
                  <a:txBody>
                    <a:bodyPr/>
                    <a:lstStyle/>
                    <a:p>
                      <a:r>
                        <a:rPr lang="en-US" dirty="0"/>
                        <a:t>was/were</a:t>
                      </a:r>
                    </a:p>
                  </a:txBody>
                  <a:tcPr/>
                </a:tc>
                <a:extLst>
                  <a:ext uri="{0D108BD9-81ED-4DB2-BD59-A6C34878D82A}">
                    <a16:rowId xmlns:a16="http://schemas.microsoft.com/office/drawing/2014/main" val="4106844482"/>
                  </a:ext>
                </a:extLst>
              </a:tr>
              <a:tr h="556098">
                <a:tc>
                  <a:txBody>
                    <a:bodyPr/>
                    <a:lstStyle/>
                    <a:p>
                      <a:r>
                        <a:rPr lang="en-US" b="1" dirty="0"/>
                        <a:t>-</a:t>
                      </a:r>
                      <a:r>
                        <a:rPr lang="en-US" b="1" dirty="0" err="1"/>
                        <a:t>ing</a:t>
                      </a:r>
                      <a:r>
                        <a:rPr lang="en-US" b="1" dirty="0"/>
                        <a:t> participle</a:t>
                      </a:r>
                    </a:p>
                  </a:txBody>
                  <a:tcPr/>
                </a:tc>
                <a:tc>
                  <a:txBody>
                    <a:bodyPr/>
                    <a:lstStyle/>
                    <a:p>
                      <a:r>
                        <a:rPr lang="en-US" dirty="0"/>
                        <a:t>liking</a:t>
                      </a:r>
                    </a:p>
                  </a:txBody>
                  <a:tcPr/>
                </a:tc>
                <a:tc>
                  <a:txBody>
                    <a:bodyPr/>
                    <a:lstStyle/>
                    <a:p>
                      <a:r>
                        <a:rPr lang="en-US" dirty="0"/>
                        <a:t>knowing</a:t>
                      </a:r>
                    </a:p>
                  </a:txBody>
                  <a:tcPr/>
                </a:tc>
                <a:tc>
                  <a:txBody>
                    <a:bodyPr/>
                    <a:lstStyle/>
                    <a:p>
                      <a:r>
                        <a:rPr lang="en-US" dirty="0"/>
                        <a:t>being</a:t>
                      </a:r>
                    </a:p>
                  </a:txBody>
                  <a:tcPr/>
                </a:tc>
                <a:extLst>
                  <a:ext uri="{0D108BD9-81ED-4DB2-BD59-A6C34878D82A}">
                    <a16:rowId xmlns:a16="http://schemas.microsoft.com/office/drawing/2014/main" val="1158353491"/>
                  </a:ext>
                </a:extLst>
              </a:tr>
              <a:tr h="556098">
                <a:tc>
                  <a:txBody>
                    <a:bodyPr/>
                    <a:lstStyle/>
                    <a:p>
                      <a:r>
                        <a:rPr lang="en-US" b="1" dirty="0"/>
                        <a:t>-</a:t>
                      </a:r>
                      <a:r>
                        <a:rPr lang="en-US" b="1" dirty="0" err="1"/>
                        <a:t>ed</a:t>
                      </a:r>
                      <a:r>
                        <a:rPr lang="en-US" b="1" baseline="0" dirty="0"/>
                        <a:t> participle</a:t>
                      </a:r>
                      <a:endParaRPr lang="en-US" b="1" dirty="0"/>
                    </a:p>
                  </a:txBody>
                  <a:tcPr/>
                </a:tc>
                <a:tc>
                  <a:txBody>
                    <a:bodyPr/>
                    <a:lstStyle/>
                    <a:p>
                      <a:r>
                        <a:rPr lang="en-US" dirty="0"/>
                        <a:t>liked</a:t>
                      </a:r>
                    </a:p>
                  </a:txBody>
                  <a:tcPr/>
                </a:tc>
                <a:tc>
                  <a:txBody>
                    <a:bodyPr/>
                    <a:lstStyle/>
                    <a:p>
                      <a:r>
                        <a:rPr lang="en-US" dirty="0"/>
                        <a:t>known</a:t>
                      </a:r>
                    </a:p>
                  </a:txBody>
                  <a:tcPr/>
                </a:tc>
                <a:tc>
                  <a:txBody>
                    <a:bodyPr/>
                    <a:lstStyle/>
                    <a:p>
                      <a:r>
                        <a:rPr lang="en-US" dirty="0"/>
                        <a:t>been</a:t>
                      </a:r>
                    </a:p>
                  </a:txBody>
                  <a:tcPr/>
                </a:tc>
                <a:extLst>
                  <a:ext uri="{0D108BD9-81ED-4DB2-BD59-A6C34878D82A}">
                    <a16:rowId xmlns:a16="http://schemas.microsoft.com/office/drawing/2014/main" val="948351015"/>
                  </a:ext>
                </a:extLst>
              </a:tr>
            </a:tbl>
          </a:graphicData>
        </a:graphic>
      </p:graphicFrame>
      <p:sp>
        <p:nvSpPr>
          <p:cNvPr id="2" name="Footer Placeholder 1">
            <a:extLst>
              <a:ext uri="{FF2B5EF4-FFF2-40B4-BE49-F238E27FC236}">
                <a16:creationId xmlns:a16="http://schemas.microsoft.com/office/drawing/2014/main" id="{4C45675A-627F-46DC-9EFA-DCC5497F3BD9}"/>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7721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9" y="574766"/>
            <a:ext cx="11247120" cy="5878285"/>
          </a:xfrm>
        </p:spPr>
        <p:txBody>
          <a:bodyPr/>
          <a:lstStyle/>
          <a:p>
            <a:r>
              <a:rPr lang="en-US" dirty="0"/>
              <a:t>As seen from the table above some of the verbs do not change their format at all – put/ put/ put, spread/ spread/ spread</a:t>
            </a:r>
          </a:p>
          <a:p>
            <a:r>
              <a:rPr lang="en-US" dirty="0"/>
              <a:t>Finite verbs – tensed forms; present, 3</a:t>
            </a:r>
            <a:r>
              <a:rPr lang="en-US" baseline="30000" dirty="0"/>
              <a:t>rd</a:t>
            </a:r>
            <a:r>
              <a:rPr lang="en-US" dirty="0"/>
              <a:t> person singular, past</a:t>
            </a:r>
          </a:p>
          <a:p>
            <a:r>
              <a:rPr lang="en-US" dirty="0"/>
              <a:t>Non-finite – non tensed form – infinitive, -</a:t>
            </a:r>
            <a:r>
              <a:rPr lang="en-US" dirty="0" err="1"/>
              <a:t>ing</a:t>
            </a:r>
            <a:r>
              <a:rPr lang="en-US" dirty="0"/>
              <a:t>, -</a:t>
            </a:r>
            <a:r>
              <a:rPr lang="en-US" dirty="0" err="1"/>
              <a:t>ed</a:t>
            </a:r>
            <a:r>
              <a:rPr lang="en-US" dirty="0"/>
              <a:t>, participles</a:t>
            </a:r>
          </a:p>
          <a:p>
            <a:endParaRPr lang="en-US" dirty="0"/>
          </a:p>
          <a:p>
            <a:r>
              <a:rPr lang="en-US" dirty="0"/>
              <a:t>Non-finite verbs; these cannot make verb phrases on their own – they need finite forms in order to complete them </a:t>
            </a:r>
          </a:p>
          <a:p>
            <a:endParaRPr lang="en-US" dirty="0"/>
          </a:p>
        </p:txBody>
      </p:sp>
      <p:sp>
        <p:nvSpPr>
          <p:cNvPr id="2" name="Footer Placeholder 1">
            <a:extLst>
              <a:ext uri="{FF2B5EF4-FFF2-40B4-BE49-F238E27FC236}">
                <a16:creationId xmlns:a16="http://schemas.microsoft.com/office/drawing/2014/main" id="{8ABB16C4-F823-4939-A14C-F4ECFD46848D}"/>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81306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7"/>
            <a:ext cx="10515600" cy="823595"/>
          </a:xfrm>
        </p:spPr>
        <p:txBody>
          <a:bodyPr/>
          <a:lstStyle/>
          <a:p>
            <a:pPr algn="ctr"/>
            <a:r>
              <a:rPr lang="en-US" dirty="0">
                <a:latin typeface="Times New Roman" panose="02020603050405020304" pitchFamily="18" charset="0"/>
                <a:cs typeface="Times New Roman" panose="02020603050405020304" pitchFamily="18" charset="0"/>
              </a:rPr>
              <a:t>TENSE AND TIME </a:t>
            </a:r>
          </a:p>
        </p:txBody>
      </p:sp>
      <p:sp>
        <p:nvSpPr>
          <p:cNvPr id="3" name="Content Placeholder 2"/>
          <p:cNvSpPr>
            <a:spLocks noGrp="1"/>
          </p:cNvSpPr>
          <p:nvPr>
            <p:ph idx="1"/>
          </p:nvPr>
        </p:nvSpPr>
        <p:spPr>
          <a:xfrm>
            <a:off x="838200" y="1188720"/>
            <a:ext cx="10515600" cy="5355771"/>
          </a:xfrm>
        </p:spPr>
        <p:txBody>
          <a:bodyPr>
            <a:normAutofit lnSpcReduction="10000"/>
          </a:bodyPr>
          <a:lstStyle/>
          <a:p>
            <a:pPr>
              <a:lnSpc>
                <a:spcPct val="150000"/>
              </a:lnSpc>
            </a:pPr>
            <a:r>
              <a:rPr lang="en-US" dirty="0"/>
              <a:t>Is there a future tense in the English language? Consider these</a:t>
            </a:r>
          </a:p>
          <a:p>
            <a:pPr lvl="1">
              <a:lnSpc>
                <a:spcPct val="150000"/>
              </a:lnSpc>
            </a:pPr>
            <a:r>
              <a:rPr lang="en-US" dirty="0"/>
              <a:t>You will do as you are told</a:t>
            </a:r>
          </a:p>
          <a:p>
            <a:pPr lvl="1">
              <a:lnSpc>
                <a:spcPct val="150000"/>
              </a:lnSpc>
            </a:pPr>
            <a:r>
              <a:rPr lang="en-US" dirty="0"/>
              <a:t>The bus leaves in 25 minutes</a:t>
            </a:r>
          </a:p>
          <a:p>
            <a:pPr lvl="1">
              <a:lnSpc>
                <a:spcPct val="150000"/>
              </a:lnSpc>
            </a:pPr>
            <a:r>
              <a:rPr lang="en-US" dirty="0"/>
              <a:t>I’m seeing him tonight. I’ll tell him then</a:t>
            </a:r>
          </a:p>
          <a:p>
            <a:pPr lvl="1">
              <a:lnSpc>
                <a:spcPct val="150000"/>
              </a:lnSpc>
            </a:pPr>
            <a:r>
              <a:rPr lang="en-US" dirty="0"/>
              <a:t>They’re going to sell their house</a:t>
            </a:r>
          </a:p>
          <a:p>
            <a:pPr lvl="1">
              <a:lnSpc>
                <a:spcPct val="150000"/>
              </a:lnSpc>
            </a:pPr>
            <a:r>
              <a:rPr lang="en-US" dirty="0"/>
              <a:t>(Knock on the door) That’ll be Yoyo</a:t>
            </a:r>
          </a:p>
          <a:p>
            <a:pPr>
              <a:lnSpc>
                <a:spcPct val="150000"/>
              </a:lnSpc>
            </a:pPr>
            <a:r>
              <a:rPr lang="en-US" dirty="0"/>
              <a:t>There is rather a future time in English and not the Future tense</a:t>
            </a:r>
          </a:p>
          <a:p>
            <a:pPr lvl="1">
              <a:lnSpc>
                <a:spcPct val="150000"/>
              </a:lnSpc>
            </a:pPr>
            <a:r>
              <a:rPr lang="en-US" dirty="0"/>
              <a:t>Tense is marked by inflections – if we want to invent a future tense then we would need to take ‘ll’ and attach it to the end of verbs; </a:t>
            </a:r>
            <a:r>
              <a:rPr lang="en-US" dirty="0" err="1"/>
              <a:t>eg</a:t>
            </a:r>
            <a:r>
              <a:rPr lang="en-US" dirty="0"/>
              <a:t> – </a:t>
            </a:r>
            <a:r>
              <a:rPr lang="en-US" b="1" dirty="0"/>
              <a:t>it will </a:t>
            </a:r>
            <a:r>
              <a:rPr lang="en-US" b="1" dirty="0" err="1"/>
              <a:t>rain’ll</a:t>
            </a:r>
            <a:endParaRPr lang="en-US" b="1" dirty="0"/>
          </a:p>
        </p:txBody>
      </p:sp>
      <p:sp>
        <p:nvSpPr>
          <p:cNvPr id="4" name="Footer Placeholder 3">
            <a:extLst>
              <a:ext uri="{FF2B5EF4-FFF2-40B4-BE49-F238E27FC236}">
                <a16:creationId xmlns:a16="http://schemas.microsoft.com/office/drawing/2014/main" id="{FA000622-0A2D-4903-9DCE-2578103B028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9570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8"/>
            <a:ext cx="10515600" cy="6204857"/>
          </a:xfrm>
        </p:spPr>
        <p:txBody>
          <a:bodyPr/>
          <a:lstStyle/>
          <a:p>
            <a:pPr>
              <a:lnSpc>
                <a:spcPct val="150000"/>
              </a:lnSpc>
            </a:pPr>
            <a:r>
              <a:rPr lang="en-US" dirty="0"/>
              <a:t>“Will” and “shall” grammatically belong to the modal auxiliaries</a:t>
            </a:r>
          </a:p>
          <a:p>
            <a:pPr>
              <a:lnSpc>
                <a:spcPct val="150000"/>
              </a:lnSpc>
            </a:pPr>
            <a:r>
              <a:rPr lang="en-US" dirty="0"/>
              <a:t>“will” doesn’t always refer to future time, and when it does, there is always another meaning -  prediction, command or promise</a:t>
            </a:r>
          </a:p>
          <a:p>
            <a:pPr>
              <a:lnSpc>
                <a:spcPct val="150000"/>
              </a:lnSpc>
            </a:pPr>
            <a:r>
              <a:rPr lang="en-US" dirty="0"/>
              <a:t>Though “will” is frequent , other forms have a good claim to be a future tense. </a:t>
            </a:r>
            <a:r>
              <a:rPr lang="en-US" dirty="0" err="1"/>
              <a:t>Eg</a:t>
            </a:r>
            <a:r>
              <a:rPr lang="en-US" dirty="0"/>
              <a:t>; “be going to”</a:t>
            </a:r>
          </a:p>
          <a:p>
            <a:pPr marL="0" indent="0">
              <a:lnSpc>
                <a:spcPct val="150000"/>
              </a:lnSpc>
              <a:buNone/>
            </a:pPr>
            <a:r>
              <a:rPr lang="en-US" dirty="0"/>
              <a:t>Thus there are various ways to refer to future time – but not future tense</a:t>
            </a:r>
          </a:p>
        </p:txBody>
      </p:sp>
      <p:sp>
        <p:nvSpPr>
          <p:cNvPr id="2" name="Footer Placeholder 1">
            <a:extLst>
              <a:ext uri="{FF2B5EF4-FFF2-40B4-BE49-F238E27FC236}">
                <a16:creationId xmlns:a16="http://schemas.microsoft.com/office/drawing/2014/main" id="{B132F516-ADA1-482D-9BE3-C021F2A3D74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77742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2156</TotalTime>
  <Words>2834</Words>
  <Application>Microsoft Office PowerPoint</Application>
  <PresentationFormat>Widescreen</PresentationFormat>
  <Paragraphs>226</Paragraphs>
  <Slides>30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Adobe Caslon Pro</vt:lpstr>
      <vt:lpstr>Algerian</vt:lpstr>
      <vt:lpstr>Arial</vt:lpstr>
      <vt:lpstr>Baskerville Old Face</vt:lpstr>
      <vt:lpstr>Calibri</vt:lpstr>
      <vt:lpstr>Calibri Light</vt:lpstr>
      <vt:lpstr>Corbel</vt:lpstr>
      <vt:lpstr>Courier New</vt:lpstr>
      <vt:lpstr>Times New Roman</vt:lpstr>
      <vt:lpstr>Office Theme</vt:lpstr>
      <vt:lpstr>Document</vt:lpstr>
      <vt:lpstr>ENGL 157: INTRODUCTION TO COMMUNICATION SKILLS    </vt:lpstr>
      <vt:lpstr>PowerPoint Presentation</vt:lpstr>
      <vt:lpstr>VERBS</vt:lpstr>
      <vt:lpstr>PowerPoint Presentation</vt:lpstr>
      <vt:lpstr>PowerPoint Presentation</vt:lpstr>
      <vt:lpstr>PowerPoint Presentation</vt:lpstr>
      <vt:lpstr>PowerPoint Presentation</vt:lpstr>
      <vt:lpstr>TENSE AND TIME </vt:lpstr>
      <vt:lpstr>PowerPoint Presentation</vt:lpstr>
      <vt:lpstr>PowerPoint Presentation</vt:lpstr>
      <vt:lpstr>PowerPoint Presentation</vt:lpstr>
      <vt:lpstr>AUXILLIARIES (MODAL AUXILLIARIES)</vt:lpstr>
      <vt:lpstr>PowerPoint Presentation</vt:lpstr>
      <vt:lpstr>PowerPoint Presentation</vt:lpstr>
      <vt:lpstr>PowerPoint Presentation</vt:lpstr>
      <vt:lpstr>PowerPoint Presentation</vt:lpstr>
      <vt:lpstr>PowerPoint Presentation</vt:lpstr>
      <vt:lpstr>ACTIVE AND PASSIVE VOICE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157:  INTRODUCTION TO COMMUNICATION SKILLS</dc:title>
  <dc:creator>OWUSU-DANQUAH</dc:creator>
  <cp:lastModifiedBy>Windows User</cp:lastModifiedBy>
  <cp:revision>166</cp:revision>
  <dcterms:created xsi:type="dcterms:W3CDTF">2019-10-03T21:01:40Z</dcterms:created>
  <dcterms:modified xsi:type="dcterms:W3CDTF">2019-12-13T17:25:40Z</dcterms:modified>
</cp:coreProperties>
</file>