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826" r:id="rId3"/>
    <p:sldId id="870" r:id="rId4"/>
    <p:sldId id="709" r:id="rId5"/>
    <p:sldId id="878" r:id="rId6"/>
    <p:sldId id="879" r:id="rId7"/>
    <p:sldId id="881" r:id="rId8"/>
    <p:sldId id="882" r:id="rId9"/>
    <p:sldId id="914" r:id="rId10"/>
    <p:sldId id="915" r:id="rId11"/>
    <p:sldId id="916" r:id="rId12"/>
    <p:sldId id="710" r:id="rId13"/>
    <p:sldId id="712" r:id="rId14"/>
    <p:sldId id="711" r:id="rId15"/>
    <p:sldId id="713" r:id="rId16"/>
    <p:sldId id="886" r:id="rId17"/>
    <p:sldId id="887" r:id="rId18"/>
    <p:sldId id="888" r:id="rId19"/>
    <p:sldId id="889" r:id="rId20"/>
    <p:sldId id="890" r:id="rId21"/>
    <p:sldId id="891" r:id="rId22"/>
    <p:sldId id="892" r:id="rId23"/>
    <p:sldId id="901" r:id="rId24"/>
    <p:sldId id="927" r:id="rId25"/>
    <p:sldId id="714" r:id="rId26"/>
    <p:sldId id="715" r:id="rId27"/>
    <p:sldId id="716" r:id="rId28"/>
    <p:sldId id="717" r:id="rId29"/>
    <p:sldId id="926" r:id="rId30"/>
    <p:sldId id="718" r:id="rId31"/>
    <p:sldId id="902" r:id="rId32"/>
    <p:sldId id="903" r:id="rId33"/>
    <p:sldId id="904" r:id="rId34"/>
    <p:sldId id="719" r:id="rId35"/>
    <p:sldId id="876" r:id="rId36"/>
    <p:sldId id="877" r:id="rId37"/>
    <p:sldId id="883" r:id="rId38"/>
    <p:sldId id="720" r:id="rId39"/>
    <p:sldId id="724" r:id="rId40"/>
    <p:sldId id="725" r:id="rId41"/>
    <p:sldId id="726" r:id="rId42"/>
    <p:sldId id="727" r:id="rId43"/>
    <p:sldId id="729" r:id="rId44"/>
    <p:sldId id="955" r:id="rId45"/>
    <p:sldId id="957" r:id="rId46"/>
    <p:sldId id="959" r:id="rId47"/>
    <p:sldId id="731" r:id="rId48"/>
    <p:sldId id="732" r:id="rId49"/>
    <p:sldId id="929" r:id="rId50"/>
    <p:sldId id="930" r:id="rId51"/>
    <p:sldId id="931" r:id="rId52"/>
    <p:sldId id="734" r:id="rId53"/>
    <p:sldId id="735" r:id="rId54"/>
    <p:sldId id="736" r:id="rId55"/>
    <p:sldId id="737" r:id="rId56"/>
    <p:sldId id="738" r:id="rId57"/>
    <p:sldId id="739" r:id="rId58"/>
    <p:sldId id="267" r:id="rId59"/>
    <p:sldId id="945" r:id="rId60"/>
    <p:sldId id="946" r:id="rId61"/>
    <p:sldId id="947" r:id="rId62"/>
    <p:sldId id="949" r:id="rId63"/>
    <p:sldId id="950" r:id="rId64"/>
    <p:sldId id="951" r:id="rId65"/>
    <p:sldId id="960" r:id="rId66"/>
    <p:sldId id="952" r:id="rId67"/>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i Awuah" initials="EA" lastIdx="1" clrIdx="0">
    <p:extLst>
      <p:ext uri="{19B8F6BF-5375-455C-9EA6-DF929625EA0E}">
        <p15:presenceInfo xmlns:p15="http://schemas.microsoft.com/office/powerpoint/2012/main" userId="cb682d9883bae3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sorterViewPr>
    <p:cViewPr varScale="1">
      <p:scale>
        <a:sx n="100" d="100"/>
        <a:sy n="100" d="100"/>
      </p:scale>
      <p:origin x="0" y="-2674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0T21:14:42.444" idx="1">
    <p:pos x="7101" y="1177"/>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0E485-8AFD-44E5-BAA7-EABB2F56BD38}" type="datetimeFigureOut">
              <a:rPr lang="en-GH" smtClean="0"/>
              <a:t>18/02/2021</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1725F-29EF-496B-B5C1-4A78B251AA9C}" type="slidenum">
              <a:rPr lang="en-GH" smtClean="0"/>
              <a:t>‹#›</a:t>
            </a:fld>
            <a:endParaRPr lang="en-GH"/>
          </a:p>
        </p:txBody>
      </p:sp>
    </p:spTree>
    <p:extLst>
      <p:ext uri="{BB962C8B-B14F-4D97-AF65-F5344CB8AC3E}">
        <p14:creationId xmlns:p14="http://schemas.microsoft.com/office/powerpoint/2010/main" val="2006703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a:extLst>
              <a:ext uri="{FF2B5EF4-FFF2-40B4-BE49-F238E27FC236}">
                <a16:creationId xmlns:a16="http://schemas.microsoft.com/office/drawing/2014/main" id="{6DC894AB-90EE-4BB5-869D-6AE0CA362843}"/>
              </a:ext>
            </a:extLst>
          </p:cNvPr>
          <p:cNvSpPr>
            <a:spLocks noGrp="1" noRot="1" noChangeAspect="1" noChangeArrowheads="1" noTextEdit="1"/>
          </p:cNvSpPr>
          <p:nvPr>
            <p:ph type="sldImg"/>
          </p:nvPr>
        </p:nvSpPr>
        <p:spPr>
          <a:ln/>
        </p:spPr>
      </p:sp>
      <p:sp>
        <p:nvSpPr>
          <p:cNvPr id="264195" name="Notes Placeholder 2">
            <a:extLst>
              <a:ext uri="{FF2B5EF4-FFF2-40B4-BE49-F238E27FC236}">
                <a16:creationId xmlns:a16="http://schemas.microsoft.com/office/drawing/2014/main" id="{A8CD3425-53A4-4B47-A9F3-E5F7E14BAB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64196" name="Slide Number Placeholder 3">
            <a:extLst>
              <a:ext uri="{FF2B5EF4-FFF2-40B4-BE49-F238E27FC236}">
                <a16:creationId xmlns:a16="http://schemas.microsoft.com/office/drawing/2014/main" id="{F595572C-D50A-4648-BD3D-A4BA62FDE2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4B1D4F77-D690-4A62-BB0F-6E67E15FD350}" type="slidenum">
              <a:rPr lang="en-GB" altLang="en-GH" smtClean="0"/>
              <a:pPr fontAlgn="base">
                <a:spcBef>
                  <a:spcPct val="0"/>
                </a:spcBef>
                <a:spcAft>
                  <a:spcPct val="0"/>
                </a:spcAft>
              </a:pPr>
              <a:t>3</a:t>
            </a:fld>
            <a:endParaRPr lang="en-GB" altLang="en-G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a:extLst>
              <a:ext uri="{FF2B5EF4-FFF2-40B4-BE49-F238E27FC236}">
                <a16:creationId xmlns:a16="http://schemas.microsoft.com/office/drawing/2014/main" id="{A1F54623-5304-4FA5-8D3C-A7477CB8DEFE}"/>
              </a:ext>
            </a:extLst>
          </p:cNvPr>
          <p:cNvSpPr>
            <a:spLocks noGrp="1" noRot="1" noChangeAspect="1" noChangeArrowheads="1" noTextEdit="1"/>
          </p:cNvSpPr>
          <p:nvPr>
            <p:ph type="sldImg"/>
          </p:nvPr>
        </p:nvSpPr>
        <p:spPr>
          <a:ln/>
        </p:spPr>
      </p:sp>
      <p:sp>
        <p:nvSpPr>
          <p:cNvPr id="288771" name="Notes Placeholder 2">
            <a:extLst>
              <a:ext uri="{FF2B5EF4-FFF2-40B4-BE49-F238E27FC236}">
                <a16:creationId xmlns:a16="http://schemas.microsoft.com/office/drawing/2014/main" id="{8DCC7FB7-0D56-4C5C-BAD2-EFCAD450A5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88772" name="Slide Number Placeholder 3">
            <a:extLst>
              <a:ext uri="{FF2B5EF4-FFF2-40B4-BE49-F238E27FC236}">
                <a16:creationId xmlns:a16="http://schemas.microsoft.com/office/drawing/2014/main" id="{9E8F3BD8-5457-406C-A706-E6FA959A51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85438746-9AF4-450B-9CCC-189FF1E46BF5}" type="slidenum">
              <a:rPr lang="en-GB" altLang="en-GH" smtClean="0"/>
              <a:pPr fontAlgn="base">
                <a:spcBef>
                  <a:spcPct val="0"/>
                </a:spcBef>
                <a:spcAft>
                  <a:spcPct val="0"/>
                </a:spcAft>
              </a:pPr>
              <a:t>18</a:t>
            </a:fld>
            <a:endParaRPr lang="en-GB" altLang="en-G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a:extLst>
              <a:ext uri="{FF2B5EF4-FFF2-40B4-BE49-F238E27FC236}">
                <a16:creationId xmlns:a16="http://schemas.microsoft.com/office/drawing/2014/main" id="{775DC37B-AE07-4EDC-8012-37B3A0B32843}"/>
              </a:ext>
            </a:extLst>
          </p:cNvPr>
          <p:cNvSpPr>
            <a:spLocks noGrp="1" noRot="1" noChangeAspect="1" noChangeArrowheads="1" noTextEdit="1"/>
          </p:cNvSpPr>
          <p:nvPr>
            <p:ph type="sldImg"/>
          </p:nvPr>
        </p:nvSpPr>
        <p:spPr>
          <a:ln/>
        </p:spPr>
      </p:sp>
      <p:sp>
        <p:nvSpPr>
          <p:cNvPr id="290819" name="Notes Placeholder 2">
            <a:extLst>
              <a:ext uri="{FF2B5EF4-FFF2-40B4-BE49-F238E27FC236}">
                <a16:creationId xmlns:a16="http://schemas.microsoft.com/office/drawing/2014/main" id="{8DAD8E30-4D84-40D6-B396-333EB3121C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90820" name="Slide Number Placeholder 3">
            <a:extLst>
              <a:ext uri="{FF2B5EF4-FFF2-40B4-BE49-F238E27FC236}">
                <a16:creationId xmlns:a16="http://schemas.microsoft.com/office/drawing/2014/main" id="{93FDBD2E-54FC-4D81-83E2-DB6E72C3C2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22739B86-6248-4ED0-A15A-109923249AA9}" type="slidenum">
              <a:rPr lang="en-GB" altLang="en-GH" smtClean="0"/>
              <a:pPr fontAlgn="base">
                <a:spcBef>
                  <a:spcPct val="0"/>
                </a:spcBef>
                <a:spcAft>
                  <a:spcPct val="0"/>
                </a:spcAft>
              </a:pPr>
              <a:t>19</a:t>
            </a:fld>
            <a:endParaRPr lang="en-GB" altLang="en-G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Image Placeholder 1">
            <a:extLst>
              <a:ext uri="{FF2B5EF4-FFF2-40B4-BE49-F238E27FC236}">
                <a16:creationId xmlns:a16="http://schemas.microsoft.com/office/drawing/2014/main" id="{7CABE52E-E0B4-444A-9718-579389AD058F}"/>
              </a:ext>
            </a:extLst>
          </p:cNvPr>
          <p:cNvSpPr>
            <a:spLocks noGrp="1" noRot="1" noChangeAspect="1" noChangeArrowheads="1" noTextEdit="1"/>
          </p:cNvSpPr>
          <p:nvPr>
            <p:ph type="sldImg"/>
          </p:nvPr>
        </p:nvSpPr>
        <p:spPr>
          <a:ln/>
        </p:spPr>
      </p:sp>
      <p:sp>
        <p:nvSpPr>
          <p:cNvPr id="292867" name="Notes Placeholder 2">
            <a:extLst>
              <a:ext uri="{FF2B5EF4-FFF2-40B4-BE49-F238E27FC236}">
                <a16:creationId xmlns:a16="http://schemas.microsoft.com/office/drawing/2014/main" id="{9B84C7E4-A955-4A63-8AC8-6F5BA8A7B6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92868" name="Slide Number Placeholder 3">
            <a:extLst>
              <a:ext uri="{FF2B5EF4-FFF2-40B4-BE49-F238E27FC236}">
                <a16:creationId xmlns:a16="http://schemas.microsoft.com/office/drawing/2014/main" id="{72656F80-E635-4E00-A643-EFE94F2765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EC61B554-3696-4FB0-9CA8-81F05715C9D2}" type="slidenum">
              <a:rPr lang="en-GB" altLang="en-GH" smtClean="0"/>
              <a:pPr fontAlgn="base">
                <a:spcBef>
                  <a:spcPct val="0"/>
                </a:spcBef>
                <a:spcAft>
                  <a:spcPct val="0"/>
                </a:spcAft>
              </a:pPr>
              <a:t>20</a:t>
            </a:fld>
            <a:endParaRPr lang="en-GB" altLang="en-G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Image Placeholder 1">
            <a:extLst>
              <a:ext uri="{FF2B5EF4-FFF2-40B4-BE49-F238E27FC236}">
                <a16:creationId xmlns:a16="http://schemas.microsoft.com/office/drawing/2014/main" id="{33B91800-3D76-430A-A6CC-E42059E6C833}"/>
              </a:ext>
            </a:extLst>
          </p:cNvPr>
          <p:cNvSpPr>
            <a:spLocks noGrp="1" noRot="1" noChangeAspect="1" noChangeArrowheads="1" noTextEdit="1"/>
          </p:cNvSpPr>
          <p:nvPr>
            <p:ph type="sldImg"/>
          </p:nvPr>
        </p:nvSpPr>
        <p:spPr>
          <a:ln/>
        </p:spPr>
      </p:sp>
      <p:sp>
        <p:nvSpPr>
          <p:cNvPr id="294915" name="Notes Placeholder 2">
            <a:extLst>
              <a:ext uri="{FF2B5EF4-FFF2-40B4-BE49-F238E27FC236}">
                <a16:creationId xmlns:a16="http://schemas.microsoft.com/office/drawing/2014/main" id="{B27C9A76-43F1-47B9-8324-86DD1F0C2E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94916" name="Slide Number Placeholder 3">
            <a:extLst>
              <a:ext uri="{FF2B5EF4-FFF2-40B4-BE49-F238E27FC236}">
                <a16:creationId xmlns:a16="http://schemas.microsoft.com/office/drawing/2014/main" id="{7623AD0A-7B6D-4C98-A0E9-D6E4F4D1D3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7A00EE85-F826-42C0-B9B9-4E872F1C72A8}" type="slidenum">
              <a:rPr lang="en-GB" altLang="en-GH" smtClean="0"/>
              <a:pPr fontAlgn="base">
                <a:spcBef>
                  <a:spcPct val="0"/>
                </a:spcBef>
                <a:spcAft>
                  <a:spcPct val="0"/>
                </a:spcAft>
              </a:pPr>
              <a:t>21</a:t>
            </a:fld>
            <a:endParaRPr lang="en-GB" altLang="en-G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Slide Image Placeholder 1">
            <a:extLst>
              <a:ext uri="{FF2B5EF4-FFF2-40B4-BE49-F238E27FC236}">
                <a16:creationId xmlns:a16="http://schemas.microsoft.com/office/drawing/2014/main" id="{EAC5821F-56CA-427B-BF07-28ADAEFBFBFC}"/>
              </a:ext>
            </a:extLst>
          </p:cNvPr>
          <p:cNvSpPr>
            <a:spLocks noGrp="1" noRot="1" noChangeAspect="1" noChangeArrowheads="1" noTextEdit="1"/>
          </p:cNvSpPr>
          <p:nvPr>
            <p:ph type="sldImg"/>
          </p:nvPr>
        </p:nvSpPr>
        <p:spPr>
          <a:ln/>
        </p:spPr>
      </p:sp>
      <p:sp>
        <p:nvSpPr>
          <p:cNvPr id="296963" name="Notes Placeholder 2">
            <a:extLst>
              <a:ext uri="{FF2B5EF4-FFF2-40B4-BE49-F238E27FC236}">
                <a16:creationId xmlns:a16="http://schemas.microsoft.com/office/drawing/2014/main" id="{4D8D247C-C540-454F-B432-04F4959633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96964" name="Slide Number Placeholder 3">
            <a:extLst>
              <a:ext uri="{FF2B5EF4-FFF2-40B4-BE49-F238E27FC236}">
                <a16:creationId xmlns:a16="http://schemas.microsoft.com/office/drawing/2014/main" id="{08B39A6B-D3EF-40DB-9B60-D021D75ADD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5B45827B-D6CA-4153-8797-686DC6DD3195}" type="slidenum">
              <a:rPr lang="en-GB" altLang="en-GH" smtClean="0"/>
              <a:pPr fontAlgn="base">
                <a:spcBef>
                  <a:spcPct val="0"/>
                </a:spcBef>
                <a:spcAft>
                  <a:spcPct val="0"/>
                </a:spcAft>
              </a:pPr>
              <a:t>22</a:t>
            </a:fld>
            <a:endParaRPr lang="en-GB" altLang="en-G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Slide Image Placeholder 1">
            <a:extLst>
              <a:ext uri="{FF2B5EF4-FFF2-40B4-BE49-F238E27FC236}">
                <a16:creationId xmlns:a16="http://schemas.microsoft.com/office/drawing/2014/main" id="{F9796BC7-A93D-40B8-9BFA-0A8D0B856A53}"/>
              </a:ext>
            </a:extLst>
          </p:cNvPr>
          <p:cNvSpPr>
            <a:spLocks noGrp="1" noRot="1" noChangeAspect="1" noChangeArrowheads="1" noTextEdit="1"/>
          </p:cNvSpPr>
          <p:nvPr>
            <p:ph type="sldImg"/>
          </p:nvPr>
        </p:nvSpPr>
        <p:spPr>
          <a:ln/>
        </p:spPr>
      </p:sp>
      <p:sp>
        <p:nvSpPr>
          <p:cNvPr id="299011" name="Notes Placeholder 2">
            <a:extLst>
              <a:ext uri="{FF2B5EF4-FFF2-40B4-BE49-F238E27FC236}">
                <a16:creationId xmlns:a16="http://schemas.microsoft.com/office/drawing/2014/main" id="{1DC7E409-4A96-4816-940D-05313EA601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Ice and snow cover in Antarctic and Artic and mountainous regions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 amount of fresh water on earth is concentrated in lakes, reservoir and river system</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These accessible for economic need and vital for water ecosystem</a:t>
            </a:r>
          </a:p>
        </p:txBody>
      </p:sp>
      <p:sp>
        <p:nvSpPr>
          <p:cNvPr id="299012" name="Slide Number Placeholder 3">
            <a:extLst>
              <a:ext uri="{FF2B5EF4-FFF2-40B4-BE49-F238E27FC236}">
                <a16:creationId xmlns:a16="http://schemas.microsoft.com/office/drawing/2014/main" id="{A4EA7567-A691-40D3-BF02-080A4AB5EA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50CD790-6683-4504-B859-8762A95F3245}" type="slidenum">
              <a:rPr lang="en-GB" altLang="en-GH" smtClean="0">
                <a:latin typeface="Arial" panose="020B0604020202020204" pitchFamily="34" charset="0"/>
                <a:cs typeface="Arial" panose="020B0604020202020204" pitchFamily="34" charset="0"/>
              </a:rPr>
              <a:pPr fontAlgn="base">
                <a:spcBef>
                  <a:spcPct val="0"/>
                </a:spcBef>
                <a:spcAft>
                  <a:spcPct val="0"/>
                </a:spcAft>
              </a:pPr>
              <a:t>23</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a:extLst>
              <a:ext uri="{FF2B5EF4-FFF2-40B4-BE49-F238E27FC236}">
                <a16:creationId xmlns:a16="http://schemas.microsoft.com/office/drawing/2014/main" id="{D871C9B9-60E3-4DF2-ACAE-CA7B5DD1B775}"/>
              </a:ext>
            </a:extLst>
          </p:cNvPr>
          <p:cNvSpPr>
            <a:spLocks noGrp="1" noRot="1" noChangeAspect="1" noChangeArrowheads="1" noTextEdit="1"/>
          </p:cNvSpPr>
          <p:nvPr>
            <p:ph type="sldImg"/>
          </p:nvPr>
        </p:nvSpPr>
        <p:spPr>
          <a:ln/>
        </p:spPr>
      </p:sp>
      <p:sp>
        <p:nvSpPr>
          <p:cNvPr id="311299" name="Notes Placeholder 2">
            <a:extLst>
              <a:ext uri="{FF2B5EF4-FFF2-40B4-BE49-F238E27FC236}">
                <a16:creationId xmlns:a16="http://schemas.microsoft.com/office/drawing/2014/main" id="{E440C003-C0AB-4E93-9740-7328CEBF66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311300" name="Slide Number Placeholder 3">
            <a:extLst>
              <a:ext uri="{FF2B5EF4-FFF2-40B4-BE49-F238E27FC236}">
                <a16:creationId xmlns:a16="http://schemas.microsoft.com/office/drawing/2014/main" id="{3CA5BAE8-5B96-4E64-B5B7-1C8A34B920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BABC3B4A-F43A-4C26-BB72-5734C3853016}" type="slidenum">
              <a:rPr lang="en-GB" altLang="en-GH" smtClean="0"/>
              <a:pPr fontAlgn="base">
                <a:spcBef>
                  <a:spcPct val="0"/>
                </a:spcBef>
                <a:spcAft>
                  <a:spcPct val="0"/>
                </a:spcAft>
              </a:pPr>
              <a:t>35</a:t>
            </a:fld>
            <a:endParaRPr lang="en-GB" altLang="en-G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Slide Image Placeholder 1">
            <a:extLst>
              <a:ext uri="{FF2B5EF4-FFF2-40B4-BE49-F238E27FC236}">
                <a16:creationId xmlns:a16="http://schemas.microsoft.com/office/drawing/2014/main" id="{4CA9178A-F359-4EBA-83D0-65E3C2A15675}"/>
              </a:ext>
            </a:extLst>
          </p:cNvPr>
          <p:cNvSpPr>
            <a:spLocks noGrp="1" noRot="1" noChangeAspect="1" noChangeArrowheads="1" noTextEdit="1"/>
          </p:cNvSpPr>
          <p:nvPr>
            <p:ph type="sldImg"/>
          </p:nvPr>
        </p:nvSpPr>
        <p:spPr>
          <a:ln/>
        </p:spPr>
      </p:sp>
      <p:sp>
        <p:nvSpPr>
          <p:cNvPr id="313347" name="Notes Placeholder 2">
            <a:extLst>
              <a:ext uri="{FF2B5EF4-FFF2-40B4-BE49-F238E27FC236}">
                <a16:creationId xmlns:a16="http://schemas.microsoft.com/office/drawing/2014/main" id="{4C6BB464-646B-463E-BF60-99E4985D8E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313348" name="Slide Number Placeholder 3">
            <a:extLst>
              <a:ext uri="{FF2B5EF4-FFF2-40B4-BE49-F238E27FC236}">
                <a16:creationId xmlns:a16="http://schemas.microsoft.com/office/drawing/2014/main" id="{EBE93F81-CED5-41BE-996C-972930A901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747B00B2-BC25-40AA-BFB7-98B2EE195D6E}" type="slidenum">
              <a:rPr lang="en-GB" altLang="en-GH" smtClean="0"/>
              <a:pPr fontAlgn="base">
                <a:spcBef>
                  <a:spcPct val="0"/>
                </a:spcBef>
                <a:spcAft>
                  <a:spcPct val="0"/>
                </a:spcAft>
              </a:pPr>
              <a:t>36</a:t>
            </a:fld>
            <a:endParaRPr lang="en-GB" altLang="en-G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a:extLst>
              <a:ext uri="{FF2B5EF4-FFF2-40B4-BE49-F238E27FC236}">
                <a16:creationId xmlns:a16="http://schemas.microsoft.com/office/drawing/2014/main" id="{4C1F3956-385F-4F5E-BAA3-8334F2FE0138}"/>
              </a:ext>
            </a:extLst>
          </p:cNvPr>
          <p:cNvSpPr>
            <a:spLocks noGrp="1" noRot="1" noChangeAspect="1" noChangeArrowheads="1" noTextEdit="1"/>
          </p:cNvSpPr>
          <p:nvPr>
            <p:ph type="sldImg"/>
          </p:nvPr>
        </p:nvSpPr>
        <p:spPr>
          <a:ln/>
        </p:spPr>
      </p:sp>
      <p:sp>
        <p:nvSpPr>
          <p:cNvPr id="316419" name="Notes Placeholder 2">
            <a:extLst>
              <a:ext uri="{FF2B5EF4-FFF2-40B4-BE49-F238E27FC236}">
                <a16:creationId xmlns:a16="http://schemas.microsoft.com/office/drawing/2014/main" id="{9C5ABDDB-3259-400B-BB08-195EE2F78A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GH" altLang="en-GH">
              <a:latin typeface="Arial" panose="020B0604020202020204" pitchFamily="34" charset="0"/>
              <a:cs typeface="Arial" panose="020B0604020202020204" pitchFamily="34" charset="0"/>
            </a:endParaRPr>
          </a:p>
        </p:txBody>
      </p:sp>
      <p:sp>
        <p:nvSpPr>
          <p:cNvPr id="316420" name="Slide Number Placeholder 3">
            <a:extLst>
              <a:ext uri="{FF2B5EF4-FFF2-40B4-BE49-F238E27FC236}">
                <a16:creationId xmlns:a16="http://schemas.microsoft.com/office/drawing/2014/main" id="{D21F7546-5AC8-4926-865D-C2B2063E9C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6230BF3-24FF-4C28-B561-A4FB78BF9B2D}" type="slidenum">
              <a:rPr lang="en-GH" altLang="en-GH" smtClean="0">
                <a:latin typeface="Arial" panose="020B0604020202020204" pitchFamily="34" charset="0"/>
                <a:cs typeface="Arial" panose="020B0604020202020204" pitchFamily="34" charset="0"/>
              </a:rPr>
              <a:pPr fontAlgn="base">
                <a:spcBef>
                  <a:spcPct val="0"/>
                </a:spcBef>
                <a:spcAft>
                  <a:spcPct val="0"/>
                </a:spcAft>
              </a:pPr>
              <a:t>38</a:t>
            </a:fld>
            <a:endParaRPr lang="en-GH" altLang="en-GH">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a:extLst>
              <a:ext uri="{FF2B5EF4-FFF2-40B4-BE49-F238E27FC236}">
                <a16:creationId xmlns:a16="http://schemas.microsoft.com/office/drawing/2014/main" id="{C127E1C0-6B76-483D-AF36-B961049C9F80}"/>
              </a:ext>
            </a:extLst>
          </p:cNvPr>
          <p:cNvSpPr>
            <a:spLocks noGrp="1" noRot="1" noChangeAspect="1" noChangeArrowheads="1" noTextEdit="1"/>
          </p:cNvSpPr>
          <p:nvPr>
            <p:ph type="sldImg"/>
          </p:nvPr>
        </p:nvSpPr>
        <p:spPr>
          <a:ln/>
        </p:spPr>
      </p:sp>
      <p:sp>
        <p:nvSpPr>
          <p:cNvPr id="267267" name="Notes Placeholder 2">
            <a:extLst>
              <a:ext uri="{FF2B5EF4-FFF2-40B4-BE49-F238E27FC236}">
                <a16:creationId xmlns:a16="http://schemas.microsoft.com/office/drawing/2014/main" id="{4AAC4E55-33D2-4739-B683-D0B5ED973A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67268" name="Slide Number Placeholder 3">
            <a:extLst>
              <a:ext uri="{FF2B5EF4-FFF2-40B4-BE49-F238E27FC236}">
                <a16:creationId xmlns:a16="http://schemas.microsoft.com/office/drawing/2014/main" id="{C9113427-5C0C-4B40-B0BA-9A2B0D4707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8EEE15B4-B19D-4EE4-AFB7-9AD63FAE3BEE}" type="slidenum">
              <a:rPr lang="en-GB" altLang="en-GH" smtClean="0"/>
              <a:pPr fontAlgn="base">
                <a:spcBef>
                  <a:spcPct val="0"/>
                </a:spcBef>
                <a:spcAft>
                  <a:spcPct val="0"/>
                </a:spcAft>
              </a:pPr>
              <a:t>5</a:t>
            </a:fld>
            <a:endParaRPr lang="en-GB" altLang="en-G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a:extLst>
              <a:ext uri="{FF2B5EF4-FFF2-40B4-BE49-F238E27FC236}">
                <a16:creationId xmlns:a16="http://schemas.microsoft.com/office/drawing/2014/main" id="{987379C9-62F8-4CF1-B2E3-F920AE7029D7}"/>
              </a:ext>
            </a:extLst>
          </p:cNvPr>
          <p:cNvSpPr>
            <a:spLocks noGrp="1" noRot="1" noChangeAspect="1" noChangeArrowheads="1" noTextEdit="1"/>
          </p:cNvSpPr>
          <p:nvPr>
            <p:ph type="sldImg"/>
          </p:nvPr>
        </p:nvSpPr>
        <p:spPr>
          <a:ln/>
        </p:spPr>
      </p:sp>
      <p:sp>
        <p:nvSpPr>
          <p:cNvPr id="269315" name="Notes Placeholder 2">
            <a:extLst>
              <a:ext uri="{FF2B5EF4-FFF2-40B4-BE49-F238E27FC236}">
                <a16:creationId xmlns:a16="http://schemas.microsoft.com/office/drawing/2014/main" id="{0F686699-5394-46CE-B392-76C637D39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69316" name="Slide Number Placeholder 3">
            <a:extLst>
              <a:ext uri="{FF2B5EF4-FFF2-40B4-BE49-F238E27FC236}">
                <a16:creationId xmlns:a16="http://schemas.microsoft.com/office/drawing/2014/main" id="{599DB832-F3F3-4922-BFF0-C9D19A3E2E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14319F2A-E8E4-4102-9439-8E27275875CD}" type="slidenum">
              <a:rPr lang="en-GB" altLang="en-GH" smtClean="0"/>
              <a:pPr fontAlgn="base">
                <a:spcBef>
                  <a:spcPct val="0"/>
                </a:spcBef>
                <a:spcAft>
                  <a:spcPct val="0"/>
                </a:spcAft>
              </a:pPr>
              <a:t>6</a:t>
            </a:fld>
            <a:endParaRPr lang="en-GB" altLang="en-G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ide Image Placeholder 1">
            <a:extLst>
              <a:ext uri="{FF2B5EF4-FFF2-40B4-BE49-F238E27FC236}">
                <a16:creationId xmlns:a16="http://schemas.microsoft.com/office/drawing/2014/main" id="{DD1BABAD-C967-409C-B039-974AF174F81E}"/>
              </a:ext>
            </a:extLst>
          </p:cNvPr>
          <p:cNvSpPr>
            <a:spLocks noGrp="1" noRot="1" noChangeAspect="1" noChangeArrowheads="1" noTextEdit="1"/>
          </p:cNvSpPr>
          <p:nvPr>
            <p:ph type="sldImg"/>
          </p:nvPr>
        </p:nvSpPr>
        <p:spPr>
          <a:ln/>
        </p:spPr>
      </p:sp>
      <p:sp>
        <p:nvSpPr>
          <p:cNvPr id="271363" name="Notes Placeholder 2">
            <a:extLst>
              <a:ext uri="{FF2B5EF4-FFF2-40B4-BE49-F238E27FC236}">
                <a16:creationId xmlns:a16="http://schemas.microsoft.com/office/drawing/2014/main" id="{CC749D2C-E54B-45AA-9A32-DBCC958924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71364" name="Slide Number Placeholder 3">
            <a:extLst>
              <a:ext uri="{FF2B5EF4-FFF2-40B4-BE49-F238E27FC236}">
                <a16:creationId xmlns:a16="http://schemas.microsoft.com/office/drawing/2014/main" id="{8FDE5972-CEF5-4011-85CF-3E2D057C55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12357244-D168-41C4-AA3F-2D8FC1828256}" type="slidenum">
              <a:rPr lang="en-GB" altLang="en-GH" smtClean="0"/>
              <a:pPr fontAlgn="base">
                <a:spcBef>
                  <a:spcPct val="0"/>
                </a:spcBef>
                <a:spcAft>
                  <a:spcPct val="0"/>
                </a:spcAft>
              </a:pPr>
              <a:t>7</a:t>
            </a:fld>
            <a:endParaRPr lang="en-GB" altLang="en-G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Slide Image Placeholder 1">
            <a:extLst>
              <a:ext uri="{FF2B5EF4-FFF2-40B4-BE49-F238E27FC236}">
                <a16:creationId xmlns:a16="http://schemas.microsoft.com/office/drawing/2014/main" id="{768525D1-9254-4C26-BB87-81BBA1265FC4}"/>
              </a:ext>
            </a:extLst>
          </p:cNvPr>
          <p:cNvSpPr>
            <a:spLocks noGrp="1" noRot="1" noChangeAspect="1" noChangeArrowheads="1" noTextEdit="1"/>
          </p:cNvSpPr>
          <p:nvPr>
            <p:ph type="sldImg"/>
          </p:nvPr>
        </p:nvSpPr>
        <p:spPr>
          <a:ln/>
        </p:spPr>
      </p:sp>
      <p:sp>
        <p:nvSpPr>
          <p:cNvPr id="273411" name="Notes Placeholder 2">
            <a:extLst>
              <a:ext uri="{FF2B5EF4-FFF2-40B4-BE49-F238E27FC236}">
                <a16:creationId xmlns:a16="http://schemas.microsoft.com/office/drawing/2014/main" id="{E4DCA22E-2290-4505-8EDC-8B5C92E285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73412" name="Slide Number Placeholder 3">
            <a:extLst>
              <a:ext uri="{FF2B5EF4-FFF2-40B4-BE49-F238E27FC236}">
                <a16:creationId xmlns:a16="http://schemas.microsoft.com/office/drawing/2014/main" id="{08B7A9B7-EC35-4616-87F5-90023A0966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C438D394-7F25-4B7C-85B3-0246699FE8D9}" type="slidenum">
              <a:rPr lang="en-GB" altLang="en-GH" smtClean="0"/>
              <a:pPr fontAlgn="base">
                <a:spcBef>
                  <a:spcPct val="0"/>
                </a:spcBef>
                <a:spcAft>
                  <a:spcPct val="0"/>
                </a:spcAft>
              </a:pPr>
              <a:t>8</a:t>
            </a:fld>
            <a:endParaRPr lang="en-GB" altLang="en-G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Slide Image Placeholder 1">
            <a:extLst>
              <a:ext uri="{FF2B5EF4-FFF2-40B4-BE49-F238E27FC236}">
                <a16:creationId xmlns:a16="http://schemas.microsoft.com/office/drawing/2014/main" id="{E73102D5-7DBF-40BE-B83D-88A7B86D5405}"/>
              </a:ext>
            </a:extLst>
          </p:cNvPr>
          <p:cNvSpPr>
            <a:spLocks noGrp="1" noRot="1" noChangeAspect="1" noChangeArrowheads="1" noTextEdit="1"/>
          </p:cNvSpPr>
          <p:nvPr>
            <p:ph type="sldImg"/>
          </p:nvPr>
        </p:nvSpPr>
        <p:spPr>
          <a:ln/>
        </p:spPr>
      </p:sp>
      <p:sp>
        <p:nvSpPr>
          <p:cNvPr id="275459" name="Notes Placeholder 2">
            <a:extLst>
              <a:ext uri="{FF2B5EF4-FFF2-40B4-BE49-F238E27FC236}">
                <a16:creationId xmlns:a16="http://schemas.microsoft.com/office/drawing/2014/main" id="{2D4F1A01-FC95-4581-AC2B-0BD5A50727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75460" name="Slide Number Placeholder 3">
            <a:extLst>
              <a:ext uri="{FF2B5EF4-FFF2-40B4-BE49-F238E27FC236}">
                <a16:creationId xmlns:a16="http://schemas.microsoft.com/office/drawing/2014/main" id="{B0851CF3-4F58-4DC2-B1FB-8324FCB615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AA772E54-0D27-491A-ABB8-48E8BE25516E}" type="slidenum">
              <a:rPr lang="en-GB" altLang="en-GH" smtClean="0"/>
              <a:pPr fontAlgn="base">
                <a:spcBef>
                  <a:spcPct val="0"/>
                </a:spcBef>
                <a:spcAft>
                  <a:spcPct val="0"/>
                </a:spcAft>
              </a:pPr>
              <a:t>9</a:t>
            </a:fld>
            <a:endParaRPr lang="en-GB" altLang="en-G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lide Image Placeholder 1">
            <a:extLst>
              <a:ext uri="{FF2B5EF4-FFF2-40B4-BE49-F238E27FC236}">
                <a16:creationId xmlns:a16="http://schemas.microsoft.com/office/drawing/2014/main" id="{2BE9BD24-7215-4CC2-B910-279D46A22E49}"/>
              </a:ext>
            </a:extLst>
          </p:cNvPr>
          <p:cNvSpPr>
            <a:spLocks noGrp="1" noRot="1" noChangeAspect="1" noChangeArrowheads="1" noTextEdit="1"/>
          </p:cNvSpPr>
          <p:nvPr>
            <p:ph type="sldImg"/>
          </p:nvPr>
        </p:nvSpPr>
        <p:spPr>
          <a:ln/>
        </p:spPr>
      </p:sp>
      <p:sp>
        <p:nvSpPr>
          <p:cNvPr id="277507" name="Notes Placeholder 2">
            <a:extLst>
              <a:ext uri="{FF2B5EF4-FFF2-40B4-BE49-F238E27FC236}">
                <a16:creationId xmlns:a16="http://schemas.microsoft.com/office/drawing/2014/main" id="{A528CED8-3F9B-4226-AC2E-ECE9F91A5F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77508" name="Slide Number Placeholder 3">
            <a:extLst>
              <a:ext uri="{FF2B5EF4-FFF2-40B4-BE49-F238E27FC236}">
                <a16:creationId xmlns:a16="http://schemas.microsoft.com/office/drawing/2014/main" id="{F7DF7D4E-175F-4C6A-96FB-EE2A4DF6FE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F5717980-2DFE-491C-B566-C587DE5EB998}" type="slidenum">
              <a:rPr lang="en-GB" altLang="en-GH" smtClean="0"/>
              <a:pPr fontAlgn="base">
                <a:spcBef>
                  <a:spcPct val="0"/>
                </a:spcBef>
                <a:spcAft>
                  <a:spcPct val="0"/>
                </a:spcAft>
              </a:pPr>
              <a:t>10</a:t>
            </a:fld>
            <a:endParaRPr lang="en-GB" altLang="en-G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a:extLst>
              <a:ext uri="{FF2B5EF4-FFF2-40B4-BE49-F238E27FC236}">
                <a16:creationId xmlns:a16="http://schemas.microsoft.com/office/drawing/2014/main" id="{05B9DFCF-A45B-4B8D-AA79-7DEC88C96EC5}"/>
              </a:ext>
            </a:extLst>
          </p:cNvPr>
          <p:cNvSpPr>
            <a:spLocks noGrp="1" noRot="1" noChangeAspect="1" noChangeArrowheads="1" noTextEdit="1"/>
          </p:cNvSpPr>
          <p:nvPr>
            <p:ph type="sldImg"/>
          </p:nvPr>
        </p:nvSpPr>
        <p:spPr>
          <a:ln/>
        </p:spPr>
      </p:sp>
      <p:sp>
        <p:nvSpPr>
          <p:cNvPr id="279555" name="Notes Placeholder 2">
            <a:extLst>
              <a:ext uri="{FF2B5EF4-FFF2-40B4-BE49-F238E27FC236}">
                <a16:creationId xmlns:a16="http://schemas.microsoft.com/office/drawing/2014/main" id="{5AE19EC2-E68A-4F4A-BE48-EADFB8F63E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79556" name="Slide Number Placeholder 3">
            <a:extLst>
              <a:ext uri="{FF2B5EF4-FFF2-40B4-BE49-F238E27FC236}">
                <a16:creationId xmlns:a16="http://schemas.microsoft.com/office/drawing/2014/main" id="{E69349F5-722F-46EC-A2A1-EFDE438381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52A3D13F-3F4E-459E-971B-EE60F8DF30A1}" type="slidenum">
              <a:rPr lang="en-GB" altLang="en-GH" smtClean="0"/>
              <a:pPr fontAlgn="base">
                <a:spcBef>
                  <a:spcPct val="0"/>
                </a:spcBef>
                <a:spcAft>
                  <a:spcPct val="0"/>
                </a:spcAft>
              </a:pPr>
              <a:t>11</a:t>
            </a:fld>
            <a:endParaRPr lang="en-GB" altLang="en-G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a:extLst>
              <a:ext uri="{FF2B5EF4-FFF2-40B4-BE49-F238E27FC236}">
                <a16:creationId xmlns:a16="http://schemas.microsoft.com/office/drawing/2014/main" id="{5CDAFA5F-37DB-4DC2-9536-5F0A06230F73}"/>
              </a:ext>
            </a:extLst>
          </p:cNvPr>
          <p:cNvSpPr>
            <a:spLocks noGrp="1" noRot="1" noChangeAspect="1" noChangeArrowheads="1" noTextEdit="1"/>
          </p:cNvSpPr>
          <p:nvPr>
            <p:ph type="sldImg"/>
          </p:nvPr>
        </p:nvSpPr>
        <p:spPr>
          <a:ln/>
        </p:spPr>
      </p:sp>
      <p:sp>
        <p:nvSpPr>
          <p:cNvPr id="286723" name="Notes Placeholder 2">
            <a:extLst>
              <a:ext uri="{FF2B5EF4-FFF2-40B4-BE49-F238E27FC236}">
                <a16:creationId xmlns:a16="http://schemas.microsoft.com/office/drawing/2014/main" id="{07461E67-4673-445B-AE4E-9E73A4F799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86724" name="Slide Number Placeholder 3">
            <a:extLst>
              <a:ext uri="{FF2B5EF4-FFF2-40B4-BE49-F238E27FC236}">
                <a16:creationId xmlns:a16="http://schemas.microsoft.com/office/drawing/2014/main" id="{3F764B68-AB20-48A0-9CC3-E650451ADF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21F39D02-9BBF-4600-91EB-6095CF248683}" type="slidenum">
              <a:rPr lang="en-GB" altLang="en-GH" smtClean="0"/>
              <a:pPr fontAlgn="base">
                <a:spcBef>
                  <a:spcPct val="0"/>
                </a:spcBef>
                <a:spcAft>
                  <a:spcPct val="0"/>
                </a:spcAft>
              </a:pPr>
              <a:t>17</a:t>
            </a:fld>
            <a:endParaRPr lang="en-GB" altLang="en-G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CF5C-5E8C-4AED-A366-B76956C38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0A51D0FC-D2AA-4022-A8D4-1B1211C9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854E0BB7-FF7A-4274-AF55-F8CA6A3EC3A4}"/>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5" name="Footer Placeholder 4">
            <a:extLst>
              <a:ext uri="{FF2B5EF4-FFF2-40B4-BE49-F238E27FC236}">
                <a16:creationId xmlns:a16="http://schemas.microsoft.com/office/drawing/2014/main" id="{D8BDC968-5331-41E6-99CA-8C27D68A79E5}"/>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1D904C8-C369-4345-BC4B-ACFD719AE4F0}"/>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331080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02AC-2319-4CF3-B092-8375BB4A35DD}"/>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0F456DDC-4813-4EB8-86D8-EAB461211B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FF4A5EF2-5C1F-41BD-BAC5-15BA7E433658}"/>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5" name="Footer Placeholder 4">
            <a:extLst>
              <a:ext uri="{FF2B5EF4-FFF2-40B4-BE49-F238E27FC236}">
                <a16:creationId xmlns:a16="http://schemas.microsoft.com/office/drawing/2014/main" id="{ADF9957D-36AA-4656-A962-4943B3BEDF74}"/>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1D83B32-2526-4914-9B6C-6554BD8FC651}"/>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425833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4F766E-98EF-4616-9057-B7C35444F4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222CB1D5-0663-46EF-A9A5-37589B2B9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68081AA9-179C-4C7C-A978-97C294617D75}"/>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5" name="Footer Placeholder 4">
            <a:extLst>
              <a:ext uri="{FF2B5EF4-FFF2-40B4-BE49-F238E27FC236}">
                <a16:creationId xmlns:a16="http://schemas.microsoft.com/office/drawing/2014/main" id="{A01E560A-A900-4D6C-8FB3-EB5FED794301}"/>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B3BB65C-378D-4908-962D-607B10FFD8C3}"/>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2392025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GB"/>
          </a:p>
        </p:txBody>
      </p:sp>
      <p:sp>
        <p:nvSpPr>
          <p:cNvPr id="3" name="Table Placeholder 2"/>
          <p:cNvSpPr>
            <a:spLocks noGrp="1"/>
          </p:cNvSpPr>
          <p:nvPr>
            <p:ph type="tbl" idx="1"/>
          </p:nvPr>
        </p:nvSpPr>
        <p:spPr>
          <a:xfrm>
            <a:off x="609600" y="1600201"/>
            <a:ext cx="10972800" cy="4530725"/>
          </a:xfrm>
        </p:spPr>
        <p:txBody>
          <a:bodyPr rtlCol="0">
            <a:normAutofit/>
          </a:bodyPr>
          <a:lstStyle/>
          <a:p>
            <a:pPr lvl="0"/>
            <a:endParaRPr lang="en-GB" noProof="0"/>
          </a:p>
        </p:txBody>
      </p:sp>
      <p:sp>
        <p:nvSpPr>
          <p:cNvPr id="4" name="Date Placeholder 3">
            <a:extLst>
              <a:ext uri="{FF2B5EF4-FFF2-40B4-BE49-F238E27FC236}">
                <a16:creationId xmlns:a16="http://schemas.microsoft.com/office/drawing/2014/main" id="{DEB4F346-735B-46DD-B5A2-99E83A2BE62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1BAE45C5-DD0B-45F8-B5D6-BACC11B64D7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9AE27AC-FE90-4F02-81E4-C208D95C6A05}"/>
              </a:ext>
            </a:extLst>
          </p:cNvPr>
          <p:cNvSpPr>
            <a:spLocks noGrp="1"/>
          </p:cNvSpPr>
          <p:nvPr>
            <p:ph type="sldNum" sz="quarter" idx="12"/>
          </p:nvPr>
        </p:nvSpPr>
        <p:spPr/>
        <p:txBody>
          <a:bodyPr/>
          <a:lstStyle>
            <a:lvl1pPr>
              <a:defRPr/>
            </a:lvl1pPr>
          </a:lstStyle>
          <a:p>
            <a:pPr>
              <a:defRPr/>
            </a:pPr>
            <a:fld id="{BBB5FAD2-0647-44B1-BD86-5B039373C4E8}" type="slidenum">
              <a:rPr lang="en-GB" altLang="en-GH"/>
              <a:pPr>
                <a:defRPr/>
              </a:pPr>
              <a:t>‹#›</a:t>
            </a:fld>
            <a:endParaRPr lang="en-GB" altLang="en-GH"/>
          </a:p>
        </p:txBody>
      </p:sp>
    </p:spTree>
    <p:extLst>
      <p:ext uri="{BB962C8B-B14F-4D97-AF65-F5344CB8AC3E}">
        <p14:creationId xmlns:p14="http://schemas.microsoft.com/office/powerpoint/2010/main" val="165008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052B-8CA0-4B38-95D6-B40FBCF3D11F}"/>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B372AAEF-F9B7-4008-B09A-6A36F891E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876AFDE6-98CB-4014-A497-4691BF1F475C}"/>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5" name="Footer Placeholder 4">
            <a:extLst>
              <a:ext uri="{FF2B5EF4-FFF2-40B4-BE49-F238E27FC236}">
                <a16:creationId xmlns:a16="http://schemas.microsoft.com/office/drawing/2014/main" id="{645B0552-61FA-4822-A85C-B34989713A4D}"/>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6705FA5-E77B-46F8-99A7-96E5A00E8BEC}"/>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340279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8D4B-56D1-400A-8422-162802555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DEE75928-E5B9-4EED-8CC3-657314F5E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F0B8EC-355F-49DA-83C1-316CAAAB43C0}"/>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5" name="Footer Placeholder 4">
            <a:extLst>
              <a:ext uri="{FF2B5EF4-FFF2-40B4-BE49-F238E27FC236}">
                <a16:creationId xmlns:a16="http://schemas.microsoft.com/office/drawing/2014/main" id="{C1E36531-72D8-4E5C-B338-87A3EBB012DA}"/>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B524FEEA-46E9-4807-8D54-852C421C8F9C}"/>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159914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7C7A-E88E-49BB-B184-11843C4A61D4}"/>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4A421245-80EF-4485-A93D-CCEE1D0DD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BF749478-0142-488A-BEE4-A4B5373968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64E19286-7B7F-490F-8256-3A11FE9A319F}"/>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6" name="Footer Placeholder 5">
            <a:extLst>
              <a:ext uri="{FF2B5EF4-FFF2-40B4-BE49-F238E27FC236}">
                <a16:creationId xmlns:a16="http://schemas.microsoft.com/office/drawing/2014/main" id="{0A1C7EB9-CCAA-4474-B2C7-9F140E8E85ED}"/>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2A38B0F3-9C48-4CDE-AD58-A18781D3B11C}"/>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58429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395-1414-452E-9623-DE418F74DDBA}"/>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5CFF8F50-E671-42A7-952D-DBDDC99E6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484F4-D17D-4BE7-83ED-19AB56C07B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2D9E2C9F-7AF1-448F-B9F7-C2869ECD0E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4693D7-5736-4F13-BECB-1A9115DAA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48286054-3DEF-4ABA-84E9-F36499DEC29A}"/>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8" name="Footer Placeholder 7">
            <a:extLst>
              <a:ext uri="{FF2B5EF4-FFF2-40B4-BE49-F238E27FC236}">
                <a16:creationId xmlns:a16="http://schemas.microsoft.com/office/drawing/2014/main" id="{59086A89-EC0F-4591-815D-51766E440EB2}"/>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9F785AEB-D3AF-480C-B771-D041A01F2458}"/>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21208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FA0A-D36A-4FEA-BB90-9407287A40C4}"/>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975E4505-3BC3-4311-A8BD-DA9F28F87B0E}"/>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4" name="Footer Placeholder 3">
            <a:extLst>
              <a:ext uri="{FF2B5EF4-FFF2-40B4-BE49-F238E27FC236}">
                <a16:creationId xmlns:a16="http://schemas.microsoft.com/office/drawing/2014/main" id="{44354F77-229D-4D75-85FC-FACE2AF158F0}"/>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0F49BDD5-1CA0-463E-87ED-54B31356397C}"/>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114383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BFF0C-0C7D-4354-A5F3-AC15290E2350}"/>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3" name="Footer Placeholder 2">
            <a:extLst>
              <a:ext uri="{FF2B5EF4-FFF2-40B4-BE49-F238E27FC236}">
                <a16:creationId xmlns:a16="http://schemas.microsoft.com/office/drawing/2014/main" id="{FC5ECAA3-CE41-4406-B796-70DA03375D79}"/>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883210CC-1D30-461E-84A0-6F331AF9F69A}"/>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57732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B4AC-650F-44C6-9D48-EB91D0185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D3EEB684-69C1-4627-8550-44550021E2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6A783650-477B-4C9A-A44D-5912B69F4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C86A0-CACD-4097-8934-C7CF599C1B79}"/>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6" name="Footer Placeholder 5">
            <a:extLst>
              <a:ext uri="{FF2B5EF4-FFF2-40B4-BE49-F238E27FC236}">
                <a16:creationId xmlns:a16="http://schemas.microsoft.com/office/drawing/2014/main" id="{0AED820E-3D1F-4EB7-A4BD-C6797E00544C}"/>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50BA762D-B4DD-4CBD-A4A3-0FF3539B80C0}"/>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311686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E406-7A5A-4510-A87C-86E1DC0E6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2E418A77-6671-4E74-9134-78FB7A6B1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99381D73-7D6C-4547-8955-1FEA3B40A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D924B-994E-4BBB-9097-8B8F3733C89B}"/>
              </a:ext>
            </a:extLst>
          </p:cNvPr>
          <p:cNvSpPr>
            <a:spLocks noGrp="1"/>
          </p:cNvSpPr>
          <p:nvPr>
            <p:ph type="dt" sz="half" idx="10"/>
          </p:nvPr>
        </p:nvSpPr>
        <p:spPr/>
        <p:txBody>
          <a:bodyPr/>
          <a:lstStyle/>
          <a:p>
            <a:fld id="{69C68139-8CD8-41E2-AE5A-7F47D3D30F6F}" type="datetimeFigureOut">
              <a:rPr lang="en-GH" smtClean="0"/>
              <a:t>18/02/2021</a:t>
            </a:fld>
            <a:endParaRPr lang="en-GH"/>
          </a:p>
        </p:txBody>
      </p:sp>
      <p:sp>
        <p:nvSpPr>
          <p:cNvPr id="6" name="Footer Placeholder 5">
            <a:extLst>
              <a:ext uri="{FF2B5EF4-FFF2-40B4-BE49-F238E27FC236}">
                <a16:creationId xmlns:a16="http://schemas.microsoft.com/office/drawing/2014/main" id="{B06FE8BB-4DB5-4192-BC36-61C6F9B74EA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71D651CA-861F-4884-8DAD-4FF66A6F7C90}"/>
              </a:ext>
            </a:extLst>
          </p:cNvPr>
          <p:cNvSpPr>
            <a:spLocks noGrp="1"/>
          </p:cNvSpPr>
          <p:nvPr>
            <p:ph type="sldNum" sz="quarter" idx="12"/>
          </p:nvPr>
        </p:nvSpPr>
        <p:spPr/>
        <p:txBody>
          <a:bodyPr/>
          <a:lstStyle/>
          <a:p>
            <a:fld id="{1C5E28FB-3801-4272-9D01-B1919B8DB9EF}" type="slidenum">
              <a:rPr lang="en-GH" smtClean="0"/>
              <a:t>‹#›</a:t>
            </a:fld>
            <a:endParaRPr lang="en-GH"/>
          </a:p>
        </p:txBody>
      </p:sp>
    </p:spTree>
    <p:extLst>
      <p:ext uri="{BB962C8B-B14F-4D97-AF65-F5344CB8AC3E}">
        <p14:creationId xmlns:p14="http://schemas.microsoft.com/office/powerpoint/2010/main" val="188569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FDC6-54B3-40C3-B895-1495B1E8F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59B16E47-BD44-4D39-8B7A-3625D27FD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D77B3662-76CE-4810-BDED-A7B9AA517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68139-8CD8-41E2-AE5A-7F47D3D30F6F}" type="datetimeFigureOut">
              <a:rPr lang="en-GH" smtClean="0"/>
              <a:t>18/02/2021</a:t>
            </a:fld>
            <a:endParaRPr lang="en-GH"/>
          </a:p>
        </p:txBody>
      </p:sp>
      <p:sp>
        <p:nvSpPr>
          <p:cNvPr id="5" name="Footer Placeholder 4">
            <a:extLst>
              <a:ext uri="{FF2B5EF4-FFF2-40B4-BE49-F238E27FC236}">
                <a16:creationId xmlns:a16="http://schemas.microsoft.com/office/drawing/2014/main" id="{8C22A587-5182-48FB-B0A7-FE19D586E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BAB36505-BDCD-4D84-99A7-ACAB6940D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E28FB-3801-4272-9D01-B1919B8DB9EF}" type="slidenum">
              <a:rPr lang="en-GH" smtClean="0"/>
              <a:t>‹#›</a:t>
            </a:fld>
            <a:endParaRPr lang="en-GH"/>
          </a:p>
        </p:txBody>
      </p:sp>
    </p:spTree>
    <p:extLst>
      <p:ext uri="{BB962C8B-B14F-4D97-AF65-F5344CB8AC3E}">
        <p14:creationId xmlns:p14="http://schemas.microsoft.com/office/powerpoint/2010/main" val="34965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merriam-webster.com/dictionary/deleterious" TargetMode="External"/><Relationship Id="rId2" Type="http://schemas.openxmlformats.org/officeDocument/2006/relationships/hyperlink" Target="https://www.britannica.com/science/sound-physics" TargetMode="External"/><Relationship Id="rId1" Type="http://schemas.openxmlformats.org/officeDocument/2006/relationships/slideLayout" Target="../slideLayouts/slideLayout2.xml"/><Relationship Id="rId4" Type="http://schemas.openxmlformats.org/officeDocument/2006/relationships/hyperlink" Target="https://www.britannica.com/science/pollution-environme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D26F-8519-4DF2-8DDD-C4660B0E3923}"/>
              </a:ext>
            </a:extLst>
          </p:cNvPr>
          <p:cNvSpPr>
            <a:spLocks noGrp="1"/>
          </p:cNvSpPr>
          <p:nvPr>
            <p:ph type="ctrTitle"/>
          </p:nvPr>
        </p:nvSpPr>
        <p:spPr/>
        <p:txBody>
          <a:bodyPr/>
          <a:lstStyle/>
          <a:p>
            <a:r>
              <a:rPr lang="en-US" b="1" dirty="0">
                <a:solidFill>
                  <a:srgbClr val="7030A0"/>
                </a:solidFill>
              </a:rPr>
              <a:t>UNIT 3</a:t>
            </a:r>
            <a:endParaRPr lang="en-GH" b="1" dirty="0">
              <a:solidFill>
                <a:srgbClr val="7030A0"/>
              </a:solidFill>
            </a:endParaRPr>
          </a:p>
        </p:txBody>
      </p:sp>
      <p:sp>
        <p:nvSpPr>
          <p:cNvPr id="3" name="Subtitle 2">
            <a:extLst>
              <a:ext uri="{FF2B5EF4-FFF2-40B4-BE49-F238E27FC236}">
                <a16:creationId xmlns:a16="http://schemas.microsoft.com/office/drawing/2014/main" id="{06C89440-4401-44FA-BB56-26FF6AA0A833}"/>
              </a:ext>
            </a:extLst>
          </p:cNvPr>
          <p:cNvSpPr>
            <a:spLocks noGrp="1"/>
          </p:cNvSpPr>
          <p:nvPr>
            <p:ph type="subTitle" idx="1"/>
          </p:nvPr>
        </p:nvSpPr>
        <p:spPr/>
        <p:txBody>
          <a:bodyPr/>
          <a:lstStyle/>
          <a:p>
            <a:endParaRPr lang="en-GH"/>
          </a:p>
        </p:txBody>
      </p:sp>
    </p:spTree>
    <p:extLst>
      <p:ext uri="{BB962C8B-B14F-4D97-AF65-F5344CB8AC3E}">
        <p14:creationId xmlns:p14="http://schemas.microsoft.com/office/powerpoint/2010/main" val="137786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AB362B40-7B86-46B0-91AD-4C497EF37EAA}"/>
              </a:ext>
            </a:extLst>
          </p:cNvPr>
          <p:cNvSpPr>
            <a:spLocks noGrp="1" noChangeArrowheads="1"/>
          </p:cNvSpPr>
          <p:nvPr>
            <p:ph type="title"/>
          </p:nvPr>
        </p:nvSpPr>
        <p:spPr>
          <a:xfrm>
            <a:off x="1992313" y="260350"/>
            <a:ext cx="8291512" cy="342900"/>
          </a:xfrm>
        </p:spPr>
        <p:txBody>
          <a:bodyPr rtlCol="0">
            <a:normAutofit fontScale="90000"/>
          </a:bodyPr>
          <a:lstStyle/>
          <a:p>
            <a:pPr>
              <a:defRPr/>
            </a:pPr>
            <a:r>
              <a:rPr lang="en-GB" sz="3200" b="1"/>
              <a:t>Air Pollution</a:t>
            </a:r>
          </a:p>
        </p:txBody>
      </p:sp>
      <p:sp>
        <p:nvSpPr>
          <p:cNvPr id="276483" name="Rectangle 3">
            <a:extLst>
              <a:ext uri="{FF2B5EF4-FFF2-40B4-BE49-F238E27FC236}">
                <a16:creationId xmlns:a16="http://schemas.microsoft.com/office/drawing/2014/main" id="{E1A35207-27B6-4B1A-BE4A-526E00AFE913}"/>
              </a:ext>
            </a:extLst>
          </p:cNvPr>
          <p:cNvSpPr>
            <a:spLocks noGrp="1" noChangeArrowheads="1"/>
          </p:cNvSpPr>
          <p:nvPr>
            <p:ph idx="1"/>
          </p:nvPr>
        </p:nvSpPr>
        <p:spPr>
          <a:xfrm>
            <a:off x="1524000" y="836614"/>
            <a:ext cx="9144000" cy="6021387"/>
          </a:xfrm>
        </p:spPr>
        <p:txBody>
          <a:bodyPr/>
          <a:lstStyle/>
          <a:p>
            <a:pPr eaLnBrk="1" hangingPunct="1"/>
            <a:r>
              <a:rPr lang="en-GB" altLang="en-GH" sz="2000"/>
              <a:t>In addition to ozone, common pollutants that were among the first to be regulated throughout the country include: carbon monoxide, airborne particulates, sulfur dioxide, lead, nitrogen oxides, asbestos, beryllium, mercury, vinyl chloride, arsenic, radionuclides, benzene and coke oven emissions. </a:t>
            </a:r>
          </a:p>
          <a:p>
            <a:pPr eaLnBrk="1" hangingPunct="1">
              <a:buFont typeface="Wingdings" panose="05000000000000000000" pitchFamily="2" charset="2"/>
              <a:buNone/>
            </a:pPr>
            <a:endParaRPr lang="en-GB" altLang="en-GH" sz="2000"/>
          </a:p>
          <a:p>
            <a:pPr eaLnBrk="1" hangingPunct="1">
              <a:buFont typeface="Wingdings" panose="05000000000000000000" pitchFamily="2" charset="2"/>
              <a:buNone/>
            </a:pPr>
            <a:r>
              <a:rPr lang="en-GB" altLang="en-GH" sz="2000"/>
              <a:t>Carbon monoxide – ordorless gas produced from incomplete combustions</a:t>
            </a:r>
          </a:p>
          <a:p>
            <a:pPr eaLnBrk="1" hangingPunct="1">
              <a:buFont typeface="Wingdings" panose="05000000000000000000" pitchFamily="2" charset="2"/>
              <a:buNone/>
            </a:pPr>
            <a:r>
              <a:rPr lang="en-GB" altLang="en-GH" sz="2000"/>
              <a:t>Sulfur dioxide – produced from combustion of coal, fuel oil and diesel fuel.</a:t>
            </a:r>
          </a:p>
          <a:p>
            <a:pPr eaLnBrk="1" hangingPunct="1">
              <a:buFont typeface="Wingdings" panose="05000000000000000000" pitchFamily="2" charset="2"/>
              <a:buNone/>
            </a:pPr>
            <a:r>
              <a:rPr lang="en-GB" altLang="en-GH" sz="2000"/>
              <a:t>Nitrogen dioxide – Produced from combustions, motor vehicles, industrial boilers and heaters.</a:t>
            </a:r>
          </a:p>
          <a:p>
            <a:pPr eaLnBrk="1" hangingPunct="1">
              <a:buFont typeface="Wingdings" panose="05000000000000000000" pitchFamily="2" charset="2"/>
              <a:buNone/>
            </a:pPr>
            <a:r>
              <a:rPr lang="en-GB" altLang="en-GH" sz="2000"/>
              <a:t>Particulate matter – produced from diesel soot and smoke produced from wood burning.  Can also be produced from photochemical reactions among polluting gases, primarily sulfur oxides and nitrogen oxides resulting in corrosive sulfate or nitrate ions.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900" name="Group 156">
            <a:extLst>
              <a:ext uri="{FF2B5EF4-FFF2-40B4-BE49-F238E27FC236}">
                <a16:creationId xmlns:a16="http://schemas.microsoft.com/office/drawing/2014/main" id="{55961639-A5DE-4362-800F-E4923A6B79B1}"/>
              </a:ext>
            </a:extLst>
          </p:cNvPr>
          <p:cNvGraphicFramePr>
            <a:graphicFrameLocks noGrp="1"/>
          </p:cNvGraphicFramePr>
          <p:nvPr>
            <p:ph type="tbl" idx="1"/>
          </p:nvPr>
        </p:nvGraphicFramePr>
        <p:xfrm>
          <a:off x="1524000" y="188914"/>
          <a:ext cx="9144000" cy="6675433"/>
        </p:xfrm>
        <a:graphic>
          <a:graphicData uri="http://schemas.openxmlformats.org/drawingml/2006/table">
            <a:tbl>
              <a:tblPr/>
              <a:tblGrid>
                <a:gridCol w="3492500">
                  <a:extLst>
                    <a:ext uri="{9D8B030D-6E8A-4147-A177-3AD203B41FA5}">
                      <a16:colId xmlns:a16="http://schemas.microsoft.com/office/drawing/2014/main" val="20000"/>
                    </a:ext>
                  </a:extLst>
                </a:gridCol>
                <a:gridCol w="5651500">
                  <a:extLst>
                    <a:ext uri="{9D8B030D-6E8A-4147-A177-3AD203B41FA5}">
                      <a16:colId xmlns:a16="http://schemas.microsoft.com/office/drawing/2014/main" val="20001"/>
                    </a:ext>
                  </a:extLst>
                </a:gridCol>
              </a:tblGrid>
              <a:tr h="3962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000" b="1"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Common Air Pollutants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000" b="1"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Health concern</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Ozone (0.12 ppm)</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Respiratory tract problems, asthma, eye irritation, nasal congestion, premature aging of lung tissue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96">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Particulate matter (150 </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µg/m</a:t>
                      </a:r>
                      <a:r>
                        <a:rPr kumimoji="0" lang="en-US" sz="1600" b="0" i="0" u="none" strike="noStrike" cap="none" normalizeH="0" baseline="30000">
                          <a:ln>
                            <a:noFill/>
                          </a:ln>
                          <a:solidFill>
                            <a:schemeClr val="tx1"/>
                          </a:solidFill>
                          <a:effectLst>
                            <a:outerShdw blurRad="38100" dist="38100" dir="2700000" algn="tl">
                              <a:srgbClr val="000000"/>
                            </a:outerShdw>
                          </a:effectLst>
                          <a:latin typeface="Verdana" pitchFamily="34" charset="0"/>
                          <a:cs typeface="Arial" charset="0"/>
                        </a:rPr>
                        <a:t>3</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Eye and throat irritation, bronchitis, lung damage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Carbon monoxide (10 </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mg/m</a:t>
                      </a:r>
                      <a:r>
                        <a:rPr kumimoji="0" lang="en-US" sz="1600" b="0" i="0" u="none" strike="noStrike" cap="none" normalizeH="0" baseline="30000">
                          <a:ln>
                            <a:noFill/>
                          </a:ln>
                          <a:solidFill>
                            <a:schemeClr val="tx1"/>
                          </a:solidFill>
                          <a:effectLst>
                            <a:outerShdw blurRad="38100" dist="38100" dir="2700000" algn="tl">
                              <a:srgbClr val="000000"/>
                            </a:outerShdw>
                          </a:effectLst>
                          <a:latin typeface="Verdana" pitchFamily="34" charset="0"/>
                          <a:cs typeface="Arial" charset="0"/>
                        </a:rPr>
                        <a:t>3</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endPar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Cardiovascular, nervous and pulmonary problems,</a:t>
                      </a: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 </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Sulfur Dioxide (0.03 ppm)</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Respiratory tract problems, permanent lung damage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Lead (1.5 </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µg/m</a:t>
                      </a:r>
                      <a:r>
                        <a:rPr kumimoji="0" lang="en-US" sz="1600" b="0" i="0" u="none" strike="noStrike" cap="none" normalizeH="0" baseline="30000">
                          <a:ln>
                            <a:noFill/>
                          </a:ln>
                          <a:solidFill>
                            <a:schemeClr val="tx1"/>
                          </a:solidFill>
                          <a:effectLst>
                            <a:outerShdw blurRad="38100" dist="38100" dir="2700000" algn="tl">
                              <a:srgbClr val="000000"/>
                            </a:outerShdw>
                          </a:effectLst>
                          <a:latin typeface="Verdana" pitchFamily="34" charset="0"/>
                          <a:cs typeface="Arial" charset="0"/>
                        </a:rPr>
                        <a:t>3</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endPar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Retardation and brain damage </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Nitrogen Dioxide (100 </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µg/m</a:t>
                      </a:r>
                      <a:r>
                        <a:rPr kumimoji="0" lang="en-US" sz="1600" b="0" i="0" u="none" strike="noStrike" cap="none" normalizeH="0" baseline="30000">
                          <a:ln>
                            <a:noFill/>
                          </a:ln>
                          <a:solidFill>
                            <a:schemeClr val="tx1"/>
                          </a:solidFill>
                          <a:effectLst>
                            <a:outerShdw blurRad="38100" dist="38100" dir="2700000" algn="tl">
                              <a:srgbClr val="000000"/>
                            </a:outerShdw>
                          </a:effectLst>
                          <a:latin typeface="Verdana" pitchFamily="34" charset="0"/>
                          <a:cs typeface="Arial" charset="0"/>
                        </a:rPr>
                        <a:t>3</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endPar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Respiratory illness and lung damage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1" i="0" u="none" strike="noStrike" cap="none" normalizeH="0" baseline="0">
                          <a:ln>
                            <a:noFill/>
                          </a:ln>
                          <a:solidFill>
                            <a:srgbClr val="FF6600"/>
                          </a:solidFill>
                          <a:effectLst>
                            <a:outerShdw blurRad="38100" dist="38100" dir="2700000" algn="tl">
                              <a:srgbClr val="000000"/>
                            </a:outerShdw>
                          </a:effectLst>
                          <a:latin typeface="Verdana" pitchFamily="34" charset="0"/>
                          <a:cs typeface="Arial" charset="0"/>
                        </a:rPr>
                        <a:t>Hazardous Air Pollutants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Asbestos ( - )</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Variety of lung disease especially lung cancer</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Beryllium</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Primary lung disease; affects liver, spleen, etc.</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Mercury</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Damages brain, kidneys and bowels</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Vinyl chloride (26 </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µg/m</a:t>
                      </a:r>
                      <a:r>
                        <a:rPr kumimoji="0" lang="en-US" sz="1600" b="0" i="0" u="none" strike="noStrike" cap="none" normalizeH="0" baseline="30000">
                          <a:ln>
                            <a:noFill/>
                          </a:ln>
                          <a:solidFill>
                            <a:schemeClr val="tx1"/>
                          </a:solidFill>
                          <a:effectLst>
                            <a:outerShdw blurRad="38100" dist="38100" dir="2700000" algn="tl">
                              <a:srgbClr val="000000"/>
                            </a:outerShdw>
                          </a:effectLst>
                          <a:latin typeface="Verdana" pitchFamily="34" charset="0"/>
                          <a:cs typeface="Arial" charset="0"/>
                        </a:rPr>
                        <a:t>3</a:t>
                      </a:r>
                      <a:r>
                        <a:rPr kumimoji="0" lang="en-US"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t>
                      </a:r>
                      <a:endPar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Lung and liver cancer</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Arsenic</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Causes cancer</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Radionuclides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dirty="0">
                          <a:ln>
                            <a:noFill/>
                          </a:ln>
                          <a:solidFill>
                            <a:schemeClr val="tx1"/>
                          </a:solidFill>
                          <a:effectLst>
                            <a:outerShdw blurRad="38100" dist="38100" dir="2700000" algn="tl">
                              <a:srgbClr val="000000"/>
                            </a:outerShdw>
                          </a:effectLst>
                          <a:latin typeface="Verdana" pitchFamily="34" charset="0"/>
                          <a:cs typeface="Arial" charset="0"/>
                        </a:rPr>
                        <a:t>Causes cancer</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Benzene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Leukemia</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57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Coke Oven Emissions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800" b="0" i="0" u="none" strike="noStrike" cap="none" normalizeH="0" baseline="0">
                          <a:ln>
                            <a:noFill/>
                          </a:ln>
                          <a:solidFill>
                            <a:schemeClr val="tx1"/>
                          </a:solidFill>
                          <a:effectLst>
                            <a:outerShdw blurRad="38100" dist="38100" dir="2700000" algn="tl">
                              <a:srgbClr val="000000"/>
                            </a:outerShdw>
                          </a:effectLst>
                          <a:latin typeface="Verdana" pitchFamily="34" charset="0"/>
                          <a:cs typeface="Arial" charset="0"/>
                        </a:rPr>
                        <a:t>Respiratory Cancer</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35296">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1600" b="0" i="0" u="none" strike="noStrike" cap="none" normalizeH="0" baseline="0" dirty="0">
                          <a:ln>
                            <a:noFill/>
                          </a:ln>
                          <a:solidFill>
                            <a:srgbClr val="FF6600"/>
                          </a:solidFill>
                          <a:effectLst>
                            <a:outerShdw blurRad="38100" dist="38100" dir="2700000" algn="tl">
                              <a:srgbClr val="000000"/>
                            </a:outerShdw>
                          </a:effectLst>
                          <a:latin typeface="Verdana" pitchFamily="34" charset="0"/>
                          <a:cs typeface="Arial" charset="0"/>
                        </a:rPr>
                        <a:t>Values quoted in the brackets represent the guideline values – California, USA</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1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3">
            <a:extLst>
              <a:ext uri="{FF2B5EF4-FFF2-40B4-BE49-F238E27FC236}">
                <a16:creationId xmlns:a16="http://schemas.microsoft.com/office/drawing/2014/main" id="{C90AC902-2479-4481-AA0C-AC39776BCA9C}"/>
              </a:ext>
            </a:extLst>
          </p:cNvPr>
          <p:cNvSpPr>
            <a:spLocks noGrp="1" noChangeArrowheads="1"/>
          </p:cNvSpPr>
          <p:nvPr>
            <p:ph type="body" idx="1"/>
          </p:nvPr>
        </p:nvSpPr>
        <p:spPr>
          <a:xfrm>
            <a:off x="1981200" y="533400"/>
            <a:ext cx="8229600" cy="5791200"/>
          </a:xfrm>
        </p:spPr>
        <p:txBody>
          <a:bodyPr/>
          <a:lstStyle/>
          <a:p>
            <a:pPr eaLnBrk="1" hangingPunct="1">
              <a:buFont typeface="Wingdings" panose="05000000000000000000" pitchFamily="2" charset="2"/>
              <a:buChar char="v"/>
            </a:pPr>
            <a:r>
              <a:rPr lang="en-GB" altLang="en-GH" sz="3200">
                <a:solidFill>
                  <a:srgbClr val="FF0000"/>
                </a:solidFill>
              </a:rPr>
              <a:t>Air Pollution</a:t>
            </a:r>
            <a:r>
              <a:rPr lang="en-US" altLang="en-GH" sz="3200">
                <a:solidFill>
                  <a:srgbClr val="FF0000"/>
                </a:solidFill>
              </a:rPr>
              <a:t> </a:t>
            </a:r>
            <a:endParaRPr lang="en-GB" altLang="en-GH" sz="3200">
              <a:solidFill>
                <a:srgbClr val="FF0000"/>
              </a:solidFill>
            </a:endParaRPr>
          </a:p>
          <a:p>
            <a:pPr eaLnBrk="1" hangingPunct="1">
              <a:buFont typeface="Wingdings" panose="05000000000000000000" pitchFamily="2" charset="2"/>
              <a:buNone/>
            </a:pPr>
            <a:endParaRPr lang="en-GB" altLang="en-GH" sz="3200">
              <a:solidFill>
                <a:srgbClr val="FF0000"/>
              </a:solidFill>
            </a:endParaRPr>
          </a:p>
          <a:p>
            <a:pPr eaLnBrk="1" hangingPunct="1">
              <a:buSzPct val="130000"/>
              <a:buFontTx/>
              <a:buChar char="•"/>
            </a:pPr>
            <a:r>
              <a:rPr lang="en-GB" altLang="en-GH" b="1"/>
              <a:t>A Primary Air Pollutant</a:t>
            </a:r>
            <a:r>
              <a:rPr lang="en-GB" altLang="en-GH"/>
              <a:t> -Normally defined as a chemical that is added directly to air at harmful concentrations</a:t>
            </a:r>
            <a:r>
              <a:rPr lang="en-US" altLang="en-GH"/>
              <a:t> </a:t>
            </a:r>
          </a:p>
          <a:p>
            <a:pPr eaLnBrk="1" hangingPunct="1">
              <a:buSzPct val="130000"/>
              <a:buFontTx/>
              <a:buChar char="•"/>
            </a:pPr>
            <a:endParaRPr lang="en-US" altLang="en-GH"/>
          </a:p>
          <a:p>
            <a:pPr eaLnBrk="1" hangingPunct="1">
              <a:buSzPct val="130000"/>
              <a:buFontTx/>
              <a:buChar char="•"/>
            </a:pPr>
            <a:r>
              <a:rPr lang="en-GB" altLang="en-GH"/>
              <a:t> </a:t>
            </a:r>
            <a:r>
              <a:rPr lang="en-GB" altLang="en-GH" b="1"/>
              <a:t>A Secondary Air Pollutant-</a:t>
            </a:r>
            <a:r>
              <a:rPr lang="en-GB" altLang="en-GH"/>
              <a:t>Harmful chemical formed in the atmosphere through a chemical reaction among air components</a:t>
            </a:r>
          </a:p>
          <a:p>
            <a:pPr eaLnBrk="1" hangingPunct="1">
              <a:buSzPct val="130000"/>
              <a:buFontTx/>
              <a:buNone/>
            </a:pPr>
            <a:r>
              <a:rPr lang="en-GB" altLang="en-GH"/>
              <a:t> </a:t>
            </a:r>
            <a:endParaRPr lang="en-US" altLang="en-GH"/>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3">
            <a:extLst>
              <a:ext uri="{FF2B5EF4-FFF2-40B4-BE49-F238E27FC236}">
                <a16:creationId xmlns:a16="http://schemas.microsoft.com/office/drawing/2014/main" id="{E8F49DE0-9941-474B-A5C7-93E8A1148398}"/>
              </a:ext>
            </a:extLst>
          </p:cNvPr>
          <p:cNvSpPr>
            <a:spLocks noGrp="1" noChangeArrowheads="1"/>
          </p:cNvSpPr>
          <p:nvPr>
            <p:ph type="body" idx="1"/>
          </p:nvPr>
        </p:nvSpPr>
        <p:spPr>
          <a:xfrm>
            <a:off x="1981200" y="533400"/>
            <a:ext cx="8229600" cy="5791200"/>
          </a:xfrm>
        </p:spPr>
        <p:txBody>
          <a:bodyPr>
            <a:normAutofit lnSpcReduction="10000"/>
          </a:bodyPr>
          <a:lstStyle/>
          <a:p>
            <a:pPr eaLnBrk="1" hangingPunct="1">
              <a:buFont typeface="Wingdings" panose="05000000000000000000" pitchFamily="2" charset="2"/>
              <a:buChar char="v"/>
            </a:pPr>
            <a:r>
              <a:rPr lang="en-GB" altLang="en-GH">
                <a:solidFill>
                  <a:srgbClr val="FF0000"/>
                </a:solidFill>
              </a:rPr>
              <a:t>Air pollution control devices</a:t>
            </a:r>
            <a:r>
              <a:rPr lang="en-US" altLang="en-GH"/>
              <a:t> </a:t>
            </a:r>
          </a:p>
          <a:p>
            <a:pPr eaLnBrk="1" hangingPunct="1"/>
            <a:r>
              <a:rPr lang="en-GB" altLang="en-GH"/>
              <a:t>Natural washout by rain</a:t>
            </a:r>
          </a:p>
          <a:p>
            <a:pPr eaLnBrk="1" hangingPunct="1"/>
            <a:r>
              <a:rPr lang="en-GB" altLang="en-GH"/>
              <a:t>Catalytic converters</a:t>
            </a:r>
          </a:p>
          <a:p>
            <a:pPr eaLnBrk="1" hangingPunct="1"/>
            <a:r>
              <a:rPr lang="en-GB" altLang="en-GH"/>
              <a:t>Bag house filters</a:t>
            </a:r>
            <a:r>
              <a:rPr lang="en-US" altLang="en-GH"/>
              <a:t> </a:t>
            </a:r>
          </a:p>
          <a:p>
            <a:pPr eaLnBrk="1" hangingPunct="1"/>
            <a:r>
              <a:rPr lang="en-GB" altLang="en-GH"/>
              <a:t>Cyclone separators </a:t>
            </a:r>
          </a:p>
          <a:p>
            <a:pPr eaLnBrk="1" hangingPunct="1">
              <a:buFont typeface="Wingdings 2" panose="05020102010507070707" pitchFamily="18" charset="2"/>
              <a:buNone/>
            </a:pPr>
            <a:endParaRPr lang="en-US" altLang="en-GH"/>
          </a:p>
          <a:p>
            <a:pPr eaLnBrk="1" hangingPunct="1">
              <a:buFont typeface="Wingdings" panose="05000000000000000000" pitchFamily="2" charset="2"/>
              <a:buChar char="v"/>
            </a:pPr>
            <a:r>
              <a:rPr lang="en-GB" altLang="en-GH">
                <a:solidFill>
                  <a:srgbClr val="FF0000"/>
                </a:solidFill>
              </a:rPr>
              <a:t>Green House Effects</a:t>
            </a:r>
            <a:endParaRPr lang="en-US" altLang="en-GH"/>
          </a:p>
          <a:p>
            <a:pPr eaLnBrk="1" hangingPunct="1">
              <a:buSzPct val="130000"/>
              <a:buFontTx/>
              <a:buChar char="•"/>
            </a:pPr>
            <a:r>
              <a:rPr lang="en-GB" altLang="en-GH"/>
              <a:t>Warms the atmosphere about 38oC on the average</a:t>
            </a:r>
            <a:r>
              <a:rPr lang="en-US" altLang="en-GH"/>
              <a:t> </a:t>
            </a:r>
          </a:p>
          <a:p>
            <a:pPr eaLnBrk="1" hangingPunct="1">
              <a:buSzPct val="130000"/>
              <a:buFontTx/>
              <a:buNone/>
            </a:pPr>
            <a:endParaRPr lang="en-US" altLang="en-GH"/>
          </a:p>
          <a:p>
            <a:pPr eaLnBrk="1" hangingPunct="1">
              <a:buSzPct val="130000"/>
              <a:buFontTx/>
              <a:buChar char="•"/>
            </a:pPr>
            <a:r>
              <a:rPr lang="en-GB" altLang="en-GH"/>
              <a:t>Enhanced greenhouse effect or global warming is the gradual increase of C02 concentrations in the atmosphere</a:t>
            </a:r>
            <a:r>
              <a:rPr lang="en-US" altLang="en-GH"/>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3">
            <a:extLst>
              <a:ext uri="{FF2B5EF4-FFF2-40B4-BE49-F238E27FC236}">
                <a16:creationId xmlns:a16="http://schemas.microsoft.com/office/drawing/2014/main" id="{95DAE4D0-09A2-4FDF-AF88-638326F69812}"/>
              </a:ext>
            </a:extLst>
          </p:cNvPr>
          <p:cNvSpPr>
            <a:spLocks noGrp="1" noChangeArrowheads="1"/>
          </p:cNvSpPr>
          <p:nvPr>
            <p:ph type="body" idx="1"/>
          </p:nvPr>
        </p:nvSpPr>
        <p:spPr>
          <a:xfrm>
            <a:off x="1981200" y="533400"/>
            <a:ext cx="8229600" cy="6324600"/>
          </a:xfrm>
        </p:spPr>
        <p:txBody>
          <a:bodyPr>
            <a:normAutofit fontScale="92500" lnSpcReduction="10000"/>
          </a:bodyPr>
          <a:lstStyle/>
          <a:p>
            <a:pPr eaLnBrk="1" hangingPunct="1">
              <a:buFont typeface="Wingdings" panose="05000000000000000000" pitchFamily="2" charset="2"/>
              <a:buChar char="v"/>
            </a:pPr>
            <a:r>
              <a:rPr lang="en-US" altLang="en-GH">
                <a:solidFill>
                  <a:srgbClr val="FF0000"/>
                </a:solidFill>
              </a:rPr>
              <a:t> </a:t>
            </a:r>
            <a:r>
              <a:rPr lang="en-GB" altLang="en-GH">
                <a:solidFill>
                  <a:srgbClr val="FF0000"/>
                </a:solidFill>
              </a:rPr>
              <a:t>Smog</a:t>
            </a:r>
          </a:p>
          <a:p>
            <a:pPr eaLnBrk="1" hangingPunct="1">
              <a:buFont typeface="Wingdings" panose="05000000000000000000" pitchFamily="2" charset="2"/>
              <a:buNone/>
            </a:pPr>
            <a:r>
              <a:rPr lang="en-US" altLang="en-GH">
                <a:solidFill>
                  <a:srgbClr val="FF0000"/>
                </a:solidFill>
              </a:rPr>
              <a:t> </a:t>
            </a:r>
            <a:r>
              <a:rPr lang="en-GB" altLang="en-GH"/>
              <a:t>Two types of smog;</a:t>
            </a:r>
          </a:p>
          <a:p>
            <a:pPr eaLnBrk="1" hangingPunct="1">
              <a:buSzPct val="130000"/>
              <a:buFontTx/>
              <a:buChar char="•"/>
            </a:pPr>
            <a:r>
              <a:rPr lang="en-GB" altLang="en-GH" b="1"/>
              <a:t> </a:t>
            </a:r>
            <a:r>
              <a:rPr lang="en-GB" altLang="en-GH"/>
              <a:t>Industrial (gray) smog</a:t>
            </a:r>
            <a:r>
              <a:rPr lang="en-US" altLang="en-GH"/>
              <a:t>  </a:t>
            </a:r>
          </a:p>
          <a:p>
            <a:pPr eaLnBrk="1" hangingPunct="1">
              <a:buSzPct val="130000"/>
              <a:buFontTx/>
              <a:buChar char="•"/>
            </a:pPr>
            <a:r>
              <a:rPr lang="en-GB" altLang="en-GH"/>
              <a:t>Photochemical (brown) smog</a:t>
            </a:r>
            <a:r>
              <a:rPr lang="en-US" altLang="en-GH"/>
              <a:t> </a:t>
            </a:r>
          </a:p>
          <a:p>
            <a:pPr eaLnBrk="1" hangingPunct="1">
              <a:buSzPct val="130000"/>
              <a:buFontTx/>
              <a:buNone/>
            </a:pPr>
            <a:endParaRPr lang="en-US" altLang="en-GH"/>
          </a:p>
          <a:p>
            <a:pPr eaLnBrk="1" hangingPunct="1">
              <a:buSzPct val="130000"/>
              <a:buFont typeface="Wingdings" panose="05000000000000000000" pitchFamily="2" charset="2"/>
              <a:buChar char="v"/>
            </a:pPr>
            <a:r>
              <a:rPr lang="en-GB" altLang="en-GH">
                <a:solidFill>
                  <a:srgbClr val="FF0000"/>
                </a:solidFill>
              </a:rPr>
              <a:t>Effect of air pollution</a:t>
            </a:r>
            <a:r>
              <a:rPr lang="en-US" altLang="en-GH"/>
              <a:t> </a:t>
            </a:r>
          </a:p>
          <a:p>
            <a:pPr eaLnBrk="1" hangingPunct="1"/>
            <a:r>
              <a:rPr lang="en-GB" altLang="en-GH"/>
              <a:t>It causes bronchitis, emphysema, tuberculosis and lung cancer</a:t>
            </a:r>
          </a:p>
          <a:p>
            <a:pPr eaLnBrk="1" hangingPunct="1">
              <a:buFont typeface="Wingdings 2" panose="05020102010507070707" pitchFamily="18" charset="2"/>
              <a:buNone/>
            </a:pPr>
            <a:endParaRPr lang="en-GB" altLang="en-GH"/>
          </a:p>
          <a:p>
            <a:pPr eaLnBrk="1" hangingPunct="1"/>
            <a:r>
              <a:rPr lang="en-GB" altLang="en-GH"/>
              <a:t>Unpleasant fumes and dust particles reduce visibility, cause injury to human health and crops and other forms of vegetation.</a:t>
            </a:r>
            <a:endParaRPr lang="en-US" altLang="en-GH"/>
          </a:p>
          <a:p>
            <a:pPr eaLnBrk="1" hangingPunct="1"/>
            <a:endParaRPr lang="en-GB" altLang="en-GH"/>
          </a:p>
          <a:p>
            <a:pPr eaLnBrk="1" hangingPunct="1"/>
            <a:r>
              <a:rPr lang="en-GB" altLang="en-GH"/>
              <a:t>Air pollutants such as CO, CO2, CH4 causes global warming</a:t>
            </a:r>
            <a:endParaRPr lang="en-US" altLang="en-GH"/>
          </a:p>
          <a:p>
            <a:pPr eaLnBrk="1" hangingPunct="1">
              <a:buSzPct val="130000"/>
              <a:buFont typeface="Wingdings" panose="05000000000000000000" pitchFamily="2" charset="2"/>
              <a:buNone/>
            </a:pPr>
            <a:endParaRPr lang="en-US" altLang="en-GH"/>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3">
            <a:extLst>
              <a:ext uri="{FF2B5EF4-FFF2-40B4-BE49-F238E27FC236}">
                <a16:creationId xmlns:a16="http://schemas.microsoft.com/office/drawing/2014/main" id="{C4256BBC-E873-49EB-8916-549EDD09600D}"/>
              </a:ext>
            </a:extLst>
          </p:cNvPr>
          <p:cNvSpPr>
            <a:spLocks noGrp="1" noChangeArrowheads="1"/>
          </p:cNvSpPr>
          <p:nvPr>
            <p:ph type="body" idx="1"/>
          </p:nvPr>
        </p:nvSpPr>
        <p:spPr>
          <a:xfrm>
            <a:off x="1981200" y="685800"/>
            <a:ext cx="8229600" cy="5638800"/>
          </a:xfrm>
        </p:spPr>
        <p:txBody>
          <a:bodyPr>
            <a:normAutofit lnSpcReduction="10000"/>
          </a:bodyPr>
          <a:lstStyle/>
          <a:p>
            <a:pPr eaLnBrk="1" hangingPunct="1">
              <a:buFont typeface="Wingdings" panose="05000000000000000000" pitchFamily="2" charset="2"/>
              <a:buChar char="v"/>
            </a:pPr>
            <a:r>
              <a:rPr lang="en-GB" altLang="en-GH">
                <a:solidFill>
                  <a:srgbClr val="FF0000"/>
                </a:solidFill>
              </a:rPr>
              <a:t>Impacts of atmospheric warming</a:t>
            </a:r>
            <a:r>
              <a:rPr lang="en-US" altLang="en-GH">
                <a:solidFill>
                  <a:srgbClr val="FF0000"/>
                </a:solidFill>
              </a:rPr>
              <a:t> </a:t>
            </a:r>
          </a:p>
          <a:p>
            <a:pPr eaLnBrk="1" hangingPunct="1">
              <a:buSzPct val="135000"/>
              <a:buFontTx/>
              <a:buChar char="•"/>
            </a:pPr>
            <a:r>
              <a:rPr lang="en-GB" altLang="en-GH"/>
              <a:t>In 1878, atmospheric warming caused malaria epidemics in North America </a:t>
            </a:r>
          </a:p>
          <a:p>
            <a:pPr eaLnBrk="1" hangingPunct="1">
              <a:buSzPct val="135000"/>
              <a:buFontTx/>
              <a:buNone/>
            </a:pPr>
            <a:endParaRPr lang="en-US" altLang="en-GH"/>
          </a:p>
          <a:p>
            <a:pPr eaLnBrk="1" hangingPunct="1">
              <a:buSzPct val="135000"/>
              <a:buFontTx/>
              <a:buChar char="•"/>
            </a:pPr>
            <a:r>
              <a:rPr lang="en-GB" altLang="en-GH"/>
              <a:t>100,000 cases of malaria were reported and 28,000 people died</a:t>
            </a:r>
            <a:r>
              <a:rPr lang="en-US" altLang="en-GH"/>
              <a:t> </a:t>
            </a:r>
          </a:p>
          <a:p>
            <a:pPr eaLnBrk="1" hangingPunct="1">
              <a:buSzPct val="135000"/>
              <a:buFontTx/>
              <a:buNone/>
            </a:pPr>
            <a:endParaRPr lang="en-US" altLang="en-GH"/>
          </a:p>
          <a:p>
            <a:pPr eaLnBrk="1" hangingPunct="1">
              <a:buSzPct val="135000"/>
              <a:buFont typeface="Wingdings" panose="05000000000000000000" pitchFamily="2" charset="2"/>
              <a:buChar char="v"/>
            </a:pPr>
            <a:r>
              <a:rPr lang="en-GB" altLang="en-GH">
                <a:solidFill>
                  <a:srgbClr val="FF0000"/>
                </a:solidFill>
              </a:rPr>
              <a:t>Remedying Green House Effects</a:t>
            </a:r>
            <a:r>
              <a:rPr lang="en-US" altLang="en-GH">
                <a:solidFill>
                  <a:srgbClr val="FF0000"/>
                </a:solidFill>
              </a:rPr>
              <a:t> </a:t>
            </a:r>
          </a:p>
          <a:p>
            <a:pPr eaLnBrk="1" hangingPunct="1">
              <a:buSzPct val="135000"/>
              <a:buFontTx/>
              <a:buChar char="•"/>
            </a:pPr>
            <a:r>
              <a:rPr lang="en-GB" altLang="en-GH"/>
              <a:t>Taxing of fuels (which uses carbon) to generate money for the government </a:t>
            </a:r>
          </a:p>
          <a:p>
            <a:pPr eaLnBrk="1" hangingPunct="1"/>
            <a:r>
              <a:rPr lang="en-GB" altLang="en-GH"/>
              <a:t>Utilise fossil fuels as efficiently as possible</a:t>
            </a:r>
          </a:p>
          <a:p>
            <a:pPr eaLnBrk="1" hangingPunct="1"/>
            <a:r>
              <a:rPr lang="en-GB" altLang="en-GH"/>
              <a:t>Utilise renewable energy systems</a:t>
            </a:r>
            <a:r>
              <a:rPr lang="en-US" altLang="en-GH"/>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itle 1">
            <a:extLst>
              <a:ext uri="{FF2B5EF4-FFF2-40B4-BE49-F238E27FC236}">
                <a16:creationId xmlns:a16="http://schemas.microsoft.com/office/drawing/2014/main" id="{12BC00B6-52EE-42D2-AC3C-5CF83ADD31F0}"/>
              </a:ext>
            </a:extLst>
          </p:cNvPr>
          <p:cNvSpPr>
            <a:spLocks noGrp="1" noChangeArrowheads="1"/>
          </p:cNvSpPr>
          <p:nvPr>
            <p:ph type="title"/>
          </p:nvPr>
        </p:nvSpPr>
        <p:spPr/>
        <p:txBody>
          <a:bodyPr/>
          <a:lstStyle/>
          <a:p>
            <a:pPr eaLnBrk="1" hangingPunct="1"/>
            <a:r>
              <a:rPr lang="en-GB" altLang="en-GH" sz="3200" b="1"/>
              <a:t>Green house gases and Global warming</a:t>
            </a:r>
            <a:br>
              <a:rPr lang="en-GB" altLang="en-GH" sz="3200" b="1"/>
            </a:br>
            <a:endParaRPr lang="en-US" altLang="en-GH"/>
          </a:p>
        </p:txBody>
      </p:sp>
      <p:sp>
        <p:nvSpPr>
          <p:cNvPr id="284675" name="Content Placeholder 2">
            <a:extLst>
              <a:ext uri="{FF2B5EF4-FFF2-40B4-BE49-F238E27FC236}">
                <a16:creationId xmlns:a16="http://schemas.microsoft.com/office/drawing/2014/main" id="{C09F1F78-8057-4A55-94DA-453DF62C3875}"/>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GB" altLang="en-GH"/>
              <a:t>Green house effect is a natural </a:t>
            </a:r>
            <a:r>
              <a:rPr lang="en-GB" altLang="en-GH" sz="2000"/>
              <a:t>phenomenon caused</a:t>
            </a:r>
          </a:p>
          <a:p>
            <a:pPr eaLnBrk="1" hangingPunct="1">
              <a:lnSpc>
                <a:spcPct val="80000"/>
              </a:lnSpc>
              <a:buFont typeface="Wingdings" panose="05000000000000000000" pitchFamily="2" charset="2"/>
              <a:buNone/>
            </a:pPr>
            <a:r>
              <a:rPr lang="en-GB" altLang="en-GH" sz="2000"/>
              <a:t>predominantly by water vapour, NO</a:t>
            </a:r>
            <a:r>
              <a:rPr lang="en-GB" altLang="en-GH" sz="2000" baseline="-25000"/>
              <a:t>2</a:t>
            </a:r>
            <a:r>
              <a:rPr lang="en-GB" altLang="en-GH" sz="2000"/>
              <a:t>, O</a:t>
            </a:r>
            <a:r>
              <a:rPr lang="en-GB" altLang="en-GH" sz="2000" baseline="-25000"/>
              <a:t>3</a:t>
            </a:r>
            <a:r>
              <a:rPr lang="en-GB" altLang="en-GH" sz="2000"/>
              <a:t>, CO</a:t>
            </a:r>
            <a:r>
              <a:rPr lang="en-GB" altLang="en-GH" sz="2000" baseline="-25000"/>
              <a:t>2 </a:t>
            </a:r>
            <a:r>
              <a:rPr lang="en-GB" altLang="en-GH" sz="2000"/>
              <a:t>and CH</a:t>
            </a:r>
            <a:r>
              <a:rPr lang="en-GB" altLang="en-GH" sz="2000" baseline="-25000"/>
              <a:t>4</a:t>
            </a:r>
          </a:p>
          <a:p>
            <a:pPr eaLnBrk="1" hangingPunct="1">
              <a:lnSpc>
                <a:spcPct val="80000"/>
              </a:lnSpc>
              <a:buFont typeface="Wingdings" panose="05000000000000000000" pitchFamily="2" charset="2"/>
              <a:buNone/>
            </a:pPr>
            <a:r>
              <a:rPr lang="en-GB" altLang="en-GH" sz="2000"/>
              <a:t>(methane) and other gases in the atmosphere.  Their</a:t>
            </a:r>
          </a:p>
          <a:p>
            <a:pPr eaLnBrk="1" hangingPunct="1">
              <a:lnSpc>
                <a:spcPct val="80000"/>
              </a:lnSpc>
              <a:buFont typeface="Wingdings" panose="05000000000000000000" pitchFamily="2" charset="2"/>
              <a:buNone/>
            </a:pPr>
            <a:r>
              <a:rPr lang="en-GB" altLang="en-GH" sz="2000"/>
              <a:t>effect on the earth is comparable to that of the glass in a</a:t>
            </a:r>
          </a:p>
          <a:p>
            <a:pPr eaLnBrk="1" hangingPunct="1">
              <a:lnSpc>
                <a:spcPct val="80000"/>
              </a:lnSpc>
              <a:buFont typeface="Wingdings" panose="05000000000000000000" pitchFamily="2" charset="2"/>
              <a:buNone/>
            </a:pPr>
            <a:r>
              <a:rPr lang="en-GB" altLang="en-GH" sz="2000"/>
              <a:t>green house.</a:t>
            </a:r>
            <a:r>
              <a:rPr lang="en-GB" altLang="en-GH" sz="1800"/>
              <a:t> </a:t>
            </a:r>
            <a:r>
              <a:rPr lang="en-US" altLang="en-GH" sz="2000"/>
              <a:t>Greenhouse gases greatly affect the </a:t>
            </a:r>
          </a:p>
          <a:p>
            <a:pPr eaLnBrk="1" hangingPunct="1">
              <a:lnSpc>
                <a:spcPct val="80000"/>
              </a:lnSpc>
              <a:buFont typeface="Wingdings" panose="05000000000000000000" pitchFamily="2" charset="2"/>
              <a:buNone/>
            </a:pPr>
            <a:r>
              <a:rPr lang="en-US" altLang="en-GH" sz="2000"/>
              <a:t>temperature of the Earth; without them, Earth's surface</a:t>
            </a:r>
          </a:p>
          <a:p>
            <a:pPr eaLnBrk="1" hangingPunct="1">
              <a:lnSpc>
                <a:spcPct val="80000"/>
              </a:lnSpc>
              <a:buFont typeface="Wingdings" panose="05000000000000000000" pitchFamily="2" charset="2"/>
              <a:buNone/>
            </a:pPr>
            <a:r>
              <a:rPr lang="en-US" altLang="en-GH" sz="2000"/>
              <a:t>would be on average about 33 °C (59 °F) colder than at</a:t>
            </a:r>
          </a:p>
          <a:p>
            <a:pPr eaLnBrk="1" hangingPunct="1">
              <a:lnSpc>
                <a:spcPct val="80000"/>
              </a:lnSpc>
              <a:buFont typeface="Wingdings" panose="05000000000000000000" pitchFamily="2" charset="2"/>
              <a:buNone/>
            </a:pPr>
            <a:r>
              <a:rPr lang="en-US" altLang="en-GH" sz="2000"/>
              <a:t>present.</a:t>
            </a:r>
            <a:r>
              <a:rPr lang="en-GB" altLang="en-GH" sz="2000"/>
              <a:t> </a:t>
            </a:r>
          </a:p>
          <a:p>
            <a:pPr eaLnBrk="1" hangingPunct="1">
              <a:lnSpc>
                <a:spcPct val="80000"/>
              </a:lnSpc>
            </a:pPr>
            <a:r>
              <a:rPr lang="en-GB" altLang="en-GH" sz="2000"/>
              <a:t>Control measures</a:t>
            </a:r>
          </a:p>
          <a:p>
            <a:pPr eaLnBrk="1" hangingPunct="1">
              <a:lnSpc>
                <a:spcPct val="80000"/>
              </a:lnSpc>
            </a:pPr>
            <a:r>
              <a:rPr lang="en-GB" altLang="en-GH" sz="2000"/>
              <a:t>Reduction in fossil fuel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a:extLst>
              <a:ext uri="{FF2B5EF4-FFF2-40B4-BE49-F238E27FC236}">
                <a16:creationId xmlns:a16="http://schemas.microsoft.com/office/drawing/2014/main" id="{4735FEC7-1157-4CB6-946E-7CEF748B8007}"/>
              </a:ext>
            </a:extLst>
          </p:cNvPr>
          <p:cNvSpPr>
            <a:spLocks noGrp="1" noChangeArrowheads="1"/>
          </p:cNvSpPr>
          <p:nvPr>
            <p:ph type="title"/>
          </p:nvPr>
        </p:nvSpPr>
        <p:spPr>
          <a:xfrm>
            <a:off x="1774825" y="260351"/>
            <a:ext cx="8713788" cy="487363"/>
          </a:xfrm>
        </p:spPr>
        <p:txBody>
          <a:bodyPr rtlCol="0">
            <a:normAutofit fontScale="90000"/>
          </a:bodyPr>
          <a:lstStyle/>
          <a:p>
            <a:pPr>
              <a:defRPr/>
            </a:pPr>
            <a:r>
              <a:rPr lang="en-GB" sz="4000"/>
              <a:t>Global Warming</a:t>
            </a:r>
          </a:p>
        </p:txBody>
      </p:sp>
      <p:sp>
        <p:nvSpPr>
          <p:cNvPr id="285699" name="Rectangle 2">
            <a:extLst>
              <a:ext uri="{FF2B5EF4-FFF2-40B4-BE49-F238E27FC236}">
                <a16:creationId xmlns:a16="http://schemas.microsoft.com/office/drawing/2014/main" id="{A0E3A95C-FEC9-4C86-A70E-4880FF14C467}"/>
              </a:ext>
            </a:extLst>
          </p:cNvPr>
          <p:cNvSpPr>
            <a:spLocks noGrp="1" noChangeArrowheads="1"/>
          </p:cNvSpPr>
          <p:nvPr>
            <p:ph idx="1"/>
          </p:nvPr>
        </p:nvSpPr>
        <p:spPr>
          <a:xfrm>
            <a:off x="1524000" y="836614"/>
            <a:ext cx="9144000" cy="6021387"/>
          </a:xfrm>
        </p:spPr>
        <p:txBody>
          <a:bodyPr/>
          <a:lstStyle/>
          <a:p>
            <a:pPr eaLnBrk="1" hangingPunct="1">
              <a:lnSpc>
                <a:spcPct val="80000"/>
              </a:lnSpc>
              <a:buFont typeface="Wingdings" panose="05000000000000000000" pitchFamily="2" charset="2"/>
              <a:buNone/>
            </a:pPr>
            <a:r>
              <a:rPr lang="en-GB" altLang="en-GH" sz="2000"/>
              <a:t>Visible light passes through the atmosphere to the earth’s surface.</a:t>
            </a:r>
          </a:p>
          <a:p>
            <a:pPr eaLnBrk="1" hangingPunct="1">
              <a:lnSpc>
                <a:spcPct val="80000"/>
              </a:lnSpc>
              <a:buFont typeface="Wingdings" panose="05000000000000000000" pitchFamily="2" charset="2"/>
              <a:buNone/>
            </a:pPr>
            <a:r>
              <a:rPr lang="en-GB" altLang="en-GH" sz="2000"/>
              <a:t>When the light is absorbed by the earth, it is converted to heat.</a:t>
            </a:r>
          </a:p>
          <a:p>
            <a:pPr eaLnBrk="1" hangingPunct="1">
              <a:lnSpc>
                <a:spcPct val="80000"/>
              </a:lnSpc>
              <a:buFont typeface="Wingdings" panose="05000000000000000000" pitchFamily="2" charset="2"/>
              <a:buNone/>
            </a:pPr>
            <a:r>
              <a:rPr lang="en-GB" altLang="en-GH" sz="2000"/>
              <a:t>Some heat escapes, CO</a:t>
            </a:r>
            <a:r>
              <a:rPr lang="en-GB" altLang="en-GH" sz="2000" baseline="-25000"/>
              <a:t>2</a:t>
            </a:r>
            <a:r>
              <a:rPr lang="en-GB" altLang="en-GH" sz="2000"/>
              <a:t> and other gases in the troposphere  trap the</a:t>
            </a:r>
          </a:p>
          <a:p>
            <a:pPr eaLnBrk="1" hangingPunct="1">
              <a:lnSpc>
                <a:spcPct val="80000"/>
              </a:lnSpc>
              <a:buFont typeface="Wingdings" panose="05000000000000000000" pitchFamily="2" charset="2"/>
              <a:buNone/>
            </a:pPr>
            <a:r>
              <a:rPr lang="en-GB" altLang="en-GH" sz="2000"/>
              <a:t>rest, warming the earth.  This allows the earth to maintain a warm </a:t>
            </a:r>
          </a:p>
          <a:p>
            <a:pPr eaLnBrk="1" hangingPunct="1">
              <a:lnSpc>
                <a:spcPct val="80000"/>
              </a:lnSpc>
              <a:buFont typeface="Wingdings" panose="05000000000000000000" pitchFamily="2" charset="2"/>
              <a:buNone/>
            </a:pPr>
            <a:r>
              <a:rPr lang="en-GB" altLang="en-GH" sz="2000"/>
              <a:t>temperature and support life.  If there is no green house effect, the</a:t>
            </a:r>
          </a:p>
          <a:p>
            <a:pPr eaLnBrk="1" hangingPunct="1">
              <a:lnSpc>
                <a:spcPct val="80000"/>
              </a:lnSpc>
              <a:buFont typeface="Wingdings" panose="05000000000000000000" pitchFamily="2" charset="2"/>
              <a:buNone/>
            </a:pPr>
            <a:r>
              <a:rPr lang="en-GB" altLang="en-GH" sz="2000"/>
              <a:t>earth will be much colder.  In recent years, activities of man have</a:t>
            </a:r>
          </a:p>
          <a:p>
            <a:pPr eaLnBrk="1" hangingPunct="1">
              <a:lnSpc>
                <a:spcPct val="80000"/>
              </a:lnSpc>
              <a:buFont typeface="Wingdings" panose="05000000000000000000" pitchFamily="2" charset="2"/>
              <a:buNone/>
            </a:pPr>
            <a:r>
              <a:rPr lang="en-GB" altLang="en-GH" sz="2000"/>
              <a:t>generated a lot of CO</a:t>
            </a:r>
            <a:r>
              <a:rPr lang="en-GB" altLang="en-GH" sz="2000" baseline="-25000"/>
              <a:t>2</a:t>
            </a:r>
            <a:r>
              <a:rPr lang="en-GB" altLang="en-GH" sz="2000"/>
              <a:t> and many people have become concerned</a:t>
            </a:r>
          </a:p>
          <a:p>
            <a:pPr eaLnBrk="1" hangingPunct="1">
              <a:lnSpc>
                <a:spcPct val="80000"/>
              </a:lnSpc>
              <a:buFont typeface="Wingdings" panose="05000000000000000000" pitchFamily="2" charset="2"/>
              <a:buNone/>
            </a:pPr>
            <a:r>
              <a:rPr lang="en-GB" altLang="en-GH" sz="2000"/>
              <a:t>about human activity causing the earth to become too warm.  It is</a:t>
            </a:r>
          </a:p>
          <a:p>
            <a:pPr eaLnBrk="1" hangingPunct="1">
              <a:lnSpc>
                <a:spcPct val="80000"/>
              </a:lnSpc>
              <a:buFont typeface="Wingdings" panose="05000000000000000000" pitchFamily="2" charset="2"/>
              <a:buNone/>
            </a:pPr>
            <a:r>
              <a:rPr lang="en-GB" altLang="en-GH" sz="2000"/>
              <a:t>important to recognize that there is a great deal of disagreement </a:t>
            </a:r>
          </a:p>
          <a:p>
            <a:pPr eaLnBrk="1" hangingPunct="1">
              <a:lnSpc>
                <a:spcPct val="80000"/>
              </a:lnSpc>
              <a:buFont typeface="Wingdings" panose="05000000000000000000" pitchFamily="2" charset="2"/>
              <a:buNone/>
            </a:pPr>
            <a:r>
              <a:rPr lang="en-GB" altLang="en-GH" sz="2000"/>
              <a:t>among scientists about weather global warming is actually occurring.</a:t>
            </a:r>
            <a:r>
              <a:rPr lang="en-GB" altLang="en-GH" sz="2400"/>
              <a:t> </a:t>
            </a:r>
          </a:p>
          <a:p>
            <a:pPr eaLnBrk="1" hangingPunct="1">
              <a:lnSpc>
                <a:spcPct val="80000"/>
              </a:lnSpc>
              <a:buFont typeface="Wingdings" panose="05000000000000000000" pitchFamily="2" charset="2"/>
              <a:buNone/>
            </a:pPr>
            <a:endParaRPr lang="en-GB" altLang="en-GH" sz="2400"/>
          </a:p>
          <a:p>
            <a:pPr eaLnBrk="1" hangingPunct="1">
              <a:lnSpc>
                <a:spcPct val="80000"/>
              </a:lnSpc>
              <a:buFont typeface="Wingdings" panose="05000000000000000000" pitchFamily="2" charset="2"/>
              <a:buNone/>
            </a:pPr>
            <a:r>
              <a:rPr lang="en-GB" altLang="en-GH" sz="2000"/>
              <a:t>Causes of global warming </a:t>
            </a:r>
          </a:p>
          <a:p>
            <a:pPr eaLnBrk="1" hangingPunct="1">
              <a:lnSpc>
                <a:spcPct val="80000"/>
              </a:lnSpc>
            </a:pPr>
            <a:r>
              <a:rPr lang="en-GB" altLang="en-GH" sz="2000"/>
              <a:t>Certain types of air pollutants may be producing long-term and perhaps irreversible changes to the global atmosphere.</a:t>
            </a:r>
          </a:p>
          <a:p>
            <a:pPr eaLnBrk="1" hangingPunct="1">
              <a:lnSpc>
                <a:spcPct val="80000"/>
              </a:lnSpc>
            </a:pPr>
            <a:r>
              <a:rPr lang="en-GB" altLang="en-GH" sz="2000"/>
              <a:t>Industrial growth since  the mid-nineteenth century has released</a:t>
            </a:r>
          </a:p>
          <a:p>
            <a:pPr eaLnBrk="1" hangingPunct="1">
              <a:lnSpc>
                <a:spcPct val="80000"/>
              </a:lnSpc>
              <a:buFont typeface="Wingdings" panose="05000000000000000000" pitchFamily="2" charset="2"/>
              <a:buNone/>
            </a:pPr>
            <a:r>
              <a:rPr lang="en-GB" altLang="en-GH" sz="2000"/>
              <a:t>    large amounts of CO</a:t>
            </a:r>
            <a:r>
              <a:rPr lang="en-GB" altLang="en-GH" sz="2000" baseline="-25000"/>
              <a:t>2</a:t>
            </a:r>
            <a:r>
              <a:rPr lang="en-GB" altLang="en-GH" sz="2000"/>
              <a:t> into the troposphere.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3">
            <a:extLst>
              <a:ext uri="{FF2B5EF4-FFF2-40B4-BE49-F238E27FC236}">
                <a16:creationId xmlns:a16="http://schemas.microsoft.com/office/drawing/2014/main" id="{7AB9A189-4777-4689-9A82-A9D0CEA00F01}"/>
              </a:ext>
            </a:extLst>
          </p:cNvPr>
          <p:cNvSpPr>
            <a:spLocks noGrp="1" noChangeArrowheads="1"/>
          </p:cNvSpPr>
          <p:nvPr>
            <p:ph idx="1"/>
          </p:nvPr>
        </p:nvSpPr>
        <p:spPr>
          <a:xfrm>
            <a:off x="1524000" y="260350"/>
            <a:ext cx="9144000" cy="6597650"/>
          </a:xfrm>
        </p:spPr>
        <p:txBody>
          <a:bodyPr/>
          <a:lstStyle/>
          <a:p>
            <a:pPr eaLnBrk="1" hangingPunct="1"/>
            <a:r>
              <a:rPr lang="en-GB" altLang="en-GH" sz="2000"/>
              <a:t>Burning fossil fuels such as coal, oil and natural gas also release large amounts of CO</a:t>
            </a:r>
            <a:r>
              <a:rPr lang="en-GB" altLang="en-GH" sz="2000" baseline="-25000"/>
              <a:t>2</a:t>
            </a:r>
            <a:r>
              <a:rPr lang="en-GB" altLang="en-GH" sz="2000"/>
              <a:t>.</a:t>
            </a:r>
          </a:p>
          <a:p>
            <a:pPr eaLnBrk="1" hangingPunct="1"/>
            <a:r>
              <a:rPr lang="en-GB" altLang="en-GH" sz="2000"/>
              <a:t>Clearing of rain forests by burning the wood contributes CO</a:t>
            </a:r>
            <a:r>
              <a:rPr lang="en-GB" altLang="en-GH" sz="2000" baseline="-25000"/>
              <a:t>2</a:t>
            </a:r>
            <a:r>
              <a:rPr lang="en-GB" altLang="en-GH" sz="2000"/>
              <a:t> and other green house gases to the atmosphere.  Also the clearing means less CO</a:t>
            </a:r>
            <a:r>
              <a:rPr lang="en-GB" altLang="en-GH" sz="2000" baseline="-25000"/>
              <a:t>2</a:t>
            </a:r>
            <a:r>
              <a:rPr lang="en-GB" altLang="en-GH" sz="2000"/>
              <a:t> is removed from the air by plants.</a:t>
            </a:r>
          </a:p>
          <a:p>
            <a:pPr eaLnBrk="1" hangingPunct="1"/>
            <a:endParaRPr lang="en-GB" altLang="en-GH" sz="2000"/>
          </a:p>
          <a:p>
            <a:pPr eaLnBrk="1" hangingPunct="1">
              <a:buFont typeface="Wingdings" panose="05000000000000000000" pitchFamily="2" charset="2"/>
              <a:buNone/>
            </a:pPr>
            <a:r>
              <a:rPr lang="en-GB" altLang="en-GH" sz="2000"/>
              <a:t>EFFECTS</a:t>
            </a:r>
          </a:p>
          <a:p>
            <a:pPr eaLnBrk="1" hangingPunct="1"/>
            <a:r>
              <a:rPr lang="en-GB" altLang="en-GH" sz="2000"/>
              <a:t>Recent studies and computer models indicate that by increasing the amount of CO</a:t>
            </a:r>
            <a:r>
              <a:rPr lang="en-GB" altLang="en-GH" sz="2000" baseline="-25000"/>
              <a:t>2</a:t>
            </a:r>
            <a:r>
              <a:rPr lang="en-GB" altLang="en-GH" sz="2000"/>
              <a:t> in the atmosphere, we may have initiated a warming trend that may raise, average global temperature between 2</a:t>
            </a:r>
            <a:r>
              <a:rPr lang="en-US" altLang="en-GH" sz="2000"/>
              <a:t>°</a:t>
            </a:r>
            <a:r>
              <a:rPr lang="en-GB" altLang="en-GH" sz="2000"/>
              <a:t>F (-16.7</a:t>
            </a:r>
            <a:r>
              <a:rPr lang="en-US" altLang="en-GH" sz="2000"/>
              <a:t>°</a:t>
            </a:r>
            <a:r>
              <a:rPr lang="en-GB" altLang="en-GH" sz="2000"/>
              <a:t>C) to 8</a:t>
            </a:r>
            <a:r>
              <a:rPr lang="en-US" altLang="en-GH" sz="2000"/>
              <a:t>°</a:t>
            </a:r>
            <a:r>
              <a:rPr lang="en-GB" altLang="en-GH" sz="2000"/>
              <a:t>F (-13.3</a:t>
            </a:r>
            <a:r>
              <a:rPr lang="en-US" altLang="en-GH" sz="2000"/>
              <a:t>°</a:t>
            </a:r>
            <a:r>
              <a:rPr lang="en-GB" altLang="en-GH" sz="2000"/>
              <a:t>C) by the year 2050.</a:t>
            </a:r>
          </a:p>
          <a:p>
            <a:pPr eaLnBrk="1" hangingPunct="1"/>
            <a:r>
              <a:rPr lang="en-GB" altLang="en-GH" sz="2000"/>
              <a:t>Global warming may change weather patterns and regional climates</a:t>
            </a:r>
          </a:p>
          <a:p>
            <a:pPr eaLnBrk="1" hangingPunct="1"/>
            <a:r>
              <a:rPr lang="en-GB" altLang="en-GH" sz="2000"/>
              <a:t>Natural important agricultural areas could become less productive</a:t>
            </a:r>
          </a:p>
          <a:p>
            <a:pPr eaLnBrk="1" hangingPunct="1"/>
            <a:r>
              <a:rPr lang="en-GB" altLang="en-GH" sz="2000"/>
              <a:t>Natural ecosystems would also be affected.</a:t>
            </a:r>
          </a:p>
          <a:p>
            <a:pPr eaLnBrk="1" hangingPunct="1"/>
            <a:r>
              <a:rPr lang="en-GB" altLang="en-GH" sz="2000"/>
              <a:t>Leads to rising sea levels of one foot in the next 30 to 40 years and two to seven feet by the year 2100. This inundate 50 to 80% of the US, coastal wetlands, erode all recreational beached and increase salinity of estuaries and groundwater.</a:t>
            </a:r>
          </a:p>
          <a:p>
            <a:pPr eaLnBrk="1" hangingPunct="1"/>
            <a:endParaRPr lang="en-GB" altLang="en-GH"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58391CCF-8F47-41AE-BF3A-C6640CD212CD}"/>
              </a:ext>
            </a:extLst>
          </p:cNvPr>
          <p:cNvSpPr>
            <a:spLocks noGrp="1" noChangeArrowheads="1"/>
          </p:cNvSpPr>
          <p:nvPr>
            <p:ph type="title"/>
          </p:nvPr>
        </p:nvSpPr>
        <p:spPr>
          <a:xfrm>
            <a:off x="1981200" y="277813"/>
            <a:ext cx="8218488" cy="487362"/>
          </a:xfrm>
        </p:spPr>
        <p:txBody>
          <a:bodyPr/>
          <a:lstStyle/>
          <a:p>
            <a:pPr eaLnBrk="1" hangingPunct="1"/>
            <a:r>
              <a:rPr lang="en-GB" altLang="en-GH" sz="2800"/>
              <a:t>Acid Rain</a:t>
            </a:r>
          </a:p>
        </p:txBody>
      </p:sp>
      <p:sp>
        <p:nvSpPr>
          <p:cNvPr id="250883" name="Rectangle 3">
            <a:extLst>
              <a:ext uri="{FF2B5EF4-FFF2-40B4-BE49-F238E27FC236}">
                <a16:creationId xmlns:a16="http://schemas.microsoft.com/office/drawing/2014/main" id="{F76E5975-2330-44F1-AAEB-EE18553BDD6C}"/>
              </a:ext>
            </a:extLst>
          </p:cNvPr>
          <p:cNvSpPr>
            <a:spLocks noGrp="1" noChangeArrowheads="1"/>
          </p:cNvSpPr>
          <p:nvPr>
            <p:ph idx="1"/>
          </p:nvPr>
        </p:nvSpPr>
        <p:spPr>
          <a:xfrm>
            <a:off x="1524000" y="908050"/>
            <a:ext cx="9144000" cy="5949950"/>
          </a:xfrm>
        </p:spPr>
        <p:txBody>
          <a:bodyPr rtlCol="0">
            <a:normAutofit lnSpcReduction="10000"/>
          </a:bodyPr>
          <a:lstStyle/>
          <a:p>
            <a:pPr>
              <a:buNone/>
              <a:defRPr/>
            </a:pPr>
            <a:r>
              <a:rPr lang="en-GB" sz="2000"/>
              <a:t>Acid rains is mainly attributable to the strong mineral acids –</a:t>
            </a:r>
          </a:p>
          <a:p>
            <a:pPr>
              <a:buNone/>
              <a:defRPr/>
            </a:pPr>
            <a:r>
              <a:rPr lang="en-GB" sz="2000"/>
              <a:t>Sulphuric and nitric acids that are derived from oxidation of SO</a:t>
            </a:r>
            <a:r>
              <a:rPr lang="en-GB" sz="2000" baseline="-25000"/>
              <a:t>2</a:t>
            </a:r>
            <a:r>
              <a:rPr lang="en-GB" sz="2000"/>
              <a:t> and</a:t>
            </a:r>
          </a:p>
          <a:p>
            <a:pPr>
              <a:buNone/>
              <a:defRPr/>
            </a:pPr>
            <a:r>
              <a:rPr lang="en-GB" sz="2000"/>
              <a:t>NOx respectively.  Pollutant emission of the strong acids - nitric and</a:t>
            </a:r>
          </a:p>
          <a:p>
            <a:pPr>
              <a:buNone/>
              <a:defRPr/>
            </a:pPr>
            <a:r>
              <a:rPr lang="en-GB" sz="2000"/>
              <a:t>sulphuric are slight but atmospheric oxidation NO</a:t>
            </a:r>
            <a:r>
              <a:rPr lang="en-GB" sz="2000" baseline="-25000"/>
              <a:t>2</a:t>
            </a:r>
            <a:r>
              <a:rPr lang="en-GB" sz="2000"/>
              <a:t> and SO</a:t>
            </a:r>
            <a:r>
              <a:rPr lang="en-GB" sz="2000" baseline="-25000"/>
              <a:t>2</a:t>
            </a:r>
            <a:r>
              <a:rPr lang="en-GB" sz="2000"/>
              <a:t> causes</a:t>
            </a:r>
          </a:p>
          <a:p>
            <a:pPr>
              <a:buNone/>
              <a:defRPr/>
            </a:pPr>
            <a:r>
              <a:rPr lang="en-GB" sz="2000"/>
              <a:t>formation of these acids.  They are removed from the air in rainfall</a:t>
            </a:r>
          </a:p>
          <a:p>
            <a:pPr>
              <a:buNone/>
              <a:defRPr/>
            </a:pPr>
            <a:r>
              <a:rPr lang="en-GB" sz="2000"/>
              <a:t>then known as acid rain (acid fog, acid snow and acid dust).  Winds</a:t>
            </a:r>
          </a:p>
          <a:p>
            <a:pPr>
              <a:buNone/>
              <a:defRPr/>
            </a:pPr>
            <a:r>
              <a:rPr lang="en-GB" sz="2000"/>
              <a:t>carry air pollutants hundreds of miles from their points of origin.</a:t>
            </a:r>
          </a:p>
          <a:p>
            <a:pPr>
              <a:buNone/>
              <a:defRPr/>
            </a:pPr>
            <a:r>
              <a:rPr lang="en-GB" sz="2000"/>
              <a:t>These transported air pollutants can damage aquatic ecosystems,</a:t>
            </a:r>
          </a:p>
          <a:p>
            <a:pPr>
              <a:buNone/>
              <a:defRPr/>
            </a:pPr>
            <a:r>
              <a:rPr lang="en-GB" sz="2000"/>
              <a:t>crops and forest and may pose risks to human health.  One of the</a:t>
            </a:r>
          </a:p>
          <a:p>
            <a:pPr>
              <a:buNone/>
              <a:defRPr/>
            </a:pPr>
            <a:r>
              <a:rPr lang="en-GB" sz="2000"/>
              <a:t>pollutants is called acid deposition (or more commonly – acid rain).</a:t>
            </a:r>
          </a:p>
          <a:p>
            <a:pPr>
              <a:buNone/>
              <a:defRPr/>
            </a:pPr>
            <a:endParaRPr lang="en-GB" sz="2000"/>
          </a:p>
          <a:p>
            <a:pPr>
              <a:buNone/>
              <a:defRPr/>
            </a:pPr>
            <a:r>
              <a:rPr lang="en-GB" sz="2000"/>
              <a:t>Acid rain, which results from the reaction of pollutant gases and</a:t>
            </a:r>
          </a:p>
          <a:p>
            <a:pPr>
              <a:buNone/>
              <a:defRPr/>
            </a:pPr>
            <a:r>
              <a:rPr lang="en-GB" sz="2000"/>
              <a:t>moisture in the atmosphere has irreversibly damaged the</a:t>
            </a:r>
          </a:p>
          <a:p>
            <a:pPr>
              <a:buNone/>
              <a:defRPr/>
            </a:pPr>
            <a:r>
              <a:rPr lang="en-GB" sz="2000"/>
              <a:t>environment in many parts of the world.  The process of acid</a:t>
            </a:r>
          </a:p>
          <a:p>
            <a:pPr>
              <a:buNone/>
              <a:defRPr/>
            </a:pPr>
            <a:r>
              <a:rPr lang="en-GB" sz="2000"/>
              <a:t>deposition begins with emissions of sulfur dioxide (primarily form coal</a:t>
            </a:r>
          </a:p>
          <a:p>
            <a:pPr>
              <a:buNone/>
              <a:defRPr/>
            </a:pPr>
            <a:r>
              <a:rPr lang="en-GB" sz="2000"/>
              <a:t>burning power plants) and nitrogen oxides (primarily from motor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itle 1">
            <a:extLst>
              <a:ext uri="{FF2B5EF4-FFF2-40B4-BE49-F238E27FC236}">
                <a16:creationId xmlns:a16="http://schemas.microsoft.com/office/drawing/2014/main" id="{00222350-454B-45CA-8600-7F790B365434}"/>
              </a:ext>
            </a:extLst>
          </p:cNvPr>
          <p:cNvSpPr>
            <a:spLocks noGrp="1" noChangeArrowheads="1"/>
          </p:cNvSpPr>
          <p:nvPr>
            <p:ph type="title"/>
          </p:nvPr>
        </p:nvSpPr>
        <p:spPr/>
        <p:txBody>
          <a:bodyPr/>
          <a:lstStyle/>
          <a:p>
            <a:r>
              <a:rPr lang="en-US" altLang="en-GH"/>
              <a:t>UNIT 3 Pollution and Pollution Control</a:t>
            </a:r>
            <a:endParaRPr lang="en-GH" altLang="en-GH"/>
          </a:p>
        </p:txBody>
      </p:sp>
      <p:sp>
        <p:nvSpPr>
          <p:cNvPr id="262147" name="Content Placeholder 2">
            <a:extLst>
              <a:ext uri="{FF2B5EF4-FFF2-40B4-BE49-F238E27FC236}">
                <a16:creationId xmlns:a16="http://schemas.microsoft.com/office/drawing/2014/main" id="{FF9746CB-C027-4112-9A9E-56F681958977}"/>
              </a:ext>
            </a:extLst>
          </p:cNvPr>
          <p:cNvSpPr>
            <a:spLocks noGrp="1" noChangeArrowheads="1"/>
          </p:cNvSpPr>
          <p:nvPr>
            <p:ph idx="1"/>
          </p:nvPr>
        </p:nvSpPr>
        <p:spPr/>
        <p:txBody>
          <a:bodyPr/>
          <a:lstStyle/>
          <a:p>
            <a:pPr marL="0" indent="0">
              <a:buNone/>
              <a:defRPr/>
            </a:pPr>
            <a:endParaRPr lang="en-US" altLang="en-GH" dirty="0"/>
          </a:p>
          <a:p>
            <a:pPr>
              <a:defRPr/>
            </a:pPr>
            <a:r>
              <a:rPr lang="en-US" altLang="en-GH" dirty="0"/>
              <a:t>Environmental Crises</a:t>
            </a:r>
          </a:p>
          <a:p>
            <a:pPr>
              <a:defRPr/>
            </a:pPr>
            <a:r>
              <a:rPr lang="en-US" altLang="en-GH" dirty="0"/>
              <a:t>Air pollution</a:t>
            </a:r>
          </a:p>
          <a:p>
            <a:pPr>
              <a:defRPr/>
            </a:pPr>
            <a:r>
              <a:rPr lang="en-US" altLang="en-GH" dirty="0"/>
              <a:t>Water Pollution</a:t>
            </a:r>
          </a:p>
          <a:p>
            <a:pPr>
              <a:defRPr/>
            </a:pPr>
            <a:r>
              <a:rPr lang="en-US" altLang="en-GH" dirty="0"/>
              <a:t>Soil Pollution</a:t>
            </a:r>
          </a:p>
          <a:p>
            <a:pPr>
              <a:defRPr/>
            </a:pPr>
            <a:r>
              <a:rPr lang="en-US" altLang="en-GH" dirty="0"/>
              <a:t>Land degradation</a:t>
            </a:r>
          </a:p>
          <a:p>
            <a:pPr>
              <a:defRPr/>
            </a:pPr>
            <a:r>
              <a:rPr lang="en-US" altLang="en-GH" dirty="0"/>
              <a:t>Water and wastewater treatment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F8D048D-949C-4EA5-9ADA-FC4B8D22782C}"/>
              </a:ext>
            </a:extLst>
          </p:cNvPr>
          <p:cNvSpPr>
            <a:spLocks noGrp="1" noChangeArrowheads="1"/>
          </p:cNvSpPr>
          <p:nvPr>
            <p:ph type="title"/>
          </p:nvPr>
        </p:nvSpPr>
        <p:spPr>
          <a:xfrm>
            <a:off x="1992314" y="260351"/>
            <a:ext cx="8218487" cy="487363"/>
          </a:xfrm>
        </p:spPr>
        <p:txBody>
          <a:bodyPr/>
          <a:lstStyle/>
          <a:p>
            <a:pPr eaLnBrk="1" hangingPunct="1"/>
            <a:r>
              <a:rPr lang="en-GB" altLang="en-GH" sz="2800"/>
              <a:t>Acid Rain</a:t>
            </a:r>
          </a:p>
        </p:txBody>
      </p:sp>
      <p:sp>
        <p:nvSpPr>
          <p:cNvPr id="291843" name="Rectangle 3">
            <a:extLst>
              <a:ext uri="{FF2B5EF4-FFF2-40B4-BE49-F238E27FC236}">
                <a16:creationId xmlns:a16="http://schemas.microsoft.com/office/drawing/2014/main" id="{4A38D448-4CEB-40B6-B223-454F4C67B4C3}"/>
              </a:ext>
            </a:extLst>
          </p:cNvPr>
          <p:cNvSpPr>
            <a:spLocks noGrp="1" noChangeArrowheads="1"/>
          </p:cNvSpPr>
          <p:nvPr>
            <p:ph idx="1"/>
          </p:nvPr>
        </p:nvSpPr>
        <p:spPr>
          <a:xfrm>
            <a:off x="1524000" y="692150"/>
            <a:ext cx="9144000" cy="6165850"/>
          </a:xfrm>
        </p:spPr>
        <p:txBody>
          <a:bodyPr/>
          <a:lstStyle/>
          <a:p>
            <a:pPr eaLnBrk="1" hangingPunct="1">
              <a:lnSpc>
                <a:spcPct val="80000"/>
              </a:lnSpc>
              <a:buFont typeface="Wingdings" panose="05000000000000000000" pitchFamily="2" charset="2"/>
              <a:buNone/>
            </a:pPr>
            <a:r>
              <a:rPr lang="en-GB" altLang="en-GH" sz="2400"/>
              <a:t>vehicles and coal burning power plants).  These </a:t>
            </a:r>
          </a:p>
          <a:p>
            <a:pPr eaLnBrk="1" hangingPunct="1">
              <a:lnSpc>
                <a:spcPct val="80000"/>
              </a:lnSpc>
              <a:buFont typeface="Wingdings" panose="05000000000000000000" pitchFamily="2" charset="2"/>
              <a:buNone/>
            </a:pPr>
            <a:r>
              <a:rPr lang="en-GB" altLang="en-GH" sz="2400"/>
              <a:t>pollutants interact with sunlight and water vapor in the</a:t>
            </a:r>
          </a:p>
          <a:p>
            <a:pPr eaLnBrk="1" hangingPunct="1">
              <a:lnSpc>
                <a:spcPct val="80000"/>
              </a:lnSpc>
              <a:buFont typeface="Wingdings" panose="05000000000000000000" pitchFamily="2" charset="2"/>
              <a:buNone/>
            </a:pPr>
            <a:r>
              <a:rPr lang="en-GB" altLang="en-GH" sz="2400"/>
              <a:t>upper atmosphere to form acidic compounds (sulfuric</a:t>
            </a:r>
          </a:p>
          <a:p>
            <a:pPr eaLnBrk="1" hangingPunct="1">
              <a:lnSpc>
                <a:spcPct val="80000"/>
              </a:lnSpc>
              <a:buFont typeface="Wingdings" panose="05000000000000000000" pitchFamily="2" charset="2"/>
              <a:buNone/>
            </a:pPr>
            <a:r>
              <a:rPr lang="en-GB" altLang="en-GH" sz="2400"/>
              <a:t>acid and nitric acid).  These compounds often fall to earth</a:t>
            </a:r>
          </a:p>
          <a:p>
            <a:pPr eaLnBrk="1" hangingPunct="1">
              <a:lnSpc>
                <a:spcPct val="80000"/>
              </a:lnSpc>
              <a:buFont typeface="Wingdings" panose="05000000000000000000" pitchFamily="2" charset="2"/>
              <a:buNone/>
            </a:pPr>
            <a:r>
              <a:rPr lang="en-GB" altLang="en-GH" sz="2400"/>
              <a:t>as acid rain or snow but the compounds can also join</a:t>
            </a:r>
          </a:p>
          <a:p>
            <a:pPr eaLnBrk="1" hangingPunct="1">
              <a:lnSpc>
                <a:spcPct val="80000"/>
              </a:lnSpc>
              <a:buFont typeface="Wingdings" panose="05000000000000000000" pitchFamily="2" charset="2"/>
              <a:buNone/>
            </a:pPr>
            <a:r>
              <a:rPr lang="en-GB" altLang="en-GH" sz="2400"/>
              <a:t>dust or other dry airborne particles and fall as dry deposition.</a:t>
            </a:r>
          </a:p>
          <a:p>
            <a:pPr eaLnBrk="1" hangingPunct="1">
              <a:lnSpc>
                <a:spcPct val="80000"/>
              </a:lnSpc>
              <a:buFont typeface="Wingdings" panose="05000000000000000000" pitchFamily="2" charset="2"/>
              <a:buNone/>
            </a:pPr>
            <a:endParaRPr lang="en-GB" altLang="en-GH" sz="2400"/>
          </a:p>
          <a:p>
            <a:pPr eaLnBrk="1" hangingPunct="1">
              <a:lnSpc>
                <a:spcPct val="80000"/>
              </a:lnSpc>
              <a:buFont typeface="Wingdings" panose="05000000000000000000" pitchFamily="2" charset="2"/>
              <a:buNone/>
            </a:pPr>
            <a:r>
              <a:rPr lang="en-GB" altLang="en-GH" sz="2400"/>
              <a:t>Effects:</a:t>
            </a:r>
          </a:p>
          <a:p>
            <a:pPr eaLnBrk="1" hangingPunct="1">
              <a:lnSpc>
                <a:spcPct val="80000"/>
              </a:lnSpc>
            </a:pPr>
            <a:r>
              <a:rPr lang="en-GB" altLang="en-GH" sz="2400"/>
              <a:t>The extent of damage caused by acid rain depends on the total acidity deposited in a particular area and the sensitivity of the area receiving it.  Areas with acid neutralising compounds in the soil can experience  years of acid deposition without problems. </a:t>
            </a:r>
          </a:p>
          <a:p>
            <a:pPr eaLnBrk="1" hangingPunct="1">
              <a:lnSpc>
                <a:spcPct val="80000"/>
              </a:lnSpc>
            </a:pPr>
            <a:r>
              <a:rPr lang="en-GB" altLang="en-GH" sz="2400"/>
              <a:t>Since surface waters have less buffering capacity than soils, acid precipitation problems are usually noticed in aquatic ecosystems before they are noticed in terrestrial ecosystems.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DCBCD6DA-A4D2-449C-907C-DC7E4E2CCDED}"/>
              </a:ext>
            </a:extLst>
          </p:cNvPr>
          <p:cNvSpPr>
            <a:spLocks noGrp="1" noChangeArrowheads="1"/>
          </p:cNvSpPr>
          <p:nvPr>
            <p:ph type="title"/>
          </p:nvPr>
        </p:nvSpPr>
        <p:spPr>
          <a:xfrm>
            <a:off x="1981200" y="277813"/>
            <a:ext cx="8218488" cy="487362"/>
          </a:xfrm>
        </p:spPr>
        <p:txBody>
          <a:bodyPr/>
          <a:lstStyle/>
          <a:p>
            <a:pPr eaLnBrk="1" hangingPunct="1"/>
            <a:r>
              <a:rPr lang="en-GB" altLang="en-GH" sz="2800"/>
              <a:t>Acid Rain</a:t>
            </a:r>
          </a:p>
        </p:txBody>
      </p:sp>
      <p:sp>
        <p:nvSpPr>
          <p:cNvPr id="293891" name="Rectangle 3">
            <a:extLst>
              <a:ext uri="{FF2B5EF4-FFF2-40B4-BE49-F238E27FC236}">
                <a16:creationId xmlns:a16="http://schemas.microsoft.com/office/drawing/2014/main" id="{5C9BF53C-B1FE-4759-ABD1-2A5BDCB04CDF}"/>
              </a:ext>
            </a:extLst>
          </p:cNvPr>
          <p:cNvSpPr>
            <a:spLocks noGrp="1" noChangeArrowheads="1"/>
          </p:cNvSpPr>
          <p:nvPr>
            <p:ph idx="1"/>
          </p:nvPr>
        </p:nvSpPr>
        <p:spPr>
          <a:xfrm>
            <a:off x="1524000" y="908050"/>
            <a:ext cx="9144000" cy="5949950"/>
          </a:xfrm>
        </p:spPr>
        <p:txBody>
          <a:bodyPr/>
          <a:lstStyle/>
          <a:p>
            <a:pPr eaLnBrk="1" hangingPunct="1"/>
            <a:r>
              <a:rPr lang="en-GB" altLang="en-GH" sz="2400"/>
              <a:t>Acid rain increases acidity of surface waters so much that it reduces or eliminates their ability to sustain aquatic life.</a:t>
            </a:r>
          </a:p>
          <a:p>
            <a:pPr eaLnBrk="1" hangingPunct="1"/>
            <a:r>
              <a:rPr lang="en-GB" altLang="en-GH" sz="2400"/>
              <a:t>Forest and agricultural crops are vulnerable because acid deposition can leach nutrients from the ground</a:t>
            </a:r>
          </a:p>
          <a:p>
            <a:pPr eaLnBrk="1" hangingPunct="1"/>
            <a:r>
              <a:rPr lang="en-GB" altLang="en-GH" sz="2400"/>
              <a:t>Can hamper micro-organisms that nourish plants (rhizobium, etc)</a:t>
            </a:r>
          </a:p>
          <a:p>
            <a:pPr eaLnBrk="1" hangingPunct="1"/>
            <a:r>
              <a:rPr lang="en-GB" altLang="en-GH" sz="2400"/>
              <a:t>Release toxic metals that would normally be tied up in the soil at higher pH.</a:t>
            </a:r>
          </a:p>
          <a:p>
            <a:pPr eaLnBrk="1" hangingPunct="1"/>
            <a:r>
              <a:rPr lang="en-GB" altLang="en-GH" sz="2400"/>
              <a:t>The pollutants that cause acid rain can also make the air hazy or foggy affecting the enjoyable views of vacationers and potentially affecting communication and navigation.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77FE8AC4-7AC5-41A6-9A0B-5C6A9258DB42}"/>
              </a:ext>
            </a:extLst>
          </p:cNvPr>
          <p:cNvSpPr>
            <a:spLocks noGrp="1" noChangeArrowheads="1"/>
          </p:cNvSpPr>
          <p:nvPr>
            <p:ph type="title"/>
          </p:nvPr>
        </p:nvSpPr>
        <p:spPr>
          <a:xfrm>
            <a:off x="1981200" y="277813"/>
            <a:ext cx="8218488" cy="487362"/>
          </a:xfrm>
        </p:spPr>
        <p:txBody>
          <a:bodyPr/>
          <a:lstStyle/>
          <a:p>
            <a:pPr eaLnBrk="1" hangingPunct="1"/>
            <a:r>
              <a:rPr lang="en-GB" altLang="en-GH" sz="2800"/>
              <a:t>Acid Rain</a:t>
            </a:r>
          </a:p>
        </p:txBody>
      </p:sp>
      <p:sp>
        <p:nvSpPr>
          <p:cNvPr id="295939" name="Rectangle 3">
            <a:extLst>
              <a:ext uri="{FF2B5EF4-FFF2-40B4-BE49-F238E27FC236}">
                <a16:creationId xmlns:a16="http://schemas.microsoft.com/office/drawing/2014/main" id="{0576CA89-7FE3-44D2-AD48-DAE4ECA2D351}"/>
              </a:ext>
            </a:extLst>
          </p:cNvPr>
          <p:cNvSpPr>
            <a:spLocks noGrp="1" noChangeArrowheads="1"/>
          </p:cNvSpPr>
          <p:nvPr>
            <p:ph idx="1"/>
          </p:nvPr>
        </p:nvSpPr>
        <p:spPr>
          <a:xfrm>
            <a:off x="1524000" y="908050"/>
            <a:ext cx="9144000" cy="5949950"/>
          </a:xfrm>
        </p:spPr>
        <p:txBody>
          <a:bodyPr/>
          <a:lstStyle/>
          <a:p>
            <a:pPr eaLnBrk="1" hangingPunct="1">
              <a:buFont typeface="Wingdings" panose="05000000000000000000" pitchFamily="2" charset="2"/>
              <a:buNone/>
            </a:pPr>
            <a:r>
              <a:rPr lang="en-GB" altLang="en-GH" sz="2400" dirty="0"/>
              <a:t>Control:</a:t>
            </a:r>
          </a:p>
          <a:p>
            <a:pPr eaLnBrk="1" hangingPunct="1"/>
            <a:r>
              <a:rPr lang="en-GB" altLang="en-GH" sz="2000" dirty="0"/>
              <a:t>Power plants burning coal with high </a:t>
            </a:r>
            <a:r>
              <a:rPr lang="en-GB" altLang="en-GH" sz="2000" dirty="0" err="1"/>
              <a:t>sulfur</a:t>
            </a:r>
            <a:r>
              <a:rPr lang="en-GB" altLang="en-GH" sz="2000" dirty="0"/>
              <a:t> content are considered major cause of acid rain.  Coal from e.g. Midwest (U.S.A) has a much higher sulphur content than Western coal.  These oxides of N and S released from Midwestern power plants, are carried by winds toward the eastern seaboard and Canada. </a:t>
            </a:r>
          </a:p>
          <a:p>
            <a:pPr eaLnBrk="1" hangingPunct="1">
              <a:buFont typeface="Wingdings" panose="05000000000000000000" pitchFamily="2" charset="2"/>
              <a:buNone/>
            </a:pPr>
            <a:r>
              <a:rPr lang="en-GB" altLang="en-GH" sz="2000" dirty="0"/>
              <a:t>	Power plants have to reduce release of SO</a:t>
            </a:r>
            <a:r>
              <a:rPr lang="en-GB" altLang="en-GH" sz="2000" baseline="-25000" dirty="0"/>
              <a:t>2</a:t>
            </a:r>
            <a:r>
              <a:rPr lang="en-GB" altLang="en-GH" sz="2000" dirty="0"/>
              <a:t>.  Total SO</a:t>
            </a:r>
            <a:r>
              <a:rPr lang="en-GB" altLang="en-GH" sz="2000" baseline="-25000" dirty="0"/>
              <a:t>2</a:t>
            </a:r>
            <a:r>
              <a:rPr lang="en-GB" altLang="en-GH" sz="2000" dirty="0"/>
              <a:t> released should be permanently limited to the low levels set.</a:t>
            </a:r>
          </a:p>
          <a:p>
            <a:pPr eaLnBrk="1" hangingPunct="1"/>
            <a:r>
              <a:rPr lang="en-GB" altLang="en-GH" sz="2000" dirty="0"/>
              <a:t>Stiff penalties for plants  that release more pollution</a:t>
            </a:r>
          </a:p>
          <a:p>
            <a:pPr eaLnBrk="1" hangingPunct="1"/>
            <a:r>
              <a:rPr lang="en-GB" altLang="en-GH" sz="2000" dirty="0"/>
              <a:t>Bonus allowance to be given to power plants that install clean coal technology designed to reduce SO</a:t>
            </a:r>
            <a:r>
              <a:rPr lang="en-GB" altLang="en-GH" sz="2000" baseline="-25000" dirty="0"/>
              <a:t>2</a:t>
            </a:r>
            <a:r>
              <a:rPr lang="en-GB" altLang="en-GH" sz="2000" dirty="0"/>
              <a:t> release or for using renewable energy sources such as solar or wind.</a:t>
            </a:r>
          </a:p>
          <a:p>
            <a:pPr eaLnBrk="1" hangingPunct="1"/>
            <a:r>
              <a:rPr lang="en-GB" altLang="en-GH" sz="2000" dirty="0"/>
              <a:t>New cars and utility boilers that releases lesser NO</a:t>
            </a:r>
            <a:r>
              <a:rPr lang="en-GB" altLang="en-GH" sz="2000" baseline="-25000" dirty="0"/>
              <a:t>x</a:t>
            </a:r>
            <a:r>
              <a:rPr lang="en-GB" altLang="en-GH" sz="2000" dirty="0"/>
              <a:t> </a:t>
            </a:r>
            <a:r>
              <a:rPr lang="en-GB" altLang="en-GH" sz="2000" dirty="0" err="1"/>
              <a:t>emmissions</a:t>
            </a:r>
            <a:r>
              <a:rPr lang="en-GB" altLang="en-GH" sz="2000" dirty="0"/>
              <a:t> to be designed.  </a:t>
            </a:r>
          </a:p>
          <a:p>
            <a:pPr eaLnBrk="1" hangingPunct="1"/>
            <a:r>
              <a:rPr lang="en-GB" altLang="en-GH" sz="2000" dirty="0"/>
              <a:t>Solar powered and hydrogen fuel cars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itle 1">
            <a:extLst>
              <a:ext uri="{FF2B5EF4-FFF2-40B4-BE49-F238E27FC236}">
                <a16:creationId xmlns:a16="http://schemas.microsoft.com/office/drawing/2014/main" id="{4764E2E2-6088-47D3-B477-B036EC6A0961}"/>
              </a:ext>
            </a:extLst>
          </p:cNvPr>
          <p:cNvSpPr>
            <a:spLocks noGrp="1" noChangeArrowheads="1"/>
          </p:cNvSpPr>
          <p:nvPr>
            <p:ph type="title"/>
          </p:nvPr>
        </p:nvSpPr>
        <p:spPr/>
        <p:txBody>
          <a:bodyPr/>
          <a:lstStyle/>
          <a:p>
            <a:pPr eaLnBrk="1" hangingPunct="1"/>
            <a:r>
              <a:rPr lang="en-US" altLang="en-GH" b="1">
                <a:solidFill>
                  <a:srgbClr val="FF0000"/>
                </a:solidFill>
              </a:rPr>
              <a:t>Water Resources available</a:t>
            </a:r>
          </a:p>
        </p:txBody>
      </p:sp>
      <p:sp>
        <p:nvSpPr>
          <p:cNvPr id="297987" name="Content Placeholder 2">
            <a:extLst>
              <a:ext uri="{FF2B5EF4-FFF2-40B4-BE49-F238E27FC236}">
                <a16:creationId xmlns:a16="http://schemas.microsoft.com/office/drawing/2014/main" id="{CA6B1CDD-1EE1-442F-8F00-023AD322E760}"/>
              </a:ext>
            </a:extLst>
          </p:cNvPr>
          <p:cNvSpPr>
            <a:spLocks noGrp="1" noChangeArrowheads="1"/>
          </p:cNvSpPr>
          <p:nvPr>
            <p:ph idx="1"/>
          </p:nvPr>
        </p:nvSpPr>
        <p:spPr/>
        <p:txBody>
          <a:bodyPr/>
          <a:lstStyle/>
          <a:p>
            <a:pPr eaLnBrk="1" hangingPunct="1"/>
            <a:r>
              <a:rPr lang="en-US" altLang="en-GH"/>
              <a:t>Earth hydrosphere=1386million cubic kilometers amount of water</a:t>
            </a:r>
          </a:p>
          <a:p>
            <a:pPr eaLnBrk="1" hangingPunct="1"/>
            <a:r>
              <a:rPr lang="en-US" altLang="en-GH"/>
              <a:t>Saline water= 97.5%</a:t>
            </a:r>
          </a:p>
          <a:p>
            <a:pPr eaLnBrk="1" hangingPunct="1"/>
            <a:r>
              <a:rPr lang="en-US" altLang="en-GH"/>
              <a:t>Fresh water=2.5%</a:t>
            </a:r>
          </a:p>
          <a:p>
            <a:pPr eaLnBrk="1" hangingPunct="1"/>
            <a:r>
              <a:rPr lang="en-US" altLang="en-GH"/>
              <a:t>Ice and permanent snow cover=68.7% of fresh water</a:t>
            </a:r>
          </a:p>
          <a:p>
            <a:pPr eaLnBrk="1" hangingPunct="1"/>
            <a:r>
              <a:rPr lang="en-US" altLang="en-GH"/>
              <a:t>Fresh underground water= 29.9%</a:t>
            </a:r>
          </a:p>
          <a:p>
            <a:pPr eaLnBrk="1" hangingPunct="1"/>
            <a:r>
              <a:rPr lang="en-US" altLang="en-GH"/>
              <a:t>Total amount of fresh water on earth=0.26%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5">
            <a:extLst>
              <a:ext uri="{FF2B5EF4-FFF2-40B4-BE49-F238E27FC236}">
                <a16:creationId xmlns:a16="http://schemas.microsoft.com/office/drawing/2014/main" id="{12B6000B-82C5-4DEE-8E6A-8037F730281A}"/>
              </a:ext>
            </a:extLst>
          </p:cNvPr>
          <p:cNvSpPr>
            <a:spLocks noGrp="1" noChangeArrowheads="1"/>
          </p:cNvSpPr>
          <p:nvPr>
            <p:ph idx="1"/>
          </p:nvPr>
        </p:nvSpPr>
        <p:spPr>
          <a:xfrm>
            <a:off x="1981200" y="1484314"/>
            <a:ext cx="8229600" cy="4530725"/>
          </a:xfrm>
        </p:spPr>
        <p:txBody>
          <a:bodyPr/>
          <a:lstStyle/>
          <a:p>
            <a:pPr eaLnBrk="1" hangingPunct="1"/>
            <a:r>
              <a:rPr lang="en-GB" altLang="en-GH" sz="3600" b="1" dirty="0">
                <a:solidFill>
                  <a:srgbClr val="7030A0"/>
                </a:solidFill>
              </a:rPr>
              <a:t>Water Pollution</a:t>
            </a:r>
          </a:p>
          <a:p>
            <a:pPr eaLnBrk="1" hangingPunct="1"/>
            <a:r>
              <a:rPr lang="en-GB" altLang="en-GH" sz="2400" dirty="0"/>
              <a:t>Water pollution is a harmful modification of water caused by the addition of substances likely to modify its quality, aesthetic aspect and use for human purposes. The polluting agent may be physical, chemical or biological in nature and cause discomfort, nuisance or contamination</a:t>
            </a:r>
          </a:p>
        </p:txBody>
      </p:sp>
    </p:spTree>
    <p:extLst>
      <p:ext uri="{BB962C8B-B14F-4D97-AF65-F5344CB8AC3E}">
        <p14:creationId xmlns:p14="http://schemas.microsoft.com/office/powerpoint/2010/main" val="1342574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3">
            <a:extLst>
              <a:ext uri="{FF2B5EF4-FFF2-40B4-BE49-F238E27FC236}">
                <a16:creationId xmlns:a16="http://schemas.microsoft.com/office/drawing/2014/main" id="{F758ED94-BDCE-47E1-958D-1B46B0162F57}"/>
              </a:ext>
            </a:extLst>
          </p:cNvPr>
          <p:cNvSpPr>
            <a:spLocks noGrp="1" noChangeArrowheads="1"/>
          </p:cNvSpPr>
          <p:nvPr>
            <p:ph type="body" idx="1"/>
          </p:nvPr>
        </p:nvSpPr>
        <p:spPr>
          <a:xfrm>
            <a:off x="1981200" y="304800"/>
            <a:ext cx="8229600" cy="6019800"/>
          </a:xfrm>
        </p:spPr>
        <p:txBody>
          <a:bodyPr>
            <a:normAutofit lnSpcReduction="10000"/>
          </a:bodyPr>
          <a:lstStyle/>
          <a:p>
            <a:pPr eaLnBrk="1" hangingPunct="1">
              <a:buFont typeface="Wingdings" panose="05000000000000000000" pitchFamily="2" charset="2"/>
              <a:buChar char="v"/>
            </a:pPr>
            <a:r>
              <a:rPr lang="en-GB" altLang="en-GH" dirty="0">
                <a:solidFill>
                  <a:srgbClr val="FF0000"/>
                </a:solidFill>
              </a:rPr>
              <a:t>Water Pollution</a:t>
            </a:r>
          </a:p>
          <a:p>
            <a:pPr eaLnBrk="1" hangingPunct="1">
              <a:buSzPct val="130000"/>
              <a:buFontTx/>
              <a:buChar char="•"/>
            </a:pPr>
            <a:r>
              <a:rPr lang="en-US" altLang="en-GH" dirty="0">
                <a:solidFill>
                  <a:srgbClr val="FF0000"/>
                </a:solidFill>
              </a:rPr>
              <a:t> </a:t>
            </a:r>
            <a:r>
              <a:rPr lang="en-GB" altLang="en-GH" dirty="0"/>
              <a:t>Water has very unusual characteristics, which makes it very ideal for the survival of living things </a:t>
            </a:r>
          </a:p>
          <a:p>
            <a:pPr eaLnBrk="1" hangingPunct="1">
              <a:buSzPct val="130000"/>
              <a:buFontTx/>
              <a:buNone/>
            </a:pPr>
            <a:endParaRPr lang="en-GB" altLang="en-GH" dirty="0"/>
          </a:p>
          <a:p>
            <a:pPr eaLnBrk="1" hangingPunct="1">
              <a:buSzPct val="130000"/>
              <a:buFontTx/>
              <a:buChar char="•"/>
            </a:pPr>
            <a:r>
              <a:rPr lang="en-GB" altLang="en-GH" dirty="0"/>
              <a:t>Dissolves many substances more than any solvent in the world hence it is easily polluted</a:t>
            </a:r>
            <a:r>
              <a:rPr lang="en-US" altLang="en-GH" dirty="0"/>
              <a:t> </a:t>
            </a:r>
          </a:p>
          <a:p>
            <a:pPr eaLnBrk="1" hangingPunct="1">
              <a:buSzPct val="130000"/>
              <a:buFontTx/>
              <a:buNone/>
            </a:pPr>
            <a:endParaRPr lang="en-US" altLang="en-GH" dirty="0"/>
          </a:p>
          <a:p>
            <a:pPr eaLnBrk="1" hangingPunct="1">
              <a:buSzPct val="130000"/>
              <a:buFontTx/>
              <a:buNone/>
            </a:pPr>
            <a:r>
              <a:rPr lang="en-US" altLang="en-GH" dirty="0"/>
              <a:t>Major Water Pollutants:</a:t>
            </a:r>
          </a:p>
          <a:p>
            <a:pPr eaLnBrk="1" hangingPunct="1"/>
            <a:r>
              <a:rPr lang="en-GB" altLang="en-GH" dirty="0"/>
              <a:t>Sewage (waste water from toilets and water from bathrooms and kitchen</a:t>
            </a:r>
          </a:p>
          <a:p>
            <a:pPr eaLnBrk="1" hangingPunct="1"/>
            <a:r>
              <a:rPr lang="en-GB" altLang="en-GH" dirty="0"/>
              <a:t>Fertiliser</a:t>
            </a:r>
          </a:p>
          <a:p>
            <a:pPr eaLnBrk="1" hangingPunct="1"/>
            <a:r>
              <a:rPr lang="en-GB" altLang="en-GH" dirty="0"/>
              <a:t>Off shore drilling produce water</a:t>
            </a:r>
          </a:p>
          <a:p>
            <a:pPr eaLnBrk="1" hangingPunct="1"/>
            <a:r>
              <a:rPr lang="en-GB" altLang="en-GH" dirty="0"/>
              <a:t>Radioactive wastes</a:t>
            </a:r>
            <a:r>
              <a:rPr lang="en-US" altLang="en-GH" dirty="0"/>
              <a:t> </a:t>
            </a:r>
          </a:p>
          <a:p>
            <a:pPr eaLnBrk="1" hangingPunct="1">
              <a:buSzPct val="130000"/>
              <a:buFontTx/>
              <a:buNone/>
            </a:pPr>
            <a:endParaRPr lang="en-US" altLang="en-GH" dirty="0"/>
          </a:p>
          <a:p>
            <a:pPr algn="just" eaLnBrk="1" hangingPunct="1">
              <a:buSzPct val="130000"/>
              <a:buFontTx/>
              <a:buChar char="•"/>
            </a:pPr>
            <a:endParaRPr lang="en-GB" altLang="en-GH" dirty="0">
              <a:solidFill>
                <a:srgbClr val="FF0000"/>
              </a:solidFill>
            </a:endParaRPr>
          </a:p>
          <a:p>
            <a:pPr eaLnBrk="1" hangingPunct="1">
              <a:buSzPct val="130000"/>
              <a:buFont typeface="Wingdings" panose="05000000000000000000" pitchFamily="2" charset="2"/>
              <a:buChar char="v"/>
            </a:pPr>
            <a:endParaRPr lang="en-US" altLang="en-GH"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3">
            <a:extLst>
              <a:ext uri="{FF2B5EF4-FFF2-40B4-BE49-F238E27FC236}">
                <a16:creationId xmlns:a16="http://schemas.microsoft.com/office/drawing/2014/main" id="{51A1B590-9643-48AE-8B46-2AD61BB4044E}"/>
              </a:ext>
            </a:extLst>
          </p:cNvPr>
          <p:cNvSpPr>
            <a:spLocks noGrp="1" noChangeArrowheads="1"/>
          </p:cNvSpPr>
          <p:nvPr>
            <p:ph type="body" idx="1"/>
          </p:nvPr>
        </p:nvSpPr>
        <p:spPr>
          <a:xfrm>
            <a:off x="1981200" y="457200"/>
            <a:ext cx="8229600" cy="6248400"/>
          </a:xfrm>
        </p:spPr>
        <p:txBody>
          <a:bodyPr>
            <a:normAutofit lnSpcReduction="10000"/>
          </a:bodyPr>
          <a:lstStyle/>
          <a:p>
            <a:pPr marL="495300" indent="-495300" algn="just">
              <a:buSzPct val="130000"/>
              <a:buFont typeface="Wingdings" panose="05000000000000000000" pitchFamily="2" charset="2"/>
              <a:buChar char="v"/>
            </a:pPr>
            <a:r>
              <a:rPr lang="en-GB" altLang="en-GH" b="1">
                <a:solidFill>
                  <a:srgbClr val="FF0000"/>
                </a:solidFill>
              </a:rPr>
              <a:t>Eutrophication</a:t>
            </a:r>
          </a:p>
          <a:p>
            <a:pPr marL="495300" indent="-495300" algn="just">
              <a:buSzPct val="130000"/>
              <a:buFontTx/>
              <a:buChar char="•"/>
            </a:pPr>
            <a:r>
              <a:rPr lang="en-GB" altLang="en-GH"/>
              <a:t>Over growth of aquatic plants from plant nutrient as a result of pollution</a:t>
            </a:r>
            <a:r>
              <a:rPr lang="en-US" altLang="en-GH"/>
              <a:t> </a:t>
            </a:r>
          </a:p>
          <a:p>
            <a:pPr marL="495300" indent="-495300" algn="just">
              <a:buSzPct val="130000"/>
              <a:buNone/>
            </a:pPr>
            <a:endParaRPr lang="en-US" altLang="en-GH"/>
          </a:p>
          <a:p>
            <a:pPr marL="495300" indent="-495300" algn="just">
              <a:buSzPct val="130000"/>
              <a:buFont typeface="Wingdings" panose="05000000000000000000" pitchFamily="2" charset="2"/>
              <a:buChar char="v"/>
            </a:pPr>
            <a:r>
              <a:rPr lang="en-GB" altLang="en-GH" b="1">
                <a:solidFill>
                  <a:srgbClr val="FF0000"/>
                </a:solidFill>
              </a:rPr>
              <a:t>Effects of water pollution</a:t>
            </a:r>
            <a:r>
              <a:rPr lang="en-US" altLang="en-GH" b="1">
                <a:solidFill>
                  <a:srgbClr val="FF0000"/>
                </a:solidFill>
              </a:rPr>
              <a:t> </a:t>
            </a:r>
          </a:p>
          <a:p>
            <a:pPr marL="495300" indent="-495300" algn="just">
              <a:buSzPct val="130000"/>
              <a:buFontTx/>
              <a:buChar char="•"/>
            </a:pPr>
            <a:r>
              <a:rPr lang="en-GB" altLang="en-GH"/>
              <a:t>Nuisance and aesthetic insult</a:t>
            </a:r>
            <a:r>
              <a:rPr lang="en-US" altLang="en-GH"/>
              <a:t> </a:t>
            </a:r>
          </a:p>
          <a:p>
            <a:pPr marL="495300" indent="-495300" algn="just">
              <a:buSzPct val="130000"/>
              <a:buNone/>
            </a:pPr>
            <a:endParaRPr lang="en-US" altLang="en-GH"/>
          </a:p>
          <a:p>
            <a:pPr marL="495300" indent="-495300" algn="just">
              <a:buSzPct val="130000"/>
              <a:buFontTx/>
              <a:buChar char="•"/>
            </a:pPr>
            <a:r>
              <a:rPr lang="en-GB" altLang="en-GH"/>
              <a:t>Damage to plant and animal life</a:t>
            </a:r>
          </a:p>
          <a:p>
            <a:pPr marL="495300" indent="-495300" algn="just">
              <a:buSzPct val="130000"/>
              <a:buNone/>
            </a:pPr>
            <a:r>
              <a:rPr lang="en-GB" altLang="en-GH"/>
              <a:t> </a:t>
            </a:r>
          </a:p>
          <a:p>
            <a:pPr marL="495300" indent="-495300" algn="just">
              <a:buSzPct val="130000"/>
              <a:buFontTx/>
              <a:buChar char="•"/>
            </a:pPr>
            <a:r>
              <a:rPr lang="en-GB" altLang="en-GH"/>
              <a:t>Human genetic and reproductive damage caused by radioactive, pesticides and industrial chemicals</a:t>
            </a:r>
          </a:p>
          <a:p>
            <a:pPr marL="495300" indent="-495300" algn="just">
              <a:buSzPct val="130000"/>
              <a:buNone/>
            </a:pPr>
            <a:endParaRPr lang="en-GB" altLang="en-GH"/>
          </a:p>
          <a:p>
            <a:pPr marL="495300" indent="-495300" algn="just">
              <a:buSzPct val="130000"/>
              <a:buFontTx/>
              <a:buChar char="•"/>
            </a:pPr>
            <a:r>
              <a:rPr lang="en-GB" altLang="en-GH"/>
              <a:t>Property damage caused by muddy and corrosive waters</a:t>
            </a:r>
            <a:r>
              <a:rPr lang="en-US" altLang="en-GH"/>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7D2EBE1D-2ECB-448A-9146-4C7BEF672294}"/>
              </a:ext>
            </a:extLst>
          </p:cNvPr>
          <p:cNvSpPr>
            <a:spLocks noGrp="1"/>
          </p:cNvSpPr>
          <p:nvPr>
            <p:ph type="body" idx="1"/>
          </p:nvPr>
        </p:nvSpPr>
        <p:spPr>
          <a:xfrm>
            <a:off x="1981200" y="457200"/>
            <a:ext cx="8229600" cy="5867400"/>
          </a:xfrm>
        </p:spPr>
        <p:txBody>
          <a:bodyPr rtlCol="0">
            <a:normAutofit lnSpcReduction="10000"/>
          </a:bodyPr>
          <a:lstStyle/>
          <a:p>
            <a:pPr eaLnBrk="1" hangingPunct="1">
              <a:buFont typeface="Wingdings" panose="05000000000000000000" pitchFamily="2" charset="2"/>
              <a:buChar char="v"/>
              <a:defRPr/>
            </a:pPr>
            <a:r>
              <a:rPr lang="en-GB" altLang="en-GH">
                <a:solidFill>
                  <a:srgbClr val="FF0000"/>
                </a:solidFill>
              </a:rPr>
              <a:t>Control of water pollution</a:t>
            </a:r>
          </a:p>
          <a:p>
            <a:pPr eaLnBrk="1" hangingPunct="1">
              <a:defRPr/>
            </a:pPr>
            <a:r>
              <a:rPr lang="en-US" altLang="en-GH"/>
              <a:t> </a:t>
            </a:r>
            <a:r>
              <a:rPr lang="en-GB" altLang="en-GH"/>
              <a:t>Treating industrial waste prior to discharge into stream or water bodies</a:t>
            </a:r>
          </a:p>
          <a:p>
            <a:pPr eaLnBrk="1" hangingPunct="1">
              <a:buFont typeface="Wingdings 2" panose="05020102010507070707" pitchFamily="18" charset="2"/>
              <a:buNone/>
              <a:defRPr/>
            </a:pPr>
            <a:endParaRPr lang="en-GB" altLang="en-GH"/>
          </a:p>
          <a:p>
            <a:pPr eaLnBrk="1" hangingPunct="1">
              <a:defRPr/>
            </a:pPr>
            <a:r>
              <a:rPr lang="en-GB" altLang="en-GH"/>
              <a:t>Enacting and enforcing National laws to reduce pollution (EPA guidelines)</a:t>
            </a:r>
          </a:p>
          <a:p>
            <a:pPr eaLnBrk="1" hangingPunct="1">
              <a:buFont typeface="Wingdings 2" panose="05020102010507070707" pitchFamily="18" charset="2"/>
              <a:buNone/>
              <a:defRPr/>
            </a:pPr>
            <a:endParaRPr lang="en-GB" altLang="en-GH"/>
          </a:p>
          <a:p>
            <a:pPr eaLnBrk="1" hangingPunct="1">
              <a:defRPr/>
            </a:pPr>
            <a:r>
              <a:rPr lang="en-GB" altLang="en-GH"/>
              <a:t>Reducing phosphates content in detergent</a:t>
            </a:r>
          </a:p>
          <a:p>
            <a:pPr eaLnBrk="1" hangingPunct="1">
              <a:buFont typeface="Wingdings 2" panose="05020102010507070707" pitchFamily="18" charset="2"/>
              <a:buNone/>
              <a:defRPr/>
            </a:pPr>
            <a:endParaRPr lang="en-GB" altLang="en-GH"/>
          </a:p>
          <a:p>
            <a:pPr eaLnBrk="1" hangingPunct="1">
              <a:defRPr/>
            </a:pPr>
            <a:r>
              <a:rPr lang="en-GB" altLang="en-GH"/>
              <a:t>Oil spills controlled by chemical foams and absorption pads</a:t>
            </a:r>
          </a:p>
          <a:p>
            <a:pPr eaLnBrk="1" hangingPunct="1">
              <a:buFont typeface="Wingdings 2" panose="05020102010507070707" pitchFamily="18" charset="2"/>
              <a:buNone/>
              <a:defRPr/>
            </a:pPr>
            <a:endParaRPr lang="en-GB" altLang="en-GH"/>
          </a:p>
          <a:p>
            <a:pPr eaLnBrk="1" hangingPunct="1">
              <a:defRPr/>
            </a:pPr>
            <a:r>
              <a:rPr lang="en-GB" altLang="en-GH"/>
              <a:t>Research into the finding of oil eating bacteria</a:t>
            </a:r>
            <a:endParaRPr lang="en-US" altLang="en-GH"/>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3">
            <a:extLst>
              <a:ext uri="{FF2B5EF4-FFF2-40B4-BE49-F238E27FC236}">
                <a16:creationId xmlns:a16="http://schemas.microsoft.com/office/drawing/2014/main" id="{8EDBC370-2D6F-4396-A493-179CCBB5C2F6}"/>
              </a:ext>
            </a:extLst>
          </p:cNvPr>
          <p:cNvSpPr>
            <a:spLocks noGrp="1" noChangeArrowheads="1"/>
          </p:cNvSpPr>
          <p:nvPr>
            <p:ph type="body" idx="1"/>
          </p:nvPr>
        </p:nvSpPr>
        <p:spPr>
          <a:xfrm>
            <a:off x="1981200" y="533400"/>
            <a:ext cx="8229600" cy="5761038"/>
          </a:xfrm>
        </p:spPr>
        <p:txBody>
          <a:bodyPr/>
          <a:lstStyle/>
          <a:p>
            <a:pPr marL="495300" indent="-495300">
              <a:buFont typeface="Wingdings" panose="05000000000000000000" pitchFamily="2" charset="2"/>
              <a:buChar char="v"/>
            </a:pPr>
            <a:r>
              <a:rPr lang="en-US" altLang="en-GH">
                <a:solidFill>
                  <a:srgbClr val="FF0000"/>
                </a:solidFill>
              </a:rPr>
              <a:t>Other Types of Pollution</a:t>
            </a:r>
          </a:p>
          <a:p>
            <a:pPr marL="495300" indent="-495300">
              <a:buSzPct val="130000"/>
              <a:buFontTx/>
              <a:buChar char="•"/>
            </a:pPr>
            <a:r>
              <a:rPr lang="en-GB" altLang="en-GH"/>
              <a:t>Thermal Pollution</a:t>
            </a:r>
          </a:p>
          <a:p>
            <a:pPr marL="495300" indent="-495300">
              <a:buSzPct val="130000"/>
              <a:buFontTx/>
              <a:buChar char="•"/>
            </a:pPr>
            <a:r>
              <a:rPr lang="en-GB" altLang="en-GH"/>
              <a:t>Noise pollution</a:t>
            </a:r>
          </a:p>
          <a:p>
            <a:pPr marL="495300" indent="-495300">
              <a:buSzPct val="130000"/>
              <a:buFontTx/>
              <a:buChar char="•"/>
            </a:pPr>
            <a:r>
              <a:rPr lang="en-GB" altLang="en-GH"/>
              <a:t>Ocean Pollution</a:t>
            </a:r>
            <a:r>
              <a:rPr lang="en-US" altLang="en-GH"/>
              <a:t> </a:t>
            </a:r>
          </a:p>
          <a:p>
            <a:pPr marL="495300" indent="-495300">
              <a:buSzPct val="130000"/>
              <a:buNone/>
            </a:pPr>
            <a:endParaRPr lang="en-US" altLang="en-GH"/>
          </a:p>
          <a:p>
            <a:pPr marL="495300" indent="-495300">
              <a:buSzPct val="130000"/>
              <a:buNone/>
            </a:pPr>
            <a:r>
              <a:rPr lang="en-GB" altLang="en-GH"/>
              <a:t>Ocean Pollution Threats</a:t>
            </a:r>
            <a:r>
              <a:rPr lang="en-US" altLang="en-GH"/>
              <a:t> </a:t>
            </a:r>
          </a:p>
          <a:p>
            <a:pPr marL="495300" indent="-495300"/>
            <a:r>
              <a:rPr lang="en-GB" altLang="en-GH"/>
              <a:t>Using it as dumping ground for wastes and nuclear testing</a:t>
            </a:r>
          </a:p>
          <a:p>
            <a:pPr marL="495300" indent="-495300"/>
            <a:r>
              <a:rPr lang="en-GB" altLang="en-GH"/>
              <a:t>Polluting it with oil (oil tankers and oil drilling exploration)</a:t>
            </a:r>
          </a:p>
          <a:p>
            <a:pPr marL="495300" indent="-495300"/>
            <a:r>
              <a:rPr lang="en-GB" altLang="en-GH"/>
              <a:t>Over exploitation of its resources</a:t>
            </a:r>
            <a:r>
              <a:rPr lang="en-US" altLang="en-GH"/>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itle 1">
            <a:extLst>
              <a:ext uri="{FF2B5EF4-FFF2-40B4-BE49-F238E27FC236}">
                <a16:creationId xmlns:a16="http://schemas.microsoft.com/office/drawing/2014/main" id="{A54F1E6C-353A-4EA7-A11B-F207F0F66D81}"/>
              </a:ext>
            </a:extLst>
          </p:cNvPr>
          <p:cNvSpPr>
            <a:spLocks noGrp="1" noChangeArrowheads="1"/>
          </p:cNvSpPr>
          <p:nvPr>
            <p:ph type="title"/>
          </p:nvPr>
        </p:nvSpPr>
        <p:spPr/>
        <p:txBody>
          <a:bodyPr/>
          <a:lstStyle/>
          <a:p>
            <a:r>
              <a:rPr lang="en-US" altLang="en-GH" b="1">
                <a:solidFill>
                  <a:srgbClr val="FF0000"/>
                </a:solidFill>
              </a:rPr>
              <a:t>Noise pollution</a:t>
            </a:r>
            <a:endParaRPr lang="en-GH" altLang="en-GH" b="1">
              <a:solidFill>
                <a:srgbClr val="FF0000"/>
              </a:solidFill>
            </a:endParaRPr>
          </a:p>
        </p:txBody>
      </p:sp>
      <p:sp>
        <p:nvSpPr>
          <p:cNvPr id="304131" name="Content Placeholder 2">
            <a:extLst>
              <a:ext uri="{FF2B5EF4-FFF2-40B4-BE49-F238E27FC236}">
                <a16:creationId xmlns:a16="http://schemas.microsoft.com/office/drawing/2014/main" id="{F6E16A8A-8295-4317-A59E-8FDF016C0770}"/>
              </a:ext>
            </a:extLst>
          </p:cNvPr>
          <p:cNvSpPr>
            <a:spLocks noGrp="1" noChangeArrowheads="1"/>
          </p:cNvSpPr>
          <p:nvPr>
            <p:ph idx="1"/>
          </p:nvPr>
        </p:nvSpPr>
        <p:spPr/>
        <p:txBody>
          <a:bodyPr>
            <a:normAutofit lnSpcReduction="10000"/>
          </a:bodyPr>
          <a:lstStyle/>
          <a:p>
            <a:r>
              <a:rPr lang="en-US" altLang="en-GH" b="1"/>
              <a:t>Noise pollution</a:t>
            </a:r>
            <a:r>
              <a:rPr lang="en-US" altLang="en-GH"/>
              <a:t>, unwanted or excessive </a:t>
            </a:r>
            <a:r>
              <a:rPr lang="en-US" altLang="en-GH">
                <a:hlinkClick r:id="rId2"/>
              </a:rPr>
              <a:t>sound</a:t>
            </a:r>
            <a:r>
              <a:rPr lang="en-US" altLang="en-GH"/>
              <a:t> that can have </a:t>
            </a:r>
            <a:r>
              <a:rPr lang="en-US" altLang="en-GH">
                <a:hlinkClick r:id="rId3"/>
              </a:rPr>
              <a:t>deleterious</a:t>
            </a:r>
            <a:r>
              <a:rPr lang="en-US" altLang="en-GH"/>
              <a:t> effects on human health and environmental quality. Noise </a:t>
            </a:r>
            <a:r>
              <a:rPr lang="en-US" altLang="en-GH">
                <a:hlinkClick r:id="rId4"/>
              </a:rPr>
              <a:t>pollution</a:t>
            </a:r>
            <a:r>
              <a:rPr lang="en-US" altLang="en-GH"/>
              <a:t> is commonly generated inside many industrial facilities and some other workplaces, but it also comes from highway, railway, and airplane traffic and from outdoor construction activities.</a:t>
            </a:r>
          </a:p>
          <a:p>
            <a:r>
              <a:rPr lang="en-US" altLang="en-GH"/>
              <a:t>Mechanical engineers who designed machines and other equipment must produce machines with low noise levels</a:t>
            </a:r>
          </a:p>
          <a:p>
            <a:r>
              <a:rPr lang="en-US" altLang="en-GH"/>
              <a:t>Noise pollution can also come from churches and funeral grounds</a:t>
            </a:r>
          </a:p>
          <a:p>
            <a:r>
              <a:rPr lang="en-US" altLang="en-GH"/>
              <a:t>Our studies show that the sound level in many of the churches around KNUST and environs are above 85 decibels the maximum permissible level</a:t>
            </a:r>
            <a:endParaRPr lang="en-GH" altLang="en-GH"/>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C22CDA8C-9426-4EF2-9644-5C15F9790249}"/>
              </a:ext>
            </a:extLst>
          </p:cNvPr>
          <p:cNvSpPr>
            <a:spLocks noGrp="1" noChangeArrowheads="1"/>
          </p:cNvSpPr>
          <p:nvPr>
            <p:ph type="title"/>
          </p:nvPr>
        </p:nvSpPr>
        <p:spPr>
          <a:xfrm>
            <a:off x="1703389" y="188913"/>
            <a:ext cx="8713787" cy="576262"/>
          </a:xfrm>
        </p:spPr>
        <p:txBody>
          <a:bodyPr/>
          <a:lstStyle/>
          <a:p>
            <a:pPr eaLnBrk="1" hangingPunct="1"/>
            <a:r>
              <a:rPr lang="en-GB" altLang="en-GH" sz="3200"/>
              <a:t> Environmental Crises</a:t>
            </a:r>
          </a:p>
        </p:txBody>
      </p:sp>
      <p:sp>
        <p:nvSpPr>
          <p:cNvPr id="263171" name="Rectangle 3">
            <a:extLst>
              <a:ext uri="{FF2B5EF4-FFF2-40B4-BE49-F238E27FC236}">
                <a16:creationId xmlns:a16="http://schemas.microsoft.com/office/drawing/2014/main" id="{72124E98-60FC-4ED7-B55C-609C6E2BA1CF}"/>
              </a:ext>
            </a:extLst>
          </p:cNvPr>
          <p:cNvSpPr>
            <a:spLocks noGrp="1" noChangeArrowheads="1"/>
          </p:cNvSpPr>
          <p:nvPr>
            <p:ph idx="1"/>
          </p:nvPr>
        </p:nvSpPr>
        <p:spPr>
          <a:xfrm>
            <a:off x="1703389" y="908050"/>
            <a:ext cx="8713787" cy="5949950"/>
          </a:xfrm>
        </p:spPr>
        <p:txBody>
          <a:bodyPr/>
          <a:lstStyle/>
          <a:p>
            <a:pPr eaLnBrk="1" hangingPunct="1">
              <a:buFont typeface="Wingdings" panose="05000000000000000000" pitchFamily="2" charset="2"/>
              <a:buNone/>
            </a:pPr>
            <a:r>
              <a:rPr lang="en-GB" altLang="en-GH" sz="2400" dirty="0"/>
              <a:t>The laws of energy give keys to understanding the environmental crises currently challenging the world.</a:t>
            </a:r>
          </a:p>
          <a:p>
            <a:pPr eaLnBrk="1" hangingPunct="1">
              <a:buFont typeface="Wingdings" panose="05000000000000000000" pitchFamily="2" charset="2"/>
              <a:buNone/>
            </a:pPr>
            <a:endParaRPr lang="en-GB" altLang="en-GH" sz="2400" dirty="0"/>
          </a:p>
          <a:p>
            <a:pPr eaLnBrk="1" hangingPunct="1">
              <a:buFont typeface="Wingdings" panose="05000000000000000000" pitchFamily="2" charset="2"/>
              <a:buNone/>
            </a:pPr>
            <a:r>
              <a:rPr lang="en-GB" altLang="en-GH" sz="2400" dirty="0"/>
              <a:t>Environmental Crisis</a:t>
            </a:r>
          </a:p>
          <a:p>
            <a:pPr eaLnBrk="1" hangingPunct="1">
              <a:buFont typeface="Wingdings" panose="05000000000000000000" pitchFamily="2" charset="2"/>
              <a:buNone/>
            </a:pPr>
            <a:r>
              <a:rPr lang="en-GB" altLang="en-GH" sz="2400" dirty="0"/>
              <a:t>Global warming, 		Ozone layer depletion</a:t>
            </a:r>
          </a:p>
          <a:p>
            <a:pPr eaLnBrk="1" hangingPunct="1">
              <a:buFont typeface="Wingdings" panose="05000000000000000000" pitchFamily="2" charset="2"/>
              <a:buNone/>
            </a:pPr>
            <a:r>
              <a:rPr lang="en-GB" altLang="en-GH" sz="2400" dirty="0"/>
              <a:t>Floods				Air pollution</a:t>
            </a:r>
          </a:p>
          <a:p>
            <a:pPr eaLnBrk="1" hangingPunct="1">
              <a:buFont typeface="Wingdings" panose="05000000000000000000" pitchFamily="2" charset="2"/>
              <a:buNone/>
            </a:pPr>
            <a:r>
              <a:rPr lang="en-GB" altLang="en-GH" sz="2400" dirty="0"/>
              <a:t>Polluted water supply	          	Disease pandemic</a:t>
            </a:r>
          </a:p>
          <a:p>
            <a:pPr eaLnBrk="1" hangingPunct="1">
              <a:buFont typeface="Wingdings" panose="05000000000000000000" pitchFamily="2" charset="2"/>
              <a:buNone/>
            </a:pPr>
            <a:r>
              <a:rPr lang="en-GB" altLang="en-GH" sz="2400" dirty="0"/>
              <a:t>Waste disposal		Famine</a:t>
            </a:r>
          </a:p>
          <a:p>
            <a:pPr eaLnBrk="1" hangingPunct="1">
              <a:buFont typeface="Wingdings" panose="05000000000000000000" pitchFamily="2" charset="2"/>
              <a:buNone/>
            </a:pPr>
            <a:r>
              <a:rPr lang="en-GB" altLang="en-GH" sz="2400" dirty="0"/>
              <a:t>Land degradation		Destruction of rainforests</a:t>
            </a:r>
          </a:p>
          <a:p>
            <a:pPr eaLnBrk="1" hangingPunct="1">
              <a:buFont typeface="Wingdings" panose="05000000000000000000" pitchFamily="2" charset="2"/>
              <a:buNone/>
            </a:pPr>
            <a:r>
              <a:rPr lang="en-GB" altLang="en-GH" sz="2400" dirty="0"/>
              <a:t>Desertification			Rapid population growth etc</a:t>
            </a:r>
          </a:p>
          <a:p>
            <a:pPr eaLnBrk="1" hangingPunct="1">
              <a:buFont typeface="Wingdings" panose="05000000000000000000" pitchFamily="2" charset="2"/>
              <a:buNone/>
            </a:pPr>
            <a:r>
              <a:rPr lang="en-GB" altLang="en-GH" sz="2400" dirty="0"/>
              <a:t>Resource depletion</a:t>
            </a:r>
          </a:p>
          <a:p>
            <a:pPr eaLnBrk="1" hangingPunct="1">
              <a:buFont typeface="Wingdings" panose="05000000000000000000" pitchFamily="2" charset="2"/>
              <a:buNone/>
            </a:pPr>
            <a:r>
              <a:rPr lang="en-GB" altLang="en-GH" sz="2400" dirty="0"/>
              <a:t>Climate change</a:t>
            </a:r>
          </a:p>
          <a:p>
            <a:pPr eaLnBrk="1" hangingPunct="1">
              <a:buFont typeface="Wingdings" panose="05000000000000000000" pitchFamily="2" charset="2"/>
              <a:buNone/>
            </a:pPr>
            <a:r>
              <a:rPr lang="en-GB" altLang="en-GH" sz="2400" dirty="0"/>
              <a:t>Soil pollution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3">
            <a:extLst>
              <a:ext uri="{FF2B5EF4-FFF2-40B4-BE49-F238E27FC236}">
                <a16:creationId xmlns:a16="http://schemas.microsoft.com/office/drawing/2014/main" id="{4AC4BF46-F5BA-4445-B9B8-405886DEEC91}"/>
              </a:ext>
            </a:extLst>
          </p:cNvPr>
          <p:cNvSpPr>
            <a:spLocks noGrp="1" noChangeArrowheads="1"/>
          </p:cNvSpPr>
          <p:nvPr>
            <p:ph type="body" idx="1"/>
          </p:nvPr>
        </p:nvSpPr>
        <p:spPr>
          <a:xfrm>
            <a:off x="1981200" y="533400"/>
            <a:ext cx="8229600" cy="5791200"/>
          </a:xfrm>
        </p:spPr>
        <p:txBody>
          <a:bodyPr>
            <a:normAutofit lnSpcReduction="10000"/>
          </a:bodyPr>
          <a:lstStyle/>
          <a:p>
            <a:pPr marL="495300" indent="-495300">
              <a:buFont typeface="Wingdings" panose="05000000000000000000" pitchFamily="2" charset="2"/>
              <a:buChar char="v"/>
            </a:pPr>
            <a:r>
              <a:rPr lang="en-GB" altLang="en-GH" b="1">
                <a:solidFill>
                  <a:srgbClr val="FF0000"/>
                </a:solidFill>
              </a:rPr>
              <a:t>Soil Pollution</a:t>
            </a:r>
          </a:p>
          <a:p>
            <a:pPr marL="495300" indent="-495300"/>
            <a:r>
              <a:rPr lang="en-GB" altLang="en-GH"/>
              <a:t>Leachates from wastes</a:t>
            </a:r>
          </a:p>
          <a:p>
            <a:pPr marL="495300" indent="-495300"/>
            <a:r>
              <a:rPr lang="en-GB" altLang="en-GH"/>
              <a:t>Storage of toxic substances</a:t>
            </a:r>
          </a:p>
          <a:p>
            <a:pPr marL="495300" indent="-495300"/>
            <a:r>
              <a:rPr lang="en-GB" altLang="en-GH"/>
              <a:t>Deliberate injection of wastewater into the soil</a:t>
            </a:r>
          </a:p>
          <a:p>
            <a:pPr marL="495300" indent="-495300"/>
            <a:endParaRPr lang="en-GB" altLang="en-GH"/>
          </a:p>
          <a:p>
            <a:pPr marL="495300" indent="-495300">
              <a:buFont typeface="Wingdings" panose="05000000000000000000" pitchFamily="2" charset="2"/>
              <a:buChar char="v"/>
            </a:pPr>
            <a:r>
              <a:rPr lang="en-GB" altLang="en-GH" b="1">
                <a:solidFill>
                  <a:srgbClr val="FF0000"/>
                </a:solidFill>
              </a:rPr>
              <a:t>Pollution control</a:t>
            </a:r>
            <a:r>
              <a:rPr lang="en-US" altLang="en-GH" b="1">
                <a:solidFill>
                  <a:srgbClr val="FF0000"/>
                </a:solidFill>
              </a:rPr>
              <a:t> </a:t>
            </a:r>
            <a:endParaRPr lang="en-GB" altLang="en-GH" b="1">
              <a:solidFill>
                <a:srgbClr val="FF0000"/>
              </a:solidFill>
            </a:endParaRPr>
          </a:p>
          <a:p>
            <a:pPr marL="495300" indent="-495300"/>
            <a:r>
              <a:rPr lang="en-GB" altLang="en-GH"/>
              <a:t>Regulation on waste discharges</a:t>
            </a:r>
          </a:p>
          <a:p>
            <a:pPr marL="495300" indent="-495300">
              <a:buNone/>
            </a:pPr>
            <a:endParaRPr lang="en-GB" altLang="en-GH"/>
          </a:p>
          <a:p>
            <a:pPr marL="495300" indent="-495300"/>
            <a:r>
              <a:rPr lang="en-GB" altLang="en-GH"/>
              <a:t>Prevention of the use of phosphorus in detergents</a:t>
            </a:r>
          </a:p>
          <a:p>
            <a:pPr marL="495300" indent="-495300">
              <a:buNone/>
            </a:pPr>
            <a:endParaRPr lang="en-GB" altLang="en-GH"/>
          </a:p>
          <a:p>
            <a:pPr marL="495300" indent="-495300"/>
            <a:r>
              <a:rPr lang="en-GB" altLang="en-GH"/>
              <a:t>Prevention bureau</a:t>
            </a:r>
            <a:r>
              <a:rPr lang="en-US" altLang="en-GH"/>
              <a:t> </a:t>
            </a:r>
          </a:p>
          <a:p>
            <a:pPr marL="495300" indent="-495300"/>
            <a:r>
              <a:rPr lang="en-US" altLang="en-GH">
                <a:solidFill>
                  <a:srgbClr val="FF0000"/>
                </a:solidFill>
              </a:rPr>
              <a:t>Reduce, reuse, recycle (3Rs)</a:t>
            </a:r>
            <a:endParaRPr lang="en-GB" altLang="en-GH">
              <a:solidFill>
                <a:srgbClr val="FF0000"/>
              </a:solidFill>
            </a:endParaRPr>
          </a:p>
          <a:p>
            <a:pPr marL="495300" indent="-495300">
              <a:buNone/>
            </a:pPr>
            <a:endParaRPr lang="en-GB" altLang="en-GH">
              <a:solidFill>
                <a:srgbClr val="FF0000"/>
              </a:solidFill>
            </a:endParaRPr>
          </a:p>
          <a:p>
            <a:pPr marL="495300" indent="-495300">
              <a:buNone/>
            </a:pPr>
            <a:endParaRPr lang="en-GB" altLang="en-GH">
              <a:solidFill>
                <a:srgbClr val="FF0000"/>
              </a:solidFill>
            </a:endParaRPr>
          </a:p>
          <a:p>
            <a:pPr marL="495300" indent="-495300">
              <a:buNone/>
            </a:pPr>
            <a:endParaRPr lang="en-US" altLang="en-GH">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06A8B23C-B50D-4D13-932F-4FDE6A0A265B}"/>
              </a:ext>
            </a:extLst>
          </p:cNvPr>
          <p:cNvSpPr>
            <a:spLocks noGrp="1" noChangeArrowheads="1"/>
          </p:cNvSpPr>
          <p:nvPr>
            <p:ph type="title"/>
          </p:nvPr>
        </p:nvSpPr>
        <p:spPr>
          <a:xfrm>
            <a:off x="1992313" y="260350"/>
            <a:ext cx="8291512" cy="342900"/>
          </a:xfrm>
        </p:spPr>
        <p:txBody>
          <a:bodyPr rtlCol="0">
            <a:normAutofit fontScale="90000"/>
          </a:bodyPr>
          <a:lstStyle/>
          <a:p>
            <a:pPr>
              <a:defRPr/>
            </a:pPr>
            <a:r>
              <a:rPr lang="en-GB" sz="3200" b="1"/>
              <a:t>Land Pollution</a:t>
            </a:r>
          </a:p>
        </p:txBody>
      </p:sp>
      <p:sp>
        <p:nvSpPr>
          <p:cNvPr id="306179" name="Rectangle 3">
            <a:extLst>
              <a:ext uri="{FF2B5EF4-FFF2-40B4-BE49-F238E27FC236}">
                <a16:creationId xmlns:a16="http://schemas.microsoft.com/office/drawing/2014/main" id="{7EBB36AC-CBC0-4D17-AFC6-84E738F84D88}"/>
              </a:ext>
            </a:extLst>
          </p:cNvPr>
          <p:cNvSpPr>
            <a:spLocks noGrp="1" noChangeArrowheads="1"/>
          </p:cNvSpPr>
          <p:nvPr>
            <p:ph idx="1"/>
          </p:nvPr>
        </p:nvSpPr>
        <p:spPr>
          <a:xfrm>
            <a:off x="1524000" y="836614"/>
            <a:ext cx="9144000" cy="6021387"/>
          </a:xfrm>
        </p:spPr>
        <p:txBody>
          <a:bodyPr/>
          <a:lstStyle/>
          <a:p>
            <a:pPr eaLnBrk="1" hangingPunct="1">
              <a:buFont typeface="Wingdings" panose="05000000000000000000" pitchFamily="2" charset="2"/>
              <a:buNone/>
            </a:pPr>
            <a:r>
              <a:rPr lang="en-GB" altLang="en-GH" sz="2000"/>
              <a:t>Historically, land has been the recipient of most wastes including those removed from the air and water.  Pollution of the land / soil not only threaten the future use of the land but also the quality of the surrounding air, surface water and groundwater.  Pollutants on the surface of the land or in the soil frequently move to the surrounding air and water, particularly groundwater.  Sometimes this contamination is the result of a direct application, say of pesticides or fertilizers, onto the land; improper storage, handling or disposal of toxic substances.  </a:t>
            </a:r>
          </a:p>
          <a:p>
            <a:pPr eaLnBrk="1" hangingPunct="1">
              <a:buFont typeface="Wingdings" panose="05000000000000000000" pitchFamily="2" charset="2"/>
              <a:buNone/>
            </a:pPr>
            <a:r>
              <a:rPr lang="en-GB" altLang="en-GH" sz="2000"/>
              <a:t>Industrial waste, if not properly treated and handled can imperil both public health and the environment.  Leaks from underground storage tanks and chemical spills also contribute to contamination of the land and groundwater.</a:t>
            </a:r>
          </a:p>
          <a:p>
            <a:pPr eaLnBrk="1" hangingPunct="1">
              <a:buFont typeface="Wingdings" panose="05000000000000000000" pitchFamily="2" charset="2"/>
              <a:buNone/>
            </a:pPr>
            <a:r>
              <a:rPr lang="en-GB" altLang="en-GH" sz="2000"/>
              <a:t>If not properly disposed, common household wastes can cause environmental problems ranging from foul-smelling smoke from burning trash to breeding grounds for rats, flies and mosquitoes.  Even at properly run disposal sites, land contamination can contribute to air and water pollution because small quantities of toxic substances may be dumped with other household wastes.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EF3DE6F3-809E-4483-9F33-DF30694C478F}"/>
              </a:ext>
            </a:extLst>
          </p:cNvPr>
          <p:cNvSpPr>
            <a:spLocks noGrp="1" noChangeArrowheads="1"/>
          </p:cNvSpPr>
          <p:nvPr>
            <p:ph type="title"/>
          </p:nvPr>
        </p:nvSpPr>
        <p:spPr>
          <a:xfrm>
            <a:off x="1992313" y="260350"/>
            <a:ext cx="8291512" cy="342900"/>
          </a:xfrm>
        </p:spPr>
        <p:txBody>
          <a:bodyPr rtlCol="0">
            <a:normAutofit fontScale="90000"/>
          </a:bodyPr>
          <a:lstStyle/>
          <a:p>
            <a:pPr>
              <a:defRPr/>
            </a:pPr>
            <a:r>
              <a:rPr lang="en-GB" sz="3200" b="1"/>
              <a:t>Land Pollution</a:t>
            </a:r>
          </a:p>
        </p:txBody>
      </p:sp>
      <p:sp>
        <p:nvSpPr>
          <p:cNvPr id="307203" name="Rectangle 3">
            <a:extLst>
              <a:ext uri="{FF2B5EF4-FFF2-40B4-BE49-F238E27FC236}">
                <a16:creationId xmlns:a16="http://schemas.microsoft.com/office/drawing/2014/main" id="{7399A8F2-84D6-4129-A31C-F3C9D16B646E}"/>
              </a:ext>
            </a:extLst>
          </p:cNvPr>
          <p:cNvSpPr>
            <a:spLocks noGrp="1" noChangeArrowheads="1"/>
          </p:cNvSpPr>
          <p:nvPr>
            <p:ph idx="1"/>
          </p:nvPr>
        </p:nvSpPr>
        <p:spPr>
          <a:xfrm>
            <a:off x="1524000" y="836614"/>
            <a:ext cx="9144000" cy="6021387"/>
          </a:xfrm>
        </p:spPr>
        <p:txBody>
          <a:bodyPr/>
          <a:lstStyle/>
          <a:p>
            <a:pPr eaLnBrk="1" hangingPunct="1">
              <a:buFont typeface="Wingdings" panose="05000000000000000000" pitchFamily="2" charset="2"/>
              <a:buNone/>
            </a:pPr>
            <a:r>
              <a:rPr lang="en-GB" altLang="en-GH" sz="2000"/>
              <a:t>Rain water seeping through these buried wastes may form leachate.  Leachate is the liquid that results when water moves through any non-water media and collects contaminants.  Examples would include water as it trickles through either wastes or soils where agricultural pesticides or fertilizers have been applied.  This leachate can then percolate down through the soil and may result  in contamination of the groundwater.</a:t>
            </a:r>
          </a:p>
          <a:p>
            <a:pPr eaLnBrk="1" hangingPunct="1">
              <a:buFont typeface="Wingdings" panose="05000000000000000000" pitchFamily="2" charset="2"/>
              <a:buNone/>
            </a:pPr>
            <a:r>
              <a:rPr lang="en-GB" altLang="en-GH" sz="2000"/>
              <a:t>Other organic wastes such as garbage and paper products decompose and can form explosive methane gas which, because it is lighter than air, tends to rise through the soil and into the atmosphere.  Instances of houses near municipal landfills collecting  explosive levels of methane gas in crawl spaces or basements have been documented.</a:t>
            </a:r>
          </a:p>
          <a:p>
            <a:pPr eaLnBrk="1" hangingPunct="1">
              <a:buFont typeface="Wingdings" panose="05000000000000000000" pitchFamily="2" charset="2"/>
              <a:buNone/>
            </a:pPr>
            <a:r>
              <a:rPr lang="en-GB" altLang="en-GH" sz="2000"/>
              <a:t>The main sources of land pollution are municipal waste disposal, illegal hazardous waste disposal, abandoned hazardous waste sites  and underground tanks.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4">
            <a:extLst>
              <a:ext uri="{FF2B5EF4-FFF2-40B4-BE49-F238E27FC236}">
                <a16:creationId xmlns:a16="http://schemas.microsoft.com/office/drawing/2014/main" id="{695D263C-DB80-49C7-9F56-712EC53261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63750" y="476250"/>
            <a:ext cx="7950200" cy="594995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3">
            <a:extLst>
              <a:ext uri="{FF2B5EF4-FFF2-40B4-BE49-F238E27FC236}">
                <a16:creationId xmlns:a16="http://schemas.microsoft.com/office/drawing/2014/main" id="{DAF60735-33D4-41CA-866A-A27342EE0E2A}"/>
              </a:ext>
            </a:extLst>
          </p:cNvPr>
          <p:cNvSpPr>
            <a:spLocks noGrp="1" noChangeArrowheads="1"/>
          </p:cNvSpPr>
          <p:nvPr>
            <p:ph type="body" idx="1"/>
          </p:nvPr>
        </p:nvSpPr>
        <p:spPr>
          <a:xfrm>
            <a:off x="1981200" y="381000"/>
            <a:ext cx="8229600" cy="6477000"/>
          </a:xfrm>
        </p:spPr>
        <p:txBody>
          <a:bodyPr/>
          <a:lstStyle/>
          <a:p>
            <a:pPr eaLnBrk="1" hangingPunct="1">
              <a:buSzPct val="130000"/>
              <a:buFontTx/>
              <a:buChar char="•"/>
            </a:pPr>
            <a:endParaRPr lang="en-US" altLang="en-GH"/>
          </a:p>
          <a:p>
            <a:pPr eaLnBrk="1" hangingPunct="1">
              <a:buSzPct val="130000"/>
              <a:buFont typeface="Wingdings" panose="05000000000000000000" pitchFamily="2" charset="2"/>
              <a:buChar char="v"/>
            </a:pPr>
            <a:r>
              <a:rPr lang="en-GB" altLang="en-GH">
                <a:solidFill>
                  <a:srgbClr val="FF0000"/>
                </a:solidFill>
              </a:rPr>
              <a:t>Ozone</a:t>
            </a:r>
            <a:r>
              <a:rPr lang="en-US" altLang="en-GH">
                <a:solidFill>
                  <a:srgbClr val="FF0000"/>
                </a:solidFill>
              </a:rPr>
              <a:t> </a:t>
            </a:r>
            <a:endParaRPr lang="en-GB" altLang="en-GH">
              <a:solidFill>
                <a:srgbClr val="FF0000"/>
              </a:solidFill>
            </a:endParaRPr>
          </a:p>
          <a:p>
            <a:pPr eaLnBrk="1" hangingPunct="1">
              <a:buSzPct val="130000"/>
              <a:buFontTx/>
              <a:buChar char="•"/>
            </a:pPr>
            <a:r>
              <a:rPr lang="en-GB" altLang="en-GH"/>
              <a:t>Found in the Stratosphere, hence its name stratospheric ozone</a:t>
            </a:r>
            <a:r>
              <a:rPr lang="en-US" altLang="en-GH"/>
              <a:t> </a:t>
            </a:r>
          </a:p>
          <a:p>
            <a:pPr eaLnBrk="1" hangingPunct="1">
              <a:buSzPct val="130000"/>
              <a:buFontTx/>
              <a:buChar char="•"/>
            </a:pPr>
            <a:r>
              <a:rPr lang="en-GB" altLang="en-GH"/>
              <a:t>Ozone is a three-atom Oxygen compound</a:t>
            </a:r>
          </a:p>
          <a:p>
            <a:pPr eaLnBrk="1" hangingPunct="1">
              <a:buSzPct val="130000"/>
              <a:buFontTx/>
              <a:buChar char="•"/>
            </a:pPr>
            <a:r>
              <a:rPr lang="en-US" altLang="en-GH"/>
              <a:t> </a:t>
            </a:r>
            <a:r>
              <a:rPr lang="en-GB" altLang="en-GH"/>
              <a:t>Ozone gas is perceptibly blue in colour and has a characteristic and pungent smell</a:t>
            </a:r>
            <a:r>
              <a:rPr lang="en-US" altLang="en-GH"/>
              <a:t> </a:t>
            </a:r>
          </a:p>
          <a:p>
            <a:pPr eaLnBrk="1" hangingPunct="1">
              <a:buSzPct val="130000"/>
              <a:buFontTx/>
              <a:buChar char="•"/>
            </a:pPr>
            <a:r>
              <a:rPr lang="en-GB" altLang="en-GH"/>
              <a:t>Occurs between altitudes of 20 and around 35km, normally called the ozone layer</a:t>
            </a:r>
            <a:r>
              <a:rPr lang="en-US" altLang="en-GH"/>
              <a:t> </a:t>
            </a:r>
          </a:p>
          <a:p>
            <a:pPr eaLnBrk="1" hangingPunct="1">
              <a:buSzPct val="130000"/>
              <a:buFontTx/>
              <a:buChar char="•"/>
            </a:pPr>
            <a:r>
              <a:rPr lang="en-GB" altLang="en-GH"/>
              <a:t>Chloro fluorocarbons  </a:t>
            </a:r>
            <a:r>
              <a:rPr lang="en-US" altLang="en-GH"/>
              <a:t>causes damage to the ozone layer</a:t>
            </a:r>
          </a:p>
          <a:p>
            <a:pPr eaLnBrk="1" hangingPunct="1">
              <a:buSzPct val="130000"/>
              <a:buFontTx/>
              <a:buChar char="•"/>
            </a:pPr>
            <a:endParaRPr lang="en-US" altLang="en-GH"/>
          </a:p>
          <a:p>
            <a:pPr eaLnBrk="1" hangingPunct="1">
              <a:buSzPct val="130000"/>
              <a:buFontTx/>
              <a:buNone/>
            </a:pPr>
            <a:endParaRPr lang="en-US" altLang="en-GH"/>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33E20FCA-5611-41BA-9CD8-D2C5FD099A82}"/>
              </a:ext>
            </a:extLst>
          </p:cNvPr>
          <p:cNvSpPr>
            <a:spLocks noGrp="1" noChangeArrowheads="1"/>
          </p:cNvSpPr>
          <p:nvPr>
            <p:ph type="title"/>
          </p:nvPr>
        </p:nvSpPr>
        <p:spPr>
          <a:xfrm>
            <a:off x="1981200" y="277813"/>
            <a:ext cx="8362950" cy="487362"/>
          </a:xfrm>
        </p:spPr>
        <p:txBody>
          <a:bodyPr/>
          <a:lstStyle/>
          <a:p>
            <a:pPr eaLnBrk="1" hangingPunct="1"/>
            <a:r>
              <a:rPr lang="en-GB" altLang="en-GH" sz="2800" b="1"/>
              <a:t>OZONE</a:t>
            </a:r>
          </a:p>
        </p:txBody>
      </p:sp>
      <p:sp>
        <p:nvSpPr>
          <p:cNvPr id="310275" name="Rectangle 3">
            <a:extLst>
              <a:ext uri="{FF2B5EF4-FFF2-40B4-BE49-F238E27FC236}">
                <a16:creationId xmlns:a16="http://schemas.microsoft.com/office/drawing/2014/main" id="{70946C43-4852-4F5A-8E26-21BFD105410A}"/>
              </a:ext>
            </a:extLst>
          </p:cNvPr>
          <p:cNvSpPr>
            <a:spLocks noGrp="1" noChangeArrowheads="1"/>
          </p:cNvSpPr>
          <p:nvPr>
            <p:ph idx="1"/>
          </p:nvPr>
        </p:nvSpPr>
        <p:spPr>
          <a:xfrm>
            <a:off x="1524000" y="908050"/>
            <a:ext cx="9144000" cy="5949950"/>
          </a:xfrm>
        </p:spPr>
        <p:txBody>
          <a:bodyPr/>
          <a:lstStyle/>
          <a:p>
            <a:pPr eaLnBrk="1" hangingPunct="1">
              <a:lnSpc>
                <a:spcPct val="80000"/>
              </a:lnSpc>
              <a:buFont typeface="Wingdings" panose="05000000000000000000" pitchFamily="2" charset="2"/>
              <a:buNone/>
            </a:pPr>
            <a:r>
              <a:rPr lang="en-GB" altLang="en-GH" sz="2000"/>
              <a:t>The proliferation of ozone is one of the most widespread environmental problems and one of the most difficult to manage.  Just about every major urban area of the country exceeds the health protective limits for ozone established by the various EPA.  Ozone is a colourless gas with a pungent odour, and the chief component of smog.  Chemically it is a form of oxygen with three oxygen atoms instead of the two normally found in oxygen.  It is very reactive.  Ozone levels high enough to cause  health problems for people are also high enough to damage crops and vegetation.  Ozone can also damage the lungs of man, building materials and cultural treasures (monuments). Ozone could exist in the troposphere or the stratosphere.</a:t>
            </a:r>
          </a:p>
          <a:p>
            <a:pPr eaLnBrk="1" hangingPunct="1">
              <a:lnSpc>
                <a:spcPct val="80000"/>
              </a:lnSpc>
              <a:buFont typeface="Wingdings" panose="05000000000000000000" pitchFamily="2" charset="2"/>
              <a:buNone/>
            </a:pPr>
            <a:endParaRPr lang="en-GB" altLang="en-GH" sz="2000"/>
          </a:p>
          <a:p>
            <a:pPr eaLnBrk="1" hangingPunct="1">
              <a:lnSpc>
                <a:spcPct val="80000"/>
              </a:lnSpc>
              <a:buFont typeface="Wingdings" panose="05000000000000000000" pitchFamily="2" charset="2"/>
              <a:buNone/>
            </a:pPr>
            <a:r>
              <a:rPr lang="en-GB" altLang="en-GH" sz="2000"/>
              <a:t>Ozone is produced in the atmosphere (troposphere) when sunlight triggers certain chemical reactions.  The precurssors, or chemicals that are initially needed for this reaction to take place include volatile organic compounds (VOCs) and nitrogen oxides (NOx).  VOCs are released  into the air when petroleum products are combusted, handled or processed. NOx are also produced by combustion.  Sunlight provide energy to fuel the reactions between the VOCs and the NOx and naturally occurring atmospheric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a:extLst>
              <a:ext uri="{FF2B5EF4-FFF2-40B4-BE49-F238E27FC236}">
                <a16:creationId xmlns:a16="http://schemas.microsoft.com/office/drawing/2014/main" id="{E119711A-3FD6-426A-A8A1-3BC3BEBBF0C3}"/>
              </a:ext>
            </a:extLst>
          </p:cNvPr>
          <p:cNvSpPr>
            <a:spLocks noGrp="1" noChangeArrowheads="1"/>
          </p:cNvSpPr>
          <p:nvPr>
            <p:ph idx="1"/>
          </p:nvPr>
        </p:nvSpPr>
        <p:spPr>
          <a:xfrm>
            <a:off x="1524000" y="0"/>
            <a:ext cx="9144000" cy="6858000"/>
          </a:xfrm>
        </p:spPr>
        <p:txBody>
          <a:bodyPr rtlCol="0">
            <a:normAutofit fontScale="92500" lnSpcReduction="20000"/>
          </a:bodyPr>
          <a:lstStyle/>
          <a:p>
            <a:pPr>
              <a:lnSpc>
                <a:spcPct val="80000"/>
              </a:lnSpc>
              <a:buNone/>
              <a:defRPr/>
            </a:pPr>
            <a:endParaRPr lang="en-GB" sz="1800" dirty="0"/>
          </a:p>
          <a:p>
            <a:pPr>
              <a:lnSpc>
                <a:spcPct val="80000"/>
              </a:lnSpc>
              <a:buNone/>
              <a:defRPr/>
            </a:pPr>
            <a:r>
              <a:rPr lang="en-GB" sz="1800" dirty="0"/>
              <a:t>   gases, resulting in the production of ozone and eventual generation of smog.</a:t>
            </a:r>
          </a:p>
          <a:p>
            <a:pPr>
              <a:lnSpc>
                <a:spcPct val="80000"/>
              </a:lnSpc>
              <a:buNone/>
              <a:defRPr/>
            </a:pPr>
            <a:r>
              <a:rPr lang="en-GB" sz="1800" dirty="0"/>
              <a:t>  Recent findings indicate that some pollutants especially ozone are more</a:t>
            </a:r>
          </a:p>
          <a:p>
            <a:pPr>
              <a:lnSpc>
                <a:spcPct val="80000"/>
              </a:lnSpc>
              <a:buNone/>
              <a:defRPr/>
            </a:pPr>
            <a:r>
              <a:rPr lang="en-GB" sz="1800" dirty="0"/>
              <a:t>   harmful in lower concentrations than previously thought because they could</a:t>
            </a:r>
          </a:p>
          <a:p>
            <a:pPr>
              <a:lnSpc>
                <a:spcPct val="80000"/>
              </a:lnSpc>
              <a:buNone/>
              <a:defRPr/>
            </a:pPr>
            <a:r>
              <a:rPr lang="en-GB" sz="1800" dirty="0"/>
              <a:t>   life long, permanent health damage.  Ozone is the most serious threat</a:t>
            </a:r>
          </a:p>
          <a:p>
            <a:pPr>
              <a:lnSpc>
                <a:spcPct val="80000"/>
              </a:lnSpc>
              <a:buNone/>
              <a:defRPr/>
            </a:pPr>
            <a:r>
              <a:rPr lang="en-GB" sz="1800" dirty="0"/>
              <a:t>   to vegetation.  It attacks leaves causing them to yellow, develop dead spots</a:t>
            </a:r>
          </a:p>
          <a:p>
            <a:pPr>
              <a:lnSpc>
                <a:spcPct val="80000"/>
              </a:lnSpc>
              <a:buNone/>
              <a:defRPr/>
            </a:pPr>
            <a:r>
              <a:rPr lang="en-GB" sz="1800" dirty="0"/>
              <a:t>    and drop early.  It can reduce plant’s growth, fruit yield and increase</a:t>
            </a:r>
          </a:p>
          <a:p>
            <a:pPr>
              <a:lnSpc>
                <a:spcPct val="80000"/>
              </a:lnSpc>
              <a:buNone/>
              <a:defRPr/>
            </a:pPr>
            <a:r>
              <a:rPr lang="en-GB" sz="1800" dirty="0"/>
              <a:t>     susceptibility to insect attack and interferes with photosynthesis.</a:t>
            </a:r>
          </a:p>
          <a:p>
            <a:pPr>
              <a:lnSpc>
                <a:spcPct val="80000"/>
              </a:lnSpc>
              <a:buNone/>
              <a:defRPr/>
            </a:pPr>
            <a:endParaRPr lang="en-GB" sz="1800" dirty="0"/>
          </a:p>
          <a:p>
            <a:pPr>
              <a:lnSpc>
                <a:spcPct val="80000"/>
              </a:lnSpc>
              <a:buNone/>
              <a:defRPr/>
            </a:pPr>
            <a:endParaRPr lang="en-GB" sz="1800" dirty="0"/>
          </a:p>
          <a:p>
            <a:pPr>
              <a:lnSpc>
                <a:spcPct val="80000"/>
              </a:lnSpc>
              <a:buNone/>
              <a:defRPr/>
            </a:pPr>
            <a:r>
              <a:rPr lang="en-GB" sz="1800" dirty="0"/>
              <a:t>			OZONE IN STRATOSPHERE</a:t>
            </a:r>
          </a:p>
          <a:p>
            <a:pPr>
              <a:lnSpc>
                <a:spcPct val="80000"/>
              </a:lnSpc>
              <a:buNone/>
              <a:defRPr/>
            </a:pPr>
            <a:r>
              <a:rPr lang="en-GB" sz="1800" dirty="0"/>
              <a:t>	The ozone layer in the stratosphere filters out some of the UV light from the</a:t>
            </a:r>
          </a:p>
          <a:p>
            <a:pPr>
              <a:lnSpc>
                <a:spcPct val="80000"/>
              </a:lnSpc>
              <a:buNone/>
              <a:defRPr/>
            </a:pPr>
            <a:r>
              <a:rPr lang="en-GB" sz="1800" dirty="0"/>
              <a:t>	sun.  Destruction of the ozone layer allows more of the sun’s UV rays to</a:t>
            </a:r>
          </a:p>
          <a:p>
            <a:pPr>
              <a:lnSpc>
                <a:spcPct val="80000"/>
              </a:lnSpc>
              <a:buNone/>
              <a:defRPr/>
            </a:pPr>
            <a:r>
              <a:rPr lang="en-GB" sz="1800" dirty="0"/>
              <a:t>	penetrate to us.  Increased UV can lead to greater incidence of skin cancer,</a:t>
            </a:r>
          </a:p>
          <a:p>
            <a:pPr>
              <a:lnSpc>
                <a:spcPct val="80000"/>
              </a:lnSpc>
              <a:buNone/>
              <a:defRPr/>
            </a:pPr>
            <a:r>
              <a:rPr lang="en-GB" sz="1800" dirty="0"/>
              <a:t>	Cataracts, reduction in populations of certain fish larvae and plankton. It also</a:t>
            </a:r>
          </a:p>
          <a:p>
            <a:pPr>
              <a:lnSpc>
                <a:spcPct val="80000"/>
              </a:lnSpc>
              <a:buNone/>
              <a:defRPr/>
            </a:pPr>
            <a:r>
              <a:rPr lang="en-GB" sz="1800" dirty="0"/>
              <a:t>	reduces the useful life of outdoor paints and plastics. </a:t>
            </a:r>
            <a:r>
              <a:rPr lang="en-GB" sz="1800" dirty="0" err="1"/>
              <a:t>Chlorofluoro</a:t>
            </a:r>
            <a:r>
              <a:rPr lang="en-GB" sz="1800" dirty="0"/>
              <a:t>-carbons</a:t>
            </a:r>
          </a:p>
          <a:p>
            <a:pPr>
              <a:lnSpc>
                <a:spcPct val="80000"/>
              </a:lnSpc>
              <a:buNone/>
              <a:defRPr/>
            </a:pPr>
            <a:r>
              <a:rPr lang="en-GB" sz="1800" dirty="0"/>
              <a:t>	(CFC) are compounds  that consist of Cl, F and C and used as coolants for</a:t>
            </a:r>
          </a:p>
          <a:p>
            <a:pPr>
              <a:lnSpc>
                <a:spcPct val="80000"/>
              </a:lnSpc>
              <a:buNone/>
              <a:defRPr/>
            </a:pPr>
            <a:r>
              <a:rPr lang="en-GB" sz="1800" dirty="0"/>
              <a:t>	refrigerators, air conditioners, propellants for aerosol sprays agents for </a:t>
            </a:r>
          </a:p>
          <a:p>
            <a:pPr>
              <a:lnSpc>
                <a:spcPct val="80000"/>
              </a:lnSpc>
              <a:buNone/>
              <a:defRPr/>
            </a:pPr>
            <a:r>
              <a:rPr lang="en-GB" sz="1800" dirty="0"/>
              <a:t>	producing plastic foam and cleansers for electrical parts.  CFCs do not </a:t>
            </a:r>
          </a:p>
          <a:p>
            <a:pPr>
              <a:lnSpc>
                <a:spcPct val="80000"/>
              </a:lnSpc>
              <a:buNone/>
              <a:defRPr/>
            </a:pPr>
            <a:r>
              <a:rPr lang="en-GB" sz="1800" dirty="0"/>
              <a:t>	degrade easily in the first layer of the atmosphere (troposphere) and so rises</a:t>
            </a:r>
          </a:p>
          <a:p>
            <a:pPr>
              <a:lnSpc>
                <a:spcPct val="80000"/>
              </a:lnSpc>
              <a:buNone/>
              <a:defRPr/>
            </a:pPr>
            <a:r>
              <a:rPr lang="en-GB" sz="1800" dirty="0"/>
              <a:t>	into the stratosphere.  CFCs are broken down by UV light in the stratosphere.</a:t>
            </a:r>
          </a:p>
          <a:p>
            <a:pPr>
              <a:lnSpc>
                <a:spcPct val="80000"/>
              </a:lnSpc>
              <a:buNone/>
              <a:defRPr/>
            </a:pPr>
            <a:r>
              <a:rPr lang="en-GB" sz="1800" dirty="0"/>
              <a:t>	The chlorine atoms released react with the ozone layer to convert it into two</a:t>
            </a:r>
          </a:p>
          <a:p>
            <a:pPr>
              <a:lnSpc>
                <a:spcPct val="80000"/>
              </a:lnSpc>
              <a:buNone/>
              <a:defRPr/>
            </a:pPr>
            <a:r>
              <a:rPr lang="en-GB" sz="1800" dirty="0"/>
              <a:t>	molecules of oxygen and chloride.</a:t>
            </a:r>
          </a:p>
          <a:p>
            <a:pPr>
              <a:lnSpc>
                <a:spcPct val="80000"/>
              </a:lnSpc>
              <a:buNone/>
              <a:defRPr/>
            </a:pPr>
            <a:endParaRPr lang="en-GB"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itle 1">
            <a:extLst>
              <a:ext uri="{FF2B5EF4-FFF2-40B4-BE49-F238E27FC236}">
                <a16:creationId xmlns:a16="http://schemas.microsoft.com/office/drawing/2014/main" id="{76E645BE-4F3D-4D78-BE2D-2748A5F2A7CE}"/>
              </a:ext>
            </a:extLst>
          </p:cNvPr>
          <p:cNvSpPr>
            <a:spLocks noGrp="1" noChangeArrowheads="1"/>
          </p:cNvSpPr>
          <p:nvPr>
            <p:ph type="ctrTitle"/>
          </p:nvPr>
        </p:nvSpPr>
        <p:spPr>
          <a:xfrm>
            <a:off x="2063750" y="20639"/>
            <a:ext cx="7848600" cy="960437"/>
          </a:xfrm>
        </p:spPr>
        <p:txBody>
          <a:bodyPr/>
          <a:lstStyle/>
          <a:p>
            <a:pPr eaLnBrk="1" hangingPunct="1"/>
            <a:r>
              <a:rPr lang="en-US" altLang="en-GH" sz="2800"/>
              <a:t>Stratospheric Ozone Depletion and anthropogenic enhanced greenhouse effect</a:t>
            </a:r>
          </a:p>
        </p:txBody>
      </p:sp>
      <p:sp>
        <p:nvSpPr>
          <p:cNvPr id="314371" name="Subtitle 2">
            <a:extLst>
              <a:ext uri="{FF2B5EF4-FFF2-40B4-BE49-F238E27FC236}">
                <a16:creationId xmlns:a16="http://schemas.microsoft.com/office/drawing/2014/main" id="{E51C2957-4E29-42EF-A38F-41604140A648}"/>
              </a:ext>
            </a:extLst>
          </p:cNvPr>
          <p:cNvSpPr>
            <a:spLocks noGrp="1" noChangeArrowheads="1"/>
          </p:cNvSpPr>
          <p:nvPr>
            <p:ph type="subTitle" idx="1"/>
          </p:nvPr>
        </p:nvSpPr>
        <p:spPr>
          <a:xfrm>
            <a:off x="1631950" y="1196975"/>
            <a:ext cx="8928100" cy="5545138"/>
          </a:xfrm>
        </p:spPr>
        <p:txBody>
          <a:bodyPr/>
          <a:lstStyle/>
          <a:p>
            <a:pPr eaLnBrk="1" hangingPunct="1"/>
            <a:r>
              <a:rPr lang="en-US" altLang="en-GH" sz="2000"/>
              <a:t>Several of the anthropogenic greenhouse gases (e.g. CFCs and N2O) are also ozone depleting gases.  Tropospheric warming apparently induces stratospheric colling that exacerbates ozone destruction.  As more of Earth’s radiant heat is trapped in the lower atmosphere, the statosphere cools further, enhancing the catalytic destruction of ozone.  Further, that loss of ozone itself augments the cooling of the strtosphere.  Interactions between climate change and stratospheric ozone may delay recovery of the ozone layer by 15 – 20 years.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3">
            <a:extLst>
              <a:ext uri="{FF2B5EF4-FFF2-40B4-BE49-F238E27FC236}">
                <a16:creationId xmlns:a16="http://schemas.microsoft.com/office/drawing/2014/main" id="{D2BE0378-AFAA-438C-98B5-6717D0FFB3AF}"/>
              </a:ext>
            </a:extLst>
          </p:cNvPr>
          <p:cNvSpPr>
            <a:spLocks noGrp="1" noChangeArrowheads="1"/>
          </p:cNvSpPr>
          <p:nvPr>
            <p:ph type="body" idx="1"/>
          </p:nvPr>
        </p:nvSpPr>
        <p:spPr>
          <a:xfrm>
            <a:off x="2286000" y="533400"/>
            <a:ext cx="8229600" cy="5791200"/>
          </a:xfrm>
        </p:spPr>
        <p:txBody>
          <a:bodyPr/>
          <a:lstStyle/>
          <a:p>
            <a:pPr eaLnBrk="1" hangingPunct="1">
              <a:buFont typeface="Wingdings" panose="05000000000000000000" pitchFamily="2" charset="2"/>
              <a:buChar char="v"/>
            </a:pPr>
            <a:endParaRPr lang="en-GB" altLang="en-GH" b="1" dirty="0"/>
          </a:p>
          <a:p>
            <a:pPr eaLnBrk="1" hangingPunct="1">
              <a:buFont typeface="Wingdings" panose="05000000000000000000" pitchFamily="2" charset="2"/>
              <a:buChar char="v"/>
            </a:pPr>
            <a:r>
              <a:rPr lang="en-GB" altLang="en-GH" b="1" dirty="0"/>
              <a:t>Depletion of the ozone layer will create the following problems</a:t>
            </a:r>
            <a:r>
              <a:rPr lang="en-GB" altLang="en-GH" dirty="0"/>
              <a:t>:</a:t>
            </a:r>
          </a:p>
          <a:p>
            <a:pPr eaLnBrk="1" hangingPunct="1">
              <a:buFont typeface="Wingdings" panose="05000000000000000000" pitchFamily="2" charset="2"/>
              <a:buNone/>
            </a:pPr>
            <a:endParaRPr lang="en-GB" altLang="en-GH" dirty="0"/>
          </a:p>
          <a:p>
            <a:pPr eaLnBrk="1" hangingPunct="1"/>
            <a:r>
              <a:rPr lang="en-GB" altLang="en-GH" dirty="0"/>
              <a:t>Human skin cancer</a:t>
            </a:r>
          </a:p>
          <a:p>
            <a:pPr eaLnBrk="1" hangingPunct="1">
              <a:buFont typeface="Wingdings 2" panose="05020102010507070707" pitchFamily="18" charset="2"/>
              <a:buNone/>
            </a:pPr>
            <a:r>
              <a:rPr lang="en-GB" altLang="en-GH" dirty="0"/>
              <a:t>		</a:t>
            </a:r>
          </a:p>
          <a:p>
            <a:pPr eaLnBrk="1" hangingPunct="1"/>
            <a:r>
              <a:rPr lang="en-GB" altLang="en-GH" dirty="0"/>
              <a:t>Damage to plant and animal life including food crops	</a:t>
            </a:r>
          </a:p>
          <a:p>
            <a:pPr eaLnBrk="1" hangingPunct="1"/>
            <a:r>
              <a:rPr lang="en-GB" altLang="en-GH" dirty="0"/>
              <a:t>Alteration in global climate patterns</a:t>
            </a:r>
            <a:endParaRPr lang="en-US" altLang="en-GH"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2DA1ED74-4877-421A-A6FA-1869A7490A6B}"/>
              </a:ext>
            </a:extLst>
          </p:cNvPr>
          <p:cNvSpPr>
            <a:spLocks noGrp="1" noChangeArrowheads="1"/>
          </p:cNvSpPr>
          <p:nvPr>
            <p:ph type="title"/>
          </p:nvPr>
        </p:nvSpPr>
        <p:spPr>
          <a:xfrm>
            <a:off x="2057400" y="381000"/>
            <a:ext cx="8229600" cy="1143000"/>
          </a:xfrm>
        </p:spPr>
        <p:txBody>
          <a:bodyPr/>
          <a:lstStyle/>
          <a:p>
            <a:pPr algn="ctr" eaLnBrk="1" hangingPunct="1"/>
            <a:r>
              <a:rPr lang="en-GB" altLang="en-GH" sz="3200" b="1"/>
              <a:t>Wastewater Treatment</a:t>
            </a:r>
            <a:br>
              <a:rPr lang="en-GB" altLang="en-GH" sz="3200" b="1" u="sng"/>
            </a:br>
            <a:endParaRPr lang="en-US" altLang="en-GH" sz="3200" b="1" u="sng"/>
          </a:p>
        </p:txBody>
      </p:sp>
      <p:sp>
        <p:nvSpPr>
          <p:cNvPr id="321539" name="Rectangle 3">
            <a:extLst>
              <a:ext uri="{FF2B5EF4-FFF2-40B4-BE49-F238E27FC236}">
                <a16:creationId xmlns:a16="http://schemas.microsoft.com/office/drawing/2014/main" id="{EDEDEE8A-9CC0-49CC-9C58-65B3985EB7BE}"/>
              </a:ext>
            </a:extLst>
          </p:cNvPr>
          <p:cNvSpPr>
            <a:spLocks noGrp="1" noChangeArrowheads="1"/>
          </p:cNvSpPr>
          <p:nvPr>
            <p:ph type="body" idx="1"/>
          </p:nvPr>
        </p:nvSpPr>
        <p:spPr>
          <a:xfrm>
            <a:off x="1981200" y="990600"/>
            <a:ext cx="8229600" cy="5334000"/>
          </a:xfrm>
        </p:spPr>
        <p:txBody>
          <a:bodyPr>
            <a:normAutofit fontScale="92500" lnSpcReduction="20000"/>
          </a:bodyPr>
          <a:lstStyle/>
          <a:p>
            <a:pPr algn="just" eaLnBrk="1" hangingPunct="1">
              <a:buFont typeface="Wingdings" panose="05000000000000000000" pitchFamily="2" charset="2"/>
              <a:buChar char="v"/>
            </a:pPr>
            <a:endParaRPr lang="en-GB" altLang="en-GH" b="1" dirty="0">
              <a:solidFill>
                <a:srgbClr val="FF0000"/>
              </a:solidFill>
            </a:endParaRPr>
          </a:p>
          <a:p>
            <a:pPr algn="just" eaLnBrk="1" hangingPunct="1">
              <a:buFont typeface="Wingdings" panose="05000000000000000000" pitchFamily="2" charset="2"/>
              <a:buChar char="v"/>
            </a:pPr>
            <a:r>
              <a:rPr lang="en-GB" altLang="en-GH" b="1" dirty="0">
                <a:solidFill>
                  <a:srgbClr val="FF0000"/>
                </a:solidFill>
              </a:rPr>
              <a:t>Characteristics of Wastewater</a:t>
            </a:r>
          </a:p>
          <a:p>
            <a:pPr algn="just" eaLnBrk="1" hangingPunct="1">
              <a:buFont typeface="Wingdings" panose="05000000000000000000" pitchFamily="2" charset="2"/>
              <a:buNone/>
            </a:pPr>
            <a:endParaRPr lang="en-GB" altLang="en-GH" b="1" dirty="0">
              <a:solidFill>
                <a:srgbClr val="FF0000"/>
              </a:solidFill>
            </a:endParaRPr>
          </a:p>
          <a:p>
            <a:pPr algn="just" eaLnBrk="1" hangingPunct="1">
              <a:buSzPct val="130000"/>
              <a:buFontTx/>
              <a:buChar char="•"/>
            </a:pPr>
            <a:r>
              <a:rPr lang="en-GB" altLang="en-GH" dirty="0"/>
              <a:t>Wastewater is commonly used as a synonym for sewage</a:t>
            </a:r>
            <a:r>
              <a:rPr lang="en-US" altLang="en-GH" dirty="0"/>
              <a:t> in many places</a:t>
            </a:r>
          </a:p>
          <a:p>
            <a:pPr algn="just" eaLnBrk="1" hangingPunct="1">
              <a:buSzPct val="130000"/>
              <a:buFontTx/>
              <a:buChar char="•"/>
            </a:pPr>
            <a:r>
              <a:rPr lang="en-US" altLang="en-GH" dirty="0"/>
              <a:t>Sewage consists of black water and grey water. The black water is the one from toilets and the greywater is the one from the kitchen and bath houses</a:t>
            </a:r>
          </a:p>
          <a:p>
            <a:pPr algn="just" eaLnBrk="1" hangingPunct="1">
              <a:buSzPct val="130000"/>
              <a:buFontTx/>
              <a:buChar char="•"/>
            </a:pPr>
            <a:r>
              <a:rPr lang="en-GB" altLang="en-GH" dirty="0"/>
              <a:t>Wastewater contain waste components that impede the application of natural functions of water thus calling for removal of the pollutants before usage</a:t>
            </a:r>
          </a:p>
          <a:p>
            <a:pPr algn="just" eaLnBrk="1" hangingPunct="1">
              <a:buSzPct val="130000"/>
              <a:buFontTx/>
              <a:buChar char="•"/>
            </a:pPr>
            <a:r>
              <a:rPr lang="en-GB" altLang="en-GH" dirty="0"/>
              <a:t>Domestic Wastewater differ from industries and these vary widely in characteristics and composition.</a:t>
            </a:r>
          </a:p>
          <a:p>
            <a:pPr algn="just" eaLnBrk="1" hangingPunct="1">
              <a:buSzPct val="130000"/>
              <a:buFontTx/>
              <a:buChar char="•"/>
            </a:pPr>
            <a:r>
              <a:rPr lang="en-GB" altLang="en-GH" dirty="0">
                <a:solidFill>
                  <a:srgbClr val="FF0000"/>
                </a:solidFill>
              </a:rPr>
              <a:t>Wastewater contains harmful bacterial and chemicals depending on what the water was used for.</a:t>
            </a:r>
          </a:p>
          <a:p>
            <a:pPr eaLnBrk="1" hangingPunct="1">
              <a:buSzPct val="130000"/>
              <a:buFontTx/>
              <a:buChar char="•"/>
            </a:pPr>
            <a:endParaRPr lang="en-US" altLang="en-GH"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9E4F1575-FF78-4D91-B136-8339FC23FB0A}"/>
              </a:ext>
            </a:extLst>
          </p:cNvPr>
          <p:cNvSpPr>
            <a:spLocks noGrp="1" noChangeArrowheads="1"/>
          </p:cNvSpPr>
          <p:nvPr>
            <p:ph type="title"/>
          </p:nvPr>
        </p:nvSpPr>
        <p:spPr>
          <a:xfrm>
            <a:off x="2057400" y="304800"/>
            <a:ext cx="8229600" cy="781050"/>
          </a:xfrm>
        </p:spPr>
        <p:txBody>
          <a:bodyPr/>
          <a:lstStyle/>
          <a:p>
            <a:pPr eaLnBrk="1" hangingPunct="1"/>
            <a:r>
              <a:rPr lang="fr-FR" altLang="en-GH" sz="2800" b="1"/>
              <a:t>POLLUTION AND POLLUTION CONTROL</a:t>
            </a:r>
            <a:r>
              <a:rPr lang="en-US" altLang="en-GH" sz="4600"/>
              <a:t> </a:t>
            </a:r>
          </a:p>
        </p:txBody>
      </p:sp>
      <p:sp>
        <p:nvSpPr>
          <p:cNvPr id="265219" name="Rectangle 3">
            <a:extLst>
              <a:ext uri="{FF2B5EF4-FFF2-40B4-BE49-F238E27FC236}">
                <a16:creationId xmlns:a16="http://schemas.microsoft.com/office/drawing/2014/main" id="{B7D786F3-A428-4FED-9682-6AB4E8C7733F}"/>
              </a:ext>
            </a:extLst>
          </p:cNvPr>
          <p:cNvSpPr>
            <a:spLocks noGrp="1" noChangeArrowheads="1"/>
          </p:cNvSpPr>
          <p:nvPr>
            <p:ph type="body" idx="1"/>
          </p:nvPr>
        </p:nvSpPr>
        <p:spPr>
          <a:xfrm>
            <a:off x="1981200" y="1143000"/>
            <a:ext cx="8229600" cy="5181600"/>
          </a:xfrm>
        </p:spPr>
        <p:txBody>
          <a:bodyPr>
            <a:normAutofit fontScale="92500"/>
          </a:bodyPr>
          <a:lstStyle/>
          <a:p>
            <a:pPr eaLnBrk="1" hangingPunct="1">
              <a:buFont typeface="Wingdings" panose="05000000000000000000" pitchFamily="2" charset="2"/>
              <a:buChar char="v"/>
            </a:pPr>
            <a:r>
              <a:rPr lang="fr-FR" altLang="en-GH">
                <a:solidFill>
                  <a:srgbClr val="FF0000"/>
                </a:solidFill>
              </a:rPr>
              <a:t>Pollution And Pollutants</a:t>
            </a:r>
          </a:p>
          <a:p>
            <a:pPr eaLnBrk="1" hangingPunct="1">
              <a:buFont typeface="Wingdings" panose="05000000000000000000" pitchFamily="2" charset="2"/>
              <a:buNone/>
            </a:pPr>
            <a:r>
              <a:rPr lang="en-GB" altLang="en-GH" b="1"/>
              <a:t>Pollution</a:t>
            </a:r>
            <a:r>
              <a:rPr lang="en-GB" altLang="en-GH"/>
              <a:t> </a:t>
            </a:r>
          </a:p>
          <a:p>
            <a:pPr eaLnBrk="1" hangingPunct="1">
              <a:buSzPct val="130000"/>
              <a:buFontTx/>
              <a:buChar char="•"/>
            </a:pPr>
            <a:r>
              <a:rPr lang="en-GB" altLang="en-GH"/>
              <a:t>Undesirable change in the chemical, physical and biological characteristics of air, water and land which tends to harmfully influence life and man and his activities</a:t>
            </a:r>
          </a:p>
          <a:p>
            <a:pPr eaLnBrk="1" hangingPunct="1">
              <a:buSzPct val="130000"/>
              <a:buFontTx/>
              <a:buNone/>
            </a:pPr>
            <a:endParaRPr lang="en-US" altLang="en-GH"/>
          </a:p>
          <a:p>
            <a:pPr eaLnBrk="1" hangingPunct="1">
              <a:buSzPct val="130000"/>
              <a:buFontTx/>
              <a:buNone/>
            </a:pPr>
            <a:r>
              <a:rPr lang="en-US" altLang="en-GH"/>
              <a:t> </a:t>
            </a:r>
            <a:r>
              <a:rPr lang="en-GB" altLang="en-GH" b="1"/>
              <a:t>Pollutants</a:t>
            </a:r>
            <a:r>
              <a:rPr lang="en-GB" altLang="en-GH"/>
              <a:t> -Any substance that cause pollution </a:t>
            </a:r>
          </a:p>
          <a:p>
            <a:pPr eaLnBrk="1" hangingPunct="1">
              <a:buSzPct val="130000"/>
              <a:buFontTx/>
              <a:buNone/>
            </a:pPr>
            <a:r>
              <a:rPr lang="en-GB" altLang="en-GH"/>
              <a:t>Classified as:</a:t>
            </a:r>
          </a:p>
          <a:p>
            <a:pPr eaLnBrk="1" hangingPunct="1">
              <a:buSzPct val="130000"/>
              <a:buFontTx/>
              <a:buChar char="•"/>
            </a:pPr>
            <a:r>
              <a:rPr lang="en-GB" altLang="en-GH"/>
              <a:t>Degradable</a:t>
            </a:r>
            <a:r>
              <a:rPr lang="en-US" altLang="en-GH"/>
              <a:t> </a:t>
            </a:r>
          </a:p>
          <a:p>
            <a:pPr eaLnBrk="1" hangingPunct="1">
              <a:buSzPct val="130000"/>
              <a:buFontTx/>
              <a:buChar char="•"/>
            </a:pPr>
            <a:r>
              <a:rPr lang="en-GB" altLang="en-GH"/>
              <a:t>Non-degradable </a:t>
            </a:r>
            <a:endParaRPr lang="fr-FR" altLang="en-GH">
              <a:solidFill>
                <a:srgbClr val="FF0000"/>
              </a:solidFill>
            </a:endParaRPr>
          </a:p>
          <a:p>
            <a:pPr eaLnBrk="1" hangingPunct="1">
              <a:buFont typeface="Wingdings" panose="05000000000000000000" pitchFamily="2" charset="2"/>
              <a:buNone/>
            </a:pPr>
            <a:r>
              <a:rPr lang="en-US" altLang="en-GH">
                <a:solidFill>
                  <a:srgbClr val="FF0000"/>
                </a:solidFill>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3">
            <a:extLst>
              <a:ext uri="{FF2B5EF4-FFF2-40B4-BE49-F238E27FC236}">
                <a16:creationId xmlns:a16="http://schemas.microsoft.com/office/drawing/2014/main" id="{BB8539C2-DD77-4150-A25B-833BB773F4DD}"/>
              </a:ext>
            </a:extLst>
          </p:cNvPr>
          <p:cNvSpPr>
            <a:spLocks noGrp="1" noChangeArrowheads="1"/>
          </p:cNvSpPr>
          <p:nvPr>
            <p:ph type="body" idx="1"/>
          </p:nvPr>
        </p:nvSpPr>
        <p:spPr>
          <a:xfrm>
            <a:off x="1981200" y="609600"/>
            <a:ext cx="8229600" cy="5715000"/>
          </a:xfrm>
        </p:spPr>
        <p:txBody>
          <a:bodyPr>
            <a:normAutofit fontScale="92500" lnSpcReduction="20000"/>
          </a:bodyPr>
          <a:lstStyle/>
          <a:p>
            <a:pPr eaLnBrk="1" hangingPunct="1">
              <a:buFont typeface="Wingdings" panose="05000000000000000000" pitchFamily="2" charset="2"/>
              <a:buChar char="v"/>
            </a:pPr>
            <a:r>
              <a:rPr lang="en-GB" altLang="en-GH" b="1" dirty="0">
                <a:solidFill>
                  <a:srgbClr val="FF0000"/>
                </a:solidFill>
              </a:rPr>
              <a:t>Types of sewage</a:t>
            </a:r>
            <a:r>
              <a:rPr lang="en-US" altLang="en-GH" dirty="0">
                <a:solidFill>
                  <a:srgbClr val="FF0000"/>
                </a:solidFill>
              </a:rPr>
              <a:t> </a:t>
            </a:r>
          </a:p>
          <a:p>
            <a:pPr eaLnBrk="1" hangingPunct="1"/>
            <a:r>
              <a:rPr lang="en-GB" altLang="en-GH" sz="2400" b="1" dirty="0"/>
              <a:t>Domestic sewage</a:t>
            </a:r>
            <a:r>
              <a:rPr lang="en-GB" altLang="en-GH" sz="2400" dirty="0"/>
              <a:t>: consist of black water and grey water from toilets and bathrooms respectively. In Ghana grey and black water are separated unlike the developing countries where the wastewater is combined.</a:t>
            </a:r>
          </a:p>
          <a:p>
            <a:pPr eaLnBrk="1" hangingPunct="1">
              <a:buFont typeface="Wingdings 2" panose="05020102010507070707" pitchFamily="18" charset="2"/>
              <a:buNone/>
            </a:pPr>
            <a:endParaRPr lang="en-GB" altLang="en-GH" sz="2400" dirty="0"/>
          </a:p>
          <a:p>
            <a:pPr eaLnBrk="1" hangingPunct="1"/>
            <a:r>
              <a:rPr lang="en-GB" altLang="en-GH" sz="2400" b="1" dirty="0"/>
              <a:t>Industrial sewage</a:t>
            </a:r>
            <a:r>
              <a:rPr lang="en-GB" altLang="en-GH" sz="2400" dirty="0"/>
              <a:t>: Include wastes from Tanneries, Canneries, and Pharmaceutical, Textile wastes and beverage industries like the breweries</a:t>
            </a:r>
          </a:p>
          <a:p>
            <a:pPr eaLnBrk="1" hangingPunct="1">
              <a:buFont typeface="Wingdings 2" panose="05020102010507070707" pitchFamily="18" charset="2"/>
              <a:buNone/>
            </a:pPr>
            <a:endParaRPr lang="en-GB" altLang="en-GH" sz="2400" dirty="0"/>
          </a:p>
          <a:p>
            <a:pPr eaLnBrk="1" hangingPunct="1"/>
            <a:r>
              <a:rPr lang="en-GB" altLang="en-GH" sz="2400" b="1" dirty="0"/>
              <a:t>Municipal sewage</a:t>
            </a:r>
            <a:r>
              <a:rPr lang="en-GB" altLang="en-GH" sz="2400" dirty="0"/>
              <a:t>: Domestic sewage and waste from public places</a:t>
            </a:r>
          </a:p>
          <a:p>
            <a:pPr eaLnBrk="1" hangingPunct="1">
              <a:buFont typeface="Wingdings 2" panose="05020102010507070707" pitchFamily="18" charset="2"/>
              <a:buNone/>
            </a:pPr>
            <a:endParaRPr lang="en-GB" altLang="en-GH" sz="2400" dirty="0"/>
          </a:p>
          <a:p>
            <a:pPr eaLnBrk="1" hangingPunct="1">
              <a:buFont typeface="Wingdings" panose="05000000000000000000" pitchFamily="2" charset="2"/>
              <a:buChar char="v"/>
            </a:pPr>
            <a:r>
              <a:rPr lang="en-GB" altLang="en-GH" b="1" dirty="0">
                <a:solidFill>
                  <a:srgbClr val="FF0000"/>
                </a:solidFill>
              </a:rPr>
              <a:t>Mode of collection</a:t>
            </a:r>
            <a:r>
              <a:rPr lang="en-US" altLang="en-GH" dirty="0">
                <a:solidFill>
                  <a:srgbClr val="FF0000"/>
                </a:solidFill>
              </a:rPr>
              <a:t> </a:t>
            </a:r>
          </a:p>
          <a:p>
            <a:pPr eaLnBrk="1" hangingPunct="1">
              <a:buSzPct val="130000"/>
              <a:buFontTx/>
              <a:buChar char="•"/>
            </a:pPr>
            <a:r>
              <a:rPr lang="en-GB" altLang="en-GH" dirty="0"/>
              <a:t>Sewerage system</a:t>
            </a:r>
            <a:r>
              <a:rPr lang="en-US" altLang="en-GH" dirty="0"/>
              <a:t> is a network of pipes carrying the sewage from homes to a central treatment plant. This can be very costly. In Ghana and Dubai, the sewage is partially treated in septic tanks and carried by trucks to  faecal sludge treatment plants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3">
            <a:extLst>
              <a:ext uri="{FF2B5EF4-FFF2-40B4-BE49-F238E27FC236}">
                <a16:creationId xmlns:a16="http://schemas.microsoft.com/office/drawing/2014/main" id="{63B5611B-8E32-4055-96A1-7C6C3A0A19AD}"/>
              </a:ext>
            </a:extLst>
          </p:cNvPr>
          <p:cNvSpPr>
            <a:spLocks noGrp="1" noChangeArrowheads="1"/>
          </p:cNvSpPr>
          <p:nvPr>
            <p:ph type="body" idx="1"/>
          </p:nvPr>
        </p:nvSpPr>
        <p:spPr>
          <a:xfrm>
            <a:off x="1981200" y="533400"/>
            <a:ext cx="8229600" cy="5791200"/>
          </a:xfrm>
        </p:spPr>
        <p:txBody>
          <a:bodyPr>
            <a:normAutofit lnSpcReduction="10000"/>
          </a:bodyPr>
          <a:lstStyle/>
          <a:p>
            <a:pPr marL="536575" indent="-536575">
              <a:buFont typeface="Wingdings" panose="05000000000000000000" pitchFamily="2" charset="2"/>
              <a:buChar char="v"/>
            </a:pPr>
            <a:r>
              <a:rPr lang="en-GB" altLang="en-GH">
                <a:solidFill>
                  <a:srgbClr val="FF0000"/>
                </a:solidFill>
              </a:rPr>
              <a:t>Wastewater Treatment</a:t>
            </a:r>
          </a:p>
          <a:p>
            <a:pPr marL="536575" indent="-536575">
              <a:buSzPct val="130000"/>
              <a:buFontTx/>
              <a:buChar char="•"/>
            </a:pPr>
            <a:r>
              <a:rPr lang="en-US" altLang="en-GH">
                <a:solidFill>
                  <a:srgbClr val="FF0000"/>
                </a:solidFill>
              </a:rPr>
              <a:t> </a:t>
            </a:r>
            <a:r>
              <a:rPr lang="en-US" altLang="en-GH"/>
              <a:t>W</a:t>
            </a:r>
            <a:r>
              <a:rPr lang="en-GB" altLang="en-GH"/>
              <a:t>astewater has to be treated to reduce the level of pollutants</a:t>
            </a:r>
            <a:r>
              <a:rPr lang="en-US" altLang="en-GH"/>
              <a:t> </a:t>
            </a:r>
          </a:p>
          <a:p>
            <a:pPr marL="536575" indent="-536575">
              <a:buSzPct val="130000"/>
              <a:buNone/>
            </a:pPr>
            <a:endParaRPr lang="en-US" altLang="en-GH"/>
          </a:p>
          <a:p>
            <a:pPr marL="536575" indent="-536575">
              <a:buSzPct val="130000"/>
              <a:buFontTx/>
              <a:buChar char="•"/>
            </a:pPr>
            <a:r>
              <a:rPr lang="en-GB" altLang="en-GH"/>
              <a:t>To encourage re-use and recycle of resources present in wastewater</a:t>
            </a:r>
            <a:r>
              <a:rPr lang="en-US" altLang="en-GH"/>
              <a:t> </a:t>
            </a:r>
          </a:p>
          <a:p>
            <a:pPr marL="536575" indent="-536575">
              <a:buSzPct val="130000"/>
              <a:buNone/>
            </a:pPr>
            <a:endParaRPr lang="en-US" altLang="en-GH"/>
          </a:p>
          <a:p>
            <a:pPr marL="536575" indent="-536575">
              <a:buSzPct val="130000"/>
              <a:buFontTx/>
              <a:buChar char="•"/>
            </a:pPr>
            <a:r>
              <a:rPr lang="en-GB" altLang="en-GH"/>
              <a:t>Treatment plants for this normally consist of :</a:t>
            </a:r>
          </a:p>
          <a:p>
            <a:pPr marL="536575" indent="-536575">
              <a:buFont typeface="Wingdings" panose="05000000000000000000" pitchFamily="2" charset="2"/>
              <a:buAutoNum type="romanLcPeriod"/>
            </a:pPr>
            <a:r>
              <a:rPr lang="en-GB" altLang="en-GH">
                <a:solidFill>
                  <a:srgbClr val="FF0000"/>
                </a:solidFill>
              </a:rPr>
              <a:t>Primary treatment:</a:t>
            </a:r>
          </a:p>
          <a:p>
            <a:pPr marL="536575" indent="-536575">
              <a:buFont typeface="Wingdings" panose="05000000000000000000" pitchFamily="2" charset="2"/>
              <a:buChar char="v"/>
            </a:pPr>
            <a:r>
              <a:rPr lang="en-GB" altLang="en-GH"/>
              <a:t>screens </a:t>
            </a:r>
          </a:p>
          <a:p>
            <a:pPr marL="536575" indent="-536575">
              <a:buFont typeface="Wingdings" panose="05000000000000000000" pitchFamily="2" charset="2"/>
              <a:buChar char="v"/>
            </a:pPr>
            <a:r>
              <a:rPr lang="en-GB" altLang="en-GH"/>
              <a:t> grit chamber </a:t>
            </a:r>
          </a:p>
          <a:p>
            <a:pPr marL="536575" indent="-536575">
              <a:buFont typeface="Wingdings" panose="05000000000000000000" pitchFamily="2" charset="2"/>
              <a:buChar char="v"/>
            </a:pPr>
            <a:r>
              <a:rPr lang="en-GB" altLang="en-GH"/>
              <a:t> sedimentation tank</a:t>
            </a:r>
            <a:endParaRPr lang="en-US" altLang="en-GH"/>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a:extLst>
              <a:ext uri="{FF2B5EF4-FFF2-40B4-BE49-F238E27FC236}">
                <a16:creationId xmlns:a16="http://schemas.microsoft.com/office/drawing/2014/main" id="{A055D0C7-AEDB-46B0-A0CC-F19DC7795063}"/>
              </a:ext>
            </a:extLst>
          </p:cNvPr>
          <p:cNvSpPr>
            <a:spLocks noGrp="1" noChangeArrowheads="1"/>
          </p:cNvSpPr>
          <p:nvPr>
            <p:ph type="body" idx="1"/>
          </p:nvPr>
        </p:nvSpPr>
        <p:spPr>
          <a:xfrm>
            <a:off x="1981200" y="228600"/>
            <a:ext cx="8229600" cy="6629400"/>
          </a:xfrm>
        </p:spPr>
        <p:txBody>
          <a:bodyPr/>
          <a:lstStyle/>
          <a:p>
            <a:pPr marL="536575" indent="-536575">
              <a:buFont typeface="Wingdings 2" panose="05020102010507070707" pitchFamily="18" charset="2"/>
              <a:buAutoNum type="romanLcPeriod" startAt="2"/>
            </a:pPr>
            <a:r>
              <a:rPr lang="en-GB" altLang="en-GH">
                <a:solidFill>
                  <a:srgbClr val="FF0000"/>
                </a:solidFill>
              </a:rPr>
              <a:t>Secondary treatment:</a:t>
            </a:r>
          </a:p>
          <a:p>
            <a:pPr marL="536575" indent="-536575"/>
            <a:r>
              <a:rPr lang="en-GB" altLang="en-GH"/>
              <a:t> Activated sludge process</a:t>
            </a:r>
          </a:p>
          <a:p>
            <a:pPr marL="536575" indent="-536575"/>
            <a:r>
              <a:rPr lang="en-GB" altLang="en-GH"/>
              <a:t>Trickling filter process</a:t>
            </a:r>
          </a:p>
          <a:p>
            <a:pPr marL="536575" indent="-536575"/>
            <a:r>
              <a:rPr lang="en-GB" altLang="en-GH"/>
              <a:t>Waste stabilisation ponds</a:t>
            </a:r>
          </a:p>
          <a:p>
            <a:pPr marL="536575" indent="-536575">
              <a:buNone/>
            </a:pPr>
            <a:endParaRPr lang="en-GB" altLang="en-GH"/>
          </a:p>
          <a:p>
            <a:pPr marL="536575" indent="-536575">
              <a:buFont typeface="Wingdings 2" panose="05020102010507070707" pitchFamily="18" charset="2"/>
              <a:buAutoNum type="romanLcPeriod" startAt="3"/>
            </a:pPr>
            <a:r>
              <a:rPr lang="en-GB" altLang="en-GH">
                <a:solidFill>
                  <a:srgbClr val="FF0000"/>
                </a:solidFill>
              </a:rPr>
              <a:t>Tertiary treatment</a:t>
            </a:r>
            <a:r>
              <a:rPr lang="en-GB" altLang="en-GH"/>
              <a:t> </a:t>
            </a:r>
            <a:r>
              <a:rPr lang="en-GB" altLang="en-GH">
                <a:solidFill>
                  <a:srgbClr val="FF0000"/>
                </a:solidFill>
              </a:rPr>
              <a:t>:</a:t>
            </a:r>
          </a:p>
          <a:p>
            <a:pPr marL="536575" indent="-536575">
              <a:buFont typeface="Wingdings 2" panose="05020102010507070707" pitchFamily="18" charset="2"/>
              <a:buChar char=""/>
            </a:pPr>
            <a:r>
              <a:rPr lang="en-GB" altLang="en-GH"/>
              <a:t>Removal of nitrates and phosphates</a:t>
            </a:r>
            <a:r>
              <a:rPr lang="en-US" altLang="en-GH"/>
              <a:t> </a:t>
            </a:r>
          </a:p>
          <a:p>
            <a:pPr marL="536575" indent="-536575">
              <a:buNone/>
            </a:pPr>
            <a:endParaRPr lang="en-US" altLang="en-GH"/>
          </a:p>
          <a:p>
            <a:pPr marL="536575" indent="-536575">
              <a:buFont typeface="Wingdings 2" panose="05020102010507070707" pitchFamily="18" charset="2"/>
              <a:buAutoNum type="romanLcPeriod" startAt="4"/>
            </a:pPr>
            <a:r>
              <a:rPr lang="en-GB" altLang="en-GH">
                <a:solidFill>
                  <a:srgbClr val="FF0000"/>
                </a:solidFill>
              </a:rPr>
              <a:t>Advanced treatment:</a:t>
            </a:r>
            <a:r>
              <a:rPr lang="en-GB" altLang="en-GH"/>
              <a:t> </a:t>
            </a:r>
          </a:p>
          <a:p>
            <a:pPr marL="536575" indent="-536575">
              <a:buFont typeface="Wingdings 2" panose="05020102010507070707" pitchFamily="18" charset="2"/>
              <a:buChar char=""/>
            </a:pPr>
            <a:r>
              <a:rPr lang="en-GB" altLang="en-GH"/>
              <a:t>Recommended when there are other pollutants, which could not be removed during the first three treatment processes</a:t>
            </a:r>
            <a:r>
              <a:rPr lang="en-US" altLang="en-GH"/>
              <a:t> </a:t>
            </a:r>
          </a:p>
          <a:p>
            <a:pPr marL="536575" indent="-536575">
              <a:buFont typeface="Wingdings 2" panose="05020102010507070707" pitchFamily="18" charset="2"/>
              <a:buChar char=""/>
            </a:pPr>
            <a:endParaRPr lang="en-US" altLang="en-GH"/>
          </a:p>
          <a:p>
            <a:pPr marL="536575" indent="-536575">
              <a:buSzPct val="130000"/>
              <a:buFontTx/>
              <a:buChar char="•"/>
            </a:pPr>
            <a:endParaRPr lang="en-US" altLang="en-GH"/>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3">
            <a:extLst>
              <a:ext uri="{FF2B5EF4-FFF2-40B4-BE49-F238E27FC236}">
                <a16:creationId xmlns:a16="http://schemas.microsoft.com/office/drawing/2014/main" id="{2C6C5569-3679-4531-A8A2-4FC0251BB174}"/>
              </a:ext>
            </a:extLst>
          </p:cNvPr>
          <p:cNvSpPr>
            <a:spLocks noGrp="1" noChangeArrowheads="1"/>
          </p:cNvSpPr>
          <p:nvPr>
            <p:ph type="body" idx="1"/>
          </p:nvPr>
        </p:nvSpPr>
        <p:spPr>
          <a:xfrm>
            <a:off x="1981200" y="533400"/>
            <a:ext cx="8229600" cy="6324600"/>
          </a:xfrm>
        </p:spPr>
        <p:txBody>
          <a:bodyPr>
            <a:normAutofit fontScale="92500" lnSpcReduction="10000"/>
          </a:bodyPr>
          <a:lstStyle/>
          <a:p>
            <a:pPr eaLnBrk="1" hangingPunct="1">
              <a:buFont typeface="Wingdings" panose="05000000000000000000" pitchFamily="2" charset="2"/>
              <a:buChar char="v"/>
            </a:pPr>
            <a:r>
              <a:rPr lang="en-GB" altLang="en-GH" b="1" dirty="0">
                <a:solidFill>
                  <a:srgbClr val="FF0000"/>
                </a:solidFill>
              </a:rPr>
              <a:t>Wastewater Treatment Technologies</a:t>
            </a:r>
          </a:p>
          <a:p>
            <a:pPr eaLnBrk="1" hangingPunct="1">
              <a:buSzPct val="130000"/>
              <a:buFontTx/>
              <a:buChar char="•"/>
            </a:pPr>
            <a:r>
              <a:rPr lang="en-GB" altLang="en-GH" b="1" dirty="0"/>
              <a:t>Conventional is when energy for treatment is high cost</a:t>
            </a:r>
          </a:p>
          <a:p>
            <a:pPr eaLnBrk="1" hangingPunct="1">
              <a:buSzPct val="130000"/>
              <a:buFontTx/>
              <a:buChar char="•"/>
            </a:pPr>
            <a:r>
              <a:rPr lang="en-GB" altLang="en-GH" b="1" dirty="0"/>
              <a:t>Non-conventional or low-cost treatment </a:t>
            </a:r>
            <a:r>
              <a:rPr lang="en-GB" altLang="en-GH" b="1" dirty="0" err="1"/>
              <a:t>systemsuses</a:t>
            </a:r>
            <a:r>
              <a:rPr lang="en-GB" altLang="en-GH" b="1" dirty="0"/>
              <a:t> natural treatment such as dependant on sunlight and aquatic plants</a:t>
            </a:r>
          </a:p>
          <a:p>
            <a:pPr eaLnBrk="1" hangingPunct="1">
              <a:buSzPct val="130000"/>
              <a:buFontTx/>
              <a:buNone/>
            </a:pPr>
            <a:endParaRPr lang="en-GB" altLang="en-GH" b="1" dirty="0">
              <a:solidFill>
                <a:srgbClr val="FF0000"/>
              </a:solidFill>
            </a:endParaRPr>
          </a:p>
          <a:p>
            <a:pPr eaLnBrk="1" hangingPunct="1">
              <a:buSzPct val="130000"/>
              <a:buFont typeface="Wingdings" panose="05000000000000000000" pitchFamily="2" charset="2"/>
              <a:buChar char="v"/>
            </a:pPr>
            <a:r>
              <a:rPr lang="en-GB" altLang="en-GH" b="1" dirty="0">
                <a:solidFill>
                  <a:srgbClr val="FF0000"/>
                </a:solidFill>
              </a:rPr>
              <a:t>Appropriate Technology Selection for Wastewater Re-Use</a:t>
            </a:r>
            <a:r>
              <a:rPr lang="en-US" altLang="en-GH" dirty="0"/>
              <a:t> </a:t>
            </a:r>
            <a:endParaRPr lang="en-GB" altLang="en-GH" b="1" dirty="0">
              <a:solidFill>
                <a:srgbClr val="FF0000"/>
              </a:solidFill>
            </a:endParaRPr>
          </a:p>
          <a:p>
            <a:pPr eaLnBrk="1" hangingPunct="1">
              <a:buSzPct val="140000"/>
              <a:buFontTx/>
              <a:buChar char="•"/>
            </a:pPr>
            <a:r>
              <a:rPr lang="en-GB" altLang="en-GH" dirty="0"/>
              <a:t>Wastewater can be used for agricultural purposes, biogas production and aquaculture</a:t>
            </a:r>
            <a:r>
              <a:rPr lang="en-US" altLang="en-GH" dirty="0"/>
              <a:t> </a:t>
            </a:r>
          </a:p>
          <a:p>
            <a:pPr eaLnBrk="1" hangingPunct="1">
              <a:buSzPct val="140000"/>
              <a:buFontTx/>
              <a:buNone/>
            </a:pPr>
            <a:endParaRPr lang="en-US" altLang="en-GH" dirty="0"/>
          </a:p>
          <a:p>
            <a:pPr eaLnBrk="1" hangingPunct="1">
              <a:buSzPct val="140000"/>
              <a:buFontTx/>
              <a:buChar char="•"/>
            </a:pPr>
            <a:r>
              <a:rPr lang="en-GB" altLang="en-GH" dirty="0"/>
              <a:t>In Ghana, the practice of using raw sewage for irrigation is popular with some farmers</a:t>
            </a:r>
            <a:r>
              <a:rPr lang="en-US" altLang="en-GH" dirty="0"/>
              <a:t> </a:t>
            </a:r>
          </a:p>
          <a:p>
            <a:pPr eaLnBrk="1" hangingPunct="1">
              <a:buSzPct val="140000"/>
              <a:buFontTx/>
              <a:buChar char="•"/>
            </a:pPr>
            <a:endParaRPr lang="en-US" altLang="en-GH" dirty="0"/>
          </a:p>
          <a:p>
            <a:pPr eaLnBrk="1" hangingPunct="1">
              <a:buSzPct val="140000"/>
              <a:buFontTx/>
              <a:buChar char="•"/>
            </a:pPr>
            <a:r>
              <a:rPr lang="en-GB" altLang="en-GH" dirty="0"/>
              <a:t>Harvesting of fish from the maturation ponds of waste stabilization ponds is also common</a:t>
            </a:r>
            <a:r>
              <a:rPr lang="en-US" altLang="en-GH" dirty="0"/>
              <a:t> </a:t>
            </a:r>
          </a:p>
          <a:p>
            <a:pPr eaLnBrk="1" hangingPunct="1">
              <a:buSzPct val="140000"/>
              <a:buFontTx/>
              <a:buChar char="•"/>
            </a:pPr>
            <a:endParaRPr lang="en-US" altLang="en-GH"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3">
            <a:extLst>
              <a:ext uri="{FF2B5EF4-FFF2-40B4-BE49-F238E27FC236}">
                <a16:creationId xmlns:a16="http://schemas.microsoft.com/office/drawing/2014/main" id="{3F14C591-25B6-46FD-8CFC-98670FB48E75}"/>
              </a:ext>
            </a:extLst>
          </p:cNvPr>
          <p:cNvSpPr>
            <a:spLocks noGrp="1" noChangeArrowheads="1"/>
          </p:cNvSpPr>
          <p:nvPr>
            <p:ph type="body" idx="1"/>
          </p:nvPr>
        </p:nvSpPr>
        <p:spPr>
          <a:xfrm>
            <a:off x="1981200" y="533400"/>
            <a:ext cx="8229600" cy="5791200"/>
          </a:xfrm>
        </p:spPr>
        <p:txBody>
          <a:bodyPr>
            <a:normAutofit lnSpcReduction="10000"/>
          </a:bodyPr>
          <a:lstStyle/>
          <a:p>
            <a:pPr marL="536575" indent="-536575">
              <a:buFont typeface="Wingdings" panose="05000000000000000000" pitchFamily="2" charset="2"/>
              <a:buChar char="v"/>
            </a:pPr>
            <a:r>
              <a:rPr lang="en-GB" altLang="en-GH">
                <a:solidFill>
                  <a:srgbClr val="FF0000"/>
                </a:solidFill>
              </a:rPr>
              <a:t>Wastewater Treatment</a:t>
            </a:r>
          </a:p>
          <a:p>
            <a:pPr marL="536575" indent="-536575">
              <a:buSzPct val="130000"/>
              <a:buFontTx/>
              <a:buChar char="•"/>
            </a:pPr>
            <a:r>
              <a:rPr lang="en-US" altLang="en-GH">
                <a:solidFill>
                  <a:srgbClr val="FF0000"/>
                </a:solidFill>
              </a:rPr>
              <a:t> </a:t>
            </a:r>
            <a:r>
              <a:rPr lang="en-US" altLang="en-GH"/>
              <a:t>W</a:t>
            </a:r>
            <a:r>
              <a:rPr lang="en-GB" altLang="en-GH"/>
              <a:t>astewater has to be treated to reduce the level of pollutants</a:t>
            </a:r>
            <a:r>
              <a:rPr lang="en-US" altLang="en-GH"/>
              <a:t> </a:t>
            </a:r>
          </a:p>
          <a:p>
            <a:pPr marL="536575" indent="-536575">
              <a:buSzPct val="130000"/>
              <a:buNone/>
            </a:pPr>
            <a:endParaRPr lang="en-US" altLang="en-GH"/>
          </a:p>
          <a:p>
            <a:pPr marL="536575" indent="-536575">
              <a:buSzPct val="130000"/>
              <a:buFontTx/>
              <a:buChar char="•"/>
            </a:pPr>
            <a:r>
              <a:rPr lang="en-GB" altLang="en-GH"/>
              <a:t>To encourage re-use and recycle of resources present in wastewater</a:t>
            </a:r>
            <a:r>
              <a:rPr lang="en-US" altLang="en-GH"/>
              <a:t> </a:t>
            </a:r>
          </a:p>
          <a:p>
            <a:pPr marL="536575" indent="-536575">
              <a:buSzPct val="130000"/>
              <a:buNone/>
            </a:pPr>
            <a:endParaRPr lang="en-US" altLang="en-GH"/>
          </a:p>
          <a:p>
            <a:pPr marL="536575" indent="-536575">
              <a:buSzPct val="130000"/>
              <a:buFontTx/>
              <a:buChar char="•"/>
            </a:pPr>
            <a:r>
              <a:rPr lang="en-GB" altLang="en-GH"/>
              <a:t>Treatment plants for this normally consist of :</a:t>
            </a:r>
          </a:p>
          <a:p>
            <a:pPr marL="536575" indent="-536575">
              <a:buFont typeface="Wingdings" panose="05000000000000000000" pitchFamily="2" charset="2"/>
              <a:buAutoNum type="romanLcPeriod"/>
            </a:pPr>
            <a:r>
              <a:rPr lang="en-GB" altLang="en-GH">
                <a:solidFill>
                  <a:srgbClr val="FF0000"/>
                </a:solidFill>
              </a:rPr>
              <a:t>Primary treatment:</a:t>
            </a:r>
          </a:p>
          <a:p>
            <a:pPr marL="536575" indent="-536575">
              <a:buFont typeface="Wingdings" panose="05000000000000000000" pitchFamily="2" charset="2"/>
              <a:buChar char="v"/>
            </a:pPr>
            <a:r>
              <a:rPr lang="en-GB" altLang="en-GH"/>
              <a:t>screens </a:t>
            </a:r>
          </a:p>
          <a:p>
            <a:pPr marL="536575" indent="-536575">
              <a:buFont typeface="Wingdings" panose="05000000000000000000" pitchFamily="2" charset="2"/>
              <a:buChar char="v"/>
            </a:pPr>
            <a:r>
              <a:rPr lang="en-GB" altLang="en-GH"/>
              <a:t> grit chamber </a:t>
            </a:r>
          </a:p>
          <a:p>
            <a:pPr marL="536575" indent="-536575">
              <a:buFont typeface="Wingdings" panose="05000000000000000000" pitchFamily="2" charset="2"/>
              <a:buChar char="v"/>
            </a:pPr>
            <a:r>
              <a:rPr lang="en-GB" altLang="en-GH"/>
              <a:t> sedimentation tank</a:t>
            </a:r>
            <a:endParaRPr lang="en-US" altLang="en-GH"/>
          </a:p>
        </p:txBody>
      </p:sp>
    </p:spTree>
    <p:extLst>
      <p:ext uri="{BB962C8B-B14F-4D97-AF65-F5344CB8AC3E}">
        <p14:creationId xmlns:p14="http://schemas.microsoft.com/office/powerpoint/2010/main" val="1930066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3">
            <a:extLst>
              <a:ext uri="{FF2B5EF4-FFF2-40B4-BE49-F238E27FC236}">
                <a16:creationId xmlns:a16="http://schemas.microsoft.com/office/drawing/2014/main" id="{A65AF394-1BA3-4ED8-A53F-16B51D127BFE}"/>
              </a:ext>
            </a:extLst>
          </p:cNvPr>
          <p:cNvSpPr>
            <a:spLocks noGrp="1" noChangeArrowheads="1"/>
          </p:cNvSpPr>
          <p:nvPr>
            <p:ph type="body" idx="1"/>
          </p:nvPr>
        </p:nvSpPr>
        <p:spPr>
          <a:xfrm>
            <a:off x="1981200" y="609600"/>
            <a:ext cx="8229600" cy="5715000"/>
          </a:xfrm>
        </p:spPr>
        <p:txBody>
          <a:bodyPr>
            <a:normAutofit lnSpcReduction="10000"/>
          </a:bodyPr>
          <a:lstStyle/>
          <a:p>
            <a:pPr eaLnBrk="1" hangingPunct="1">
              <a:buSzPct val="130000"/>
              <a:buFont typeface="Wingdings" panose="05000000000000000000" pitchFamily="2" charset="2"/>
              <a:buChar char="v"/>
            </a:pPr>
            <a:r>
              <a:rPr lang="en-GB" altLang="en-GH" dirty="0">
                <a:solidFill>
                  <a:srgbClr val="FF0000"/>
                </a:solidFill>
              </a:rPr>
              <a:t>Pathogens in wastewater</a:t>
            </a:r>
            <a:r>
              <a:rPr lang="en-US" altLang="en-GH" dirty="0"/>
              <a:t> </a:t>
            </a:r>
          </a:p>
          <a:p>
            <a:pPr eaLnBrk="1" hangingPunct="1">
              <a:buSzPct val="130000"/>
              <a:buFontTx/>
              <a:buChar char="•"/>
            </a:pPr>
            <a:r>
              <a:rPr lang="en-GB" altLang="en-GH" dirty="0"/>
              <a:t>Are disease-causing organisms, in plants, animals and human beings</a:t>
            </a:r>
            <a:r>
              <a:rPr lang="en-US" altLang="en-GH" dirty="0"/>
              <a:t> </a:t>
            </a:r>
          </a:p>
          <a:p>
            <a:pPr eaLnBrk="1" hangingPunct="1">
              <a:buSzPct val="130000"/>
              <a:buFontTx/>
              <a:buChar char="•"/>
            </a:pPr>
            <a:endParaRPr lang="en-US" altLang="en-GH" dirty="0"/>
          </a:p>
          <a:p>
            <a:pPr eaLnBrk="1" hangingPunct="1">
              <a:buSzPct val="130000"/>
              <a:buFontTx/>
              <a:buChar char="•"/>
            </a:pPr>
            <a:r>
              <a:rPr lang="en-GB" altLang="en-GH" dirty="0"/>
              <a:t>categorized in</a:t>
            </a:r>
            <a:r>
              <a:rPr lang="en-US" altLang="en-GH" dirty="0"/>
              <a:t> </a:t>
            </a:r>
            <a:r>
              <a:rPr lang="en-GB" altLang="en-GH" dirty="0"/>
              <a:t>five major groups viz: viruses, bacteria, protozoa, fungi and helminths</a:t>
            </a:r>
            <a:r>
              <a:rPr lang="en-US" altLang="en-GH" dirty="0"/>
              <a:t> </a:t>
            </a:r>
          </a:p>
          <a:p>
            <a:pPr eaLnBrk="1" hangingPunct="1">
              <a:buSzPct val="130000"/>
              <a:buFontTx/>
              <a:buChar char="•"/>
            </a:pPr>
            <a:endParaRPr lang="en-US" altLang="en-GH" dirty="0"/>
          </a:p>
          <a:p>
            <a:pPr eaLnBrk="1" hangingPunct="1">
              <a:buFont typeface="Wingdings" panose="05000000000000000000" pitchFamily="2" charset="2"/>
              <a:buChar char="v"/>
            </a:pPr>
            <a:r>
              <a:rPr lang="en-GB" altLang="en-GH" b="1" dirty="0">
                <a:solidFill>
                  <a:srgbClr val="FF0000"/>
                </a:solidFill>
              </a:rPr>
              <a:t>Infective Dose for Pathogens</a:t>
            </a:r>
          </a:p>
          <a:p>
            <a:pPr eaLnBrk="1" hangingPunct="1">
              <a:buSzPct val="130000"/>
              <a:buFontTx/>
              <a:buChar char="•"/>
            </a:pPr>
            <a:r>
              <a:rPr lang="en-US" altLang="en-GH" b="1" dirty="0">
                <a:solidFill>
                  <a:srgbClr val="FF0000"/>
                </a:solidFill>
              </a:rPr>
              <a:t> </a:t>
            </a:r>
            <a:r>
              <a:rPr lang="en-GB" altLang="en-GH" dirty="0"/>
              <a:t>Infective doses of pathogens range from one for  viruses to several millions for bacteria</a:t>
            </a:r>
            <a:r>
              <a:rPr lang="en-US" altLang="en-GH" dirty="0"/>
              <a:t> </a:t>
            </a:r>
          </a:p>
          <a:p>
            <a:pPr eaLnBrk="1" hangingPunct="1">
              <a:buSzPct val="130000"/>
              <a:buFontTx/>
              <a:buChar char="•"/>
            </a:pPr>
            <a:endParaRPr lang="en-US" altLang="en-GH" dirty="0"/>
          </a:p>
          <a:p>
            <a:pPr eaLnBrk="1" hangingPunct="1">
              <a:buSzPct val="130000"/>
              <a:buFontTx/>
              <a:buChar char="•"/>
            </a:pPr>
            <a:r>
              <a:rPr lang="en-GB" altLang="en-GH" dirty="0"/>
              <a:t>  Generally, infective doses for viruses and worms are smaller in number than that for bacteria</a:t>
            </a:r>
            <a:r>
              <a:rPr lang="en-US" altLang="en-GH" dirty="0"/>
              <a:t> </a:t>
            </a:r>
          </a:p>
          <a:p>
            <a:pPr eaLnBrk="1" hangingPunct="1">
              <a:buSzPct val="130000"/>
              <a:buFontTx/>
              <a:buNone/>
            </a:pPr>
            <a:endParaRPr lang="en-US" altLang="en-GH" dirty="0"/>
          </a:p>
          <a:p>
            <a:pPr eaLnBrk="1" hangingPunct="1">
              <a:buSzPct val="130000"/>
              <a:buFontTx/>
              <a:buChar char="•"/>
            </a:pPr>
            <a:endParaRPr lang="en-US" altLang="en-GH" dirty="0"/>
          </a:p>
          <a:p>
            <a:pPr eaLnBrk="1" hangingPunct="1">
              <a:buSzPct val="130000"/>
              <a:buFontTx/>
              <a:buNone/>
            </a:pPr>
            <a:endParaRPr lang="en-US" altLang="en-GH" b="1" dirty="0">
              <a:solidFill>
                <a:srgbClr val="FF0000"/>
              </a:solidFill>
            </a:endParaRPr>
          </a:p>
          <a:p>
            <a:pPr eaLnBrk="1" hangingPunct="1">
              <a:buSzPct val="130000"/>
              <a:buFontTx/>
              <a:buNone/>
            </a:pPr>
            <a:endParaRPr lang="en-US" altLang="en-GH" b="1" dirty="0">
              <a:solidFill>
                <a:srgbClr val="FF0000"/>
              </a:solidFill>
            </a:endParaRPr>
          </a:p>
          <a:p>
            <a:pPr eaLnBrk="1" hangingPunct="1">
              <a:buSzPct val="130000"/>
              <a:buFontTx/>
              <a:buNone/>
            </a:pPr>
            <a:endParaRPr lang="en-US" altLang="en-GH" b="1" dirty="0">
              <a:solidFill>
                <a:srgbClr val="FF0000"/>
              </a:solidFill>
            </a:endParaRPr>
          </a:p>
          <a:p>
            <a:pPr eaLnBrk="1" hangingPunct="1">
              <a:buSzPct val="130000"/>
              <a:buFont typeface="Wingdings" panose="05000000000000000000" pitchFamily="2" charset="2"/>
              <a:buChar char="v"/>
            </a:pPr>
            <a:endParaRPr lang="en-US" altLang="en-GH" dirty="0">
              <a:solidFill>
                <a:srgbClr val="FF0000"/>
              </a:solidFill>
            </a:endParaRPr>
          </a:p>
          <a:p>
            <a:pPr eaLnBrk="1" hangingPunct="1">
              <a:buSzPct val="130000"/>
              <a:buFontTx/>
              <a:buChar char="•"/>
            </a:pPr>
            <a:endParaRPr lang="en-US" altLang="en-GH" dirty="0">
              <a:solidFill>
                <a:srgbClr val="FF0000"/>
              </a:solidFill>
            </a:endParaRPr>
          </a:p>
        </p:txBody>
      </p:sp>
    </p:spTree>
    <p:extLst>
      <p:ext uri="{BB962C8B-B14F-4D97-AF65-F5344CB8AC3E}">
        <p14:creationId xmlns:p14="http://schemas.microsoft.com/office/powerpoint/2010/main" val="284613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3">
            <a:extLst>
              <a:ext uri="{FF2B5EF4-FFF2-40B4-BE49-F238E27FC236}">
                <a16:creationId xmlns:a16="http://schemas.microsoft.com/office/drawing/2014/main" id="{9711F5A9-D7C5-47F5-A33D-9EE0C250BA19}"/>
              </a:ext>
            </a:extLst>
          </p:cNvPr>
          <p:cNvSpPr>
            <a:spLocks noGrp="1" noChangeArrowheads="1"/>
          </p:cNvSpPr>
          <p:nvPr>
            <p:ph type="body" idx="1"/>
          </p:nvPr>
        </p:nvSpPr>
        <p:spPr>
          <a:xfrm>
            <a:off x="1981200" y="533400"/>
            <a:ext cx="8229600" cy="6324600"/>
          </a:xfrm>
        </p:spPr>
        <p:txBody>
          <a:bodyPr/>
          <a:lstStyle/>
          <a:p>
            <a:pPr marL="536575" indent="-536575">
              <a:buFont typeface="Wingdings" panose="05000000000000000000" pitchFamily="2" charset="2"/>
              <a:buChar char="v"/>
            </a:pPr>
            <a:r>
              <a:rPr lang="en-GB" altLang="en-GH" b="1">
                <a:solidFill>
                  <a:srgbClr val="FF0000"/>
                </a:solidFill>
              </a:rPr>
              <a:t>Wastewater treatment by algal-based ponds</a:t>
            </a:r>
            <a:r>
              <a:rPr lang="en-GB" altLang="en-GH">
                <a:solidFill>
                  <a:srgbClr val="FF0000"/>
                </a:solidFill>
              </a:rPr>
              <a:t> </a:t>
            </a:r>
          </a:p>
          <a:p>
            <a:pPr marL="536575" indent="-536575">
              <a:buSzPct val="135000"/>
              <a:buFontTx/>
              <a:buChar char="•"/>
            </a:pPr>
            <a:r>
              <a:rPr lang="en-GB" altLang="en-GH"/>
              <a:t>Combines the primary, secondary and tertiary treatment stages of wastewater treatment in one system</a:t>
            </a:r>
            <a:r>
              <a:rPr lang="en-US" altLang="en-GH"/>
              <a:t> </a:t>
            </a:r>
          </a:p>
          <a:p>
            <a:pPr marL="536575" indent="-536575">
              <a:buSzPct val="135000"/>
              <a:buFontTx/>
              <a:buChar char="•"/>
            </a:pPr>
            <a:r>
              <a:rPr lang="en-GB" altLang="en-GH"/>
              <a:t>System essentially consists of :</a:t>
            </a:r>
          </a:p>
          <a:p>
            <a:pPr marL="536575" indent="-536575">
              <a:buFontTx/>
              <a:buAutoNum type="romanLcPeriod"/>
            </a:pPr>
            <a:r>
              <a:rPr lang="en-GB" altLang="en-GH"/>
              <a:t> anaerobic,</a:t>
            </a:r>
          </a:p>
          <a:p>
            <a:pPr marL="536575" indent="-536575">
              <a:buFontTx/>
              <a:buAutoNum type="romanLcPeriod"/>
            </a:pPr>
            <a:r>
              <a:rPr lang="en-GB" altLang="en-GH"/>
              <a:t> facultative and</a:t>
            </a:r>
          </a:p>
          <a:p>
            <a:pPr marL="536575" indent="-536575">
              <a:buFontTx/>
              <a:buAutoNum type="romanLcPeriod"/>
            </a:pPr>
            <a:r>
              <a:rPr lang="en-GB" altLang="en-GH"/>
              <a:t> maturation ponds operating in series</a:t>
            </a:r>
            <a:r>
              <a:rPr lang="en-US" altLang="en-GH"/>
              <a:t> </a:t>
            </a:r>
          </a:p>
          <a:p>
            <a:pPr marL="536575" indent="-536575">
              <a:buNone/>
            </a:pPr>
            <a:endParaRPr lang="en-US" altLang="en-GH"/>
          </a:p>
          <a:p>
            <a:pPr marL="536575" indent="-536575">
              <a:buFontTx/>
              <a:buChar char="•"/>
            </a:pPr>
            <a:r>
              <a:rPr lang="en-GB" altLang="en-GH"/>
              <a:t>Facultative and maturation ponds may be incorporated in the design based on:</a:t>
            </a:r>
          </a:p>
          <a:p>
            <a:pPr marL="536575" indent="-536575">
              <a:buFontTx/>
              <a:buAutoNum type="romanLcPeriod"/>
            </a:pPr>
            <a:r>
              <a:rPr lang="en-GB" altLang="en-GH"/>
              <a:t> Strength of the wastewater </a:t>
            </a:r>
          </a:p>
          <a:p>
            <a:pPr marL="536575" indent="-536575">
              <a:buFontTx/>
              <a:buAutoNum type="romanLcPeriod"/>
            </a:pPr>
            <a:r>
              <a:rPr lang="en-GB" altLang="en-GH"/>
              <a:t>Desired effluent quality</a:t>
            </a:r>
            <a:r>
              <a:rPr lang="en-US" altLang="en-GH"/>
              <a:t> </a:t>
            </a:r>
          </a:p>
          <a:p>
            <a:pPr marL="536575" indent="-536575">
              <a:buFontTx/>
              <a:buAutoNum type="romanLcPeriod"/>
            </a:pPr>
            <a:endParaRPr lang="en-GB" altLang="en-GH">
              <a:solidFill>
                <a:srgbClr val="FF0000"/>
              </a:solidFill>
            </a:endParaRPr>
          </a:p>
          <a:p>
            <a:pPr marL="536575" indent="-536575">
              <a:buNone/>
            </a:pPr>
            <a:endParaRPr lang="en-GB" altLang="en-GH">
              <a:solidFill>
                <a:srgbClr val="FF0000"/>
              </a:solidFill>
            </a:endParaRPr>
          </a:p>
          <a:p>
            <a:pPr marL="536575" indent="-536575">
              <a:buFontTx/>
              <a:buAutoNum type="romanLcPeriod"/>
            </a:pPr>
            <a:endParaRPr lang="en-GB" altLang="en-GH">
              <a:solidFill>
                <a:srgbClr val="FF0000"/>
              </a:solidFill>
            </a:endParaRPr>
          </a:p>
          <a:p>
            <a:pPr marL="536575" indent="-536575">
              <a:buFontTx/>
              <a:buAutoNum type="romanLcPeriod"/>
            </a:pPr>
            <a:endParaRPr lang="en-GB" altLang="en-GH">
              <a:solidFill>
                <a:srgbClr val="FF0000"/>
              </a:solidFill>
            </a:endParaRPr>
          </a:p>
          <a:p>
            <a:pPr marL="536575" indent="-536575">
              <a:buNone/>
            </a:pPr>
            <a:endParaRPr lang="en-US" altLang="en-GH">
              <a:solidFill>
                <a:srgbClr val="FF0000"/>
              </a:solidFill>
            </a:endParaRPr>
          </a:p>
        </p:txBody>
      </p:sp>
    </p:spTree>
    <p:extLst>
      <p:ext uri="{BB962C8B-B14F-4D97-AF65-F5344CB8AC3E}">
        <p14:creationId xmlns:p14="http://schemas.microsoft.com/office/powerpoint/2010/main" val="2751226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3">
            <a:extLst>
              <a:ext uri="{FF2B5EF4-FFF2-40B4-BE49-F238E27FC236}">
                <a16:creationId xmlns:a16="http://schemas.microsoft.com/office/drawing/2014/main" id="{7FC8804A-7BC6-4090-9795-B0F278A5ED14}"/>
              </a:ext>
            </a:extLst>
          </p:cNvPr>
          <p:cNvSpPr>
            <a:spLocks noGrp="1" noChangeArrowheads="1"/>
          </p:cNvSpPr>
          <p:nvPr>
            <p:ph type="body" idx="1"/>
          </p:nvPr>
        </p:nvSpPr>
        <p:spPr>
          <a:xfrm>
            <a:off x="1981200" y="533400"/>
            <a:ext cx="8229600" cy="6019800"/>
          </a:xfrm>
        </p:spPr>
        <p:txBody>
          <a:bodyPr>
            <a:normAutofit fontScale="92500" lnSpcReduction="20000"/>
          </a:bodyPr>
          <a:lstStyle/>
          <a:p>
            <a:pPr marL="536575" indent="-536575">
              <a:buFont typeface="Wingdings" panose="05000000000000000000" pitchFamily="2" charset="2"/>
              <a:buChar char="v"/>
            </a:pPr>
            <a:r>
              <a:rPr lang="en-GB" altLang="en-GH" b="1" dirty="0">
                <a:solidFill>
                  <a:srgbClr val="FF0000"/>
                </a:solidFill>
              </a:rPr>
              <a:t>Performance in Pathogen Removal</a:t>
            </a:r>
            <a:r>
              <a:rPr lang="en-US" altLang="en-GH" b="1" dirty="0">
                <a:solidFill>
                  <a:srgbClr val="FF0000"/>
                </a:solidFill>
              </a:rPr>
              <a:t> </a:t>
            </a:r>
          </a:p>
          <a:p>
            <a:pPr marL="536575" indent="-536575">
              <a:buSzPct val="135000"/>
              <a:buFontTx/>
              <a:buChar char="•"/>
            </a:pPr>
            <a:r>
              <a:rPr lang="en-GB" altLang="en-GH" dirty="0"/>
              <a:t>Algal-based systems are generally considered to be very efficient in the removal of pathogens</a:t>
            </a:r>
            <a:r>
              <a:rPr lang="en-US" altLang="en-GH" dirty="0"/>
              <a:t> </a:t>
            </a:r>
          </a:p>
          <a:p>
            <a:pPr marL="536575" indent="-536575">
              <a:buSzPct val="135000"/>
              <a:buFontTx/>
              <a:buChar char="•"/>
            </a:pPr>
            <a:endParaRPr lang="en-US" altLang="en-GH" dirty="0"/>
          </a:p>
          <a:p>
            <a:pPr marL="536575" indent="-536575">
              <a:buSzPct val="135000"/>
              <a:buFontTx/>
              <a:buChar char="•"/>
            </a:pPr>
            <a:r>
              <a:rPr lang="en-GB" altLang="en-GH" dirty="0"/>
              <a:t>Removal in algal ponds has been documented as 100% for several pathogens including:</a:t>
            </a:r>
          </a:p>
          <a:p>
            <a:pPr marL="536575" indent="-536575">
              <a:buSzPct val="135000"/>
              <a:buNone/>
            </a:pPr>
            <a:endParaRPr lang="en-GB" altLang="en-GH" dirty="0"/>
          </a:p>
          <a:p>
            <a:pPr marL="536575" indent="-536575">
              <a:buFont typeface="Wingdings" panose="05000000000000000000" pitchFamily="2" charset="2"/>
              <a:buAutoNum type="romanLcPeriod"/>
            </a:pPr>
            <a:r>
              <a:rPr lang="en-GB" altLang="en-GH" dirty="0"/>
              <a:t> </a:t>
            </a:r>
            <a:r>
              <a:rPr lang="en-GB" altLang="en-GH" i="1" dirty="0"/>
              <a:t>Vibrio cholerae, causes cholera</a:t>
            </a:r>
          </a:p>
          <a:p>
            <a:pPr marL="536575" indent="-536575">
              <a:buFont typeface="Wingdings" panose="05000000000000000000" pitchFamily="2" charset="2"/>
              <a:buAutoNum type="romanLcPeriod"/>
            </a:pPr>
            <a:r>
              <a:rPr lang="en-GB" altLang="en-GH" i="1" dirty="0"/>
              <a:t> Salmonella, causes typhoid</a:t>
            </a:r>
          </a:p>
          <a:p>
            <a:pPr marL="536575" indent="-536575">
              <a:buFont typeface="Wingdings" panose="05000000000000000000" pitchFamily="2" charset="2"/>
              <a:buAutoNum type="romanLcPeriod"/>
            </a:pPr>
            <a:r>
              <a:rPr lang="en-GB" altLang="en-GH" i="1" dirty="0"/>
              <a:t> Enteroviruses,  causes polio</a:t>
            </a:r>
          </a:p>
          <a:p>
            <a:pPr marL="536575" indent="-536575">
              <a:buFont typeface="Wingdings" panose="05000000000000000000" pitchFamily="2" charset="2"/>
              <a:buAutoNum type="romanLcPeriod"/>
            </a:pPr>
            <a:r>
              <a:rPr lang="en-GB" altLang="en-GH" i="1" dirty="0"/>
              <a:t>Entamoeba </a:t>
            </a:r>
            <a:r>
              <a:rPr lang="en-GB" altLang="en-GH" i="1" dirty="0" err="1"/>
              <a:t>histolyca</a:t>
            </a:r>
            <a:r>
              <a:rPr lang="en-GB" altLang="en-GH" i="1" dirty="0"/>
              <a:t>, causes diarrhoea</a:t>
            </a:r>
          </a:p>
          <a:p>
            <a:pPr marL="536575" indent="-536575">
              <a:buFont typeface="Wingdings" panose="05000000000000000000" pitchFamily="2" charset="2"/>
              <a:buAutoNum type="romanLcPeriod"/>
            </a:pPr>
            <a:r>
              <a:rPr lang="en-GB" altLang="en-GH" i="1" dirty="0"/>
              <a:t> Ascaris </a:t>
            </a:r>
            <a:r>
              <a:rPr lang="en-GB" altLang="en-GH" dirty="0"/>
              <a:t>and </a:t>
            </a:r>
          </a:p>
          <a:p>
            <a:pPr marL="536575" indent="-536575">
              <a:buFont typeface="Wingdings" panose="05000000000000000000" pitchFamily="2" charset="2"/>
              <a:buAutoNum type="romanLcPeriod"/>
            </a:pPr>
            <a:r>
              <a:rPr lang="en-GB" altLang="en-GH" i="1" dirty="0"/>
              <a:t>Taenia</a:t>
            </a:r>
            <a:r>
              <a:rPr lang="en-GB" altLang="en-GH" dirty="0"/>
              <a:t> species</a:t>
            </a:r>
            <a:r>
              <a:rPr lang="en-US" altLang="en-GH" dirty="0"/>
              <a:t>  worms which infect human and animal guts</a:t>
            </a:r>
            <a:br>
              <a:rPr lang="en-US" altLang="en-GH" dirty="0"/>
            </a:br>
            <a:endParaRPr lang="en-US" altLang="en-GH"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3">
            <a:extLst>
              <a:ext uri="{FF2B5EF4-FFF2-40B4-BE49-F238E27FC236}">
                <a16:creationId xmlns:a16="http://schemas.microsoft.com/office/drawing/2014/main" id="{3BE96177-A05B-4A02-8F5E-5C80680DB0C5}"/>
              </a:ext>
            </a:extLst>
          </p:cNvPr>
          <p:cNvSpPr>
            <a:spLocks noGrp="1" noChangeArrowheads="1"/>
          </p:cNvSpPr>
          <p:nvPr>
            <p:ph type="body" idx="1"/>
          </p:nvPr>
        </p:nvSpPr>
        <p:spPr>
          <a:xfrm>
            <a:off x="1981200" y="457200"/>
            <a:ext cx="8229600" cy="6400800"/>
          </a:xfrm>
        </p:spPr>
        <p:txBody>
          <a:bodyPr>
            <a:normAutofit lnSpcReduction="10000"/>
          </a:bodyPr>
          <a:lstStyle/>
          <a:p>
            <a:pPr marL="536575" indent="-536575">
              <a:buSzPct val="135000"/>
              <a:buFont typeface="Wingdings" panose="05000000000000000000" pitchFamily="2" charset="2"/>
              <a:buChar char="v"/>
            </a:pPr>
            <a:r>
              <a:rPr lang="en-GB" altLang="en-GH" dirty="0">
                <a:solidFill>
                  <a:srgbClr val="FF0000"/>
                </a:solidFill>
              </a:rPr>
              <a:t>Wastewater treatment by Macrophyte-Based Ponds </a:t>
            </a:r>
          </a:p>
          <a:p>
            <a:pPr marL="536575" indent="-536575">
              <a:buSzPct val="135000"/>
              <a:buFontTx/>
              <a:buChar char="•"/>
            </a:pPr>
            <a:r>
              <a:rPr lang="en-GB" altLang="en-GH" dirty="0"/>
              <a:t>Aquatic plants known as </a:t>
            </a:r>
            <a:r>
              <a:rPr lang="en-GB" altLang="en-GH" dirty="0" err="1"/>
              <a:t>macrophyes</a:t>
            </a:r>
            <a:r>
              <a:rPr lang="en-GB" altLang="en-GH" dirty="0"/>
              <a:t> are used in treating waste in waste stabilization ponds.</a:t>
            </a:r>
          </a:p>
          <a:p>
            <a:pPr marL="536575" indent="-536575">
              <a:buSzPct val="135000"/>
              <a:buFontTx/>
              <a:buChar char="•"/>
            </a:pPr>
            <a:r>
              <a:rPr lang="en-GB" altLang="en-GH" dirty="0"/>
              <a:t>Macrophyte-based ponds are stabilization ponds</a:t>
            </a:r>
            <a:r>
              <a:rPr lang="en-US" altLang="en-GH" dirty="0"/>
              <a:t> </a:t>
            </a:r>
          </a:p>
          <a:p>
            <a:pPr marL="536575" indent="-536575">
              <a:buSzPct val="135000"/>
              <a:buNone/>
            </a:pPr>
            <a:endParaRPr lang="en-US" altLang="en-GH" dirty="0"/>
          </a:p>
          <a:p>
            <a:pPr marL="536575" indent="-536575">
              <a:buSzPct val="135000"/>
              <a:buFontTx/>
              <a:buChar char="•"/>
            </a:pPr>
            <a:r>
              <a:rPr lang="en-GB" altLang="en-GH" dirty="0"/>
              <a:t>The macrophytes or plants float on the surface of the pond containing the wastewater</a:t>
            </a:r>
          </a:p>
          <a:p>
            <a:pPr marL="536575" indent="-536575">
              <a:buSzPct val="135000"/>
              <a:buNone/>
            </a:pPr>
            <a:r>
              <a:rPr lang="en-US" altLang="en-GH" dirty="0"/>
              <a:t> </a:t>
            </a:r>
          </a:p>
          <a:p>
            <a:pPr marL="536575" indent="-536575">
              <a:buSzPct val="135000"/>
              <a:buFontTx/>
              <a:buChar char="•"/>
            </a:pPr>
            <a:r>
              <a:rPr lang="en-GB" altLang="en-GH" dirty="0"/>
              <a:t>Main objectives of using aquatic plants in wastewater treatment are nutrient recycling and economic gains</a:t>
            </a:r>
            <a:r>
              <a:rPr lang="en-US" altLang="en-GH" dirty="0"/>
              <a:t> </a:t>
            </a:r>
          </a:p>
          <a:p>
            <a:pPr marL="536575" indent="-536575">
              <a:buSzPct val="135000"/>
              <a:buNone/>
            </a:pPr>
            <a:endParaRPr lang="en-US" altLang="en-GH" dirty="0"/>
          </a:p>
          <a:p>
            <a:pPr marL="536575" indent="-536575">
              <a:buSzPct val="135000"/>
              <a:buFont typeface="Wingdings" panose="05000000000000000000" pitchFamily="2" charset="2"/>
              <a:buChar char="v"/>
            </a:pPr>
            <a:r>
              <a:rPr lang="en-US" altLang="en-GH" dirty="0">
                <a:solidFill>
                  <a:srgbClr val="FF0000"/>
                </a:solidFill>
              </a:rPr>
              <a:t>Categories of Water Associated Diseases </a:t>
            </a:r>
          </a:p>
          <a:p>
            <a:pPr marL="536575" indent="-536575">
              <a:buSzPct val="135000"/>
              <a:buFontTx/>
              <a:buChar char="•"/>
            </a:pPr>
            <a:r>
              <a:rPr lang="en-US" altLang="en-GH" dirty="0"/>
              <a:t>This will be treated in detail under UNIT 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6862A60B-B39B-4D3B-8936-0CD594CA999B}"/>
              </a:ext>
            </a:extLst>
          </p:cNvPr>
          <p:cNvSpPr>
            <a:spLocks noGrp="1" noChangeArrowheads="1"/>
          </p:cNvSpPr>
          <p:nvPr>
            <p:ph type="title"/>
          </p:nvPr>
        </p:nvSpPr>
        <p:spPr>
          <a:xfrm>
            <a:off x="1992313" y="1"/>
            <a:ext cx="8291512" cy="620713"/>
          </a:xfrm>
        </p:spPr>
        <p:txBody>
          <a:bodyPr/>
          <a:lstStyle/>
          <a:p>
            <a:pPr eaLnBrk="1" hangingPunct="1"/>
            <a:r>
              <a:rPr lang="en-GB" altLang="en-GH" sz="2800"/>
              <a:t>DISSOLVED OXYGEN</a:t>
            </a:r>
            <a:r>
              <a:rPr lang="en-GB" altLang="en-GH" sz="2800" i="1"/>
              <a:t> purification of water bodies</a:t>
            </a:r>
            <a:endParaRPr lang="en-GB" altLang="en-GH" sz="2800"/>
          </a:p>
        </p:txBody>
      </p:sp>
      <p:sp>
        <p:nvSpPr>
          <p:cNvPr id="400387" name="Rectangle 3">
            <a:extLst>
              <a:ext uri="{FF2B5EF4-FFF2-40B4-BE49-F238E27FC236}">
                <a16:creationId xmlns:a16="http://schemas.microsoft.com/office/drawing/2014/main" id="{93747F26-778A-4D66-A4D3-89F2D033F4E5}"/>
              </a:ext>
            </a:extLst>
          </p:cNvPr>
          <p:cNvSpPr>
            <a:spLocks noGrp="1" noChangeArrowheads="1"/>
          </p:cNvSpPr>
          <p:nvPr>
            <p:ph idx="1"/>
          </p:nvPr>
        </p:nvSpPr>
        <p:spPr>
          <a:xfrm>
            <a:off x="1524001" y="692150"/>
            <a:ext cx="8964613" cy="5949950"/>
          </a:xfrm>
        </p:spPr>
        <p:txBody>
          <a:bodyPr/>
          <a:lstStyle/>
          <a:p>
            <a:pPr marL="609600" indent="-609600">
              <a:lnSpc>
                <a:spcPct val="80000"/>
              </a:lnSpc>
              <a:buFont typeface="Wingdings" panose="05000000000000000000" pitchFamily="2" charset="2"/>
              <a:buAutoNum type="arabicPeriod"/>
            </a:pPr>
            <a:r>
              <a:rPr lang="en-GB" altLang="en-GH" sz="2000"/>
              <a:t>Biodegradable organic matter, mostly of domestic  origin, removes DO.  This is because the micro-organisms  present in water consume the organics as food (substrate) and utilize oxygen to accomplish respiration.  The more the organics present, the larger the demand on oxygen.</a:t>
            </a:r>
          </a:p>
          <a:p>
            <a:pPr marL="609600" indent="-609600">
              <a:lnSpc>
                <a:spcPct val="80000"/>
              </a:lnSpc>
              <a:buNone/>
            </a:pPr>
            <a:endParaRPr lang="en-GB" altLang="en-GH" sz="2000"/>
          </a:p>
          <a:p>
            <a:pPr marL="609600" indent="-609600">
              <a:lnSpc>
                <a:spcPct val="80000"/>
              </a:lnSpc>
              <a:buFont typeface="Wingdings" panose="05000000000000000000" pitchFamily="2" charset="2"/>
              <a:buAutoNum type="arabicPeriod" startAt="2"/>
            </a:pPr>
            <a:r>
              <a:rPr lang="en-GB" altLang="en-GH" sz="2000"/>
              <a:t>Aquatic animals, including organisms in sediment remove DO.</a:t>
            </a:r>
          </a:p>
          <a:p>
            <a:pPr marL="609600" indent="-609600">
              <a:lnSpc>
                <a:spcPct val="80000"/>
              </a:lnSpc>
              <a:buFont typeface="Wingdings" panose="05000000000000000000" pitchFamily="2" charset="2"/>
              <a:buAutoNum type="arabicPeriod" startAt="2"/>
            </a:pPr>
            <a:endParaRPr lang="en-GB" altLang="en-GH" sz="2000"/>
          </a:p>
          <a:p>
            <a:pPr marL="609600" indent="-609600">
              <a:lnSpc>
                <a:spcPct val="80000"/>
              </a:lnSpc>
              <a:buFont typeface="Wingdings" panose="05000000000000000000" pitchFamily="2" charset="2"/>
              <a:buAutoNum type="arabicPeriod" startAt="2"/>
            </a:pPr>
            <a:r>
              <a:rPr lang="en-GB" altLang="en-GH" sz="2000"/>
              <a:t>Plants add DO during the day via photosynthesis but remove it at night by respiration.  Dying and decaying plants diminish Do.</a:t>
            </a:r>
          </a:p>
          <a:p>
            <a:pPr marL="609600" indent="-609600">
              <a:lnSpc>
                <a:spcPct val="80000"/>
              </a:lnSpc>
              <a:buFont typeface="Wingdings" panose="05000000000000000000" pitchFamily="2" charset="2"/>
              <a:buAutoNum type="arabicPeriod" startAt="2"/>
            </a:pPr>
            <a:endParaRPr lang="en-GB" altLang="en-GH" sz="2000"/>
          </a:p>
          <a:p>
            <a:pPr marL="609600" indent="-609600">
              <a:lnSpc>
                <a:spcPct val="80000"/>
              </a:lnSpc>
              <a:buFont typeface="Wingdings" panose="05000000000000000000" pitchFamily="2" charset="2"/>
              <a:buAutoNum type="arabicPeriod" startAt="2"/>
            </a:pPr>
            <a:r>
              <a:rPr lang="en-GB" altLang="en-GH" sz="2000"/>
              <a:t>In summer periods in temperate countries and tropical countries, the increased water temperature reduces DO solubility.</a:t>
            </a:r>
          </a:p>
          <a:p>
            <a:pPr marL="609600" indent="-609600">
              <a:lnSpc>
                <a:spcPct val="80000"/>
              </a:lnSpc>
              <a:buNone/>
            </a:pPr>
            <a:endParaRPr lang="en-GB" altLang="en-GH" sz="2000"/>
          </a:p>
          <a:p>
            <a:pPr marL="609600" indent="-609600">
              <a:lnSpc>
                <a:spcPct val="80000"/>
              </a:lnSpc>
              <a:buFont typeface="Wingdings" panose="05000000000000000000" pitchFamily="2" charset="2"/>
              <a:buAutoNum type="arabicPeriod" startAt="5"/>
            </a:pPr>
            <a:r>
              <a:rPr lang="en-GB" altLang="en-GH" sz="2000"/>
              <a:t>Tributaries draining into or waste water discharging into a river bring their own oxygen supplies that affect DO of the river on mixing.</a:t>
            </a:r>
          </a:p>
          <a:p>
            <a:pPr marL="609600" indent="-609600">
              <a:lnSpc>
                <a:spcPct val="80000"/>
              </a:lnSpc>
              <a:buFont typeface="Wingdings" panose="05000000000000000000" pitchFamily="2" charset="2"/>
              <a:buAutoNum type="arabicPeriod" startAt="5"/>
            </a:pPr>
            <a:endParaRPr lang="en-GB" altLang="en-GH" sz="2000"/>
          </a:p>
          <a:p>
            <a:pPr marL="609600" indent="-609600">
              <a:lnSpc>
                <a:spcPct val="80000"/>
              </a:lnSpc>
              <a:buFont typeface="Wingdings" panose="05000000000000000000" pitchFamily="2" charset="2"/>
              <a:buAutoNum type="arabicPeriod" startAt="5"/>
            </a:pPr>
            <a:r>
              <a:rPr lang="en-GB" altLang="en-GH" sz="2000"/>
              <a:t>Low river flows slow the rate of oxygen transfer into the water from the atmosphere.</a:t>
            </a:r>
          </a:p>
        </p:txBody>
      </p:sp>
    </p:spTree>
    <p:extLst>
      <p:ext uri="{BB962C8B-B14F-4D97-AF65-F5344CB8AC3E}">
        <p14:creationId xmlns:p14="http://schemas.microsoft.com/office/powerpoint/2010/main" val="333422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7C8DF8A3-0049-4932-854C-CA0A3161868B}"/>
              </a:ext>
            </a:extLst>
          </p:cNvPr>
          <p:cNvSpPr>
            <a:spLocks noGrp="1" noChangeArrowheads="1"/>
          </p:cNvSpPr>
          <p:nvPr>
            <p:ph type="title"/>
          </p:nvPr>
        </p:nvSpPr>
        <p:spPr>
          <a:xfrm>
            <a:off x="2135188" y="188914"/>
            <a:ext cx="8147050" cy="414337"/>
          </a:xfrm>
        </p:spPr>
        <p:txBody>
          <a:bodyPr rtlCol="0">
            <a:normAutofit fontScale="90000"/>
          </a:bodyPr>
          <a:lstStyle/>
          <a:p>
            <a:pPr>
              <a:defRPr/>
            </a:pPr>
            <a:r>
              <a:rPr lang="en-GB" sz="4000"/>
              <a:t>POLLUTION</a:t>
            </a:r>
          </a:p>
        </p:txBody>
      </p:sp>
      <p:sp>
        <p:nvSpPr>
          <p:cNvPr id="266243" name="Rectangle 3">
            <a:extLst>
              <a:ext uri="{FF2B5EF4-FFF2-40B4-BE49-F238E27FC236}">
                <a16:creationId xmlns:a16="http://schemas.microsoft.com/office/drawing/2014/main" id="{9303ED41-B493-4C5B-B3E9-B15E694F5C65}"/>
              </a:ext>
            </a:extLst>
          </p:cNvPr>
          <p:cNvSpPr>
            <a:spLocks noGrp="1" noChangeArrowheads="1"/>
          </p:cNvSpPr>
          <p:nvPr>
            <p:ph idx="1"/>
          </p:nvPr>
        </p:nvSpPr>
        <p:spPr>
          <a:xfrm>
            <a:off x="1524000" y="836614"/>
            <a:ext cx="9144000" cy="6021387"/>
          </a:xfrm>
        </p:spPr>
        <p:txBody>
          <a:bodyPr/>
          <a:lstStyle/>
          <a:p>
            <a:pPr eaLnBrk="1" hangingPunct="1">
              <a:buFont typeface="Wingdings" panose="05000000000000000000" pitchFamily="2" charset="2"/>
              <a:buNone/>
            </a:pPr>
            <a:r>
              <a:rPr lang="en-GB" altLang="en-GH" sz="2000"/>
              <a:t>Pollution  can be defined as an undesirable change in the physical, chemical or biological characteristics of the air, water or land that can harmfully affect health, survival, or activities of humans or other living organisms.  Under this definition, pollution does not necessarily have to cause physical harm.  It may merely interfere with human activities, e.g. a lake may be considered polluted if it cannot be used for boating activities.  </a:t>
            </a:r>
          </a:p>
          <a:p>
            <a:pPr eaLnBrk="1" hangingPunct="1">
              <a:buFont typeface="Wingdings" panose="05000000000000000000" pitchFamily="2" charset="2"/>
              <a:buNone/>
            </a:pPr>
            <a:endParaRPr lang="en-GB" altLang="en-GH" sz="2000"/>
          </a:p>
          <a:p>
            <a:pPr eaLnBrk="1" hangingPunct="1">
              <a:buFont typeface="Wingdings" panose="05000000000000000000" pitchFamily="2" charset="2"/>
              <a:buNone/>
            </a:pPr>
            <a:r>
              <a:rPr lang="en-GB" altLang="en-GH" sz="2000"/>
              <a:t>The term ‘undesirable change’, requires value judgements.  An alteration may be judged favourable by some; or the undesirable effect may be considered acceptable when compared with the favourable effect e.g. an affluent country may ban the use of DDT  as a pesticide because of a judgement that the risks (especially to non-human organisms) outweigh the benefits.  At the same time, a country with insufficient food production or a country where malaria affects much of the population may decide that the advantages of using DDT to kill crop pests or malaria-carrying mosquitoes outweigh the risks of its undesirable effects.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63636910-B19E-47A9-8A25-5F0AD29565B2}"/>
              </a:ext>
            </a:extLst>
          </p:cNvPr>
          <p:cNvSpPr>
            <a:spLocks noGrp="1" noChangeArrowheads="1"/>
          </p:cNvSpPr>
          <p:nvPr>
            <p:ph type="title"/>
          </p:nvPr>
        </p:nvSpPr>
        <p:spPr>
          <a:xfrm>
            <a:off x="1992313" y="260350"/>
            <a:ext cx="8280400" cy="647700"/>
          </a:xfrm>
        </p:spPr>
        <p:txBody>
          <a:bodyPr/>
          <a:lstStyle/>
          <a:p>
            <a:pPr eaLnBrk="1" hangingPunct="1"/>
            <a:r>
              <a:rPr lang="en-GB" altLang="en-GH" sz="3200"/>
              <a:t>Adverse effects of algae</a:t>
            </a:r>
          </a:p>
        </p:txBody>
      </p:sp>
      <p:sp>
        <p:nvSpPr>
          <p:cNvPr id="401411" name="Rectangle 3">
            <a:extLst>
              <a:ext uri="{FF2B5EF4-FFF2-40B4-BE49-F238E27FC236}">
                <a16:creationId xmlns:a16="http://schemas.microsoft.com/office/drawing/2014/main" id="{F012F300-9B6F-48EC-8990-0FC4209B7799}"/>
              </a:ext>
            </a:extLst>
          </p:cNvPr>
          <p:cNvSpPr>
            <a:spLocks noGrp="1" noChangeArrowheads="1"/>
          </p:cNvSpPr>
          <p:nvPr>
            <p:ph idx="1"/>
          </p:nvPr>
        </p:nvSpPr>
        <p:spPr>
          <a:xfrm>
            <a:off x="1774825" y="1052514"/>
            <a:ext cx="8497888" cy="5805487"/>
          </a:xfrm>
        </p:spPr>
        <p:txBody>
          <a:bodyPr/>
          <a:lstStyle/>
          <a:p>
            <a:pPr eaLnBrk="1" hangingPunct="1"/>
            <a:r>
              <a:rPr lang="en-GB" altLang="en-GH" sz="2400"/>
              <a:t>Occurrence of very turbid and coloured water.</a:t>
            </a:r>
          </a:p>
          <a:p>
            <a:pPr eaLnBrk="1" hangingPunct="1"/>
            <a:r>
              <a:rPr lang="en-GB" altLang="en-GH" sz="2400"/>
              <a:t>Give rise unstable oxygen conditions by photosynthesis and respiration of algae</a:t>
            </a:r>
          </a:p>
          <a:p>
            <a:pPr eaLnBrk="1" hangingPunct="1"/>
            <a:r>
              <a:rPr lang="en-GB" altLang="en-GH" sz="2400"/>
              <a:t>Can cause overstrained oxygen economy due to degradation of dead algae, leading to anaerobic conditions at the sediment – water interface</a:t>
            </a:r>
          </a:p>
          <a:p>
            <a:pPr eaLnBrk="1" hangingPunct="1"/>
            <a:r>
              <a:rPr lang="en-GB" altLang="en-GH" sz="2400"/>
              <a:t>Production of organic compound with chelating properties.  Other algae can for gels which can clog rapid sand filters</a:t>
            </a:r>
          </a:p>
          <a:p>
            <a:pPr eaLnBrk="1" hangingPunct="1"/>
            <a:r>
              <a:rPr lang="en-GB" altLang="en-GH" sz="2400"/>
              <a:t>Blue green algae if prevalent are capable of forming toxins.</a:t>
            </a:r>
          </a:p>
          <a:p>
            <a:pPr eaLnBrk="1" hangingPunct="1">
              <a:buFont typeface="Wingdings" panose="05000000000000000000" pitchFamily="2" charset="2"/>
              <a:buNone/>
            </a:pPr>
            <a:endParaRPr lang="en-GB" altLang="en-GH" sz="2400"/>
          </a:p>
        </p:txBody>
      </p:sp>
    </p:spTree>
    <p:extLst>
      <p:ext uri="{BB962C8B-B14F-4D97-AF65-F5344CB8AC3E}">
        <p14:creationId xmlns:p14="http://schemas.microsoft.com/office/powerpoint/2010/main" val="3624548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id="{DCA4C316-8A4C-42DA-A88B-49BD61BF1CA1}"/>
              </a:ext>
            </a:extLst>
          </p:cNvPr>
          <p:cNvSpPr>
            <a:spLocks noGrp="1" noChangeArrowheads="1"/>
          </p:cNvSpPr>
          <p:nvPr>
            <p:ph type="title"/>
          </p:nvPr>
        </p:nvSpPr>
        <p:spPr>
          <a:xfrm>
            <a:off x="1703389" y="277813"/>
            <a:ext cx="8785225" cy="558800"/>
          </a:xfrm>
        </p:spPr>
        <p:txBody>
          <a:bodyPr/>
          <a:lstStyle/>
          <a:p>
            <a:pPr eaLnBrk="1" hangingPunct="1"/>
            <a:r>
              <a:rPr lang="en-GB" altLang="en-GH" sz="2800"/>
              <a:t>Adverse effects of algae especially for the water supply</a:t>
            </a:r>
          </a:p>
        </p:txBody>
      </p:sp>
      <p:sp>
        <p:nvSpPr>
          <p:cNvPr id="402435" name="Rectangle 3">
            <a:extLst>
              <a:ext uri="{FF2B5EF4-FFF2-40B4-BE49-F238E27FC236}">
                <a16:creationId xmlns:a16="http://schemas.microsoft.com/office/drawing/2014/main" id="{9F1358C1-040F-400C-9307-1FEB50F2B872}"/>
              </a:ext>
            </a:extLst>
          </p:cNvPr>
          <p:cNvSpPr>
            <a:spLocks noGrp="1" noChangeArrowheads="1"/>
          </p:cNvSpPr>
          <p:nvPr>
            <p:ph idx="1"/>
          </p:nvPr>
        </p:nvSpPr>
        <p:spPr>
          <a:xfrm>
            <a:off x="1524000" y="1052514"/>
            <a:ext cx="9144000" cy="5805487"/>
          </a:xfrm>
        </p:spPr>
        <p:txBody>
          <a:bodyPr/>
          <a:lstStyle/>
          <a:p>
            <a:pPr eaLnBrk="1" hangingPunct="1"/>
            <a:r>
              <a:rPr lang="en-GB" altLang="en-GH" sz="2400"/>
              <a:t>Increase of coagulant demand</a:t>
            </a:r>
          </a:p>
          <a:p>
            <a:pPr eaLnBrk="1" hangingPunct="1"/>
            <a:r>
              <a:rPr lang="en-GB" altLang="en-GH" sz="2400"/>
              <a:t>Flotation of flocs in settling basins</a:t>
            </a:r>
          </a:p>
          <a:p>
            <a:pPr eaLnBrk="1" hangingPunct="1"/>
            <a:r>
              <a:rPr lang="en-GB" altLang="en-GH" sz="2400"/>
              <a:t>Clogging and passage of filter</a:t>
            </a:r>
          </a:p>
          <a:p>
            <a:pPr eaLnBrk="1" hangingPunct="1"/>
            <a:r>
              <a:rPr lang="en-GB" altLang="en-GH" sz="2400"/>
              <a:t>Bacterial aftergrowth in distribution system</a:t>
            </a:r>
          </a:p>
          <a:p>
            <a:pPr eaLnBrk="1" hangingPunct="1"/>
            <a:endParaRPr lang="en-GB" altLang="en-GH" sz="2400"/>
          </a:p>
        </p:txBody>
      </p:sp>
      <p:sp>
        <p:nvSpPr>
          <p:cNvPr id="402436" name="Text Box 4">
            <a:extLst>
              <a:ext uri="{FF2B5EF4-FFF2-40B4-BE49-F238E27FC236}">
                <a16:creationId xmlns:a16="http://schemas.microsoft.com/office/drawing/2014/main" id="{90D2B799-CF7D-46E5-8CD8-DE6C2F8A61F0}"/>
              </a:ext>
            </a:extLst>
          </p:cNvPr>
          <p:cNvSpPr txBox="1">
            <a:spLocks noChangeArrowheads="1"/>
          </p:cNvSpPr>
          <p:nvPr/>
        </p:nvSpPr>
        <p:spPr bwMode="auto">
          <a:xfrm>
            <a:off x="2351088" y="3573463"/>
            <a:ext cx="7632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en-US" altLang="en-GH">
              <a:latin typeface="Verdana" panose="020B0604030504040204" pitchFamily="34" charset="0"/>
              <a:cs typeface="Arial" panose="020B0604020202020204" pitchFamily="34" charset="0"/>
            </a:endParaRPr>
          </a:p>
        </p:txBody>
      </p:sp>
      <p:sp>
        <p:nvSpPr>
          <p:cNvPr id="402437" name="Text Box 5">
            <a:extLst>
              <a:ext uri="{FF2B5EF4-FFF2-40B4-BE49-F238E27FC236}">
                <a16:creationId xmlns:a16="http://schemas.microsoft.com/office/drawing/2014/main" id="{CAECF3CF-2867-4676-A9CC-E291BF69BD9D}"/>
              </a:ext>
            </a:extLst>
          </p:cNvPr>
          <p:cNvSpPr txBox="1">
            <a:spLocks noChangeArrowheads="1"/>
          </p:cNvSpPr>
          <p:nvPr/>
        </p:nvSpPr>
        <p:spPr bwMode="auto">
          <a:xfrm>
            <a:off x="1524001" y="3141663"/>
            <a:ext cx="889317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GH" sz="2400" b="1">
                <a:latin typeface="Verdana" panose="020B0604030504040204" pitchFamily="34" charset="0"/>
                <a:cs typeface="Arial" panose="020B0604020202020204" pitchFamily="34" charset="0"/>
              </a:rPr>
              <a:t>Adverse effects of aquatic weeds</a:t>
            </a:r>
          </a:p>
          <a:p>
            <a:pPr eaLnBrk="1" hangingPunct="1">
              <a:spcBef>
                <a:spcPct val="50000"/>
              </a:spcBef>
              <a:buFontTx/>
              <a:buChar char="•"/>
            </a:pPr>
            <a:r>
              <a:rPr lang="en-GB" altLang="en-GH" sz="2400">
                <a:latin typeface="Verdana" panose="020B0604030504040204" pitchFamily="34" charset="0"/>
                <a:cs typeface="Arial" panose="020B0604020202020204" pitchFamily="34" charset="0"/>
              </a:rPr>
              <a:t>Clogging of intake screens for water supply or   hydropower production</a:t>
            </a:r>
          </a:p>
          <a:p>
            <a:pPr eaLnBrk="1" hangingPunct="1">
              <a:spcBef>
                <a:spcPct val="50000"/>
              </a:spcBef>
              <a:buFontTx/>
              <a:buChar char="•"/>
            </a:pPr>
            <a:r>
              <a:rPr lang="en-GB" altLang="en-GH" sz="2400">
                <a:latin typeface="Verdana" panose="020B0604030504040204" pitchFamily="34" charset="0"/>
                <a:cs typeface="Arial" panose="020B0604020202020204" pitchFamily="34" charset="0"/>
              </a:rPr>
              <a:t>High evapo-transpiration</a:t>
            </a:r>
          </a:p>
          <a:p>
            <a:pPr eaLnBrk="1" hangingPunct="1">
              <a:spcBef>
                <a:spcPct val="50000"/>
              </a:spcBef>
              <a:buFontTx/>
              <a:buChar char="•"/>
            </a:pPr>
            <a:r>
              <a:rPr lang="en-GB" altLang="en-GH" sz="2400">
                <a:latin typeface="Verdana" panose="020B0604030504040204" pitchFamily="34" charset="0"/>
                <a:cs typeface="Arial" panose="020B0604020202020204" pitchFamily="34" charset="0"/>
              </a:rPr>
              <a:t>Interferences with transportation</a:t>
            </a:r>
          </a:p>
          <a:p>
            <a:pPr eaLnBrk="1" hangingPunct="1">
              <a:spcBef>
                <a:spcPct val="50000"/>
              </a:spcBef>
              <a:buFontTx/>
              <a:buChar char="•"/>
            </a:pPr>
            <a:r>
              <a:rPr lang="en-GB" altLang="en-GH" sz="2400">
                <a:latin typeface="Verdana" panose="020B0604030504040204" pitchFamily="34" charset="0"/>
                <a:cs typeface="Arial" panose="020B0604020202020204" pitchFamily="34" charset="0"/>
              </a:rPr>
              <a:t>Interference with fisheries:</a:t>
            </a:r>
          </a:p>
          <a:p>
            <a:pPr eaLnBrk="1" hangingPunct="1">
              <a:spcBef>
                <a:spcPct val="50000"/>
              </a:spcBef>
            </a:pPr>
            <a:r>
              <a:rPr lang="en-GB" altLang="en-GH" sz="2400">
                <a:latin typeface="Verdana" panose="020B0604030504040204" pitchFamily="34" charset="0"/>
                <a:cs typeface="Arial" panose="020B0604020202020204" pitchFamily="34" charset="0"/>
              </a:rPr>
              <a:t>	 fish population and harvesting of fish</a:t>
            </a:r>
          </a:p>
          <a:p>
            <a:pPr eaLnBrk="1" hangingPunct="1">
              <a:spcBef>
                <a:spcPct val="50000"/>
              </a:spcBef>
            </a:pPr>
            <a:endParaRPr lang="en-GB" altLang="en-GH" sz="2400">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4784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3">
            <a:extLst>
              <a:ext uri="{FF2B5EF4-FFF2-40B4-BE49-F238E27FC236}">
                <a16:creationId xmlns:a16="http://schemas.microsoft.com/office/drawing/2014/main" id="{AAA48005-3320-4100-BCC0-18A0277DE1A6}"/>
              </a:ext>
            </a:extLst>
          </p:cNvPr>
          <p:cNvSpPr>
            <a:spLocks noGrp="1" noChangeArrowheads="1"/>
          </p:cNvSpPr>
          <p:nvPr>
            <p:ph type="body" idx="1"/>
          </p:nvPr>
        </p:nvSpPr>
        <p:spPr>
          <a:xfrm>
            <a:off x="1981200" y="457200"/>
            <a:ext cx="8229600" cy="5867400"/>
          </a:xfrm>
        </p:spPr>
        <p:txBody>
          <a:bodyPr/>
          <a:lstStyle/>
          <a:p>
            <a:pPr eaLnBrk="1" hangingPunct="1">
              <a:buFont typeface="Wingdings" panose="05000000000000000000" pitchFamily="2" charset="2"/>
              <a:buChar char="v"/>
            </a:pPr>
            <a:r>
              <a:rPr lang="en-US" altLang="en-GH" b="1" dirty="0">
                <a:solidFill>
                  <a:srgbClr val="FF0000"/>
                </a:solidFill>
              </a:rPr>
              <a:t>Problems involved in getting clean, safe water to people in the developing world</a:t>
            </a:r>
          </a:p>
          <a:p>
            <a:pPr eaLnBrk="1" hangingPunct="1">
              <a:buFont typeface="Wingdings" panose="05000000000000000000" pitchFamily="2" charset="2"/>
              <a:buNone/>
            </a:pPr>
            <a:endParaRPr lang="en-US" altLang="en-GH" b="1" dirty="0">
              <a:solidFill>
                <a:srgbClr val="FF0000"/>
              </a:solidFill>
            </a:endParaRPr>
          </a:p>
          <a:p>
            <a:pPr eaLnBrk="1" hangingPunct="1">
              <a:buSzPct val="135000"/>
              <a:buFontTx/>
              <a:buChar char="•"/>
            </a:pPr>
            <a:r>
              <a:rPr lang="en-US" altLang="en-GH" b="1" dirty="0"/>
              <a:t>Contamination of water  supply</a:t>
            </a:r>
            <a:r>
              <a:rPr lang="en-US" altLang="en-GH" dirty="0"/>
              <a:t> </a:t>
            </a:r>
          </a:p>
          <a:p>
            <a:pPr eaLnBrk="1" hangingPunct="1">
              <a:buSzPct val="135000"/>
              <a:buFontTx/>
              <a:buChar char="•"/>
            </a:pPr>
            <a:endParaRPr lang="en-US" altLang="en-GH" dirty="0"/>
          </a:p>
          <a:p>
            <a:pPr eaLnBrk="1" hangingPunct="1">
              <a:buSzPct val="135000"/>
              <a:buFontTx/>
              <a:buChar char="•"/>
            </a:pPr>
            <a:r>
              <a:rPr lang="en-US" altLang="en-GH" b="1" dirty="0"/>
              <a:t>Deteriorating distribution systems</a:t>
            </a:r>
            <a:r>
              <a:rPr lang="en-US" altLang="en-GH" dirty="0"/>
              <a:t> </a:t>
            </a:r>
          </a:p>
          <a:p>
            <a:pPr eaLnBrk="1" hangingPunct="1">
              <a:buSzPct val="135000"/>
              <a:buFontTx/>
              <a:buChar char="•"/>
            </a:pPr>
            <a:endParaRPr lang="en-US" altLang="en-GH" dirty="0"/>
          </a:p>
          <a:p>
            <a:pPr eaLnBrk="1" hangingPunct="1">
              <a:buSzPct val="135000"/>
              <a:buFontTx/>
              <a:buChar char="•"/>
            </a:pPr>
            <a:r>
              <a:rPr lang="en-US" altLang="en-GH" b="1" dirty="0"/>
              <a:t>Absence of Sanitary Infrastructure</a:t>
            </a:r>
            <a:r>
              <a:rPr lang="en-US" altLang="en-GH" dirty="0"/>
              <a:t> </a:t>
            </a:r>
            <a:endParaRPr lang="en-GB" altLang="en-GH" b="1" dirty="0">
              <a:solidFill>
                <a:srgbClr val="FF0000"/>
              </a:solidFill>
            </a:endParaRPr>
          </a:p>
          <a:p>
            <a:pPr eaLnBrk="1" hangingPunct="1">
              <a:buSzPct val="135000"/>
              <a:buFontTx/>
              <a:buChar char="•"/>
            </a:pPr>
            <a:endParaRPr lang="en-US" altLang="en-GH"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3">
            <a:extLst>
              <a:ext uri="{FF2B5EF4-FFF2-40B4-BE49-F238E27FC236}">
                <a16:creationId xmlns:a16="http://schemas.microsoft.com/office/drawing/2014/main" id="{6486D397-CB6D-4384-8053-809B031F4D35}"/>
              </a:ext>
            </a:extLst>
          </p:cNvPr>
          <p:cNvSpPr>
            <a:spLocks noGrp="1" noChangeArrowheads="1"/>
          </p:cNvSpPr>
          <p:nvPr>
            <p:ph type="body" idx="1"/>
          </p:nvPr>
        </p:nvSpPr>
        <p:spPr>
          <a:xfrm>
            <a:off x="1981200" y="228600"/>
            <a:ext cx="8229600" cy="6400800"/>
          </a:xfrm>
        </p:spPr>
        <p:txBody>
          <a:bodyPr>
            <a:normAutofit fontScale="92500" lnSpcReduction="20000"/>
          </a:bodyPr>
          <a:lstStyle/>
          <a:p>
            <a:pPr eaLnBrk="1" hangingPunct="1">
              <a:buFont typeface="Wingdings" panose="05000000000000000000" pitchFamily="2" charset="2"/>
              <a:buChar char="v"/>
            </a:pPr>
            <a:r>
              <a:rPr lang="en-GB" altLang="en-GH">
                <a:solidFill>
                  <a:srgbClr val="FF0000"/>
                </a:solidFill>
              </a:rPr>
              <a:t>WATER SUPPLY AND SANITATION</a:t>
            </a:r>
            <a:r>
              <a:rPr lang="en-US" altLang="en-GH">
                <a:solidFill>
                  <a:srgbClr val="FF0000"/>
                </a:solidFill>
              </a:rPr>
              <a:t> </a:t>
            </a:r>
          </a:p>
          <a:p>
            <a:pPr eaLnBrk="1" hangingPunct="1">
              <a:buSzPct val="135000"/>
              <a:buFontTx/>
              <a:buChar char="•"/>
            </a:pPr>
            <a:r>
              <a:rPr lang="en-GB" altLang="en-GH"/>
              <a:t>Essential in the tropical environment since most of the people rely on on-site water supply and sanitation systems</a:t>
            </a:r>
          </a:p>
          <a:p>
            <a:pPr eaLnBrk="1" hangingPunct="1">
              <a:buSzPct val="135000"/>
              <a:buFontTx/>
              <a:buNone/>
            </a:pPr>
            <a:endParaRPr lang="en-GB" altLang="en-GH"/>
          </a:p>
          <a:p>
            <a:pPr eaLnBrk="1" hangingPunct="1">
              <a:buSzPct val="135000"/>
              <a:buFont typeface="Wingdings" panose="05000000000000000000" pitchFamily="2" charset="2"/>
              <a:buChar char="v"/>
            </a:pPr>
            <a:r>
              <a:rPr lang="en-GB" altLang="en-GH"/>
              <a:t>On-site sanitation :E.g.</a:t>
            </a:r>
          </a:p>
          <a:p>
            <a:pPr eaLnBrk="1" hangingPunct="1">
              <a:buSzPct val="135000"/>
              <a:buFontTx/>
              <a:buChar char="•"/>
            </a:pPr>
            <a:r>
              <a:rPr lang="en-GB" altLang="en-GH"/>
              <a:t>VIP latrines </a:t>
            </a:r>
          </a:p>
          <a:p>
            <a:pPr eaLnBrk="1" hangingPunct="1">
              <a:buFont typeface="Wingdings" panose="05000000000000000000" pitchFamily="2" charset="2"/>
              <a:buNone/>
            </a:pPr>
            <a:r>
              <a:rPr lang="en-US" altLang="en-GH"/>
              <a:t> </a:t>
            </a:r>
          </a:p>
          <a:p>
            <a:pPr eaLnBrk="1" hangingPunct="1">
              <a:buFont typeface="Wingdings" panose="05000000000000000000" pitchFamily="2" charset="2"/>
              <a:buChar char="v"/>
            </a:pPr>
            <a:r>
              <a:rPr lang="en-GB" altLang="en-GH">
                <a:solidFill>
                  <a:srgbClr val="FF0000"/>
                </a:solidFill>
              </a:rPr>
              <a:t>Water Requirement</a:t>
            </a:r>
            <a:r>
              <a:rPr lang="en-US" altLang="en-GH"/>
              <a:t> </a:t>
            </a:r>
          </a:p>
          <a:p>
            <a:pPr eaLnBrk="1" hangingPunct="1">
              <a:buSzPct val="140000"/>
              <a:buFontTx/>
              <a:buChar char="•"/>
            </a:pPr>
            <a:r>
              <a:rPr lang="en-GB" altLang="en-GH"/>
              <a:t>Water is needed for several purposes and at different times</a:t>
            </a:r>
          </a:p>
          <a:p>
            <a:pPr eaLnBrk="1" hangingPunct="1">
              <a:buSzPct val="140000"/>
              <a:buFontTx/>
              <a:buNone/>
            </a:pPr>
            <a:r>
              <a:rPr lang="en-US" altLang="en-GH"/>
              <a:t> </a:t>
            </a:r>
          </a:p>
          <a:p>
            <a:pPr eaLnBrk="1" hangingPunct="1">
              <a:buSzPct val="140000"/>
              <a:buFontTx/>
              <a:buChar char="•"/>
            </a:pPr>
            <a:r>
              <a:rPr lang="en-GB" altLang="en-GH"/>
              <a:t>The quality of water that is needed varies according to use and is termed </a:t>
            </a:r>
            <a:r>
              <a:rPr lang="en-GB" altLang="en-GH" b="1">
                <a:solidFill>
                  <a:schemeClr val="hlink"/>
                </a:solidFill>
              </a:rPr>
              <a:t>water demand</a:t>
            </a:r>
            <a:r>
              <a:rPr lang="en-US" altLang="en-GH"/>
              <a:t> </a:t>
            </a:r>
          </a:p>
          <a:p>
            <a:pPr eaLnBrk="1" hangingPunct="1">
              <a:buSzPct val="140000"/>
              <a:buFontTx/>
              <a:buChar char="•"/>
            </a:pPr>
            <a:endParaRPr lang="en-GB" altLang="en-GH"/>
          </a:p>
          <a:p>
            <a:pPr eaLnBrk="1" hangingPunct="1">
              <a:buSzPct val="140000"/>
              <a:buFontTx/>
              <a:buChar char="•"/>
            </a:pPr>
            <a:r>
              <a:rPr lang="en-GB" altLang="en-GH"/>
              <a:t>Affected by the standard of living and the level of technological development at the place</a:t>
            </a:r>
            <a:r>
              <a:rPr lang="en-US" altLang="en-GH"/>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3">
            <a:extLst>
              <a:ext uri="{FF2B5EF4-FFF2-40B4-BE49-F238E27FC236}">
                <a16:creationId xmlns:a16="http://schemas.microsoft.com/office/drawing/2014/main" id="{7294254F-0004-4C7A-825F-D4F873A6D207}"/>
              </a:ext>
            </a:extLst>
          </p:cNvPr>
          <p:cNvSpPr>
            <a:spLocks noGrp="1" noChangeArrowheads="1"/>
          </p:cNvSpPr>
          <p:nvPr>
            <p:ph type="body" idx="1"/>
          </p:nvPr>
        </p:nvSpPr>
        <p:spPr>
          <a:xfrm>
            <a:off x="1981200" y="533400"/>
            <a:ext cx="8229600" cy="6096000"/>
          </a:xfrm>
        </p:spPr>
        <p:txBody>
          <a:bodyPr>
            <a:normAutofit fontScale="92500" lnSpcReduction="10000"/>
          </a:bodyPr>
          <a:lstStyle/>
          <a:p>
            <a:pPr eaLnBrk="1" hangingPunct="1">
              <a:buFont typeface="Wingdings" panose="05000000000000000000" pitchFamily="2" charset="2"/>
              <a:buChar char="v"/>
            </a:pPr>
            <a:r>
              <a:rPr lang="en-GB" altLang="en-GH" b="1">
                <a:solidFill>
                  <a:srgbClr val="FF0000"/>
                </a:solidFill>
              </a:rPr>
              <a:t>Water Supply Engineering</a:t>
            </a:r>
          </a:p>
          <a:p>
            <a:pPr eaLnBrk="1" hangingPunct="1">
              <a:buFont typeface="Wingdings" panose="05000000000000000000" pitchFamily="2" charset="2"/>
              <a:buNone/>
            </a:pPr>
            <a:r>
              <a:rPr lang="en-US" altLang="en-GH" b="1">
                <a:solidFill>
                  <a:srgbClr val="FF0000"/>
                </a:solidFill>
              </a:rPr>
              <a:t> </a:t>
            </a:r>
            <a:r>
              <a:rPr lang="en-US" altLang="en-GH" b="1"/>
              <a:t>C</a:t>
            </a:r>
            <a:r>
              <a:rPr lang="en-GB" altLang="en-GH" b="1"/>
              <a:t>onsists of:</a:t>
            </a:r>
            <a:r>
              <a:rPr lang="en-GB" altLang="en-GH"/>
              <a:t> </a:t>
            </a:r>
          </a:p>
          <a:p>
            <a:pPr eaLnBrk="1" hangingPunct="1">
              <a:buSzPct val="135000"/>
              <a:buFontTx/>
              <a:buChar char="•"/>
            </a:pPr>
            <a:r>
              <a:rPr lang="en-GB" altLang="en-GH"/>
              <a:t>Collecting adequate quantity of water from natural sources</a:t>
            </a:r>
          </a:p>
          <a:p>
            <a:pPr eaLnBrk="1" hangingPunct="1">
              <a:buSzPct val="135000"/>
              <a:buFontTx/>
              <a:buNone/>
            </a:pPr>
            <a:r>
              <a:rPr lang="en-US" altLang="en-GH"/>
              <a:t> </a:t>
            </a:r>
          </a:p>
          <a:p>
            <a:pPr eaLnBrk="1" hangingPunct="1">
              <a:buSzPct val="135000"/>
              <a:buFontTx/>
              <a:buChar char="•"/>
            </a:pPr>
            <a:r>
              <a:rPr lang="en-GB" altLang="en-GH"/>
              <a:t>Rendering it fit for human consumption or industrial use</a:t>
            </a:r>
            <a:r>
              <a:rPr lang="en-US" altLang="en-GH"/>
              <a:t> </a:t>
            </a:r>
          </a:p>
          <a:p>
            <a:pPr eaLnBrk="1" hangingPunct="1">
              <a:buSzPct val="135000"/>
              <a:buFontTx/>
              <a:buChar char="•"/>
            </a:pPr>
            <a:endParaRPr lang="en-US" altLang="en-GH"/>
          </a:p>
          <a:p>
            <a:pPr eaLnBrk="1" hangingPunct="1">
              <a:buSzPct val="135000"/>
              <a:buFontTx/>
              <a:buChar char="•"/>
            </a:pPr>
            <a:r>
              <a:rPr lang="en-GB" altLang="en-GH"/>
              <a:t>Supplying in a protected way to the consumer</a:t>
            </a:r>
            <a:r>
              <a:rPr lang="en-US" altLang="en-GH"/>
              <a:t> </a:t>
            </a:r>
          </a:p>
          <a:p>
            <a:pPr eaLnBrk="1" hangingPunct="1">
              <a:buSzPct val="135000"/>
              <a:buFontTx/>
              <a:buChar char="•"/>
            </a:pPr>
            <a:endParaRPr lang="en-US" altLang="en-GH"/>
          </a:p>
          <a:p>
            <a:pPr eaLnBrk="1" hangingPunct="1">
              <a:buSzPct val="135000"/>
              <a:buFont typeface="Wingdings" panose="05000000000000000000" pitchFamily="2" charset="2"/>
              <a:buChar char="v"/>
            </a:pPr>
            <a:r>
              <a:rPr lang="en-GB" altLang="en-GH" b="1">
                <a:solidFill>
                  <a:srgbClr val="FF0000"/>
                </a:solidFill>
              </a:rPr>
              <a:t>Sources of Water</a:t>
            </a:r>
            <a:r>
              <a:rPr lang="en-US" altLang="en-GH">
                <a:solidFill>
                  <a:srgbClr val="FF0000"/>
                </a:solidFill>
              </a:rPr>
              <a:t> </a:t>
            </a:r>
            <a:endParaRPr lang="en-US" altLang="en-GH" b="1">
              <a:solidFill>
                <a:srgbClr val="FF0000"/>
              </a:solidFill>
            </a:endParaRPr>
          </a:p>
          <a:p>
            <a:pPr eaLnBrk="1" hangingPunct="1">
              <a:buSzPct val="145000"/>
              <a:buFontTx/>
              <a:buChar char="•"/>
            </a:pPr>
            <a:r>
              <a:rPr lang="en-GB" altLang="en-GH" b="1"/>
              <a:t>Rainwater</a:t>
            </a:r>
            <a:r>
              <a:rPr lang="en-US" altLang="en-GH"/>
              <a:t> </a:t>
            </a:r>
          </a:p>
          <a:p>
            <a:pPr eaLnBrk="1" hangingPunct="1">
              <a:buSzPct val="145000"/>
              <a:buFontTx/>
              <a:buChar char="•"/>
            </a:pPr>
            <a:r>
              <a:rPr lang="en-GB" altLang="en-GH" b="1"/>
              <a:t>Surface water</a:t>
            </a:r>
            <a:r>
              <a:rPr lang="en-US" altLang="en-GH"/>
              <a:t> </a:t>
            </a:r>
          </a:p>
          <a:p>
            <a:pPr eaLnBrk="1" hangingPunct="1">
              <a:buSzPct val="145000"/>
              <a:buFontTx/>
              <a:buChar char="•"/>
            </a:pPr>
            <a:r>
              <a:rPr lang="en-GB" altLang="en-GH" b="1"/>
              <a:t>Groundwater</a:t>
            </a:r>
            <a:r>
              <a:rPr lang="en-US" altLang="en-GH"/>
              <a:t> </a:t>
            </a:r>
            <a:endParaRPr lang="en-US" altLang="en-GH" b="1">
              <a:solidFill>
                <a:srgbClr val="FF0000"/>
              </a:solidFill>
            </a:endParaRPr>
          </a:p>
          <a:p>
            <a:pPr eaLnBrk="1" hangingPunct="1">
              <a:buFont typeface="Wingdings" panose="05000000000000000000" pitchFamily="2" charset="2"/>
              <a:buNone/>
            </a:pPr>
            <a:endParaRPr lang="en-US" altLang="en-GH" b="1">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3">
            <a:extLst>
              <a:ext uri="{FF2B5EF4-FFF2-40B4-BE49-F238E27FC236}">
                <a16:creationId xmlns:a16="http://schemas.microsoft.com/office/drawing/2014/main" id="{DEB00284-3492-4F71-B0AA-363C8A251810}"/>
              </a:ext>
            </a:extLst>
          </p:cNvPr>
          <p:cNvSpPr>
            <a:spLocks noGrp="1" noChangeArrowheads="1"/>
          </p:cNvSpPr>
          <p:nvPr>
            <p:ph type="body" idx="1"/>
          </p:nvPr>
        </p:nvSpPr>
        <p:spPr>
          <a:xfrm>
            <a:off x="1981200" y="533400"/>
            <a:ext cx="8229600" cy="6324600"/>
          </a:xfrm>
        </p:spPr>
        <p:txBody>
          <a:bodyPr>
            <a:normAutofit fontScale="92500" lnSpcReduction="10000"/>
          </a:bodyPr>
          <a:lstStyle/>
          <a:p>
            <a:pPr eaLnBrk="1" hangingPunct="1">
              <a:buFont typeface="Wingdings" panose="05000000000000000000" pitchFamily="2" charset="2"/>
              <a:buChar char="v"/>
            </a:pPr>
            <a:r>
              <a:rPr lang="en-GB" altLang="en-GH">
                <a:solidFill>
                  <a:srgbClr val="FF0000"/>
                </a:solidFill>
              </a:rPr>
              <a:t>Treatment of Water </a:t>
            </a:r>
          </a:p>
          <a:p>
            <a:pPr eaLnBrk="1" hangingPunct="1">
              <a:buFont typeface="Wingdings" panose="05000000000000000000" pitchFamily="2" charset="2"/>
              <a:buNone/>
            </a:pPr>
            <a:r>
              <a:rPr lang="en-GB" altLang="en-GH" b="1"/>
              <a:t>Processes involved :</a:t>
            </a:r>
          </a:p>
          <a:p>
            <a:pPr eaLnBrk="1" hangingPunct="1">
              <a:buSzPct val="135000"/>
              <a:buFontTx/>
              <a:buChar char="•"/>
            </a:pPr>
            <a:r>
              <a:rPr lang="en-GB" altLang="en-GH"/>
              <a:t>Plain sedimentation, </a:t>
            </a:r>
          </a:p>
          <a:p>
            <a:pPr eaLnBrk="1" hangingPunct="1">
              <a:buSzPct val="135000"/>
              <a:buFontTx/>
              <a:buChar char="•"/>
            </a:pPr>
            <a:endParaRPr lang="en-GB" altLang="en-GH"/>
          </a:p>
          <a:p>
            <a:pPr eaLnBrk="1" hangingPunct="1">
              <a:buSzPct val="135000"/>
              <a:buFontTx/>
              <a:buChar char="•"/>
            </a:pPr>
            <a:r>
              <a:rPr lang="en-GB" altLang="en-GH"/>
              <a:t>Aeration,</a:t>
            </a:r>
          </a:p>
          <a:p>
            <a:pPr eaLnBrk="1" hangingPunct="1">
              <a:buSzPct val="135000"/>
              <a:buFontTx/>
              <a:buChar char="•"/>
            </a:pPr>
            <a:endParaRPr lang="en-GB" altLang="en-GH"/>
          </a:p>
          <a:p>
            <a:pPr eaLnBrk="1" hangingPunct="1">
              <a:buSzPct val="135000"/>
              <a:buFontTx/>
              <a:buChar char="•"/>
            </a:pPr>
            <a:r>
              <a:rPr lang="en-GB" altLang="en-GH"/>
              <a:t>Coagulation,</a:t>
            </a:r>
          </a:p>
          <a:p>
            <a:pPr eaLnBrk="1" hangingPunct="1">
              <a:buSzPct val="135000"/>
              <a:buFontTx/>
              <a:buNone/>
            </a:pPr>
            <a:r>
              <a:rPr lang="en-GB" altLang="en-GH"/>
              <a:t> </a:t>
            </a:r>
          </a:p>
          <a:p>
            <a:pPr eaLnBrk="1" hangingPunct="1">
              <a:buSzPct val="135000"/>
              <a:buFontTx/>
              <a:buChar char="•"/>
            </a:pPr>
            <a:r>
              <a:rPr lang="en-GB" altLang="en-GH"/>
              <a:t>Flocculation, </a:t>
            </a:r>
          </a:p>
          <a:p>
            <a:pPr eaLnBrk="1" hangingPunct="1">
              <a:buSzPct val="135000"/>
              <a:buFontTx/>
              <a:buChar char="•"/>
            </a:pPr>
            <a:endParaRPr lang="en-GB" altLang="en-GH"/>
          </a:p>
          <a:p>
            <a:pPr eaLnBrk="1" hangingPunct="1">
              <a:buSzPct val="135000"/>
              <a:buFontTx/>
              <a:buChar char="•"/>
            </a:pPr>
            <a:r>
              <a:rPr lang="en-GB" altLang="en-GH"/>
              <a:t>Sedimentation,</a:t>
            </a:r>
          </a:p>
          <a:p>
            <a:pPr eaLnBrk="1" hangingPunct="1">
              <a:buSzPct val="135000"/>
              <a:buFontTx/>
              <a:buChar char="•"/>
            </a:pPr>
            <a:endParaRPr lang="en-GB" altLang="en-GH"/>
          </a:p>
          <a:p>
            <a:pPr eaLnBrk="1" hangingPunct="1">
              <a:buSzPct val="135000"/>
              <a:buFontTx/>
              <a:buChar char="•"/>
            </a:pPr>
            <a:r>
              <a:rPr lang="en-GB" altLang="en-GH"/>
              <a:t> Filtration and</a:t>
            </a:r>
          </a:p>
          <a:p>
            <a:pPr eaLnBrk="1" hangingPunct="1">
              <a:buSzPct val="135000"/>
              <a:buFontTx/>
              <a:buChar char="•"/>
            </a:pPr>
            <a:r>
              <a:rPr lang="en-GB" altLang="en-GH"/>
              <a:t> Disinfection in that order</a:t>
            </a:r>
            <a:r>
              <a:rPr lang="en-US" altLang="en-GH"/>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3">
            <a:extLst>
              <a:ext uri="{FF2B5EF4-FFF2-40B4-BE49-F238E27FC236}">
                <a16:creationId xmlns:a16="http://schemas.microsoft.com/office/drawing/2014/main" id="{D590CD2D-9D08-4122-9D6A-D63C955B92CE}"/>
              </a:ext>
            </a:extLst>
          </p:cNvPr>
          <p:cNvSpPr>
            <a:spLocks noGrp="1" noChangeArrowheads="1"/>
          </p:cNvSpPr>
          <p:nvPr>
            <p:ph type="body" idx="1"/>
          </p:nvPr>
        </p:nvSpPr>
        <p:spPr>
          <a:xfrm>
            <a:off x="1981200" y="533400"/>
            <a:ext cx="8229600" cy="5791200"/>
          </a:xfrm>
        </p:spPr>
        <p:txBody>
          <a:bodyPr/>
          <a:lstStyle/>
          <a:p>
            <a:pPr eaLnBrk="1" hangingPunct="1">
              <a:buFont typeface="Wingdings" panose="05000000000000000000" pitchFamily="2" charset="2"/>
              <a:buChar char="v"/>
            </a:pPr>
            <a:r>
              <a:rPr lang="en-GB" altLang="en-GH">
                <a:solidFill>
                  <a:srgbClr val="FF0000"/>
                </a:solidFill>
              </a:rPr>
              <a:t>Distribution of Water</a:t>
            </a:r>
            <a:r>
              <a:rPr lang="en-US" altLang="en-GH"/>
              <a:t> </a:t>
            </a:r>
          </a:p>
          <a:p>
            <a:pPr eaLnBrk="1" hangingPunct="1">
              <a:buFont typeface="Wingdings" panose="05000000000000000000" pitchFamily="2" charset="2"/>
              <a:buNone/>
            </a:pPr>
            <a:r>
              <a:rPr lang="en-GB" altLang="en-GH" b="1"/>
              <a:t>Depend</a:t>
            </a:r>
            <a:r>
              <a:rPr lang="en-US" altLang="en-GH" b="1"/>
              <a:t>s on:</a:t>
            </a:r>
          </a:p>
          <a:p>
            <a:pPr eaLnBrk="1" hangingPunct="1">
              <a:buSzPct val="140000"/>
              <a:buFontTx/>
              <a:buChar char="•"/>
            </a:pPr>
            <a:r>
              <a:rPr lang="en-GB" altLang="en-GH"/>
              <a:t>Topography </a:t>
            </a:r>
          </a:p>
          <a:p>
            <a:pPr eaLnBrk="1" hangingPunct="1">
              <a:buSzPct val="140000"/>
              <a:buFontTx/>
              <a:buChar char="•"/>
            </a:pPr>
            <a:r>
              <a:rPr lang="en-GB" altLang="en-GH"/>
              <a:t>The location of the source </a:t>
            </a:r>
          </a:p>
          <a:p>
            <a:pPr eaLnBrk="1" hangingPunct="1">
              <a:buSzPct val="140000"/>
              <a:buFontTx/>
              <a:buChar char="•"/>
            </a:pPr>
            <a:r>
              <a:rPr lang="en-GB" altLang="en-GH"/>
              <a:t>Other considerations</a:t>
            </a:r>
            <a:r>
              <a:rPr lang="en-US" altLang="en-GH"/>
              <a:t> </a:t>
            </a:r>
          </a:p>
          <a:p>
            <a:pPr eaLnBrk="1" hangingPunct="1">
              <a:buSzPct val="140000"/>
              <a:buFontTx/>
              <a:buChar char="•"/>
            </a:pPr>
            <a:endParaRPr lang="en-US" altLang="en-GH"/>
          </a:p>
          <a:p>
            <a:pPr eaLnBrk="1" hangingPunct="1">
              <a:buSzPct val="140000"/>
              <a:buFontTx/>
              <a:buChar char="•"/>
            </a:pPr>
            <a:r>
              <a:rPr lang="en-GB" altLang="en-GH"/>
              <a:t>Canals, flumes, tunnels and pressure pipes are employed</a:t>
            </a:r>
            <a:r>
              <a:rPr lang="en-US" altLang="en-GH"/>
              <a:t>  in water transportation</a:t>
            </a:r>
          </a:p>
          <a:p>
            <a:pPr eaLnBrk="1" hangingPunct="1">
              <a:buSzPct val="140000"/>
              <a:buFontTx/>
              <a:buNone/>
            </a:pPr>
            <a:endParaRPr lang="en-US" altLang="en-GH"/>
          </a:p>
          <a:p>
            <a:pPr eaLnBrk="1" hangingPunct="1">
              <a:buSzPct val="140000"/>
              <a:buFontTx/>
              <a:buChar char="•"/>
            </a:pPr>
            <a:r>
              <a:rPr lang="en-GB" altLang="en-GH"/>
              <a:t>Water can be supplied by means of either gravity, pumping or a combination of both</a:t>
            </a:r>
            <a:r>
              <a:rPr lang="en-US" altLang="en-GH"/>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3">
            <a:extLst>
              <a:ext uri="{FF2B5EF4-FFF2-40B4-BE49-F238E27FC236}">
                <a16:creationId xmlns:a16="http://schemas.microsoft.com/office/drawing/2014/main" id="{C07AE215-67CD-462D-B4D0-98BA3142CCE9}"/>
              </a:ext>
            </a:extLst>
          </p:cNvPr>
          <p:cNvSpPr>
            <a:spLocks noGrp="1" noChangeArrowheads="1"/>
          </p:cNvSpPr>
          <p:nvPr>
            <p:ph type="body" idx="1"/>
          </p:nvPr>
        </p:nvSpPr>
        <p:spPr>
          <a:xfrm>
            <a:off x="1981200" y="533400"/>
            <a:ext cx="8229600" cy="5791200"/>
          </a:xfrm>
        </p:spPr>
        <p:txBody>
          <a:bodyPr>
            <a:normAutofit lnSpcReduction="10000"/>
          </a:bodyPr>
          <a:lstStyle/>
          <a:p>
            <a:pPr marL="495300" indent="-495300">
              <a:buFont typeface="Wingdings" panose="05000000000000000000" pitchFamily="2" charset="2"/>
              <a:buChar char="v"/>
            </a:pPr>
            <a:r>
              <a:rPr lang="en-GB" altLang="en-GH" b="1">
                <a:solidFill>
                  <a:srgbClr val="FF0000"/>
                </a:solidFill>
              </a:rPr>
              <a:t>Uses of Water</a:t>
            </a:r>
            <a:r>
              <a:rPr lang="en-US" altLang="en-GH"/>
              <a:t> </a:t>
            </a:r>
          </a:p>
          <a:p>
            <a:pPr marL="495300" indent="-495300"/>
            <a:r>
              <a:rPr lang="en-GB" altLang="en-GH"/>
              <a:t>Domestic use</a:t>
            </a:r>
          </a:p>
          <a:p>
            <a:pPr marL="495300" indent="-495300"/>
            <a:endParaRPr lang="en-GB" altLang="en-GH"/>
          </a:p>
          <a:p>
            <a:pPr marL="495300" indent="-495300"/>
            <a:r>
              <a:rPr lang="en-GB" altLang="en-GH"/>
              <a:t>Agricultural use</a:t>
            </a:r>
          </a:p>
          <a:p>
            <a:pPr marL="495300" indent="-495300"/>
            <a:endParaRPr lang="en-GB" altLang="en-GH"/>
          </a:p>
          <a:p>
            <a:pPr marL="495300" indent="-495300"/>
            <a:r>
              <a:rPr lang="en-GB" altLang="en-GH"/>
              <a:t>Industrial use</a:t>
            </a:r>
          </a:p>
          <a:p>
            <a:pPr marL="495300" indent="-495300"/>
            <a:endParaRPr lang="en-GB" altLang="en-GH"/>
          </a:p>
          <a:p>
            <a:pPr marL="495300" indent="-495300"/>
            <a:r>
              <a:rPr lang="en-GB" altLang="en-GH"/>
              <a:t>Recreation</a:t>
            </a:r>
          </a:p>
          <a:p>
            <a:pPr marL="495300" indent="-495300"/>
            <a:endParaRPr lang="en-GB" altLang="en-GH"/>
          </a:p>
          <a:p>
            <a:pPr marL="495300" indent="-495300"/>
            <a:r>
              <a:rPr lang="en-GB" altLang="en-GH"/>
              <a:t>Power production (hydropower) </a:t>
            </a:r>
          </a:p>
          <a:p>
            <a:pPr marL="495300" indent="-495300">
              <a:buNone/>
            </a:pPr>
            <a:endParaRPr lang="en-GB" altLang="en-GH"/>
          </a:p>
          <a:p>
            <a:pPr marL="495300" indent="-495300"/>
            <a:r>
              <a:rPr lang="en-GB" altLang="en-GH"/>
              <a:t>Transportation (navigation</a:t>
            </a:r>
            <a:r>
              <a:rPr lang="en-US" altLang="en-GH"/>
              <a:t>)</a:t>
            </a:r>
          </a:p>
          <a:p>
            <a:pPr marL="495300" indent="-495300">
              <a:buNone/>
            </a:pPr>
            <a:endParaRPr lang="en-US" altLang="en-GH"/>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5">
            <a:extLst>
              <a:ext uri="{FF2B5EF4-FFF2-40B4-BE49-F238E27FC236}">
                <a16:creationId xmlns:a16="http://schemas.microsoft.com/office/drawing/2014/main" id="{12B6000B-82C5-4DEE-8E6A-8037F730281A}"/>
              </a:ext>
            </a:extLst>
          </p:cNvPr>
          <p:cNvSpPr>
            <a:spLocks noGrp="1" noChangeArrowheads="1"/>
          </p:cNvSpPr>
          <p:nvPr>
            <p:ph idx="1"/>
          </p:nvPr>
        </p:nvSpPr>
        <p:spPr>
          <a:xfrm>
            <a:off x="1981200" y="1484314"/>
            <a:ext cx="8229600" cy="4530725"/>
          </a:xfrm>
        </p:spPr>
        <p:txBody>
          <a:bodyPr/>
          <a:lstStyle/>
          <a:p>
            <a:pPr eaLnBrk="1" hangingPunct="1"/>
            <a:endParaRPr lang="en-GB" altLang="en-GH" sz="2400"/>
          </a:p>
          <a:p>
            <a:pPr eaLnBrk="1" hangingPunct="1"/>
            <a:r>
              <a:rPr lang="en-GB" altLang="en-GH" sz="2400"/>
              <a:t>Water pollution is a harmful modification of water caused by the addition of substances likely to modify its quality, aesthetic aspect and use for human purposes. The polluting agent may be physical, chemical or biological in nature and cause discomfort, nuisance or contamination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3">
            <a:extLst>
              <a:ext uri="{FF2B5EF4-FFF2-40B4-BE49-F238E27FC236}">
                <a16:creationId xmlns:a16="http://schemas.microsoft.com/office/drawing/2014/main" id="{3C482411-7932-4AA8-8701-EF17DEF9C6F5}"/>
              </a:ext>
            </a:extLst>
          </p:cNvPr>
          <p:cNvSpPr>
            <a:spLocks noGrp="1" noChangeArrowheads="1"/>
          </p:cNvSpPr>
          <p:nvPr>
            <p:ph type="body" idx="1"/>
          </p:nvPr>
        </p:nvSpPr>
        <p:spPr>
          <a:xfrm>
            <a:off x="1981200" y="533400"/>
            <a:ext cx="8229600" cy="6324600"/>
          </a:xfrm>
        </p:spPr>
        <p:txBody>
          <a:bodyPr>
            <a:normAutofit fontScale="92500" lnSpcReduction="10000"/>
          </a:bodyPr>
          <a:lstStyle/>
          <a:p>
            <a:pPr eaLnBrk="1" hangingPunct="1">
              <a:buFont typeface="Wingdings" panose="05000000000000000000" pitchFamily="2" charset="2"/>
              <a:buChar char="v"/>
            </a:pPr>
            <a:r>
              <a:rPr lang="en-GB" altLang="en-GH">
                <a:solidFill>
                  <a:srgbClr val="FF0000"/>
                </a:solidFill>
              </a:rPr>
              <a:t>Treatment of Water </a:t>
            </a:r>
          </a:p>
          <a:p>
            <a:pPr eaLnBrk="1" hangingPunct="1">
              <a:buFont typeface="Wingdings" panose="05000000000000000000" pitchFamily="2" charset="2"/>
              <a:buNone/>
            </a:pPr>
            <a:r>
              <a:rPr lang="en-GB" altLang="en-GH" b="1"/>
              <a:t>Processes involved :</a:t>
            </a:r>
          </a:p>
          <a:p>
            <a:pPr eaLnBrk="1" hangingPunct="1">
              <a:buSzPct val="135000"/>
              <a:buFontTx/>
              <a:buChar char="•"/>
            </a:pPr>
            <a:r>
              <a:rPr lang="en-GB" altLang="en-GH"/>
              <a:t>Plain sedimentation, </a:t>
            </a:r>
          </a:p>
          <a:p>
            <a:pPr eaLnBrk="1" hangingPunct="1">
              <a:buSzPct val="135000"/>
              <a:buFontTx/>
              <a:buChar char="•"/>
            </a:pPr>
            <a:endParaRPr lang="en-GB" altLang="en-GH"/>
          </a:p>
          <a:p>
            <a:pPr eaLnBrk="1" hangingPunct="1">
              <a:buSzPct val="135000"/>
              <a:buFontTx/>
              <a:buChar char="•"/>
            </a:pPr>
            <a:r>
              <a:rPr lang="en-GB" altLang="en-GH"/>
              <a:t>Aeration,</a:t>
            </a:r>
          </a:p>
          <a:p>
            <a:pPr eaLnBrk="1" hangingPunct="1">
              <a:buSzPct val="135000"/>
              <a:buFontTx/>
              <a:buChar char="•"/>
            </a:pPr>
            <a:endParaRPr lang="en-GB" altLang="en-GH"/>
          </a:p>
          <a:p>
            <a:pPr eaLnBrk="1" hangingPunct="1">
              <a:buSzPct val="135000"/>
              <a:buFontTx/>
              <a:buChar char="•"/>
            </a:pPr>
            <a:r>
              <a:rPr lang="en-GB" altLang="en-GH"/>
              <a:t>Coagulation,</a:t>
            </a:r>
          </a:p>
          <a:p>
            <a:pPr eaLnBrk="1" hangingPunct="1">
              <a:buSzPct val="135000"/>
              <a:buFontTx/>
              <a:buNone/>
            </a:pPr>
            <a:r>
              <a:rPr lang="en-GB" altLang="en-GH"/>
              <a:t> </a:t>
            </a:r>
          </a:p>
          <a:p>
            <a:pPr eaLnBrk="1" hangingPunct="1">
              <a:buSzPct val="135000"/>
              <a:buFontTx/>
              <a:buChar char="•"/>
            </a:pPr>
            <a:r>
              <a:rPr lang="en-GB" altLang="en-GH"/>
              <a:t>Flocculation, </a:t>
            </a:r>
          </a:p>
          <a:p>
            <a:pPr eaLnBrk="1" hangingPunct="1">
              <a:buSzPct val="135000"/>
              <a:buFontTx/>
              <a:buChar char="•"/>
            </a:pPr>
            <a:endParaRPr lang="en-GB" altLang="en-GH"/>
          </a:p>
          <a:p>
            <a:pPr eaLnBrk="1" hangingPunct="1">
              <a:buSzPct val="135000"/>
              <a:buFontTx/>
              <a:buChar char="•"/>
            </a:pPr>
            <a:r>
              <a:rPr lang="en-GB" altLang="en-GH"/>
              <a:t>Sedimentation,</a:t>
            </a:r>
          </a:p>
          <a:p>
            <a:pPr eaLnBrk="1" hangingPunct="1">
              <a:buSzPct val="135000"/>
              <a:buFontTx/>
              <a:buChar char="•"/>
            </a:pPr>
            <a:endParaRPr lang="en-GB" altLang="en-GH"/>
          </a:p>
          <a:p>
            <a:pPr eaLnBrk="1" hangingPunct="1">
              <a:buSzPct val="135000"/>
              <a:buFontTx/>
              <a:buChar char="•"/>
            </a:pPr>
            <a:r>
              <a:rPr lang="en-GB" altLang="en-GH"/>
              <a:t> Filtration and</a:t>
            </a:r>
          </a:p>
          <a:p>
            <a:pPr eaLnBrk="1" hangingPunct="1">
              <a:buSzPct val="135000"/>
              <a:buFontTx/>
              <a:buChar char="•"/>
            </a:pPr>
            <a:r>
              <a:rPr lang="en-GB" altLang="en-GH"/>
              <a:t> Disinfection in that order</a:t>
            </a:r>
            <a:r>
              <a:rPr lang="en-US" altLang="en-GH"/>
              <a:t> </a:t>
            </a:r>
          </a:p>
        </p:txBody>
      </p:sp>
    </p:spTree>
    <p:extLst>
      <p:ext uri="{BB962C8B-B14F-4D97-AF65-F5344CB8AC3E}">
        <p14:creationId xmlns:p14="http://schemas.microsoft.com/office/powerpoint/2010/main" val="312514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C4575B60-BB20-4BCE-A8D6-CEFF3CE2F64A}"/>
              </a:ext>
            </a:extLst>
          </p:cNvPr>
          <p:cNvSpPr>
            <a:spLocks noGrp="1" noChangeArrowheads="1"/>
          </p:cNvSpPr>
          <p:nvPr>
            <p:ph type="title"/>
          </p:nvPr>
        </p:nvSpPr>
        <p:spPr>
          <a:xfrm>
            <a:off x="1992313" y="260350"/>
            <a:ext cx="8291512" cy="342900"/>
          </a:xfrm>
        </p:spPr>
        <p:txBody>
          <a:bodyPr rtlCol="0">
            <a:normAutofit fontScale="90000"/>
          </a:bodyPr>
          <a:lstStyle/>
          <a:p>
            <a:pPr>
              <a:defRPr/>
            </a:pPr>
            <a:r>
              <a:rPr lang="en-GB" sz="3200" b="1"/>
              <a:t>Types of Pollution</a:t>
            </a:r>
          </a:p>
        </p:txBody>
      </p:sp>
      <p:sp>
        <p:nvSpPr>
          <p:cNvPr id="268291" name="Rectangle 3">
            <a:extLst>
              <a:ext uri="{FF2B5EF4-FFF2-40B4-BE49-F238E27FC236}">
                <a16:creationId xmlns:a16="http://schemas.microsoft.com/office/drawing/2014/main" id="{37E2BBC1-97E8-4211-B464-0B9757E7A431}"/>
              </a:ext>
            </a:extLst>
          </p:cNvPr>
          <p:cNvSpPr>
            <a:spLocks noGrp="1" noChangeArrowheads="1"/>
          </p:cNvSpPr>
          <p:nvPr>
            <p:ph idx="1"/>
          </p:nvPr>
        </p:nvSpPr>
        <p:spPr>
          <a:xfrm>
            <a:off x="1524000" y="836614"/>
            <a:ext cx="9144000" cy="6021387"/>
          </a:xfrm>
        </p:spPr>
        <p:txBody>
          <a:bodyPr/>
          <a:lstStyle/>
          <a:p>
            <a:pPr eaLnBrk="1" hangingPunct="1">
              <a:buFont typeface="Wingdings" panose="05000000000000000000" pitchFamily="2" charset="2"/>
              <a:buNone/>
            </a:pPr>
            <a:r>
              <a:rPr lang="en-GB" altLang="en-GH" b="1"/>
              <a:t>Classification of pollutants</a:t>
            </a:r>
          </a:p>
          <a:p>
            <a:pPr eaLnBrk="1" hangingPunct="1">
              <a:buFont typeface="Wingdings" panose="05000000000000000000" pitchFamily="2" charset="2"/>
              <a:buNone/>
            </a:pPr>
            <a:r>
              <a:rPr lang="en-GB" altLang="en-GH" sz="2000"/>
              <a:t>One classification of pollutants put pollutants into three divisions.</a:t>
            </a:r>
          </a:p>
          <a:p>
            <a:pPr eaLnBrk="1" hangingPunct="1">
              <a:buFont typeface="Wingdings" panose="05000000000000000000" pitchFamily="2" charset="2"/>
              <a:buNone/>
            </a:pPr>
            <a:r>
              <a:rPr lang="en-GB" altLang="en-GH" sz="2000"/>
              <a:t>The first type of pollutants include those substances  that occur in</a:t>
            </a:r>
          </a:p>
          <a:p>
            <a:pPr eaLnBrk="1" hangingPunct="1">
              <a:buFont typeface="Wingdings" panose="05000000000000000000" pitchFamily="2" charset="2"/>
              <a:buNone/>
            </a:pPr>
            <a:r>
              <a:rPr lang="en-GB" altLang="en-GH" sz="2000"/>
              <a:t>nature, but as a result of human activity are found in unusually  large</a:t>
            </a:r>
          </a:p>
          <a:p>
            <a:pPr eaLnBrk="1" hangingPunct="1">
              <a:buFont typeface="Wingdings" panose="05000000000000000000" pitchFamily="2" charset="2"/>
              <a:buNone/>
            </a:pPr>
            <a:r>
              <a:rPr lang="en-GB" altLang="en-GH" sz="2000"/>
              <a:t>concentrations e.g. CO</a:t>
            </a:r>
            <a:r>
              <a:rPr lang="en-GB" altLang="en-GH" sz="2000" baseline="-25000"/>
              <a:t>2</a:t>
            </a:r>
            <a:r>
              <a:rPr lang="en-GB" altLang="en-GH" sz="2000"/>
              <a:t>. </a:t>
            </a:r>
          </a:p>
          <a:p>
            <a:pPr eaLnBrk="1" hangingPunct="1">
              <a:buFont typeface="Wingdings" panose="05000000000000000000" pitchFamily="2" charset="2"/>
              <a:buNone/>
            </a:pPr>
            <a:endParaRPr lang="en-GB" altLang="en-GH" sz="2000"/>
          </a:p>
          <a:p>
            <a:pPr eaLnBrk="1" hangingPunct="1">
              <a:buFont typeface="Wingdings" panose="05000000000000000000" pitchFamily="2" charset="2"/>
              <a:buNone/>
            </a:pPr>
            <a:r>
              <a:rPr lang="en-GB" altLang="en-GH" sz="2000"/>
              <a:t>The second type of pollutants are the toxic compounds that are released into the environment as a result of anthropogenic activities.  These compounds are not found naturally in the environment e.g. mercury, zinc, arsenic, selenium etc.</a:t>
            </a:r>
          </a:p>
          <a:p>
            <a:pPr eaLnBrk="1" hangingPunct="1">
              <a:buFont typeface="Wingdings" panose="05000000000000000000" pitchFamily="2" charset="2"/>
              <a:buNone/>
            </a:pPr>
            <a:endParaRPr lang="en-GB" altLang="en-GH" sz="2000"/>
          </a:p>
          <a:p>
            <a:pPr eaLnBrk="1" hangingPunct="1">
              <a:buFont typeface="Wingdings" panose="05000000000000000000" pitchFamily="2" charset="2"/>
              <a:buNone/>
            </a:pPr>
            <a:r>
              <a:rPr lang="en-GB" altLang="en-GH" sz="2000"/>
              <a:t>The third type of pollutants occur when substances  which are not</a:t>
            </a:r>
          </a:p>
          <a:p>
            <a:pPr eaLnBrk="1" hangingPunct="1">
              <a:buFont typeface="Wingdings" panose="05000000000000000000" pitchFamily="2" charset="2"/>
              <a:buNone/>
            </a:pPr>
            <a:r>
              <a:rPr lang="en-GB" altLang="en-GH" sz="2000"/>
              <a:t>themselves toxic but are released into the environment as a result of</a:t>
            </a:r>
          </a:p>
          <a:p>
            <a:pPr eaLnBrk="1" hangingPunct="1">
              <a:buFont typeface="Wingdings" panose="05000000000000000000" pitchFamily="2" charset="2"/>
              <a:buNone/>
            </a:pPr>
            <a:r>
              <a:rPr lang="en-GB" altLang="en-GH" sz="2000"/>
              <a:t>human activity.  </a:t>
            </a:r>
          </a:p>
          <a:p>
            <a:pPr eaLnBrk="1" hangingPunct="1">
              <a:buFont typeface="Wingdings" panose="05000000000000000000" pitchFamily="2" charset="2"/>
              <a:buNone/>
            </a:pPr>
            <a:endParaRPr lang="en-GB" altLang="en-GH"/>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3">
            <a:extLst>
              <a:ext uri="{FF2B5EF4-FFF2-40B4-BE49-F238E27FC236}">
                <a16:creationId xmlns:a16="http://schemas.microsoft.com/office/drawing/2014/main" id="{CE082C87-0EA0-4B7C-A94C-56627600B9A8}"/>
              </a:ext>
            </a:extLst>
          </p:cNvPr>
          <p:cNvSpPr>
            <a:spLocks noGrp="1" noChangeArrowheads="1"/>
          </p:cNvSpPr>
          <p:nvPr>
            <p:ph type="body" idx="1"/>
          </p:nvPr>
        </p:nvSpPr>
        <p:spPr>
          <a:xfrm>
            <a:off x="1981200" y="533400"/>
            <a:ext cx="8229600" cy="5791200"/>
          </a:xfrm>
        </p:spPr>
        <p:txBody>
          <a:bodyPr/>
          <a:lstStyle/>
          <a:p>
            <a:pPr eaLnBrk="1" hangingPunct="1">
              <a:buFont typeface="Wingdings" panose="05000000000000000000" pitchFamily="2" charset="2"/>
              <a:buChar char="v"/>
            </a:pPr>
            <a:r>
              <a:rPr lang="en-GB" altLang="en-GH">
                <a:solidFill>
                  <a:srgbClr val="FF0000"/>
                </a:solidFill>
              </a:rPr>
              <a:t>Distribution of Water</a:t>
            </a:r>
            <a:r>
              <a:rPr lang="en-US" altLang="en-GH"/>
              <a:t> </a:t>
            </a:r>
          </a:p>
          <a:p>
            <a:pPr eaLnBrk="1" hangingPunct="1">
              <a:buFont typeface="Wingdings" panose="05000000000000000000" pitchFamily="2" charset="2"/>
              <a:buNone/>
            </a:pPr>
            <a:r>
              <a:rPr lang="en-GB" altLang="en-GH" b="1"/>
              <a:t>Depend</a:t>
            </a:r>
            <a:r>
              <a:rPr lang="en-US" altLang="en-GH" b="1"/>
              <a:t>s on:</a:t>
            </a:r>
          </a:p>
          <a:p>
            <a:pPr eaLnBrk="1" hangingPunct="1">
              <a:buSzPct val="140000"/>
              <a:buFontTx/>
              <a:buChar char="•"/>
            </a:pPr>
            <a:r>
              <a:rPr lang="en-GB" altLang="en-GH"/>
              <a:t>Topography </a:t>
            </a:r>
          </a:p>
          <a:p>
            <a:pPr eaLnBrk="1" hangingPunct="1">
              <a:buSzPct val="140000"/>
              <a:buFontTx/>
              <a:buChar char="•"/>
            </a:pPr>
            <a:r>
              <a:rPr lang="en-GB" altLang="en-GH"/>
              <a:t>The location of the source </a:t>
            </a:r>
          </a:p>
          <a:p>
            <a:pPr eaLnBrk="1" hangingPunct="1">
              <a:buSzPct val="140000"/>
              <a:buFontTx/>
              <a:buChar char="•"/>
            </a:pPr>
            <a:r>
              <a:rPr lang="en-GB" altLang="en-GH"/>
              <a:t>Other considerations</a:t>
            </a:r>
            <a:r>
              <a:rPr lang="en-US" altLang="en-GH"/>
              <a:t> </a:t>
            </a:r>
          </a:p>
          <a:p>
            <a:pPr eaLnBrk="1" hangingPunct="1">
              <a:buSzPct val="140000"/>
              <a:buFontTx/>
              <a:buChar char="•"/>
            </a:pPr>
            <a:endParaRPr lang="en-US" altLang="en-GH"/>
          </a:p>
          <a:p>
            <a:pPr eaLnBrk="1" hangingPunct="1">
              <a:buSzPct val="140000"/>
              <a:buFontTx/>
              <a:buChar char="•"/>
            </a:pPr>
            <a:r>
              <a:rPr lang="en-GB" altLang="en-GH"/>
              <a:t>Canals, flumes, tunnels and pressure pipes are employed</a:t>
            </a:r>
            <a:r>
              <a:rPr lang="en-US" altLang="en-GH"/>
              <a:t>  in water transportation</a:t>
            </a:r>
          </a:p>
          <a:p>
            <a:pPr eaLnBrk="1" hangingPunct="1">
              <a:buSzPct val="140000"/>
              <a:buFontTx/>
              <a:buNone/>
            </a:pPr>
            <a:endParaRPr lang="en-US" altLang="en-GH"/>
          </a:p>
          <a:p>
            <a:pPr eaLnBrk="1" hangingPunct="1">
              <a:buSzPct val="140000"/>
              <a:buFontTx/>
              <a:buChar char="•"/>
            </a:pPr>
            <a:r>
              <a:rPr lang="en-GB" altLang="en-GH"/>
              <a:t>Water can be supplied by means of either gravity, pumping or a combination of both</a:t>
            </a:r>
            <a:r>
              <a:rPr lang="en-US" altLang="en-GH"/>
              <a:t> </a:t>
            </a:r>
          </a:p>
        </p:txBody>
      </p:sp>
    </p:spTree>
    <p:extLst>
      <p:ext uri="{BB962C8B-B14F-4D97-AF65-F5344CB8AC3E}">
        <p14:creationId xmlns:p14="http://schemas.microsoft.com/office/powerpoint/2010/main" val="42381133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3">
            <a:extLst>
              <a:ext uri="{FF2B5EF4-FFF2-40B4-BE49-F238E27FC236}">
                <a16:creationId xmlns:a16="http://schemas.microsoft.com/office/drawing/2014/main" id="{0E7D0A1E-BEC6-4898-8C94-6FDFB745B5C1}"/>
              </a:ext>
            </a:extLst>
          </p:cNvPr>
          <p:cNvSpPr>
            <a:spLocks noGrp="1" noChangeArrowheads="1"/>
          </p:cNvSpPr>
          <p:nvPr>
            <p:ph type="body" idx="1"/>
          </p:nvPr>
        </p:nvSpPr>
        <p:spPr>
          <a:xfrm>
            <a:off x="1981200" y="533400"/>
            <a:ext cx="8229600" cy="5791200"/>
          </a:xfrm>
        </p:spPr>
        <p:txBody>
          <a:bodyPr>
            <a:normAutofit lnSpcReduction="10000"/>
          </a:bodyPr>
          <a:lstStyle/>
          <a:p>
            <a:pPr marL="495300" indent="-495300">
              <a:buFont typeface="Wingdings" panose="05000000000000000000" pitchFamily="2" charset="2"/>
              <a:buChar char="v"/>
            </a:pPr>
            <a:r>
              <a:rPr lang="en-GB" altLang="en-GH" b="1">
                <a:solidFill>
                  <a:srgbClr val="FF0000"/>
                </a:solidFill>
              </a:rPr>
              <a:t>Uses of Water</a:t>
            </a:r>
            <a:r>
              <a:rPr lang="en-US" altLang="en-GH"/>
              <a:t> </a:t>
            </a:r>
          </a:p>
          <a:p>
            <a:pPr marL="495300" indent="-495300"/>
            <a:r>
              <a:rPr lang="en-GB" altLang="en-GH"/>
              <a:t>Domestic use</a:t>
            </a:r>
          </a:p>
          <a:p>
            <a:pPr marL="495300" indent="-495300"/>
            <a:endParaRPr lang="en-GB" altLang="en-GH"/>
          </a:p>
          <a:p>
            <a:pPr marL="495300" indent="-495300"/>
            <a:r>
              <a:rPr lang="en-GB" altLang="en-GH"/>
              <a:t>Agricultural use</a:t>
            </a:r>
          </a:p>
          <a:p>
            <a:pPr marL="495300" indent="-495300"/>
            <a:endParaRPr lang="en-GB" altLang="en-GH"/>
          </a:p>
          <a:p>
            <a:pPr marL="495300" indent="-495300"/>
            <a:r>
              <a:rPr lang="en-GB" altLang="en-GH"/>
              <a:t>Industrial use</a:t>
            </a:r>
          </a:p>
          <a:p>
            <a:pPr marL="495300" indent="-495300"/>
            <a:endParaRPr lang="en-GB" altLang="en-GH"/>
          </a:p>
          <a:p>
            <a:pPr marL="495300" indent="-495300"/>
            <a:r>
              <a:rPr lang="en-GB" altLang="en-GH"/>
              <a:t>Recreation</a:t>
            </a:r>
          </a:p>
          <a:p>
            <a:pPr marL="495300" indent="-495300"/>
            <a:endParaRPr lang="en-GB" altLang="en-GH"/>
          </a:p>
          <a:p>
            <a:pPr marL="495300" indent="-495300"/>
            <a:r>
              <a:rPr lang="en-GB" altLang="en-GH"/>
              <a:t>Power production (hydropower) </a:t>
            </a:r>
          </a:p>
          <a:p>
            <a:pPr marL="495300" indent="-495300">
              <a:buNone/>
            </a:pPr>
            <a:endParaRPr lang="en-GB" altLang="en-GH"/>
          </a:p>
          <a:p>
            <a:pPr marL="495300" indent="-495300"/>
            <a:r>
              <a:rPr lang="en-GB" altLang="en-GH"/>
              <a:t>Transportation (navigation</a:t>
            </a:r>
            <a:r>
              <a:rPr lang="en-US" altLang="en-GH"/>
              <a:t>)</a:t>
            </a:r>
          </a:p>
          <a:p>
            <a:pPr marL="495300" indent="-495300">
              <a:buNone/>
            </a:pPr>
            <a:endParaRPr lang="en-US" altLang="en-GH"/>
          </a:p>
        </p:txBody>
      </p:sp>
    </p:spTree>
    <p:extLst>
      <p:ext uri="{BB962C8B-B14F-4D97-AF65-F5344CB8AC3E}">
        <p14:creationId xmlns:p14="http://schemas.microsoft.com/office/powerpoint/2010/main" val="747002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3">
            <a:extLst>
              <a:ext uri="{FF2B5EF4-FFF2-40B4-BE49-F238E27FC236}">
                <a16:creationId xmlns:a16="http://schemas.microsoft.com/office/drawing/2014/main" id="{51E080D1-FCD7-4550-AA75-CAA56CB38B96}"/>
              </a:ext>
            </a:extLst>
          </p:cNvPr>
          <p:cNvSpPr>
            <a:spLocks noGrp="1" noChangeArrowheads="1"/>
          </p:cNvSpPr>
          <p:nvPr>
            <p:ph type="body" idx="1"/>
          </p:nvPr>
        </p:nvSpPr>
        <p:spPr>
          <a:xfrm>
            <a:off x="1981200" y="609600"/>
            <a:ext cx="8229600" cy="5715000"/>
          </a:xfrm>
        </p:spPr>
        <p:txBody>
          <a:bodyPr>
            <a:normAutofit lnSpcReduction="10000"/>
          </a:bodyPr>
          <a:lstStyle/>
          <a:p>
            <a:pPr eaLnBrk="1" hangingPunct="1">
              <a:buFont typeface="Wingdings" panose="05000000000000000000" pitchFamily="2" charset="2"/>
              <a:buChar char="v"/>
            </a:pPr>
            <a:r>
              <a:rPr lang="en-GB" altLang="en-GH" b="1">
                <a:solidFill>
                  <a:srgbClr val="FF0000"/>
                </a:solidFill>
              </a:rPr>
              <a:t>Solid Waste</a:t>
            </a:r>
            <a:r>
              <a:rPr lang="en-US" altLang="en-GH" b="1">
                <a:solidFill>
                  <a:srgbClr val="FF0000"/>
                </a:solidFill>
              </a:rPr>
              <a:t> </a:t>
            </a:r>
          </a:p>
          <a:p>
            <a:pPr eaLnBrk="1" hangingPunct="1">
              <a:buSzPct val="140000"/>
              <a:buFontTx/>
              <a:buChar char="•"/>
            </a:pPr>
            <a:r>
              <a:rPr lang="en-GB" altLang="en-GH"/>
              <a:t>Anything considered useless, unwanted or discarded material that is not liquid or gas</a:t>
            </a:r>
            <a:r>
              <a:rPr lang="en-US" altLang="en-GH"/>
              <a:t> </a:t>
            </a:r>
          </a:p>
          <a:p>
            <a:pPr eaLnBrk="1" hangingPunct="1">
              <a:buSzPct val="140000"/>
              <a:buFontTx/>
              <a:buChar char="•"/>
            </a:pPr>
            <a:endParaRPr lang="en-US" altLang="en-GH"/>
          </a:p>
          <a:p>
            <a:pPr eaLnBrk="1" hangingPunct="1">
              <a:buSzPct val="140000"/>
              <a:buFontTx/>
              <a:buChar char="•"/>
            </a:pPr>
            <a:r>
              <a:rPr lang="en-GB" altLang="en-GH"/>
              <a:t>The amounts of waste generated vary according to the income group from which it originates</a:t>
            </a:r>
            <a:r>
              <a:rPr lang="en-US" altLang="en-GH"/>
              <a:t> </a:t>
            </a:r>
          </a:p>
          <a:p>
            <a:pPr eaLnBrk="1" hangingPunct="1">
              <a:buSzPct val="140000"/>
              <a:buFontTx/>
              <a:buNone/>
            </a:pPr>
            <a:endParaRPr lang="en-US" altLang="en-GH"/>
          </a:p>
          <a:p>
            <a:pPr eaLnBrk="1" hangingPunct="1">
              <a:buSzPct val="140000"/>
              <a:buFont typeface="Wingdings" panose="05000000000000000000" pitchFamily="2" charset="2"/>
              <a:buChar char="v"/>
            </a:pPr>
            <a:r>
              <a:rPr lang="en-GB" altLang="en-GH" b="1">
                <a:solidFill>
                  <a:srgbClr val="FF0000"/>
                </a:solidFill>
              </a:rPr>
              <a:t>Solid Waste Collection</a:t>
            </a:r>
          </a:p>
          <a:p>
            <a:pPr eaLnBrk="1" hangingPunct="1">
              <a:buSzPct val="140000"/>
              <a:buFontTx/>
              <a:buChar char="•"/>
            </a:pPr>
            <a:r>
              <a:rPr lang="en-GB" altLang="en-GH"/>
              <a:t>Consist of 75-80% of the total solid waste budget</a:t>
            </a:r>
            <a:r>
              <a:rPr lang="en-US" altLang="en-GH"/>
              <a:t> </a:t>
            </a:r>
          </a:p>
          <a:p>
            <a:pPr eaLnBrk="1" hangingPunct="1">
              <a:buSzPct val="140000"/>
              <a:buFontTx/>
              <a:buChar char="•"/>
            </a:pPr>
            <a:r>
              <a:rPr lang="en-GB" altLang="en-GH" b="1"/>
              <a:t>Collection vehicles</a:t>
            </a:r>
            <a:r>
              <a:rPr lang="en-GB" altLang="en-GH"/>
              <a:t> :</a:t>
            </a:r>
          </a:p>
          <a:p>
            <a:pPr eaLnBrk="1" hangingPunct="1">
              <a:buSzPct val="140000"/>
              <a:buFontTx/>
              <a:buChar char="•"/>
            </a:pPr>
            <a:r>
              <a:rPr lang="en-GB" altLang="en-GH"/>
              <a:t>Rear loaders, </a:t>
            </a:r>
          </a:p>
          <a:p>
            <a:pPr eaLnBrk="1" hangingPunct="1">
              <a:buSzPct val="140000"/>
              <a:buFontTx/>
              <a:buChar char="•"/>
            </a:pPr>
            <a:r>
              <a:rPr lang="en-GB" altLang="en-GH"/>
              <a:t>Side loaders</a:t>
            </a:r>
            <a:r>
              <a:rPr lang="en-US" altLang="en-GH"/>
              <a:t> or front loaders</a:t>
            </a:r>
            <a:endParaRPr lang="en-US" altLang="en-GH" b="1">
              <a:solidFill>
                <a:srgbClr val="FF0000"/>
              </a:solidFill>
            </a:endParaRPr>
          </a:p>
          <a:p>
            <a:pPr eaLnBrk="1" hangingPunct="1">
              <a:buSzPct val="140000"/>
              <a:buFont typeface="Wingdings" panose="05000000000000000000" pitchFamily="2" charset="2"/>
              <a:buNone/>
            </a:pPr>
            <a:endParaRPr lang="en-US" altLang="en-GH" b="1">
              <a:solidFill>
                <a:srgbClr val="FF0000"/>
              </a:solidFill>
            </a:endParaRPr>
          </a:p>
          <a:p>
            <a:pPr eaLnBrk="1" hangingPunct="1">
              <a:buSzPct val="140000"/>
              <a:buFont typeface="Wingdings" panose="05000000000000000000" pitchFamily="2" charset="2"/>
              <a:buChar char="v"/>
            </a:pPr>
            <a:endParaRPr lang="en-US" altLang="en-GH" b="1">
              <a:solidFill>
                <a:srgbClr val="FF0000"/>
              </a:solidFill>
            </a:endParaRPr>
          </a:p>
        </p:txBody>
      </p:sp>
    </p:spTree>
    <p:extLst>
      <p:ext uri="{BB962C8B-B14F-4D97-AF65-F5344CB8AC3E}">
        <p14:creationId xmlns:p14="http://schemas.microsoft.com/office/powerpoint/2010/main" val="34422454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3">
            <a:extLst>
              <a:ext uri="{FF2B5EF4-FFF2-40B4-BE49-F238E27FC236}">
                <a16:creationId xmlns:a16="http://schemas.microsoft.com/office/drawing/2014/main" id="{B14E470F-0DDF-4557-90D1-9CC49E77235F}"/>
              </a:ext>
            </a:extLst>
          </p:cNvPr>
          <p:cNvSpPr>
            <a:spLocks noGrp="1" noChangeArrowheads="1"/>
          </p:cNvSpPr>
          <p:nvPr>
            <p:ph type="body" idx="1"/>
          </p:nvPr>
        </p:nvSpPr>
        <p:spPr>
          <a:xfrm>
            <a:off x="1981200" y="0"/>
            <a:ext cx="8229600" cy="6705600"/>
          </a:xfrm>
        </p:spPr>
        <p:txBody>
          <a:bodyPr/>
          <a:lstStyle/>
          <a:p>
            <a:pPr eaLnBrk="1" hangingPunct="1">
              <a:buFont typeface="Wingdings" panose="05000000000000000000" pitchFamily="2" charset="2"/>
              <a:buChar char="v"/>
            </a:pPr>
            <a:r>
              <a:rPr lang="en-GB" altLang="en-GH" b="1">
                <a:solidFill>
                  <a:srgbClr val="FF0000"/>
                </a:solidFill>
              </a:rPr>
              <a:t>Treatment and Disposal of solid wastes</a:t>
            </a:r>
            <a:r>
              <a:rPr lang="en-US" altLang="en-GH" b="1">
                <a:solidFill>
                  <a:srgbClr val="FF0000"/>
                </a:solidFill>
              </a:rPr>
              <a:t> </a:t>
            </a:r>
          </a:p>
          <a:p>
            <a:pPr eaLnBrk="1" hangingPunct="1">
              <a:buFont typeface="Wingdings" panose="05000000000000000000" pitchFamily="2" charset="2"/>
              <a:buNone/>
            </a:pPr>
            <a:r>
              <a:rPr lang="en-GB" altLang="en-GH" b="1"/>
              <a:t>Some of the types of disposal sites are:</a:t>
            </a:r>
          </a:p>
          <a:p>
            <a:pPr eaLnBrk="1" hangingPunct="1">
              <a:buSzPct val="135000"/>
              <a:buFontTx/>
              <a:buChar char="•"/>
            </a:pPr>
            <a:r>
              <a:rPr lang="en-US" altLang="en-GH"/>
              <a:t> </a:t>
            </a:r>
            <a:r>
              <a:rPr lang="en-GB" altLang="en-GH"/>
              <a:t>Open dump</a:t>
            </a:r>
            <a:r>
              <a:rPr lang="en-US" altLang="en-GH"/>
              <a:t> </a:t>
            </a:r>
          </a:p>
          <a:p>
            <a:pPr eaLnBrk="1" hangingPunct="1">
              <a:buSzPct val="135000"/>
              <a:buFontTx/>
              <a:buChar char="•"/>
            </a:pPr>
            <a:r>
              <a:rPr lang="en-GB" altLang="en-GH"/>
              <a:t>Landfill</a:t>
            </a:r>
            <a:r>
              <a:rPr lang="en-US" altLang="en-GH"/>
              <a:t> </a:t>
            </a:r>
          </a:p>
          <a:p>
            <a:pPr eaLnBrk="1" hangingPunct="1">
              <a:buSzPct val="135000"/>
              <a:buFontTx/>
              <a:buChar char="•"/>
            </a:pPr>
            <a:r>
              <a:rPr lang="en-GB" altLang="en-GH"/>
              <a:t>Sanitary Landfill</a:t>
            </a:r>
            <a:r>
              <a:rPr lang="en-US" altLang="en-GH"/>
              <a:t> </a:t>
            </a:r>
          </a:p>
          <a:p>
            <a:pPr eaLnBrk="1" hangingPunct="1">
              <a:buSzPct val="135000"/>
              <a:buFontTx/>
              <a:buChar char="•"/>
            </a:pPr>
            <a:r>
              <a:rPr lang="en-GB" altLang="en-GH"/>
              <a:t>Secured Landfill</a:t>
            </a:r>
            <a:r>
              <a:rPr lang="en-US" altLang="en-GH"/>
              <a:t> </a:t>
            </a:r>
          </a:p>
          <a:p>
            <a:pPr eaLnBrk="1" hangingPunct="1">
              <a:buSzPct val="135000"/>
              <a:buFontTx/>
              <a:buNone/>
            </a:pPr>
            <a:endParaRPr lang="en-US" altLang="en-GH"/>
          </a:p>
          <a:p>
            <a:pPr eaLnBrk="1" hangingPunct="1">
              <a:buSzPct val="135000"/>
              <a:buFont typeface="Wingdings" panose="05000000000000000000" pitchFamily="2" charset="2"/>
              <a:buChar char="v"/>
            </a:pPr>
            <a:r>
              <a:rPr lang="en-GB" altLang="en-GH" b="1">
                <a:solidFill>
                  <a:srgbClr val="FF0000"/>
                </a:solidFill>
              </a:rPr>
              <a:t> Hazardous Effects of Plastics</a:t>
            </a:r>
            <a:r>
              <a:rPr lang="en-US" altLang="en-GH" b="1">
                <a:solidFill>
                  <a:srgbClr val="FF0000"/>
                </a:solidFill>
              </a:rPr>
              <a:t> </a:t>
            </a:r>
          </a:p>
          <a:p>
            <a:pPr eaLnBrk="1" hangingPunct="1">
              <a:buSzPct val="135000"/>
              <a:buFontTx/>
              <a:buChar char="•"/>
            </a:pPr>
            <a:r>
              <a:rPr lang="en-GB" altLang="en-GH"/>
              <a:t>Plastics are made synthetically from bi products of fossil fuels</a:t>
            </a:r>
            <a:r>
              <a:rPr lang="en-US" altLang="en-GH"/>
              <a:t> </a:t>
            </a:r>
          </a:p>
          <a:p>
            <a:pPr eaLnBrk="1" hangingPunct="1">
              <a:buSzPct val="135000"/>
              <a:buFontTx/>
              <a:buNone/>
            </a:pPr>
            <a:endParaRPr lang="en-US" altLang="en-GH"/>
          </a:p>
          <a:p>
            <a:pPr eaLnBrk="1" hangingPunct="1">
              <a:buSzPct val="135000"/>
              <a:buFontTx/>
              <a:buChar char="•"/>
            </a:pPr>
            <a:r>
              <a:rPr lang="en-GB" altLang="en-GH"/>
              <a:t>Most polymers are considered non-toxic (PVC is an exception)</a:t>
            </a:r>
          </a:p>
          <a:p>
            <a:pPr eaLnBrk="1" hangingPunct="1">
              <a:buSzPct val="135000"/>
              <a:buFontTx/>
              <a:buChar char="•"/>
            </a:pPr>
            <a:endParaRPr lang="en-GB" altLang="en-GH"/>
          </a:p>
        </p:txBody>
      </p:sp>
    </p:spTree>
    <p:extLst>
      <p:ext uri="{BB962C8B-B14F-4D97-AF65-F5344CB8AC3E}">
        <p14:creationId xmlns:p14="http://schemas.microsoft.com/office/powerpoint/2010/main" val="19362844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3">
            <a:extLst>
              <a:ext uri="{FF2B5EF4-FFF2-40B4-BE49-F238E27FC236}">
                <a16:creationId xmlns:a16="http://schemas.microsoft.com/office/drawing/2014/main" id="{665B0769-F210-40A1-BFDC-FCBD5C99AC09}"/>
              </a:ext>
            </a:extLst>
          </p:cNvPr>
          <p:cNvSpPr>
            <a:spLocks noGrp="1" noChangeArrowheads="1"/>
          </p:cNvSpPr>
          <p:nvPr>
            <p:ph type="body" idx="1"/>
          </p:nvPr>
        </p:nvSpPr>
        <p:spPr>
          <a:xfrm>
            <a:off x="1981200" y="457200"/>
            <a:ext cx="8229600" cy="6096000"/>
          </a:xfrm>
        </p:spPr>
        <p:txBody>
          <a:bodyPr/>
          <a:lstStyle/>
          <a:p>
            <a:pPr eaLnBrk="1" hangingPunct="1"/>
            <a:r>
              <a:rPr lang="en-GB" altLang="en-GH"/>
              <a:t>Monomers from which polymers are made may be released and may affect human health</a:t>
            </a:r>
            <a:r>
              <a:rPr lang="en-US" altLang="en-GH"/>
              <a:t> </a:t>
            </a:r>
          </a:p>
          <a:p>
            <a:pPr eaLnBrk="1" hangingPunct="1"/>
            <a:endParaRPr lang="en-US" altLang="en-GH"/>
          </a:p>
          <a:p>
            <a:pPr eaLnBrk="1" hangingPunct="1">
              <a:buSzPct val="135000"/>
              <a:buFontTx/>
              <a:buChar char="•"/>
            </a:pPr>
            <a:r>
              <a:rPr lang="en-GB" altLang="en-GH"/>
              <a:t>Under the influence of light, heat or mechanical pressure polymers can decompose and release hazardous substances</a:t>
            </a:r>
            <a:r>
              <a:rPr lang="en-US" altLang="en-GH"/>
              <a:t> </a:t>
            </a:r>
          </a:p>
          <a:p>
            <a:pPr eaLnBrk="1" hangingPunct="1"/>
            <a:endParaRPr lang="en-US" altLang="en-GH"/>
          </a:p>
          <a:p>
            <a:pPr eaLnBrk="1" hangingPunct="1"/>
            <a:endParaRPr lang="en-US" altLang="en-GH"/>
          </a:p>
          <a:p>
            <a:pPr eaLnBrk="1" hangingPunct="1"/>
            <a:endParaRPr lang="en-US" altLang="en-GH"/>
          </a:p>
        </p:txBody>
      </p:sp>
    </p:spTree>
    <p:extLst>
      <p:ext uri="{BB962C8B-B14F-4D97-AF65-F5344CB8AC3E}">
        <p14:creationId xmlns:p14="http://schemas.microsoft.com/office/powerpoint/2010/main" val="1304639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9BA3-1D59-462D-AD47-095649B85D67}"/>
              </a:ext>
            </a:extLst>
          </p:cNvPr>
          <p:cNvSpPr>
            <a:spLocks noGrp="1"/>
          </p:cNvSpPr>
          <p:nvPr>
            <p:ph type="title"/>
          </p:nvPr>
        </p:nvSpPr>
        <p:spPr/>
        <p:txBody>
          <a:bodyPr/>
          <a:lstStyle/>
          <a:p>
            <a:r>
              <a:rPr lang="en-US" dirty="0"/>
              <a:t>Problems of solid waste management in Ghana</a:t>
            </a:r>
            <a:endParaRPr lang="en-GH" dirty="0"/>
          </a:p>
        </p:txBody>
      </p:sp>
      <p:sp>
        <p:nvSpPr>
          <p:cNvPr id="3" name="Content Placeholder 2">
            <a:extLst>
              <a:ext uri="{FF2B5EF4-FFF2-40B4-BE49-F238E27FC236}">
                <a16:creationId xmlns:a16="http://schemas.microsoft.com/office/drawing/2014/main" id="{1251FA38-30F5-4239-82CB-2D14498EF75E}"/>
              </a:ext>
            </a:extLst>
          </p:cNvPr>
          <p:cNvSpPr>
            <a:spLocks noGrp="1"/>
          </p:cNvSpPr>
          <p:nvPr>
            <p:ph idx="1"/>
          </p:nvPr>
        </p:nvSpPr>
        <p:spPr/>
        <p:txBody>
          <a:bodyPr>
            <a:normAutofit lnSpcReduction="10000"/>
          </a:bodyPr>
          <a:lstStyle/>
          <a:p>
            <a:r>
              <a:rPr lang="en-US" dirty="0"/>
              <a:t>1. lack of political will to enforce sanitation by laws</a:t>
            </a:r>
          </a:p>
          <a:p>
            <a:r>
              <a:rPr lang="en-US" dirty="0"/>
              <a:t>Facilities for solid waste collection not available</a:t>
            </a:r>
          </a:p>
          <a:p>
            <a:r>
              <a:rPr lang="en-US" dirty="0"/>
              <a:t>Lack of solid waste disposal sites</a:t>
            </a:r>
          </a:p>
          <a:p>
            <a:r>
              <a:rPr lang="en-US" dirty="0"/>
              <a:t>Lack of willingness by some communities to pay for the management services</a:t>
            </a:r>
          </a:p>
          <a:p>
            <a:r>
              <a:rPr lang="en-US" dirty="0"/>
              <a:t>Cannot afford to pay for services</a:t>
            </a:r>
          </a:p>
          <a:p>
            <a:r>
              <a:rPr lang="en-US" dirty="0"/>
              <a:t>Government by law is responsible for waste management but commitment has not been to good</a:t>
            </a:r>
          </a:p>
          <a:p>
            <a:r>
              <a:rPr lang="en-US" dirty="0"/>
              <a:t>Lack of awareness of the citizenry on the health impact of poor solid waste management</a:t>
            </a:r>
          </a:p>
          <a:p>
            <a:endParaRPr lang="en-GH" dirty="0"/>
          </a:p>
        </p:txBody>
      </p:sp>
    </p:spTree>
    <p:extLst>
      <p:ext uri="{BB962C8B-B14F-4D97-AF65-F5344CB8AC3E}">
        <p14:creationId xmlns:p14="http://schemas.microsoft.com/office/powerpoint/2010/main" val="773585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9649-ED1B-45B1-BF35-2B1526AF25BA}"/>
              </a:ext>
            </a:extLst>
          </p:cNvPr>
          <p:cNvSpPr>
            <a:spLocks noGrp="1"/>
          </p:cNvSpPr>
          <p:nvPr>
            <p:ph type="title"/>
          </p:nvPr>
        </p:nvSpPr>
        <p:spPr/>
        <p:txBody>
          <a:bodyPr/>
          <a:lstStyle/>
          <a:p>
            <a:r>
              <a:rPr lang="en-US" b="1" dirty="0">
                <a:solidFill>
                  <a:srgbClr val="FF0000"/>
                </a:solidFill>
              </a:rPr>
              <a:t>Assignment</a:t>
            </a:r>
            <a:endParaRPr lang="en-GH" b="1" dirty="0">
              <a:solidFill>
                <a:srgbClr val="FF0000"/>
              </a:solidFill>
            </a:endParaRPr>
          </a:p>
        </p:txBody>
      </p:sp>
      <p:sp>
        <p:nvSpPr>
          <p:cNvPr id="3" name="Content Placeholder 2">
            <a:extLst>
              <a:ext uri="{FF2B5EF4-FFF2-40B4-BE49-F238E27FC236}">
                <a16:creationId xmlns:a16="http://schemas.microsoft.com/office/drawing/2014/main" id="{6334B480-168C-49CF-AD28-E7692FB1E58C}"/>
              </a:ext>
            </a:extLst>
          </p:cNvPr>
          <p:cNvSpPr>
            <a:spLocks noGrp="1"/>
          </p:cNvSpPr>
          <p:nvPr>
            <p:ph idx="1"/>
          </p:nvPr>
        </p:nvSpPr>
        <p:spPr/>
        <p:txBody>
          <a:bodyPr>
            <a:normAutofit fontScale="92500"/>
          </a:bodyPr>
          <a:lstStyle/>
          <a:p>
            <a:r>
              <a:rPr lang="en-US" dirty="0"/>
              <a:t>Pollution is caused mainly through anthropogenic activities</a:t>
            </a:r>
          </a:p>
          <a:p>
            <a:r>
              <a:rPr lang="en-US" dirty="0"/>
              <a:t>1. List the contribution you and your community play in making drinking water unwholesome</a:t>
            </a:r>
          </a:p>
          <a:p>
            <a:r>
              <a:rPr lang="en-US" dirty="0"/>
              <a:t>2.What are the causes of poor solid waste management in your community</a:t>
            </a:r>
          </a:p>
          <a:p>
            <a:r>
              <a:rPr lang="en-US" dirty="0"/>
              <a:t>3. Ghana should ban plastics like the other countries </a:t>
            </a:r>
            <a:r>
              <a:rPr lang="en-US" dirty="0" err="1"/>
              <a:t>eg</a:t>
            </a:r>
            <a:r>
              <a:rPr lang="en-US" dirty="0"/>
              <a:t> Rwanda and Tanzania. In  your opinion what impacts will it have on your life style as a student and as community</a:t>
            </a:r>
          </a:p>
          <a:p>
            <a:r>
              <a:rPr lang="en-US" dirty="0"/>
              <a:t>How is waste water managed in your community? Describe it.</a:t>
            </a:r>
          </a:p>
          <a:p>
            <a:r>
              <a:rPr lang="en-US" dirty="0"/>
              <a:t>What environmental effects do you foresee on the air quality   and water bodies?</a:t>
            </a:r>
            <a:endParaRPr lang="en-GH" dirty="0"/>
          </a:p>
        </p:txBody>
      </p:sp>
    </p:spTree>
    <p:extLst>
      <p:ext uri="{BB962C8B-B14F-4D97-AF65-F5344CB8AC3E}">
        <p14:creationId xmlns:p14="http://schemas.microsoft.com/office/powerpoint/2010/main" val="150755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79CBE98-9186-4B9E-B3E3-A5B299BA0B1C}"/>
              </a:ext>
            </a:extLst>
          </p:cNvPr>
          <p:cNvSpPr>
            <a:spLocks noGrp="1" noChangeArrowheads="1"/>
          </p:cNvSpPr>
          <p:nvPr>
            <p:ph type="title"/>
          </p:nvPr>
        </p:nvSpPr>
        <p:spPr>
          <a:xfrm>
            <a:off x="1981201" y="277813"/>
            <a:ext cx="8291513" cy="342900"/>
          </a:xfrm>
        </p:spPr>
        <p:txBody>
          <a:bodyPr rtlCol="0">
            <a:normAutofit fontScale="90000"/>
          </a:bodyPr>
          <a:lstStyle/>
          <a:p>
            <a:pPr>
              <a:defRPr/>
            </a:pPr>
            <a:r>
              <a:rPr lang="en-GB" sz="3200" b="1"/>
              <a:t>Types of Pollution</a:t>
            </a:r>
          </a:p>
        </p:txBody>
      </p:sp>
      <p:sp>
        <p:nvSpPr>
          <p:cNvPr id="284675" name="Rectangle 3">
            <a:extLst>
              <a:ext uri="{FF2B5EF4-FFF2-40B4-BE49-F238E27FC236}">
                <a16:creationId xmlns:a16="http://schemas.microsoft.com/office/drawing/2014/main" id="{5D27AB86-D5CC-48E5-8657-ECD41A89F37D}"/>
              </a:ext>
            </a:extLst>
          </p:cNvPr>
          <p:cNvSpPr>
            <a:spLocks noGrp="1" noChangeArrowheads="1"/>
          </p:cNvSpPr>
          <p:nvPr>
            <p:ph idx="1"/>
          </p:nvPr>
        </p:nvSpPr>
        <p:spPr>
          <a:xfrm>
            <a:off x="1524000" y="692150"/>
            <a:ext cx="9144000" cy="6165850"/>
          </a:xfrm>
        </p:spPr>
        <p:txBody>
          <a:bodyPr rtlCol="0">
            <a:normAutofit fontScale="92500" lnSpcReduction="20000"/>
          </a:bodyPr>
          <a:lstStyle/>
          <a:p>
            <a:pPr>
              <a:lnSpc>
                <a:spcPct val="80000"/>
              </a:lnSpc>
              <a:buNone/>
              <a:defRPr/>
            </a:pPr>
            <a:r>
              <a:rPr lang="en-GB" sz="2000" b="1"/>
              <a:t>Another classification of the pollutants is given based upon the pollutants susceptibility to degradation.</a:t>
            </a:r>
          </a:p>
          <a:p>
            <a:pPr>
              <a:lnSpc>
                <a:spcPct val="80000"/>
              </a:lnSpc>
              <a:buNone/>
              <a:defRPr/>
            </a:pPr>
            <a:endParaRPr lang="en-GB" sz="2000" b="1"/>
          </a:p>
          <a:p>
            <a:pPr algn="ctr">
              <a:lnSpc>
                <a:spcPct val="80000"/>
              </a:lnSpc>
              <a:buNone/>
              <a:defRPr/>
            </a:pPr>
            <a:r>
              <a:rPr lang="en-GB" sz="2000" b="1"/>
              <a:t>Two Types of pollutants</a:t>
            </a:r>
          </a:p>
          <a:p>
            <a:pPr>
              <a:lnSpc>
                <a:spcPct val="80000"/>
              </a:lnSpc>
              <a:defRPr/>
            </a:pPr>
            <a:r>
              <a:rPr lang="en-GB" sz="2000" b="1"/>
              <a:t>Degradable Pollutants</a:t>
            </a:r>
          </a:p>
          <a:p>
            <a:pPr>
              <a:lnSpc>
                <a:spcPct val="80000"/>
              </a:lnSpc>
              <a:defRPr/>
            </a:pPr>
            <a:r>
              <a:rPr lang="en-GB" sz="2000" b="1"/>
              <a:t>Non-degradable Pollutants</a:t>
            </a:r>
          </a:p>
          <a:p>
            <a:pPr>
              <a:lnSpc>
                <a:spcPct val="80000"/>
              </a:lnSpc>
              <a:buNone/>
              <a:defRPr/>
            </a:pPr>
            <a:endParaRPr lang="en-GB" sz="2000"/>
          </a:p>
          <a:p>
            <a:pPr>
              <a:lnSpc>
                <a:spcPct val="80000"/>
              </a:lnSpc>
              <a:buNone/>
              <a:defRPr/>
            </a:pPr>
            <a:r>
              <a:rPr lang="en-GB" sz="2000" b="1"/>
              <a:t>Degradable Pollutants</a:t>
            </a:r>
          </a:p>
          <a:p>
            <a:pPr>
              <a:lnSpc>
                <a:spcPct val="80000"/>
              </a:lnSpc>
              <a:buNone/>
              <a:defRPr/>
            </a:pPr>
            <a:r>
              <a:rPr lang="en-GB" sz="2000"/>
              <a:t>These are the pollutants that can be decomposed, removed, </a:t>
            </a:r>
          </a:p>
          <a:p>
            <a:pPr>
              <a:lnSpc>
                <a:spcPct val="80000"/>
              </a:lnSpc>
              <a:buNone/>
              <a:defRPr/>
            </a:pPr>
            <a:r>
              <a:rPr lang="en-GB" sz="2000"/>
              <a:t>consumed and thus reduced to acceptable levels either by natural</a:t>
            </a:r>
          </a:p>
          <a:p>
            <a:pPr>
              <a:lnSpc>
                <a:spcPct val="80000"/>
              </a:lnSpc>
              <a:buNone/>
              <a:defRPr/>
            </a:pPr>
            <a:r>
              <a:rPr lang="en-GB" sz="2000"/>
              <a:t> processes or by human-engineered systems.  </a:t>
            </a:r>
          </a:p>
          <a:p>
            <a:pPr>
              <a:lnSpc>
                <a:spcPct val="80000"/>
              </a:lnSpc>
              <a:buNone/>
              <a:defRPr/>
            </a:pPr>
            <a:endParaRPr lang="en-GB" sz="2000"/>
          </a:p>
          <a:p>
            <a:pPr>
              <a:lnSpc>
                <a:spcPct val="80000"/>
              </a:lnSpc>
              <a:buNone/>
              <a:defRPr/>
            </a:pPr>
            <a:r>
              <a:rPr lang="en-GB" sz="2000" b="1" u="sng"/>
              <a:t>Two classes of degradable pollutants</a:t>
            </a:r>
          </a:p>
          <a:p>
            <a:pPr>
              <a:lnSpc>
                <a:spcPct val="80000"/>
              </a:lnSpc>
              <a:buNone/>
              <a:defRPr/>
            </a:pPr>
            <a:r>
              <a:rPr lang="en-GB" sz="2000"/>
              <a:t>Rapidly degradable pollutants – decomposes faster e.g.</a:t>
            </a:r>
          </a:p>
          <a:p>
            <a:pPr>
              <a:lnSpc>
                <a:spcPct val="80000"/>
              </a:lnSpc>
              <a:buNone/>
              <a:defRPr/>
            </a:pPr>
            <a:r>
              <a:rPr lang="en-GB" sz="2000"/>
              <a:t>human sewage, animal and crop wastes.</a:t>
            </a:r>
          </a:p>
          <a:p>
            <a:pPr>
              <a:lnSpc>
                <a:spcPct val="80000"/>
              </a:lnSpc>
              <a:buNone/>
              <a:defRPr/>
            </a:pPr>
            <a:endParaRPr lang="en-GB" sz="2000"/>
          </a:p>
          <a:p>
            <a:pPr>
              <a:lnSpc>
                <a:spcPct val="80000"/>
              </a:lnSpc>
              <a:buNone/>
              <a:defRPr/>
            </a:pPr>
            <a:r>
              <a:rPr lang="en-GB" sz="2000"/>
              <a:t>Slowly degradable pollutants – decompose slowly but</a:t>
            </a:r>
          </a:p>
          <a:p>
            <a:pPr>
              <a:lnSpc>
                <a:spcPct val="80000"/>
              </a:lnSpc>
              <a:buNone/>
              <a:defRPr/>
            </a:pPr>
            <a:r>
              <a:rPr lang="en-GB" sz="2000"/>
              <a:t>eventually are either broken down completely or reduced</a:t>
            </a:r>
          </a:p>
          <a:p>
            <a:pPr>
              <a:lnSpc>
                <a:spcPct val="80000"/>
              </a:lnSpc>
              <a:buNone/>
              <a:defRPr/>
            </a:pPr>
            <a:r>
              <a:rPr lang="en-GB" sz="2000"/>
              <a:t>to harmless levels, e.g. DDT, radioactive materials</a:t>
            </a:r>
          </a:p>
          <a:p>
            <a:pPr>
              <a:lnSpc>
                <a:spcPct val="80000"/>
              </a:lnSpc>
              <a:buNone/>
              <a:defRPr/>
            </a:pPr>
            <a:r>
              <a:rPr lang="en-GB" sz="2000"/>
              <a:t>(strontium-90, plutonium-239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E3825B47-529A-464D-A5BE-81DAB1AD26CF}"/>
              </a:ext>
            </a:extLst>
          </p:cNvPr>
          <p:cNvSpPr>
            <a:spLocks noGrp="1" noChangeArrowheads="1"/>
          </p:cNvSpPr>
          <p:nvPr>
            <p:ph type="title"/>
          </p:nvPr>
        </p:nvSpPr>
        <p:spPr>
          <a:xfrm>
            <a:off x="2063750" y="188913"/>
            <a:ext cx="8147050" cy="487362"/>
          </a:xfrm>
        </p:spPr>
        <p:txBody>
          <a:bodyPr rtlCol="0">
            <a:normAutofit fontScale="90000"/>
          </a:bodyPr>
          <a:lstStyle/>
          <a:p>
            <a:pPr>
              <a:defRPr/>
            </a:pPr>
            <a:r>
              <a:rPr lang="en-GB" sz="3200"/>
              <a:t>Non-degradable Pollutants</a:t>
            </a:r>
          </a:p>
        </p:txBody>
      </p:sp>
      <p:sp>
        <p:nvSpPr>
          <p:cNvPr id="272387" name="Rectangle 3">
            <a:extLst>
              <a:ext uri="{FF2B5EF4-FFF2-40B4-BE49-F238E27FC236}">
                <a16:creationId xmlns:a16="http://schemas.microsoft.com/office/drawing/2014/main" id="{41431281-185B-4E4C-BE55-C68CBD301C31}"/>
              </a:ext>
            </a:extLst>
          </p:cNvPr>
          <p:cNvSpPr>
            <a:spLocks noGrp="1" noChangeArrowheads="1"/>
          </p:cNvSpPr>
          <p:nvPr>
            <p:ph idx="1"/>
          </p:nvPr>
        </p:nvSpPr>
        <p:spPr>
          <a:xfrm>
            <a:off x="1524000" y="836614"/>
            <a:ext cx="9144000" cy="6021387"/>
          </a:xfrm>
        </p:spPr>
        <p:txBody>
          <a:bodyPr/>
          <a:lstStyle/>
          <a:p>
            <a:pPr eaLnBrk="1" hangingPunct="1"/>
            <a:r>
              <a:rPr lang="en-GB" altLang="en-GH" sz="2400"/>
              <a:t>These are pollutants not broken down by natural processes. E.g. lead, mercury, some plastics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67DAB5A0-4324-4602-AF4E-22D67BF0B9F7}"/>
              </a:ext>
            </a:extLst>
          </p:cNvPr>
          <p:cNvSpPr>
            <a:spLocks noGrp="1" noChangeArrowheads="1"/>
          </p:cNvSpPr>
          <p:nvPr>
            <p:ph type="title"/>
          </p:nvPr>
        </p:nvSpPr>
        <p:spPr>
          <a:xfrm>
            <a:off x="1981201" y="277813"/>
            <a:ext cx="8291513" cy="342900"/>
          </a:xfrm>
        </p:spPr>
        <p:txBody>
          <a:bodyPr rtlCol="0">
            <a:normAutofit fontScale="90000"/>
          </a:bodyPr>
          <a:lstStyle/>
          <a:p>
            <a:pPr>
              <a:defRPr/>
            </a:pPr>
            <a:r>
              <a:rPr lang="en-GB" sz="3200" b="1"/>
              <a:t>Air Pollution</a:t>
            </a:r>
          </a:p>
        </p:txBody>
      </p:sp>
      <p:sp>
        <p:nvSpPr>
          <p:cNvPr id="274435" name="Rectangle 3">
            <a:extLst>
              <a:ext uri="{FF2B5EF4-FFF2-40B4-BE49-F238E27FC236}">
                <a16:creationId xmlns:a16="http://schemas.microsoft.com/office/drawing/2014/main" id="{11F23030-6548-467F-B79F-5C95C9570CC7}"/>
              </a:ext>
            </a:extLst>
          </p:cNvPr>
          <p:cNvSpPr>
            <a:spLocks noGrp="1" noChangeArrowheads="1"/>
          </p:cNvSpPr>
          <p:nvPr>
            <p:ph idx="1"/>
          </p:nvPr>
        </p:nvSpPr>
        <p:spPr>
          <a:xfrm>
            <a:off x="1524000" y="836614"/>
            <a:ext cx="9144000" cy="6021387"/>
          </a:xfrm>
        </p:spPr>
        <p:txBody>
          <a:bodyPr/>
          <a:lstStyle/>
          <a:p>
            <a:pPr eaLnBrk="1" hangingPunct="1">
              <a:lnSpc>
                <a:spcPct val="80000"/>
              </a:lnSpc>
              <a:buFont typeface="Wingdings" panose="05000000000000000000" pitchFamily="2" charset="2"/>
              <a:buNone/>
            </a:pPr>
            <a:r>
              <a:rPr lang="en-GB" altLang="en-GH" sz="1600" b="1"/>
              <a:t>Air pollution </a:t>
            </a:r>
            <a:r>
              <a:rPr lang="en-GB" altLang="en-GH" sz="1600"/>
              <a:t>refers to the accumulation of substances in the atmosphere that can cause harmful health effects to living things or can negatively  affect  the public welfare.  Negative effects of public welfare include the economic impact or damage to crops or property, such as buildings or works of arts.  Air pollution is the result of human activities as well as naturally occurring phenomenon.  Transportation, power and heat generation, industrial processes and the burning of solid wastes are the major sources of pollution  due to human activities.  Volcanic eruptions and naturally occurring fires such as those caused by lightning storms are natural causes of air pollution. </a:t>
            </a:r>
          </a:p>
          <a:p>
            <a:pPr eaLnBrk="1" hangingPunct="1">
              <a:lnSpc>
                <a:spcPct val="80000"/>
              </a:lnSpc>
              <a:buFont typeface="Wingdings" panose="05000000000000000000" pitchFamily="2" charset="2"/>
              <a:buNone/>
            </a:pPr>
            <a:r>
              <a:rPr lang="en-GB" altLang="en-GH" sz="1600"/>
              <a:t>For anyone living in a crowed city it’s hard to envision a world without smog.  The word smog is a relatively recent term describing a type of pollution associated with urban settings  and smokestack industries.  Smog is a blend of the two words smoke and fog and it was first used by the French physician, Dr. H. A. des Voeux.</a:t>
            </a:r>
          </a:p>
          <a:p>
            <a:pPr eaLnBrk="1" hangingPunct="1">
              <a:lnSpc>
                <a:spcPct val="80000"/>
              </a:lnSpc>
              <a:buFont typeface="Wingdings" panose="05000000000000000000" pitchFamily="2" charset="2"/>
              <a:buNone/>
            </a:pPr>
            <a:endParaRPr lang="en-GB" altLang="en-GH" sz="1600"/>
          </a:p>
          <a:p>
            <a:pPr eaLnBrk="1" hangingPunct="1">
              <a:lnSpc>
                <a:spcPct val="80000"/>
              </a:lnSpc>
              <a:buFont typeface="Wingdings" panose="05000000000000000000" pitchFamily="2" charset="2"/>
              <a:buNone/>
            </a:pPr>
            <a:r>
              <a:rPr lang="en-GB" altLang="en-GH" sz="1600"/>
              <a:t>One of the greatest risk to human health and the environment is air pollution.  The list of health problems brought on or aggravated  by air pollution includes: lung diseases, such as chronic bronchitis and pulmonary enphysema; cancer, particularly lung cancer; neural disorders including brain damage; bronchial asthma and the common cold which are most persistent  in places with highly polluted air and eye irritation.</a:t>
            </a:r>
          </a:p>
          <a:p>
            <a:pPr eaLnBrk="1" hangingPunct="1">
              <a:lnSpc>
                <a:spcPct val="80000"/>
              </a:lnSpc>
              <a:buFont typeface="Wingdings" panose="05000000000000000000" pitchFamily="2" charset="2"/>
              <a:buNone/>
            </a:pPr>
            <a:endParaRPr lang="en-GB" altLang="en-GH" sz="1600"/>
          </a:p>
          <a:p>
            <a:pPr eaLnBrk="1" hangingPunct="1">
              <a:lnSpc>
                <a:spcPct val="80000"/>
              </a:lnSpc>
              <a:buFont typeface="Wingdings" panose="05000000000000000000" pitchFamily="2" charset="2"/>
              <a:buNone/>
            </a:pPr>
            <a:r>
              <a:rPr lang="en-GB" altLang="en-GH" sz="1600"/>
              <a:t>Environmental problems range from damage to crops  and vegetation to acid rain which eventually increases the acidity of some lakes and making them not conducive for the survival of fish and other aquatic life to global warming  and destruction  of the stratospheric ozone layer which can  potentially have devastating effects on our planet.</a:t>
            </a:r>
            <a:r>
              <a:rPr lang="en-GB" altLang="en-GH" sz="1600" b="1" u="sng"/>
              <a:t>  </a:t>
            </a:r>
          </a:p>
          <a:p>
            <a:pPr eaLnBrk="1" hangingPunct="1">
              <a:lnSpc>
                <a:spcPct val="80000"/>
              </a:lnSpc>
              <a:buFont typeface="Wingdings" panose="05000000000000000000" pitchFamily="2" charset="2"/>
              <a:buNone/>
            </a:pPr>
            <a:endParaRPr lang="en-GB" altLang="en-GH"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2103</TotalTime>
  <Words>5539</Words>
  <Application>Microsoft Office PowerPoint</Application>
  <PresentationFormat>Widescreen</PresentationFormat>
  <Paragraphs>648</Paragraphs>
  <Slides>66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Verdana</vt:lpstr>
      <vt:lpstr>Wingdings</vt:lpstr>
      <vt:lpstr>Wingdings 2</vt:lpstr>
      <vt:lpstr>Office Theme</vt:lpstr>
      <vt:lpstr>UNIT 3</vt:lpstr>
      <vt:lpstr>UNIT 3 Pollution and Pollution Control</vt:lpstr>
      <vt:lpstr> Environmental Crises</vt:lpstr>
      <vt:lpstr>POLLUTION AND POLLUTION CONTROL </vt:lpstr>
      <vt:lpstr>POLLUTION</vt:lpstr>
      <vt:lpstr>Types of Pollution</vt:lpstr>
      <vt:lpstr>Types of Pollution</vt:lpstr>
      <vt:lpstr>Non-degradable Pollutants</vt:lpstr>
      <vt:lpstr>Air Pollution</vt:lpstr>
      <vt:lpstr>Air Pollution</vt:lpstr>
      <vt:lpstr>PowerPoint Presentation</vt:lpstr>
      <vt:lpstr>PowerPoint Presentation</vt:lpstr>
      <vt:lpstr>PowerPoint Presentation</vt:lpstr>
      <vt:lpstr>PowerPoint Presentation</vt:lpstr>
      <vt:lpstr>PowerPoint Presentation</vt:lpstr>
      <vt:lpstr>Green house gases and Global warming </vt:lpstr>
      <vt:lpstr>Global Warming</vt:lpstr>
      <vt:lpstr>PowerPoint Presentation</vt:lpstr>
      <vt:lpstr>Acid Rain</vt:lpstr>
      <vt:lpstr>Acid Rain</vt:lpstr>
      <vt:lpstr>Acid Rain</vt:lpstr>
      <vt:lpstr>Acid Rain</vt:lpstr>
      <vt:lpstr>Water Resources available</vt:lpstr>
      <vt:lpstr>PowerPoint Presentation</vt:lpstr>
      <vt:lpstr>PowerPoint Presentation</vt:lpstr>
      <vt:lpstr>PowerPoint Presentation</vt:lpstr>
      <vt:lpstr>PowerPoint Presentation</vt:lpstr>
      <vt:lpstr>PowerPoint Presentation</vt:lpstr>
      <vt:lpstr>Noise pollution</vt:lpstr>
      <vt:lpstr>PowerPoint Presentation</vt:lpstr>
      <vt:lpstr>Land Pollution</vt:lpstr>
      <vt:lpstr>Land Pollution</vt:lpstr>
      <vt:lpstr>PowerPoint Presentation</vt:lpstr>
      <vt:lpstr>PowerPoint Presentation</vt:lpstr>
      <vt:lpstr>OZONE</vt:lpstr>
      <vt:lpstr>PowerPoint Presentation</vt:lpstr>
      <vt:lpstr>Stratospheric Ozone Depletion and anthropogenic enhanced greenhouse effect</vt:lpstr>
      <vt:lpstr>PowerPoint Presentation</vt:lpstr>
      <vt:lpstr>Wastewater Treatment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DISSOLVED OXYGEN purification of water bodies</vt:lpstr>
      <vt:lpstr>Adverse effects of algae</vt:lpstr>
      <vt:lpstr>Adverse effects of algae especially for the water supply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of solid waste management in Ghana</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Esi Awuah</dc:creator>
  <cp:lastModifiedBy>Esi Awuah</cp:lastModifiedBy>
  <cp:revision>15</cp:revision>
  <dcterms:created xsi:type="dcterms:W3CDTF">2020-05-04T13:05:23Z</dcterms:created>
  <dcterms:modified xsi:type="dcterms:W3CDTF">2021-02-18T14:20:58Z</dcterms:modified>
</cp:coreProperties>
</file>