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commentAuthors.xml" ContentType="application/vnd.openxmlformats-officedocument.presentationml.commentAuthors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24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490" r:id="rId4"/>
    <p:sldId id="504" r:id="rId5"/>
    <p:sldId id="503" r:id="rId6"/>
    <p:sldId id="507" r:id="rId7"/>
    <p:sldId id="508" r:id="rId8"/>
    <p:sldId id="511" r:id="rId9"/>
    <p:sldId id="326" r:id="rId10"/>
    <p:sldId id="423" r:id="rId11"/>
    <p:sldId id="484" r:id="rId12"/>
    <p:sldId id="482" r:id="rId13"/>
    <p:sldId id="480" r:id="rId14"/>
    <p:sldId id="448" r:id="rId15"/>
    <p:sldId id="477" r:id="rId16"/>
    <p:sldId id="478" r:id="rId17"/>
    <p:sldId id="453" r:id="rId18"/>
    <p:sldId id="456" r:id="rId19"/>
    <p:sldId id="457" r:id="rId20"/>
    <p:sldId id="479" r:id="rId21"/>
    <p:sldId id="509" r:id="rId22"/>
    <p:sldId id="510" r:id="rId23"/>
    <p:sldId id="458" r:id="rId24"/>
    <p:sldId id="459" r:id="rId25"/>
    <p:sldId id="462" r:id="rId26"/>
    <p:sldId id="506" r:id="rId27"/>
    <p:sldId id="499" r:id="rId28"/>
    <p:sldId id="5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dam Kiezun" initials="A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8B57F"/>
    <a:srgbClr val="4EA4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7676" autoAdjust="0"/>
    <p:restoredTop sz="86175" autoAdjust="0"/>
  </p:normalViewPr>
  <p:slideViewPr>
    <p:cSldViewPr snapToObjects="1">
      <p:cViewPr>
        <p:scale>
          <a:sx n="100" d="100"/>
          <a:sy n="100" d="100"/>
        </p:scale>
        <p:origin x="-10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viewProps" Target="viewProps.xml"/><Relationship Id="rId31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3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printerSettings" Target="printerSettings/printerSettings1.bin"/><Relationship Id="rId37" Type="http://schemas.openxmlformats.org/officeDocument/2006/relationships/tableStyles" Target="tableStyle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26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9" Type="http://schemas.openxmlformats.org/officeDocument/2006/relationships/slide" Target="slides/slide27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33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arddrive:Users:akiezun:Documents:workspaceThesis:PhDThesis: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'[Workbook1.xlsx]Sheet2'!$A$1:$A$30</c:f>
              <c:numCache>
                <c:formatCode>General</c:formatCode>
                <c:ptCount val="30"/>
                <c:pt idx="0">
                  <c:v>44.0</c:v>
                </c:pt>
                <c:pt idx="1">
                  <c:v>205.0</c:v>
                </c:pt>
                <c:pt idx="2">
                  <c:v>222.0</c:v>
                </c:pt>
                <c:pt idx="3">
                  <c:v>256.0</c:v>
                </c:pt>
                <c:pt idx="4">
                  <c:v>258.0</c:v>
                </c:pt>
                <c:pt idx="5">
                  <c:v>260.0</c:v>
                </c:pt>
                <c:pt idx="6">
                  <c:v>267.0</c:v>
                </c:pt>
                <c:pt idx="7">
                  <c:v>279.0</c:v>
                </c:pt>
                <c:pt idx="8">
                  <c:v>308.0</c:v>
                </c:pt>
                <c:pt idx="9">
                  <c:v>404.0</c:v>
                </c:pt>
                <c:pt idx="10">
                  <c:v>406.0</c:v>
                </c:pt>
                <c:pt idx="11">
                  <c:v>468.0</c:v>
                </c:pt>
                <c:pt idx="12">
                  <c:v>512.0</c:v>
                </c:pt>
                <c:pt idx="13">
                  <c:v>514.0</c:v>
                </c:pt>
                <c:pt idx="14">
                  <c:v>610.0</c:v>
                </c:pt>
                <c:pt idx="15">
                  <c:v>997.0</c:v>
                </c:pt>
                <c:pt idx="16">
                  <c:v>1050.0</c:v>
                </c:pt>
                <c:pt idx="17">
                  <c:v>1066.0</c:v>
                </c:pt>
                <c:pt idx="18">
                  <c:v>1244.0</c:v>
                </c:pt>
                <c:pt idx="19">
                  <c:v>1292.0</c:v>
                </c:pt>
                <c:pt idx="20">
                  <c:v>1522.0</c:v>
                </c:pt>
                <c:pt idx="21">
                  <c:v>3044.0</c:v>
                </c:pt>
                <c:pt idx="22">
                  <c:v>3158.0</c:v>
                </c:pt>
                <c:pt idx="23">
                  <c:v>4895.0</c:v>
                </c:pt>
                <c:pt idx="24">
                  <c:v>4903.0</c:v>
                </c:pt>
                <c:pt idx="25">
                  <c:v>5282.0</c:v>
                </c:pt>
                <c:pt idx="26">
                  <c:v>8400.0</c:v>
                </c:pt>
                <c:pt idx="27">
                  <c:v>9520.0</c:v>
                </c:pt>
                <c:pt idx="28">
                  <c:v>9529.0</c:v>
                </c:pt>
                <c:pt idx="29">
                  <c:v>37955.0</c:v>
                </c:pt>
              </c:numCache>
            </c:numRef>
          </c:xVal>
          <c:yVal>
            <c:numRef>
              <c:f>'[Workbook1.xlsx]Sheet2'!$B$1:$B$30</c:f>
              <c:numCache>
                <c:formatCode>General</c:formatCode>
                <c:ptCount val="30"/>
                <c:pt idx="0">
                  <c:v>0.0358947368421052</c:v>
                </c:pt>
                <c:pt idx="1">
                  <c:v>0.0703157894736842</c:v>
                </c:pt>
                <c:pt idx="2">
                  <c:v>0.036</c:v>
                </c:pt>
                <c:pt idx="3">
                  <c:v>0.0334509803921568</c:v>
                </c:pt>
                <c:pt idx="4">
                  <c:v>0.0581666666666666</c:v>
                </c:pt>
                <c:pt idx="5">
                  <c:v>0.0342396694214876</c:v>
                </c:pt>
                <c:pt idx="6">
                  <c:v>0.080175</c:v>
                </c:pt>
                <c:pt idx="7">
                  <c:v>0.039</c:v>
                </c:pt>
                <c:pt idx="8">
                  <c:v>0.093</c:v>
                </c:pt>
                <c:pt idx="9">
                  <c:v>0.072</c:v>
                </c:pt>
                <c:pt idx="10">
                  <c:v>0.0807166666666666</c:v>
                </c:pt>
                <c:pt idx="11">
                  <c:v>0.04</c:v>
                </c:pt>
                <c:pt idx="12">
                  <c:v>0.129125</c:v>
                </c:pt>
                <c:pt idx="13">
                  <c:v>0.067</c:v>
                </c:pt>
                <c:pt idx="14">
                  <c:v>0.0925999999999999</c:v>
                </c:pt>
                <c:pt idx="15">
                  <c:v>0.105</c:v>
                </c:pt>
                <c:pt idx="16">
                  <c:v>0.123310344827586</c:v>
                </c:pt>
                <c:pt idx="17">
                  <c:v>0.103</c:v>
                </c:pt>
                <c:pt idx="18">
                  <c:v>0.215</c:v>
                </c:pt>
                <c:pt idx="19">
                  <c:v>0.217</c:v>
                </c:pt>
                <c:pt idx="20">
                  <c:v>0.3585</c:v>
                </c:pt>
                <c:pt idx="21">
                  <c:v>0.5085</c:v>
                </c:pt>
                <c:pt idx="22">
                  <c:v>0.37525</c:v>
                </c:pt>
                <c:pt idx="23">
                  <c:v>0.866666666666666</c:v>
                </c:pt>
                <c:pt idx="24">
                  <c:v>0.93135294117647</c:v>
                </c:pt>
                <c:pt idx="25">
                  <c:v>0.967</c:v>
                </c:pt>
                <c:pt idx="26">
                  <c:v>0.312812195121951</c:v>
                </c:pt>
                <c:pt idx="27">
                  <c:v>0.659875</c:v>
                </c:pt>
                <c:pt idx="28">
                  <c:v>0.90125</c:v>
                </c:pt>
                <c:pt idx="29">
                  <c:v>163.1384</c:v>
                </c:pt>
              </c:numCache>
            </c:numRef>
          </c:yVal>
        </c:ser>
        <c:axId val="482560152"/>
        <c:axId val="482569464"/>
      </c:scatterChart>
      <c:valAx>
        <c:axId val="482560152"/>
        <c:scaling>
          <c:logBase val="10.0"/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Grammar Size</a:t>
                </a:r>
              </a:p>
            </c:rich>
          </c:tx>
          <c:layout>
            <c:manualLayout>
              <c:xMode val="edge"/>
              <c:yMode val="edge"/>
              <c:x val="0.383860353548522"/>
              <c:y val="0.88463974526695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482569464"/>
        <c:crossesAt val="0.0"/>
        <c:crossBetween val="midCat"/>
      </c:valAx>
      <c:valAx>
        <c:axId val="482569464"/>
        <c:scaling>
          <c:logBase val="10.0"/>
          <c:orientation val="minMax"/>
        </c:scaling>
        <c:axPos val="r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Time To Solve (sec)</a:t>
                </a:r>
              </a:p>
            </c:rich>
          </c:tx>
          <c:layout>
            <c:manualLayout>
              <c:xMode val="edge"/>
              <c:yMode val="edge"/>
              <c:x val="0.906401766004415"/>
              <c:y val="0.26618245995112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482560152"/>
        <c:crosses val="max"/>
        <c:crossBetween val="midCat"/>
      </c:valAx>
    </c:plotArea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0.07285</cdr:x>
      <cdr:y>0.4707</cdr:y>
    </cdr:from>
    <cdr:to>
      <cdr:x>0.82119</cdr:x>
      <cdr:y>0.47115</cdr:y>
    </cdr:to>
    <cdr:sp macro="" textlink="">
      <cdr:nvSpPr>
        <cdr:cNvPr id="3" name="Straight Connector 2"/>
        <cdr:cNvSpPr/>
      </cdr:nvSpPr>
      <cdr:spPr>
        <a:xfrm xmlns:a="http://schemas.openxmlformats.org/drawingml/2006/main" rot="10800000">
          <a:off x="419100" y="1676400"/>
          <a:ext cx="4305300" cy="1589"/>
        </a:xfrm>
        <a:prstGeom xmlns:a="http://schemas.openxmlformats.org/drawingml/2006/main" prst="line">
          <a:avLst/>
        </a:prstGeom>
        <a:ln xmlns:a="http://schemas.openxmlformats.org/drawingml/2006/main" w="1270" cap="flat" cmpd="sng" algn="ctr">
          <a:solidFill>
            <a:schemeClr val="tx1">
              <a:alpha val="37000"/>
            </a:schemeClr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7D8A5-5711-D440-8CE8-6F8FD3DC2994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E9C75-60A6-FF42-852F-8178FCCD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DDD5F-AE5E-4343-8F8A-B6CEB279C7E7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98B32-BE46-D241-9EED-803C00A65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am</a:t>
            </a:r>
            <a:r>
              <a:rPr lang="en-US" baseline="0" dirty="0" smtClean="0"/>
              <a:t> going to talk about ‘HAMPI: A Solver for string constraints’. The first author is Adam </a:t>
            </a:r>
            <a:r>
              <a:rPr lang="en-US" baseline="0" dirty="0" err="1" smtClean="0"/>
              <a:t>Kiezun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Consider the following important problem</a:t>
            </a:r>
          </a:p>
          <a:p>
            <a:pPr marL="228600" indent="-228600">
              <a:buAutoNum type="arabicPeriod"/>
            </a:pPr>
            <a:r>
              <a:rPr lang="en-US" dirty="0" smtClean="0"/>
              <a:t>Lets say you have a website where</a:t>
            </a:r>
            <a:r>
              <a:rPr lang="en-US" baseline="0" dirty="0" smtClean="0"/>
              <a:t> users can post and read message, a bulletin board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posted messages are stored in a database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website runs a PHP script that constructs SQL commands to access past message stored in a database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You want to find whether</a:t>
            </a:r>
            <a:r>
              <a:rPr lang="en-US" baseline="0" dirty="0" smtClean="0"/>
              <a:t> your script on website is vulnerable to SQL Injection attacks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SQL injection attacks are an important class of code injection attacks that exploit improperly validated input strings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Dynamic</a:t>
            </a:r>
            <a:r>
              <a:rPr lang="en-US" baseline="0" dirty="0" smtClean="0"/>
              <a:t> analysis of PHP scripts for detecting SQL Injection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The attacker constructs</a:t>
            </a:r>
            <a:r>
              <a:rPr lang="en-US" baseline="0" dirty="0" smtClean="0"/>
              <a:t> a URL that creates an SQL command ending in a tautology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can be captured using the above constraints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SQL command created by the script with the attacker URL must be 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Valid SQL query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Must end in an attack tautology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appropriate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What is HAMPI, and what problem does it solve?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HAMPI is a solver, that solves the emptiness problem for an intersection of </a:t>
            </a:r>
            <a:r>
              <a:rPr lang="en-US" baseline="0" dirty="0" err="1" smtClean="0"/>
              <a:t>CFGs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To be more precise, </a:t>
            </a:r>
            <a:r>
              <a:rPr lang="en-US" baseline="0" dirty="0" err="1" smtClean="0"/>
              <a:t>HAMPI’s</a:t>
            </a:r>
            <a:r>
              <a:rPr lang="en-US" baseline="0" dirty="0" smtClean="0"/>
              <a:t> input has 3 parts 1. A finite intersection of </a:t>
            </a:r>
            <a:r>
              <a:rPr lang="en-US" baseline="0" dirty="0" err="1" smtClean="0"/>
              <a:t>CFGs</a:t>
            </a:r>
            <a:r>
              <a:rPr lang="en-US" baseline="0" dirty="0" smtClean="0"/>
              <a:t> 2. A string variable 3. Some constraints on that variable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HAMPI tries to find a string-assignment to the variable, such that the string-assignment is in the intersection of the </a:t>
            </a:r>
            <a:r>
              <a:rPr lang="en-US" baseline="0" dirty="0" err="1" smtClean="0"/>
              <a:t>CFGs</a:t>
            </a:r>
            <a:r>
              <a:rPr lang="en-US" baseline="0" dirty="0" smtClean="0"/>
              <a:t>, and respects the additional constraints, if such an assignment exists. Else, HAMPI reports UNSATISFIABLE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To</a:t>
            </a:r>
            <a:r>
              <a:rPr lang="en-US" baseline="0" dirty="0" smtClean="0"/>
              <a:t> make this more real, lets look at a very simple example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 is a string-variable of size 4 characters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Let the alphabet of the context-free grammar be: ()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cfg</a:t>
            </a:r>
            <a:r>
              <a:rPr lang="en-US" baseline="0" dirty="0" smtClean="0"/>
              <a:t> is given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I am going to describe how HAMPI can be used for Dynamic Symbolic</a:t>
            </a:r>
            <a:r>
              <a:rPr lang="en-US" baseline="0" dirty="0" smtClean="0"/>
              <a:t> testing (also known in some circles as </a:t>
            </a:r>
            <a:r>
              <a:rPr lang="en-US" baseline="0" dirty="0" err="1" smtClean="0"/>
              <a:t>concolic</a:t>
            </a:r>
            <a:r>
              <a:rPr lang="en-US" baseline="0" dirty="0" smtClean="0"/>
              <a:t> testing). I will interchangeably use </a:t>
            </a:r>
            <a:r>
              <a:rPr lang="en-US" baseline="0" dirty="0" err="1" smtClean="0"/>
              <a:t>concolic</a:t>
            </a:r>
            <a:r>
              <a:rPr lang="en-US" baseline="0" dirty="0" smtClean="0"/>
              <a:t> testing and dynamic symbolic testing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Concolic</a:t>
            </a:r>
            <a:r>
              <a:rPr lang="en-US" baseline="0" dirty="0" smtClean="0"/>
              <a:t> testing refers to “concrete and symbolic execution of the program”.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does a  </a:t>
            </a:r>
            <a:r>
              <a:rPr lang="en-US" baseline="0" dirty="0" err="1" smtClean="0"/>
              <a:t>concolic</a:t>
            </a:r>
            <a:r>
              <a:rPr lang="en-US" baseline="0" dirty="0" smtClean="0"/>
              <a:t> testing tool work? The input to a </a:t>
            </a:r>
            <a:r>
              <a:rPr lang="en-US" baseline="0" dirty="0" err="1" smtClean="0"/>
              <a:t>concolic</a:t>
            </a:r>
            <a:r>
              <a:rPr lang="en-US" baseline="0" dirty="0" smtClean="0"/>
              <a:t> tester is a program-under-test, and set of tests. The output of a </a:t>
            </a:r>
            <a:r>
              <a:rPr lang="en-US" baseline="0" dirty="0" err="1" smtClean="0"/>
              <a:t>concolic</a:t>
            </a:r>
            <a:r>
              <a:rPr lang="en-US" baseline="0" dirty="0" smtClean="0"/>
              <a:t> tester is a larger set of tests that covers more of the code. Here is a program, and its call graph. Lets say you have an input that exercise the path in red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concolic</a:t>
            </a:r>
            <a:r>
              <a:rPr lang="en-US" baseline="0" dirty="0" smtClean="0"/>
              <a:t> tester would run the program on your input, selecting the red path. Simultaneously, it will execute the path symbolically until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conditional. The symbolic expression for the red path is a formula in terms of the input variables, that represent all possible inputs that can exercise the red path. Flip the conditional 3, feed it to a constraint solver, and you now have an input to execute the blue path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You</a:t>
            </a:r>
            <a:r>
              <a:rPr lang="en-US" baseline="0" dirty="0" smtClean="0"/>
              <a:t> may thing that bounding is too restrictive. Not really. </a:t>
            </a:r>
            <a:r>
              <a:rPr lang="en-US" dirty="0" smtClean="0"/>
              <a:t>Bounded strings are good</a:t>
            </a:r>
          </a:p>
          <a:p>
            <a:pPr marL="228600" indent="-228600">
              <a:buAutoNum type="arabicPeriod"/>
            </a:pPr>
            <a:r>
              <a:rPr lang="en-US" dirty="0" smtClean="0"/>
              <a:t>We proved that checking the emptiness problem for finite regular languages in NP-complete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there were</a:t>
            </a:r>
            <a:r>
              <a:rPr lang="en-US" baseline="0" dirty="0" smtClean="0"/>
              <a:t> a way to constrain the symbolic input string so that it conforms to a target program’s specification (e.g. context-free grammars), then the testing tool would only explore non-error paths in the program’s parsing stage, thus penetrating deep into the program semantic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there were</a:t>
            </a:r>
            <a:r>
              <a:rPr lang="en-US" baseline="0" dirty="0" smtClean="0"/>
              <a:t> a way to constrain the symbolic input string so that it conforms to a target program’s specification (e.g. context-free grammars), then the testing tool would only explore non-error paths in the program’s parsing stage, thus penetrating deep into the program semantic core.</a:t>
            </a:r>
          </a:p>
          <a:p>
            <a:r>
              <a:rPr lang="en-US" baseline="0" dirty="0" err="1" smtClean="0"/>
              <a:t>Cueconvert</a:t>
            </a:r>
            <a:r>
              <a:rPr lang="en-US" baseline="0" dirty="0" smtClean="0"/>
              <a:t>: converts music </a:t>
            </a:r>
            <a:r>
              <a:rPr lang="en-US" baseline="0" dirty="0" err="1" smtClean="0"/>
              <a:t>playlists</a:t>
            </a:r>
            <a:r>
              <a:rPr lang="en-US" baseline="0" dirty="0" smtClean="0"/>
              <a:t> from .cue to .</a:t>
            </a:r>
            <a:r>
              <a:rPr lang="en-US" baseline="0" dirty="0" err="1" smtClean="0"/>
              <a:t>toc</a:t>
            </a:r>
            <a:endParaRPr lang="en-US" baseline="0" dirty="0" smtClean="0"/>
          </a:p>
          <a:p>
            <a:r>
              <a:rPr lang="en-US" baseline="0" dirty="0" err="1" smtClean="0"/>
              <a:t>Logictree</a:t>
            </a:r>
            <a:r>
              <a:rPr lang="en-US" baseline="0" dirty="0" smtClean="0"/>
              <a:t> is a SAT solver</a:t>
            </a:r>
          </a:p>
          <a:p>
            <a:r>
              <a:rPr lang="en-US" baseline="0" dirty="0" err="1" smtClean="0"/>
              <a:t>Bc</a:t>
            </a:r>
            <a:r>
              <a:rPr lang="en-US" baseline="0" dirty="0" smtClean="0"/>
              <a:t> is a </a:t>
            </a:r>
            <a:r>
              <a:rPr lang="en-US" baseline="0" dirty="0" err="1" smtClean="0"/>
              <a:t>commandline</a:t>
            </a:r>
            <a:r>
              <a:rPr lang="en-US" baseline="0" dirty="0" smtClean="0"/>
              <a:t> calculator, that supports a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98B32-BE46-D241-9EED-803C00A650B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464E-A25C-C941-B11A-4A93CA2C97AA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447C-618A-6343-9A6A-CE05BBDF28C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1320800"/>
            <a:ext cx="82296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Lucida Grande"/>
          <a:ea typeface="+mj-ea"/>
          <a:cs typeface="Lucida Grand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1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1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1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1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A74C-ECC7-7945-8152-7F0F3C6E5602}" type="datetimeFigureOut">
              <a:rPr lang="en-US" smtClean="0"/>
              <a:pPr/>
              <a:t>7/22/09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4751-5B43-4941-A0FA-FFE88822C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Lucida Grande"/>
          <a:ea typeface="+mj-ea"/>
          <a:cs typeface="Lucida Grand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1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1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1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1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hyperlink" Target="http://people.csail.mit.edu/akiezun/hamp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hyperlink" Target="http://people.csail.mit.edu/akiezun/hamp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hyperlink" Target="http://www.mysite.com/?topici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803400"/>
            <a:ext cx="872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HAMPI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A Solver for String Constraints</a:t>
            </a:r>
            <a:endParaRPr lang="en-US" sz="4000" dirty="0">
              <a:solidFill>
                <a:srgbClr val="FF0000"/>
              </a:solidFill>
              <a:latin typeface="Lucida Grande"/>
              <a:cs typeface="Lucida Gran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657600"/>
            <a:ext cx="8724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90"/>
                </a:solidFill>
                <a:latin typeface="Lucida Grande"/>
                <a:cs typeface="Lucida Grande"/>
              </a:rPr>
              <a:t>Vijay Ganesh</a:t>
            </a:r>
          </a:p>
          <a:p>
            <a:pPr algn="ctr"/>
            <a:r>
              <a:rPr lang="en-US" sz="3200" b="1" dirty="0" smtClean="0">
                <a:solidFill>
                  <a:srgbClr val="000090"/>
                </a:solidFill>
                <a:latin typeface="Lucida Grande"/>
                <a:cs typeface="Lucida Grande"/>
              </a:rPr>
              <a:t>MIT</a:t>
            </a:r>
          </a:p>
          <a:p>
            <a:pPr algn="ctr"/>
            <a:endParaRPr lang="en-US" sz="2800" b="1" dirty="0" smtClean="0">
              <a:solidFill>
                <a:srgbClr val="000090"/>
              </a:solidFill>
              <a:latin typeface="Lucida Grande"/>
              <a:cs typeface="Lucida Grande"/>
            </a:endParaRPr>
          </a:p>
          <a:p>
            <a:pPr algn="ctr"/>
            <a:r>
              <a:rPr lang="en-US" sz="2800" b="1" dirty="0" smtClean="0">
                <a:solidFill>
                  <a:srgbClr val="000090"/>
                </a:solidFill>
                <a:latin typeface="Lucida Grande"/>
                <a:cs typeface="Lucida Grande"/>
              </a:rPr>
              <a:t>(With Adam </a:t>
            </a:r>
            <a:r>
              <a:rPr lang="en-US" sz="2800" b="1" dirty="0" err="1" smtClean="0">
                <a:solidFill>
                  <a:srgbClr val="000090"/>
                </a:solidFill>
                <a:latin typeface="Lucida Grande"/>
                <a:cs typeface="Lucida Grande"/>
              </a:rPr>
              <a:t>Kiezun</a:t>
            </a:r>
            <a:r>
              <a:rPr lang="en-US" sz="2800" b="1" dirty="0" smtClean="0">
                <a:solidFill>
                  <a:srgbClr val="000090"/>
                </a:solidFill>
                <a:latin typeface="Lucida Grande"/>
                <a:cs typeface="Lucida Grande"/>
              </a:rPr>
              <a:t>, Philip </a:t>
            </a:r>
            <a:r>
              <a:rPr lang="en-US" sz="2800" b="1" dirty="0" err="1" smtClean="0">
                <a:solidFill>
                  <a:srgbClr val="000090"/>
                </a:solidFill>
                <a:latin typeface="Lucida Grande"/>
                <a:cs typeface="Lucida Grande"/>
              </a:rPr>
              <a:t>Guo</a:t>
            </a:r>
            <a:r>
              <a:rPr lang="en-US" sz="2800" b="1" dirty="0" smtClean="0">
                <a:solidFill>
                  <a:srgbClr val="000090"/>
                </a:solidFill>
                <a:latin typeface="Lucida Grande"/>
                <a:cs typeface="Lucida Grande"/>
              </a:rPr>
              <a:t>, </a:t>
            </a:r>
          </a:p>
          <a:p>
            <a:pPr algn="ctr"/>
            <a:r>
              <a:rPr lang="en-US" sz="2800" b="1" dirty="0" smtClean="0">
                <a:solidFill>
                  <a:srgbClr val="000090"/>
                </a:solidFill>
                <a:latin typeface="Lucida Grande"/>
                <a:cs typeface="Lucida Grande"/>
              </a:rPr>
              <a:t>Pieter </a:t>
            </a:r>
            <a:r>
              <a:rPr lang="en-US" sz="2800" b="1" dirty="0" err="1" smtClean="0">
                <a:solidFill>
                  <a:srgbClr val="000090"/>
                </a:solidFill>
                <a:latin typeface="Lucida Grande"/>
                <a:cs typeface="Lucida Grande"/>
              </a:rPr>
              <a:t>Hooimeijer</a:t>
            </a:r>
            <a:r>
              <a:rPr lang="en-US" sz="2800" b="1" dirty="0" smtClean="0">
                <a:solidFill>
                  <a:srgbClr val="000090"/>
                </a:solidFill>
                <a:latin typeface="Lucida Grande"/>
                <a:cs typeface="Lucida Grande"/>
              </a:rPr>
              <a:t> and Mike Ernst)</a:t>
            </a:r>
          </a:p>
          <a:p>
            <a:endParaRPr lang="en-US" sz="3200" b="1" dirty="0">
              <a:latin typeface="Lucida Grande"/>
              <a:cs typeface="Lucida Grande"/>
            </a:endParaRPr>
          </a:p>
        </p:txBody>
      </p:sp>
      <p:pic>
        <p:nvPicPr>
          <p:cNvPr id="8" name="Picture 7" descr="mit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76200"/>
            <a:ext cx="3848100" cy="118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274638"/>
            <a:ext cx="6667500" cy="7159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HAMPI Internals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" name="Group 26"/>
          <p:cNvGrpSpPr/>
          <p:nvPr/>
        </p:nvGrpSpPr>
        <p:grpSpPr>
          <a:xfrm>
            <a:off x="1676400" y="1820581"/>
            <a:ext cx="6116325" cy="4631019"/>
            <a:chOff x="2743200" y="1970327"/>
            <a:chExt cx="5430525" cy="4117777"/>
          </a:xfrm>
        </p:grpSpPr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2743200" y="2522221"/>
              <a:ext cx="3143491" cy="2980098"/>
            </a:xfrm>
            <a:prstGeom prst="rect">
              <a:avLst/>
            </a:prstGeom>
            <a:solidFill>
              <a:srgbClr val="CCFFCC">
                <a:alpha val="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ucida Grande"/>
                <a:cs typeface="Lucida Grande"/>
              </a:endParaRPr>
            </a:p>
          </p:txBody>
        </p:sp>
        <p:sp>
          <p:nvSpPr>
            <p:cNvPr id="4" name="TextBox 3"/>
            <p:cNvSpPr txBox="1">
              <a:spLocks noChangeAspect="1"/>
            </p:cNvSpPr>
            <p:nvPr/>
          </p:nvSpPr>
          <p:spPr>
            <a:xfrm>
              <a:off x="2972597" y="1970327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Lucida Grande"/>
                  <a:cs typeface="Lucida Grande"/>
                </a:rPr>
                <a:t>string constraints</a:t>
              </a:r>
              <a:endParaRPr lang="en-US" sz="1600" b="1" dirty="0">
                <a:latin typeface="Lucida Grande"/>
                <a:cs typeface="Lucida Grande"/>
              </a:endParaRPr>
            </a:p>
          </p:txBody>
        </p:sp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3989200" y="3435524"/>
              <a:ext cx="1224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Lucida Grande"/>
                  <a:cs typeface="Lucida Grande"/>
                </a:rPr>
                <a:t>core string </a:t>
              </a:r>
            </a:p>
            <a:p>
              <a:r>
                <a:rPr lang="en-US" sz="1600" b="1" dirty="0" smtClean="0">
                  <a:latin typeface="Lucida Grande"/>
                  <a:cs typeface="Lucida Grande"/>
                </a:rPr>
                <a:t>constraints</a:t>
              </a:r>
              <a:endParaRPr lang="en-US" sz="1600" b="1" dirty="0">
                <a:latin typeface="Lucida Grande"/>
                <a:cs typeface="Lucida Grande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3086100" y="2974322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ucida Grande"/>
                  <a:cs typeface="Lucida Grande"/>
                </a:rPr>
                <a:t>Normalizer</a:t>
              </a:r>
              <a:endParaRPr lang="en-US" sz="1600" b="1" dirty="0">
                <a:latin typeface="Lucida Grande"/>
                <a:cs typeface="Lucida Grande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3086897" y="4014931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ucida Grande"/>
                  <a:cs typeface="Lucida Grande"/>
                </a:rPr>
                <a:t>Encoder</a:t>
              </a:r>
              <a:endParaRPr lang="en-US" sz="1600" b="1" dirty="0">
                <a:latin typeface="Lucida Grande"/>
                <a:cs typeface="Lucida Grande"/>
              </a:endParaRP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3083716" y="4819234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ucida Grande"/>
                  <a:cs typeface="Lucida Grande"/>
                </a:rPr>
                <a:t>Decoder</a:t>
              </a:r>
              <a:endParaRPr lang="en-US" sz="1600" b="1" dirty="0">
                <a:latin typeface="Lucida Grande"/>
                <a:cs typeface="Lucida Grande"/>
              </a:endParaRPr>
            </a:p>
          </p:txBody>
        </p:sp>
        <p:cxnSp>
          <p:nvCxnSpPr>
            <p:cNvPr id="16" name="Straight Arrow Connector 15"/>
            <p:cNvCxnSpPr>
              <a:cxnSpLocks noChangeAspect="1"/>
              <a:stCxn id="11" idx="2"/>
              <a:endCxn id="12" idx="0"/>
            </p:cNvCxnSpPr>
            <p:nvPr/>
          </p:nvCxnSpPr>
          <p:spPr>
            <a:xfrm rot="16200000" flipH="1">
              <a:off x="3632994" y="3684727"/>
              <a:ext cx="659609" cy="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>
              <a:spLocks noChangeAspect="1"/>
            </p:cNvSpPr>
            <p:nvPr/>
          </p:nvSpPr>
          <p:spPr>
            <a:xfrm>
              <a:off x="5948674" y="5049717"/>
              <a:ext cx="2050809" cy="301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Lucida Grande"/>
                  <a:cs typeface="Lucida Grande"/>
                </a:rPr>
                <a:t>bit-vector solution</a:t>
              </a:r>
              <a:endParaRPr lang="en-US" sz="1600" b="1" dirty="0">
                <a:latin typeface="Lucida Grande"/>
                <a:cs typeface="Lucida Grande"/>
              </a:endParaRPr>
            </a:p>
          </p:txBody>
        </p:sp>
        <p:cxnSp>
          <p:nvCxnSpPr>
            <p:cNvPr id="58" name="Straight Arrow Connector 57"/>
            <p:cNvCxnSpPr>
              <a:cxnSpLocks noChangeAspect="1"/>
              <a:endCxn id="11" idx="0"/>
            </p:cNvCxnSpPr>
            <p:nvPr/>
          </p:nvCxnSpPr>
          <p:spPr>
            <a:xfrm rot="5400000">
              <a:off x="3645070" y="2656991"/>
              <a:ext cx="63466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>
              <a:spLocks noChangeAspect="1"/>
            </p:cNvSpPr>
            <p:nvPr/>
          </p:nvSpPr>
          <p:spPr>
            <a:xfrm>
              <a:off x="4837906" y="2522221"/>
              <a:ext cx="931189" cy="355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Lucida Grande"/>
                  <a:cs typeface="Lucida Grande"/>
                </a:rPr>
                <a:t>HAMPI</a:t>
              </a:r>
              <a:endParaRPr lang="en-US" sz="2000" b="1" dirty="0">
                <a:latin typeface="Lucida Grande"/>
                <a:cs typeface="Lucida Grande"/>
              </a:endParaRPr>
            </a:p>
          </p:txBody>
        </p:sp>
        <p:sp>
          <p:nvSpPr>
            <p:cNvPr id="67" name="TextBox 66"/>
            <p:cNvSpPr txBox="1">
              <a:spLocks noChangeAspect="1"/>
            </p:cNvSpPr>
            <p:nvPr/>
          </p:nvSpPr>
          <p:spPr>
            <a:xfrm>
              <a:off x="5948674" y="3804855"/>
              <a:ext cx="2225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Lucida Grande"/>
                  <a:cs typeface="Lucida Grande"/>
                </a:rPr>
                <a:t>bit-vector constraints</a:t>
              </a:r>
              <a:endParaRPr lang="en-US" sz="1600" b="1" dirty="0">
                <a:latin typeface="Lucida Grande"/>
                <a:cs typeface="Lucida Grande"/>
              </a:endParaRPr>
            </a:p>
          </p:txBody>
        </p:sp>
        <p:cxnSp>
          <p:nvCxnSpPr>
            <p:cNvPr id="69" name="Straight Arrow Connector 68"/>
            <p:cNvCxnSpPr>
              <a:cxnSpLocks noChangeAspect="1"/>
              <a:stCxn id="13" idx="2"/>
            </p:cNvCxnSpPr>
            <p:nvPr/>
          </p:nvCxnSpPr>
          <p:spPr>
            <a:xfrm rot="5400000">
              <a:off x="3669175" y="5489485"/>
              <a:ext cx="58009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>
              <a:spLocks noChangeAspect="1"/>
            </p:cNvSpPr>
            <p:nvPr/>
          </p:nvSpPr>
          <p:spPr>
            <a:xfrm>
              <a:off x="2967826" y="5780327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Lucida Grande"/>
                  <a:cs typeface="Lucida Grande"/>
                </a:rPr>
                <a:t>string solution</a:t>
              </a:r>
              <a:endParaRPr lang="en-US" sz="1600" b="1" dirty="0">
                <a:latin typeface="Lucida Grande"/>
                <a:cs typeface="Lucida Grande"/>
              </a:endParaRPr>
            </a:p>
          </p:txBody>
        </p:sp>
        <p:sp>
          <p:nvSpPr>
            <p:cNvPr id="72" name="Rectangle 71"/>
            <p:cNvSpPr>
              <a:spLocks noChangeAspect="1"/>
            </p:cNvSpPr>
            <p:nvPr/>
          </p:nvSpPr>
          <p:spPr>
            <a:xfrm>
              <a:off x="6184900" y="4419600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ucida Grande"/>
                  <a:cs typeface="Lucida Grande"/>
                </a:rPr>
                <a:t>STP</a:t>
              </a:r>
              <a:endParaRPr lang="en-US" sz="1600" b="1" dirty="0">
                <a:latin typeface="Lucida Grande"/>
                <a:cs typeface="Lucida Grande"/>
              </a:endParaRPr>
            </a:p>
          </p:txBody>
        </p:sp>
        <p:cxnSp>
          <p:nvCxnSpPr>
            <p:cNvPr id="74" name="Shape 73"/>
            <p:cNvCxnSpPr>
              <a:stCxn id="12" idx="3"/>
              <a:endCxn id="72" idx="0"/>
            </p:cNvCxnSpPr>
            <p:nvPr/>
          </p:nvCxnSpPr>
          <p:spPr>
            <a:xfrm>
              <a:off x="4839497" y="4205431"/>
              <a:ext cx="2221703" cy="21416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hape 75"/>
            <p:cNvCxnSpPr>
              <a:stCxn id="72" idx="2"/>
              <a:endCxn id="13" idx="3"/>
            </p:cNvCxnSpPr>
            <p:nvPr/>
          </p:nvCxnSpPr>
          <p:spPr>
            <a:xfrm rot="5400000">
              <a:off x="5844191" y="3792725"/>
              <a:ext cx="209134" cy="222488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spira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5867399" y="1564810"/>
            <a:ext cx="3048001" cy="8764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Lucida Grande"/>
                <a:ea typeface="+mj-ea"/>
                <a:cs typeface="Lucida Grande"/>
              </a:rPr>
              <a:t>Bounding </a:t>
            </a:r>
            <a:r>
              <a:rPr lang="en-US" b="1" dirty="0" err="1" smtClean="0">
                <a:latin typeface="Lucida Grande"/>
                <a:ea typeface="+mj-ea"/>
                <a:cs typeface="Lucida Grande"/>
              </a:rPr>
              <a:t>CFGs</a:t>
            </a:r>
            <a:endParaRPr lang="en-US" b="1" dirty="0" smtClean="0">
              <a:latin typeface="Lucida Grande"/>
              <a:ea typeface="+mj-ea"/>
              <a:cs typeface="Lucida Grande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Grande"/>
                <a:ea typeface="+mj-ea"/>
                <a:cs typeface="Lucida Grande"/>
              </a:rPr>
              <a:t>And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Lucida Grande"/>
                <a:ea typeface="+mj-ea"/>
                <a:cs typeface="Lucida Grande"/>
              </a:rPr>
              <a:t>Regular Expressions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Grande"/>
              <a:ea typeface="+mj-ea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457200"/>
            <a:ext cx="6603999" cy="8073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HAMPI: Bounding is GOOD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91199"/>
            <a:ext cx="8458200" cy="914401"/>
          </a:xfr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730" dirty="0" smtClean="0">
                <a:solidFill>
                  <a:srgbClr val="0000FF"/>
                </a:solidFill>
              </a:rPr>
              <a:t>Key HAMPI idea: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30" dirty="0" smtClean="0"/>
              <a:t>Bound length of strings for high expressiveness, 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30" dirty="0" smtClean="0"/>
              <a:t>Typical applications require short solutions</a:t>
            </a:r>
          </a:p>
          <a:p>
            <a:pPr>
              <a:buNone/>
            </a:pPr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30401" y="2006600"/>
          <a:ext cx="5029199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206"/>
                <a:gridCol w="1541206"/>
                <a:gridCol w="1946787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context-free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L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baseline="0" dirty="0" smtClean="0"/>
                        <a:t> ∩ … ∩</a:t>
                      </a:r>
                      <a:r>
                        <a:rPr lang="en-US" sz="1800" b="1" dirty="0" smtClean="0"/>
                        <a:t>L</a:t>
                      </a:r>
                      <a:r>
                        <a:rPr lang="en-US" sz="1800" b="1" baseline="-25000" dirty="0" smtClean="0"/>
                        <a:t>N</a:t>
                      </a:r>
                      <a:r>
                        <a:rPr lang="en-US" sz="1800" b="1" baseline="0" dirty="0" smtClean="0"/>
                        <a:t> 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/>
                        <a:t>Undecidable</a:t>
                      </a:r>
                      <a:endParaRPr lang="en-US" sz="1800" b="1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regular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R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baseline="0" dirty="0" smtClean="0"/>
                        <a:t> ∩ … ∩R</a:t>
                      </a:r>
                      <a:r>
                        <a:rPr lang="en-US" sz="1800" b="1" baseline="-25000" dirty="0" smtClean="0"/>
                        <a:t>N</a:t>
                      </a:r>
                      <a:r>
                        <a:rPr lang="en-US" sz="1800" b="1" baseline="0" dirty="0" smtClean="0"/>
                        <a:t> 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PSPACE-complete</a:t>
                      </a:r>
                      <a:endParaRPr lang="en-US" sz="18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bounded</a:t>
                      </a:r>
                      <a:r>
                        <a:rPr lang="en-US" sz="1800" b="1" baseline="0" dirty="0" smtClean="0"/>
                        <a:t> regular</a:t>
                      </a:r>
                      <a:endParaRPr lang="en-US" sz="1800" b="1" dirty="0" smtClean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r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sz="1800" b="1" baseline="0" dirty="0" smtClean="0"/>
                        <a:t> ∩ … ∩</a:t>
                      </a:r>
                      <a:r>
                        <a:rPr lang="en-US" sz="1800" b="1" baseline="0" dirty="0" err="1" smtClean="0"/>
                        <a:t>r</a:t>
                      </a:r>
                      <a:r>
                        <a:rPr lang="en-US" sz="1800" b="1" baseline="-25000" dirty="0" err="1" smtClean="0"/>
                        <a:t>N</a:t>
                      </a:r>
                      <a:r>
                        <a:rPr lang="en-US" sz="1800" b="1" baseline="0" dirty="0" smtClean="0"/>
                        <a:t> </a:t>
                      </a:r>
                      <a:endParaRPr lang="en-US" sz="1800" b="1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NP-complete</a:t>
                      </a:r>
                      <a:endParaRPr lang="en-US" sz="18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1295400" y="2094131"/>
            <a:ext cx="457200" cy="2357120"/>
          </a:xfrm>
          <a:prstGeom prst="up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  <a:gs pos="99000">
                <a:srgbClr val="FF0000"/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086600" y="2082799"/>
            <a:ext cx="457200" cy="2388969"/>
          </a:xfrm>
          <a:prstGeom prst="up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  <a:gs pos="99000">
                <a:srgbClr val="FF0000"/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2500" y="1447800"/>
            <a:ext cx="118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more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expressive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9900" y="4471769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more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tractable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13" name="Picture 12" descr="spira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52500" y="5118100"/>
            <a:ext cx="6358401" cy="400110"/>
            <a:chOff x="1118684" y="5249366"/>
            <a:chExt cx="635840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086687" y="5249366"/>
              <a:ext cx="2390398" cy="400110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Lucida Grande"/>
                  <a:cs typeface="Lucida Grande"/>
                </a:rPr>
                <a:t>bounded regular</a:t>
              </a:r>
              <a:endParaRPr lang="en-US" sz="2000" b="1" dirty="0">
                <a:latin typeface="Lucida Grande"/>
                <a:cs typeface="Lucida Grande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8684" y="5249366"/>
              <a:ext cx="37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Lucida Grande"/>
                  <a:cs typeface="Lucida Grande"/>
                </a:rPr>
                <a:t>bound(any</a:t>
              </a:r>
              <a:r>
                <a:rPr lang="en-US" sz="2000" b="1" dirty="0" smtClean="0">
                  <a:latin typeface="Lucida Grande"/>
                  <a:cs typeface="Lucida Grande"/>
                </a:rPr>
                <a:t> language)     </a:t>
              </a:r>
              <a:r>
                <a:rPr lang="en-US" sz="2000" dirty="0" err="1" smtClean="0">
                  <a:latin typeface="Wingdings"/>
                  <a:ea typeface="Wingdings"/>
                  <a:cs typeface="Wingdings"/>
                </a:rPr>
                <a:t>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469375" cy="98993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HAMPI 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5" name="Picture 24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grpSp>
        <p:nvGrpSpPr>
          <p:cNvPr id="3" name="Group 7"/>
          <p:cNvGrpSpPr/>
          <p:nvPr/>
        </p:nvGrpSpPr>
        <p:grpSpPr>
          <a:xfrm>
            <a:off x="94405" y="3322956"/>
            <a:ext cx="1349668" cy="307777"/>
            <a:chOff x="317596" y="4051300"/>
            <a:chExt cx="1349668" cy="213039"/>
          </a:xfrm>
        </p:grpSpPr>
        <p:sp>
          <p:nvSpPr>
            <p:cNvPr id="26" name="Right Arrow 25"/>
            <p:cNvSpPr/>
            <p:nvPr/>
          </p:nvSpPr>
          <p:spPr>
            <a:xfrm>
              <a:off x="1260864" y="4112901"/>
              <a:ext cx="406400" cy="139700"/>
            </a:xfrm>
            <a:prstGeom prst="right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7596" y="4051300"/>
              <a:ext cx="1031051" cy="21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Constraints</a:t>
              </a:r>
              <a:endParaRPr lang="en-US" sz="1400" b="1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44073" y="1417638"/>
            <a:ext cx="4163451" cy="26555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var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b="0" dirty="0" smtClean="0">
                <a:latin typeface="Andale Mono"/>
                <a:cs typeface="Andale Mono"/>
              </a:rPr>
              <a:t>v:4;</a:t>
            </a:r>
          </a:p>
          <a:p>
            <a:pPr>
              <a:buNone/>
            </a:pP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cfg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b="0" i="1" dirty="0" smtClean="0">
                <a:latin typeface="Andale Mono"/>
                <a:cs typeface="Andale Mono"/>
              </a:rPr>
              <a:t>E</a:t>
            </a:r>
            <a:r>
              <a:rPr lang="en-US" sz="1600" b="0" dirty="0" smtClean="0">
                <a:latin typeface="Andale Mono"/>
                <a:cs typeface="Andale Mono"/>
              </a:rPr>
              <a:t> := "()" | </a:t>
            </a:r>
            <a:r>
              <a:rPr lang="en-US" sz="1600" b="0" i="1" dirty="0" smtClean="0">
                <a:latin typeface="Andale Mono"/>
                <a:cs typeface="Andale Mono"/>
              </a:rPr>
              <a:t>E E</a:t>
            </a:r>
            <a:r>
              <a:rPr lang="en-US" sz="1600" b="0" dirty="0" smtClean="0">
                <a:latin typeface="Andale Mono"/>
                <a:cs typeface="Andale Mono"/>
              </a:rPr>
              <a:t> | "(" </a:t>
            </a:r>
            <a:r>
              <a:rPr lang="en-US" sz="1600" b="0" i="1" dirty="0" smtClean="0">
                <a:latin typeface="Andale Mono"/>
                <a:cs typeface="Andale Mono"/>
              </a:rPr>
              <a:t>E</a:t>
            </a:r>
            <a:r>
              <a:rPr lang="en-US" sz="1600" b="0" dirty="0" smtClean="0">
                <a:latin typeface="Andale Mono"/>
                <a:cs typeface="Andale Mono"/>
              </a:rPr>
              <a:t> ")";</a:t>
            </a:r>
          </a:p>
          <a:p>
            <a:pPr>
              <a:buNone/>
            </a:pP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val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b="0" i="1" dirty="0" err="1" smtClean="0">
                <a:latin typeface="Andale Mono"/>
                <a:cs typeface="Andale Mono"/>
              </a:rPr>
              <a:t>q</a:t>
            </a:r>
            <a:r>
              <a:rPr lang="en-US" sz="1600" b="0" dirty="0" smtClean="0">
                <a:latin typeface="Andale Mono"/>
                <a:cs typeface="Andale Mono"/>
              </a:rPr>
              <a:t> := </a:t>
            </a:r>
            <a:r>
              <a:rPr lang="en-US" sz="1600" b="0" dirty="0" err="1" smtClean="0">
                <a:latin typeface="Andale Mono"/>
                <a:cs typeface="Andale Mono"/>
              </a:rPr>
              <a:t>concat</a:t>
            </a:r>
            <a:r>
              <a:rPr lang="en-US" sz="1600" b="0" dirty="0" smtClean="0">
                <a:latin typeface="Andale Mono"/>
                <a:cs typeface="Andale Mono"/>
              </a:rPr>
              <a:t>(”(“, </a:t>
            </a:r>
            <a:r>
              <a:rPr lang="en-US" sz="1600" b="0" dirty="0" err="1" smtClean="0">
                <a:latin typeface="Andale Mono"/>
                <a:cs typeface="Andale Mono"/>
              </a:rPr>
              <a:t>v</a:t>
            </a:r>
            <a:r>
              <a:rPr lang="en-US" sz="1600" b="0" dirty="0" smtClean="0">
                <a:latin typeface="Andale Mono"/>
                <a:cs typeface="Andale Mono"/>
              </a:rPr>
              <a:t> ,“)”);</a:t>
            </a:r>
          </a:p>
          <a:p>
            <a:pPr>
              <a:buNone/>
            </a:pP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assert </a:t>
            </a:r>
            <a:r>
              <a:rPr lang="en-US" sz="1600" b="0" i="1" dirty="0" err="1" smtClean="0">
                <a:latin typeface="Andale Mono"/>
                <a:cs typeface="Andale Mono"/>
              </a:rPr>
              <a:t>q</a:t>
            </a:r>
            <a:r>
              <a:rPr lang="en-US" sz="1600" b="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in </a:t>
            </a:r>
            <a:r>
              <a:rPr lang="en-US" sz="1600" b="0" dirty="0" err="1" smtClean="0">
                <a:latin typeface="Andale Mono"/>
                <a:cs typeface="Andale Mono"/>
              </a:rPr>
              <a:t>bound(</a:t>
            </a:r>
            <a:r>
              <a:rPr lang="en-US" sz="1600" b="0" i="1" dirty="0" err="1" smtClean="0">
                <a:latin typeface="Andale Mono"/>
                <a:cs typeface="Andale Mono"/>
              </a:rPr>
              <a:t>E</a:t>
            </a:r>
            <a:r>
              <a:rPr lang="en-US" sz="1600" b="0" dirty="0" smtClean="0">
                <a:latin typeface="Andale Mono"/>
                <a:cs typeface="Andale Mono"/>
              </a:rPr>
              <a:t>, 6); </a:t>
            </a: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assert </a:t>
            </a:r>
            <a:r>
              <a:rPr lang="en-US" sz="1600" b="0" i="1" dirty="0" err="1" smtClean="0">
                <a:latin typeface="Andale Mono"/>
                <a:cs typeface="Andale Mono"/>
              </a:rPr>
              <a:t>q</a:t>
            </a:r>
            <a:r>
              <a:rPr lang="en-US" sz="1600" b="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contains </a:t>
            </a:r>
            <a:r>
              <a:rPr lang="en-US" sz="1600" b="0" dirty="0" smtClean="0">
                <a:latin typeface="Andale Mono"/>
                <a:cs typeface="Andale Mono"/>
              </a:rPr>
              <a:t>“()()"; </a:t>
            </a:r>
            <a:endParaRPr lang="en-US" sz="1600" b="0" dirty="0">
              <a:latin typeface="Andale Mono"/>
              <a:cs typeface="Andale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096" y="4800600"/>
            <a:ext cx="7121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“Find a 4-character string </a:t>
            </a:r>
            <a:r>
              <a:rPr lang="en-US" sz="2000" b="1" dirty="0" err="1" smtClean="0">
                <a:latin typeface="Andale Mono"/>
                <a:cs typeface="Andale Mono"/>
              </a:rPr>
              <a:t>v</a:t>
            </a:r>
            <a:r>
              <a:rPr lang="en-US" sz="2000" b="1" dirty="0" smtClean="0">
                <a:latin typeface="Lucida Grande"/>
                <a:cs typeface="Lucida Grande"/>
              </a:rPr>
              <a:t>, such that:</a:t>
            </a:r>
          </a:p>
          <a:p>
            <a:pPr>
              <a:buFont typeface="Arial"/>
              <a:buChar char="•"/>
            </a:pPr>
            <a:r>
              <a:rPr lang="en-US" sz="2000" b="1" dirty="0" smtClean="0">
                <a:latin typeface="Andale Mono"/>
                <a:cs typeface="Andale Mono"/>
              </a:rPr>
              <a:t> (</a:t>
            </a:r>
            <a:r>
              <a:rPr lang="en-US" sz="2000" b="1" dirty="0" err="1" smtClean="0">
                <a:latin typeface="Andale Mono"/>
                <a:cs typeface="Andale Mono"/>
              </a:rPr>
              <a:t>v</a:t>
            </a:r>
            <a:r>
              <a:rPr lang="en-US" sz="2000" b="1" dirty="0" smtClean="0">
                <a:latin typeface="Andale Mono"/>
                <a:cs typeface="Andale Mono"/>
              </a:rPr>
              <a:t>)</a:t>
            </a:r>
            <a:r>
              <a:rPr lang="en-US" sz="2000" b="1" dirty="0" smtClean="0">
                <a:latin typeface="Lucida Grande"/>
                <a:cs typeface="Lucida Grande"/>
              </a:rPr>
              <a:t> has balanced parentheses, and </a:t>
            </a:r>
          </a:p>
          <a:p>
            <a:pPr>
              <a:buFont typeface="Arial"/>
              <a:buChar char="•"/>
            </a:pPr>
            <a:r>
              <a:rPr lang="en-US" sz="2000" b="1" dirty="0" smtClean="0">
                <a:latin typeface="Lucida Grande"/>
                <a:cs typeface="Lucida Grande"/>
              </a:rPr>
              <a:t>  </a:t>
            </a:r>
            <a:r>
              <a:rPr lang="en-US" sz="2000" b="1" dirty="0" smtClean="0">
                <a:latin typeface="Andale Mono"/>
                <a:cs typeface="Andale Mono"/>
              </a:rPr>
              <a:t>(</a:t>
            </a:r>
            <a:r>
              <a:rPr lang="en-US" sz="2000" b="1" dirty="0" err="1" smtClean="0">
                <a:latin typeface="Andale Mono"/>
                <a:cs typeface="Andale Mono"/>
              </a:rPr>
              <a:t>v</a:t>
            </a:r>
            <a:r>
              <a:rPr lang="en-US" sz="2000" b="1" dirty="0" smtClean="0">
                <a:latin typeface="Andale Mono"/>
                <a:cs typeface="Andale Mono"/>
              </a:rPr>
              <a:t>) </a:t>
            </a:r>
            <a:r>
              <a:rPr lang="en-US" sz="2000" b="1" dirty="0" smtClean="0">
                <a:latin typeface="Lucida Grande"/>
                <a:cs typeface="Lucida Grande"/>
              </a:rPr>
              <a:t>contains substring </a:t>
            </a:r>
            <a:r>
              <a:rPr lang="en-US" sz="2000" b="1" dirty="0" smtClean="0">
                <a:latin typeface="Andale Mono"/>
                <a:cs typeface="Andale Mono"/>
              </a:rPr>
              <a:t>()()</a:t>
            </a:r>
            <a:r>
              <a:rPr lang="en-US" sz="2000" b="1" dirty="0" smtClean="0">
                <a:latin typeface="Lucida Grande"/>
                <a:cs typeface="Lucida Grande"/>
              </a:rPr>
              <a:t>”</a:t>
            </a:r>
          </a:p>
          <a:p>
            <a:pPr>
              <a:buFont typeface="Arial"/>
              <a:buChar char="•"/>
            </a:pPr>
            <a:endParaRPr lang="en-US" sz="2000" b="1" dirty="0" smtClean="0">
              <a:latin typeface="Lucida Grande"/>
              <a:cs typeface="Lucida Grande"/>
            </a:endParaRPr>
          </a:p>
          <a:p>
            <a:endParaRPr lang="en-US" sz="2000" b="1" dirty="0" smtClean="0">
              <a:latin typeface="Lucida Grande"/>
              <a:cs typeface="Lucida Grande"/>
            </a:endParaRPr>
          </a:p>
          <a:p>
            <a:r>
              <a:rPr lang="en-US" sz="2000" b="1" dirty="0" smtClean="0">
                <a:latin typeface="Lucida Grande"/>
                <a:cs typeface="Lucida Grande"/>
              </a:rPr>
              <a:t>HAMPI finds satisfying assignment</a:t>
            </a:r>
            <a:r>
              <a:rPr lang="en-US" sz="2000" b="1" dirty="0" smtClean="0"/>
              <a:t>  </a:t>
            </a:r>
            <a:r>
              <a:rPr lang="en-US" sz="20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</a:t>
            </a:r>
            <a:r>
              <a:rPr lang="en-US" sz="2000" b="1" dirty="0" smtClean="0">
                <a:solidFill>
                  <a:srgbClr val="0000FF"/>
                </a:solidFill>
                <a:latin typeface="Andale Mono"/>
                <a:cs typeface="Andale Mono"/>
              </a:rPr>
              <a:t> = )()(</a:t>
            </a:r>
            <a:endParaRPr lang="en-US" sz="2000" b="1" dirty="0" smtClean="0">
              <a:latin typeface="Lucida Grande"/>
              <a:cs typeface="Lucida Grande"/>
            </a:endParaRPr>
          </a:p>
        </p:txBody>
      </p:sp>
      <p:grpSp>
        <p:nvGrpSpPr>
          <p:cNvPr id="10" name="Group 3"/>
          <p:cNvGrpSpPr>
            <a:grpSpLocks noChangeAspect="1"/>
          </p:cNvGrpSpPr>
          <p:nvPr/>
        </p:nvGrpSpPr>
        <p:grpSpPr>
          <a:xfrm>
            <a:off x="5932328" y="1703814"/>
            <a:ext cx="2937639" cy="2430594"/>
            <a:chOff x="2743200" y="1878631"/>
            <a:chExt cx="5194300" cy="4297751"/>
          </a:xfrm>
        </p:grpSpPr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743200" y="2522221"/>
              <a:ext cx="3143491" cy="2980098"/>
            </a:xfrm>
            <a:prstGeom prst="rect">
              <a:avLst/>
            </a:prstGeom>
            <a:solidFill>
              <a:srgbClr val="CCFFCC">
                <a:alpha val="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ucida Grande"/>
                <a:cs typeface="Lucida Grande"/>
              </a:endParaRPr>
            </a:p>
          </p:txBody>
        </p: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2743200" y="1878631"/>
              <a:ext cx="2623009" cy="396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string 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4394586" y="3371342"/>
              <a:ext cx="1492105" cy="643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core string </a:t>
              </a:r>
            </a:p>
            <a:p>
              <a:r>
                <a:rPr lang="en-US" sz="1000" b="1" dirty="0" smtClean="0">
                  <a:latin typeface="Lucida Grande"/>
                  <a:cs typeface="Lucida Grande"/>
                </a:rPr>
                <a:t>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3086100" y="2974322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Normalizer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086897" y="4014931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Encoder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083716" y="4819234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Decoder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8" name="Straight Arrow Connector 17"/>
            <p:cNvCxnSpPr>
              <a:cxnSpLocks noChangeAspect="1"/>
              <a:stCxn id="15" idx="2"/>
              <a:endCxn id="16" idx="0"/>
            </p:cNvCxnSpPr>
            <p:nvPr/>
          </p:nvCxnSpPr>
          <p:spPr>
            <a:xfrm rot="16200000" flipH="1">
              <a:off x="3632994" y="3684727"/>
              <a:ext cx="659609" cy="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>
              <a:spLocks noChangeAspect="1"/>
            </p:cNvSpPr>
            <p:nvPr/>
          </p:nvSpPr>
          <p:spPr>
            <a:xfrm>
              <a:off x="5886691" y="5046345"/>
              <a:ext cx="1916610" cy="64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bit-vector solution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20" name="Straight Arrow Connector 19"/>
            <p:cNvCxnSpPr>
              <a:cxnSpLocks noChangeAspect="1"/>
              <a:endCxn id="15" idx="0"/>
            </p:cNvCxnSpPr>
            <p:nvPr/>
          </p:nvCxnSpPr>
          <p:spPr>
            <a:xfrm rot="5400000">
              <a:off x="3645070" y="2656991"/>
              <a:ext cx="63466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4837906" y="2522220"/>
              <a:ext cx="1131018" cy="445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Lucida Grande"/>
                  <a:cs typeface="Lucida Grande"/>
                </a:rPr>
                <a:t>HAMPI</a:t>
              </a:r>
              <a:endParaRPr lang="en-US" sz="1200" b="1" dirty="0">
                <a:latin typeface="Lucida Grande"/>
                <a:cs typeface="Lucida Grande"/>
              </a:endParaRPr>
            </a:p>
          </p:txBody>
        </p: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5968924" y="3561842"/>
              <a:ext cx="1492105" cy="643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bit-vector </a:t>
              </a:r>
            </a:p>
            <a:p>
              <a:r>
                <a:rPr lang="en-US" sz="1000" b="1" dirty="0" smtClean="0">
                  <a:latin typeface="Lucida Grande"/>
                  <a:cs typeface="Lucida Grande"/>
                </a:rPr>
                <a:t>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23" name="Straight Arrow Connector 22"/>
            <p:cNvCxnSpPr>
              <a:cxnSpLocks noChangeAspect="1"/>
              <a:stCxn id="17" idx="2"/>
            </p:cNvCxnSpPr>
            <p:nvPr/>
          </p:nvCxnSpPr>
          <p:spPr>
            <a:xfrm rot="5400000">
              <a:off x="3669175" y="5489485"/>
              <a:ext cx="58009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spect="1"/>
            </p:cNvSpPr>
            <p:nvPr/>
          </p:nvSpPr>
          <p:spPr>
            <a:xfrm>
              <a:off x="2967827" y="5780328"/>
              <a:ext cx="1981200" cy="396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string solution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6184900" y="4419600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STP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29" name="Shape 28"/>
            <p:cNvCxnSpPr>
              <a:stCxn id="16" idx="3"/>
              <a:endCxn id="28" idx="0"/>
            </p:cNvCxnSpPr>
            <p:nvPr/>
          </p:nvCxnSpPr>
          <p:spPr>
            <a:xfrm>
              <a:off x="4839497" y="4205431"/>
              <a:ext cx="2221703" cy="21416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28" idx="2"/>
              <a:endCxn id="17" idx="3"/>
            </p:cNvCxnSpPr>
            <p:nvPr/>
          </p:nvCxnSpPr>
          <p:spPr>
            <a:xfrm rot="5400000">
              <a:off x="5844191" y="3792725"/>
              <a:ext cx="209134" cy="222488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892800" y="1826146"/>
            <a:ext cx="1335603" cy="679658"/>
          </a:xfrm>
          <a:custGeom>
            <a:avLst/>
            <a:gdLst>
              <a:gd name="connsiteX0" fmla="*/ 596900 w 1221303"/>
              <a:gd name="connsiteY0" fmla="*/ 129654 h 679658"/>
              <a:gd name="connsiteX1" fmla="*/ 546100 w 1221303"/>
              <a:gd name="connsiteY1" fmla="*/ 116954 h 679658"/>
              <a:gd name="connsiteX2" fmla="*/ 355600 w 1221303"/>
              <a:gd name="connsiteY2" fmla="*/ 155054 h 679658"/>
              <a:gd name="connsiteX3" fmla="*/ 292100 w 1221303"/>
              <a:gd name="connsiteY3" fmla="*/ 167754 h 679658"/>
              <a:gd name="connsiteX4" fmla="*/ 241300 w 1221303"/>
              <a:gd name="connsiteY4" fmla="*/ 180454 h 679658"/>
              <a:gd name="connsiteX5" fmla="*/ 88900 w 1221303"/>
              <a:gd name="connsiteY5" fmla="*/ 205854 h 679658"/>
              <a:gd name="connsiteX6" fmla="*/ 76200 w 1221303"/>
              <a:gd name="connsiteY6" fmla="*/ 269354 h 679658"/>
              <a:gd name="connsiteX7" fmla="*/ 50800 w 1221303"/>
              <a:gd name="connsiteY7" fmla="*/ 345554 h 679658"/>
              <a:gd name="connsiteX8" fmla="*/ 25400 w 1221303"/>
              <a:gd name="connsiteY8" fmla="*/ 421754 h 679658"/>
              <a:gd name="connsiteX9" fmla="*/ 12700 w 1221303"/>
              <a:gd name="connsiteY9" fmla="*/ 459854 h 679658"/>
              <a:gd name="connsiteX10" fmla="*/ 0 w 1221303"/>
              <a:gd name="connsiteY10" fmla="*/ 510654 h 679658"/>
              <a:gd name="connsiteX11" fmla="*/ 12700 w 1221303"/>
              <a:gd name="connsiteY11" fmla="*/ 561454 h 679658"/>
              <a:gd name="connsiteX12" fmla="*/ 88900 w 1221303"/>
              <a:gd name="connsiteY12" fmla="*/ 612254 h 679658"/>
              <a:gd name="connsiteX13" fmla="*/ 127000 w 1221303"/>
              <a:gd name="connsiteY13" fmla="*/ 637654 h 679658"/>
              <a:gd name="connsiteX14" fmla="*/ 254000 w 1221303"/>
              <a:gd name="connsiteY14" fmla="*/ 675754 h 679658"/>
              <a:gd name="connsiteX15" fmla="*/ 457200 w 1221303"/>
              <a:gd name="connsiteY15" fmla="*/ 663054 h 679658"/>
              <a:gd name="connsiteX16" fmla="*/ 533400 w 1221303"/>
              <a:gd name="connsiteY16" fmla="*/ 637654 h 679658"/>
              <a:gd name="connsiteX17" fmla="*/ 584200 w 1221303"/>
              <a:gd name="connsiteY17" fmla="*/ 624954 h 679658"/>
              <a:gd name="connsiteX18" fmla="*/ 673100 w 1221303"/>
              <a:gd name="connsiteY18" fmla="*/ 599554 h 679658"/>
              <a:gd name="connsiteX19" fmla="*/ 787400 w 1221303"/>
              <a:gd name="connsiteY19" fmla="*/ 586854 h 679658"/>
              <a:gd name="connsiteX20" fmla="*/ 863600 w 1221303"/>
              <a:gd name="connsiteY20" fmla="*/ 574154 h 679658"/>
              <a:gd name="connsiteX21" fmla="*/ 1181100 w 1221303"/>
              <a:gd name="connsiteY21" fmla="*/ 561454 h 679658"/>
              <a:gd name="connsiteX22" fmla="*/ 1219200 w 1221303"/>
              <a:gd name="connsiteY22" fmla="*/ 485254 h 679658"/>
              <a:gd name="connsiteX23" fmla="*/ 1193800 w 1221303"/>
              <a:gd name="connsiteY23" fmla="*/ 383654 h 679658"/>
              <a:gd name="connsiteX24" fmla="*/ 1168400 w 1221303"/>
              <a:gd name="connsiteY24" fmla="*/ 307454 h 679658"/>
              <a:gd name="connsiteX25" fmla="*/ 1155700 w 1221303"/>
              <a:gd name="connsiteY25" fmla="*/ 269354 h 679658"/>
              <a:gd name="connsiteX26" fmla="*/ 1143000 w 1221303"/>
              <a:gd name="connsiteY26" fmla="*/ 231254 h 679658"/>
              <a:gd name="connsiteX27" fmla="*/ 1117600 w 1221303"/>
              <a:gd name="connsiteY27" fmla="*/ 193154 h 679658"/>
              <a:gd name="connsiteX28" fmla="*/ 1079500 w 1221303"/>
              <a:gd name="connsiteY28" fmla="*/ 142354 h 679658"/>
              <a:gd name="connsiteX29" fmla="*/ 977900 w 1221303"/>
              <a:gd name="connsiteY29" fmla="*/ 66154 h 679658"/>
              <a:gd name="connsiteX30" fmla="*/ 812800 w 1221303"/>
              <a:gd name="connsiteY30" fmla="*/ 53454 h 679658"/>
              <a:gd name="connsiteX31" fmla="*/ 558800 w 1221303"/>
              <a:gd name="connsiteY31" fmla="*/ 116954 h 679658"/>
              <a:gd name="connsiteX32" fmla="*/ 546100 w 1221303"/>
              <a:gd name="connsiteY32" fmla="*/ 129654 h 67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21303" h="679658">
                <a:moveTo>
                  <a:pt x="596900" y="129654"/>
                </a:moveTo>
                <a:cubicBezTo>
                  <a:pt x="579967" y="125421"/>
                  <a:pt x="563520" y="115865"/>
                  <a:pt x="546100" y="116954"/>
                </a:cubicBezTo>
                <a:cubicBezTo>
                  <a:pt x="323816" y="130847"/>
                  <a:pt x="457291" y="129631"/>
                  <a:pt x="355600" y="155054"/>
                </a:cubicBezTo>
                <a:cubicBezTo>
                  <a:pt x="334659" y="160289"/>
                  <a:pt x="313172" y="163071"/>
                  <a:pt x="292100" y="167754"/>
                </a:cubicBezTo>
                <a:cubicBezTo>
                  <a:pt x="275061" y="171540"/>
                  <a:pt x="258517" y="177585"/>
                  <a:pt x="241300" y="180454"/>
                </a:cubicBezTo>
                <a:cubicBezTo>
                  <a:pt x="62920" y="210184"/>
                  <a:pt x="203219" y="177274"/>
                  <a:pt x="88900" y="205854"/>
                </a:cubicBezTo>
                <a:cubicBezTo>
                  <a:pt x="84667" y="227021"/>
                  <a:pt x="81880" y="248529"/>
                  <a:pt x="76200" y="269354"/>
                </a:cubicBezTo>
                <a:cubicBezTo>
                  <a:pt x="69155" y="295185"/>
                  <a:pt x="59267" y="320154"/>
                  <a:pt x="50800" y="345554"/>
                </a:cubicBezTo>
                <a:lnTo>
                  <a:pt x="25400" y="421754"/>
                </a:lnTo>
                <a:cubicBezTo>
                  <a:pt x="21167" y="434454"/>
                  <a:pt x="15947" y="446867"/>
                  <a:pt x="12700" y="459854"/>
                </a:cubicBezTo>
                <a:lnTo>
                  <a:pt x="0" y="510654"/>
                </a:lnTo>
                <a:cubicBezTo>
                  <a:pt x="4233" y="527587"/>
                  <a:pt x="1206" y="548318"/>
                  <a:pt x="12700" y="561454"/>
                </a:cubicBezTo>
                <a:cubicBezTo>
                  <a:pt x="32802" y="584428"/>
                  <a:pt x="63500" y="595321"/>
                  <a:pt x="88900" y="612254"/>
                </a:cubicBezTo>
                <a:lnTo>
                  <a:pt x="127000" y="637654"/>
                </a:lnTo>
                <a:cubicBezTo>
                  <a:pt x="190007" y="679658"/>
                  <a:pt x="149990" y="660895"/>
                  <a:pt x="254000" y="675754"/>
                </a:cubicBezTo>
                <a:cubicBezTo>
                  <a:pt x="321733" y="671521"/>
                  <a:pt x="389957" y="672224"/>
                  <a:pt x="457200" y="663054"/>
                </a:cubicBezTo>
                <a:cubicBezTo>
                  <a:pt x="483728" y="659436"/>
                  <a:pt x="507425" y="644148"/>
                  <a:pt x="533400" y="637654"/>
                </a:cubicBezTo>
                <a:cubicBezTo>
                  <a:pt x="550333" y="633421"/>
                  <a:pt x="567417" y="629749"/>
                  <a:pt x="584200" y="624954"/>
                </a:cubicBezTo>
                <a:cubicBezTo>
                  <a:pt x="622924" y="613890"/>
                  <a:pt x="630089" y="606171"/>
                  <a:pt x="673100" y="599554"/>
                </a:cubicBezTo>
                <a:cubicBezTo>
                  <a:pt x="710989" y="593725"/>
                  <a:pt x="749402" y="591920"/>
                  <a:pt x="787400" y="586854"/>
                </a:cubicBezTo>
                <a:cubicBezTo>
                  <a:pt x="812924" y="583451"/>
                  <a:pt x="837903" y="575812"/>
                  <a:pt x="863600" y="574154"/>
                </a:cubicBezTo>
                <a:cubicBezTo>
                  <a:pt x="969298" y="567335"/>
                  <a:pt x="1075267" y="565687"/>
                  <a:pt x="1181100" y="561454"/>
                </a:cubicBezTo>
                <a:cubicBezTo>
                  <a:pt x="1191544" y="545788"/>
                  <a:pt x="1221303" y="508389"/>
                  <a:pt x="1219200" y="485254"/>
                </a:cubicBezTo>
                <a:cubicBezTo>
                  <a:pt x="1216039" y="450488"/>
                  <a:pt x="1203390" y="417220"/>
                  <a:pt x="1193800" y="383654"/>
                </a:cubicBezTo>
                <a:cubicBezTo>
                  <a:pt x="1186445" y="357910"/>
                  <a:pt x="1176867" y="332854"/>
                  <a:pt x="1168400" y="307454"/>
                </a:cubicBezTo>
                <a:lnTo>
                  <a:pt x="1155700" y="269354"/>
                </a:lnTo>
                <a:cubicBezTo>
                  <a:pt x="1151467" y="256654"/>
                  <a:pt x="1150426" y="242393"/>
                  <a:pt x="1143000" y="231254"/>
                </a:cubicBezTo>
                <a:cubicBezTo>
                  <a:pt x="1134533" y="218554"/>
                  <a:pt x="1126472" y="205574"/>
                  <a:pt x="1117600" y="193154"/>
                </a:cubicBezTo>
                <a:cubicBezTo>
                  <a:pt x="1105297" y="175930"/>
                  <a:pt x="1095162" y="156592"/>
                  <a:pt x="1079500" y="142354"/>
                </a:cubicBezTo>
                <a:cubicBezTo>
                  <a:pt x="1048176" y="113878"/>
                  <a:pt x="1020109" y="69401"/>
                  <a:pt x="977900" y="66154"/>
                </a:cubicBezTo>
                <a:lnTo>
                  <a:pt x="812800" y="53454"/>
                </a:lnTo>
                <a:cubicBezTo>
                  <a:pt x="436141" y="93102"/>
                  <a:pt x="617277" y="0"/>
                  <a:pt x="558800" y="116954"/>
                </a:cubicBezTo>
                <a:cubicBezTo>
                  <a:pt x="556123" y="122309"/>
                  <a:pt x="550333" y="125421"/>
                  <a:pt x="546100" y="129654"/>
                </a:cubicBez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7937"/>
            <a:ext cx="6731911" cy="10366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HAMPI </a:t>
            </a:r>
            <a:r>
              <a:rPr lang="en-US" sz="3200" dirty="0" err="1" smtClean="0">
                <a:solidFill>
                  <a:srgbClr val="FF0000"/>
                </a:solidFill>
              </a:rPr>
              <a:t>Normalizer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800074" y="1442630"/>
            <a:ext cx="3229220" cy="2671848"/>
            <a:chOff x="2743200" y="1878631"/>
            <a:chExt cx="5194300" cy="4297751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743200" y="2522221"/>
              <a:ext cx="3143491" cy="2980098"/>
            </a:xfrm>
            <a:prstGeom prst="rect">
              <a:avLst/>
            </a:prstGeom>
            <a:solidFill>
              <a:srgbClr val="CCFFCC">
                <a:alpha val="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ucida Grande"/>
                <a:cs typeface="Lucida Grande"/>
              </a:endParaRPr>
            </a:p>
          </p:txBody>
        </p:sp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2743200" y="1878631"/>
              <a:ext cx="2623009" cy="396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string 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7" name="TextBox 6"/>
            <p:cNvSpPr txBox="1">
              <a:spLocks noChangeAspect="1"/>
            </p:cNvSpPr>
            <p:nvPr/>
          </p:nvSpPr>
          <p:spPr>
            <a:xfrm>
              <a:off x="3989200" y="3435524"/>
              <a:ext cx="1492106" cy="643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core string </a:t>
              </a:r>
            </a:p>
            <a:p>
              <a:r>
                <a:rPr lang="en-US" sz="1000" b="1" dirty="0" smtClean="0">
                  <a:latin typeface="Lucida Grande"/>
                  <a:cs typeface="Lucida Grande"/>
                </a:rPr>
                <a:t>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086100" y="2974322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Normalizer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3086897" y="4014931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Encoder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3083716" y="4819234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Decoder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1" name="Straight Arrow Connector 10"/>
            <p:cNvCxnSpPr>
              <a:cxnSpLocks noChangeAspect="1"/>
              <a:stCxn id="8" idx="2"/>
              <a:endCxn id="9" idx="0"/>
            </p:cNvCxnSpPr>
            <p:nvPr/>
          </p:nvCxnSpPr>
          <p:spPr>
            <a:xfrm rot="16200000" flipH="1">
              <a:off x="3632994" y="3684727"/>
              <a:ext cx="659609" cy="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5886691" y="5046345"/>
              <a:ext cx="1916610" cy="64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bit-vector solution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3" name="Straight Arrow Connector 12"/>
            <p:cNvCxnSpPr>
              <a:cxnSpLocks noChangeAspect="1"/>
              <a:endCxn id="8" idx="0"/>
            </p:cNvCxnSpPr>
            <p:nvPr/>
          </p:nvCxnSpPr>
          <p:spPr>
            <a:xfrm rot="5400000">
              <a:off x="3645070" y="2656991"/>
              <a:ext cx="63466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4837906" y="2522220"/>
              <a:ext cx="1131018" cy="445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Lucida Grande"/>
                  <a:cs typeface="Lucida Grande"/>
                </a:rPr>
                <a:t>HAMPI</a:t>
              </a:r>
              <a:endParaRPr lang="en-US" sz="1200" b="1" dirty="0">
                <a:latin typeface="Lucida Grande"/>
                <a:cs typeface="Lucida Grande"/>
              </a:endParaRPr>
            </a:p>
          </p:txBody>
        </p: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5968924" y="3561842"/>
              <a:ext cx="1492105" cy="643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bit-vector </a:t>
              </a:r>
            </a:p>
            <a:p>
              <a:r>
                <a:rPr lang="en-US" sz="1000" b="1" dirty="0" smtClean="0">
                  <a:latin typeface="Lucida Grande"/>
                  <a:cs typeface="Lucida Grande"/>
                </a:rPr>
                <a:t>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6" name="Straight Arrow Connector 15"/>
            <p:cNvCxnSpPr>
              <a:cxnSpLocks noChangeAspect="1"/>
              <a:stCxn id="10" idx="2"/>
            </p:cNvCxnSpPr>
            <p:nvPr/>
          </p:nvCxnSpPr>
          <p:spPr>
            <a:xfrm rot="5400000">
              <a:off x="3669175" y="5489485"/>
              <a:ext cx="58009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2967827" y="5780328"/>
              <a:ext cx="1981200" cy="396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string solution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84900" y="4419600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STP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9" name="Shape 18"/>
            <p:cNvCxnSpPr>
              <a:stCxn id="9" idx="3"/>
              <a:endCxn id="18" idx="0"/>
            </p:cNvCxnSpPr>
            <p:nvPr/>
          </p:nvCxnSpPr>
          <p:spPr>
            <a:xfrm>
              <a:off x="4839497" y="4205431"/>
              <a:ext cx="2221703" cy="21416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18" idx="2"/>
              <a:endCxn id="10" idx="3"/>
            </p:cNvCxnSpPr>
            <p:nvPr/>
          </p:nvCxnSpPr>
          <p:spPr>
            <a:xfrm rot="5400000">
              <a:off x="5844191" y="3792725"/>
              <a:ext cx="209134" cy="222488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4096" y="1842740"/>
            <a:ext cx="3800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Core string constraint have </a:t>
            </a:r>
          </a:p>
          <a:p>
            <a:r>
              <a:rPr lang="en-US" sz="2000" b="1" dirty="0" smtClean="0">
                <a:latin typeface="Lucida Grande"/>
                <a:cs typeface="Lucida Grande"/>
              </a:rPr>
              <a:t>only regular expressions  </a:t>
            </a:r>
            <a:endParaRPr lang="en-US" sz="2000" b="1" dirty="0">
              <a:latin typeface="Lucida Grande"/>
              <a:cs typeface="Lucida Grand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4096" y="2889167"/>
            <a:ext cx="428835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Expand grammars to </a:t>
            </a:r>
            <a:r>
              <a:rPr lang="en-US" sz="2000" b="1" dirty="0" err="1" smtClean="0">
                <a:latin typeface="Lucida Grande"/>
                <a:cs typeface="Lucida Grande"/>
              </a:rPr>
              <a:t>regexps</a:t>
            </a:r>
            <a:endParaRPr lang="en-US" sz="2000" b="1" dirty="0" smtClean="0">
              <a:latin typeface="Lucida Grande"/>
              <a:cs typeface="Lucida Grande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latin typeface="Lucida Grande"/>
                <a:cs typeface="Lucida Grande"/>
              </a:rPr>
              <a:t>   expand </a:t>
            </a:r>
            <a:r>
              <a:rPr lang="en-US" b="1" dirty="0" err="1" smtClean="0">
                <a:latin typeface="Lucida Grande"/>
                <a:cs typeface="Lucida Grande"/>
              </a:rPr>
              <a:t>nonterminals</a:t>
            </a:r>
            <a:endParaRPr lang="en-US" b="1" dirty="0" smtClean="0">
              <a:latin typeface="Lucida Grande"/>
              <a:cs typeface="Lucida Grande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latin typeface="Lucida Grande"/>
                <a:cs typeface="Lucida Grande"/>
              </a:rPr>
              <a:t>   eliminate inconsistencies</a:t>
            </a:r>
          </a:p>
          <a:p>
            <a:pPr>
              <a:buFont typeface="Arial"/>
              <a:buChar char="•"/>
            </a:pPr>
            <a:r>
              <a:rPr lang="en-US" b="1" dirty="0" smtClean="0">
                <a:latin typeface="Lucida Grande"/>
                <a:cs typeface="Lucida Grande"/>
              </a:rPr>
              <a:t>   enumerate choices exhaustively</a:t>
            </a:r>
          </a:p>
          <a:p>
            <a:pPr>
              <a:buFont typeface="Arial"/>
              <a:buChar char="•"/>
            </a:pPr>
            <a:r>
              <a:rPr lang="en-US" b="1" dirty="0" smtClean="0">
                <a:latin typeface="Lucida Grande"/>
                <a:cs typeface="Lucida Grande"/>
              </a:rPr>
              <a:t>   sub-expression sharing</a:t>
            </a:r>
            <a:endParaRPr lang="en-US" b="1" dirty="0">
              <a:latin typeface="Lucida Grande"/>
              <a:cs typeface="Lucida Grande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0" y="5689600"/>
            <a:ext cx="254096" cy="369332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96407" y="5098872"/>
            <a:ext cx="45720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ndale Mono"/>
                <a:cs typeface="Andale Mono"/>
              </a:rPr>
              <a:t> (</a:t>
            </a:r>
            <a:r>
              <a:rPr lang="en-US" sz="2800" dirty="0" smtClean="0">
                <a:solidFill>
                  <a:srgbClr val="0000FF"/>
                </a:solidFill>
                <a:latin typeface="Andale Mono"/>
                <a:cs typeface="Andale Mono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Andale Mono"/>
                <a:cs typeface="Andale Mono"/>
              </a:rPr>
              <a:t>()() + (())</a:t>
            </a:r>
            <a:r>
              <a:rPr lang="en-US" sz="2800" dirty="0" smtClean="0">
                <a:solidFill>
                  <a:srgbClr val="0000FF"/>
                </a:solidFill>
                <a:latin typeface="Andale Mono"/>
                <a:cs typeface="Andale Mono"/>
              </a:rPr>
              <a:t>]</a:t>
            </a:r>
            <a:r>
              <a:rPr lang="en-US" sz="2000" dirty="0" smtClean="0">
                <a:solidFill>
                  <a:srgbClr val="000000"/>
                </a:solidFill>
                <a:latin typeface="Andale Mono"/>
                <a:cs typeface="Andale Mono"/>
              </a:rPr>
              <a:t>) +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  <a:r>
              <a:rPr lang="en-US" sz="2800" dirty="0" smtClean="0">
                <a:solidFill>
                  <a:srgbClr val="0000FF"/>
                </a:solidFill>
                <a:latin typeface="Andale Mono"/>
                <a:cs typeface="Andale Mono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Andale Mono"/>
                <a:cs typeface="Andale Mono"/>
              </a:rPr>
              <a:t>()() + (())</a:t>
            </a:r>
            <a:r>
              <a:rPr lang="en-US" sz="2800" dirty="0" smtClean="0">
                <a:solidFill>
                  <a:srgbClr val="0000FF"/>
                </a:solidFill>
                <a:latin typeface="Andale Mono"/>
                <a:cs typeface="Andale Mono"/>
              </a:rPr>
              <a:t>]</a:t>
            </a:r>
            <a:r>
              <a:rPr lang="en-US" sz="2000" dirty="0" smtClean="0">
                <a:solidFill>
                  <a:srgbClr val="000000"/>
                </a:solidFill>
                <a:latin typeface="Andale Mono"/>
                <a:cs typeface="Andale Mono"/>
              </a:rPr>
              <a:t>  +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Andale Mono"/>
                <a:cs typeface="Andale Mono"/>
              </a:rPr>
              <a:t>[</a:t>
            </a:r>
            <a:r>
              <a:rPr lang="en-US" sz="2000" dirty="0" smtClean="0">
                <a:solidFill>
                  <a:srgbClr val="0000FF"/>
                </a:solidFill>
                <a:latin typeface="Andale Mono"/>
                <a:cs typeface="Andale Mono"/>
              </a:rPr>
              <a:t>()() + (())</a:t>
            </a:r>
            <a:r>
              <a:rPr lang="en-US" sz="2800" dirty="0" smtClean="0">
                <a:solidFill>
                  <a:srgbClr val="0000FF"/>
                </a:solidFill>
                <a:latin typeface="Andale Mono"/>
                <a:cs typeface="Andale Mono"/>
              </a:rPr>
              <a:t>]</a:t>
            </a:r>
            <a:r>
              <a:rPr lang="en-US" sz="20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6796" y="5628045"/>
            <a:ext cx="2517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Andale Mono"/>
                <a:cs typeface="Andale Mono"/>
              </a:rPr>
              <a:t>bound(</a:t>
            </a:r>
            <a:r>
              <a:rPr lang="en-US" sz="2200" i="1" dirty="0" err="1" smtClean="0">
                <a:latin typeface="Andale Mono"/>
                <a:cs typeface="Andale Mono"/>
              </a:rPr>
              <a:t>E</a:t>
            </a:r>
            <a:r>
              <a:rPr lang="en-US" sz="2200" dirty="0" smtClean="0">
                <a:latin typeface="Andale Mono"/>
                <a:cs typeface="Andale Mono"/>
              </a:rPr>
              <a:t>, 6) </a:t>
            </a:r>
            <a:r>
              <a:rPr lang="en-US" sz="2200" dirty="0" err="1" smtClean="0">
                <a:latin typeface="Wingdings"/>
                <a:ea typeface="Wingdings"/>
                <a:cs typeface="Wingdings"/>
              </a:rPr>
              <a:t></a:t>
            </a:r>
            <a:endParaRPr lang="en-US" sz="2200" dirty="0"/>
          </a:p>
        </p:txBody>
      </p:sp>
      <p:sp>
        <p:nvSpPr>
          <p:cNvPr id="45" name="TextBox 44"/>
          <p:cNvSpPr txBox="1"/>
          <p:nvPr/>
        </p:nvSpPr>
        <p:spPr>
          <a:xfrm>
            <a:off x="266796" y="4572000"/>
            <a:ext cx="5109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ndale Mono"/>
                <a:cs typeface="Andale Mono"/>
              </a:rPr>
              <a:t>cfg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i="1" dirty="0" smtClean="0">
                <a:latin typeface="Andale Mono"/>
                <a:cs typeface="Andale Mono"/>
              </a:rPr>
              <a:t>E</a:t>
            </a:r>
            <a:r>
              <a:rPr lang="en-US" sz="2000" dirty="0" smtClean="0">
                <a:latin typeface="Andale Mono"/>
                <a:cs typeface="Andale Mono"/>
              </a:rPr>
              <a:t> := "(" </a:t>
            </a:r>
            <a:r>
              <a:rPr lang="en-US" sz="2000" i="1" dirty="0" smtClean="0">
                <a:latin typeface="Andale Mono"/>
                <a:cs typeface="Andale Mono"/>
              </a:rPr>
              <a:t>E</a:t>
            </a:r>
            <a:r>
              <a:rPr lang="en-US" sz="2000" dirty="0" smtClean="0">
                <a:latin typeface="Andale Mono"/>
                <a:cs typeface="Andale Mono"/>
              </a:rPr>
              <a:t> ")” | </a:t>
            </a:r>
            <a:r>
              <a:rPr lang="en-US" sz="2000" i="1" dirty="0" smtClean="0">
                <a:latin typeface="Andale Mono"/>
                <a:cs typeface="Andale Mono"/>
              </a:rPr>
              <a:t>E E </a:t>
            </a:r>
            <a:r>
              <a:rPr lang="en-US" sz="2000" dirty="0" smtClean="0">
                <a:latin typeface="Andale Mono"/>
                <a:cs typeface="Andale Mono"/>
              </a:rPr>
              <a:t>| "()”;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5192" y="2608544"/>
          <a:ext cx="49314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06"/>
                <a:gridCol w="821906"/>
                <a:gridCol w="821906"/>
                <a:gridCol w="821906"/>
                <a:gridCol w="821906"/>
                <a:gridCol w="8219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ndale Mono"/>
                          <a:cs typeface="Andale Mono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latin typeface="Andale Mono"/>
                        <a:cs typeface="Andale Mono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  <a:latin typeface="Andale Mono"/>
                        <a:cs typeface="Andale Mono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ndale Mono"/>
                          <a:cs typeface="Andale Mono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latin typeface="Andale Mono"/>
                        <a:cs typeface="Andale Mono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  <a:latin typeface="Andale Mono"/>
                        <a:cs typeface="Andale Mono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ndale Mono"/>
                          <a:cs typeface="Andale Mono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latin typeface="Andale Mono"/>
                        <a:cs typeface="Andale Mono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  <a:latin typeface="Andale Mono"/>
                        <a:cs typeface="Andale Mono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1844" y="1927824"/>
            <a:ext cx="36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Bit vector </a:t>
            </a:r>
            <a:r>
              <a:rPr lang="en-US" sz="2000" b="1" dirty="0" smtClean="0">
                <a:latin typeface="Andale Mono"/>
                <a:cs typeface="Andale Mono"/>
              </a:rPr>
              <a:t>B</a:t>
            </a:r>
            <a:r>
              <a:rPr lang="en-US" sz="2000" b="1" dirty="0" smtClean="0">
                <a:latin typeface="Lucida Grande"/>
                <a:cs typeface="Lucida Grande"/>
              </a:rPr>
              <a:t> (length 6 bits)</a:t>
            </a:r>
            <a:endParaRPr lang="en-US" sz="2000" b="1" dirty="0">
              <a:latin typeface="Lucida Grande"/>
              <a:cs typeface="Lucida Grand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9518" y="4026768"/>
            <a:ext cx="5468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ndale Mono"/>
                <a:cs typeface="Andale Mono"/>
              </a:rPr>
              <a:t>(B[0:1] = B[2:3])</a:t>
            </a:r>
            <a:r>
              <a:rPr lang="en-US" sz="2000" b="1" dirty="0" smtClean="0">
                <a:latin typeface="ＭＳ ゴシック"/>
                <a:ea typeface="ＭＳ ゴシック"/>
                <a:cs typeface="ＭＳ ゴシック"/>
              </a:rPr>
              <a:t> ∧ </a:t>
            </a:r>
            <a:r>
              <a:rPr lang="en-US" sz="2000" b="1" dirty="0" smtClean="0">
                <a:latin typeface="Andale Mono"/>
                <a:cs typeface="Andale Mono"/>
              </a:rPr>
              <a:t>(B[1:3] = 101)</a:t>
            </a:r>
            <a:endParaRPr lang="en-US" sz="2000" b="1" dirty="0">
              <a:latin typeface="Andale Mono"/>
              <a:cs typeface="Andale Mono"/>
            </a:endParaRPr>
          </a:p>
        </p:txBody>
      </p:sp>
      <p:sp>
        <p:nvSpPr>
          <p:cNvPr id="35" name="Left Brace 34"/>
          <p:cNvSpPr/>
          <p:nvPr/>
        </p:nvSpPr>
        <p:spPr>
          <a:xfrm rot="16200000">
            <a:off x="1730166" y="1606790"/>
            <a:ext cx="303212" cy="32598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537601" y="3763996"/>
            <a:ext cx="6731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2019300" y="151772"/>
            <a:ext cx="6667500" cy="12658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+mj-ea"/>
                <a:cs typeface="Lucida Grande"/>
              </a:rPr>
              <a:t>Bit Vectors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+mj-ea"/>
                <a:cs typeface="Lucida Grande"/>
              </a:rPr>
              <a:t>Are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+mj-ea"/>
                <a:cs typeface="Lucida Grande"/>
              </a:rPr>
              <a:t>Ordered, Fixed-Size, Sets Of Bits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Grande"/>
              <a:ea typeface="+mj-ea"/>
              <a:cs typeface="Lucida Grande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0163" y="1442630"/>
            <a:ext cx="2919131" cy="2363952"/>
            <a:chOff x="6110163" y="1442630"/>
            <a:chExt cx="2919131" cy="2363952"/>
          </a:xfrm>
        </p:grpSpPr>
        <p:sp>
          <p:nvSpPr>
            <p:cNvPr id="55" name="Freeform 54"/>
            <p:cNvSpPr/>
            <p:nvPr/>
          </p:nvSpPr>
          <p:spPr>
            <a:xfrm>
              <a:off x="6110163" y="2457494"/>
              <a:ext cx="1460929" cy="529955"/>
            </a:xfrm>
            <a:custGeom>
              <a:avLst/>
              <a:gdLst>
                <a:gd name="connsiteX0" fmla="*/ 239347 w 1460929"/>
                <a:gd name="connsiteY0" fmla="*/ 0 h 529955"/>
                <a:gd name="connsiteX1" fmla="*/ 150447 w 1460929"/>
                <a:gd name="connsiteY1" fmla="*/ 12700 h 529955"/>
                <a:gd name="connsiteX2" fmla="*/ 61547 w 1460929"/>
                <a:gd name="connsiteY2" fmla="*/ 50800 h 529955"/>
                <a:gd name="connsiteX3" fmla="*/ 23447 w 1460929"/>
                <a:gd name="connsiteY3" fmla="*/ 101600 h 529955"/>
                <a:gd name="connsiteX4" fmla="*/ 23447 w 1460929"/>
                <a:gd name="connsiteY4" fmla="*/ 241300 h 529955"/>
                <a:gd name="connsiteX5" fmla="*/ 61547 w 1460929"/>
                <a:gd name="connsiteY5" fmla="*/ 279400 h 529955"/>
                <a:gd name="connsiteX6" fmla="*/ 99647 w 1460929"/>
                <a:gd name="connsiteY6" fmla="*/ 355600 h 529955"/>
                <a:gd name="connsiteX7" fmla="*/ 137747 w 1460929"/>
                <a:gd name="connsiteY7" fmla="*/ 368300 h 529955"/>
                <a:gd name="connsiteX8" fmla="*/ 213947 w 1460929"/>
                <a:gd name="connsiteY8" fmla="*/ 431800 h 529955"/>
                <a:gd name="connsiteX9" fmla="*/ 290147 w 1460929"/>
                <a:gd name="connsiteY9" fmla="*/ 457200 h 529955"/>
                <a:gd name="connsiteX10" fmla="*/ 455247 w 1460929"/>
                <a:gd name="connsiteY10" fmla="*/ 444500 h 529955"/>
                <a:gd name="connsiteX11" fmla="*/ 1153747 w 1460929"/>
                <a:gd name="connsiteY11" fmla="*/ 469900 h 529955"/>
                <a:gd name="connsiteX12" fmla="*/ 1445847 w 1460929"/>
                <a:gd name="connsiteY12" fmla="*/ 419100 h 529955"/>
                <a:gd name="connsiteX13" fmla="*/ 1458547 w 1460929"/>
                <a:gd name="connsiteY13" fmla="*/ 368300 h 529955"/>
                <a:gd name="connsiteX14" fmla="*/ 1395047 w 1460929"/>
                <a:gd name="connsiteY14" fmla="*/ 203200 h 529955"/>
                <a:gd name="connsiteX15" fmla="*/ 1356947 w 1460929"/>
                <a:gd name="connsiteY15" fmla="*/ 177800 h 529955"/>
                <a:gd name="connsiteX16" fmla="*/ 1293447 w 1460929"/>
                <a:gd name="connsiteY16" fmla="*/ 88900 h 529955"/>
                <a:gd name="connsiteX17" fmla="*/ 1255347 w 1460929"/>
                <a:gd name="connsiteY17" fmla="*/ 50800 h 529955"/>
                <a:gd name="connsiteX18" fmla="*/ 1166447 w 1460929"/>
                <a:gd name="connsiteY18" fmla="*/ 12700 h 529955"/>
                <a:gd name="connsiteX19" fmla="*/ 239347 w 1460929"/>
                <a:gd name="connsiteY19" fmla="*/ 0 h 52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0929" h="529955">
                  <a:moveTo>
                    <a:pt x="239347" y="0"/>
                  </a:moveTo>
                  <a:cubicBezTo>
                    <a:pt x="70014" y="0"/>
                    <a:pt x="179800" y="6829"/>
                    <a:pt x="150447" y="12700"/>
                  </a:cubicBezTo>
                  <a:cubicBezTo>
                    <a:pt x="119302" y="18929"/>
                    <a:pt x="89084" y="37031"/>
                    <a:pt x="61547" y="50800"/>
                  </a:cubicBezTo>
                  <a:cubicBezTo>
                    <a:pt x="48847" y="67733"/>
                    <a:pt x="33949" y="83222"/>
                    <a:pt x="23447" y="101600"/>
                  </a:cubicBezTo>
                  <a:cubicBezTo>
                    <a:pt x="0" y="142633"/>
                    <a:pt x="8970" y="201489"/>
                    <a:pt x="23447" y="241300"/>
                  </a:cubicBezTo>
                  <a:cubicBezTo>
                    <a:pt x="29585" y="258179"/>
                    <a:pt x="48847" y="266700"/>
                    <a:pt x="61547" y="279400"/>
                  </a:cubicBezTo>
                  <a:cubicBezTo>
                    <a:pt x="69913" y="304499"/>
                    <a:pt x="77266" y="337695"/>
                    <a:pt x="99647" y="355600"/>
                  </a:cubicBezTo>
                  <a:cubicBezTo>
                    <a:pt x="110100" y="363963"/>
                    <a:pt x="125047" y="364067"/>
                    <a:pt x="137747" y="368300"/>
                  </a:cubicBezTo>
                  <a:cubicBezTo>
                    <a:pt x="161673" y="392226"/>
                    <a:pt x="182121" y="417655"/>
                    <a:pt x="213947" y="431800"/>
                  </a:cubicBezTo>
                  <a:cubicBezTo>
                    <a:pt x="238413" y="442674"/>
                    <a:pt x="290147" y="457200"/>
                    <a:pt x="290147" y="457200"/>
                  </a:cubicBezTo>
                  <a:cubicBezTo>
                    <a:pt x="345180" y="452967"/>
                    <a:pt x="400057" y="443688"/>
                    <a:pt x="455247" y="444500"/>
                  </a:cubicBezTo>
                  <a:cubicBezTo>
                    <a:pt x="688209" y="447926"/>
                    <a:pt x="1153747" y="469900"/>
                    <a:pt x="1153747" y="469900"/>
                  </a:cubicBezTo>
                  <a:cubicBezTo>
                    <a:pt x="1276745" y="464043"/>
                    <a:pt x="1398338" y="529955"/>
                    <a:pt x="1445847" y="419100"/>
                  </a:cubicBezTo>
                  <a:cubicBezTo>
                    <a:pt x="1452723" y="403057"/>
                    <a:pt x="1454314" y="385233"/>
                    <a:pt x="1458547" y="368300"/>
                  </a:cubicBezTo>
                  <a:cubicBezTo>
                    <a:pt x="1436223" y="256680"/>
                    <a:pt x="1460929" y="258102"/>
                    <a:pt x="1395047" y="203200"/>
                  </a:cubicBezTo>
                  <a:cubicBezTo>
                    <a:pt x="1383321" y="193429"/>
                    <a:pt x="1368673" y="187571"/>
                    <a:pt x="1356947" y="177800"/>
                  </a:cubicBezTo>
                  <a:cubicBezTo>
                    <a:pt x="1287021" y="119528"/>
                    <a:pt x="1346316" y="162916"/>
                    <a:pt x="1293447" y="88900"/>
                  </a:cubicBezTo>
                  <a:cubicBezTo>
                    <a:pt x="1283008" y="74285"/>
                    <a:pt x="1269145" y="62298"/>
                    <a:pt x="1255347" y="50800"/>
                  </a:cubicBezTo>
                  <a:cubicBezTo>
                    <a:pt x="1230009" y="29685"/>
                    <a:pt x="1200853" y="13130"/>
                    <a:pt x="1166447" y="12700"/>
                  </a:cubicBezTo>
                  <a:lnTo>
                    <a:pt x="2393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6172200" y="1442630"/>
              <a:ext cx="2857094" cy="2363954"/>
              <a:chOff x="2743200" y="1878631"/>
              <a:chExt cx="5194300" cy="4297751"/>
            </a:xfrm>
          </p:grpSpPr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43200" y="2522221"/>
                <a:ext cx="3143491" cy="2980098"/>
              </a:xfrm>
              <a:prstGeom prst="rect">
                <a:avLst/>
              </a:prstGeom>
              <a:solidFill>
                <a:srgbClr val="CCFFCC">
                  <a:alpha val="5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58" name="TextBox 57"/>
              <p:cNvSpPr txBox="1">
                <a:spLocks noChangeAspect="1"/>
              </p:cNvSpPr>
              <p:nvPr/>
            </p:nvSpPr>
            <p:spPr>
              <a:xfrm>
                <a:off x="2743200" y="1878631"/>
                <a:ext cx="2623009" cy="396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string constraints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59" name="TextBox 58"/>
              <p:cNvSpPr txBox="1">
                <a:spLocks noChangeAspect="1"/>
              </p:cNvSpPr>
              <p:nvPr/>
            </p:nvSpPr>
            <p:spPr>
              <a:xfrm>
                <a:off x="4394586" y="3354714"/>
                <a:ext cx="1492106" cy="64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core string </a:t>
                </a:r>
              </a:p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constraints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086100" y="2974322"/>
                <a:ext cx="1752600" cy="381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Normalizer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3086897" y="4014931"/>
                <a:ext cx="1752600" cy="381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Encoder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3083716" y="4819234"/>
                <a:ext cx="1752600" cy="381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Decoder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cxnSp>
            <p:nvCxnSpPr>
              <p:cNvPr id="63" name="Straight Arrow Connector 62"/>
              <p:cNvCxnSpPr>
                <a:cxnSpLocks noChangeAspect="1"/>
                <a:stCxn id="60" idx="2"/>
                <a:endCxn id="61" idx="0"/>
              </p:cNvCxnSpPr>
              <p:nvPr/>
            </p:nvCxnSpPr>
            <p:spPr>
              <a:xfrm rot="16200000" flipH="1">
                <a:off x="3632994" y="3684727"/>
                <a:ext cx="659609" cy="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>
                <a:spLocks noChangeAspect="1"/>
              </p:cNvSpPr>
              <p:nvPr/>
            </p:nvSpPr>
            <p:spPr>
              <a:xfrm>
                <a:off x="5886691" y="5046345"/>
                <a:ext cx="1916610" cy="64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bit-vector solution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cxnSp>
            <p:nvCxnSpPr>
              <p:cNvPr id="65" name="Straight Arrow Connector 64"/>
              <p:cNvCxnSpPr>
                <a:cxnSpLocks noChangeAspect="1"/>
                <a:endCxn id="60" idx="0"/>
              </p:cNvCxnSpPr>
              <p:nvPr/>
            </p:nvCxnSpPr>
            <p:spPr>
              <a:xfrm rot="5400000">
                <a:off x="3645070" y="2656991"/>
                <a:ext cx="63466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>
                <a:spLocks noChangeAspect="1"/>
              </p:cNvSpPr>
              <p:nvPr/>
            </p:nvSpPr>
            <p:spPr>
              <a:xfrm>
                <a:off x="4837907" y="2522220"/>
                <a:ext cx="1278328" cy="503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Lucida Grande"/>
                    <a:cs typeface="Lucida Grande"/>
                  </a:rPr>
                  <a:t>HAMPI</a:t>
                </a:r>
                <a:endParaRPr lang="en-US" sz="12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67" name="TextBox 66"/>
              <p:cNvSpPr txBox="1">
                <a:spLocks noChangeAspect="1"/>
              </p:cNvSpPr>
              <p:nvPr/>
            </p:nvSpPr>
            <p:spPr>
              <a:xfrm>
                <a:off x="5968924" y="3561842"/>
                <a:ext cx="1492105" cy="643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bit-vector </a:t>
                </a:r>
              </a:p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constraints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cxnSp>
            <p:nvCxnSpPr>
              <p:cNvPr id="68" name="Straight Arrow Connector 67"/>
              <p:cNvCxnSpPr>
                <a:cxnSpLocks noChangeAspect="1"/>
                <a:stCxn id="62" idx="2"/>
              </p:cNvCxnSpPr>
              <p:nvPr/>
            </p:nvCxnSpPr>
            <p:spPr>
              <a:xfrm rot="5400000">
                <a:off x="3669175" y="5489485"/>
                <a:ext cx="580093" cy="15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>
                <a:spLocks noChangeAspect="1"/>
              </p:cNvSpPr>
              <p:nvPr/>
            </p:nvSpPr>
            <p:spPr>
              <a:xfrm>
                <a:off x="2967827" y="5780328"/>
                <a:ext cx="1981200" cy="396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string solution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6184900" y="4419600"/>
                <a:ext cx="1752600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STP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cxnSp>
            <p:nvCxnSpPr>
              <p:cNvPr id="71" name="Shape 70"/>
              <p:cNvCxnSpPr>
                <a:stCxn id="61" idx="3"/>
                <a:endCxn id="70" idx="0"/>
              </p:cNvCxnSpPr>
              <p:nvPr/>
            </p:nvCxnSpPr>
            <p:spPr>
              <a:xfrm>
                <a:off x="4839497" y="4205431"/>
                <a:ext cx="2221703" cy="21416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hape 71"/>
              <p:cNvCxnSpPr>
                <a:stCxn id="70" idx="2"/>
                <a:endCxn id="62" idx="3"/>
              </p:cNvCxnSpPr>
              <p:nvPr/>
            </p:nvCxnSpPr>
            <p:spPr>
              <a:xfrm rot="5400000">
                <a:off x="5844191" y="3792725"/>
                <a:ext cx="209134" cy="222488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274638"/>
            <a:ext cx="66675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HAMPI Encodes Input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As Bit-Vectors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10163" y="1442630"/>
            <a:ext cx="2919131" cy="2363952"/>
            <a:chOff x="6110163" y="1442630"/>
            <a:chExt cx="2919131" cy="2363952"/>
          </a:xfrm>
        </p:grpSpPr>
        <p:sp>
          <p:nvSpPr>
            <p:cNvPr id="22" name="Freeform 21"/>
            <p:cNvSpPr/>
            <p:nvPr/>
          </p:nvSpPr>
          <p:spPr>
            <a:xfrm>
              <a:off x="6110163" y="2457494"/>
              <a:ext cx="1460929" cy="529955"/>
            </a:xfrm>
            <a:custGeom>
              <a:avLst/>
              <a:gdLst>
                <a:gd name="connsiteX0" fmla="*/ 239347 w 1460929"/>
                <a:gd name="connsiteY0" fmla="*/ 0 h 529955"/>
                <a:gd name="connsiteX1" fmla="*/ 150447 w 1460929"/>
                <a:gd name="connsiteY1" fmla="*/ 12700 h 529955"/>
                <a:gd name="connsiteX2" fmla="*/ 61547 w 1460929"/>
                <a:gd name="connsiteY2" fmla="*/ 50800 h 529955"/>
                <a:gd name="connsiteX3" fmla="*/ 23447 w 1460929"/>
                <a:gd name="connsiteY3" fmla="*/ 101600 h 529955"/>
                <a:gd name="connsiteX4" fmla="*/ 23447 w 1460929"/>
                <a:gd name="connsiteY4" fmla="*/ 241300 h 529955"/>
                <a:gd name="connsiteX5" fmla="*/ 61547 w 1460929"/>
                <a:gd name="connsiteY5" fmla="*/ 279400 h 529955"/>
                <a:gd name="connsiteX6" fmla="*/ 99647 w 1460929"/>
                <a:gd name="connsiteY6" fmla="*/ 355600 h 529955"/>
                <a:gd name="connsiteX7" fmla="*/ 137747 w 1460929"/>
                <a:gd name="connsiteY7" fmla="*/ 368300 h 529955"/>
                <a:gd name="connsiteX8" fmla="*/ 213947 w 1460929"/>
                <a:gd name="connsiteY8" fmla="*/ 431800 h 529955"/>
                <a:gd name="connsiteX9" fmla="*/ 290147 w 1460929"/>
                <a:gd name="connsiteY9" fmla="*/ 457200 h 529955"/>
                <a:gd name="connsiteX10" fmla="*/ 455247 w 1460929"/>
                <a:gd name="connsiteY10" fmla="*/ 444500 h 529955"/>
                <a:gd name="connsiteX11" fmla="*/ 1153747 w 1460929"/>
                <a:gd name="connsiteY11" fmla="*/ 469900 h 529955"/>
                <a:gd name="connsiteX12" fmla="*/ 1445847 w 1460929"/>
                <a:gd name="connsiteY12" fmla="*/ 419100 h 529955"/>
                <a:gd name="connsiteX13" fmla="*/ 1458547 w 1460929"/>
                <a:gd name="connsiteY13" fmla="*/ 368300 h 529955"/>
                <a:gd name="connsiteX14" fmla="*/ 1395047 w 1460929"/>
                <a:gd name="connsiteY14" fmla="*/ 203200 h 529955"/>
                <a:gd name="connsiteX15" fmla="*/ 1356947 w 1460929"/>
                <a:gd name="connsiteY15" fmla="*/ 177800 h 529955"/>
                <a:gd name="connsiteX16" fmla="*/ 1293447 w 1460929"/>
                <a:gd name="connsiteY16" fmla="*/ 88900 h 529955"/>
                <a:gd name="connsiteX17" fmla="*/ 1255347 w 1460929"/>
                <a:gd name="connsiteY17" fmla="*/ 50800 h 529955"/>
                <a:gd name="connsiteX18" fmla="*/ 1166447 w 1460929"/>
                <a:gd name="connsiteY18" fmla="*/ 12700 h 529955"/>
                <a:gd name="connsiteX19" fmla="*/ 239347 w 1460929"/>
                <a:gd name="connsiteY19" fmla="*/ 0 h 52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0929" h="529955">
                  <a:moveTo>
                    <a:pt x="239347" y="0"/>
                  </a:moveTo>
                  <a:cubicBezTo>
                    <a:pt x="70014" y="0"/>
                    <a:pt x="179800" y="6829"/>
                    <a:pt x="150447" y="12700"/>
                  </a:cubicBezTo>
                  <a:cubicBezTo>
                    <a:pt x="119302" y="18929"/>
                    <a:pt x="89084" y="37031"/>
                    <a:pt x="61547" y="50800"/>
                  </a:cubicBezTo>
                  <a:cubicBezTo>
                    <a:pt x="48847" y="67733"/>
                    <a:pt x="33949" y="83222"/>
                    <a:pt x="23447" y="101600"/>
                  </a:cubicBezTo>
                  <a:cubicBezTo>
                    <a:pt x="0" y="142633"/>
                    <a:pt x="8970" y="201489"/>
                    <a:pt x="23447" y="241300"/>
                  </a:cubicBezTo>
                  <a:cubicBezTo>
                    <a:pt x="29585" y="258179"/>
                    <a:pt x="48847" y="266700"/>
                    <a:pt x="61547" y="279400"/>
                  </a:cubicBezTo>
                  <a:cubicBezTo>
                    <a:pt x="69913" y="304499"/>
                    <a:pt x="77266" y="337695"/>
                    <a:pt x="99647" y="355600"/>
                  </a:cubicBezTo>
                  <a:cubicBezTo>
                    <a:pt x="110100" y="363963"/>
                    <a:pt x="125047" y="364067"/>
                    <a:pt x="137747" y="368300"/>
                  </a:cubicBezTo>
                  <a:cubicBezTo>
                    <a:pt x="161673" y="392226"/>
                    <a:pt x="182121" y="417655"/>
                    <a:pt x="213947" y="431800"/>
                  </a:cubicBezTo>
                  <a:cubicBezTo>
                    <a:pt x="238413" y="442674"/>
                    <a:pt x="290147" y="457200"/>
                    <a:pt x="290147" y="457200"/>
                  </a:cubicBezTo>
                  <a:cubicBezTo>
                    <a:pt x="345180" y="452967"/>
                    <a:pt x="400057" y="443688"/>
                    <a:pt x="455247" y="444500"/>
                  </a:cubicBezTo>
                  <a:cubicBezTo>
                    <a:pt x="688209" y="447926"/>
                    <a:pt x="1153747" y="469900"/>
                    <a:pt x="1153747" y="469900"/>
                  </a:cubicBezTo>
                  <a:cubicBezTo>
                    <a:pt x="1276745" y="464043"/>
                    <a:pt x="1398338" y="529955"/>
                    <a:pt x="1445847" y="419100"/>
                  </a:cubicBezTo>
                  <a:cubicBezTo>
                    <a:pt x="1452723" y="403057"/>
                    <a:pt x="1454314" y="385233"/>
                    <a:pt x="1458547" y="368300"/>
                  </a:cubicBezTo>
                  <a:cubicBezTo>
                    <a:pt x="1436223" y="256680"/>
                    <a:pt x="1460929" y="258102"/>
                    <a:pt x="1395047" y="203200"/>
                  </a:cubicBezTo>
                  <a:cubicBezTo>
                    <a:pt x="1383321" y="193429"/>
                    <a:pt x="1368673" y="187571"/>
                    <a:pt x="1356947" y="177800"/>
                  </a:cubicBezTo>
                  <a:cubicBezTo>
                    <a:pt x="1287021" y="119528"/>
                    <a:pt x="1346316" y="162916"/>
                    <a:pt x="1293447" y="88900"/>
                  </a:cubicBezTo>
                  <a:cubicBezTo>
                    <a:pt x="1283008" y="74285"/>
                    <a:pt x="1269145" y="62298"/>
                    <a:pt x="1255347" y="50800"/>
                  </a:cubicBezTo>
                  <a:cubicBezTo>
                    <a:pt x="1230009" y="29685"/>
                    <a:pt x="1200853" y="13130"/>
                    <a:pt x="1166447" y="12700"/>
                  </a:cubicBezTo>
                  <a:lnTo>
                    <a:pt x="2393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172200" y="1442630"/>
              <a:ext cx="2857094" cy="2363952"/>
              <a:chOff x="2743200" y="1878631"/>
              <a:chExt cx="5194300" cy="4297751"/>
            </a:xfrm>
          </p:grpSpPr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2743200" y="2522221"/>
                <a:ext cx="3143491" cy="2980098"/>
              </a:xfrm>
              <a:prstGeom prst="rect">
                <a:avLst/>
              </a:prstGeom>
              <a:solidFill>
                <a:srgbClr val="CCFFCC">
                  <a:alpha val="5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2743200" y="1878631"/>
                <a:ext cx="2623009" cy="396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string constraints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7" name="TextBox 6"/>
              <p:cNvSpPr txBox="1">
                <a:spLocks noChangeAspect="1"/>
              </p:cNvSpPr>
              <p:nvPr/>
            </p:nvSpPr>
            <p:spPr>
              <a:xfrm>
                <a:off x="4394586" y="3401897"/>
                <a:ext cx="1492106" cy="643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core string </a:t>
                </a:r>
              </a:p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constraints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3086100" y="2974322"/>
                <a:ext cx="1752600" cy="381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Normalizer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3086897" y="4014931"/>
                <a:ext cx="1752600" cy="381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Encoder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3083716" y="4819234"/>
                <a:ext cx="1752600" cy="381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Decoder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cxnSp>
            <p:nvCxnSpPr>
              <p:cNvPr id="11" name="Straight Arrow Connector 10"/>
              <p:cNvCxnSpPr>
                <a:cxnSpLocks noChangeAspect="1"/>
                <a:stCxn id="8" idx="2"/>
                <a:endCxn id="9" idx="0"/>
              </p:cNvCxnSpPr>
              <p:nvPr/>
            </p:nvCxnSpPr>
            <p:spPr>
              <a:xfrm rot="16200000" flipH="1">
                <a:off x="3632994" y="3684727"/>
                <a:ext cx="659609" cy="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5886691" y="5046345"/>
                <a:ext cx="1916610" cy="64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bit-vector solution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cxnSp>
            <p:nvCxnSpPr>
              <p:cNvPr id="13" name="Straight Arrow Connector 12"/>
              <p:cNvCxnSpPr>
                <a:cxnSpLocks noChangeAspect="1"/>
                <a:endCxn id="8" idx="0"/>
              </p:cNvCxnSpPr>
              <p:nvPr/>
            </p:nvCxnSpPr>
            <p:spPr>
              <a:xfrm rot="5400000">
                <a:off x="3645070" y="2656991"/>
                <a:ext cx="63466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4837907" y="2522220"/>
                <a:ext cx="1278328" cy="503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Lucida Grande"/>
                    <a:cs typeface="Lucida Grande"/>
                  </a:rPr>
                  <a:t>HAMPI</a:t>
                </a:r>
                <a:endParaRPr lang="en-US" sz="12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15" name="TextBox 14"/>
              <p:cNvSpPr txBox="1">
                <a:spLocks noChangeAspect="1"/>
              </p:cNvSpPr>
              <p:nvPr/>
            </p:nvSpPr>
            <p:spPr>
              <a:xfrm>
                <a:off x="5968924" y="3561842"/>
                <a:ext cx="1492105" cy="643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bit-vector </a:t>
                </a:r>
              </a:p>
              <a:p>
                <a:r>
                  <a:rPr lang="en-US" sz="1000" b="1" dirty="0" smtClean="0">
                    <a:latin typeface="Lucida Grande"/>
                    <a:cs typeface="Lucida Grande"/>
                  </a:rPr>
                  <a:t>constraints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cxnSp>
            <p:nvCxnSpPr>
              <p:cNvPr id="16" name="Straight Arrow Connector 15"/>
              <p:cNvCxnSpPr>
                <a:cxnSpLocks noChangeAspect="1"/>
                <a:stCxn id="10" idx="2"/>
              </p:cNvCxnSpPr>
              <p:nvPr/>
            </p:nvCxnSpPr>
            <p:spPr>
              <a:xfrm rot="5400000">
                <a:off x="3669175" y="5489485"/>
                <a:ext cx="580093" cy="15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>
                <a:spLocks noChangeAspect="1"/>
              </p:cNvSpPr>
              <p:nvPr/>
            </p:nvSpPr>
            <p:spPr>
              <a:xfrm>
                <a:off x="2967827" y="5780328"/>
                <a:ext cx="1981200" cy="396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string solution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6184900" y="4419600"/>
                <a:ext cx="1752600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Lucida Grande"/>
                    <a:cs typeface="Lucida Grande"/>
                  </a:rPr>
                  <a:t>STP</a:t>
                </a:r>
                <a:endParaRPr lang="en-US" sz="1000" b="1" dirty="0">
                  <a:latin typeface="Lucida Grande"/>
                  <a:cs typeface="Lucida Grande"/>
                </a:endParaRPr>
              </a:p>
            </p:txBody>
          </p:sp>
          <p:cxnSp>
            <p:nvCxnSpPr>
              <p:cNvPr id="19" name="Shape 18"/>
              <p:cNvCxnSpPr>
                <a:stCxn id="9" idx="3"/>
                <a:endCxn id="18" idx="0"/>
              </p:cNvCxnSpPr>
              <p:nvPr/>
            </p:nvCxnSpPr>
            <p:spPr>
              <a:xfrm>
                <a:off x="4839497" y="4205431"/>
                <a:ext cx="2221703" cy="21416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hape 19"/>
              <p:cNvCxnSpPr>
                <a:stCxn id="18" idx="2"/>
                <a:endCxn id="10" idx="3"/>
              </p:cNvCxnSpPr>
              <p:nvPr/>
            </p:nvCxnSpPr>
            <p:spPr>
              <a:xfrm rot="5400000">
                <a:off x="5844191" y="3792725"/>
                <a:ext cx="209134" cy="222488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54096" y="1564657"/>
            <a:ext cx="5433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Map alphabet </a:t>
            </a:r>
            <a:r>
              <a:rPr lang="en-US" sz="2000" b="1" dirty="0" err="1" smtClean="0">
                <a:latin typeface="Lucida Grande"/>
                <a:cs typeface="Lucida Grande"/>
              </a:rPr>
              <a:t>Σ</a:t>
            </a:r>
            <a:r>
              <a:rPr lang="en-US" sz="2000" b="1" dirty="0" smtClean="0">
                <a:latin typeface="Lucida Grande"/>
                <a:cs typeface="Lucida Grande"/>
              </a:rPr>
              <a:t> to bit-vector constants:</a:t>
            </a:r>
            <a:r>
              <a:rPr lang="en-US" b="1" dirty="0" smtClean="0">
                <a:latin typeface="Lucida Grande"/>
                <a:cs typeface="Lucida Grande"/>
              </a:rPr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→</a:t>
            </a:r>
            <a:r>
              <a:rPr lang="en-US" dirty="0" smtClean="0">
                <a:latin typeface="Lucida Grande"/>
                <a:ea typeface="Wingdings"/>
                <a:cs typeface="Lucida Grande"/>
              </a:rPr>
              <a:t> </a:t>
            </a:r>
            <a:r>
              <a:rPr lang="en-US" dirty="0" smtClean="0"/>
              <a:t>0 </a:t>
            </a:r>
          </a:p>
          <a:p>
            <a:r>
              <a:rPr lang="en-US" dirty="0" smtClean="0"/>
              <a:t> 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→</a:t>
            </a:r>
            <a:r>
              <a:rPr lang="en-US" dirty="0" smtClean="0">
                <a:latin typeface="Lucida Grande"/>
                <a:ea typeface="Wingdings"/>
                <a:cs typeface="Lucida Grande"/>
              </a:rPr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5894" y="2840274"/>
            <a:ext cx="40803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Compute size of bit-vector B:</a:t>
            </a:r>
          </a:p>
          <a:p>
            <a:r>
              <a:rPr lang="en-US" b="1" dirty="0" smtClean="0">
                <a:latin typeface="Lucida Grande"/>
                <a:cs typeface="Lucida Grande"/>
              </a:rPr>
              <a:t> (1+4+1) * 1 bit = 6 bits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5894" y="4305300"/>
            <a:ext cx="8813399" cy="46573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 ( </a:t>
            </a:r>
            <a:r>
              <a:rPr lang="en-US" b="1" dirty="0" err="1" smtClean="0">
                <a:solidFill>
                  <a:srgbClr val="000000"/>
                </a:solidFill>
                <a:latin typeface="Andale Mono"/>
                <a:cs typeface="Andale Mono"/>
              </a:rPr>
              <a:t>v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 ) ∈ ()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()() + (())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]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 + 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()() + (())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]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() + (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()() + (())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]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</p:txBody>
      </p:sp>
      <p:sp>
        <p:nvSpPr>
          <p:cNvPr id="37" name="Freeform 36"/>
          <p:cNvSpPr/>
          <p:nvPr/>
        </p:nvSpPr>
        <p:spPr>
          <a:xfrm flipH="1">
            <a:off x="796288" y="3461735"/>
            <a:ext cx="83817" cy="978418"/>
          </a:xfrm>
          <a:custGeom>
            <a:avLst/>
            <a:gdLst>
              <a:gd name="connsiteX0" fmla="*/ 12700 w 12700"/>
              <a:gd name="connsiteY0" fmla="*/ 1612900 h 1612900"/>
              <a:gd name="connsiteX1" fmla="*/ 0 w 12700"/>
              <a:gd name="connsiteY1" fmla="*/ 0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612900">
                <a:moveTo>
                  <a:pt x="12700" y="1612900"/>
                </a:moveTo>
                <a:lnTo>
                  <a:pt x="0" y="0"/>
                </a:lnTo>
              </a:path>
            </a:pathLst>
          </a:cu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274638"/>
            <a:ext cx="66675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HAMPI Encodes Regular Expressions Recursively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110163" y="2457494"/>
            <a:ext cx="1460929" cy="529955"/>
          </a:xfrm>
          <a:custGeom>
            <a:avLst/>
            <a:gdLst>
              <a:gd name="connsiteX0" fmla="*/ 239347 w 1460929"/>
              <a:gd name="connsiteY0" fmla="*/ 0 h 529955"/>
              <a:gd name="connsiteX1" fmla="*/ 150447 w 1460929"/>
              <a:gd name="connsiteY1" fmla="*/ 12700 h 529955"/>
              <a:gd name="connsiteX2" fmla="*/ 61547 w 1460929"/>
              <a:gd name="connsiteY2" fmla="*/ 50800 h 529955"/>
              <a:gd name="connsiteX3" fmla="*/ 23447 w 1460929"/>
              <a:gd name="connsiteY3" fmla="*/ 101600 h 529955"/>
              <a:gd name="connsiteX4" fmla="*/ 23447 w 1460929"/>
              <a:gd name="connsiteY4" fmla="*/ 241300 h 529955"/>
              <a:gd name="connsiteX5" fmla="*/ 61547 w 1460929"/>
              <a:gd name="connsiteY5" fmla="*/ 279400 h 529955"/>
              <a:gd name="connsiteX6" fmla="*/ 99647 w 1460929"/>
              <a:gd name="connsiteY6" fmla="*/ 355600 h 529955"/>
              <a:gd name="connsiteX7" fmla="*/ 137747 w 1460929"/>
              <a:gd name="connsiteY7" fmla="*/ 368300 h 529955"/>
              <a:gd name="connsiteX8" fmla="*/ 213947 w 1460929"/>
              <a:gd name="connsiteY8" fmla="*/ 431800 h 529955"/>
              <a:gd name="connsiteX9" fmla="*/ 290147 w 1460929"/>
              <a:gd name="connsiteY9" fmla="*/ 457200 h 529955"/>
              <a:gd name="connsiteX10" fmla="*/ 455247 w 1460929"/>
              <a:gd name="connsiteY10" fmla="*/ 444500 h 529955"/>
              <a:gd name="connsiteX11" fmla="*/ 1153747 w 1460929"/>
              <a:gd name="connsiteY11" fmla="*/ 469900 h 529955"/>
              <a:gd name="connsiteX12" fmla="*/ 1445847 w 1460929"/>
              <a:gd name="connsiteY12" fmla="*/ 419100 h 529955"/>
              <a:gd name="connsiteX13" fmla="*/ 1458547 w 1460929"/>
              <a:gd name="connsiteY13" fmla="*/ 368300 h 529955"/>
              <a:gd name="connsiteX14" fmla="*/ 1395047 w 1460929"/>
              <a:gd name="connsiteY14" fmla="*/ 203200 h 529955"/>
              <a:gd name="connsiteX15" fmla="*/ 1356947 w 1460929"/>
              <a:gd name="connsiteY15" fmla="*/ 177800 h 529955"/>
              <a:gd name="connsiteX16" fmla="*/ 1293447 w 1460929"/>
              <a:gd name="connsiteY16" fmla="*/ 88900 h 529955"/>
              <a:gd name="connsiteX17" fmla="*/ 1255347 w 1460929"/>
              <a:gd name="connsiteY17" fmla="*/ 50800 h 529955"/>
              <a:gd name="connsiteX18" fmla="*/ 1166447 w 1460929"/>
              <a:gd name="connsiteY18" fmla="*/ 12700 h 529955"/>
              <a:gd name="connsiteX19" fmla="*/ 239347 w 1460929"/>
              <a:gd name="connsiteY19" fmla="*/ 0 h 52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60929" h="529955">
                <a:moveTo>
                  <a:pt x="239347" y="0"/>
                </a:moveTo>
                <a:cubicBezTo>
                  <a:pt x="70014" y="0"/>
                  <a:pt x="179800" y="6829"/>
                  <a:pt x="150447" y="12700"/>
                </a:cubicBezTo>
                <a:cubicBezTo>
                  <a:pt x="119302" y="18929"/>
                  <a:pt x="89084" y="37031"/>
                  <a:pt x="61547" y="50800"/>
                </a:cubicBezTo>
                <a:cubicBezTo>
                  <a:pt x="48847" y="67733"/>
                  <a:pt x="33949" y="83222"/>
                  <a:pt x="23447" y="101600"/>
                </a:cubicBezTo>
                <a:cubicBezTo>
                  <a:pt x="0" y="142633"/>
                  <a:pt x="8970" y="201489"/>
                  <a:pt x="23447" y="241300"/>
                </a:cubicBezTo>
                <a:cubicBezTo>
                  <a:pt x="29585" y="258179"/>
                  <a:pt x="48847" y="266700"/>
                  <a:pt x="61547" y="279400"/>
                </a:cubicBezTo>
                <a:cubicBezTo>
                  <a:pt x="69913" y="304499"/>
                  <a:pt x="77266" y="337695"/>
                  <a:pt x="99647" y="355600"/>
                </a:cubicBezTo>
                <a:cubicBezTo>
                  <a:pt x="110100" y="363963"/>
                  <a:pt x="125047" y="364067"/>
                  <a:pt x="137747" y="368300"/>
                </a:cubicBezTo>
                <a:cubicBezTo>
                  <a:pt x="161673" y="392226"/>
                  <a:pt x="182121" y="417655"/>
                  <a:pt x="213947" y="431800"/>
                </a:cubicBezTo>
                <a:cubicBezTo>
                  <a:pt x="238413" y="442674"/>
                  <a:pt x="290147" y="457200"/>
                  <a:pt x="290147" y="457200"/>
                </a:cubicBezTo>
                <a:cubicBezTo>
                  <a:pt x="345180" y="452967"/>
                  <a:pt x="400057" y="443688"/>
                  <a:pt x="455247" y="444500"/>
                </a:cubicBezTo>
                <a:cubicBezTo>
                  <a:pt x="688209" y="447926"/>
                  <a:pt x="1153747" y="469900"/>
                  <a:pt x="1153747" y="469900"/>
                </a:cubicBezTo>
                <a:cubicBezTo>
                  <a:pt x="1276745" y="464043"/>
                  <a:pt x="1398338" y="529955"/>
                  <a:pt x="1445847" y="419100"/>
                </a:cubicBezTo>
                <a:cubicBezTo>
                  <a:pt x="1452723" y="403057"/>
                  <a:pt x="1454314" y="385233"/>
                  <a:pt x="1458547" y="368300"/>
                </a:cubicBezTo>
                <a:cubicBezTo>
                  <a:pt x="1436223" y="256680"/>
                  <a:pt x="1460929" y="258102"/>
                  <a:pt x="1395047" y="203200"/>
                </a:cubicBezTo>
                <a:cubicBezTo>
                  <a:pt x="1383321" y="193429"/>
                  <a:pt x="1368673" y="187571"/>
                  <a:pt x="1356947" y="177800"/>
                </a:cubicBezTo>
                <a:cubicBezTo>
                  <a:pt x="1287021" y="119528"/>
                  <a:pt x="1346316" y="162916"/>
                  <a:pt x="1293447" y="88900"/>
                </a:cubicBezTo>
                <a:cubicBezTo>
                  <a:pt x="1283008" y="74285"/>
                  <a:pt x="1269145" y="62298"/>
                  <a:pt x="1255347" y="50800"/>
                </a:cubicBezTo>
                <a:cubicBezTo>
                  <a:pt x="1230009" y="29685"/>
                  <a:pt x="1200853" y="13130"/>
                  <a:pt x="1166447" y="12700"/>
                </a:cubicBezTo>
                <a:lnTo>
                  <a:pt x="23934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6172200" y="1442630"/>
            <a:ext cx="2857094" cy="2363952"/>
            <a:chOff x="2743200" y="1878631"/>
            <a:chExt cx="5194300" cy="4297751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743200" y="2522221"/>
              <a:ext cx="3143491" cy="2980098"/>
            </a:xfrm>
            <a:prstGeom prst="rect">
              <a:avLst/>
            </a:prstGeom>
            <a:solidFill>
              <a:srgbClr val="CCFFCC">
                <a:alpha val="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ucida Grande"/>
                <a:cs typeface="Lucida Grande"/>
              </a:endParaRPr>
            </a:p>
          </p:txBody>
        </p:sp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2743200" y="1878631"/>
              <a:ext cx="2623009" cy="396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string 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7" name="TextBox 6"/>
            <p:cNvSpPr txBox="1">
              <a:spLocks noChangeAspect="1"/>
            </p:cNvSpPr>
            <p:nvPr/>
          </p:nvSpPr>
          <p:spPr>
            <a:xfrm>
              <a:off x="4298850" y="3401897"/>
              <a:ext cx="1492106" cy="643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core string </a:t>
              </a:r>
            </a:p>
            <a:p>
              <a:r>
                <a:rPr lang="en-US" sz="1000" b="1" dirty="0" smtClean="0">
                  <a:latin typeface="Lucida Grande"/>
                  <a:cs typeface="Lucida Grande"/>
                </a:rPr>
                <a:t>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086100" y="2974322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Normalizer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3086897" y="4014931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Encoder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3083716" y="4819234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Decoder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1" name="Straight Arrow Connector 10"/>
            <p:cNvCxnSpPr>
              <a:cxnSpLocks noChangeAspect="1"/>
              <a:stCxn id="8" idx="2"/>
              <a:endCxn id="9" idx="0"/>
            </p:cNvCxnSpPr>
            <p:nvPr/>
          </p:nvCxnSpPr>
          <p:spPr>
            <a:xfrm rot="16200000" flipH="1">
              <a:off x="3632994" y="3684727"/>
              <a:ext cx="659609" cy="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5886691" y="5046345"/>
              <a:ext cx="1916610" cy="64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bit-vector solution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3" name="Straight Arrow Connector 12"/>
            <p:cNvCxnSpPr>
              <a:cxnSpLocks noChangeAspect="1"/>
              <a:endCxn id="8" idx="0"/>
            </p:cNvCxnSpPr>
            <p:nvPr/>
          </p:nvCxnSpPr>
          <p:spPr>
            <a:xfrm rot="5400000">
              <a:off x="3645070" y="2656991"/>
              <a:ext cx="63466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4837907" y="2522220"/>
              <a:ext cx="1278328" cy="50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Lucida Grande"/>
                  <a:cs typeface="Lucida Grande"/>
                </a:rPr>
                <a:t>HAMPI</a:t>
              </a:r>
              <a:endParaRPr lang="en-US" sz="1200" b="1" dirty="0">
                <a:latin typeface="Lucida Grande"/>
                <a:cs typeface="Lucida Grande"/>
              </a:endParaRPr>
            </a:p>
          </p:txBody>
        </p: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5968924" y="3561842"/>
              <a:ext cx="1492105" cy="643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bit-vector </a:t>
              </a:r>
            </a:p>
            <a:p>
              <a:r>
                <a:rPr lang="en-US" sz="1000" b="1" dirty="0" smtClean="0">
                  <a:latin typeface="Lucida Grande"/>
                  <a:cs typeface="Lucida Grande"/>
                </a:rPr>
                <a:t>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6" name="Straight Arrow Connector 15"/>
            <p:cNvCxnSpPr>
              <a:cxnSpLocks noChangeAspect="1"/>
              <a:stCxn id="10" idx="2"/>
            </p:cNvCxnSpPr>
            <p:nvPr/>
          </p:nvCxnSpPr>
          <p:spPr>
            <a:xfrm rot="5400000">
              <a:off x="3669175" y="5489485"/>
              <a:ext cx="58009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2967827" y="5780328"/>
              <a:ext cx="1981200" cy="396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string solution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84900" y="4419600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STP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9" name="Shape 18"/>
            <p:cNvCxnSpPr>
              <a:stCxn id="9" idx="3"/>
              <a:endCxn id="18" idx="0"/>
            </p:cNvCxnSpPr>
            <p:nvPr/>
          </p:nvCxnSpPr>
          <p:spPr>
            <a:xfrm>
              <a:off x="4839497" y="4205431"/>
              <a:ext cx="2221703" cy="21416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18" idx="2"/>
              <a:endCxn id="10" idx="3"/>
            </p:cNvCxnSpPr>
            <p:nvPr/>
          </p:nvCxnSpPr>
          <p:spPr>
            <a:xfrm rot="5400000">
              <a:off x="5844191" y="3792725"/>
              <a:ext cx="209134" cy="222488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5894" y="4305300"/>
            <a:ext cx="8813399" cy="46573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 ( </a:t>
            </a:r>
            <a:r>
              <a:rPr lang="en-US" b="1" dirty="0" err="1" smtClean="0">
                <a:solidFill>
                  <a:srgbClr val="000000"/>
                </a:solidFill>
                <a:latin typeface="Andale Mono"/>
                <a:cs typeface="Andale Mono"/>
              </a:rPr>
              <a:t>v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 ) ∈ ()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()() + (())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]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 + 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()() + (())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]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() + (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()() + (())</a:t>
            </a:r>
            <a:r>
              <a:rPr lang="en-US" sz="2400" b="1" dirty="0" smtClean="0">
                <a:solidFill>
                  <a:srgbClr val="000000"/>
                </a:solidFill>
                <a:latin typeface="Andale Mono"/>
                <a:cs typeface="Andale Mono"/>
              </a:rPr>
              <a:t>]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2424410" y="5288754"/>
            <a:ext cx="56296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Left Brace 39"/>
          <p:cNvSpPr/>
          <p:nvPr/>
        </p:nvSpPr>
        <p:spPr>
          <a:xfrm rot="16200000">
            <a:off x="2592932" y="3867993"/>
            <a:ext cx="224337" cy="20574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989812" y="5301455"/>
            <a:ext cx="56296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 rot="16200000">
            <a:off x="5158334" y="3880694"/>
            <a:ext cx="224337" cy="20574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7567910" y="5267621"/>
            <a:ext cx="562969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7760100" y="3873991"/>
            <a:ext cx="177001" cy="20574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76400" y="5543034"/>
            <a:ext cx="7365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ndale Mono"/>
                <a:cs typeface="Andale Mono"/>
              </a:rPr>
              <a:t>Formula Φ</a:t>
            </a:r>
            <a:r>
              <a:rPr lang="en-US" sz="2000" b="1" baseline="-25000" dirty="0" smtClean="0">
                <a:latin typeface="Andale Mono"/>
                <a:cs typeface="Andale Mono"/>
              </a:rPr>
              <a:t>1</a:t>
            </a:r>
            <a:r>
              <a:rPr lang="en-US" sz="2000" b="1" dirty="0" smtClean="0">
                <a:latin typeface="Andale Mono"/>
                <a:cs typeface="Andale Mono"/>
              </a:rPr>
              <a:t>   </a:t>
            </a:r>
            <a:r>
              <a:rPr lang="en-US" sz="2000" b="1" dirty="0" smtClean="0">
                <a:latin typeface="Andale Mono"/>
                <a:ea typeface="ＭＳ ゴシック"/>
                <a:cs typeface="Andale Mono"/>
              </a:rPr>
              <a:t>∨</a:t>
            </a:r>
            <a:r>
              <a:rPr lang="en-US" sz="2000" b="1" dirty="0" smtClean="0">
                <a:latin typeface="Andale Mono"/>
                <a:cs typeface="Andale Mono"/>
              </a:rPr>
              <a:t>  Formula Φ</a:t>
            </a:r>
            <a:r>
              <a:rPr lang="en-US" sz="2000" b="1" baseline="-25000" dirty="0" smtClean="0">
                <a:latin typeface="Andale Mono"/>
                <a:cs typeface="Andale Mono"/>
              </a:rPr>
              <a:t>2</a:t>
            </a:r>
            <a:r>
              <a:rPr lang="en-US" sz="2000" b="1" dirty="0" smtClean="0">
                <a:latin typeface="Andale Mono"/>
                <a:cs typeface="Andale Mono"/>
              </a:rPr>
              <a:t>   </a:t>
            </a:r>
            <a:r>
              <a:rPr lang="en-US" sz="2000" b="1" dirty="0" smtClean="0">
                <a:latin typeface="Andale Mono"/>
                <a:ea typeface="ＭＳ ゴシック"/>
                <a:cs typeface="Andale Mono"/>
              </a:rPr>
              <a:t>∨  </a:t>
            </a:r>
            <a:r>
              <a:rPr lang="en-US" sz="2000" b="1" dirty="0" smtClean="0">
                <a:latin typeface="Andale Mono"/>
                <a:cs typeface="Andale Mono"/>
              </a:rPr>
              <a:t>Formula Φ</a:t>
            </a:r>
            <a:r>
              <a:rPr lang="en-US" sz="2000" b="1" baseline="-25000" dirty="0" smtClean="0">
                <a:latin typeface="Andale Mono"/>
                <a:cs typeface="Andale Mono"/>
              </a:rPr>
              <a:t>3</a:t>
            </a:r>
            <a:endParaRPr lang="en-US" sz="2000" b="1" baseline="-25000" dirty="0">
              <a:latin typeface="Andale Mono"/>
              <a:cs typeface="Andale Mon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7798" y="2051627"/>
            <a:ext cx="537839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Encode regular expressions recursively</a:t>
            </a:r>
          </a:p>
          <a:p>
            <a:pPr>
              <a:buFont typeface="Arial"/>
              <a:buChar char="•"/>
            </a:pPr>
            <a:r>
              <a:rPr lang="en-US" b="1" dirty="0" smtClean="0">
                <a:latin typeface="Lucida Grande"/>
                <a:cs typeface="Lucida Grande"/>
              </a:rPr>
              <a:t>  union </a:t>
            </a:r>
            <a:r>
              <a:rPr lang="en-US" b="1" dirty="0" smtClean="0">
                <a:solidFill>
                  <a:srgbClr val="000000"/>
                </a:solidFill>
                <a:latin typeface="Andale Mono"/>
                <a:cs typeface="Andale Mono"/>
              </a:rPr>
              <a:t>+</a:t>
            </a:r>
            <a:r>
              <a:rPr lang="en-US" b="1" dirty="0" smtClean="0">
                <a:latin typeface="Lucida Grande"/>
                <a:cs typeface="Lucida Grande"/>
              </a:rPr>
              <a:t>           </a:t>
            </a:r>
            <a:r>
              <a:rPr lang="en-US" b="1" dirty="0" smtClean="0">
                <a:ln>
                  <a:solidFill>
                    <a:srgbClr val="0000FF"/>
                  </a:solidFill>
                </a:ln>
                <a:latin typeface="Wingdings"/>
                <a:ea typeface="Wingdings"/>
                <a:cs typeface="Wingdings"/>
              </a:rPr>
              <a:t>→</a:t>
            </a:r>
            <a:r>
              <a:rPr lang="en-US" b="1" dirty="0" smtClean="0">
                <a:latin typeface="Lucida Grande"/>
                <a:cs typeface="Lucida Grande"/>
              </a:rPr>
              <a:t> disjunction  </a:t>
            </a:r>
            <a:r>
              <a:rPr lang="en-US" b="1" dirty="0" smtClean="0">
                <a:latin typeface="Andale Mono"/>
                <a:ea typeface="ＭＳ ゴシック"/>
                <a:cs typeface="Andale Mono"/>
              </a:rPr>
              <a:t>∨</a:t>
            </a:r>
            <a:endParaRPr lang="en-US" b="1" dirty="0" smtClean="0">
              <a:latin typeface="Lucida Grande"/>
              <a:cs typeface="Lucida Grande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latin typeface="Lucida Grande"/>
                <a:cs typeface="Lucida Grande"/>
              </a:rPr>
              <a:t>  concatenation </a:t>
            </a:r>
            <a:r>
              <a:rPr lang="en-US" b="1" dirty="0" smtClean="0">
                <a:ln>
                  <a:solidFill>
                    <a:srgbClr val="0000FF"/>
                  </a:solidFill>
                </a:ln>
                <a:latin typeface="Wingdings"/>
                <a:ea typeface="Wingdings"/>
                <a:cs typeface="Wingdings"/>
              </a:rPr>
              <a:t>→</a:t>
            </a:r>
            <a:r>
              <a:rPr lang="en-US" b="1" dirty="0" smtClean="0">
                <a:latin typeface="Lucida Grande"/>
                <a:cs typeface="Lucida Grande"/>
              </a:rPr>
              <a:t> conjunction </a:t>
            </a:r>
            <a:r>
              <a:rPr lang="en-US" b="1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b="1" dirty="0" smtClean="0">
              <a:latin typeface="Lucida Grande"/>
              <a:cs typeface="Lucida Grande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latin typeface="Lucida Grande"/>
                <a:cs typeface="Lucida Grande"/>
              </a:rPr>
              <a:t>  </a:t>
            </a:r>
            <a:r>
              <a:rPr lang="en-US" b="1" dirty="0" err="1" smtClean="0">
                <a:latin typeface="Lucida Grande"/>
                <a:cs typeface="Lucida Grande"/>
              </a:rPr>
              <a:t>Kleene</a:t>
            </a:r>
            <a:r>
              <a:rPr lang="en-US" b="1" dirty="0" smtClean="0">
                <a:latin typeface="Lucida Grande"/>
                <a:cs typeface="Lucida Grande"/>
              </a:rPr>
              <a:t> star *   </a:t>
            </a:r>
            <a:r>
              <a:rPr lang="en-US" b="1" dirty="0" smtClean="0">
                <a:ln>
                  <a:solidFill>
                    <a:srgbClr val="0000FF"/>
                  </a:solidFill>
                </a:ln>
                <a:latin typeface="Wingdings"/>
                <a:ea typeface="Wingdings"/>
                <a:cs typeface="Wingdings"/>
              </a:rPr>
              <a:t>→</a:t>
            </a:r>
            <a:r>
              <a:rPr lang="en-US" b="1" dirty="0" smtClean="0">
                <a:ln>
                  <a:solidFill>
                    <a:srgbClr val="0000FF"/>
                  </a:solidFill>
                </a:ln>
                <a:latin typeface="Lucida Grande"/>
                <a:ea typeface="Wingdings"/>
                <a:cs typeface="Lucida Grande"/>
              </a:rPr>
              <a:t> </a:t>
            </a:r>
            <a:r>
              <a:rPr lang="en-US" b="1" dirty="0" smtClean="0">
                <a:latin typeface="Lucida Grande"/>
                <a:cs typeface="Lucida Grande"/>
              </a:rPr>
              <a:t>conjunction </a:t>
            </a:r>
            <a:r>
              <a:rPr lang="en-US" b="1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b="1" dirty="0" smtClean="0">
              <a:latin typeface="Lucida Grande"/>
              <a:cs typeface="Lucida Grande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latin typeface="Lucida Grande"/>
                <a:cs typeface="Lucida Grande"/>
              </a:rPr>
              <a:t>  constant         </a:t>
            </a:r>
            <a:r>
              <a:rPr lang="en-US" b="1" dirty="0" smtClean="0">
                <a:ln>
                  <a:solidFill>
                    <a:srgbClr val="0000FF"/>
                  </a:solidFill>
                </a:ln>
                <a:latin typeface="Wingdings"/>
                <a:ea typeface="Wingdings"/>
                <a:cs typeface="Wingdings"/>
              </a:rPr>
              <a:t>→</a:t>
            </a:r>
            <a:r>
              <a:rPr lang="en-US" b="1" dirty="0" smtClean="0">
                <a:latin typeface="Lucida Grande"/>
                <a:cs typeface="Lucida Grande"/>
              </a:rPr>
              <a:t> bit-vector constant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095544"/>
            <a:ext cx="831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ndale Mono"/>
                <a:ea typeface="ＭＳ ゴシック"/>
                <a:cs typeface="Andale Mono"/>
              </a:rPr>
              <a:t>B[0]=0</a:t>
            </a:r>
            <a:r>
              <a:rPr lang="en-US" b="1" dirty="0" smtClean="0">
                <a:latin typeface="ＭＳ ゴシック"/>
                <a:ea typeface="ＭＳ ゴシック"/>
                <a:cs typeface="ＭＳ ゴシック"/>
              </a:rPr>
              <a:t>∧B[1]=1∧</a:t>
            </a:r>
            <a:r>
              <a:rPr lang="en-US" sz="2800" b="1" dirty="0" smtClean="0">
                <a:latin typeface="ＭＳ ゴシック"/>
                <a:ea typeface="ＭＳ ゴシック"/>
                <a:cs typeface="ＭＳ ゴシック"/>
              </a:rPr>
              <a:t>{</a:t>
            </a:r>
            <a:r>
              <a:rPr lang="en-US" b="1" dirty="0" smtClean="0">
                <a:latin typeface="ＭＳ ゴシック"/>
                <a:ea typeface="ＭＳ ゴシック"/>
                <a:cs typeface="ＭＳ ゴシック"/>
              </a:rPr>
              <a:t>B[2]=0∧B[3]=1∧B[4]=0∧B[5]=1 </a:t>
            </a:r>
            <a:r>
              <a:rPr lang="en-US" b="1" dirty="0" smtClean="0">
                <a:latin typeface="Andale Mono"/>
                <a:ea typeface="ＭＳ ゴシック"/>
                <a:cs typeface="Andale Mono"/>
              </a:rPr>
              <a:t>∨…</a:t>
            </a:r>
            <a:r>
              <a:rPr lang="en-US" b="1" dirty="0" smtClean="0">
                <a:latin typeface="Andale Mono"/>
                <a:cs typeface="Andale Mono"/>
              </a:rPr>
              <a:t> </a:t>
            </a:r>
            <a:endParaRPr lang="en-US" b="1" baseline="-25000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718491" cy="9899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HAMPI Uses STP Solver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Decodes 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193585" y="2700228"/>
            <a:ext cx="2963115" cy="919272"/>
          </a:xfrm>
          <a:custGeom>
            <a:avLst/>
            <a:gdLst>
              <a:gd name="connsiteX0" fmla="*/ 2734515 w 2963115"/>
              <a:gd name="connsiteY0" fmla="*/ 17572 h 919272"/>
              <a:gd name="connsiteX1" fmla="*/ 2544015 w 2963115"/>
              <a:gd name="connsiteY1" fmla="*/ 42972 h 919272"/>
              <a:gd name="connsiteX2" fmla="*/ 2163015 w 2963115"/>
              <a:gd name="connsiteY2" fmla="*/ 55672 h 919272"/>
              <a:gd name="connsiteX3" fmla="*/ 1845515 w 2963115"/>
              <a:gd name="connsiteY3" fmla="*/ 106472 h 919272"/>
              <a:gd name="connsiteX4" fmla="*/ 1477215 w 2963115"/>
              <a:gd name="connsiteY4" fmla="*/ 131872 h 919272"/>
              <a:gd name="connsiteX5" fmla="*/ 1083515 w 2963115"/>
              <a:gd name="connsiteY5" fmla="*/ 157272 h 919272"/>
              <a:gd name="connsiteX6" fmla="*/ 969215 w 2963115"/>
              <a:gd name="connsiteY6" fmla="*/ 182672 h 919272"/>
              <a:gd name="connsiteX7" fmla="*/ 893015 w 2963115"/>
              <a:gd name="connsiteY7" fmla="*/ 220772 h 919272"/>
              <a:gd name="connsiteX8" fmla="*/ 854915 w 2963115"/>
              <a:gd name="connsiteY8" fmla="*/ 246172 h 919272"/>
              <a:gd name="connsiteX9" fmla="*/ 677115 w 2963115"/>
              <a:gd name="connsiteY9" fmla="*/ 322372 h 919272"/>
              <a:gd name="connsiteX10" fmla="*/ 473915 w 2963115"/>
              <a:gd name="connsiteY10" fmla="*/ 347772 h 919272"/>
              <a:gd name="connsiteX11" fmla="*/ 131015 w 2963115"/>
              <a:gd name="connsiteY11" fmla="*/ 335072 h 919272"/>
              <a:gd name="connsiteX12" fmla="*/ 4015 w 2963115"/>
              <a:gd name="connsiteY12" fmla="*/ 385872 h 919272"/>
              <a:gd name="connsiteX13" fmla="*/ 42115 w 2963115"/>
              <a:gd name="connsiteY13" fmla="*/ 601772 h 919272"/>
              <a:gd name="connsiteX14" fmla="*/ 67515 w 2963115"/>
              <a:gd name="connsiteY14" fmla="*/ 639872 h 919272"/>
              <a:gd name="connsiteX15" fmla="*/ 105615 w 2963115"/>
              <a:gd name="connsiteY15" fmla="*/ 716072 h 919272"/>
              <a:gd name="connsiteX16" fmla="*/ 156415 w 2963115"/>
              <a:gd name="connsiteY16" fmla="*/ 754172 h 919272"/>
              <a:gd name="connsiteX17" fmla="*/ 321515 w 2963115"/>
              <a:gd name="connsiteY17" fmla="*/ 843072 h 919272"/>
              <a:gd name="connsiteX18" fmla="*/ 385015 w 2963115"/>
              <a:gd name="connsiteY18" fmla="*/ 855772 h 919272"/>
              <a:gd name="connsiteX19" fmla="*/ 423115 w 2963115"/>
              <a:gd name="connsiteY19" fmla="*/ 868472 h 919272"/>
              <a:gd name="connsiteX20" fmla="*/ 473915 w 2963115"/>
              <a:gd name="connsiteY20" fmla="*/ 881172 h 919272"/>
              <a:gd name="connsiteX21" fmla="*/ 550115 w 2963115"/>
              <a:gd name="connsiteY21" fmla="*/ 906572 h 919272"/>
              <a:gd name="connsiteX22" fmla="*/ 626315 w 2963115"/>
              <a:gd name="connsiteY22" fmla="*/ 919272 h 919272"/>
              <a:gd name="connsiteX23" fmla="*/ 994615 w 2963115"/>
              <a:gd name="connsiteY23" fmla="*/ 906572 h 919272"/>
              <a:gd name="connsiteX24" fmla="*/ 1045415 w 2963115"/>
              <a:gd name="connsiteY24" fmla="*/ 893872 h 919272"/>
              <a:gd name="connsiteX25" fmla="*/ 1172415 w 2963115"/>
              <a:gd name="connsiteY25" fmla="*/ 881172 h 919272"/>
              <a:gd name="connsiteX26" fmla="*/ 2188415 w 2963115"/>
              <a:gd name="connsiteY26" fmla="*/ 855772 h 919272"/>
              <a:gd name="connsiteX27" fmla="*/ 2328115 w 2963115"/>
              <a:gd name="connsiteY27" fmla="*/ 843072 h 919272"/>
              <a:gd name="connsiteX28" fmla="*/ 2404315 w 2963115"/>
              <a:gd name="connsiteY28" fmla="*/ 817672 h 919272"/>
              <a:gd name="connsiteX29" fmla="*/ 2620215 w 2963115"/>
              <a:gd name="connsiteY29" fmla="*/ 779572 h 919272"/>
              <a:gd name="connsiteX30" fmla="*/ 2721815 w 2963115"/>
              <a:gd name="connsiteY30" fmla="*/ 741472 h 919272"/>
              <a:gd name="connsiteX31" fmla="*/ 2823415 w 2963115"/>
              <a:gd name="connsiteY31" fmla="*/ 639872 h 919272"/>
              <a:gd name="connsiteX32" fmla="*/ 2848815 w 2963115"/>
              <a:gd name="connsiteY32" fmla="*/ 601772 h 919272"/>
              <a:gd name="connsiteX33" fmla="*/ 2886915 w 2963115"/>
              <a:gd name="connsiteY33" fmla="*/ 576372 h 919272"/>
              <a:gd name="connsiteX34" fmla="*/ 2963115 w 2963115"/>
              <a:gd name="connsiteY34" fmla="*/ 487472 h 919272"/>
              <a:gd name="connsiteX35" fmla="*/ 2937715 w 2963115"/>
              <a:gd name="connsiteY35" fmla="*/ 220772 h 919272"/>
              <a:gd name="connsiteX36" fmla="*/ 2925015 w 2963115"/>
              <a:gd name="connsiteY36" fmla="*/ 169972 h 919272"/>
              <a:gd name="connsiteX37" fmla="*/ 2899615 w 2963115"/>
              <a:gd name="connsiteY37" fmla="*/ 131872 h 919272"/>
              <a:gd name="connsiteX38" fmla="*/ 2785315 w 2963115"/>
              <a:gd name="connsiteY38" fmla="*/ 42972 h 919272"/>
              <a:gd name="connsiteX39" fmla="*/ 2734515 w 2963115"/>
              <a:gd name="connsiteY39" fmla="*/ 17572 h 919272"/>
              <a:gd name="connsiteX40" fmla="*/ 2569415 w 2963115"/>
              <a:gd name="connsiteY40" fmla="*/ 4872 h 9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63115" h="919272">
                <a:moveTo>
                  <a:pt x="2734515" y="17572"/>
                </a:moveTo>
                <a:cubicBezTo>
                  <a:pt x="2653496" y="44578"/>
                  <a:pt x="2689038" y="36066"/>
                  <a:pt x="2544015" y="42972"/>
                </a:cubicBezTo>
                <a:cubicBezTo>
                  <a:pt x="2417088" y="49016"/>
                  <a:pt x="2290015" y="51439"/>
                  <a:pt x="2163015" y="55672"/>
                </a:cubicBezTo>
                <a:cubicBezTo>
                  <a:pt x="2004777" y="100883"/>
                  <a:pt x="2093847" y="80782"/>
                  <a:pt x="1845515" y="106472"/>
                </a:cubicBezTo>
                <a:cubicBezTo>
                  <a:pt x="1686286" y="122944"/>
                  <a:pt x="1660325" y="121699"/>
                  <a:pt x="1477215" y="131872"/>
                </a:cubicBezTo>
                <a:cubicBezTo>
                  <a:pt x="1251248" y="164153"/>
                  <a:pt x="1541879" y="125661"/>
                  <a:pt x="1083515" y="157272"/>
                </a:cubicBezTo>
                <a:cubicBezTo>
                  <a:pt x="1061250" y="158808"/>
                  <a:pt x="993774" y="176532"/>
                  <a:pt x="969215" y="182672"/>
                </a:cubicBezTo>
                <a:cubicBezTo>
                  <a:pt x="860026" y="255465"/>
                  <a:pt x="998175" y="168192"/>
                  <a:pt x="893015" y="220772"/>
                </a:cubicBezTo>
                <a:cubicBezTo>
                  <a:pt x="879363" y="227598"/>
                  <a:pt x="868167" y="238599"/>
                  <a:pt x="854915" y="246172"/>
                </a:cubicBezTo>
                <a:cubicBezTo>
                  <a:pt x="814103" y="269493"/>
                  <a:pt x="699426" y="318653"/>
                  <a:pt x="677115" y="322372"/>
                </a:cubicBezTo>
                <a:cubicBezTo>
                  <a:pt x="558949" y="342066"/>
                  <a:pt x="626538" y="332510"/>
                  <a:pt x="473915" y="347772"/>
                </a:cubicBezTo>
                <a:cubicBezTo>
                  <a:pt x="359615" y="343539"/>
                  <a:pt x="245393" y="335072"/>
                  <a:pt x="131015" y="335072"/>
                </a:cubicBezTo>
                <a:cubicBezTo>
                  <a:pt x="8136" y="335072"/>
                  <a:pt x="27187" y="316356"/>
                  <a:pt x="4015" y="385872"/>
                </a:cubicBezTo>
                <a:cubicBezTo>
                  <a:pt x="13652" y="501513"/>
                  <a:pt x="0" y="517541"/>
                  <a:pt x="42115" y="601772"/>
                </a:cubicBezTo>
                <a:cubicBezTo>
                  <a:pt x="48941" y="615424"/>
                  <a:pt x="60689" y="626220"/>
                  <a:pt x="67515" y="639872"/>
                </a:cubicBezTo>
                <a:cubicBezTo>
                  <a:pt x="88173" y="681189"/>
                  <a:pt x="69219" y="679676"/>
                  <a:pt x="105615" y="716072"/>
                </a:cubicBezTo>
                <a:cubicBezTo>
                  <a:pt x="120582" y="731039"/>
                  <a:pt x="139191" y="741869"/>
                  <a:pt x="156415" y="754172"/>
                </a:cubicBezTo>
                <a:cubicBezTo>
                  <a:pt x="200262" y="785492"/>
                  <a:pt x="285156" y="835800"/>
                  <a:pt x="321515" y="843072"/>
                </a:cubicBezTo>
                <a:cubicBezTo>
                  <a:pt x="342682" y="847305"/>
                  <a:pt x="364074" y="850537"/>
                  <a:pt x="385015" y="855772"/>
                </a:cubicBezTo>
                <a:cubicBezTo>
                  <a:pt x="398002" y="859019"/>
                  <a:pt x="410243" y="864794"/>
                  <a:pt x="423115" y="868472"/>
                </a:cubicBezTo>
                <a:cubicBezTo>
                  <a:pt x="439898" y="873267"/>
                  <a:pt x="457197" y="876156"/>
                  <a:pt x="473915" y="881172"/>
                </a:cubicBezTo>
                <a:cubicBezTo>
                  <a:pt x="499560" y="888865"/>
                  <a:pt x="523705" y="902170"/>
                  <a:pt x="550115" y="906572"/>
                </a:cubicBezTo>
                <a:lnTo>
                  <a:pt x="626315" y="919272"/>
                </a:lnTo>
                <a:cubicBezTo>
                  <a:pt x="749082" y="915039"/>
                  <a:pt x="872000" y="914003"/>
                  <a:pt x="994615" y="906572"/>
                </a:cubicBezTo>
                <a:cubicBezTo>
                  <a:pt x="1012038" y="905516"/>
                  <a:pt x="1028136" y="896340"/>
                  <a:pt x="1045415" y="893872"/>
                </a:cubicBezTo>
                <a:cubicBezTo>
                  <a:pt x="1087532" y="887855"/>
                  <a:pt x="1129948" y="883746"/>
                  <a:pt x="1172415" y="881172"/>
                </a:cubicBezTo>
                <a:cubicBezTo>
                  <a:pt x="1493543" y="861710"/>
                  <a:pt x="1892250" y="860968"/>
                  <a:pt x="2188415" y="855772"/>
                </a:cubicBezTo>
                <a:cubicBezTo>
                  <a:pt x="2234982" y="851539"/>
                  <a:pt x="2282068" y="851198"/>
                  <a:pt x="2328115" y="843072"/>
                </a:cubicBezTo>
                <a:cubicBezTo>
                  <a:pt x="2354482" y="838419"/>
                  <a:pt x="2378340" y="824166"/>
                  <a:pt x="2404315" y="817672"/>
                </a:cubicBezTo>
                <a:cubicBezTo>
                  <a:pt x="2487703" y="796825"/>
                  <a:pt x="2539169" y="791150"/>
                  <a:pt x="2620215" y="779572"/>
                </a:cubicBezTo>
                <a:cubicBezTo>
                  <a:pt x="2642174" y="772252"/>
                  <a:pt x="2710202" y="750405"/>
                  <a:pt x="2721815" y="741472"/>
                </a:cubicBezTo>
                <a:cubicBezTo>
                  <a:pt x="2759777" y="712270"/>
                  <a:pt x="2796848" y="679723"/>
                  <a:pt x="2823415" y="639872"/>
                </a:cubicBezTo>
                <a:cubicBezTo>
                  <a:pt x="2831882" y="627172"/>
                  <a:pt x="2838022" y="612565"/>
                  <a:pt x="2848815" y="601772"/>
                </a:cubicBezTo>
                <a:cubicBezTo>
                  <a:pt x="2859608" y="590979"/>
                  <a:pt x="2875189" y="586143"/>
                  <a:pt x="2886915" y="576372"/>
                </a:cubicBezTo>
                <a:cubicBezTo>
                  <a:pt x="2922293" y="546890"/>
                  <a:pt x="2935085" y="524845"/>
                  <a:pt x="2963115" y="487472"/>
                </a:cubicBezTo>
                <a:cubicBezTo>
                  <a:pt x="2954648" y="398572"/>
                  <a:pt x="2948355" y="309438"/>
                  <a:pt x="2937715" y="220772"/>
                </a:cubicBezTo>
                <a:cubicBezTo>
                  <a:pt x="2935635" y="203442"/>
                  <a:pt x="2931891" y="186015"/>
                  <a:pt x="2925015" y="169972"/>
                </a:cubicBezTo>
                <a:cubicBezTo>
                  <a:pt x="2919002" y="155943"/>
                  <a:pt x="2909386" y="143598"/>
                  <a:pt x="2899615" y="131872"/>
                </a:cubicBezTo>
                <a:cubicBezTo>
                  <a:pt x="2869750" y="96034"/>
                  <a:pt x="2825773" y="63201"/>
                  <a:pt x="2785315" y="42972"/>
                </a:cubicBezTo>
                <a:cubicBezTo>
                  <a:pt x="2768382" y="34505"/>
                  <a:pt x="2752649" y="23012"/>
                  <a:pt x="2734515" y="17572"/>
                </a:cubicBezTo>
                <a:cubicBezTo>
                  <a:pt x="2675943" y="0"/>
                  <a:pt x="2630142" y="4872"/>
                  <a:pt x="2569415" y="4872"/>
                </a:cubicBez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6172200" y="1442630"/>
            <a:ext cx="2857094" cy="2363952"/>
            <a:chOff x="2743200" y="1878631"/>
            <a:chExt cx="5194300" cy="4297751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743200" y="2522221"/>
              <a:ext cx="3143491" cy="2980098"/>
            </a:xfrm>
            <a:prstGeom prst="rect">
              <a:avLst/>
            </a:prstGeom>
            <a:solidFill>
              <a:srgbClr val="CCFFCC">
                <a:alpha val="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ucida Grande"/>
                <a:cs typeface="Lucida Grande"/>
              </a:endParaRPr>
            </a:p>
          </p:txBody>
        </p:sp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2743200" y="1878631"/>
              <a:ext cx="2623009" cy="396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string 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7" name="TextBox 6"/>
            <p:cNvSpPr txBox="1">
              <a:spLocks noChangeAspect="1"/>
            </p:cNvSpPr>
            <p:nvPr/>
          </p:nvSpPr>
          <p:spPr>
            <a:xfrm>
              <a:off x="4394586" y="3355320"/>
              <a:ext cx="1492106" cy="643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core string </a:t>
              </a:r>
            </a:p>
            <a:p>
              <a:r>
                <a:rPr lang="en-US" sz="1000" b="1" dirty="0" smtClean="0">
                  <a:latin typeface="Lucida Grande"/>
                  <a:cs typeface="Lucida Grande"/>
                </a:rPr>
                <a:t>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086100" y="2974322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Normalizer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3086897" y="4014931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Encoder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3083716" y="4819234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Decoder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1" name="Straight Arrow Connector 10"/>
            <p:cNvCxnSpPr>
              <a:cxnSpLocks noChangeAspect="1"/>
              <a:stCxn id="8" idx="2"/>
              <a:endCxn id="9" idx="0"/>
            </p:cNvCxnSpPr>
            <p:nvPr/>
          </p:nvCxnSpPr>
          <p:spPr>
            <a:xfrm rot="16200000" flipH="1">
              <a:off x="3632994" y="3684727"/>
              <a:ext cx="659609" cy="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5886691" y="5046345"/>
              <a:ext cx="1916610" cy="64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bit-vector solution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3" name="Straight Arrow Connector 12"/>
            <p:cNvCxnSpPr>
              <a:cxnSpLocks noChangeAspect="1"/>
              <a:endCxn id="8" idx="0"/>
            </p:cNvCxnSpPr>
            <p:nvPr/>
          </p:nvCxnSpPr>
          <p:spPr>
            <a:xfrm rot="5400000">
              <a:off x="3645070" y="2656991"/>
              <a:ext cx="63466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4837907" y="2522220"/>
              <a:ext cx="1278328" cy="50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Lucida Grande"/>
                  <a:cs typeface="Lucida Grande"/>
                </a:rPr>
                <a:t>HAMPI</a:t>
              </a:r>
              <a:endParaRPr lang="en-US" sz="1200" b="1" dirty="0">
                <a:latin typeface="Lucida Grande"/>
                <a:cs typeface="Lucida Grande"/>
              </a:endParaRPr>
            </a:p>
          </p:txBody>
        </p: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5968924" y="3561842"/>
              <a:ext cx="1492105" cy="643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Lucida Grande"/>
                  <a:cs typeface="Lucida Grande"/>
                </a:rPr>
                <a:t>bit-vector </a:t>
              </a:r>
            </a:p>
            <a:p>
              <a:r>
                <a:rPr lang="en-US" sz="1000" b="1" dirty="0" smtClean="0">
                  <a:latin typeface="Lucida Grande"/>
                  <a:cs typeface="Lucida Grande"/>
                </a:rPr>
                <a:t>constraints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6" name="Straight Arrow Connector 15"/>
            <p:cNvCxnSpPr>
              <a:cxnSpLocks noChangeAspect="1"/>
              <a:stCxn id="10" idx="2"/>
            </p:cNvCxnSpPr>
            <p:nvPr/>
          </p:nvCxnSpPr>
          <p:spPr>
            <a:xfrm rot="5400000">
              <a:off x="3669175" y="5489485"/>
              <a:ext cx="58009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2967827" y="5780328"/>
              <a:ext cx="1981200" cy="396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string solution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84900" y="4419600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Lucida Grande"/>
                  <a:cs typeface="Lucida Grande"/>
                </a:rPr>
                <a:t>STP</a:t>
              </a:r>
              <a:endParaRPr lang="en-US" sz="1000" b="1" dirty="0">
                <a:latin typeface="Lucida Grande"/>
                <a:cs typeface="Lucida Grande"/>
              </a:endParaRPr>
            </a:p>
          </p:txBody>
        </p:sp>
        <p:cxnSp>
          <p:nvCxnSpPr>
            <p:cNvPr id="19" name="Shape 18"/>
            <p:cNvCxnSpPr>
              <a:stCxn id="9" idx="3"/>
              <a:endCxn id="18" idx="0"/>
            </p:cNvCxnSpPr>
            <p:nvPr/>
          </p:nvCxnSpPr>
          <p:spPr>
            <a:xfrm>
              <a:off x="4839497" y="4205431"/>
              <a:ext cx="2221703" cy="21416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18" idx="2"/>
              <a:endCxn id="10" idx="3"/>
            </p:cNvCxnSpPr>
            <p:nvPr/>
          </p:nvCxnSpPr>
          <p:spPr>
            <a:xfrm rot="5400000">
              <a:off x="5844191" y="3792725"/>
              <a:ext cx="209134" cy="222488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346200" y="1882445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ucida Grande"/>
                <a:cs typeface="Lucida Grande"/>
              </a:rPr>
              <a:t>bit-vector constraints</a:t>
            </a:r>
            <a:endParaRPr lang="en-US" sz="2000" b="1" dirty="0">
              <a:latin typeface="Lucida Grande"/>
              <a:cs typeface="Lucida Grand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6356" y="3721100"/>
            <a:ext cx="172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ndale Mono"/>
                <a:cs typeface="Andale Mono"/>
              </a:rPr>
              <a:t>B = 0</a:t>
            </a:r>
            <a:r>
              <a:rPr lang="en-US" sz="2000" b="1" dirty="0" smtClean="0">
                <a:solidFill>
                  <a:srgbClr val="0000FF"/>
                </a:solidFill>
                <a:latin typeface="Andale Mono"/>
                <a:cs typeface="Andale Mono"/>
              </a:rPr>
              <a:t>1010</a:t>
            </a:r>
            <a:r>
              <a:rPr lang="en-US" sz="2000" b="1" dirty="0" smtClean="0">
                <a:latin typeface="Andale Mono"/>
                <a:cs typeface="Andale Mono"/>
              </a:rPr>
              <a:t>1</a:t>
            </a:r>
            <a:endParaRPr lang="en-US" sz="2000" b="1" dirty="0">
              <a:latin typeface="Andale Mono"/>
              <a:cs typeface="Andale Mono"/>
            </a:endParaRPr>
          </a:p>
        </p:txBody>
      </p:sp>
      <p:cxnSp>
        <p:nvCxnSpPr>
          <p:cNvPr id="26" name="Straight Arrow Connector 25"/>
          <p:cNvCxnSpPr>
            <a:stCxn id="22" idx="2"/>
            <a:endCxn id="28" idx="0"/>
          </p:cNvCxnSpPr>
          <p:nvPr/>
        </p:nvCxnSpPr>
        <p:spPr>
          <a:xfrm rot="16200000" flipH="1">
            <a:off x="2819208" y="2447847"/>
            <a:ext cx="335134" cy="4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94828" y="2617689"/>
            <a:ext cx="1988443" cy="692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Bit-vector Solver</a:t>
            </a:r>
          </a:p>
          <a:p>
            <a:pPr algn="ctr"/>
            <a:r>
              <a:rPr lang="en-US" b="1" dirty="0" smtClean="0"/>
              <a:t>STP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28" idx="2"/>
            <a:endCxn id="24" idx="0"/>
          </p:cNvCxnSpPr>
          <p:nvPr/>
        </p:nvCxnSpPr>
        <p:spPr>
          <a:xfrm rot="5400000">
            <a:off x="2783257" y="3515306"/>
            <a:ext cx="410793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356" y="5619690"/>
            <a:ext cx="1723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ndale Mono"/>
                <a:cs typeface="Andale Mono"/>
              </a:rPr>
              <a:t>B = (</a:t>
            </a:r>
            <a:r>
              <a:rPr lang="en-US" sz="2000" b="1" dirty="0" smtClean="0">
                <a:solidFill>
                  <a:srgbClr val="0000FF"/>
                </a:solidFill>
                <a:latin typeface="Andale Mono"/>
                <a:cs typeface="Andale Mono"/>
              </a:rPr>
              <a:t>)()(</a:t>
            </a:r>
            <a:r>
              <a:rPr lang="en-US" sz="2000" b="1" dirty="0" smtClean="0">
                <a:latin typeface="Andale Mono"/>
                <a:cs typeface="Andale Mono"/>
              </a:rPr>
              <a:t>)</a:t>
            </a:r>
          </a:p>
          <a:p>
            <a:r>
              <a:rPr lang="en-US" sz="20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</a:t>
            </a:r>
            <a:r>
              <a:rPr lang="en-US" sz="2000" b="1" dirty="0" smtClean="0">
                <a:solidFill>
                  <a:srgbClr val="0000FF"/>
                </a:solidFill>
                <a:latin typeface="Andale Mono"/>
                <a:cs typeface="Andale Mono"/>
              </a:rPr>
              <a:t> =  )()(</a:t>
            </a:r>
            <a:r>
              <a:rPr lang="en-US" sz="2000" b="1" dirty="0" smtClean="0">
                <a:latin typeface="Andale Mono"/>
                <a:cs typeface="Andale Mono"/>
              </a:rPr>
              <a:t>   </a:t>
            </a:r>
            <a:endParaRPr lang="en-US" sz="2000" b="1" dirty="0">
              <a:latin typeface="Andale Mono"/>
              <a:cs typeface="Andale Mo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94034" y="4622048"/>
            <a:ext cx="1988443" cy="441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24" idx="2"/>
            <a:endCxn id="33" idx="0"/>
          </p:cNvCxnSpPr>
          <p:nvPr/>
        </p:nvCxnSpPr>
        <p:spPr>
          <a:xfrm rot="5400000">
            <a:off x="2737837" y="4371629"/>
            <a:ext cx="5008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  <a:endCxn id="32" idx="0"/>
          </p:cNvCxnSpPr>
          <p:nvPr/>
        </p:nvCxnSpPr>
        <p:spPr>
          <a:xfrm rot="5400000">
            <a:off x="2710341" y="5341775"/>
            <a:ext cx="5558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36" name="Rectangular Callout 35"/>
          <p:cNvSpPr/>
          <p:nvPr/>
        </p:nvSpPr>
        <p:spPr>
          <a:xfrm>
            <a:off x="4973871" y="4419600"/>
            <a:ext cx="1883684" cy="644260"/>
          </a:xfrm>
          <a:prstGeom prst="wedgeRectCallout">
            <a:avLst>
              <a:gd name="adj1" fmla="val -98596"/>
              <a:gd name="adj2" fmla="val 15934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Maps bits back to alphabet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Σ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274638"/>
            <a:ext cx="6438900" cy="9899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 1: HAMPI Is Effective In Static SQL Injection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96" y="1443673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1367 string constraints from [Wassermann PLDI’07]</a:t>
            </a:r>
          </a:p>
          <a:p>
            <a:endParaRPr lang="en-US" sz="2000" b="1" dirty="0" smtClean="0"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5758239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HAMPI solved </a:t>
            </a:r>
            <a:r>
              <a:rPr lang="en-US" sz="2000" b="1" dirty="0" smtClean="0">
                <a:solidFill>
                  <a:srgbClr val="0000FF"/>
                </a:solidFill>
                <a:latin typeface="Lucida Grande"/>
                <a:cs typeface="Lucida Grande"/>
              </a:rPr>
              <a:t>99.7%</a:t>
            </a:r>
            <a:r>
              <a:rPr lang="en-US" sz="2000" b="1" dirty="0" smtClean="0">
                <a:latin typeface="Lucida Grande"/>
                <a:cs typeface="Lucida Grande"/>
              </a:rPr>
              <a:t> of constraints in </a:t>
            </a:r>
            <a:r>
              <a:rPr lang="en-US" sz="2000" b="1" dirty="0" smtClean="0">
                <a:solidFill>
                  <a:srgbClr val="0000FF"/>
                </a:solidFill>
                <a:latin typeface="Lucida Grande"/>
                <a:cs typeface="Lucida Grande"/>
              </a:rPr>
              <a:t>&lt; 1 </a:t>
            </a:r>
            <a:r>
              <a:rPr lang="en-US" sz="2000" b="1" dirty="0" smtClean="0">
                <a:latin typeface="Lucida Grande"/>
                <a:cs typeface="Lucida Grande"/>
              </a:rPr>
              <a:t>sec per constraint</a:t>
            </a:r>
            <a:endParaRPr lang="en-US" sz="2000" b="1" dirty="0">
              <a:latin typeface="Lucida Grande"/>
              <a:cs typeface="Lucida Grand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000" y="6158349"/>
            <a:ext cx="744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All solvable constraints had short solutions </a:t>
            </a:r>
            <a:r>
              <a:rPr lang="en-US" sz="2000" b="1" dirty="0" smtClean="0">
                <a:solidFill>
                  <a:srgbClr val="0000FF"/>
                </a:solidFill>
                <a:latin typeface="Lucida Grande"/>
                <a:cs typeface="Lucida Grande"/>
              </a:rPr>
              <a:t>N≤4</a:t>
            </a:r>
            <a:endParaRPr lang="en-US" sz="2000" b="1" dirty="0">
              <a:solidFill>
                <a:srgbClr val="0000FF"/>
              </a:solidFill>
              <a:latin typeface="Lucida Grande"/>
              <a:cs typeface="Lucida Grande"/>
            </a:endParaRPr>
          </a:p>
        </p:txBody>
      </p:sp>
      <p:pic>
        <p:nvPicPr>
          <p:cNvPr id="16" name="Picture 15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graphicFrame>
        <p:nvGraphicFramePr>
          <p:cNvPr id="17" name="Chart 16"/>
          <p:cNvGraphicFramePr/>
          <p:nvPr/>
        </p:nvGraphicFramePr>
        <p:xfrm>
          <a:off x="1600200" y="1752600"/>
          <a:ext cx="5753100" cy="356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5358129"/>
            <a:ext cx="447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HAMPI scales to </a:t>
            </a:r>
            <a:r>
              <a:rPr lang="en-US" sz="2000" b="1" dirty="0" smtClean="0">
                <a:solidFill>
                  <a:srgbClr val="0000FF"/>
                </a:solidFill>
                <a:latin typeface="Lucida Grande"/>
                <a:cs typeface="Lucida Grande"/>
              </a:rPr>
              <a:t>large grammars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9707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 2: HAMPI helps </a:t>
            </a:r>
            <a:r>
              <a:rPr lang="en-US" dirty="0" err="1" smtClean="0">
                <a:solidFill>
                  <a:srgbClr val="FF0000"/>
                </a:solidFill>
              </a:rPr>
              <a:t>Ardilla</a:t>
            </a:r>
            <a:r>
              <a:rPr lang="en-US" dirty="0" smtClean="0">
                <a:solidFill>
                  <a:srgbClr val="FF0000"/>
                </a:solidFill>
              </a:rPr>
              <a:t> Find New Vulnerabilities (Dynamic Analysis)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39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00FF"/>
                </a:solidFill>
              </a:rPr>
              <a:t>60</a:t>
            </a:r>
            <a:r>
              <a:rPr lang="en-US" dirty="0" smtClean="0"/>
              <a:t> attacks on 5 PHP applications (300K+ LOC)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/>
              <a:t>    23 SQL injection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/>
              <a:t>    29 XSS</a:t>
            </a:r>
          </a:p>
          <a:p>
            <a:pPr>
              <a:spcAft>
                <a:spcPts val="600"/>
              </a:spcAft>
              <a:buNone/>
            </a:pPr>
            <a:endParaRPr lang="en-US" dirty="0" smtClean="0"/>
          </a:p>
          <a:p>
            <a:pPr>
              <a:spcAft>
                <a:spcPts val="600"/>
              </a:spcAft>
              <a:buNone/>
            </a:pPr>
            <a:endParaRPr lang="en-US" dirty="0" smtClean="0">
              <a:latin typeface="Zapf Dingbats"/>
              <a:ea typeface="Zapf Dingbats"/>
              <a:cs typeface="Zapf Dingbats"/>
            </a:endParaRPr>
          </a:p>
          <a:p>
            <a:pPr>
              <a:buNone/>
            </a:pPr>
            <a:r>
              <a:rPr lang="en-US" dirty="0" smtClean="0"/>
              <a:t>216 HAMPI constraints solved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46%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of constraints in </a:t>
            </a:r>
            <a:r>
              <a:rPr lang="en-US" dirty="0" smtClean="0">
                <a:solidFill>
                  <a:srgbClr val="0000FF"/>
                </a:solidFill>
              </a:rPr>
              <a:t>&lt; 1 second </a:t>
            </a:r>
            <a:r>
              <a:rPr lang="en-US" dirty="0" smtClean="0"/>
              <a:t>per constraint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100% </a:t>
            </a:r>
            <a:r>
              <a:rPr lang="en-US" dirty="0" smtClean="0"/>
              <a:t>of constraints in </a:t>
            </a:r>
            <a:r>
              <a:rPr lang="en-US" dirty="0" smtClean="0">
                <a:solidFill>
                  <a:srgbClr val="0000FF"/>
                </a:solidFill>
              </a:rPr>
              <a:t>&lt; 10 seconds </a:t>
            </a:r>
            <a:r>
              <a:rPr lang="en-US" dirty="0" smtClean="0"/>
              <a:t>per constraint</a:t>
            </a:r>
            <a:endParaRPr lang="en-US" dirty="0" smtClean="0">
              <a:latin typeface="Zapf Dingbats"/>
              <a:ea typeface="Zapf Dingbats"/>
              <a:cs typeface="Zapf Dingbats"/>
            </a:endParaRPr>
          </a:p>
        </p:txBody>
      </p:sp>
      <p:pic>
        <p:nvPicPr>
          <p:cNvPr id="4" name="Picture 3" descr="120px-Padlock-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4" y="91379"/>
            <a:ext cx="1154046" cy="1154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420034"/>
            <a:ext cx="286488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4 cases of data corruption</a:t>
            </a:r>
            <a:br>
              <a:rPr lang="en-US" b="1" dirty="0" smtClean="0"/>
            </a:br>
            <a:r>
              <a:rPr lang="en-US" b="1" dirty="0" smtClean="0"/>
              <a:t>19 cases of information leak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3200400" y="2667000"/>
            <a:ext cx="1371600" cy="1588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8597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The Problem</a:t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8" name="Picture 17" descr="spira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68280" y="1450181"/>
            <a:ext cx="3875121" cy="4892173"/>
            <a:chOff x="5822309" y="1604855"/>
            <a:chExt cx="1764749" cy="3822221"/>
          </a:xfrm>
        </p:grpSpPr>
        <p:grpSp>
          <p:nvGrpSpPr>
            <p:cNvPr id="17" name="Group 37"/>
            <p:cNvGrpSpPr/>
            <p:nvPr/>
          </p:nvGrpSpPr>
          <p:grpSpPr>
            <a:xfrm>
              <a:off x="5822309" y="1604855"/>
              <a:ext cx="1764749" cy="3822221"/>
              <a:chOff x="4920609" y="1901757"/>
              <a:chExt cx="1764749" cy="382222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920609" y="2824440"/>
                <a:ext cx="1676400" cy="19303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rgbClr val="000000"/>
                    </a:solidFill>
                  </a:rPr>
                  <a:t>HAMPI</a:t>
                </a:r>
              </a:p>
              <a:p>
                <a:pPr algn="ctr"/>
                <a:r>
                  <a:rPr lang="en-US" sz="3600" b="1" dirty="0" smtClean="0">
                    <a:solidFill>
                      <a:srgbClr val="000000"/>
                    </a:solidFill>
                  </a:rPr>
                  <a:t>String Solver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endCxn id="19" idx="0"/>
              </p:cNvCxnSpPr>
              <p:nvPr/>
            </p:nvCxnSpPr>
            <p:spPr>
              <a:xfrm rot="5400000">
                <a:off x="5517509" y="2583140"/>
                <a:ext cx="482600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920610" y="1901757"/>
                <a:ext cx="1764748" cy="40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Context-free Grammars, Regular expressions,</a:t>
                </a:r>
              </a:p>
              <a:p>
                <a:pPr algn="ctr"/>
                <a:r>
                  <a:rPr lang="en-US" sz="1400" b="1" dirty="0" smtClean="0"/>
                  <a:t>string variable</a:t>
                </a:r>
                <a:endParaRPr lang="en-US" sz="14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20609" y="5416034"/>
                <a:ext cx="411584" cy="307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String</a:t>
                </a:r>
                <a:endParaRPr lang="en-US" b="1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009244" y="5119132"/>
              <a:ext cx="456045" cy="307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UNSAT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stCxn id="19" idx="2"/>
              <a:endCxn id="30" idx="0"/>
            </p:cNvCxnSpPr>
            <p:nvPr/>
          </p:nvCxnSpPr>
          <p:spPr>
            <a:xfrm rot="5400000">
              <a:off x="6013706" y="4472330"/>
              <a:ext cx="661197" cy="6324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2"/>
              <a:endCxn id="31" idx="0"/>
            </p:cNvCxnSpPr>
            <p:nvPr/>
          </p:nvCxnSpPr>
          <p:spPr>
            <a:xfrm rot="16200000" flipH="1">
              <a:off x="6618289" y="4500154"/>
              <a:ext cx="661197" cy="576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572000" y="1752600"/>
            <a:ext cx="4345150" cy="3908762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prstClr val="white"/>
              </a:gs>
            </a:gsLst>
            <a:lin ang="16200000" scaled="0"/>
            <a:tileRect/>
          </a:gradFill>
        </p:spPr>
        <p:txBody>
          <a:bodyPr wrap="square" rtlCol="0">
            <a:spAutoFit/>
          </a:bodyPr>
          <a:lstStyle/>
          <a:p>
            <a:pPr>
              <a:buClr>
                <a:srgbClr val="008000"/>
              </a:buClr>
              <a:buFont typeface="Arial"/>
              <a:buChar char="•"/>
            </a:pPr>
            <a:r>
              <a:rPr lang="en-US" sz="1600" b="1" dirty="0" smtClean="0">
                <a:latin typeface="Andale Mono"/>
                <a:cs typeface="Andale Mono"/>
              </a:rPr>
              <a:t> Emptiness problem for an intersection of Context-free Grammars</a:t>
            </a:r>
          </a:p>
          <a:p>
            <a:pPr>
              <a:buClr>
                <a:srgbClr val="008000"/>
              </a:buClr>
              <a:buFont typeface="Arial"/>
              <a:buChar char="•"/>
            </a:pPr>
            <a:endParaRPr lang="en-US" sz="1600" b="1" dirty="0" smtClean="0">
              <a:latin typeface="Andale Mono"/>
              <a:cs typeface="Andale Mono"/>
            </a:endParaRPr>
          </a:p>
          <a:p>
            <a:pPr algn="ctr">
              <a:buClr>
                <a:srgbClr val="008000"/>
              </a:buClr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Andale Mono"/>
                <a:cs typeface="Andale Mono"/>
              </a:rPr>
              <a:t> in (</a:t>
            </a:r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∩ … ∩L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 )</a:t>
            </a:r>
            <a:endParaRPr lang="en-US" sz="1600" b="1" dirty="0" smtClean="0"/>
          </a:p>
          <a:p>
            <a:pPr>
              <a:buClr>
                <a:srgbClr val="008000"/>
              </a:buClr>
            </a:pPr>
            <a:endParaRPr lang="en-US" sz="1600" b="1" dirty="0" smtClean="0">
              <a:latin typeface="Andale Mono"/>
              <a:cs typeface="Andale Mono"/>
            </a:endParaRPr>
          </a:p>
          <a:p>
            <a:pPr>
              <a:buClr>
                <a:srgbClr val="008000"/>
              </a:buClr>
            </a:pPr>
            <a:r>
              <a:rPr lang="en-US" sz="1600" b="1" dirty="0" smtClean="0">
                <a:latin typeface="Andale Mono"/>
                <a:cs typeface="Andale Mono"/>
              </a:rPr>
              <a:t>  where </a:t>
            </a:r>
          </a:p>
          <a:p>
            <a:pPr lvl="1">
              <a:buClr>
                <a:srgbClr val="008000"/>
              </a:buClr>
              <a:buFont typeface="Arial"/>
              <a:buChar char="•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s</a:t>
            </a:r>
            <a:r>
              <a:rPr lang="en-US" sz="1600" b="1" dirty="0" smtClean="0">
                <a:latin typeface="Andale Mono"/>
                <a:cs typeface="Andale Mono"/>
              </a:rPr>
              <a:t> is bounded</a:t>
            </a:r>
          </a:p>
          <a:p>
            <a:pPr lvl="1">
              <a:buClr>
                <a:srgbClr val="008000"/>
              </a:buClr>
              <a:buFont typeface="Arial"/>
              <a:buChar char="•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s</a:t>
            </a:r>
            <a:r>
              <a:rPr lang="en-US" sz="1600" b="1" dirty="0" smtClean="0">
                <a:latin typeface="Andale Mono"/>
                <a:cs typeface="Andale Mono"/>
              </a:rPr>
              <a:t> contains some substring	</a:t>
            </a:r>
          </a:p>
          <a:p>
            <a:pPr>
              <a:buClr>
                <a:srgbClr val="008000"/>
              </a:buClr>
            </a:pPr>
            <a:endParaRPr lang="en-US" sz="1600" b="1" dirty="0" smtClean="0">
              <a:latin typeface="Andale Mono"/>
              <a:cs typeface="Andale Mono"/>
            </a:endParaRPr>
          </a:p>
          <a:p>
            <a:pPr>
              <a:buClr>
                <a:srgbClr val="008000"/>
              </a:buClr>
            </a:pPr>
            <a:endParaRPr lang="en-US" sz="1600" b="1" dirty="0" smtClean="0">
              <a:latin typeface="Andale Mono"/>
              <a:cs typeface="Andale Mono"/>
            </a:endParaRPr>
          </a:p>
          <a:p>
            <a:pPr>
              <a:buClr>
                <a:srgbClr val="008000"/>
              </a:buClr>
              <a:buFont typeface="Arial"/>
              <a:buChar char="•"/>
            </a:pPr>
            <a:r>
              <a:rPr lang="en-US" sz="1600" b="1" dirty="0" smtClean="0">
                <a:latin typeface="Andale Mono"/>
                <a:cs typeface="Andale Mono"/>
              </a:rPr>
              <a:t> Extended Backus-</a:t>
            </a:r>
            <a:r>
              <a:rPr lang="en-US" sz="1600" b="1" smtClean="0">
                <a:latin typeface="Andale Mono"/>
                <a:cs typeface="Andale Mono"/>
              </a:rPr>
              <a:t>Naur Form</a:t>
            </a:r>
          </a:p>
          <a:p>
            <a:pPr>
              <a:buClr>
                <a:srgbClr val="008000"/>
              </a:buClr>
              <a:buFont typeface="Arial"/>
              <a:buChar char="•"/>
            </a:pPr>
            <a:endParaRPr lang="en-US" sz="1600" b="1" dirty="0" smtClean="0">
              <a:latin typeface="Andale Mono"/>
              <a:cs typeface="Andale Mono"/>
            </a:endParaRPr>
          </a:p>
          <a:p>
            <a:pPr>
              <a:buClr>
                <a:srgbClr val="008000"/>
              </a:buClr>
              <a:buFont typeface="Arial"/>
              <a:buChar char="•"/>
            </a:pPr>
            <a:endParaRPr lang="en-US" sz="1600" b="1" dirty="0" smtClean="0">
              <a:latin typeface="Andale Mono"/>
              <a:cs typeface="Andale Mono"/>
            </a:endParaRPr>
          </a:p>
          <a:p>
            <a:pPr>
              <a:buClr>
                <a:srgbClr val="008000"/>
              </a:buClr>
              <a:buFont typeface="Arial"/>
              <a:buChar char="•"/>
            </a:pPr>
            <a:r>
              <a:rPr lang="en-US" sz="1600" b="1" dirty="0" smtClean="0">
                <a:latin typeface="Andale Mono"/>
                <a:cs typeface="Andale Mono"/>
              </a:rPr>
              <a:t> Different from string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9707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 3: HAMPI helps Klee </a:t>
            </a:r>
            <a:r>
              <a:rPr lang="en-US" dirty="0" err="1" smtClean="0">
                <a:solidFill>
                  <a:srgbClr val="FF0000"/>
                </a:solidFill>
              </a:rPr>
              <a:t>Concolic</a:t>
            </a:r>
            <a:r>
              <a:rPr lang="en-US" dirty="0" smtClean="0">
                <a:solidFill>
                  <a:srgbClr val="FF0000"/>
                </a:solidFill>
              </a:rPr>
              <a:t> Tester Find New Bugs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ea typeface="Zapf Dingbats"/>
              </a:rPr>
              <a:t>Problem: For programs with highly structured inputs, </a:t>
            </a:r>
            <a:r>
              <a:rPr lang="en-US" dirty="0" err="1" smtClean="0">
                <a:ea typeface="Zapf Dingbats"/>
              </a:rPr>
              <a:t>concolic</a:t>
            </a:r>
            <a:r>
              <a:rPr lang="en-US" dirty="0" smtClean="0">
                <a:ea typeface="Zapf Dingbats"/>
              </a:rPr>
              <a:t> testers can spend too long in the parser</a:t>
            </a:r>
          </a:p>
          <a:p>
            <a:pPr>
              <a:spcAft>
                <a:spcPts val="600"/>
              </a:spcAft>
            </a:pPr>
            <a:endParaRPr lang="en-US" dirty="0" smtClean="0">
              <a:ea typeface="Zapf Dingbats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ea typeface="Zapf Dingbats"/>
              </a:rPr>
              <a:t>The reason: We may not know which part of input to mark symbolic, and hence mark too much</a:t>
            </a:r>
          </a:p>
          <a:p>
            <a:pPr>
              <a:spcAft>
                <a:spcPts val="600"/>
              </a:spcAft>
            </a:pPr>
            <a:endParaRPr lang="en-US" dirty="0" smtClean="0">
              <a:ea typeface="Zapf Dingbats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ea typeface="Zapf Dingbats"/>
              </a:rPr>
              <a:t>It is better to generate valid highly structured inputs</a:t>
            </a:r>
          </a:p>
          <a:p>
            <a:pPr>
              <a:spcAft>
                <a:spcPts val="600"/>
              </a:spcAft>
            </a:pPr>
            <a:endParaRPr lang="en-US" dirty="0" smtClean="0">
              <a:ea typeface="Zapf Dingbats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ea typeface="Zapf Dingbats"/>
              </a:rPr>
              <a:t>Penetrate deep into the program’s semantic core</a:t>
            </a:r>
          </a:p>
          <a:p>
            <a:pPr>
              <a:spcAft>
                <a:spcPts val="600"/>
              </a:spcAft>
            </a:pPr>
            <a:endParaRPr lang="en-US" dirty="0" smtClean="0">
              <a:ea typeface="Zapf Dingbats"/>
            </a:endParaRPr>
          </a:p>
          <a:p>
            <a:pPr>
              <a:spcAft>
                <a:spcPts val="600"/>
              </a:spcAft>
            </a:pPr>
            <a:endParaRPr lang="en-US" dirty="0" smtClean="0">
              <a:ea typeface="Zapf Dingbats"/>
            </a:endParaRPr>
          </a:p>
        </p:txBody>
      </p:sp>
      <p:pic>
        <p:nvPicPr>
          <p:cNvPr id="4" name="Picture 3" descr="120px-Padlock-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4" y="91379"/>
            <a:ext cx="1154046" cy="1154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9707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 3: HAMPI helps Klee </a:t>
            </a:r>
            <a:r>
              <a:rPr lang="en-US" dirty="0" err="1" smtClean="0">
                <a:solidFill>
                  <a:srgbClr val="FF0000"/>
                </a:solidFill>
              </a:rPr>
              <a:t>Concolic</a:t>
            </a:r>
            <a:r>
              <a:rPr lang="en-US" dirty="0" smtClean="0">
                <a:solidFill>
                  <a:srgbClr val="FF0000"/>
                </a:solidFill>
              </a:rPr>
              <a:t> Tester Find New Bugs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120px-Padlock-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4" y="91379"/>
            <a:ext cx="1154046" cy="115404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6455" y="1478897"/>
          <a:ext cx="8075547" cy="4236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951"/>
                <a:gridCol w="2894747"/>
                <a:gridCol w="2691849"/>
              </a:tblGrid>
              <a:tr h="1448447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Marking Input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Symbolic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Klee style</a:t>
                      </a:r>
                    </a:p>
                    <a:p>
                      <a:r>
                        <a:rPr lang="en-US" dirty="0" smtClean="0"/>
                        <a:t>(imperative)</a:t>
                      </a:r>
                    </a:p>
                    <a:p>
                      <a:r>
                        <a:rPr lang="en-US" dirty="0" smtClean="0"/>
                        <a:t>legal /total inputs</a:t>
                      </a:r>
                    </a:p>
                    <a:p>
                      <a:r>
                        <a:rPr lang="en-US" dirty="0" smtClean="0"/>
                        <a:t>Generated</a:t>
                      </a:r>
                    </a:p>
                    <a:p>
                      <a:r>
                        <a:rPr lang="en-US" dirty="0" smtClean="0"/>
                        <a:t>(1 hour)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Marking</a:t>
                      </a:r>
                      <a:r>
                        <a:rPr lang="en-US" baseline="0" dirty="0" smtClean="0"/>
                        <a:t> Input Symbolic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HAMPI-2-Klee style</a:t>
                      </a:r>
                    </a:p>
                    <a:p>
                      <a:r>
                        <a:rPr lang="en-US" baseline="0" dirty="0" smtClean="0"/>
                        <a:t>(declarative)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legal /total inputs generated</a:t>
                      </a:r>
                    </a:p>
                    <a:p>
                      <a:r>
                        <a:rPr lang="en-US" dirty="0" smtClean="0"/>
                        <a:t>(1 hour)</a:t>
                      </a:r>
                      <a:endParaRPr lang="en-US" dirty="0"/>
                    </a:p>
                  </a:txBody>
                  <a:tcPr/>
                </a:tc>
              </a:tr>
              <a:tr h="8076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Cueconvert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(music format converter)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146/146</a:t>
                      </a:r>
                      <a:endParaRPr lang="en-US" dirty="0"/>
                    </a:p>
                  </a:txBody>
                  <a:tcPr/>
                </a:tc>
              </a:tr>
              <a:tr h="10509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Logictree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(SAT solver)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70/110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98/98</a:t>
                      </a:r>
                      <a:endParaRPr lang="en-US" dirty="0"/>
                    </a:p>
                  </a:txBody>
                  <a:tcPr/>
                </a:tc>
              </a:tr>
              <a:tr h="5187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Bc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(calculator)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198/198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6454" y="6003914"/>
            <a:ext cx="80755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sz="1600" b="1" dirty="0" smtClean="0">
                <a:latin typeface="Lucida Grande"/>
                <a:cs typeface="Lucida Grande"/>
              </a:rPr>
              <a:t>Improved Code Coverage dramatically (from 30 to 50% with 1 hour work)</a:t>
            </a:r>
          </a:p>
          <a:p>
            <a:pPr>
              <a:buFont typeface="Arial"/>
              <a:buChar char="•"/>
            </a:pPr>
            <a:r>
              <a:rPr lang="en-US" sz="1600" b="1" dirty="0" smtClean="0">
                <a:latin typeface="Lucida Grande"/>
                <a:cs typeface="Lucida Grande"/>
              </a:rPr>
              <a:t> Found 3 new errors in </a:t>
            </a:r>
            <a:r>
              <a:rPr lang="en-US" sz="1600" b="1" dirty="0" err="1" smtClean="0">
                <a:latin typeface="Lucida Grande"/>
                <a:cs typeface="Lucida Grande"/>
              </a:rPr>
              <a:t>Logictree</a:t>
            </a:r>
            <a:endParaRPr lang="en-US" sz="1600" b="1" dirty="0">
              <a:latin typeface="Lucida Grande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781800" cy="9899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 4: HAMPI Is Faster Than The </a:t>
            </a:r>
            <a:r>
              <a:rPr lang="en-US" dirty="0" err="1" smtClean="0">
                <a:solidFill>
                  <a:srgbClr val="FF0000"/>
                </a:solidFill>
              </a:rPr>
              <a:t>CFGAnalyzer</a:t>
            </a:r>
            <a:r>
              <a:rPr lang="en-US" dirty="0" smtClean="0">
                <a:solidFill>
                  <a:srgbClr val="FF0000"/>
                </a:solidFill>
              </a:rPr>
              <a:t> Solver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12493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/>
              <a:t>CFGAnalyzer</a:t>
            </a:r>
            <a:r>
              <a:rPr lang="en-US" dirty="0" smtClean="0"/>
              <a:t> encodes bounded grammar problems in SAT</a:t>
            </a:r>
          </a:p>
          <a:p>
            <a:pPr lvl="1"/>
            <a:r>
              <a:rPr lang="en-US" sz="1600" dirty="0" smtClean="0"/>
              <a:t>Encodes CYK Parse Table as SAT Problem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Axelsson</a:t>
            </a:r>
            <a:r>
              <a:rPr lang="en-US" dirty="0" smtClean="0"/>
              <a:t> et al ICALP’08] 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2" name="Group 12"/>
          <p:cNvGrpSpPr/>
          <p:nvPr/>
        </p:nvGrpSpPr>
        <p:grpSpPr>
          <a:xfrm>
            <a:off x="1689757" y="1993900"/>
            <a:ext cx="5434943" cy="4077213"/>
            <a:chOff x="3657600" y="3200400"/>
            <a:chExt cx="4770854" cy="3470077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7365202" y="4691677"/>
              <a:ext cx="1818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Grande"/>
                  <a:cs typeface="Lucida Grande"/>
                </a:rPr>
                <a:t>average time (sec.)</a:t>
              </a:r>
              <a:endParaRPr lang="en-US" sz="1400" dirty="0">
                <a:latin typeface="Lucida Grande"/>
                <a:cs typeface="Lucida Grande"/>
              </a:endParaRPr>
            </a:p>
          </p:txBody>
        </p:sp>
        <p:pic>
          <p:nvPicPr>
            <p:cNvPr id="11" name="Picture 10" descr="intersection_merge_avg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3657600" y="3200400"/>
              <a:ext cx="4572000" cy="3200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927600" y="6362700"/>
              <a:ext cx="2168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Lucida Grande"/>
                  <a:cs typeface="Lucida Grande"/>
                </a:rPr>
                <a:t>string size (characters)</a:t>
              </a:r>
              <a:endParaRPr lang="en-US" sz="1400" dirty="0">
                <a:latin typeface="Lucida Grande"/>
                <a:cs typeface="Lucida Grande"/>
              </a:endParaRPr>
            </a:p>
          </p:txBody>
        </p:sp>
      </p:grpSp>
      <p:pic>
        <p:nvPicPr>
          <p:cNvPr id="9" name="Picture 8" descr="spira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4000" y="6160013"/>
            <a:ext cx="8736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For size 50, HAMPI is </a:t>
            </a:r>
            <a:r>
              <a:rPr lang="en-US" sz="2000" b="1" dirty="0" smtClean="0">
                <a:solidFill>
                  <a:srgbClr val="0000FF"/>
                </a:solidFill>
                <a:latin typeface="Lucida Grande"/>
                <a:cs typeface="Lucida Grande"/>
              </a:rPr>
              <a:t>6.8x</a:t>
            </a:r>
            <a:r>
              <a:rPr lang="en-US" sz="2000" b="1" dirty="0" smtClean="0">
                <a:latin typeface="Lucida Grande"/>
                <a:cs typeface="Lucida Grande"/>
              </a:rPr>
              <a:t> faster on average (up to </a:t>
            </a:r>
            <a:r>
              <a:rPr lang="en-US" sz="2000" b="1" dirty="0" smtClean="0">
                <a:solidFill>
                  <a:srgbClr val="0000FF"/>
                </a:solidFill>
                <a:latin typeface="Lucida Grande"/>
                <a:cs typeface="Lucida Grande"/>
              </a:rPr>
              <a:t>3000x</a:t>
            </a:r>
            <a:r>
              <a:rPr lang="en-US" sz="2000" b="1" dirty="0" smtClean="0">
                <a:solidFill>
                  <a:srgbClr val="000000"/>
                </a:solidFill>
                <a:latin typeface="Lucida Grande"/>
                <a:cs typeface="Lucida Grande"/>
              </a:rPr>
              <a:t> faster</a:t>
            </a:r>
            <a:r>
              <a:rPr lang="en-US" sz="2000" b="1" dirty="0" smtClean="0">
                <a:latin typeface="Lucida Grande"/>
                <a:cs typeface="Lucida Grande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151772"/>
            <a:ext cx="66675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HAMPI Supports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Rich String Constraints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5498" y="1687119"/>
          <a:ext cx="7190246" cy="459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350"/>
                <a:gridCol w="694956"/>
                <a:gridCol w="708898"/>
                <a:gridCol w="607626"/>
                <a:gridCol w="506354"/>
                <a:gridCol w="506354"/>
                <a:gridCol w="506354"/>
                <a:gridCol w="506354"/>
              </a:tblGrid>
              <a:tr h="1648695"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latin typeface="Lucida Grande"/>
                        <a:cs typeface="Lucida Grande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latin typeface="Lucida Grande"/>
                          <a:cs typeface="Lucida Grande"/>
                        </a:rPr>
                        <a:t>HAMPI</a:t>
                      </a:r>
                      <a:endParaRPr lang="en-US" sz="1800" b="1" dirty="0">
                        <a:latin typeface="Lucida Grande"/>
                        <a:cs typeface="Lucida Grande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Lucida Grande"/>
                          <a:cs typeface="Lucida Grande"/>
                        </a:rPr>
                        <a:t>CFGAnalyzer</a:t>
                      </a:r>
                      <a:endParaRPr lang="en-US" sz="1800" b="1" dirty="0">
                        <a:latin typeface="Lucida Grande"/>
                        <a:cs typeface="Lucida Grande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latin typeface="Lucida Grande"/>
                          <a:cs typeface="Lucida Grande"/>
                        </a:rPr>
                        <a:t>Wassermann</a:t>
                      </a:r>
                      <a:endParaRPr lang="en-US" sz="1800" b="1" dirty="0">
                        <a:latin typeface="Lucida Grande"/>
                        <a:cs typeface="Lucida Grande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Lucida Grande"/>
                          <a:cs typeface="Lucida Grande"/>
                        </a:rPr>
                        <a:t>Bjorner</a:t>
                      </a:r>
                      <a:endParaRPr lang="en-US" sz="1800" b="1" dirty="0">
                        <a:latin typeface="Lucida Grande"/>
                        <a:cs typeface="Lucida Grande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Lucida Grande"/>
                          <a:cs typeface="Lucida Grande"/>
                        </a:rPr>
                        <a:t>Hooijmeier</a:t>
                      </a:r>
                      <a:endParaRPr lang="en-US" sz="1800" b="1" dirty="0">
                        <a:latin typeface="Lucida Grande"/>
                        <a:cs typeface="Lucida Grande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Lucida Grande"/>
                          <a:cs typeface="Lucida Grande"/>
                        </a:rPr>
                        <a:t>Emmi</a:t>
                      </a:r>
                      <a:endParaRPr lang="en-US" sz="1800" b="1" dirty="0">
                        <a:latin typeface="Lucida Grande"/>
                        <a:cs typeface="Lucida Grande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Lucida Grande"/>
                          <a:cs typeface="Lucida Grande"/>
                        </a:rPr>
                        <a:t>MONA</a:t>
                      </a:r>
                      <a:endParaRPr lang="en-US" sz="2000" dirty="0"/>
                    </a:p>
                  </a:txBody>
                  <a:tcPr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059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Lucida Grande"/>
                          <a:cs typeface="Lucida Grande"/>
                        </a:rPr>
                        <a:t>context-free</a:t>
                      </a:r>
                      <a:r>
                        <a:rPr lang="en-US" sz="1800" b="1" baseline="0" dirty="0" smtClean="0">
                          <a:latin typeface="Lucida Grande"/>
                          <a:cs typeface="Lucida Grande"/>
                        </a:rPr>
                        <a:t> grammars</a:t>
                      </a:r>
                      <a:endParaRPr lang="en-US" sz="1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059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Lucida Grande"/>
                          <a:cs typeface="Lucida Grande"/>
                        </a:rPr>
                        <a:t>regular expressions</a:t>
                      </a:r>
                      <a:endParaRPr lang="en-US" sz="1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059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Lucida Grande"/>
                          <a:cs typeface="Lucida Grande"/>
                        </a:rPr>
                        <a:t>string concatenation</a:t>
                      </a:r>
                      <a:endParaRPr lang="en-US" sz="1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Lucida Grande"/>
                          <a:cs typeface="Lucida Grande"/>
                        </a:rPr>
                        <a:t>stand-alone tool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Lucida Grande"/>
                          <a:cs typeface="Lucida Grande"/>
                        </a:rPr>
                        <a:t>unbounded</a:t>
                      </a:r>
                      <a:r>
                        <a:rPr lang="en-US" sz="1800" b="1" baseline="0" dirty="0" smtClean="0">
                          <a:latin typeface="Lucida Grande"/>
                          <a:cs typeface="Lucida Grande"/>
                        </a:rPr>
                        <a:t> </a:t>
                      </a:r>
                      <a:r>
                        <a:rPr lang="en-US" sz="1800" b="1" dirty="0" smtClean="0">
                          <a:latin typeface="Lucida Grande"/>
                          <a:cs typeface="Lucida Grande"/>
                        </a:rPr>
                        <a:t>length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8000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dirty="0">
                        <a:latin typeface="Lucida Grande"/>
                        <a:cs typeface="Lucida Grande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911198" y="410011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1198" y="355560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11198" y="469860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1198" y="5306609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84298" y="355560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96998" y="530820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4963" y="2095100"/>
            <a:ext cx="12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full support</a:t>
            </a:r>
            <a:endParaRPr lang="en-US" b="1" dirty="0"/>
          </a:p>
        </p:txBody>
      </p:sp>
      <p:sp>
        <p:nvSpPr>
          <p:cNvPr id="21" name="Chord 20"/>
          <p:cNvSpPr/>
          <p:nvPr/>
        </p:nvSpPr>
        <p:spPr>
          <a:xfrm rot="18844420">
            <a:off x="7318634" y="4060823"/>
            <a:ext cx="304800" cy="304800"/>
          </a:xfrm>
          <a:prstGeom prst="chord">
            <a:avLst>
              <a:gd name="adj1" fmla="val 2700000"/>
              <a:gd name="adj2" fmla="val 13644415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15200" y="5306609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18232" y="469860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49598" y="4050901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96998" y="405090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2"/>
          <p:cNvGrpSpPr/>
          <p:nvPr/>
        </p:nvGrpSpPr>
        <p:grpSpPr>
          <a:xfrm>
            <a:off x="596498" y="2031600"/>
            <a:ext cx="2336800" cy="1054100"/>
            <a:chOff x="393700" y="1536700"/>
            <a:chExt cx="2336800" cy="1054100"/>
          </a:xfrm>
        </p:grpSpPr>
        <p:sp>
          <p:nvSpPr>
            <p:cNvPr id="16" name="Oval 15"/>
            <p:cNvSpPr/>
            <p:nvPr/>
          </p:nvSpPr>
          <p:spPr>
            <a:xfrm>
              <a:off x="672698" y="1651000"/>
              <a:ext cx="304800" cy="3048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ord 18"/>
            <p:cNvSpPr/>
            <p:nvPr/>
          </p:nvSpPr>
          <p:spPr>
            <a:xfrm rot="18844420">
              <a:off x="672698" y="2108200"/>
              <a:ext cx="304800" cy="304800"/>
            </a:xfrm>
            <a:prstGeom prst="chord">
              <a:avLst>
                <a:gd name="adj1" fmla="val 2700000"/>
                <a:gd name="adj2" fmla="val 13644415"/>
              </a:avLst>
            </a:prstGeom>
            <a:solidFill>
              <a:srgbClr val="008000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7498" y="2106766"/>
              <a:ext cx="161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partial support</a:t>
              </a:r>
              <a:endParaRPr lang="en-US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3700" y="1536700"/>
              <a:ext cx="2336800" cy="1054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5854699" y="469701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49598" y="469860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844898" y="4050901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15200" y="5890811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49598" y="5890811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44898" y="5878111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197" y="5878111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hord 53"/>
          <p:cNvSpPr/>
          <p:nvPr/>
        </p:nvSpPr>
        <p:spPr>
          <a:xfrm rot="18844420">
            <a:off x="5245505" y="3553226"/>
            <a:ext cx="304800" cy="304800"/>
          </a:xfrm>
          <a:prstGeom prst="chord">
            <a:avLst>
              <a:gd name="adj1" fmla="val 2700000"/>
              <a:gd name="adj2" fmla="val 13644415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ord 54"/>
          <p:cNvSpPr/>
          <p:nvPr/>
        </p:nvSpPr>
        <p:spPr>
          <a:xfrm rot="18844420">
            <a:off x="5244294" y="4060824"/>
            <a:ext cx="304800" cy="304800"/>
          </a:xfrm>
          <a:prstGeom prst="chord">
            <a:avLst>
              <a:gd name="adj1" fmla="val 2700000"/>
              <a:gd name="adj2" fmla="val 13644415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49598" y="5306609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01947"/>
            <a:ext cx="6781800" cy="7626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600200"/>
            <a:ext cx="7924800" cy="48936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HAMPI</a:t>
            </a:r>
            <a:r>
              <a:rPr lang="en-US" sz="1600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: A Novel Solver for String Constraints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endParaRPr lang="en-US" sz="1600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Efficient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endParaRPr lang="en-US" sz="1600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Rich Input Language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endParaRPr lang="en-US" sz="1600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Widely applicable: Formal Methods, Testing, Analysis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endParaRPr lang="en-US" sz="1600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Already tested in many real-world apps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endParaRPr lang="en-US" sz="1600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Part of well-known infrastructure: e.g., 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NASA Java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PathFinder</a:t>
            </a:r>
            <a:endParaRPr lang="en-US" sz="1600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endParaRPr lang="en-US" sz="1600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 Download Source + All Experimental Data</a:t>
            </a:r>
          </a:p>
          <a:p>
            <a:pPr lvl="1"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  <a:hlinkClick r:id="rId3"/>
              </a:rPr>
              <a:t>http://people.csail.mit.edu/akiezun/hampi</a:t>
            </a:r>
            <a:endParaRPr lang="en-US" sz="1600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http://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people.csail.mit.edu/vganesh/stp.html</a:t>
            </a:r>
            <a:endParaRPr lang="en-US" sz="1600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781800" cy="7626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Moral of the Story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600200"/>
            <a:ext cx="7924800" cy="166199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USE HAMPI and STP</a:t>
            </a:r>
            <a:endParaRPr lang="en-US" sz="1600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endParaRPr lang="en-US" sz="1600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 Download Source + All Experimental Data</a:t>
            </a:r>
          </a:p>
          <a:p>
            <a:pPr lvl="1"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  <a:hlinkClick r:id="rId3"/>
              </a:rPr>
              <a:t>http://people.csail.mit.edu/akiezun/hampi</a:t>
            </a:r>
            <a:endParaRPr lang="en-US" sz="1600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http://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people.csail.mit.edu/vganesh/stp.html</a:t>
            </a:r>
            <a:endParaRPr lang="en-US" sz="1600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31900" y="228599"/>
            <a:ext cx="7226300" cy="7620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Analysis for SQL Injection Attacks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454" y="1905000"/>
            <a:ext cx="8380346" cy="206210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prstClr val="white"/>
              </a:gs>
            </a:gsLst>
            <a:lin ang="1620000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ndale Mono"/>
                <a:cs typeface="Andale Mono"/>
              </a:rPr>
              <a:t>$</a:t>
            </a:r>
            <a:r>
              <a:rPr lang="en-US" sz="1600" b="1" dirty="0" err="1" smtClean="0">
                <a:latin typeface="Andale Mono"/>
                <a:cs typeface="Andale Mono"/>
              </a:rPr>
              <a:t>my_topicid</a:t>
            </a:r>
            <a:r>
              <a:rPr lang="en-US" sz="1600" b="1" dirty="0" smtClean="0">
                <a:latin typeface="Andale Mono"/>
                <a:cs typeface="Andale Mono"/>
              </a:rPr>
              <a:t> = $_</a:t>
            </a:r>
            <a:r>
              <a:rPr lang="en-US" sz="1600" b="1" dirty="0" err="1" smtClean="0">
                <a:latin typeface="Andale Mono"/>
                <a:cs typeface="Andale Mono"/>
              </a:rPr>
              <a:t>GET[‘topicid</a:t>
            </a:r>
            <a:r>
              <a:rPr lang="en-US" sz="1600" b="1" dirty="0" smtClean="0">
                <a:latin typeface="Andale Mono"/>
                <a:cs typeface="Andale Mono"/>
              </a:rPr>
              <a:t>’];</a:t>
            </a:r>
          </a:p>
          <a:p>
            <a:endParaRPr lang="en-US" sz="1600" b="1" dirty="0" smtClean="0">
              <a:latin typeface="Andale Mono"/>
              <a:cs typeface="Andale Mono"/>
            </a:endParaRPr>
          </a:p>
          <a:p>
            <a:r>
              <a:rPr lang="en-US" sz="1600" b="1" dirty="0" smtClean="0">
                <a:latin typeface="Andale Mono"/>
                <a:cs typeface="Andale Mono"/>
              </a:rPr>
              <a:t>$</a:t>
            </a:r>
            <a:r>
              <a:rPr lang="en-US" sz="1600" b="1" dirty="0" err="1" smtClean="0">
                <a:latin typeface="Andale Mono"/>
                <a:cs typeface="Andale Mono"/>
              </a:rPr>
              <a:t>sqlstmt</a:t>
            </a:r>
            <a:r>
              <a:rPr lang="en-US" sz="1600" b="1" dirty="0" smtClean="0">
                <a:latin typeface="Andale Mono"/>
                <a:cs typeface="Andale Mono"/>
              </a:rPr>
              <a:t> = “SELECT </a:t>
            </a:r>
            <a:r>
              <a:rPr lang="en-US" sz="1600" b="1" dirty="0" err="1" smtClean="0">
                <a:latin typeface="Andale Mono"/>
                <a:cs typeface="Andale Mono"/>
              </a:rPr>
              <a:t>msg</a:t>
            </a:r>
            <a:r>
              <a:rPr lang="en-US" sz="1600" b="1" dirty="0" smtClean="0">
                <a:latin typeface="Andale Mono"/>
                <a:cs typeface="Andale Mono"/>
              </a:rPr>
              <a:t> FROM messages WHERE </a:t>
            </a:r>
            <a:r>
              <a:rPr lang="en-US" sz="1600" b="1" dirty="0" err="1" smtClean="0">
                <a:latin typeface="Andale Mono"/>
                <a:cs typeface="Andale Mono"/>
              </a:rPr>
              <a:t>topicid</a:t>
            </a:r>
            <a:r>
              <a:rPr lang="en-US" sz="1600" b="1" dirty="0" smtClean="0">
                <a:latin typeface="Andale Mono"/>
                <a:cs typeface="Andale Mono"/>
              </a:rPr>
              <a:t> = ‘$</a:t>
            </a:r>
            <a:r>
              <a:rPr lang="en-US" sz="1600" b="1" dirty="0" err="1" smtClean="0">
                <a:latin typeface="Andale Mono"/>
                <a:cs typeface="Andale Mono"/>
              </a:rPr>
              <a:t>my_topicid</a:t>
            </a:r>
            <a:r>
              <a:rPr lang="en-US" sz="1600" b="1" dirty="0" smtClean="0">
                <a:latin typeface="Andale Mono"/>
                <a:cs typeface="Andale Mono"/>
              </a:rPr>
              <a:t>’;</a:t>
            </a:r>
          </a:p>
          <a:p>
            <a:r>
              <a:rPr lang="en-US" sz="1600" b="1" dirty="0" smtClean="0">
                <a:latin typeface="Andale Mono"/>
                <a:cs typeface="Andale Mono"/>
              </a:rPr>
              <a:t>$result  = </a:t>
            </a:r>
            <a:r>
              <a:rPr lang="en-US" sz="1600" b="1" dirty="0" err="1" smtClean="0">
                <a:latin typeface="Andale Mono"/>
                <a:cs typeface="Andale Mono"/>
              </a:rPr>
              <a:t>mysql_query($sqlstmt</a:t>
            </a:r>
            <a:r>
              <a:rPr lang="en-US" sz="1600" b="1" dirty="0" smtClean="0">
                <a:latin typeface="Andale Mono"/>
                <a:cs typeface="Andale Mono"/>
              </a:rPr>
              <a:t>);</a:t>
            </a:r>
          </a:p>
          <a:p>
            <a:endParaRPr lang="en-US" sz="1600" b="1" dirty="0" smtClean="0">
              <a:latin typeface="Andale Mono"/>
              <a:cs typeface="Andale Mono"/>
            </a:endParaRPr>
          </a:p>
          <a:p>
            <a:r>
              <a:rPr lang="en-US" sz="1600" b="1" dirty="0" smtClean="0">
                <a:latin typeface="Andale Mono"/>
                <a:cs typeface="Andale Mono"/>
              </a:rPr>
              <a:t>WHILE ($row = </a:t>
            </a:r>
            <a:r>
              <a:rPr lang="en-US" sz="1600" b="1" dirty="0" err="1" smtClean="0">
                <a:latin typeface="Andale Mono"/>
                <a:cs typeface="Andale Mono"/>
              </a:rPr>
              <a:t>mysql_fetch_assoc($result</a:t>
            </a:r>
            <a:r>
              <a:rPr lang="en-US" sz="1600" b="1" dirty="0" smtClean="0">
                <a:latin typeface="Andale Mono"/>
                <a:cs typeface="Andale Mono"/>
              </a:rPr>
              <a:t>)) {</a:t>
            </a:r>
          </a:p>
          <a:p>
            <a:r>
              <a:rPr lang="en-US" sz="1600" b="1" dirty="0" smtClean="0">
                <a:latin typeface="Andale Mono"/>
                <a:cs typeface="Andale Mono"/>
              </a:rPr>
              <a:t>	echo “Message “ . $</a:t>
            </a:r>
            <a:r>
              <a:rPr lang="en-US" sz="1600" b="1" dirty="0" err="1" smtClean="0">
                <a:latin typeface="Andale Mono"/>
                <a:cs typeface="Andale Mono"/>
              </a:rPr>
              <a:t>row[‘msg</a:t>
            </a:r>
            <a:r>
              <a:rPr lang="en-US" sz="1600" b="1" dirty="0" smtClean="0">
                <a:latin typeface="Andale Mono"/>
                <a:cs typeface="Andale Mono"/>
              </a:rPr>
              <a:t>’];</a:t>
            </a:r>
          </a:p>
          <a:p>
            <a:r>
              <a:rPr lang="en-US" sz="1600" b="1" dirty="0" smtClean="0">
                <a:latin typeface="Andale Mono"/>
                <a:cs typeface="Andale Mono"/>
              </a:rPr>
              <a:t>}</a:t>
            </a:r>
          </a:p>
        </p:txBody>
      </p:sp>
      <p:pic>
        <p:nvPicPr>
          <p:cNvPr id="12" name="Picture 11" descr="120px-Padlock-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4" y="91379"/>
            <a:ext cx="1154046" cy="11540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454" y="4648200"/>
            <a:ext cx="8380346" cy="2031325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16200000" scaled="0"/>
            <a:tileRect/>
          </a:gradFill>
        </p:spPr>
        <p:txBody>
          <a:bodyPr wrap="square" rtlCol="0">
            <a:spAutoFit/>
          </a:bodyPr>
          <a:lstStyle/>
          <a:p>
            <a:pPr>
              <a:buClr>
                <a:srgbClr val="008000"/>
              </a:buClr>
              <a:buFont typeface="Arial"/>
              <a:buChar char="•"/>
            </a:pPr>
            <a:r>
              <a:rPr lang="en-US" dirty="0" smtClean="0"/>
              <a:t> PHP Program as part of a website: http://</a:t>
            </a:r>
            <a:r>
              <a:rPr lang="en-US" dirty="0" err="1" smtClean="0"/>
              <a:t>www.mysite.com/?topicid</a:t>
            </a:r>
            <a:r>
              <a:rPr lang="en-US" dirty="0" smtClean="0"/>
              <a:t>=1</a:t>
            </a:r>
          </a:p>
          <a:p>
            <a:pPr>
              <a:buClr>
                <a:srgbClr val="008000"/>
              </a:buClr>
              <a:buFont typeface="Arial"/>
              <a:buChar char="•"/>
            </a:pPr>
            <a:endParaRPr lang="en-US" dirty="0" smtClean="0"/>
          </a:p>
          <a:p>
            <a:pPr>
              <a:buClr>
                <a:srgbClr val="008000"/>
              </a:buClr>
              <a:buFont typeface="Arial"/>
              <a:buChar char="•"/>
            </a:pPr>
            <a:r>
              <a:rPr lang="en-US" dirty="0" smtClean="0"/>
              <a:t> Access Database with command:</a:t>
            </a:r>
          </a:p>
          <a:p>
            <a:pPr>
              <a:buClr>
                <a:srgbClr val="008000"/>
              </a:buClr>
            </a:pPr>
            <a:r>
              <a:rPr lang="en-US" dirty="0" smtClean="0">
                <a:solidFill>
                  <a:srgbClr val="FF0000"/>
                </a:solidFill>
              </a:rPr>
              <a:t>  SELECT </a:t>
            </a:r>
            <a:r>
              <a:rPr lang="en-US" dirty="0" err="1" smtClean="0">
                <a:solidFill>
                  <a:srgbClr val="FF0000"/>
                </a:solidFill>
              </a:rPr>
              <a:t>msg</a:t>
            </a:r>
            <a:r>
              <a:rPr lang="en-US" dirty="0" smtClean="0">
                <a:solidFill>
                  <a:srgbClr val="FF0000"/>
                </a:solidFill>
              </a:rPr>
              <a:t> FROM messages WHERE </a:t>
            </a:r>
            <a:r>
              <a:rPr lang="en-US" dirty="0" err="1" smtClean="0">
                <a:solidFill>
                  <a:srgbClr val="FF0000"/>
                </a:solidFill>
              </a:rPr>
              <a:t>topicid</a:t>
            </a:r>
            <a:r>
              <a:rPr lang="en-US" dirty="0" smtClean="0">
                <a:solidFill>
                  <a:srgbClr val="FF0000"/>
                </a:solidFill>
              </a:rPr>
              <a:t> = 1</a:t>
            </a:r>
          </a:p>
          <a:p>
            <a:pPr>
              <a:buClr>
                <a:srgbClr val="008000"/>
              </a:buClr>
              <a:buFont typeface="Arial"/>
              <a:buChar char="•"/>
            </a:pPr>
            <a:endParaRPr lang="en-US" dirty="0" smtClean="0"/>
          </a:p>
          <a:p>
            <a:pPr>
              <a:buClr>
                <a:srgbClr val="008000"/>
              </a:buClr>
              <a:buFont typeface="Arial"/>
              <a:buChar char="•"/>
            </a:pPr>
            <a:r>
              <a:rPr lang="en-US" dirty="0" smtClean="0"/>
              <a:t> Attacker can reveal the entire database by URL: </a:t>
            </a:r>
          </a:p>
          <a:p>
            <a:pPr algn="ctr">
              <a:buClr>
                <a:srgbClr val="008000"/>
              </a:buClr>
            </a:pPr>
            <a:r>
              <a:rPr lang="en-US" dirty="0" smtClean="0">
                <a:solidFill>
                  <a:srgbClr val="000000"/>
                </a:solidFill>
                <a:hlinkClick r:id="rId4"/>
              </a:rPr>
              <a:t> http://www.mysite.com/?topicid</a:t>
            </a:r>
            <a:r>
              <a:rPr lang="en-US" dirty="0" smtClean="0">
                <a:solidFill>
                  <a:srgbClr val="000000"/>
                </a:solidFill>
              </a:rPr>
              <a:t>=‘ OR ‘1’=‘1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63700" y="1625600"/>
            <a:ext cx="7452360" cy="4216400"/>
          </a:xfrm>
          <a:gradFill flip="none" rotWithShape="1">
            <a:gsLst>
              <a:gs pos="0">
                <a:srgbClr val="CCFFCC"/>
              </a:gs>
              <a:gs pos="100000">
                <a:prstClr val="whit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err="1" smtClean="0">
                <a:latin typeface="Andale Mono"/>
                <a:cs typeface="Andale Mono"/>
              </a:rPr>
              <a:t>var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b="0" dirty="0" err="1" smtClean="0">
                <a:latin typeface="Andale Mono"/>
                <a:cs typeface="Andale Mono"/>
              </a:rPr>
              <a:t>v</a:t>
            </a:r>
            <a:r>
              <a:rPr lang="en-US" sz="1400" b="0" dirty="0" smtClean="0">
                <a:latin typeface="Andale Mono"/>
                <a:cs typeface="Andale Mono"/>
              </a:rPr>
              <a:t> : 12;</a:t>
            </a:r>
          </a:p>
          <a:p>
            <a:pPr>
              <a:buNone/>
            </a:pPr>
            <a:endParaRPr lang="en-US" sz="1400" b="0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sz="14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400" dirty="0" err="1" smtClean="0">
                <a:latin typeface="Andale Mono"/>
                <a:cs typeface="Andale Mono"/>
              </a:rPr>
              <a:t>cfg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b="0" i="1" dirty="0" err="1" smtClean="0">
                <a:latin typeface="Andale Mono"/>
                <a:cs typeface="Andale Mono"/>
              </a:rPr>
              <a:t>SqlSmall</a:t>
            </a:r>
            <a:r>
              <a:rPr lang="en-US" sz="1400" b="0" i="1" dirty="0" smtClean="0">
                <a:latin typeface="Andale Mono"/>
                <a:cs typeface="Andale Mono"/>
              </a:rPr>
              <a:t> </a:t>
            </a:r>
            <a:r>
              <a:rPr lang="en-US" sz="1400" b="0" dirty="0" smtClean="0">
                <a:latin typeface="Andale Mono"/>
                <a:cs typeface="Andale Mono"/>
              </a:rPr>
              <a:t>:= "SELECT ” [a-</a:t>
            </a:r>
            <a:r>
              <a:rPr lang="en-US" sz="1400" b="0" dirty="0" err="1" smtClean="0">
                <a:latin typeface="Andale Mono"/>
                <a:cs typeface="Andale Mono"/>
              </a:rPr>
              <a:t>z</a:t>
            </a:r>
            <a:r>
              <a:rPr lang="en-US" sz="1400" b="0" dirty="0" smtClean="0">
                <a:latin typeface="Andale Mono"/>
                <a:cs typeface="Andale Mono"/>
              </a:rPr>
              <a:t>]+ " FROM ” [a-</a:t>
            </a:r>
            <a:r>
              <a:rPr lang="en-US" sz="1400" b="0" dirty="0" err="1" smtClean="0">
                <a:latin typeface="Andale Mono"/>
                <a:cs typeface="Andale Mono"/>
              </a:rPr>
              <a:t>z</a:t>
            </a:r>
            <a:r>
              <a:rPr lang="en-US" sz="1400" b="0" dirty="0" smtClean="0">
                <a:latin typeface="Andale Mono"/>
                <a:cs typeface="Andale Mono"/>
              </a:rPr>
              <a:t>]+ " WHERE " </a:t>
            </a:r>
            <a:r>
              <a:rPr lang="en-US" sz="1400" b="0" i="1" dirty="0" err="1" smtClean="0">
                <a:latin typeface="Andale Mono"/>
                <a:cs typeface="Andale Mono"/>
              </a:rPr>
              <a:t>Cond</a:t>
            </a:r>
            <a:r>
              <a:rPr lang="en-US" sz="1400" b="0" dirty="0" smtClean="0">
                <a:latin typeface="Andale Mono"/>
                <a:cs typeface="Andale Mono"/>
              </a:rPr>
              <a:t>;</a:t>
            </a:r>
          </a:p>
          <a:p>
            <a:pPr>
              <a:buNone/>
            </a:pPr>
            <a:r>
              <a:rPr lang="en-US" sz="1400" dirty="0" err="1" smtClean="0">
                <a:latin typeface="Andale Mono"/>
                <a:cs typeface="Andale Mono"/>
              </a:rPr>
              <a:t>cfg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b="0" i="1" dirty="0" err="1" smtClean="0">
                <a:latin typeface="Andale Mono"/>
                <a:cs typeface="Andale Mono"/>
              </a:rPr>
              <a:t>Cond</a:t>
            </a:r>
            <a:r>
              <a:rPr lang="en-US" sz="1400" b="0" i="1" dirty="0" smtClean="0">
                <a:latin typeface="Andale Mono"/>
                <a:cs typeface="Andale Mono"/>
              </a:rPr>
              <a:t> </a:t>
            </a:r>
            <a:r>
              <a:rPr lang="en-US" sz="1400" b="0" dirty="0" smtClean="0">
                <a:latin typeface="Andale Mono"/>
                <a:cs typeface="Andale Mono"/>
              </a:rPr>
              <a:t>:= </a:t>
            </a:r>
            <a:r>
              <a:rPr lang="en-US" sz="1400" b="0" i="1" dirty="0" smtClean="0">
                <a:latin typeface="Andale Mono"/>
                <a:cs typeface="Andale Mono"/>
              </a:rPr>
              <a:t>Val </a:t>
            </a:r>
            <a:r>
              <a:rPr lang="en-US" sz="1400" b="0" dirty="0" smtClean="0">
                <a:latin typeface="Andale Mono"/>
                <a:cs typeface="Andale Mono"/>
              </a:rPr>
              <a:t>"=" </a:t>
            </a:r>
            <a:r>
              <a:rPr lang="en-US" sz="1400" b="0" i="1" dirty="0" smtClean="0">
                <a:latin typeface="Andale Mono"/>
                <a:cs typeface="Andale Mono"/>
              </a:rPr>
              <a:t>Val </a:t>
            </a:r>
            <a:r>
              <a:rPr lang="en-US" sz="1400" b="0" dirty="0" smtClean="0">
                <a:latin typeface="Andale Mono"/>
                <a:cs typeface="Andale Mono"/>
              </a:rPr>
              <a:t>| </a:t>
            </a:r>
            <a:r>
              <a:rPr lang="en-US" sz="1400" b="0" i="1" dirty="0" err="1" smtClean="0">
                <a:latin typeface="Andale Mono"/>
                <a:cs typeface="Andale Mono"/>
              </a:rPr>
              <a:t>Cond</a:t>
            </a:r>
            <a:r>
              <a:rPr lang="en-US" sz="1400" b="0" i="1" dirty="0" smtClean="0">
                <a:latin typeface="Andale Mono"/>
                <a:cs typeface="Andale Mono"/>
              </a:rPr>
              <a:t> </a:t>
            </a:r>
            <a:r>
              <a:rPr lang="en-US" sz="1400" b="0" dirty="0" smtClean="0">
                <a:latin typeface="Andale Mono"/>
                <a:cs typeface="Andale Mono"/>
              </a:rPr>
              <a:t>" OR " </a:t>
            </a:r>
            <a:r>
              <a:rPr lang="en-US" sz="1400" b="0" i="1" dirty="0" err="1" smtClean="0">
                <a:latin typeface="Andale Mono"/>
                <a:cs typeface="Andale Mono"/>
              </a:rPr>
              <a:t>Cond</a:t>
            </a:r>
            <a:r>
              <a:rPr lang="en-US" sz="1400" b="0" dirty="0" smtClean="0">
                <a:latin typeface="Andale Mono"/>
                <a:cs typeface="Andale Mono"/>
              </a:rPr>
              <a:t>;</a:t>
            </a:r>
          </a:p>
          <a:p>
            <a:pPr>
              <a:buNone/>
            </a:pPr>
            <a:r>
              <a:rPr lang="en-US" sz="1400" dirty="0" err="1" smtClean="0">
                <a:latin typeface="Andale Mono"/>
                <a:cs typeface="Andale Mono"/>
              </a:rPr>
              <a:t>cfg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b="0" i="1" dirty="0" smtClean="0">
                <a:latin typeface="Andale Mono"/>
                <a:cs typeface="Andale Mono"/>
              </a:rPr>
              <a:t>Val </a:t>
            </a:r>
            <a:r>
              <a:rPr lang="en-US" sz="1400" b="0" dirty="0" smtClean="0">
                <a:latin typeface="Andale Mono"/>
                <a:cs typeface="Andale Mono"/>
              </a:rPr>
              <a:t>:= [a-</a:t>
            </a:r>
            <a:r>
              <a:rPr lang="en-US" sz="1400" b="0" dirty="0" err="1" smtClean="0">
                <a:latin typeface="Andale Mono"/>
                <a:cs typeface="Andale Mono"/>
              </a:rPr>
              <a:t>z</a:t>
            </a:r>
            <a:r>
              <a:rPr lang="en-US" sz="1400" b="0" dirty="0" smtClean="0">
                <a:latin typeface="Andale Mono"/>
                <a:cs typeface="Andale Mono"/>
              </a:rPr>
              <a:t>]+ | "'” [a-z0-9]* "'" | [0-9]+;</a:t>
            </a:r>
          </a:p>
          <a:p>
            <a:pPr>
              <a:buNone/>
            </a:pPr>
            <a:r>
              <a:rPr lang="en-US" sz="1400" b="0" dirty="0" smtClean="0">
                <a:latin typeface="Andale Mono"/>
                <a:cs typeface="Andale Mono"/>
              </a:rPr>
              <a:t> </a:t>
            </a:r>
          </a:p>
          <a:p>
            <a:pPr>
              <a:buNone/>
            </a:pPr>
            <a:endParaRPr lang="en-US" sz="14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400" dirty="0" err="1" smtClean="0">
                <a:latin typeface="Andale Mono"/>
                <a:cs typeface="Andale Mono"/>
              </a:rPr>
              <a:t>reg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b="0" i="1" dirty="0" err="1" smtClean="0">
                <a:latin typeface="Andale Mono"/>
                <a:cs typeface="Andale Mono"/>
              </a:rPr>
              <a:t>SqlSmallBounded</a:t>
            </a:r>
            <a:r>
              <a:rPr lang="en-US" sz="1400" b="0" i="1" dirty="0" smtClean="0">
                <a:latin typeface="Andale Mono"/>
                <a:cs typeface="Andale Mono"/>
              </a:rPr>
              <a:t> </a:t>
            </a:r>
            <a:r>
              <a:rPr lang="en-US" sz="1400" b="0" dirty="0" smtClean="0">
                <a:latin typeface="Andale Mono"/>
                <a:cs typeface="Andale Mono"/>
              </a:rPr>
              <a:t>:= </a:t>
            </a:r>
            <a:r>
              <a:rPr lang="en-US" sz="1400" b="0" dirty="0" err="1" smtClean="0">
                <a:latin typeface="Andale Mono"/>
                <a:cs typeface="Andale Mono"/>
              </a:rPr>
              <a:t>bound(</a:t>
            </a:r>
            <a:r>
              <a:rPr lang="en-US" sz="1400" b="0" i="1" dirty="0" err="1" smtClean="0">
                <a:latin typeface="Andale Mono"/>
                <a:cs typeface="Andale Mono"/>
              </a:rPr>
              <a:t>SqlSmall</a:t>
            </a:r>
            <a:r>
              <a:rPr lang="en-US" sz="1400" b="0" dirty="0" smtClean="0">
                <a:latin typeface="Andale Mono"/>
                <a:cs typeface="Andale Mono"/>
              </a:rPr>
              <a:t>, 53);</a:t>
            </a:r>
          </a:p>
          <a:p>
            <a:pPr>
              <a:buNone/>
            </a:pPr>
            <a:endParaRPr lang="en-US" sz="1400" b="0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sz="14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400" dirty="0" err="1" smtClean="0">
                <a:latin typeface="Andale Mono"/>
                <a:cs typeface="Andale Mono"/>
              </a:rPr>
              <a:t>val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b="0" dirty="0" err="1" smtClean="0">
                <a:latin typeface="Andale Mono"/>
                <a:cs typeface="Andale Mono"/>
              </a:rPr>
              <a:t>q</a:t>
            </a:r>
            <a:r>
              <a:rPr lang="en-US" sz="1400" b="0" dirty="0" smtClean="0">
                <a:latin typeface="Andale Mono"/>
                <a:cs typeface="Andale Mono"/>
              </a:rPr>
              <a:t> := </a:t>
            </a:r>
            <a:r>
              <a:rPr lang="en-US" sz="1400" b="0" dirty="0" err="1" smtClean="0">
                <a:latin typeface="Andale Mono"/>
                <a:cs typeface="Andale Mono"/>
              </a:rPr>
              <a:t>concat("SELECT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b="0" dirty="0" err="1" smtClean="0">
                <a:latin typeface="Andale Mono"/>
                <a:cs typeface="Andale Mono"/>
              </a:rPr>
              <a:t>msg</a:t>
            </a:r>
            <a:r>
              <a:rPr lang="en-US" sz="1400" b="0" dirty="0" smtClean="0">
                <a:latin typeface="Andale Mono"/>
                <a:cs typeface="Andale Mono"/>
              </a:rPr>
              <a:t> FROM messages WHERE </a:t>
            </a:r>
            <a:r>
              <a:rPr lang="en-US" sz="1400" b="0" dirty="0" err="1" smtClean="0">
                <a:latin typeface="Andale Mono"/>
                <a:cs typeface="Andale Mono"/>
              </a:rPr>
              <a:t>topicid</a:t>
            </a:r>
            <a:r>
              <a:rPr lang="en-US" sz="1400" b="0" dirty="0" smtClean="0">
                <a:latin typeface="Andale Mono"/>
                <a:cs typeface="Andale Mono"/>
              </a:rPr>
              <a:t>='", </a:t>
            </a:r>
            <a:r>
              <a:rPr lang="en-US" sz="1400" b="0" dirty="0" err="1" smtClean="0">
                <a:latin typeface="Andale Mono"/>
                <a:cs typeface="Andale Mono"/>
              </a:rPr>
              <a:t>v</a:t>
            </a:r>
            <a:r>
              <a:rPr lang="en-US" sz="1400" b="0" dirty="0" smtClean="0">
                <a:latin typeface="Andale Mono"/>
                <a:cs typeface="Andale Mono"/>
              </a:rPr>
              <a:t>, "'");</a:t>
            </a:r>
          </a:p>
          <a:p>
            <a:pPr>
              <a:buNone/>
            </a:pPr>
            <a:endParaRPr lang="en-US" sz="1400" b="0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sz="14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assert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b="0" dirty="0" err="1" smtClean="0">
                <a:latin typeface="Andale Mono"/>
                <a:cs typeface="Andale Mono"/>
              </a:rPr>
              <a:t>q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in </a:t>
            </a:r>
            <a:r>
              <a:rPr lang="en-US" sz="1400" b="0" i="1" dirty="0" err="1" smtClean="0">
                <a:latin typeface="Andale Mono"/>
                <a:cs typeface="Andale Mono"/>
              </a:rPr>
              <a:t>SqlSmallBounded</a:t>
            </a:r>
            <a:r>
              <a:rPr lang="en-US" sz="1400" b="0" dirty="0" smtClean="0">
                <a:latin typeface="Andale Mono"/>
                <a:cs typeface="Andale Mono"/>
              </a:rPr>
              <a:t>;    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assert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b="0" dirty="0" err="1" smtClean="0">
                <a:latin typeface="Andale Mono"/>
                <a:cs typeface="Andale Mono"/>
              </a:rPr>
              <a:t>q</a:t>
            </a:r>
            <a:r>
              <a:rPr lang="en-US" sz="1400" b="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contains </a:t>
            </a:r>
            <a:r>
              <a:rPr lang="en-US" sz="1400" b="0" dirty="0" smtClean="0">
                <a:latin typeface="Andale Mono"/>
                <a:cs typeface="Andale Mono"/>
              </a:rPr>
              <a:t>"OR ‘1'=‘1'"; </a:t>
            </a:r>
            <a:endParaRPr lang="en-US" sz="1400" b="0" dirty="0">
              <a:latin typeface="Andale Mono"/>
              <a:cs typeface="Andale Mono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485901" y="2400300"/>
            <a:ext cx="236220" cy="863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45" y="2647434"/>
            <a:ext cx="14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 grammar</a:t>
            </a:r>
            <a:endParaRPr lang="en-US" b="1" dirty="0"/>
          </a:p>
        </p:txBody>
      </p:sp>
      <p:sp>
        <p:nvSpPr>
          <p:cNvPr id="13" name="Left Brace 12"/>
          <p:cNvSpPr/>
          <p:nvPr/>
        </p:nvSpPr>
        <p:spPr>
          <a:xfrm>
            <a:off x="1544321" y="3644900"/>
            <a:ext cx="132079" cy="3937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9" y="3481169"/>
            <a:ext cx="14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bounded </a:t>
            </a:r>
          </a:p>
          <a:p>
            <a:pPr algn="r"/>
            <a:r>
              <a:rPr lang="en-US" b="1" dirty="0" smtClean="0"/>
              <a:t>SQL grammar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511301" y="1600201"/>
            <a:ext cx="210820" cy="4191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884" y="1523999"/>
            <a:ext cx="117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user input string</a:t>
            </a:r>
            <a:endParaRPr lang="en-US" b="1" dirty="0"/>
          </a:p>
        </p:txBody>
      </p:sp>
      <p:sp>
        <p:nvSpPr>
          <p:cNvPr id="20" name="Left Brace 19"/>
          <p:cNvSpPr/>
          <p:nvPr/>
        </p:nvSpPr>
        <p:spPr>
          <a:xfrm>
            <a:off x="1511301" y="4394200"/>
            <a:ext cx="177800" cy="457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9312" y="442646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SQL query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1478280" y="5283200"/>
            <a:ext cx="177800" cy="457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1072" y="5180568"/>
            <a:ext cx="125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SQLI attack</a:t>
            </a:r>
          </a:p>
          <a:p>
            <a:pPr algn="r"/>
            <a:r>
              <a:rPr lang="en-US" b="1" dirty="0" smtClean="0"/>
              <a:t>conditions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372100" y="4864100"/>
            <a:ext cx="2654300" cy="419100"/>
          </a:xfrm>
          <a:prstGeom prst="wedgeRectCallout">
            <a:avLst>
              <a:gd name="adj1" fmla="val -67552"/>
              <a:gd name="adj2" fmla="val 5799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“</a:t>
            </a:r>
            <a:r>
              <a:rPr lang="en-US" b="1" dirty="0" err="1" smtClean="0">
                <a:solidFill>
                  <a:srgbClr val="000000"/>
                </a:solidFill>
              </a:rPr>
              <a:t>q</a:t>
            </a:r>
            <a:r>
              <a:rPr lang="en-US" b="1" dirty="0" smtClean="0">
                <a:solidFill>
                  <a:srgbClr val="000000"/>
                </a:solidFill>
              </a:rPr>
              <a:t> is a valid SQL query”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372100" y="5416292"/>
            <a:ext cx="3340100" cy="425708"/>
          </a:xfrm>
          <a:prstGeom prst="wedgeRectCallout">
            <a:avLst>
              <a:gd name="adj1" fmla="val -58484"/>
              <a:gd name="adj2" fmla="val -946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“</a:t>
            </a:r>
            <a:r>
              <a:rPr lang="en-US" b="1" dirty="0" err="1" smtClean="0">
                <a:solidFill>
                  <a:srgbClr val="000000"/>
                </a:solidFill>
              </a:rPr>
              <a:t>q</a:t>
            </a:r>
            <a:r>
              <a:rPr lang="en-US" b="1" dirty="0" smtClean="0">
                <a:solidFill>
                  <a:srgbClr val="000000"/>
                </a:solidFill>
              </a:rPr>
              <a:t> contains an attack tautology”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9" name="Picture 18" descr="120px-Padlock-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4" y="91379"/>
            <a:ext cx="1154046" cy="1154046"/>
          </a:xfrm>
          <a:prstGeom prst="rect">
            <a:avLst/>
          </a:prstGeom>
        </p:spPr>
      </p:pic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1722121" y="274638"/>
            <a:ext cx="6964679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HAMPI Constraints That Create SQL Injection Attacks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9312" y="6019800"/>
            <a:ext cx="8195088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Lucida Grande"/>
                <a:cs typeface="Lucida Grande"/>
              </a:rPr>
              <a:t>HAMPI finds an attack input:   </a:t>
            </a:r>
            <a:r>
              <a:rPr lang="en-US" sz="1400" b="1" dirty="0" err="1" smtClean="0">
                <a:solidFill>
                  <a:schemeClr val="tx1"/>
                </a:solidFill>
                <a:latin typeface="Lucida Grande"/>
                <a:cs typeface="Lucida Grande"/>
              </a:rPr>
              <a:t>v</a:t>
            </a:r>
            <a:r>
              <a:rPr lang="en-US" sz="1400" b="1" dirty="0" smtClean="0">
                <a:solidFill>
                  <a:schemeClr val="tx1"/>
                </a:solidFill>
                <a:latin typeface="Lucida Grande"/>
                <a:cs typeface="Lucida Grande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Lucida Console" pitchFamily="49" charset="0"/>
                <a:sym typeface="Symbol"/>
              </a:rPr>
              <a:t></a:t>
            </a:r>
            <a:r>
              <a:rPr lang="en-US" sz="1400" b="1" dirty="0" smtClean="0">
                <a:solidFill>
                  <a:schemeClr val="tx1"/>
                </a:solidFill>
                <a:latin typeface="Lucida Grande"/>
                <a:cs typeface="Lucida Grande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1’ OR ‘1’=‘1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SELECT </a:t>
            </a:r>
            <a:r>
              <a:rPr lang="en-US" sz="1400" b="1" dirty="0" err="1" smtClean="0">
                <a:solidFill>
                  <a:srgbClr val="FF0000"/>
                </a:solidFill>
                <a:latin typeface="Lucida Grande"/>
                <a:cs typeface="Lucida Grande"/>
              </a:rPr>
              <a:t>msg</a:t>
            </a:r>
            <a:r>
              <a:rPr lang="en-US" sz="14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 FROM messages WHERE </a:t>
            </a:r>
            <a:r>
              <a:rPr lang="en-US" sz="1400" b="1" dirty="0" err="1" smtClean="0">
                <a:solidFill>
                  <a:srgbClr val="FF0000"/>
                </a:solidFill>
                <a:latin typeface="Lucida Grande"/>
                <a:cs typeface="Lucida Grande"/>
              </a:rPr>
              <a:t>topicid</a:t>
            </a:r>
            <a:r>
              <a:rPr lang="en-US" sz="14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=1’ OR ‘1’=‘1’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8597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A Problem Instance</a:t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8" name="Picture 17" descr="spira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grpSp>
        <p:nvGrpSpPr>
          <p:cNvPr id="3" name="Group 40"/>
          <p:cNvGrpSpPr/>
          <p:nvPr/>
        </p:nvGrpSpPr>
        <p:grpSpPr>
          <a:xfrm>
            <a:off x="468280" y="1450181"/>
            <a:ext cx="3875121" cy="4892173"/>
            <a:chOff x="5822309" y="1604855"/>
            <a:chExt cx="1764749" cy="3822221"/>
          </a:xfrm>
        </p:grpSpPr>
        <p:grpSp>
          <p:nvGrpSpPr>
            <p:cNvPr id="4" name="Group 37"/>
            <p:cNvGrpSpPr/>
            <p:nvPr/>
          </p:nvGrpSpPr>
          <p:grpSpPr>
            <a:xfrm>
              <a:off x="5822309" y="1604855"/>
              <a:ext cx="1764749" cy="3822221"/>
              <a:chOff x="4920609" y="1901757"/>
              <a:chExt cx="1764749" cy="382222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920609" y="2824440"/>
                <a:ext cx="1676400" cy="19303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rgbClr val="000000"/>
                    </a:solidFill>
                  </a:rPr>
                  <a:t>HAMPI</a:t>
                </a:r>
              </a:p>
              <a:p>
                <a:pPr algn="ctr"/>
                <a:r>
                  <a:rPr lang="en-US" sz="3600" b="1" dirty="0" smtClean="0">
                    <a:solidFill>
                      <a:srgbClr val="000000"/>
                    </a:solidFill>
                  </a:rPr>
                  <a:t>String Solver</a:t>
                </a:r>
                <a:endParaRPr lang="en-US" sz="36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endCxn id="19" idx="0"/>
              </p:cNvCxnSpPr>
              <p:nvPr/>
            </p:nvCxnSpPr>
            <p:spPr>
              <a:xfrm rot="5400000">
                <a:off x="5517509" y="2583140"/>
                <a:ext cx="482600" cy="158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920610" y="1901757"/>
                <a:ext cx="1764748" cy="408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Context-free Grammars, Regular expressions,</a:t>
                </a:r>
              </a:p>
              <a:p>
                <a:pPr algn="ctr"/>
                <a:r>
                  <a:rPr lang="en-US" sz="1400" b="1" dirty="0" smtClean="0"/>
                  <a:t>string variable</a:t>
                </a:r>
                <a:endParaRPr lang="en-US" sz="14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20609" y="5416034"/>
                <a:ext cx="411584" cy="307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String</a:t>
                </a:r>
                <a:endParaRPr lang="en-US" b="1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009244" y="5119132"/>
              <a:ext cx="456045" cy="307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UNSAT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stCxn id="19" idx="2"/>
              <a:endCxn id="30" idx="0"/>
            </p:cNvCxnSpPr>
            <p:nvPr/>
          </p:nvCxnSpPr>
          <p:spPr>
            <a:xfrm rot="5400000">
              <a:off x="6013706" y="4472330"/>
              <a:ext cx="661197" cy="6324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2"/>
              <a:endCxn id="31" idx="0"/>
            </p:cNvCxnSpPr>
            <p:nvPr/>
          </p:nvCxnSpPr>
          <p:spPr>
            <a:xfrm rot="16200000" flipH="1">
              <a:off x="6618289" y="4500154"/>
              <a:ext cx="661197" cy="576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4191000" cy="2286000"/>
          </a:xfrm>
          <a:gradFill flip="none" rotWithShape="1">
            <a:gsLst>
              <a:gs pos="0">
                <a:schemeClr val="accent3"/>
              </a:gs>
              <a:gs pos="100000">
                <a:prstClr val="white"/>
              </a:gs>
            </a:gsLst>
            <a:lin ang="16200000" scaled="0"/>
            <a:tileRect/>
          </a:gradFill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var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b="0" dirty="0" smtClean="0">
                <a:latin typeface="Andale Mono"/>
                <a:cs typeface="Andale Mono"/>
              </a:rPr>
              <a:t>v:4;</a:t>
            </a:r>
          </a:p>
          <a:p>
            <a:pPr>
              <a:buNone/>
            </a:pP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cfg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b="0" i="1" dirty="0" smtClean="0">
                <a:latin typeface="Andale Mono"/>
                <a:cs typeface="Andale Mono"/>
              </a:rPr>
              <a:t>E</a:t>
            </a:r>
            <a:r>
              <a:rPr lang="en-US" sz="1600" b="0" dirty="0" smtClean="0">
                <a:latin typeface="Andale Mono"/>
                <a:cs typeface="Andale Mono"/>
              </a:rPr>
              <a:t> := "()" | </a:t>
            </a:r>
            <a:r>
              <a:rPr lang="en-US" sz="1600" b="0" i="1" dirty="0" smtClean="0">
                <a:latin typeface="Andale Mono"/>
                <a:cs typeface="Andale Mono"/>
              </a:rPr>
              <a:t>E E</a:t>
            </a:r>
            <a:r>
              <a:rPr lang="en-US" sz="1600" b="0" dirty="0" smtClean="0">
                <a:latin typeface="Andale Mono"/>
                <a:cs typeface="Andale Mono"/>
              </a:rPr>
              <a:t> | "(" </a:t>
            </a:r>
            <a:r>
              <a:rPr lang="en-US" sz="1600" b="0" i="1" dirty="0" smtClean="0">
                <a:latin typeface="Andale Mono"/>
                <a:cs typeface="Andale Mono"/>
              </a:rPr>
              <a:t>E</a:t>
            </a:r>
            <a:r>
              <a:rPr lang="en-US" sz="1600" b="0" dirty="0" smtClean="0">
                <a:latin typeface="Andale Mono"/>
                <a:cs typeface="Andale Mono"/>
              </a:rPr>
              <a:t> ")”;</a:t>
            </a:r>
          </a:p>
          <a:p>
            <a:pPr>
              <a:buNone/>
            </a:pP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err="1" smtClean="0">
                <a:latin typeface="Andale Mono"/>
                <a:cs typeface="Andale Mono"/>
              </a:rPr>
              <a:t>val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b="0" i="1" dirty="0" err="1" smtClean="0">
                <a:latin typeface="Andale Mono"/>
                <a:cs typeface="Andale Mono"/>
              </a:rPr>
              <a:t>q</a:t>
            </a:r>
            <a:r>
              <a:rPr lang="en-US" sz="1600" b="0" dirty="0" smtClean="0">
                <a:latin typeface="Andale Mono"/>
                <a:cs typeface="Andale Mono"/>
              </a:rPr>
              <a:t> := </a:t>
            </a:r>
            <a:r>
              <a:rPr lang="en-US" sz="1600" b="0" dirty="0" err="1" smtClean="0">
                <a:latin typeface="Andale Mono"/>
                <a:cs typeface="Andale Mono"/>
              </a:rPr>
              <a:t>concat</a:t>
            </a:r>
            <a:r>
              <a:rPr lang="en-US" sz="1600" b="0" dirty="0" smtClean="0">
                <a:latin typeface="Andale Mono"/>
                <a:cs typeface="Andale Mono"/>
              </a:rPr>
              <a:t>(”(“, </a:t>
            </a:r>
            <a:r>
              <a:rPr lang="en-US" sz="1600" b="0" dirty="0" err="1" smtClean="0">
                <a:latin typeface="Andale Mono"/>
                <a:cs typeface="Andale Mono"/>
              </a:rPr>
              <a:t>v</a:t>
            </a:r>
            <a:r>
              <a:rPr lang="en-US" sz="1600" b="0" dirty="0" smtClean="0">
                <a:latin typeface="Andale Mono"/>
                <a:cs typeface="Andale Mono"/>
              </a:rPr>
              <a:t> ,“)”);</a:t>
            </a:r>
          </a:p>
          <a:p>
            <a:pPr>
              <a:buNone/>
            </a:pPr>
            <a:endParaRPr lang="en-US" sz="16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600" dirty="0" smtClean="0">
                <a:latin typeface="Andale Mono"/>
                <a:cs typeface="Andale Mono"/>
              </a:rPr>
              <a:t>assert </a:t>
            </a:r>
            <a:r>
              <a:rPr lang="en-US" sz="1600" b="0" i="1" dirty="0" err="1" smtClean="0">
                <a:latin typeface="Andale Mono"/>
                <a:cs typeface="Andale Mono"/>
              </a:rPr>
              <a:t>q</a:t>
            </a:r>
            <a:r>
              <a:rPr lang="en-US" sz="1600" b="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contains </a:t>
            </a:r>
            <a:r>
              <a:rPr lang="en-US" sz="1600" b="0" dirty="0" smtClean="0">
                <a:latin typeface="Andale Mono"/>
                <a:cs typeface="Andale Mono"/>
              </a:rPr>
              <a:t>“()()"; </a:t>
            </a:r>
            <a:endParaRPr lang="en-US" sz="1600" b="0" dirty="0">
              <a:latin typeface="Andale Mono"/>
              <a:cs typeface="Andale Mo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4267200"/>
            <a:ext cx="4191000" cy="2369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“</a:t>
            </a:r>
            <a:r>
              <a:rPr lang="en-US" sz="1600" b="1" dirty="0" smtClean="0">
                <a:latin typeface="Lucida Grande"/>
                <a:cs typeface="Lucida Grande"/>
              </a:rPr>
              <a:t>Find a 4-character string </a:t>
            </a:r>
            <a:r>
              <a:rPr lang="en-US" sz="1600" b="1" dirty="0" err="1" smtClean="0">
                <a:latin typeface="Andale Mono"/>
                <a:cs typeface="Andale Mono"/>
              </a:rPr>
              <a:t>v</a:t>
            </a:r>
            <a:r>
              <a:rPr lang="en-US" sz="1600" b="1" dirty="0" smtClean="0">
                <a:latin typeface="Lucida Grande"/>
                <a:cs typeface="Lucida Grande"/>
              </a:rPr>
              <a:t>, such that:</a:t>
            </a:r>
          </a:p>
          <a:p>
            <a:pPr>
              <a:buFont typeface="Arial"/>
              <a:buChar char="•"/>
            </a:pPr>
            <a:r>
              <a:rPr lang="en-US" sz="1600" b="1" dirty="0" smtClean="0">
                <a:latin typeface="Andale Mono"/>
                <a:cs typeface="Andale Mono"/>
              </a:rPr>
              <a:t> (</a:t>
            </a:r>
            <a:r>
              <a:rPr lang="en-US" sz="1600" b="1" dirty="0" err="1" smtClean="0">
                <a:latin typeface="Andale Mono"/>
                <a:cs typeface="Andale Mono"/>
              </a:rPr>
              <a:t>v</a:t>
            </a:r>
            <a:r>
              <a:rPr lang="en-US" sz="1600" b="1" dirty="0" smtClean="0">
                <a:latin typeface="Andale Mono"/>
                <a:cs typeface="Andale Mono"/>
              </a:rPr>
              <a:t>)</a:t>
            </a:r>
            <a:r>
              <a:rPr lang="en-US" sz="1600" b="1" dirty="0" smtClean="0">
                <a:latin typeface="Lucida Grande"/>
                <a:cs typeface="Lucida Grande"/>
              </a:rPr>
              <a:t> has balanced parentheses, and </a:t>
            </a:r>
          </a:p>
          <a:p>
            <a:pPr>
              <a:buFont typeface="Arial"/>
              <a:buChar char="•"/>
            </a:pPr>
            <a:r>
              <a:rPr lang="en-US" sz="1600" b="1" dirty="0" smtClean="0">
                <a:latin typeface="Lucida Grande"/>
                <a:cs typeface="Lucida Grande"/>
              </a:rPr>
              <a:t>  </a:t>
            </a:r>
            <a:r>
              <a:rPr lang="en-US" sz="1600" b="1" dirty="0" smtClean="0">
                <a:latin typeface="Andale Mono"/>
                <a:cs typeface="Andale Mono"/>
              </a:rPr>
              <a:t>(</a:t>
            </a:r>
            <a:r>
              <a:rPr lang="en-US" sz="1600" b="1" dirty="0" err="1" smtClean="0">
                <a:latin typeface="Andale Mono"/>
                <a:cs typeface="Andale Mono"/>
              </a:rPr>
              <a:t>v</a:t>
            </a:r>
            <a:r>
              <a:rPr lang="en-US" sz="1600" b="1" dirty="0" smtClean="0">
                <a:latin typeface="Andale Mono"/>
                <a:cs typeface="Andale Mono"/>
              </a:rPr>
              <a:t>) </a:t>
            </a:r>
            <a:r>
              <a:rPr lang="en-US" sz="1600" b="1" dirty="0" smtClean="0">
                <a:latin typeface="Lucida Grande"/>
                <a:cs typeface="Lucida Grande"/>
              </a:rPr>
              <a:t>contains substring </a:t>
            </a:r>
            <a:r>
              <a:rPr lang="en-US" sz="1600" b="1" dirty="0" smtClean="0">
                <a:latin typeface="Andale Mono"/>
                <a:cs typeface="Andale Mono"/>
              </a:rPr>
              <a:t>()()</a:t>
            </a:r>
            <a:r>
              <a:rPr lang="en-US" sz="1600" b="1" dirty="0" smtClean="0">
                <a:latin typeface="Lucida Grande"/>
                <a:cs typeface="Lucida Grande"/>
              </a:rPr>
              <a:t>”</a:t>
            </a:r>
          </a:p>
          <a:p>
            <a:pPr>
              <a:buFont typeface="Arial"/>
              <a:buChar char="•"/>
            </a:pPr>
            <a:endParaRPr lang="en-US" sz="1600" b="1" dirty="0" smtClean="0">
              <a:latin typeface="Lucida Grande"/>
              <a:cs typeface="Lucida Grande"/>
            </a:endParaRPr>
          </a:p>
          <a:p>
            <a:endParaRPr lang="en-US" sz="1600" b="1" dirty="0" smtClean="0">
              <a:latin typeface="Lucida Grande"/>
              <a:cs typeface="Lucida Grande"/>
            </a:endParaRPr>
          </a:p>
          <a:p>
            <a:r>
              <a:rPr lang="en-US" sz="1600" b="1" dirty="0" smtClean="0">
                <a:latin typeface="Lucida Grande"/>
                <a:cs typeface="Lucida Grande"/>
              </a:rPr>
              <a:t>HAMPI finds satisfying assignment</a:t>
            </a:r>
          </a:p>
          <a:p>
            <a:r>
              <a:rPr lang="en-US" sz="1600" b="1" dirty="0" smtClean="0"/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</a:t>
            </a: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 = )()(</a:t>
            </a:r>
          </a:p>
          <a:p>
            <a:endParaRPr lang="en-US" sz="1600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600" b="1" dirty="0" smtClean="0">
                <a:latin typeface="Andale Mono"/>
                <a:cs typeface="Andale Mono"/>
              </a:rPr>
              <a:t>Hence, </a:t>
            </a:r>
            <a:r>
              <a:rPr lang="en-US" sz="1600" b="1" dirty="0" err="1" smtClean="0">
                <a:latin typeface="Andale Mono"/>
                <a:cs typeface="Andale Mono"/>
              </a:rPr>
              <a:t>q</a:t>
            </a:r>
            <a:r>
              <a:rPr lang="en-US" sz="1600" b="1" dirty="0" smtClean="0">
                <a:latin typeface="Andale Mono"/>
                <a:cs typeface="Andale Mono"/>
              </a:rPr>
              <a:t> = ()()()</a:t>
            </a:r>
            <a:endParaRPr lang="en-US" sz="1600" b="1" dirty="0" smtClean="0">
              <a:latin typeface="Lucida Grande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500" y="151772"/>
            <a:ext cx="7027218" cy="1112803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HAMPI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A Novel String Solver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5395771" y="1715006"/>
            <a:ext cx="3579043" cy="3812064"/>
            <a:chOff x="4580613" y="1973302"/>
            <a:chExt cx="4178300" cy="3812064"/>
          </a:xfrm>
        </p:grpSpPr>
        <p:sp>
          <p:nvSpPr>
            <p:cNvPr id="4" name="Rectangle 3"/>
            <p:cNvSpPr/>
            <p:nvPr/>
          </p:nvSpPr>
          <p:spPr>
            <a:xfrm>
              <a:off x="4580613" y="2825234"/>
              <a:ext cx="1676400" cy="19303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Analysis</a:t>
              </a:r>
              <a:endParaRPr 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46900" y="3409434"/>
              <a:ext cx="1812013" cy="685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HAMPI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hape 7"/>
            <p:cNvCxnSpPr>
              <a:endCxn id="5" idx="0"/>
            </p:cNvCxnSpPr>
            <p:nvPr/>
          </p:nvCxnSpPr>
          <p:spPr>
            <a:xfrm>
              <a:off x="6257013" y="3053834"/>
              <a:ext cx="1595894" cy="3556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hape 9"/>
            <p:cNvCxnSpPr>
              <a:stCxn id="5" idx="2"/>
            </p:cNvCxnSpPr>
            <p:nvPr/>
          </p:nvCxnSpPr>
          <p:spPr>
            <a:xfrm rot="5400000">
              <a:off x="6877160" y="3475087"/>
              <a:ext cx="355600" cy="159589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0"/>
            </p:cNvCxnSpPr>
            <p:nvPr/>
          </p:nvCxnSpPr>
          <p:spPr>
            <a:xfrm rot="16200000" flipH="1">
              <a:off x="5177049" y="2583471"/>
              <a:ext cx="482600" cy="9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5088614" y="5085833"/>
              <a:ext cx="6604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549113" y="2684502"/>
              <a:ext cx="1852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String constraints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49113" y="4450834"/>
              <a:ext cx="2071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constraint solutions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34749" y="1973302"/>
              <a:ext cx="116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Program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0609" y="5416034"/>
              <a:ext cx="964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solution</a:t>
              </a:r>
              <a:endParaRPr lang="en-US" b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4096" y="1715006"/>
            <a:ext cx="4165504" cy="470898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Grande"/>
                <a:cs typeface="Lucida Grande"/>
              </a:rPr>
              <a:t>Analyses of string programs</a:t>
            </a:r>
          </a:p>
          <a:p>
            <a:pPr>
              <a:buFont typeface="Arial"/>
              <a:buChar char="•"/>
            </a:pPr>
            <a:r>
              <a:rPr lang="en-US" sz="2000" b="1" dirty="0" smtClean="0">
                <a:solidFill>
                  <a:srgbClr val="08B57F"/>
                </a:solidFill>
                <a:latin typeface="Lucida Grande"/>
                <a:cs typeface="Lucida Grande"/>
              </a:rPr>
              <a:t> </a:t>
            </a:r>
            <a:r>
              <a:rPr lang="en-US" sz="2000" b="1" dirty="0" smtClean="0">
                <a:latin typeface="Lucida Grande"/>
                <a:cs typeface="Lucida Grande"/>
              </a:rPr>
              <a:t>Formal Methods</a:t>
            </a:r>
            <a:endParaRPr lang="en-US" sz="2000" b="1" dirty="0" smtClean="0">
              <a:solidFill>
                <a:srgbClr val="08B57F"/>
              </a:solidFill>
              <a:latin typeface="Lucida Grande"/>
              <a:cs typeface="Lucida Grande"/>
            </a:endParaRPr>
          </a:p>
          <a:p>
            <a:pPr>
              <a:buFont typeface="Arial"/>
              <a:buChar char="•"/>
            </a:pPr>
            <a:r>
              <a:rPr lang="en-US" sz="2000" b="1" dirty="0" smtClean="0">
                <a:solidFill>
                  <a:srgbClr val="08B57F"/>
                </a:solidFill>
                <a:latin typeface="Lucida Grande"/>
                <a:cs typeface="Lucida Grande"/>
              </a:rPr>
              <a:t> </a:t>
            </a:r>
            <a:r>
              <a:rPr lang="en-US" sz="2000" b="1" dirty="0" smtClean="0">
                <a:latin typeface="Lucida Grande"/>
                <a:cs typeface="Lucida Grande"/>
              </a:rPr>
              <a:t>Testing</a:t>
            </a:r>
          </a:p>
          <a:p>
            <a:pPr>
              <a:buClr>
                <a:srgbClr val="08B57F"/>
              </a:buClr>
              <a:buFont typeface="Arial"/>
              <a:buChar char="•"/>
            </a:pPr>
            <a:r>
              <a:rPr lang="en-US" sz="2000" b="1" dirty="0" smtClean="0">
                <a:latin typeface="Lucida Grande"/>
                <a:cs typeface="Lucida Grande"/>
              </a:rPr>
              <a:t> Program Analysis</a:t>
            </a:r>
          </a:p>
          <a:p>
            <a:pPr>
              <a:buClr>
                <a:srgbClr val="08B57F"/>
              </a:buClr>
              <a:buFont typeface="Arial"/>
              <a:buChar char="•"/>
            </a:pPr>
            <a:endParaRPr lang="en-US" sz="2000" b="1" dirty="0" smtClean="0">
              <a:latin typeface="Lucida Grande"/>
              <a:cs typeface="Lucida Grande"/>
            </a:endParaRPr>
          </a:p>
          <a:p>
            <a:pPr>
              <a:buClr>
                <a:srgbClr val="08B57F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Efficient</a:t>
            </a:r>
          </a:p>
          <a:p>
            <a:pPr>
              <a:buClr>
                <a:srgbClr val="08B57F"/>
              </a:buClr>
              <a:buFont typeface="Arial"/>
              <a:buChar char="•"/>
            </a:pPr>
            <a:endParaRPr lang="en-US" sz="2000" b="1" dirty="0" smtClean="0">
              <a:latin typeface="Lucida Grande"/>
              <a:cs typeface="Lucida Grande"/>
            </a:endParaRPr>
          </a:p>
          <a:p>
            <a:pPr>
              <a:buClr>
                <a:srgbClr val="08B57F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Expressive</a:t>
            </a:r>
          </a:p>
          <a:p>
            <a:pPr>
              <a:buClr>
                <a:srgbClr val="08B57F"/>
              </a:buClr>
            </a:pPr>
            <a:endParaRPr lang="en-US" sz="2000" b="1" dirty="0" smtClean="0">
              <a:latin typeface="Lucida Grande"/>
              <a:cs typeface="Lucida Grande"/>
            </a:endParaRPr>
          </a:p>
          <a:p>
            <a:pPr>
              <a:buClr>
                <a:srgbClr val="08B57F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Robust</a:t>
            </a:r>
            <a:r>
              <a:rPr lang="en-US" sz="2000" b="1" dirty="0" smtClean="0">
                <a:latin typeface="Lucida Grande"/>
                <a:cs typeface="Lucida Grande"/>
              </a:rPr>
              <a:t> and easy to use</a:t>
            </a:r>
          </a:p>
          <a:p>
            <a:pPr>
              <a:buClr>
                <a:srgbClr val="08B57F"/>
              </a:buClr>
              <a:buFont typeface="Arial"/>
              <a:buChar char="•"/>
            </a:pPr>
            <a:endParaRPr lang="en-US" sz="2000" b="1" dirty="0" smtClean="0">
              <a:latin typeface="Lucida Grande"/>
              <a:cs typeface="Lucida Grande"/>
            </a:endParaRPr>
          </a:p>
          <a:p>
            <a:pPr>
              <a:buClr>
                <a:srgbClr val="08B57F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Tested</a:t>
            </a:r>
            <a:r>
              <a:rPr lang="en-US" sz="2000" b="1" dirty="0" smtClean="0">
                <a:latin typeface="Lucida Grande"/>
                <a:cs typeface="Lucida Grande"/>
              </a:rPr>
              <a:t> on </a:t>
            </a:r>
            <a:r>
              <a:rPr lang="en-US" sz="20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many diverse apps</a:t>
            </a:r>
          </a:p>
          <a:p>
            <a:pPr>
              <a:buClr>
                <a:srgbClr val="08B57F"/>
              </a:buClr>
            </a:pPr>
            <a:endParaRPr lang="en-US" sz="2000" b="1" dirty="0" smtClean="0">
              <a:solidFill>
                <a:srgbClr val="FF0000"/>
              </a:solidFill>
              <a:latin typeface="Lucida Grande"/>
              <a:cs typeface="Lucida Grande"/>
            </a:endParaRPr>
          </a:p>
          <a:p>
            <a:pPr>
              <a:buClr>
                <a:srgbClr val="08B57F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Lucida Grande"/>
                <a:cs typeface="Lucida Grande"/>
              </a:rPr>
              <a:t>Applied t</a:t>
            </a:r>
            <a:r>
              <a:rPr lang="en-US" sz="2000" b="1" dirty="0" smtClean="0">
                <a:latin typeface="Lucida Grande"/>
                <a:cs typeface="Lucida Grande"/>
              </a:rPr>
              <a:t>o important and hard problems</a:t>
            </a:r>
          </a:p>
        </p:txBody>
      </p:sp>
      <p:pic>
        <p:nvPicPr>
          <p:cNvPr id="18" name="Picture 17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" y="151772"/>
            <a:ext cx="1765204" cy="1112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void </a:t>
            </a:r>
            <a:r>
              <a:rPr lang="en-US" sz="1400" dirty="0" err="1" smtClean="0">
                <a:latin typeface="Andale Mono"/>
                <a:cs typeface="Andale Mono"/>
              </a:rPr>
              <a:t>main(char</a:t>
            </a:r>
            <a:r>
              <a:rPr lang="en-US" sz="1400" dirty="0" smtClean="0">
                <a:latin typeface="Andale Mono"/>
                <a:cs typeface="Andale Mono"/>
              </a:rPr>
              <a:t>[] in){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int</a:t>
            </a:r>
            <a:r>
              <a:rPr lang="en-US" sz="1400" dirty="0" smtClean="0">
                <a:latin typeface="Andale Mono"/>
                <a:cs typeface="Andale Mono"/>
              </a:rPr>
              <a:t> count=0;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if (in[0] == ’</a:t>
            </a:r>
            <a:r>
              <a:rPr lang="en-US" sz="14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’)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    count++;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if (in[1] == ’a’)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    count++;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if (in[2] == ’</a:t>
            </a:r>
            <a:r>
              <a:rPr lang="en-US" sz="14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d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’) 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    count++;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  if (count == 3)   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    ERROR;</a:t>
            </a:r>
          </a:p>
          <a:p>
            <a:pPr>
              <a:buNone/>
            </a:pPr>
            <a:r>
              <a:rPr lang="en-US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Andale Mono"/>
              <a:cs typeface="Andale Mono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2362199" y="1714500"/>
            <a:ext cx="6362701" cy="3747077"/>
            <a:chOff x="2362199" y="1714500"/>
            <a:chExt cx="6362701" cy="3747077"/>
          </a:xfrm>
        </p:grpSpPr>
        <p:sp>
          <p:nvSpPr>
            <p:cNvPr id="22" name="Diamond 21"/>
            <p:cNvSpPr/>
            <p:nvPr/>
          </p:nvSpPr>
          <p:spPr>
            <a:xfrm>
              <a:off x="5105400" y="1714500"/>
              <a:ext cx="228600" cy="228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6781800" y="2743200"/>
              <a:ext cx="228600" cy="228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/>
            <p:cNvSpPr/>
            <p:nvPr/>
          </p:nvSpPr>
          <p:spPr>
            <a:xfrm>
              <a:off x="7810500" y="3771900"/>
              <a:ext cx="228600" cy="228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2" idx="3"/>
              <a:endCxn id="23" idx="0"/>
            </p:cNvCxnSpPr>
            <p:nvPr/>
          </p:nvCxnSpPr>
          <p:spPr>
            <a:xfrm>
              <a:off x="5334000" y="1828800"/>
              <a:ext cx="1562100" cy="914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3"/>
              <a:endCxn id="27" idx="0"/>
            </p:cNvCxnSpPr>
            <p:nvPr/>
          </p:nvCxnSpPr>
          <p:spPr>
            <a:xfrm>
              <a:off x="7010400" y="2857500"/>
              <a:ext cx="914400" cy="914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9100" y="5061466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ndale Mono"/>
                  <a:cs typeface="Andale Mono"/>
                </a:rPr>
                <a:t>xyz</a:t>
              </a:r>
              <a:endParaRPr lang="en-US" sz="2000" dirty="0">
                <a:latin typeface="Andale Mono"/>
                <a:cs typeface="Andale Mono"/>
              </a:endParaRPr>
            </a:p>
          </p:txBody>
        </p:sp>
        <p:cxnSp>
          <p:nvCxnSpPr>
            <p:cNvPr id="39" name="Straight Arrow Connector 38"/>
            <p:cNvCxnSpPr>
              <a:stCxn id="27" idx="3"/>
              <a:endCxn id="37" idx="0"/>
            </p:cNvCxnSpPr>
            <p:nvPr/>
          </p:nvCxnSpPr>
          <p:spPr>
            <a:xfrm>
              <a:off x="8039100" y="3886200"/>
              <a:ext cx="342900" cy="1175266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7" idx="1"/>
              <a:endCxn id="53" idx="0"/>
            </p:cNvCxnSpPr>
            <p:nvPr/>
          </p:nvCxnSpPr>
          <p:spPr>
            <a:xfrm rot="10800000" flipV="1">
              <a:off x="7467602" y="3886199"/>
              <a:ext cx="342899" cy="117526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124701" y="5061467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Andale Mono"/>
                  <a:cs typeface="Andale Mono"/>
                </a:rPr>
                <a:t>xy</a:t>
              </a:r>
              <a:r>
                <a:rPr lang="en-US" sz="2000" dirty="0" err="1" smtClean="0">
                  <a:solidFill>
                    <a:srgbClr val="0000FF"/>
                  </a:solidFill>
                  <a:latin typeface="Andale Mono"/>
                  <a:cs typeface="Andale Mono"/>
                </a:rPr>
                <a:t>d</a:t>
              </a:r>
              <a:endParaRPr lang="en-US" sz="2000" dirty="0">
                <a:solidFill>
                  <a:srgbClr val="0000FF"/>
                </a:solidFill>
                <a:latin typeface="Andale Mono"/>
                <a:cs typeface="Andale Mono"/>
              </a:endParaRPr>
            </a:p>
          </p:txBody>
        </p:sp>
        <p:cxnSp>
          <p:nvCxnSpPr>
            <p:cNvPr id="61" name="Straight Arrow Connector 60"/>
            <p:cNvCxnSpPr>
              <a:stCxn id="23" idx="1"/>
              <a:endCxn id="63" idx="0"/>
            </p:cNvCxnSpPr>
            <p:nvPr/>
          </p:nvCxnSpPr>
          <p:spPr>
            <a:xfrm rot="10800000" flipV="1">
              <a:off x="6210302" y="2857500"/>
              <a:ext cx="571499" cy="10287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mond 62"/>
            <p:cNvSpPr/>
            <p:nvPr/>
          </p:nvSpPr>
          <p:spPr>
            <a:xfrm>
              <a:off x="6096001" y="3886200"/>
              <a:ext cx="228600" cy="228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0301" y="5061467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Andale Mono"/>
                  <a:cs typeface="Andale Mono"/>
                </a:rPr>
                <a:t>x</a:t>
              </a:r>
              <a:r>
                <a:rPr lang="en-US" sz="2000" dirty="0" err="1" smtClean="0">
                  <a:solidFill>
                    <a:srgbClr val="0000FF"/>
                  </a:solidFill>
                  <a:latin typeface="Andale Mono"/>
                  <a:cs typeface="Andale Mono"/>
                </a:rPr>
                <a:t>a</a:t>
              </a:r>
              <a:r>
                <a:rPr lang="en-US" sz="2000" dirty="0" err="1" smtClean="0">
                  <a:latin typeface="Andale Mono"/>
                  <a:cs typeface="Andale Mono"/>
                </a:rPr>
                <a:t>z</a:t>
              </a:r>
              <a:endParaRPr lang="en-US" sz="2000" dirty="0">
                <a:latin typeface="Andale Mono"/>
                <a:cs typeface="Andale Mono"/>
              </a:endParaRPr>
            </a:p>
          </p:txBody>
        </p:sp>
        <p:cxnSp>
          <p:nvCxnSpPr>
            <p:cNvPr id="65" name="Straight Arrow Connector 64"/>
            <p:cNvCxnSpPr>
              <a:stCxn id="63" idx="3"/>
              <a:endCxn id="64" idx="0"/>
            </p:cNvCxnSpPr>
            <p:nvPr/>
          </p:nvCxnSpPr>
          <p:spPr>
            <a:xfrm>
              <a:off x="6324601" y="4000500"/>
              <a:ext cx="228600" cy="106096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2" idx="1"/>
              <a:endCxn id="96" idx="0"/>
            </p:cNvCxnSpPr>
            <p:nvPr/>
          </p:nvCxnSpPr>
          <p:spPr>
            <a:xfrm rot="10800000" flipV="1">
              <a:off x="3810000" y="1828799"/>
              <a:ext cx="1295400" cy="914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Diamond 95"/>
            <p:cNvSpPr/>
            <p:nvPr/>
          </p:nvSpPr>
          <p:spPr>
            <a:xfrm>
              <a:off x="3695700" y="2743201"/>
              <a:ext cx="228600" cy="228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amond 98"/>
            <p:cNvSpPr/>
            <p:nvPr/>
          </p:nvSpPr>
          <p:spPr>
            <a:xfrm>
              <a:off x="4724400" y="3771900"/>
              <a:ext cx="228600" cy="228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96" idx="3"/>
              <a:endCxn id="99" idx="0"/>
            </p:cNvCxnSpPr>
            <p:nvPr/>
          </p:nvCxnSpPr>
          <p:spPr>
            <a:xfrm>
              <a:off x="3924300" y="2857501"/>
              <a:ext cx="914400" cy="91439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953000" y="5061466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0000FF"/>
                  </a:solidFill>
                  <a:latin typeface="Andale Mono"/>
                  <a:cs typeface="Andale Mono"/>
                </a:rPr>
                <a:t>b</a:t>
              </a:r>
              <a:r>
                <a:rPr lang="en-US" sz="2000" dirty="0" err="1" smtClean="0">
                  <a:latin typeface="Andale Mono"/>
                  <a:cs typeface="Andale Mono"/>
                </a:rPr>
                <a:t>yz</a:t>
              </a:r>
              <a:endParaRPr lang="en-US" sz="2000" dirty="0">
                <a:latin typeface="Andale Mono"/>
                <a:cs typeface="Andale Mono"/>
              </a:endParaRPr>
            </a:p>
          </p:txBody>
        </p:sp>
        <p:cxnSp>
          <p:nvCxnSpPr>
            <p:cNvPr id="102" name="Straight Arrow Connector 101"/>
            <p:cNvCxnSpPr>
              <a:stCxn id="99" idx="3"/>
              <a:endCxn id="101" idx="0"/>
            </p:cNvCxnSpPr>
            <p:nvPr/>
          </p:nvCxnSpPr>
          <p:spPr>
            <a:xfrm>
              <a:off x="4953000" y="3886200"/>
              <a:ext cx="342900" cy="1175266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6" idx="0"/>
            </p:cNvCxnSpPr>
            <p:nvPr/>
          </p:nvCxnSpPr>
          <p:spPr>
            <a:xfrm rot="5400000">
              <a:off x="5508369" y="4473832"/>
              <a:ext cx="1060967" cy="11430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38800" y="5061467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Andale Mono"/>
                  <a:cs typeface="Andale Mono"/>
                </a:rPr>
                <a:t>x</a:t>
              </a:r>
              <a:r>
                <a:rPr lang="en-US" sz="2000" dirty="0" err="1" smtClean="0">
                  <a:solidFill>
                    <a:srgbClr val="0000FF"/>
                  </a:solidFill>
                  <a:latin typeface="Andale Mono"/>
                  <a:cs typeface="Andale Mono"/>
                </a:rPr>
                <a:t>ad</a:t>
              </a:r>
              <a:endParaRPr lang="en-US" sz="2000" dirty="0">
                <a:solidFill>
                  <a:srgbClr val="0000FF"/>
                </a:solidFill>
                <a:latin typeface="Andale Mono"/>
                <a:cs typeface="Andale Mono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>
              <a:off x="4060568" y="4397633"/>
              <a:ext cx="1175265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52900" y="5061467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0000FF"/>
                  </a:solidFill>
                  <a:latin typeface="Andale Mono"/>
                  <a:cs typeface="Andale Mono"/>
                </a:rPr>
                <a:t>b</a:t>
              </a:r>
              <a:r>
                <a:rPr lang="en-US" sz="2000" dirty="0" err="1" smtClean="0">
                  <a:latin typeface="Andale Mono"/>
                  <a:cs typeface="Andale Mono"/>
                </a:rPr>
                <a:t>y</a:t>
              </a:r>
              <a:r>
                <a:rPr lang="en-US" sz="2000" dirty="0" err="1" smtClean="0">
                  <a:solidFill>
                    <a:srgbClr val="0000FF"/>
                  </a:solidFill>
                  <a:latin typeface="Andale Mono"/>
                  <a:cs typeface="Andale Mono"/>
                </a:rPr>
                <a:t>d</a:t>
              </a:r>
              <a:endParaRPr lang="en-US" sz="2000" dirty="0">
                <a:solidFill>
                  <a:srgbClr val="0000FF"/>
                </a:solidFill>
                <a:latin typeface="Andale Mono"/>
                <a:cs typeface="Andale Mono"/>
              </a:endParaRPr>
            </a:p>
          </p:txBody>
        </p:sp>
        <p:cxnSp>
          <p:nvCxnSpPr>
            <p:cNvPr id="33" name="Straight Arrow Connector 32"/>
            <p:cNvCxnSpPr>
              <a:stCxn id="96" idx="1"/>
              <a:endCxn id="38" idx="0"/>
            </p:cNvCxnSpPr>
            <p:nvPr/>
          </p:nvCxnSpPr>
          <p:spPr>
            <a:xfrm rot="10800000" flipV="1">
              <a:off x="3048000" y="2857501"/>
              <a:ext cx="647701" cy="9143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Diamond 37"/>
            <p:cNvSpPr/>
            <p:nvPr/>
          </p:nvSpPr>
          <p:spPr>
            <a:xfrm>
              <a:off x="2933699" y="3771899"/>
              <a:ext cx="228600" cy="228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162299" y="3886201"/>
              <a:ext cx="342900" cy="117526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62299" y="5061467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0000FF"/>
                  </a:solidFill>
                  <a:latin typeface="Andale Mono"/>
                  <a:cs typeface="Andale Mono"/>
                </a:rPr>
                <a:t>ba</a:t>
              </a:r>
              <a:r>
                <a:rPr lang="en-US" sz="2000" dirty="0" err="1" smtClean="0">
                  <a:latin typeface="Andale Mono"/>
                  <a:cs typeface="Andale Mono"/>
                </a:rPr>
                <a:t>z</a:t>
              </a:r>
              <a:endParaRPr lang="en-US" sz="2000" dirty="0">
                <a:latin typeface="Andale Mono"/>
                <a:cs typeface="Andale Mono"/>
              </a:endParaRPr>
            </a:p>
          </p:txBody>
        </p:sp>
        <p:cxnSp>
          <p:nvCxnSpPr>
            <p:cNvPr id="34" name="Straight Arrow Connector 33"/>
            <p:cNvCxnSpPr>
              <a:stCxn id="38" idx="1"/>
            </p:cNvCxnSpPr>
            <p:nvPr/>
          </p:nvCxnSpPr>
          <p:spPr>
            <a:xfrm rot="10800000" flipV="1">
              <a:off x="2743199" y="3886198"/>
              <a:ext cx="190500" cy="11752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62199" y="5061467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  <a:latin typeface="Andale Mono"/>
                  <a:cs typeface="Andale Mono"/>
                </a:rPr>
                <a:t>bad</a:t>
              </a:r>
              <a:endParaRPr lang="en-US" sz="2000" dirty="0">
                <a:solidFill>
                  <a:srgbClr val="0000FF"/>
                </a:solidFill>
                <a:latin typeface="Andale Mono"/>
                <a:cs typeface="Andale Mono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04800" y="6126163"/>
            <a:ext cx="821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Lucida Grande"/>
                <a:cs typeface="Lucida Grande"/>
              </a:rPr>
              <a:t>Concolic testing creates inputs for all program paths (assuming finite loops)</a:t>
            </a:r>
            <a:endParaRPr lang="en-US" sz="1600" b="1" dirty="0">
              <a:latin typeface="Lucida Grande"/>
              <a:cs typeface="Lucida Grande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317342" y="274638"/>
            <a:ext cx="1233671" cy="943233"/>
            <a:chOff x="5178862" y="1714501"/>
            <a:chExt cx="3342762" cy="2484315"/>
          </a:xfrm>
        </p:grpSpPr>
        <p:sp>
          <p:nvSpPr>
            <p:cNvPr id="48" name="Diamond 47"/>
            <p:cNvSpPr/>
            <p:nvPr/>
          </p:nvSpPr>
          <p:spPr>
            <a:xfrm>
              <a:off x="6579209" y="1714501"/>
              <a:ext cx="135517" cy="16968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7573003" y="2478062"/>
              <a:ext cx="135517" cy="16968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8182831" y="3241624"/>
              <a:ext cx="135517" cy="16968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48" idx="3"/>
              <a:endCxn id="49" idx="0"/>
            </p:cNvCxnSpPr>
            <p:nvPr/>
          </p:nvCxnSpPr>
          <p:spPr>
            <a:xfrm>
              <a:off x="6714726" y="1799342"/>
              <a:ext cx="926034" cy="67872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0" idx="0"/>
            </p:cNvCxnSpPr>
            <p:nvPr/>
          </p:nvCxnSpPr>
          <p:spPr>
            <a:xfrm>
              <a:off x="7708520" y="2562903"/>
              <a:ext cx="542069" cy="67872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0" idx="3"/>
            </p:cNvCxnSpPr>
            <p:nvPr/>
          </p:nvCxnSpPr>
          <p:spPr>
            <a:xfrm>
              <a:off x="8318348" y="3326464"/>
              <a:ext cx="203276" cy="87235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1"/>
            </p:cNvCxnSpPr>
            <p:nvPr/>
          </p:nvCxnSpPr>
          <p:spPr>
            <a:xfrm rot="10800000" flipV="1">
              <a:off x="7979556" y="3326463"/>
              <a:ext cx="203275" cy="87235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58" idx="0"/>
            </p:cNvCxnSpPr>
            <p:nvPr/>
          </p:nvCxnSpPr>
          <p:spPr>
            <a:xfrm rot="10800000" flipV="1">
              <a:off x="7234210" y="2562903"/>
              <a:ext cx="338793" cy="76356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amond 57"/>
            <p:cNvSpPr/>
            <p:nvPr/>
          </p:nvSpPr>
          <p:spPr>
            <a:xfrm>
              <a:off x="7166451" y="3326464"/>
              <a:ext cx="135517" cy="16968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58" idx="3"/>
            </p:cNvCxnSpPr>
            <p:nvPr/>
          </p:nvCxnSpPr>
          <p:spPr>
            <a:xfrm>
              <a:off x="7301968" y="3411304"/>
              <a:ext cx="135517" cy="78751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1"/>
              <a:endCxn id="62" idx="0"/>
            </p:cNvCxnSpPr>
            <p:nvPr/>
          </p:nvCxnSpPr>
          <p:spPr>
            <a:xfrm rot="10800000" flipV="1">
              <a:off x="5811277" y="1799340"/>
              <a:ext cx="767932" cy="67872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Diamond 61"/>
            <p:cNvSpPr/>
            <p:nvPr/>
          </p:nvSpPr>
          <p:spPr>
            <a:xfrm>
              <a:off x="5743518" y="2478063"/>
              <a:ext cx="135517" cy="16968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iamond 65"/>
            <p:cNvSpPr/>
            <p:nvPr/>
          </p:nvSpPr>
          <p:spPr>
            <a:xfrm>
              <a:off x="6353346" y="3241624"/>
              <a:ext cx="135517" cy="16968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stCxn id="62" idx="3"/>
              <a:endCxn id="66" idx="0"/>
            </p:cNvCxnSpPr>
            <p:nvPr/>
          </p:nvCxnSpPr>
          <p:spPr>
            <a:xfrm>
              <a:off x="5879036" y="2562903"/>
              <a:ext cx="542069" cy="67872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3"/>
            </p:cNvCxnSpPr>
            <p:nvPr/>
          </p:nvCxnSpPr>
          <p:spPr>
            <a:xfrm>
              <a:off x="6488864" y="3326464"/>
              <a:ext cx="203276" cy="87235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>
              <a:off x="6738817" y="3771180"/>
              <a:ext cx="787512" cy="6776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>
              <a:off x="5871999" y="3717467"/>
              <a:ext cx="872351" cy="9034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2" idx="1"/>
              <a:endCxn id="72" idx="0"/>
            </p:cNvCxnSpPr>
            <p:nvPr/>
          </p:nvCxnSpPr>
          <p:spPr>
            <a:xfrm rot="10800000" flipV="1">
              <a:off x="5359553" y="2562903"/>
              <a:ext cx="383966" cy="67872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Diamond 71"/>
            <p:cNvSpPr/>
            <p:nvPr/>
          </p:nvSpPr>
          <p:spPr>
            <a:xfrm>
              <a:off x="5291793" y="3241623"/>
              <a:ext cx="135517" cy="16968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427311" y="3326465"/>
              <a:ext cx="203276" cy="87235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2" idx="1"/>
            </p:cNvCxnSpPr>
            <p:nvPr/>
          </p:nvCxnSpPr>
          <p:spPr>
            <a:xfrm rot="10800000" flipV="1">
              <a:off x="5178862" y="3326462"/>
              <a:ext cx="112931" cy="87235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itle 1"/>
          <p:cNvSpPr txBox="1">
            <a:spLocks/>
          </p:cNvSpPr>
          <p:nvPr/>
        </p:nvSpPr>
        <p:spPr>
          <a:xfrm>
            <a:off x="1625599" y="120909"/>
            <a:ext cx="6959601" cy="10969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HAMPI for</a:t>
            </a:r>
            <a:br>
              <a:rPr lang="en-US" sz="3200" b="1" dirty="0" smtClean="0">
                <a:solidFill>
                  <a:srgbClr val="FF0000"/>
                </a:solidFill>
                <a:latin typeface="Lucida Grande"/>
                <a:cs typeface="Lucida Grande"/>
              </a:rPr>
            </a:br>
            <a:r>
              <a:rPr lang="en-US" sz="3200" b="1" dirty="0" smtClean="0">
                <a:solidFill>
                  <a:srgbClr val="FF0000"/>
                </a:solidFill>
                <a:latin typeface="Lucida Grande"/>
                <a:cs typeface="Lucida Grande"/>
              </a:rPr>
              <a:t>Dynamic Symbolic Testing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Grande"/>
              <a:ea typeface="+mj-ea"/>
              <a:cs typeface="Lucida Grand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8" y="106397"/>
            <a:ext cx="7086602" cy="1112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HAMPI for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err="1" smtClean="0">
                <a:solidFill>
                  <a:srgbClr val="FF0000"/>
                </a:solidFill>
              </a:rPr>
              <a:t>Concolic</a:t>
            </a:r>
            <a:r>
              <a:rPr lang="en-US" sz="3200" dirty="0" smtClean="0">
                <a:solidFill>
                  <a:srgbClr val="FF0000"/>
                </a:solidFill>
              </a:rPr>
              <a:t> Testing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" y="106397"/>
            <a:ext cx="1765203" cy="11128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676400"/>
            <a:ext cx="7848600" cy="34778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Key to success: Efficient, expressive constraint solver</a:t>
            </a: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endParaRPr lang="en-US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HAMPI can also be used to produce structured inputs that skip parsing and penetrate deep during </a:t>
            </a:r>
            <a:r>
              <a:rPr lang="en-US" b="1" dirty="0" err="1" smtClean="0">
                <a:latin typeface="Lucida Grande"/>
                <a:ea typeface="Zapf Dingbats"/>
                <a:cs typeface="Lucida Grande"/>
              </a:rPr>
              <a:t>concolic</a:t>
            </a:r>
            <a:r>
              <a:rPr lang="en-US" b="1" dirty="0" smtClean="0">
                <a:latin typeface="Lucida Grande"/>
                <a:ea typeface="Zapf Dingbats"/>
                <a:cs typeface="Lucida Grande"/>
              </a:rPr>
              <a:t> testing </a:t>
            </a: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endParaRPr lang="en-US" b="1" dirty="0" smtClean="0"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r>
              <a:rPr lang="en-US" b="1" dirty="0" err="1" smtClean="0">
                <a:latin typeface="Lucida Grande"/>
                <a:ea typeface="Zapf Dingbats"/>
                <a:cs typeface="Lucida Grande"/>
              </a:rPr>
              <a:t>Godefroid</a:t>
            </a:r>
            <a:r>
              <a:rPr lang="en-US" b="1" dirty="0" smtClean="0">
                <a:latin typeface="Lucida Grande"/>
                <a:ea typeface="Zapf Dingbats"/>
                <a:cs typeface="Lucida Grande"/>
              </a:rPr>
              <a:t> et al. (DART,SAGE)</a:t>
            </a: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endParaRPr lang="en-US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endParaRPr lang="en-US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EXE, KLEE, CUTE, CREST, </a:t>
            </a:r>
            <a:r>
              <a:rPr lang="en-US" b="1" dirty="0" err="1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SmartFuzz</a:t>
            </a: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85975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Typical HAMPI Applications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8" name="Picture 17" descr="spira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6" y="151772"/>
            <a:ext cx="1765204" cy="1112803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54096" y="1676400"/>
            <a:ext cx="8434454" cy="4953000"/>
          </a:xfrm>
          <a:gradFill flip="none" rotWithShape="1">
            <a:gsLst>
              <a:gs pos="0">
                <a:schemeClr val="accent3"/>
              </a:gs>
              <a:gs pos="100000">
                <a:prstClr val="white"/>
              </a:gs>
            </a:gsLst>
            <a:lin ang="16200000" scaled="0"/>
            <a:tileRect/>
          </a:gradFill>
        </p:spPr>
        <p:txBody>
          <a:bodyPr>
            <a:noAutofit/>
          </a:bodyPr>
          <a:lstStyle/>
          <a:p>
            <a:r>
              <a:rPr lang="en-US" dirty="0" smtClean="0"/>
              <a:t>Constraints generated by symbolic Analyses of string programs</a:t>
            </a:r>
            <a:endParaRPr lang="en-US" sz="1600" dirty="0" smtClean="0"/>
          </a:p>
          <a:p>
            <a:pPr lvl="1"/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Formal Methods</a:t>
            </a:r>
          </a:p>
          <a:p>
            <a:pPr lvl="1"/>
            <a:r>
              <a:rPr lang="en-US" dirty="0" smtClean="0"/>
              <a:t>Program Analysis</a:t>
            </a:r>
          </a:p>
          <a:p>
            <a:pPr lvl="1"/>
            <a:r>
              <a:rPr lang="en-US" dirty="0" smtClean="0"/>
              <a:t>Checking whether input sanitation code actually works</a:t>
            </a:r>
          </a:p>
          <a:p>
            <a:pPr lvl="1"/>
            <a:r>
              <a:rPr lang="en-US" dirty="0" smtClean="0"/>
              <a:t>Applied to PHP scripts, JavaScript, C/Java etc.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Automatic generation of structured inputs with constraints</a:t>
            </a:r>
          </a:p>
          <a:p>
            <a:pPr lvl="1"/>
            <a:r>
              <a:rPr lang="en-US" dirty="0" smtClean="0"/>
              <a:t>String inputs for programs </a:t>
            </a:r>
          </a:p>
          <a:p>
            <a:pPr lvl="1"/>
            <a:r>
              <a:rPr lang="en-US" dirty="0" smtClean="0"/>
              <a:t>Document files, e.g. PDF, to test PDF reader</a:t>
            </a:r>
          </a:p>
          <a:p>
            <a:pPr lvl="1"/>
            <a:r>
              <a:rPr lang="en-US" dirty="0" smtClean="0"/>
              <a:t>SQL commands with attack vectors</a:t>
            </a:r>
          </a:p>
          <a:p>
            <a:pPr lvl="1"/>
            <a:r>
              <a:rPr lang="en-US" dirty="0" smtClean="0"/>
              <a:t>Programming language source files</a:t>
            </a:r>
          </a:p>
          <a:p>
            <a:endParaRPr lang="en-US" sz="1600" b="0" dirty="0" smtClean="0">
              <a:latin typeface="Andale Mono"/>
              <a:cs typeface="Andale Mono"/>
            </a:endParaRPr>
          </a:p>
          <a:p>
            <a:endParaRPr lang="en-US" sz="1600" b="0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28798" y="381000"/>
            <a:ext cx="6705602" cy="8835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HAMPI Results Summary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" y="1676400"/>
            <a:ext cx="7848600" cy="48936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Expressive: Supports context-free grammars, regular 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   expression operations</a:t>
            </a: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endParaRPr lang="en-US" b="1" dirty="0" smtClean="0"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endParaRPr lang="en-US" b="1" dirty="0" smtClean="0"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Efficient: ~7x faster on-average, and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   			Often 100s of times faster than </a:t>
            </a:r>
            <a:r>
              <a:rPr lang="en-US" b="1" dirty="0" err="1" smtClean="0">
                <a:latin typeface="Lucida Grande"/>
                <a:ea typeface="Zapf Dingbats"/>
                <a:cs typeface="Lucida Grande"/>
              </a:rPr>
              <a:t>CFGAnalyzer</a:t>
            </a:r>
            <a:endParaRPr lang="en-US" b="1" dirty="0" smtClean="0"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endParaRPr lang="en-US" b="1" dirty="0" smtClean="0"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latin typeface="Zapf Dingbats"/>
              <a:ea typeface="Zapf Dingbats"/>
              <a:cs typeface="Zapf Dingbats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Effectively enabled dynamic systematic testing (</a:t>
            </a:r>
            <a:r>
              <a:rPr lang="en-US" b="1" dirty="0" err="1" smtClean="0">
                <a:latin typeface="Lucida Grande"/>
                <a:ea typeface="Zapf Dingbats"/>
                <a:cs typeface="Lucida Grande"/>
              </a:rPr>
              <a:t>concolic</a:t>
            </a:r>
            <a:r>
              <a:rPr lang="en-US" b="1" dirty="0" smtClean="0">
                <a:latin typeface="Lucida Grande"/>
                <a:ea typeface="Zapf Dingbats"/>
                <a:cs typeface="Lucida Grande"/>
              </a:rPr>
              <a:t> testing) of </a:t>
            </a: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real-world string-manipulating programs</a:t>
            </a:r>
          </a:p>
          <a:p>
            <a:pPr>
              <a:spcAft>
                <a:spcPts val="600"/>
              </a:spcAft>
            </a:pPr>
            <a:endParaRPr lang="en-US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Already plugged into important analysis infrastructures, such 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  as </a:t>
            </a:r>
            <a:r>
              <a:rPr lang="en-US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NASA Java </a:t>
            </a:r>
            <a:r>
              <a:rPr lang="en-US" b="1" dirty="0" err="1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PathFinder</a:t>
            </a:r>
            <a:endParaRPr lang="en-US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</p:txBody>
      </p:sp>
      <p:pic>
        <p:nvPicPr>
          <p:cNvPr id="4" name="Picture 3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" y="151772"/>
            <a:ext cx="1765204" cy="1112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858000" cy="9597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HAMPI Results Summary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" y="1600200"/>
            <a:ext cx="7848600" cy="497059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r>
              <a:rPr lang="en-US" b="1" dirty="0" smtClean="0">
                <a:latin typeface="Lucida Grande"/>
                <a:ea typeface="Zapf Dingbats"/>
                <a:cs typeface="Lucida Grande"/>
              </a:rPr>
              <a:t> SQL injection vulnerability detection using static analysis</a:t>
            </a: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endParaRPr lang="en-US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Font typeface="Zapf Dingbats" pitchFamily="-65" charset="2"/>
              <a:buChar char="✔"/>
            </a:pPr>
            <a:endParaRPr lang="en-US" b="1" dirty="0" smtClean="0">
              <a:solidFill>
                <a:srgbClr val="FF0000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SQL injection vulnerability generation using dynamic analysis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  (</a:t>
            </a:r>
            <a:r>
              <a:rPr lang="en-US" b="1" dirty="0" err="1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Ardilla</a:t>
            </a:r>
            <a:r>
              <a:rPr lang="en-US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 tool</a:t>
            </a: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, ICSE 2009)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endParaRPr lang="en-US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b="1" dirty="0" smtClean="0">
                <a:latin typeface="Lucida Grande"/>
                <a:cs typeface="Lucida Grande"/>
              </a:rPr>
              <a:t> 60 attacks (23 SQL injection, 37 XSS) on 5 PHP </a:t>
            </a: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b="1" dirty="0" smtClean="0">
                <a:latin typeface="Lucida Grande"/>
                <a:cs typeface="Lucida Grande"/>
              </a:rPr>
              <a:t>    applications (300K+ LOC)</a:t>
            </a:r>
          </a:p>
          <a:p>
            <a:pPr lvl="1">
              <a:spcAft>
                <a:spcPts val="600"/>
              </a:spcAft>
              <a:buClr>
                <a:schemeClr val="tx1"/>
              </a:buClr>
            </a:pPr>
            <a:endParaRPr lang="en-US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Automatic generation of structured inputs for </a:t>
            </a:r>
            <a:r>
              <a:rPr lang="en-US" b="1" dirty="0" smtClean="0">
                <a:solidFill>
                  <a:srgbClr val="FF0000"/>
                </a:solidFill>
                <a:latin typeface="Lucida Grande"/>
                <a:ea typeface="Zapf Dingbats"/>
                <a:cs typeface="Lucida Grande"/>
              </a:rPr>
              <a:t>Klee </a:t>
            </a:r>
            <a:r>
              <a:rPr lang="en-US" b="1" dirty="0" err="1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concolic</a:t>
            </a: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  tester, improved code coverage and bug finding</a:t>
            </a: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endParaRPr lang="en-US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endParaRPr lang="en-US" b="1" dirty="0" smtClean="0">
              <a:solidFill>
                <a:schemeClr val="tx1"/>
              </a:solidFill>
              <a:latin typeface="Lucida Grande"/>
              <a:ea typeface="Zapf Dingbats"/>
              <a:cs typeface="Lucida Grande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Font typeface="Zapf Dingbats" pitchFamily="-65" charset="2"/>
              <a:buChar char="✔"/>
            </a:pPr>
            <a:r>
              <a:rPr lang="en-US" b="1" dirty="0" smtClean="0">
                <a:solidFill>
                  <a:schemeClr val="tx1"/>
                </a:solidFill>
                <a:latin typeface="Lucida Grande"/>
                <a:ea typeface="Zapf Dingbats"/>
                <a:cs typeface="Lucida Grande"/>
              </a:rPr>
              <a:t> Classic decision problems for context-free grammars</a:t>
            </a:r>
          </a:p>
        </p:txBody>
      </p:sp>
      <p:pic>
        <p:nvPicPr>
          <p:cNvPr id="4" name="Picture 3" descr="spir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" y="151772"/>
            <a:ext cx="1765204" cy="1112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10605</TotalTime>
  <Words>2908</Words>
  <Application>Microsoft Macintosh PowerPoint</Application>
  <PresentationFormat>On-screen Show (4:3)</PresentationFormat>
  <Paragraphs>500</Paragraphs>
  <Slides>27</Slides>
  <Notes>11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Office Theme</vt:lpstr>
      <vt:lpstr>Slide 1</vt:lpstr>
      <vt:lpstr>The Problem </vt:lpstr>
      <vt:lpstr>A Problem Instance </vt:lpstr>
      <vt:lpstr>HAMPI A Novel String Solver</vt:lpstr>
      <vt:lpstr>Slide 5</vt:lpstr>
      <vt:lpstr>HAMPI for Concolic Testing</vt:lpstr>
      <vt:lpstr>Typical HAMPI Applications</vt:lpstr>
      <vt:lpstr>HAMPI Results Summary</vt:lpstr>
      <vt:lpstr>HAMPI Results Summary</vt:lpstr>
      <vt:lpstr>HAMPI Internals</vt:lpstr>
      <vt:lpstr>HAMPI: Bounding is GOOD</vt:lpstr>
      <vt:lpstr>HAMPI Example</vt:lpstr>
      <vt:lpstr>HAMPI Normalizer</vt:lpstr>
      <vt:lpstr>Slide 14</vt:lpstr>
      <vt:lpstr>HAMPI Encodes Input As Bit-Vectors</vt:lpstr>
      <vt:lpstr>HAMPI Encodes Regular Expressions Recursively</vt:lpstr>
      <vt:lpstr>HAMPI Uses STP Solver  And Decodes Solution</vt:lpstr>
      <vt:lpstr>Result 1: HAMPI Is Effective In Static SQL Injection Analysis</vt:lpstr>
      <vt:lpstr>Result 2: HAMPI helps Ardilla Find New Vulnerabilities (Dynamic Analysis)</vt:lpstr>
      <vt:lpstr>Result 3: HAMPI helps Klee Concolic Tester Find New Bugs</vt:lpstr>
      <vt:lpstr>Result 3: HAMPI helps Klee Concolic Tester Find New Bugs</vt:lpstr>
      <vt:lpstr>Result 4: HAMPI Is Faster Than The CFGAnalyzer Solver</vt:lpstr>
      <vt:lpstr>HAMPI Supports  Rich String Constraints</vt:lpstr>
      <vt:lpstr>Conclusions</vt:lpstr>
      <vt:lpstr>Moral of the Story</vt:lpstr>
      <vt:lpstr>Analysis for SQL Injection Attacks</vt:lpstr>
      <vt:lpstr>HAMPI Constraints That Create SQL Injection Attacks  </vt:lpstr>
    </vt:vector>
  </TitlesOfParts>
  <Company>MIT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 Kiezun</dc:creator>
  <cp:lastModifiedBy>humpty dumpty</cp:lastModifiedBy>
  <cp:revision>2273</cp:revision>
  <dcterms:created xsi:type="dcterms:W3CDTF">2009-07-22T14:18:27Z</dcterms:created>
  <dcterms:modified xsi:type="dcterms:W3CDTF">2009-07-22T14:41:47Z</dcterms:modified>
</cp:coreProperties>
</file>