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fa50abb0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fa50abb0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8" name="Google Shape;238;g3fa50abb0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4" name="Google Shape;24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0.jpg"/><Relationship Id="rId4" Type="http://schemas.openxmlformats.org/officeDocument/2006/relationships/image" Target="../media/image38.jpg"/><Relationship Id="rId5" Type="http://schemas.openxmlformats.org/officeDocument/2006/relationships/image" Target="../media/image4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2.png"/><Relationship Id="rId13" Type="http://schemas.openxmlformats.org/officeDocument/2006/relationships/image" Target="../media/image16.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5.png"/><Relationship Id="rId15" Type="http://schemas.openxmlformats.org/officeDocument/2006/relationships/image" Target="../media/image10.png"/><Relationship Id="rId1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1.png"/><Relationship Id="rId13" Type="http://schemas.openxmlformats.org/officeDocument/2006/relationships/image" Target="../media/image27.png"/><Relationship Id="rId12"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6.png"/><Relationship Id="rId9" Type="http://schemas.openxmlformats.org/officeDocument/2006/relationships/image" Target="../media/image19.png"/><Relationship Id="rId15" Type="http://schemas.openxmlformats.org/officeDocument/2006/relationships/image" Target="../media/image28.png"/><Relationship Id="rId14" Type="http://schemas.openxmlformats.org/officeDocument/2006/relationships/image" Target="../media/image22.png"/><Relationship Id="rId17" Type="http://schemas.openxmlformats.org/officeDocument/2006/relationships/image" Target="../media/image29.png"/><Relationship Id="rId16"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1.png"/><Relationship Id="rId9"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37.png"/><Relationship Id="rId8" Type="http://schemas.openxmlformats.org/officeDocument/2006/relationships/image" Target="../media/image39.png"/></Relationships>
</file>

<file path=ppt/slides/_rels/slide8.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1.png"/><Relationship Id="rId9" Type="http://schemas.openxmlformats.org/officeDocument/2006/relationships/image" Target="../media/image30.png"/><Relationship Id="rId5" Type="http://schemas.openxmlformats.org/officeDocument/2006/relationships/image" Target="../media/image42.jpg"/><Relationship Id="rId6" Type="http://schemas.openxmlformats.org/officeDocument/2006/relationships/image" Target="../media/image46.png"/><Relationship Id="rId7" Type="http://schemas.openxmlformats.org/officeDocument/2006/relationships/image" Target="../media/image45.png"/><Relationship Id="rId8" Type="http://schemas.openxmlformats.org/officeDocument/2006/relationships/image" Target="../media/image4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Photographic Style Transfer</a:t>
            </a:r>
            <a:endParaRPr b="0" i="0" sz="60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Mohammad Akif Beig</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Graduate Student, Concordia University</a:t>
            </a:r>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09/August/2018</a:t>
            </a:r>
            <a:endParaRPr/>
          </a:p>
        </p:txBody>
      </p:sp>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Image Soure : "Image Style Transfer" by Gatys et al. 2016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Industrial Applications</a:t>
            </a:r>
            <a:endParaRPr/>
          </a:p>
        </p:txBody>
      </p:sp>
      <p:sp>
        <p:nvSpPr>
          <p:cNvPr id="226" name="Google Shape;226;p22"/>
          <p:cNvSpPr/>
          <p:nvPr/>
        </p:nvSpPr>
        <p:spPr>
          <a:xfrm>
            <a:off x="1311102" y="1929938"/>
            <a:ext cx="3098800" cy="2311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2"/>
          <p:cNvSpPr/>
          <p:nvPr/>
        </p:nvSpPr>
        <p:spPr>
          <a:xfrm>
            <a:off x="4409902" y="1929938"/>
            <a:ext cx="1498600" cy="2311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2"/>
          <p:cNvSpPr/>
          <p:nvPr/>
        </p:nvSpPr>
        <p:spPr>
          <a:xfrm>
            <a:off x="6416504" y="1496291"/>
            <a:ext cx="4772427" cy="380722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Future Research </a:t>
            </a:r>
            <a:endParaRPr/>
          </a:p>
        </p:txBody>
      </p:sp>
      <p:sp>
        <p:nvSpPr>
          <p:cNvPr id="234" name="Google Shape;23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Color Preservation in Style Transfer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 Style Transfer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Style Transfer in Videos (Optimal Flow)</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Application in Fashion Industry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US"/>
              <a:t>References</a:t>
            </a:r>
            <a:endParaRPr/>
          </a:p>
        </p:txBody>
      </p:sp>
      <p:sp>
        <p:nvSpPr>
          <p:cNvPr id="241" name="Google Shape;241;p24"/>
          <p:cNvSpPr txBox="1"/>
          <p:nvPr>
            <p:ph idx="1" type="body"/>
          </p:nvPr>
        </p:nvSpPr>
        <p:spPr>
          <a:xfrm>
            <a:off x="546850" y="1825625"/>
            <a:ext cx="10806900" cy="4951800"/>
          </a:xfrm>
          <a:prstGeom prst="rect">
            <a:avLst/>
          </a:prstGeom>
        </p:spPr>
        <p:txBody>
          <a:bodyPr anchorCtr="0" anchor="t" bIns="45700" lIns="91425" spcFirstLastPara="1" rIns="91425" wrap="square" tIns="45700">
            <a:noAutofit/>
          </a:bodyPr>
          <a:lstStyle/>
          <a:p>
            <a:pPr indent="0" lvl="0" marL="0" rtl="0">
              <a:spcBef>
                <a:spcPts val="1000"/>
              </a:spcBef>
              <a:spcAft>
                <a:spcPts val="0"/>
              </a:spcAft>
              <a:buClr>
                <a:schemeClr val="dk1"/>
              </a:buClr>
              <a:buSzPts val="1100"/>
              <a:buFont typeface="Arial"/>
              <a:buNone/>
            </a:pPr>
            <a:r>
              <a:rPr lang="en-US" sz="900"/>
              <a:t>[1] Leon A Gatys, Alexander S Ecker, and Matthias Bethge. A neural algorithm of artistic  style. arXiv preprint arXiv:1508.06576, 2015.</a:t>
            </a:r>
            <a:endParaRPr sz="900"/>
          </a:p>
          <a:p>
            <a:pPr indent="0" lvl="0" marL="0" rtl="0">
              <a:spcBef>
                <a:spcPts val="1000"/>
              </a:spcBef>
              <a:spcAft>
                <a:spcPts val="0"/>
              </a:spcAft>
              <a:buClr>
                <a:schemeClr val="dk1"/>
              </a:buClr>
              <a:buSzPts val="1100"/>
              <a:buFont typeface="Arial"/>
              <a:buNone/>
            </a:pPr>
            <a:r>
              <a:rPr lang="en-US" sz="900"/>
              <a:t>[2] Erik Reinhard, Michael Adhikhmin, Bruce Gooch, and Peter Shirley. Color transfer between images. IEEE Computer graphics and applications, 21(5):34–41, 2001.</a:t>
            </a:r>
            <a:endParaRPr sz="900"/>
          </a:p>
          <a:p>
            <a:pPr indent="0" lvl="0" marL="0" rtl="0">
              <a:spcBef>
                <a:spcPts val="1000"/>
              </a:spcBef>
              <a:spcAft>
                <a:spcPts val="0"/>
              </a:spcAft>
              <a:buClr>
                <a:schemeClr val="dk1"/>
              </a:buClr>
              <a:buSzPts val="1100"/>
              <a:buFont typeface="Arial"/>
              <a:buNone/>
            </a:pPr>
            <a:r>
              <a:rPr lang="en-US" sz="900"/>
              <a:t>[3] Francois Pitie, Anil C Kokaram, and Rozenn Dahyot. N-dimensional probability density function transfer and its application to color transfer. In Computer Vision, 2005. ICCV 2005. Tenth IEEE International Conference on, volume 2, pages 1434–1439. IEEE, 2005.</a:t>
            </a:r>
            <a:endParaRPr sz="900"/>
          </a:p>
          <a:p>
            <a:pPr indent="0" lvl="0" marL="0" rtl="0">
              <a:spcBef>
                <a:spcPts val="1000"/>
              </a:spcBef>
              <a:spcAft>
                <a:spcPts val="0"/>
              </a:spcAft>
              <a:buClr>
                <a:schemeClr val="dk1"/>
              </a:buClr>
              <a:buSzPts val="1100"/>
              <a:buFont typeface="Arial"/>
              <a:buNone/>
            </a:pPr>
            <a:r>
              <a:rPr lang="en-US" sz="900"/>
              <a:t>[4] Jacob R Gardner, Paul Upchurch, Matt J Kusner, Yixuan Li, Kilian Q Weinberger, Kavita Bala, and John E Hopcroft. Deep manifold traversal: Changing labels with convolutional features. arXiv preprint arXiv:1511.06421, 15</a:t>
            </a:r>
            <a:endParaRPr sz="900"/>
          </a:p>
          <a:p>
            <a:pPr indent="0" lvl="0" marL="0" rtl="0">
              <a:spcBef>
                <a:spcPts val="1000"/>
              </a:spcBef>
              <a:spcAft>
                <a:spcPts val="0"/>
              </a:spcAft>
              <a:buClr>
                <a:schemeClr val="dk1"/>
              </a:buClr>
              <a:buSzPts val="1100"/>
              <a:buFont typeface="Arial"/>
              <a:buNone/>
            </a:pPr>
            <a:r>
              <a:rPr lang="en-US" sz="900"/>
              <a:t>[5] Yichang Shih, Sylvain Paris, Frédo Durand, and William T Freeman. Data-driven hallucination of different times of day from a single outdoor photo. ACM Transactions on Graphics (TOG), 32(6):200, 2013.</a:t>
            </a:r>
            <a:endParaRPr sz="900"/>
          </a:p>
          <a:p>
            <a:pPr indent="0" lvl="0" marL="0" rtl="0">
              <a:spcBef>
                <a:spcPts val="1000"/>
              </a:spcBef>
              <a:spcAft>
                <a:spcPts val="0"/>
              </a:spcAft>
              <a:buClr>
                <a:schemeClr val="dk1"/>
              </a:buClr>
              <a:buSzPts val="1100"/>
              <a:buFont typeface="Arial"/>
              <a:buNone/>
            </a:pPr>
            <a:r>
              <a:rPr lang="en-US" sz="900"/>
              <a:t>[6] Pierre-Yves Laffont, Zhile Ren, Xiaofeng Tao, Chao Qian, and James Hays. Transient attributes for high-level understanding and editing of outdoor scenes. ACM Transactions on Graphics (TOG), 33(4):149, 2014.</a:t>
            </a:r>
            <a:endParaRPr sz="900"/>
          </a:p>
          <a:p>
            <a:pPr indent="0" lvl="0" marL="0" rtl="0">
              <a:spcBef>
                <a:spcPts val="1000"/>
              </a:spcBef>
              <a:spcAft>
                <a:spcPts val="0"/>
              </a:spcAft>
              <a:buClr>
                <a:schemeClr val="dk1"/>
              </a:buClr>
              <a:buSzPts val="1100"/>
              <a:buFont typeface="Arial"/>
              <a:buNone/>
            </a:pPr>
            <a:r>
              <a:rPr lang="en-US" sz="900"/>
              <a:t>[7] Aaron Hertzmann, Charles E Jacobs, Nuria Oliver, Brian Curless, and David H Salesin. Image analogies. In Proceedings of the 28th annual conference on Computer graphics and interactive techniques, pages 327–340. ACM, 2001.</a:t>
            </a:r>
            <a:endParaRPr sz="900"/>
          </a:p>
          <a:p>
            <a:pPr indent="0" lvl="0" marL="0" rtl="0">
              <a:spcBef>
                <a:spcPts val="1000"/>
              </a:spcBef>
              <a:spcAft>
                <a:spcPts val="0"/>
              </a:spcAft>
              <a:buClr>
                <a:schemeClr val="dk1"/>
              </a:buClr>
              <a:buSzPts val="1100"/>
              <a:buFont typeface="Arial"/>
              <a:buNone/>
            </a:pPr>
            <a:r>
              <a:rPr lang="en-US" sz="900"/>
              <a:t>[8] Chuan Li and Michael Wand. Combining markov random fields and convolutional neural networks for image synthesis. In Proceedings of the IEEE Conference on Computer Vision and Pattern Recognition, pages 2479–2486, 2016.</a:t>
            </a:r>
            <a:endParaRPr sz="900"/>
          </a:p>
          <a:p>
            <a:pPr indent="0" lvl="0" marL="0" rtl="0">
              <a:spcBef>
                <a:spcPts val="1000"/>
              </a:spcBef>
              <a:spcAft>
                <a:spcPts val="0"/>
              </a:spcAft>
              <a:buClr>
                <a:schemeClr val="dk1"/>
              </a:buClr>
              <a:buSzPts val="1100"/>
              <a:buFont typeface="Arial"/>
              <a:buNone/>
            </a:pPr>
            <a:r>
              <a:rPr lang="en-US" sz="900"/>
              <a:t>[9] Ahmed Selim, Mohamed Elgharib, and Linda Doyle. Painting style transfer for head portraits using convolutional neural networks. ACM Transactions on Graphics (ToG), 35(4):129, 2016.</a:t>
            </a:r>
            <a:endParaRPr sz="900"/>
          </a:p>
          <a:p>
            <a:pPr indent="0" lvl="0" marL="0" rtl="0">
              <a:spcBef>
                <a:spcPts val="1000"/>
              </a:spcBef>
              <a:spcAft>
                <a:spcPts val="0"/>
              </a:spcAft>
              <a:buClr>
                <a:schemeClr val="dk1"/>
              </a:buClr>
              <a:buSzPts val="1100"/>
              <a:buFont typeface="Arial"/>
              <a:buNone/>
            </a:pPr>
            <a:r>
              <a:rPr lang="en-US" sz="900"/>
              <a:t>[10] Karen Simonyan and Andrew Zisserman. Very deep convolutional networks for large-scale image recognition. arXiv preprint arXiv:1409.1556, 2014.</a:t>
            </a:r>
            <a:endParaRPr sz="900"/>
          </a:p>
          <a:p>
            <a:pPr indent="0" lvl="0" marL="0" rtl="0">
              <a:spcBef>
                <a:spcPts val="1000"/>
              </a:spcBef>
              <a:spcAft>
                <a:spcPts val="0"/>
              </a:spcAft>
              <a:buClr>
                <a:schemeClr val="dk1"/>
              </a:buClr>
              <a:buSzPts val="1100"/>
              <a:buFont typeface="Arial"/>
              <a:buNone/>
            </a:pPr>
            <a:r>
              <a:rPr lang="en-US" sz="900"/>
              <a:t>[11] F. Pedregosa, G. Varoquaux, A. Gramfort, V. Michel, B. Thirion, O. Grisel, M. Blondel, P. Prettenhofer, R. Weiss, V. Dubourg, J. Vanderplas, A. Passos, D. Cournapeau, M. Brucher, M. Perrot, and E. Duchesnay. Scikit-learn: Machine learning in Python. Journal of Machine Learning Research, 12:2825–2830, 2011.</a:t>
            </a:r>
            <a:endParaRPr sz="900"/>
          </a:p>
          <a:p>
            <a:pPr indent="0" lvl="0" marL="0" rtl="0">
              <a:spcBef>
                <a:spcPts val="1000"/>
              </a:spcBef>
              <a:spcAft>
                <a:spcPts val="0"/>
              </a:spcAft>
              <a:buClr>
                <a:schemeClr val="dk1"/>
              </a:buClr>
              <a:buSzPts val="1100"/>
              <a:buFont typeface="Arial"/>
              <a:buNone/>
            </a:pPr>
            <a:r>
              <a:rPr lang="en-US" sz="900"/>
              <a:t>[12] Noah Makow and Pablo Hernandez. Exploring style transfer: Extensions to neural style transfer.</a:t>
            </a:r>
            <a:endParaRPr sz="900"/>
          </a:p>
          <a:p>
            <a:pPr indent="0" lvl="0" marL="0" rtl="0">
              <a:spcBef>
                <a:spcPts val="1000"/>
              </a:spcBef>
              <a:spcAft>
                <a:spcPts val="0"/>
              </a:spcAft>
              <a:buClr>
                <a:schemeClr val="dk1"/>
              </a:buClr>
              <a:buSzPts val="1100"/>
              <a:buFont typeface="Arial"/>
              <a:buNone/>
            </a:pPr>
            <a:r>
              <a:rPr lang="en-US" sz="900"/>
              <a:t>[13] Yann LeCun, Léon Bottou, Yoshua Bengio, and Patrick Haffner. Gradient-based learning applied to document recognition. Proceedings of the IEEE, 86(11):2278–2324, 1998.</a:t>
            </a:r>
            <a:endParaRPr sz="900"/>
          </a:p>
          <a:p>
            <a:pPr indent="0" lvl="0" marL="0" rtl="0">
              <a:spcBef>
                <a:spcPts val="1000"/>
              </a:spcBef>
              <a:spcAft>
                <a:spcPts val="0"/>
              </a:spcAft>
              <a:buClr>
                <a:schemeClr val="dk1"/>
              </a:buClr>
              <a:buSzPts val="1100"/>
              <a:buFont typeface="Arial"/>
              <a:buNone/>
            </a:pPr>
            <a:r>
              <a:rPr lang="en-US" sz="900"/>
              <a:t>[14] Siraj Raval. Convolution Neural Network, 2018.</a:t>
            </a:r>
            <a:endParaRPr sz="900"/>
          </a:p>
          <a:p>
            <a:pPr indent="0" lvl="0" marL="0" rtl="0">
              <a:spcBef>
                <a:spcPts val="1000"/>
              </a:spcBef>
              <a:spcAft>
                <a:spcPts val="0"/>
              </a:spcAft>
              <a:buClr>
                <a:schemeClr val="dk1"/>
              </a:buClr>
              <a:buSzPts val="1100"/>
              <a:buFont typeface="Arial"/>
              <a:buNone/>
            </a:pPr>
            <a:r>
              <a:rPr lang="en-US" sz="900"/>
              <a:t>[15] Leon A Gatys, Alexander S Ecker, and Matthias Bethge. Image style transfer using convolutional neural networks. In Proceedings of the IEEE Conference on Computer Vision</a:t>
            </a:r>
            <a:endParaRPr sz="900"/>
          </a:p>
          <a:p>
            <a:pPr indent="0" lvl="0" marL="0" rtl="0">
              <a:spcBef>
                <a:spcPts val="1000"/>
              </a:spcBef>
              <a:spcAft>
                <a:spcPts val="0"/>
              </a:spcAft>
              <a:buClr>
                <a:schemeClr val="dk1"/>
              </a:buClr>
              <a:buSzPts val="1100"/>
              <a:buFont typeface="Arial"/>
              <a:buNone/>
            </a:pPr>
            <a:r>
              <a:rPr lang="en-US" sz="900"/>
              <a:t>and Pattern Recognition, pages 2414–2423, 2016.</a:t>
            </a:r>
            <a:endParaRPr sz="900"/>
          </a:p>
          <a:p>
            <a:pPr indent="0" lvl="0" marL="0">
              <a:spcBef>
                <a:spcPts val="1000"/>
              </a:spcBef>
              <a:spcAft>
                <a:spcPts val="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6000"/>
              <a:buFont typeface="Calibri"/>
              <a:buNone/>
            </a:pPr>
            <a:r>
              <a:rPr b="0" i="0" lang="en-US" sz="6000" u="none" cap="none" strike="noStrike">
                <a:solidFill>
                  <a:schemeClr val="dk1"/>
                </a:solidFill>
                <a:latin typeface="Calibri"/>
                <a:ea typeface="Calibri"/>
                <a:cs typeface="Calibri"/>
                <a:sym typeface="Calibri"/>
              </a:rPr>
              <a:t>Thank you </a:t>
            </a:r>
            <a:endParaRPr/>
          </a:p>
        </p:txBody>
      </p:sp>
      <p:sp>
        <p:nvSpPr>
          <p:cNvPr id="247" name="Google Shape;2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Image Soure : "Image Style Transfer" by Gatys et al. 2016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1352786" y="647230"/>
            <a:ext cx="9618132" cy="7901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What is Neural Style Transfer</a:t>
            </a:r>
            <a:endParaRPr b="0" i="0" sz="3200" u="none" cap="none" strike="noStrike">
              <a:solidFill>
                <a:schemeClr val="lt1"/>
              </a:solidFill>
              <a:latin typeface="Calibri"/>
              <a:ea typeface="Calibri"/>
              <a:cs typeface="Calibri"/>
              <a:sym typeface="Calibri"/>
            </a:endParaRPr>
          </a:p>
        </p:txBody>
      </p:sp>
      <p:sp>
        <p:nvSpPr>
          <p:cNvPr id="96" name="Google Shape;96;p14"/>
          <p:cNvSpPr txBox="1"/>
          <p:nvPr>
            <p:ph idx="1" type="body"/>
          </p:nvPr>
        </p:nvSpPr>
        <p:spPr>
          <a:xfrm>
            <a:off x="1540934" y="1866409"/>
            <a:ext cx="9618132" cy="153638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Style transfer also known as neural style transfer is a Convolution neural network application.</a:t>
            </a:r>
            <a:endParaRPr b="0" i="0" sz="17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This was introduced by L.A. Gatys et. al. In 2015 in the paper “A Neural Algorithm of Artistic Style Transfer”</a:t>
            </a:r>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The key idea discussed in the paper is to take the content of an image and style from another image and create a new generated image with the hybrid.</a:t>
            </a:r>
            <a:endParaRPr/>
          </a:p>
        </p:txBody>
      </p:sp>
      <p:pic>
        <p:nvPicPr>
          <p:cNvPr id="97" name="Google Shape;97;p14"/>
          <p:cNvPicPr preferRelativeResize="0"/>
          <p:nvPr/>
        </p:nvPicPr>
        <p:blipFill rotWithShape="1">
          <a:blip r:embed="rId3">
            <a:alphaModFix/>
          </a:blip>
          <a:srcRect b="0" l="0" r="0" t="0"/>
          <a:stretch/>
        </p:blipFill>
        <p:spPr>
          <a:xfrm>
            <a:off x="1767471" y="3790338"/>
            <a:ext cx="8598371" cy="2038585"/>
          </a:xfrm>
          <a:prstGeom prst="rect">
            <a:avLst/>
          </a:prstGeom>
          <a:noFill/>
          <a:ln>
            <a:noFill/>
          </a:ln>
        </p:spPr>
      </p:pic>
      <p:sp>
        <p:nvSpPr>
          <p:cNvPr id="98" name="Google Shape;98;p14"/>
          <p:cNvSpPr txBox="1"/>
          <p:nvPr/>
        </p:nvSpPr>
        <p:spPr>
          <a:xfrm>
            <a:off x="1593773" y="5894829"/>
            <a:ext cx="2743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Content (c)</a:t>
            </a:r>
            <a:endParaRPr b="0" i="0" sz="1800" u="none" cap="none" strike="noStrike">
              <a:solidFill>
                <a:schemeClr val="dk1"/>
              </a:solidFill>
              <a:latin typeface="Calibri"/>
              <a:ea typeface="Calibri"/>
              <a:cs typeface="Calibri"/>
              <a:sym typeface="Calibri"/>
            </a:endParaRPr>
          </a:p>
        </p:txBody>
      </p:sp>
      <p:sp>
        <p:nvSpPr>
          <p:cNvPr id="99" name="Google Shape;99;p14"/>
          <p:cNvSpPr txBox="1"/>
          <p:nvPr/>
        </p:nvSpPr>
        <p:spPr>
          <a:xfrm>
            <a:off x="4504062" y="5894942"/>
            <a:ext cx="2743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Style (t)</a:t>
            </a:r>
            <a:endParaRPr b="0" i="0" sz="1800" u="none" cap="none" strike="noStrike">
              <a:solidFill>
                <a:schemeClr val="dk1"/>
              </a:solidFill>
              <a:latin typeface="Calibri"/>
              <a:ea typeface="Calibri"/>
              <a:cs typeface="Calibri"/>
              <a:sym typeface="Calibri"/>
            </a:endParaRPr>
          </a:p>
        </p:txBody>
      </p:sp>
      <p:sp>
        <p:nvSpPr>
          <p:cNvPr id="100" name="Google Shape;100;p14"/>
          <p:cNvSpPr txBox="1"/>
          <p:nvPr/>
        </p:nvSpPr>
        <p:spPr>
          <a:xfrm>
            <a:off x="7836665" y="5894942"/>
            <a:ext cx="2743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Generated (x)</a:t>
            </a:r>
            <a:endParaRPr b="0" i="0" sz="1800" u="none" cap="none" strike="noStrike">
              <a:solidFill>
                <a:schemeClr val="dk1"/>
              </a:solidFill>
              <a:latin typeface="Calibri"/>
              <a:ea typeface="Calibri"/>
              <a:cs typeface="Calibri"/>
              <a:sym typeface="Calibri"/>
            </a:endParaRPr>
          </a:p>
        </p:txBody>
      </p:sp>
      <p:sp>
        <p:nvSpPr>
          <p:cNvPr id="101" name="Google Shape;10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Image Soure : "Image Style Transfer" by Gatys et al. 2016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txBox="1"/>
          <p:nvPr/>
        </p:nvSpPr>
        <p:spPr>
          <a:xfrm>
            <a:off x="321248" y="332182"/>
            <a:ext cx="11139854" cy="930447"/>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5400"/>
              <a:buFont typeface="Calibri"/>
              <a:buNone/>
            </a:pPr>
            <a:r>
              <a:rPr b="0" i="0" lang="en-US" sz="5400" u="none" cap="none" strike="noStrike">
                <a:solidFill>
                  <a:srgbClr val="FFFFFF"/>
                </a:solidFill>
                <a:latin typeface="Calibri"/>
                <a:ea typeface="Calibri"/>
                <a:cs typeface="Calibri"/>
                <a:sym typeface="Calibri"/>
              </a:rPr>
              <a:t>Convolution Neural Network</a:t>
            </a:r>
            <a:endParaRPr/>
          </a:p>
        </p:txBody>
      </p:sp>
      <p:pic>
        <p:nvPicPr>
          <p:cNvPr id="107" name="Google Shape;107;p15"/>
          <p:cNvPicPr preferRelativeResize="0"/>
          <p:nvPr/>
        </p:nvPicPr>
        <p:blipFill rotWithShape="1">
          <a:blip r:embed="rId3">
            <a:alphaModFix/>
          </a:blip>
          <a:srcRect b="0" l="0" r="0" t="0"/>
          <a:stretch/>
        </p:blipFill>
        <p:spPr>
          <a:xfrm>
            <a:off x="6450004" y="2327385"/>
            <a:ext cx="5455917" cy="1936850"/>
          </a:xfrm>
          <a:prstGeom prst="rect">
            <a:avLst/>
          </a:prstGeom>
          <a:noFill/>
          <a:ln>
            <a:noFill/>
          </a:ln>
        </p:spPr>
      </p:pic>
      <p:sp>
        <p:nvSpPr>
          <p:cNvPr id="108" name="Google Shape;108;p15"/>
          <p:cNvSpPr txBox="1"/>
          <p:nvPr/>
        </p:nvSpPr>
        <p:spPr>
          <a:xfrm>
            <a:off x="914401" y="4704862"/>
            <a:ext cx="385689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VGG 19 Convolution Neural Network</a:t>
            </a:r>
            <a:endParaRPr/>
          </a:p>
        </p:txBody>
      </p:sp>
      <p:sp>
        <p:nvSpPr>
          <p:cNvPr id="109" name="Google Shape;109;p15"/>
          <p:cNvSpPr txBox="1"/>
          <p:nvPr/>
        </p:nvSpPr>
        <p:spPr>
          <a:xfrm>
            <a:off x="6990862" y="4704862"/>
            <a:ext cx="3856892"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Basic Convolution Neural Network</a:t>
            </a:r>
            <a:endParaRPr/>
          </a:p>
        </p:txBody>
      </p:sp>
      <p:sp>
        <p:nvSpPr>
          <p:cNvPr id="110" name="Google Shape;110;p15"/>
          <p:cNvSpPr txBox="1"/>
          <p:nvPr/>
        </p:nvSpPr>
        <p:spPr>
          <a:xfrm>
            <a:off x="416168" y="5261707"/>
            <a:ext cx="11594121"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A ConvNet arranges its neurons in three dimensions (width, height, depth), as visualized in one of the layers. Every layer of a ConvNet transforms the 3D input volume to a 3D output volume of neuron activations. In this example, the red input layer holds the image, so its width and height would be the dimensions of the image, and the depth would be 3 (Red, Green, Blue channels)</a:t>
            </a:r>
            <a:endParaRPr b="0" i="0" sz="1800" u="none" cap="none" strike="noStrike">
              <a:solidFill>
                <a:schemeClr val="dk1"/>
              </a:solidFill>
              <a:latin typeface="Calibri"/>
              <a:ea typeface="Calibri"/>
              <a:cs typeface="Calibri"/>
              <a:sym typeface="Calibri"/>
            </a:endParaRPr>
          </a:p>
        </p:txBody>
      </p:sp>
      <p:sp>
        <p:nvSpPr>
          <p:cNvPr id="111" name="Google Shape;111;p15"/>
          <p:cNvSpPr txBox="1"/>
          <p:nvPr/>
        </p:nvSpPr>
        <p:spPr>
          <a:xfrm>
            <a:off x="719014" y="6492630"/>
            <a:ext cx="4902200"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0000"/>
                </a:solidFill>
                <a:latin typeface="Calibri"/>
                <a:ea typeface="Calibri"/>
                <a:cs typeface="Calibri"/>
                <a:sym typeface="Calibri"/>
              </a:rPr>
              <a:t>Image Source : Stanford Course on Convolution Neural Network (Coursera)</a:t>
            </a:r>
            <a:endParaRPr b="0" i="0" sz="1200" u="none" cap="none" strike="noStrike">
              <a:solidFill>
                <a:srgbClr val="FF0000"/>
              </a:solidFill>
              <a:latin typeface="Calibri"/>
              <a:ea typeface="Calibri"/>
              <a:cs typeface="Calibri"/>
              <a:sym typeface="Calibri"/>
            </a:endParaRPr>
          </a:p>
        </p:txBody>
      </p:sp>
      <p:sp>
        <p:nvSpPr>
          <p:cNvPr id="112" name="Google Shape;112;p15"/>
          <p:cNvSpPr/>
          <p:nvPr/>
        </p:nvSpPr>
        <p:spPr>
          <a:xfrm>
            <a:off x="286079" y="1854190"/>
            <a:ext cx="5591556" cy="27569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Convolution Neural Network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Mathematical Model (How does it work ?)</a:t>
            </a:r>
            <a:endParaRPr/>
          </a:p>
        </p:txBody>
      </p:sp>
      <p:sp>
        <p:nvSpPr>
          <p:cNvPr id="119" name="Google Shape;119;p16"/>
          <p:cNvSpPr txBox="1"/>
          <p:nvPr>
            <p:ph idx="1" type="body"/>
          </p:nvPr>
        </p:nvSpPr>
        <p:spPr>
          <a:xfrm>
            <a:off x="750277" y="1919288"/>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Gatys formulated this as a problem of optimization, where given a Content image </a:t>
            </a:r>
            <a:r>
              <a:rPr b="1" i="0" lang="en-US" sz="1700" u="none" cap="none" strike="noStrike">
                <a:solidFill>
                  <a:schemeClr val="dk1"/>
                </a:solidFill>
                <a:latin typeface="Calibri"/>
                <a:ea typeface="Calibri"/>
                <a:cs typeface="Calibri"/>
                <a:sym typeface="Calibri"/>
              </a:rPr>
              <a:t>c,</a:t>
            </a:r>
            <a:r>
              <a:rPr b="0" i="0" lang="en-US" sz="1700" u="none" cap="none" strike="noStrike">
                <a:solidFill>
                  <a:schemeClr val="dk1"/>
                </a:solidFill>
                <a:latin typeface="Calibri"/>
                <a:ea typeface="Calibri"/>
                <a:cs typeface="Calibri"/>
                <a:sym typeface="Calibri"/>
              </a:rPr>
              <a:t> and a style Image </a:t>
            </a:r>
            <a:r>
              <a:rPr b="1" i="0" lang="en-US" sz="1700" u="none" cap="none" strike="noStrike">
                <a:solidFill>
                  <a:schemeClr val="dk1"/>
                </a:solidFill>
                <a:latin typeface="Calibri"/>
                <a:ea typeface="Calibri"/>
                <a:cs typeface="Calibri"/>
                <a:sym typeface="Calibri"/>
              </a:rPr>
              <a:t>t, </a:t>
            </a:r>
            <a:r>
              <a:rPr b="0" i="0" lang="en-US" sz="1700" u="none" cap="none" strike="noStrike">
                <a:solidFill>
                  <a:schemeClr val="dk1"/>
                </a:solidFill>
                <a:latin typeface="Calibri"/>
                <a:ea typeface="Calibri"/>
                <a:cs typeface="Calibri"/>
                <a:sym typeface="Calibri"/>
              </a:rPr>
              <a:t> we want to generate an image </a:t>
            </a:r>
            <a:r>
              <a:rPr b="1" i="0" lang="en-US" sz="1700" u="none" cap="none" strike="noStrike">
                <a:solidFill>
                  <a:schemeClr val="dk1"/>
                </a:solidFill>
                <a:latin typeface="Calibri"/>
                <a:ea typeface="Calibri"/>
                <a:cs typeface="Calibri"/>
                <a:sym typeface="Calibri"/>
              </a:rPr>
              <a:t>x, </a:t>
            </a:r>
            <a:r>
              <a:rPr b="0" i="0" lang="en-US" sz="1700" u="none" cap="none" strike="noStrike">
                <a:solidFill>
                  <a:schemeClr val="dk1"/>
                </a:solidFill>
                <a:latin typeface="Calibri"/>
                <a:ea typeface="Calibri"/>
                <a:cs typeface="Calibri"/>
                <a:sym typeface="Calibri"/>
              </a:rPr>
              <a:t> that has texture, colour etc. from </a:t>
            </a:r>
            <a:r>
              <a:rPr b="1" i="0" lang="en-US" sz="1700" u="none" cap="none" strike="noStrike">
                <a:solidFill>
                  <a:schemeClr val="dk1"/>
                </a:solidFill>
                <a:latin typeface="Calibri"/>
                <a:ea typeface="Calibri"/>
                <a:cs typeface="Calibri"/>
                <a:sym typeface="Calibri"/>
              </a:rPr>
              <a:t>t</a:t>
            </a:r>
            <a:r>
              <a:rPr b="0" i="0" lang="en-US" sz="1700" u="none" cap="none" strike="noStrike">
                <a:solidFill>
                  <a:schemeClr val="dk1"/>
                </a:solidFill>
                <a:latin typeface="Calibri"/>
                <a:ea typeface="Calibri"/>
                <a:cs typeface="Calibri"/>
                <a:sym typeface="Calibri"/>
              </a:rPr>
              <a:t> and content from image </a:t>
            </a:r>
            <a:r>
              <a:rPr b="1" i="0" lang="en-US" sz="1700" u="none" cap="none" strike="noStrike">
                <a:solidFill>
                  <a:schemeClr val="dk1"/>
                </a:solidFill>
                <a:latin typeface="Calibri"/>
                <a:ea typeface="Calibri"/>
                <a:cs typeface="Calibri"/>
                <a:sym typeface="Calibri"/>
              </a:rPr>
              <a:t>c</a:t>
            </a:r>
            <a:r>
              <a:rPr b="0" i="0" lang="en-US" sz="17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120650" lvl="0" marL="228600" marR="0" rtl="0" algn="just">
              <a:lnSpc>
                <a:spcPct val="90000"/>
              </a:lnSpc>
              <a:spcBef>
                <a:spcPts val="10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1700"/>
              <a:buFont typeface="Arial"/>
              <a:buNone/>
            </a:pPr>
            <a:r>
              <a:rPr b="1" i="0" lang="en-US" sz="1700" u="none" cap="none" strike="noStrike">
                <a:solidFill>
                  <a:schemeClr val="dk1"/>
                </a:solidFill>
                <a:latin typeface="Calibri"/>
                <a:ea typeface="Calibri"/>
                <a:cs typeface="Calibri"/>
                <a:sym typeface="Calibri"/>
              </a:rPr>
              <a:t>X* = argmin (α L </a:t>
            </a:r>
            <a:r>
              <a:rPr b="1" baseline="-25000" i="0" lang="en-US" sz="1700" u="none" cap="none" strike="noStrike">
                <a:solidFill>
                  <a:schemeClr val="dk1"/>
                </a:solidFill>
                <a:latin typeface="Calibri"/>
                <a:ea typeface="Calibri"/>
                <a:cs typeface="Calibri"/>
                <a:sym typeface="Calibri"/>
              </a:rPr>
              <a:t>content</a:t>
            </a:r>
            <a:r>
              <a:rPr b="1" i="0" lang="en-US" sz="1700" u="none" cap="none" strike="noStrike">
                <a:solidFill>
                  <a:schemeClr val="dk1"/>
                </a:solidFill>
                <a:latin typeface="Calibri"/>
                <a:ea typeface="Calibri"/>
                <a:cs typeface="Calibri"/>
                <a:sym typeface="Calibri"/>
              </a:rPr>
              <a:t>(c , x) + β L </a:t>
            </a:r>
            <a:r>
              <a:rPr b="1" baseline="-25000" i="0" lang="en-US" sz="1700" u="none" cap="none" strike="noStrike">
                <a:solidFill>
                  <a:schemeClr val="dk1"/>
                </a:solidFill>
                <a:latin typeface="Calibri"/>
                <a:ea typeface="Calibri"/>
                <a:cs typeface="Calibri"/>
                <a:sym typeface="Calibri"/>
              </a:rPr>
              <a:t>style</a:t>
            </a:r>
            <a:r>
              <a:rPr b="1" i="0" lang="en-US" sz="1700" u="none" cap="none" strike="noStrike">
                <a:solidFill>
                  <a:schemeClr val="dk1"/>
                </a:solidFill>
                <a:latin typeface="Calibri"/>
                <a:ea typeface="Calibri"/>
                <a:cs typeface="Calibri"/>
                <a:sym typeface="Calibri"/>
              </a:rPr>
              <a:t>(t , x ))</a:t>
            </a:r>
            <a:endParaRPr b="1" baseline="-25000" i="0" sz="17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Here </a:t>
            </a:r>
            <a:r>
              <a:rPr b="1" i="0" lang="en-US" sz="1700" u="none" cap="none" strike="noStrike">
                <a:solidFill>
                  <a:schemeClr val="dk1"/>
                </a:solidFill>
                <a:latin typeface="Calibri"/>
                <a:ea typeface="Calibri"/>
                <a:cs typeface="Calibri"/>
                <a:sym typeface="Calibri"/>
              </a:rPr>
              <a:t>α</a:t>
            </a:r>
            <a:r>
              <a:rPr b="0" i="0" lang="en-US" sz="1700" u="none" cap="none" strike="noStrike">
                <a:solidFill>
                  <a:schemeClr val="dk1"/>
                </a:solidFill>
                <a:latin typeface="Calibri"/>
                <a:ea typeface="Calibri"/>
                <a:cs typeface="Calibri"/>
                <a:sym typeface="Calibri"/>
              </a:rPr>
              <a:t> = weight of the content loss and </a:t>
            </a:r>
            <a:r>
              <a:rPr b="1" i="0" lang="en-US" sz="1700" u="none" cap="none" strike="noStrike">
                <a:solidFill>
                  <a:schemeClr val="dk1"/>
                </a:solidFill>
                <a:latin typeface="Calibri"/>
                <a:ea typeface="Calibri"/>
                <a:cs typeface="Calibri"/>
                <a:sym typeface="Calibri"/>
              </a:rPr>
              <a:t>β</a:t>
            </a:r>
            <a:r>
              <a:rPr b="0" i="0" lang="en-US" sz="1700" u="none" cap="none" strike="noStrike">
                <a:solidFill>
                  <a:schemeClr val="dk1"/>
                </a:solidFill>
                <a:latin typeface="Calibri"/>
                <a:ea typeface="Calibri"/>
                <a:cs typeface="Calibri"/>
                <a:sym typeface="Calibri"/>
              </a:rPr>
              <a:t> = weight of the style loss, these are referred to as hyperparameters in the paper and we need to perform hyperparameter tuning to get the desired result. </a:t>
            </a:r>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We want to find out the output image </a:t>
            </a:r>
            <a:r>
              <a:rPr b="1" i="0" lang="en-US" sz="1700" u="none" cap="none" strike="noStrike">
                <a:solidFill>
                  <a:schemeClr val="dk1"/>
                </a:solidFill>
                <a:latin typeface="Calibri"/>
                <a:ea typeface="Calibri"/>
                <a:cs typeface="Calibri"/>
                <a:sym typeface="Calibri"/>
              </a:rPr>
              <a:t>x</a:t>
            </a:r>
            <a:r>
              <a:rPr b="0" i="0" lang="en-US" sz="1700" u="none" cap="none" strike="noStrike">
                <a:solidFill>
                  <a:schemeClr val="dk1"/>
                </a:solidFill>
                <a:latin typeface="Calibri"/>
                <a:ea typeface="Calibri"/>
                <a:cs typeface="Calibri"/>
                <a:sym typeface="Calibri"/>
              </a:rPr>
              <a:t> that minimizes the loss or differs as little as possible from </a:t>
            </a:r>
            <a:r>
              <a:rPr b="1" i="0" lang="en-US" sz="1700" u="none" cap="none" strike="noStrike">
                <a:solidFill>
                  <a:schemeClr val="dk1"/>
                </a:solidFill>
                <a:latin typeface="Calibri"/>
                <a:ea typeface="Calibri"/>
                <a:cs typeface="Calibri"/>
                <a:sym typeface="Calibri"/>
              </a:rPr>
              <a:t>c</a:t>
            </a:r>
            <a:r>
              <a:rPr b="0" i="0" lang="en-US" sz="1700" u="none" cap="none" strike="noStrike">
                <a:solidFill>
                  <a:schemeClr val="dk1"/>
                </a:solidFill>
                <a:latin typeface="Calibri"/>
                <a:ea typeface="Calibri"/>
                <a:cs typeface="Calibri"/>
                <a:sym typeface="Calibri"/>
              </a:rPr>
              <a:t> in content and </a:t>
            </a:r>
            <a:r>
              <a:rPr b="1" i="0" lang="en-US" sz="1700" u="none" cap="none" strike="noStrike">
                <a:solidFill>
                  <a:schemeClr val="dk1"/>
                </a:solidFill>
                <a:latin typeface="Calibri"/>
                <a:ea typeface="Calibri"/>
                <a:cs typeface="Calibri"/>
                <a:sym typeface="Calibri"/>
              </a:rPr>
              <a:t>t</a:t>
            </a:r>
            <a:r>
              <a:rPr b="0" i="0" lang="en-US" sz="1700" u="none" cap="none" strike="noStrike">
                <a:solidFill>
                  <a:schemeClr val="dk1"/>
                </a:solidFill>
                <a:latin typeface="Calibri"/>
                <a:ea typeface="Calibri"/>
                <a:cs typeface="Calibri"/>
                <a:sym typeface="Calibri"/>
              </a:rPr>
              <a:t> in style.</a:t>
            </a:r>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This is also considered as a minimization of the Cost Functions ( Content Loss Function and Style Loss Function).</a:t>
            </a:r>
            <a:endParaRPr/>
          </a:p>
          <a:p>
            <a:pPr indent="-228600" lvl="0" marL="228600" marR="0" rtl="0" algn="l">
              <a:lnSpc>
                <a:spcPct val="90000"/>
              </a:lnSpc>
              <a:spcBef>
                <a:spcPts val="10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Content Loss is the mean squared error between the feature representation of the content image and combined image and Style loss is the scaled squared loss of frobenius norm of the difference between the gram matrices of the style and combination images. Gram matrix as we know is a matrix formed by multiplying the transpose of a matrix by itself.</a:t>
            </a:r>
            <a:endParaRPr/>
          </a:p>
          <a:p>
            <a:pPr indent="-120650" lvl="0" marL="228600" marR="0" rtl="0" algn="l">
              <a:lnSpc>
                <a:spcPct val="90000"/>
              </a:lnSpc>
              <a:spcBef>
                <a:spcPts val="10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p:txBody>
      </p:sp>
      <p:sp>
        <p:nvSpPr>
          <p:cNvPr id="120" name="Google Shape;1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Image Soure : "Image Style Transfer" by Gatys et al. 2016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p:nvPr/>
        </p:nvSpPr>
        <p:spPr>
          <a:xfrm>
            <a:off x="2741630" y="3925520"/>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26" name="Google Shape;126;p17"/>
          <p:cNvSpPr/>
          <p:nvPr/>
        </p:nvSpPr>
        <p:spPr>
          <a:xfrm>
            <a:off x="2741630" y="4352179"/>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27" name="Google Shape;127;p17"/>
          <p:cNvSpPr/>
          <p:nvPr/>
        </p:nvSpPr>
        <p:spPr>
          <a:xfrm>
            <a:off x="2741630" y="4778827"/>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28" name="Google Shape;128;p17"/>
          <p:cNvSpPr txBox="1"/>
          <p:nvPr/>
        </p:nvSpPr>
        <p:spPr>
          <a:xfrm>
            <a:off x="3087412" y="3660318"/>
            <a:ext cx="2659060" cy="1260864"/>
          </a:xfrm>
          <a:prstGeom prst="rect">
            <a:avLst/>
          </a:prstGeom>
          <a:noFill/>
          <a:ln>
            <a:noFill/>
          </a:ln>
        </p:spPr>
        <p:txBody>
          <a:bodyPr anchorCtr="0" anchor="t" bIns="0" lIns="0" spcFirstLastPara="1" rIns="0" wrap="square" tIns="92200">
            <a:noAutofit/>
          </a:bodyPr>
          <a:lstStyle/>
          <a:p>
            <a:pPr indent="0" lvl="0" marL="11527" marR="0" rtl="0" algn="l">
              <a:spcBef>
                <a:spcPts val="0"/>
              </a:spcBef>
              <a:spcAft>
                <a:spcPts val="0"/>
              </a:spcAft>
              <a:buNone/>
            </a:pPr>
            <a:r>
              <a:rPr lang="en-US" sz="2269">
                <a:solidFill>
                  <a:schemeClr val="dk1"/>
                </a:solidFill>
                <a:latin typeface="Trebuchet MS"/>
                <a:ea typeface="Trebuchet MS"/>
                <a:cs typeface="Trebuchet MS"/>
                <a:sym typeface="Trebuchet MS"/>
              </a:rPr>
              <a:t>Texture:</a:t>
            </a:r>
            <a:endParaRPr sz="2269">
              <a:solidFill>
                <a:schemeClr val="dk1"/>
              </a:solidFill>
              <a:latin typeface="Trebuchet MS"/>
              <a:ea typeface="Trebuchet MS"/>
              <a:cs typeface="Trebuchet MS"/>
              <a:sym typeface="Trebuchet MS"/>
            </a:endParaRPr>
          </a:p>
          <a:p>
            <a:pPr indent="0" lvl="0" marL="11527" marR="4611" rtl="0" algn="l">
              <a:lnSpc>
                <a:spcPct val="123400"/>
              </a:lnSpc>
              <a:spcBef>
                <a:spcPts val="0"/>
              </a:spcBef>
              <a:spcAft>
                <a:spcPts val="0"/>
              </a:spcAft>
              <a:buNone/>
            </a:pPr>
            <a:r>
              <a:rPr lang="en-US" sz="2269">
                <a:solidFill>
                  <a:schemeClr val="dk1"/>
                </a:solidFill>
                <a:latin typeface="Trebuchet MS"/>
                <a:ea typeface="Trebuchet MS"/>
                <a:cs typeface="Trebuchet MS"/>
                <a:sym typeface="Trebuchet MS"/>
              </a:rPr>
              <a:t>Activations at layer :  Gram matrix at layer	:</a:t>
            </a:r>
            <a:endParaRPr sz="2269">
              <a:solidFill>
                <a:schemeClr val="dk1"/>
              </a:solidFill>
              <a:latin typeface="Trebuchet MS"/>
              <a:ea typeface="Trebuchet MS"/>
              <a:cs typeface="Trebuchet MS"/>
              <a:sym typeface="Trebuchet MS"/>
            </a:endParaRPr>
          </a:p>
        </p:txBody>
      </p:sp>
      <p:sp>
        <p:nvSpPr>
          <p:cNvPr id="129" name="Google Shape;129;p17"/>
          <p:cNvSpPr txBox="1"/>
          <p:nvPr>
            <p:ph type="title"/>
          </p:nvPr>
        </p:nvSpPr>
        <p:spPr>
          <a:xfrm>
            <a:off x="464859" y="441103"/>
            <a:ext cx="11563017" cy="688747"/>
          </a:xfrm>
          <a:prstGeom prst="rect">
            <a:avLst/>
          </a:prstGeom>
          <a:noFill/>
          <a:ln>
            <a:noFill/>
          </a:ln>
        </p:spPr>
        <p:txBody>
          <a:bodyPr anchorCtr="0" anchor="ctr" bIns="0" lIns="0" spcFirstLastPara="1" rIns="0" wrap="square" tIns="11525">
            <a:noAutofit/>
          </a:bodyPr>
          <a:lstStyle/>
          <a:p>
            <a:pPr indent="0" lvl="0" marL="260499"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Gatys et. al.: Optimization based texture synthesis</a:t>
            </a:r>
            <a:endParaRPr b="1" i="0" sz="4400" u="none" cap="none" strike="noStrike">
              <a:solidFill>
                <a:schemeClr val="dk1"/>
              </a:solidFill>
              <a:latin typeface="Calibri"/>
              <a:ea typeface="Calibri"/>
              <a:cs typeface="Calibri"/>
              <a:sym typeface="Calibri"/>
            </a:endParaRPr>
          </a:p>
        </p:txBody>
      </p:sp>
      <p:sp>
        <p:nvSpPr>
          <p:cNvPr id="130" name="Google Shape;130;p17"/>
          <p:cNvSpPr/>
          <p:nvPr/>
        </p:nvSpPr>
        <p:spPr>
          <a:xfrm>
            <a:off x="6937402" y="4218535"/>
            <a:ext cx="610881" cy="3227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1" name="Google Shape;131;p17"/>
          <p:cNvSpPr/>
          <p:nvPr/>
        </p:nvSpPr>
        <p:spPr>
          <a:xfrm>
            <a:off x="3376061" y="1193353"/>
            <a:ext cx="4448638" cy="235090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2" name="Google Shape;132;p17"/>
          <p:cNvSpPr/>
          <p:nvPr/>
        </p:nvSpPr>
        <p:spPr>
          <a:xfrm>
            <a:off x="4474144" y="5175197"/>
            <a:ext cx="3074137" cy="81835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3" name="Google Shape;133;p17"/>
          <p:cNvSpPr/>
          <p:nvPr/>
        </p:nvSpPr>
        <p:spPr>
          <a:xfrm>
            <a:off x="7156397" y="3861227"/>
            <a:ext cx="92208" cy="18441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4" name="Google Shape;134;p17"/>
          <p:cNvSpPr/>
          <p:nvPr/>
        </p:nvSpPr>
        <p:spPr>
          <a:xfrm>
            <a:off x="6952439" y="4598895"/>
            <a:ext cx="607369" cy="33425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5" name="Google Shape;135;p17"/>
          <p:cNvSpPr/>
          <p:nvPr/>
        </p:nvSpPr>
        <p:spPr>
          <a:xfrm>
            <a:off x="5600380" y="4656524"/>
            <a:ext cx="69156" cy="21899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6" name="Google Shape;136;p17"/>
          <p:cNvSpPr/>
          <p:nvPr/>
        </p:nvSpPr>
        <p:spPr>
          <a:xfrm>
            <a:off x="5427489" y="4230061"/>
            <a:ext cx="69156" cy="21899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7" name="Google Shape;137;p17"/>
          <p:cNvSpPr/>
          <p:nvPr/>
        </p:nvSpPr>
        <p:spPr>
          <a:xfrm>
            <a:off x="3617899" y="1924850"/>
            <a:ext cx="92208" cy="18441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8" name="Google Shape;138;p17"/>
          <p:cNvSpPr/>
          <p:nvPr/>
        </p:nvSpPr>
        <p:spPr>
          <a:xfrm>
            <a:off x="6868245" y="1705855"/>
            <a:ext cx="426464" cy="20746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39" name="Google Shape;139;p17"/>
          <p:cNvSpPr/>
          <p:nvPr/>
        </p:nvSpPr>
        <p:spPr>
          <a:xfrm>
            <a:off x="6049896" y="1705855"/>
            <a:ext cx="426462" cy="20746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40" name="Google Shape;140;p17"/>
          <p:cNvSpPr/>
          <p:nvPr/>
        </p:nvSpPr>
        <p:spPr>
          <a:xfrm>
            <a:off x="5243072" y="1705855"/>
            <a:ext cx="437990" cy="20746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41" name="Google Shape;141;p17"/>
          <p:cNvSpPr/>
          <p:nvPr/>
        </p:nvSpPr>
        <p:spPr>
          <a:xfrm>
            <a:off x="6868245" y="2316736"/>
            <a:ext cx="426464" cy="20746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42" name="Google Shape;142;p17"/>
          <p:cNvSpPr/>
          <p:nvPr/>
        </p:nvSpPr>
        <p:spPr>
          <a:xfrm>
            <a:off x="6049896" y="2316736"/>
            <a:ext cx="426462" cy="20746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43" name="Google Shape;143;p17"/>
          <p:cNvSpPr/>
          <p:nvPr/>
        </p:nvSpPr>
        <p:spPr>
          <a:xfrm>
            <a:off x="5243072" y="2316736"/>
            <a:ext cx="437990" cy="20746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44" name="Google Shape;144;p17"/>
          <p:cNvSpPr txBox="1"/>
          <p:nvPr/>
        </p:nvSpPr>
        <p:spPr>
          <a:xfrm>
            <a:off x="4935626" y="6448362"/>
            <a:ext cx="1031582" cy="179536"/>
          </a:xfrm>
          <a:prstGeom prst="rect">
            <a:avLst/>
          </a:prstGeom>
          <a:noFill/>
          <a:ln>
            <a:noFill/>
          </a:ln>
        </p:spPr>
        <p:txBody>
          <a:bodyPr anchorCtr="0" anchor="t" bIns="0" lIns="0" spcFirstLastPara="1" rIns="0" wrap="square" tIns="0">
            <a:noAutofit/>
          </a:bodyPr>
          <a:lstStyle/>
          <a:p>
            <a:pPr indent="0" lvl="0" marL="11527" marR="0" rtl="0" algn="l">
              <a:lnSpc>
                <a:spcPct val="118050"/>
              </a:lnSpc>
              <a:spcBef>
                <a:spcPts val="0"/>
              </a:spcBef>
              <a:spcAft>
                <a:spcPts val="0"/>
              </a:spcAft>
              <a:buNone/>
            </a:pPr>
            <a:r>
              <a:rPr lang="en-US" sz="1180">
                <a:solidFill>
                  <a:srgbClr val="FFFFFF"/>
                </a:solidFill>
                <a:latin typeface="Arial"/>
                <a:ea typeface="Arial"/>
                <a:cs typeface="Arial"/>
                <a:sym typeface="Arial"/>
              </a:rPr>
              <a:t>Dmitry Ulyanov</a:t>
            </a:r>
            <a:endParaRPr sz="118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p:nvPr/>
        </p:nvSpPr>
        <p:spPr>
          <a:xfrm>
            <a:off x="2741630" y="3925520"/>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0" name="Google Shape;150;p18"/>
          <p:cNvSpPr/>
          <p:nvPr/>
        </p:nvSpPr>
        <p:spPr>
          <a:xfrm>
            <a:off x="2741630" y="4352179"/>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1" name="Google Shape;151;p18"/>
          <p:cNvSpPr/>
          <p:nvPr/>
        </p:nvSpPr>
        <p:spPr>
          <a:xfrm>
            <a:off x="2741630" y="4778827"/>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2" name="Google Shape;152;p18"/>
          <p:cNvSpPr txBox="1"/>
          <p:nvPr/>
        </p:nvSpPr>
        <p:spPr>
          <a:xfrm>
            <a:off x="3087412" y="3660318"/>
            <a:ext cx="2716690" cy="1260864"/>
          </a:xfrm>
          <a:prstGeom prst="rect">
            <a:avLst/>
          </a:prstGeom>
          <a:noFill/>
          <a:ln>
            <a:noFill/>
          </a:ln>
        </p:spPr>
        <p:txBody>
          <a:bodyPr anchorCtr="0" anchor="t" bIns="0" lIns="0" spcFirstLastPara="1" rIns="0" wrap="square" tIns="92200">
            <a:noAutofit/>
          </a:bodyPr>
          <a:lstStyle/>
          <a:p>
            <a:pPr indent="0" lvl="0" marL="11527" marR="0" rtl="0" algn="l">
              <a:spcBef>
                <a:spcPts val="0"/>
              </a:spcBef>
              <a:spcAft>
                <a:spcPts val="0"/>
              </a:spcAft>
              <a:buNone/>
            </a:pPr>
            <a:r>
              <a:rPr lang="en-US" sz="2269">
                <a:solidFill>
                  <a:schemeClr val="dk1"/>
                </a:solidFill>
                <a:latin typeface="Calibri"/>
                <a:ea typeface="Calibri"/>
                <a:cs typeface="Calibri"/>
                <a:sym typeface="Calibri"/>
              </a:rPr>
              <a:t>Image:</a:t>
            </a:r>
            <a:endParaRPr sz="2269">
              <a:solidFill>
                <a:schemeClr val="dk1"/>
              </a:solidFill>
              <a:latin typeface="Calibri"/>
              <a:ea typeface="Calibri"/>
              <a:cs typeface="Calibri"/>
              <a:sym typeface="Calibri"/>
            </a:endParaRPr>
          </a:p>
          <a:p>
            <a:pPr indent="0" lvl="0" marL="11527" marR="4611" rtl="0" algn="l">
              <a:lnSpc>
                <a:spcPct val="123400"/>
              </a:lnSpc>
              <a:spcBef>
                <a:spcPts val="0"/>
              </a:spcBef>
              <a:spcAft>
                <a:spcPts val="0"/>
              </a:spcAft>
              <a:buNone/>
            </a:pPr>
            <a:r>
              <a:rPr lang="en-US" sz="2269">
                <a:solidFill>
                  <a:schemeClr val="dk1"/>
                </a:solidFill>
                <a:latin typeface="Calibri"/>
                <a:ea typeface="Calibri"/>
                <a:cs typeface="Calibri"/>
                <a:sym typeface="Calibri"/>
              </a:rPr>
              <a:t>Gram matrix at layer	:  Loss at layer	:</a:t>
            </a:r>
            <a:endParaRPr sz="2269">
              <a:solidFill>
                <a:schemeClr val="dk1"/>
              </a:solidFill>
              <a:latin typeface="Calibri"/>
              <a:ea typeface="Calibri"/>
              <a:cs typeface="Calibri"/>
              <a:sym typeface="Calibri"/>
            </a:endParaRPr>
          </a:p>
        </p:txBody>
      </p:sp>
      <p:sp>
        <p:nvSpPr>
          <p:cNvPr id="153" name="Google Shape;153;p18"/>
          <p:cNvSpPr txBox="1"/>
          <p:nvPr>
            <p:ph type="title"/>
          </p:nvPr>
        </p:nvSpPr>
        <p:spPr>
          <a:xfrm>
            <a:off x="492368" y="181895"/>
            <a:ext cx="11561885" cy="688747"/>
          </a:xfrm>
          <a:prstGeom prst="rect">
            <a:avLst/>
          </a:prstGeom>
          <a:noFill/>
          <a:ln>
            <a:noFill/>
          </a:ln>
        </p:spPr>
        <p:txBody>
          <a:bodyPr anchorCtr="0" anchor="ctr" bIns="0" lIns="0" spcFirstLastPara="1" rIns="0" wrap="square" tIns="11525">
            <a:noAutofit/>
          </a:bodyPr>
          <a:lstStyle/>
          <a:p>
            <a:pPr indent="0" lvl="0" marL="260499"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Gatys et. al.: Optimization based texture synthesis</a:t>
            </a:r>
            <a:endParaRPr b="0" i="0" sz="4400" u="none" cap="none" strike="noStrike">
              <a:solidFill>
                <a:schemeClr val="dk1"/>
              </a:solidFill>
              <a:latin typeface="Calibri"/>
              <a:ea typeface="Calibri"/>
              <a:cs typeface="Calibri"/>
              <a:sym typeface="Calibri"/>
            </a:endParaRPr>
          </a:p>
        </p:txBody>
      </p:sp>
      <p:sp>
        <p:nvSpPr>
          <p:cNvPr id="154" name="Google Shape;154;p18"/>
          <p:cNvSpPr/>
          <p:nvPr/>
        </p:nvSpPr>
        <p:spPr>
          <a:xfrm>
            <a:off x="6107398" y="4179649"/>
            <a:ext cx="665020" cy="3342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5" name="Google Shape;155;p18"/>
          <p:cNvSpPr/>
          <p:nvPr/>
        </p:nvSpPr>
        <p:spPr>
          <a:xfrm>
            <a:off x="3412560" y="1173191"/>
            <a:ext cx="4448638" cy="236243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6" name="Google Shape;156;p18"/>
          <p:cNvSpPr/>
          <p:nvPr/>
        </p:nvSpPr>
        <p:spPr>
          <a:xfrm>
            <a:off x="4081529" y="3904226"/>
            <a:ext cx="161365" cy="1383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7" name="Google Shape;157;p18"/>
          <p:cNvSpPr/>
          <p:nvPr/>
        </p:nvSpPr>
        <p:spPr>
          <a:xfrm>
            <a:off x="4383203" y="5106258"/>
            <a:ext cx="3168009" cy="58782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8" name="Google Shape;158;p18"/>
          <p:cNvSpPr/>
          <p:nvPr/>
        </p:nvSpPr>
        <p:spPr>
          <a:xfrm>
            <a:off x="4969061" y="4586928"/>
            <a:ext cx="3434763" cy="33425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59" name="Google Shape;159;p18"/>
          <p:cNvSpPr/>
          <p:nvPr/>
        </p:nvSpPr>
        <p:spPr>
          <a:xfrm>
            <a:off x="5636879" y="4230061"/>
            <a:ext cx="67235" cy="21899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0" name="Google Shape;160;p18"/>
          <p:cNvSpPr/>
          <p:nvPr/>
        </p:nvSpPr>
        <p:spPr>
          <a:xfrm>
            <a:off x="4657165" y="4644998"/>
            <a:ext cx="67235" cy="23052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1" name="Google Shape;161;p18"/>
          <p:cNvSpPr/>
          <p:nvPr/>
        </p:nvSpPr>
        <p:spPr>
          <a:xfrm>
            <a:off x="6868245" y="2328262"/>
            <a:ext cx="484094" cy="20746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2" name="Google Shape;162;p18"/>
          <p:cNvSpPr/>
          <p:nvPr/>
        </p:nvSpPr>
        <p:spPr>
          <a:xfrm>
            <a:off x="6049896" y="2316736"/>
            <a:ext cx="484092" cy="20746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3" name="Google Shape;163;p18"/>
          <p:cNvSpPr/>
          <p:nvPr/>
        </p:nvSpPr>
        <p:spPr>
          <a:xfrm>
            <a:off x="5254598" y="2316736"/>
            <a:ext cx="472566" cy="207469"/>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4" name="Google Shape;164;p18"/>
          <p:cNvSpPr/>
          <p:nvPr/>
        </p:nvSpPr>
        <p:spPr>
          <a:xfrm>
            <a:off x="6799089" y="1705855"/>
            <a:ext cx="610881" cy="207469"/>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5" name="Google Shape;165;p18"/>
          <p:cNvSpPr/>
          <p:nvPr/>
        </p:nvSpPr>
        <p:spPr>
          <a:xfrm>
            <a:off x="5992265" y="1705855"/>
            <a:ext cx="599355" cy="207469"/>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6" name="Google Shape;166;p18"/>
          <p:cNvSpPr/>
          <p:nvPr/>
        </p:nvSpPr>
        <p:spPr>
          <a:xfrm>
            <a:off x="5173916" y="1705855"/>
            <a:ext cx="610881" cy="20746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7" name="Google Shape;167;p18"/>
          <p:cNvSpPr/>
          <p:nvPr/>
        </p:nvSpPr>
        <p:spPr>
          <a:xfrm>
            <a:off x="3571795" y="1959428"/>
            <a:ext cx="161363" cy="14983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68" name="Google Shape;168;p18"/>
          <p:cNvSpPr txBox="1"/>
          <p:nvPr/>
        </p:nvSpPr>
        <p:spPr>
          <a:xfrm>
            <a:off x="4935626" y="6448362"/>
            <a:ext cx="1031582" cy="179536"/>
          </a:xfrm>
          <a:prstGeom prst="rect">
            <a:avLst/>
          </a:prstGeom>
          <a:noFill/>
          <a:ln>
            <a:noFill/>
          </a:ln>
        </p:spPr>
        <p:txBody>
          <a:bodyPr anchorCtr="0" anchor="t" bIns="0" lIns="0" spcFirstLastPara="1" rIns="0" wrap="square" tIns="0">
            <a:noAutofit/>
          </a:bodyPr>
          <a:lstStyle/>
          <a:p>
            <a:pPr indent="0" lvl="0" marL="11527" marR="0" rtl="0" algn="l">
              <a:lnSpc>
                <a:spcPct val="118050"/>
              </a:lnSpc>
              <a:spcBef>
                <a:spcPts val="0"/>
              </a:spcBef>
              <a:spcAft>
                <a:spcPts val="0"/>
              </a:spcAft>
              <a:buNone/>
            </a:pPr>
            <a:r>
              <a:rPr lang="en-US" sz="1180">
                <a:solidFill>
                  <a:srgbClr val="FFFFFF"/>
                </a:solidFill>
                <a:latin typeface="Arial"/>
                <a:ea typeface="Arial"/>
                <a:cs typeface="Arial"/>
                <a:sym typeface="Arial"/>
              </a:rPr>
              <a:t>Dmitry Ulyanov</a:t>
            </a:r>
            <a:endParaRPr sz="1180">
              <a:solidFill>
                <a:schemeClr val="dk1"/>
              </a:solidFill>
              <a:latin typeface="Arial"/>
              <a:ea typeface="Arial"/>
              <a:cs typeface="Arial"/>
              <a:sym typeface="Arial"/>
            </a:endParaRPr>
          </a:p>
        </p:txBody>
      </p:sp>
      <p:sp>
        <p:nvSpPr>
          <p:cNvPr id="169" name="Google Shape;169;p18"/>
          <p:cNvSpPr/>
          <p:nvPr/>
        </p:nvSpPr>
        <p:spPr>
          <a:xfrm>
            <a:off x="2799260" y="6393753"/>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70" name="Google Shape;170;p18"/>
          <p:cNvSpPr/>
          <p:nvPr/>
        </p:nvSpPr>
        <p:spPr>
          <a:xfrm>
            <a:off x="3006655" y="5591359"/>
            <a:ext cx="1031582" cy="441659"/>
          </a:xfrm>
          <a:prstGeom prst="rect">
            <a:avLst/>
          </a:prstGeom>
          <a:noFill/>
          <a:ln>
            <a:noFill/>
          </a:ln>
        </p:spPr>
        <p:txBody>
          <a:bodyPr anchorCtr="0" anchor="t" bIns="45700" lIns="91425" spcFirstLastPara="1" rIns="91425" wrap="square" tIns="45700">
            <a:noAutofit/>
          </a:bodyPr>
          <a:lstStyle/>
          <a:p>
            <a:pPr indent="0" lvl="0" marL="11527" marR="0" rtl="0" algn="l">
              <a:spcBef>
                <a:spcPts val="0"/>
              </a:spcBef>
              <a:spcAft>
                <a:spcPts val="0"/>
              </a:spcAft>
              <a:buNone/>
            </a:pPr>
            <a:r>
              <a:rPr lang="en-US" sz="2270">
                <a:solidFill>
                  <a:schemeClr val="dk1"/>
                </a:solidFill>
                <a:latin typeface="Calibri"/>
                <a:ea typeface="Calibri"/>
                <a:cs typeface="Calibri"/>
                <a:sym typeface="Calibri"/>
              </a:rPr>
              <a:t>Solve :</a:t>
            </a:r>
            <a:endParaRPr sz="2270">
              <a:solidFill>
                <a:schemeClr val="dk1"/>
              </a:solidFill>
              <a:latin typeface="Calibri"/>
              <a:ea typeface="Calibri"/>
              <a:cs typeface="Calibri"/>
              <a:sym typeface="Calibri"/>
            </a:endParaRPr>
          </a:p>
        </p:txBody>
      </p:sp>
      <p:sp>
        <p:nvSpPr>
          <p:cNvPr id="171" name="Google Shape;171;p18"/>
          <p:cNvSpPr/>
          <p:nvPr/>
        </p:nvSpPr>
        <p:spPr>
          <a:xfrm>
            <a:off x="4367427" y="5710476"/>
            <a:ext cx="2270632" cy="28815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72" name="Google Shape;172;p18"/>
          <p:cNvSpPr/>
          <p:nvPr/>
        </p:nvSpPr>
        <p:spPr>
          <a:xfrm>
            <a:off x="3005794" y="6236345"/>
            <a:ext cx="2355197" cy="441659"/>
          </a:xfrm>
          <a:prstGeom prst="rect">
            <a:avLst/>
          </a:prstGeom>
          <a:noFill/>
          <a:ln>
            <a:noFill/>
          </a:ln>
        </p:spPr>
        <p:txBody>
          <a:bodyPr anchorCtr="0" anchor="t" bIns="45700" lIns="91425" spcFirstLastPara="1" rIns="91425" wrap="square" tIns="45700">
            <a:noAutofit/>
          </a:bodyPr>
          <a:lstStyle/>
          <a:p>
            <a:pPr indent="0" lvl="0" marL="11527" marR="0" rtl="0" algn="l">
              <a:spcBef>
                <a:spcPts val="0"/>
              </a:spcBef>
              <a:spcAft>
                <a:spcPts val="0"/>
              </a:spcAft>
              <a:buNone/>
            </a:pPr>
            <a:r>
              <a:rPr lang="en-US" sz="2270">
                <a:solidFill>
                  <a:schemeClr val="dk1"/>
                </a:solidFill>
                <a:latin typeface="Calibri"/>
                <a:ea typeface="Calibri"/>
                <a:cs typeface="Calibri"/>
                <a:sym typeface="Calibri"/>
              </a:rPr>
              <a:t>By gradient descent :</a:t>
            </a:r>
            <a:endParaRPr sz="2270">
              <a:solidFill>
                <a:schemeClr val="dk1"/>
              </a:solidFill>
              <a:latin typeface="Calibri"/>
              <a:ea typeface="Calibri"/>
              <a:cs typeface="Calibri"/>
              <a:sym typeface="Calibri"/>
            </a:endParaRPr>
          </a:p>
        </p:txBody>
      </p:sp>
      <p:sp>
        <p:nvSpPr>
          <p:cNvPr id="173" name="Google Shape;173;p18"/>
          <p:cNvSpPr/>
          <p:nvPr/>
        </p:nvSpPr>
        <p:spPr>
          <a:xfrm>
            <a:off x="2741630" y="5748767"/>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74" name="Google Shape;174;p18"/>
          <p:cNvSpPr/>
          <p:nvPr/>
        </p:nvSpPr>
        <p:spPr>
          <a:xfrm>
            <a:off x="5421422" y="6236012"/>
            <a:ext cx="2639466" cy="391886"/>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9"/>
          <p:cNvSpPr/>
          <p:nvPr/>
        </p:nvSpPr>
        <p:spPr>
          <a:xfrm>
            <a:off x="2605197" y="3821916"/>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0" name="Google Shape;180;p19"/>
          <p:cNvSpPr/>
          <p:nvPr/>
        </p:nvSpPr>
        <p:spPr>
          <a:xfrm>
            <a:off x="2605197" y="4451323"/>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1" name="Google Shape;181;p19"/>
          <p:cNvSpPr txBox="1"/>
          <p:nvPr/>
        </p:nvSpPr>
        <p:spPr>
          <a:xfrm>
            <a:off x="2950978" y="3717969"/>
            <a:ext cx="3999577" cy="972158"/>
          </a:xfrm>
          <a:prstGeom prst="rect">
            <a:avLst/>
          </a:prstGeom>
          <a:noFill/>
          <a:ln>
            <a:noFill/>
          </a:ln>
        </p:spPr>
        <p:txBody>
          <a:bodyPr anchorCtr="0" anchor="t" bIns="0" lIns="0" spcFirstLastPara="1" rIns="0" wrap="square" tIns="11525">
            <a:noAutofit/>
          </a:bodyPr>
          <a:lstStyle/>
          <a:p>
            <a:pPr indent="0" lvl="0" marL="11527" marR="0" rtl="0" algn="l">
              <a:spcBef>
                <a:spcPts val="0"/>
              </a:spcBef>
              <a:spcAft>
                <a:spcPts val="0"/>
              </a:spcAft>
              <a:buNone/>
            </a:pPr>
            <a:r>
              <a:rPr lang="en-US" sz="2269">
                <a:solidFill>
                  <a:schemeClr val="dk1"/>
                </a:solidFill>
                <a:latin typeface="Trebuchet MS"/>
                <a:ea typeface="Trebuchet MS"/>
                <a:cs typeface="Trebuchet MS"/>
                <a:sym typeface="Trebuchet MS"/>
              </a:rPr>
              <a:t>Content Image: </a:t>
            </a:r>
            <a:endParaRPr sz="2269">
              <a:solidFill>
                <a:schemeClr val="dk1"/>
              </a:solidFill>
              <a:latin typeface="Trebuchet MS"/>
              <a:ea typeface="Trebuchet MS"/>
              <a:cs typeface="Trebuchet MS"/>
              <a:sym typeface="Trebuchet MS"/>
            </a:endParaRPr>
          </a:p>
          <a:p>
            <a:pPr indent="0" lvl="0" marL="11527" marR="4611" rtl="0" algn="l">
              <a:lnSpc>
                <a:spcPct val="203399"/>
              </a:lnSpc>
              <a:spcBef>
                <a:spcPts val="91"/>
              </a:spcBef>
              <a:spcAft>
                <a:spcPts val="0"/>
              </a:spcAft>
              <a:buNone/>
            </a:pPr>
            <a:r>
              <a:rPr lang="en-US" sz="2269">
                <a:solidFill>
                  <a:schemeClr val="dk1"/>
                </a:solidFill>
                <a:latin typeface="Trebuchet MS"/>
                <a:ea typeface="Trebuchet MS"/>
                <a:cs typeface="Trebuchet MS"/>
                <a:sym typeface="Trebuchet MS"/>
              </a:rPr>
              <a:t>Activations at layer</a:t>
            </a:r>
            <a:endParaRPr sz="2269">
              <a:solidFill>
                <a:schemeClr val="dk1"/>
              </a:solidFill>
              <a:latin typeface="Trebuchet MS"/>
              <a:ea typeface="Trebuchet MS"/>
              <a:cs typeface="Trebuchet MS"/>
              <a:sym typeface="Trebuchet MS"/>
            </a:endParaRPr>
          </a:p>
        </p:txBody>
      </p:sp>
      <p:sp>
        <p:nvSpPr>
          <p:cNvPr id="182" name="Google Shape;182;p19"/>
          <p:cNvSpPr txBox="1"/>
          <p:nvPr>
            <p:ph type="title"/>
          </p:nvPr>
        </p:nvSpPr>
        <p:spPr>
          <a:xfrm>
            <a:off x="413238" y="181895"/>
            <a:ext cx="10062661" cy="688747"/>
          </a:xfrm>
          <a:prstGeom prst="rect">
            <a:avLst/>
          </a:prstGeom>
          <a:noFill/>
          <a:ln>
            <a:noFill/>
          </a:ln>
        </p:spPr>
        <p:txBody>
          <a:bodyPr anchorCtr="0" anchor="ctr" bIns="0" lIns="0" spcFirstLastPara="1" rIns="0" wrap="square" tIns="11525">
            <a:noAutofit/>
          </a:bodyPr>
          <a:lstStyle/>
          <a:p>
            <a:pPr indent="0" lvl="0" marL="260499"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Gatys et. al. : Content Loss for Style Transfer</a:t>
            </a:r>
            <a:endParaRPr b="1" i="0" sz="4400" u="none" cap="none" strike="noStrike">
              <a:solidFill>
                <a:schemeClr val="dk1"/>
              </a:solidFill>
              <a:latin typeface="Calibri"/>
              <a:ea typeface="Calibri"/>
              <a:cs typeface="Calibri"/>
              <a:sym typeface="Calibri"/>
            </a:endParaRPr>
          </a:p>
        </p:txBody>
      </p:sp>
      <p:sp>
        <p:nvSpPr>
          <p:cNvPr id="183" name="Google Shape;183;p19"/>
          <p:cNvSpPr/>
          <p:nvPr/>
        </p:nvSpPr>
        <p:spPr>
          <a:xfrm>
            <a:off x="-888996" y="1382279"/>
            <a:ext cx="8771324" cy="23628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4" name="Google Shape;184;p19"/>
          <p:cNvSpPr txBox="1"/>
          <p:nvPr/>
        </p:nvSpPr>
        <p:spPr>
          <a:xfrm>
            <a:off x="4935626" y="6448362"/>
            <a:ext cx="1031582" cy="179536"/>
          </a:xfrm>
          <a:prstGeom prst="rect">
            <a:avLst/>
          </a:prstGeom>
          <a:noFill/>
          <a:ln>
            <a:noFill/>
          </a:ln>
        </p:spPr>
        <p:txBody>
          <a:bodyPr anchorCtr="0" anchor="t" bIns="0" lIns="0" spcFirstLastPara="1" rIns="0" wrap="square" tIns="0">
            <a:noAutofit/>
          </a:bodyPr>
          <a:lstStyle/>
          <a:p>
            <a:pPr indent="0" lvl="0" marL="11527" marR="0" rtl="0" algn="l">
              <a:lnSpc>
                <a:spcPct val="118050"/>
              </a:lnSpc>
              <a:spcBef>
                <a:spcPts val="0"/>
              </a:spcBef>
              <a:spcAft>
                <a:spcPts val="0"/>
              </a:spcAft>
              <a:buNone/>
            </a:pPr>
            <a:r>
              <a:rPr lang="en-US" sz="1180">
                <a:solidFill>
                  <a:srgbClr val="FFFFFF"/>
                </a:solidFill>
                <a:latin typeface="Arial"/>
                <a:ea typeface="Arial"/>
                <a:cs typeface="Arial"/>
                <a:sym typeface="Arial"/>
              </a:rPr>
              <a:t>Dmitry Ulyanov</a:t>
            </a:r>
            <a:endParaRPr sz="1180">
              <a:solidFill>
                <a:schemeClr val="dk1"/>
              </a:solidFill>
              <a:latin typeface="Arial"/>
              <a:ea typeface="Arial"/>
              <a:cs typeface="Arial"/>
              <a:sym typeface="Arial"/>
            </a:endParaRPr>
          </a:p>
        </p:txBody>
      </p:sp>
      <p:sp>
        <p:nvSpPr>
          <p:cNvPr id="185" name="Google Shape;185;p19"/>
          <p:cNvSpPr/>
          <p:nvPr/>
        </p:nvSpPr>
        <p:spPr>
          <a:xfrm>
            <a:off x="3419387" y="1178641"/>
            <a:ext cx="4448638" cy="235090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6" name="Google Shape;186;p19"/>
          <p:cNvSpPr/>
          <p:nvPr/>
        </p:nvSpPr>
        <p:spPr>
          <a:xfrm>
            <a:off x="3617899" y="1936376"/>
            <a:ext cx="115260" cy="1383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7" name="Google Shape;187;p19"/>
          <p:cNvSpPr/>
          <p:nvPr/>
        </p:nvSpPr>
        <p:spPr>
          <a:xfrm>
            <a:off x="5243072" y="2316736"/>
            <a:ext cx="449516" cy="20746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8" name="Google Shape;188;p19"/>
          <p:cNvSpPr/>
          <p:nvPr/>
        </p:nvSpPr>
        <p:spPr>
          <a:xfrm>
            <a:off x="6049896" y="2316736"/>
            <a:ext cx="437990" cy="20746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89" name="Google Shape;189;p19"/>
          <p:cNvSpPr/>
          <p:nvPr/>
        </p:nvSpPr>
        <p:spPr>
          <a:xfrm>
            <a:off x="6868245" y="2316736"/>
            <a:ext cx="437990" cy="20746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90" name="Google Shape;190;p19"/>
          <p:cNvSpPr/>
          <p:nvPr/>
        </p:nvSpPr>
        <p:spPr>
          <a:xfrm>
            <a:off x="5243072" y="4405243"/>
            <a:ext cx="69156" cy="21899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91" name="Google Shape;191;p19"/>
          <p:cNvSpPr/>
          <p:nvPr/>
        </p:nvSpPr>
        <p:spPr>
          <a:xfrm>
            <a:off x="7156397" y="3861228"/>
            <a:ext cx="115260" cy="13831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92" name="Google Shape;192;p19"/>
          <p:cNvSpPr/>
          <p:nvPr/>
        </p:nvSpPr>
        <p:spPr>
          <a:xfrm>
            <a:off x="6902733" y="4353374"/>
            <a:ext cx="633933" cy="32272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p:nvPr/>
        </p:nvSpPr>
        <p:spPr>
          <a:xfrm>
            <a:off x="2605197" y="3902457"/>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98" name="Google Shape;198;p20"/>
          <p:cNvSpPr/>
          <p:nvPr/>
        </p:nvSpPr>
        <p:spPr>
          <a:xfrm>
            <a:off x="2605197" y="4617393"/>
            <a:ext cx="115261" cy="1268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199" name="Google Shape;199;p20"/>
          <p:cNvSpPr/>
          <p:nvPr/>
        </p:nvSpPr>
        <p:spPr>
          <a:xfrm>
            <a:off x="2605197" y="5320784"/>
            <a:ext cx="115261" cy="1268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00" name="Google Shape;200;p20"/>
          <p:cNvSpPr txBox="1"/>
          <p:nvPr/>
        </p:nvSpPr>
        <p:spPr>
          <a:xfrm>
            <a:off x="2950979" y="3717969"/>
            <a:ext cx="1564084" cy="1681006"/>
          </a:xfrm>
          <a:prstGeom prst="rect">
            <a:avLst/>
          </a:prstGeom>
          <a:noFill/>
          <a:ln>
            <a:noFill/>
          </a:ln>
        </p:spPr>
        <p:txBody>
          <a:bodyPr anchorCtr="0" anchor="t" bIns="0" lIns="0" spcFirstLastPara="1" rIns="0" wrap="square" tIns="11525">
            <a:noAutofit/>
          </a:bodyPr>
          <a:lstStyle/>
          <a:p>
            <a:pPr indent="0" lvl="0" marL="11527" marR="0" rtl="0" algn="l">
              <a:spcBef>
                <a:spcPts val="0"/>
              </a:spcBef>
              <a:spcAft>
                <a:spcPts val="0"/>
              </a:spcAft>
              <a:buNone/>
            </a:pPr>
            <a:r>
              <a:rPr lang="en-US" sz="2269">
                <a:solidFill>
                  <a:schemeClr val="dk1"/>
                </a:solidFill>
                <a:latin typeface="Trebuchet MS"/>
                <a:ea typeface="Trebuchet MS"/>
                <a:cs typeface="Trebuchet MS"/>
                <a:sym typeface="Trebuchet MS"/>
              </a:rPr>
              <a:t>Total loss:</a:t>
            </a:r>
            <a:endParaRPr sz="2269">
              <a:solidFill>
                <a:schemeClr val="dk1"/>
              </a:solidFill>
              <a:latin typeface="Trebuchet MS"/>
              <a:ea typeface="Trebuchet MS"/>
              <a:cs typeface="Trebuchet MS"/>
              <a:sym typeface="Trebuchet MS"/>
            </a:endParaRPr>
          </a:p>
          <a:p>
            <a:pPr indent="0" lvl="0" marL="11527" marR="4611" rtl="0" algn="l">
              <a:lnSpc>
                <a:spcPct val="203399"/>
              </a:lnSpc>
              <a:spcBef>
                <a:spcPts val="91"/>
              </a:spcBef>
              <a:spcAft>
                <a:spcPts val="0"/>
              </a:spcAft>
              <a:buNone/>
            </a:pPr>
            <a:r>
              <a:rPr lang="en-US" sz="2269">
                <a:solidFill>
                  <a:schemeClr val="dk1"/>
                </a:solidFill>
                <a:latin typeface="Trebuchet MS"/>
                <a:ea typeface="Trebuchet MS"/>
                <a:cs typeface="Trebuchet MS"/>
                <a:sym typeface="Trebuchet MS"/>
              </a:rPr>
              <a:t>Texture loss:  Content loss:</a:t>
            </a:r>
            <a:endParaRPr sz="2269">
              <a:solidFill>
                <a:schemeClr val="dk1"/>
              </a:solidFill>
              <a:latin typeface="Trebuchet MS"/>
              <a:ea typeface="Trebuchet MS"/>
              <a:cs typeface="Trebuchet MS"/>
              <a:sym typeface="Trebuchet MS"/>
            </a:endParaRPr>
          </a:p>
        </p:txBody>
      </p:sp>
      <p:sp>
        <p:nvSpPr>
          <p:cNvPr id="201" name="Google Shape;201;p20"/>
          <p:cNvSpPr txBox="1"/>
          <p:nvPr>
            <p:ph type="title"/>
          </p:nvPr>
        </p:nvSpPr>
        <p:spPr>
          <a:xfrm>
            <a:off x="413238" y="181895"/>
            <a:ext cx="10062661" cy="688747"/>
          </a:xfrm>
          <a:prstGeom prst="rect">
            <a:avLst/>
          </a:prstGeom>
          <a:noFill/>
          <a:ln>
            <a:noFill/>
          </a:ln>
        </p:spPr>
        <p:txBody>
          <a:bodyPr anchorCtr="0" anchor="ctr" bIns="0" lIns="0" spcFirstLastPara="1" rIns="0" wrap="square" tIns="11525">
            <a:noAutofit/>
          </a:bodyPr>
          <a:lstStyle/>
          <a:p>
            <a:pPr indent="0" lvl="0" marL="260499"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Gatys et. al. : Content Loss for Style Transfer</a:t>
            </a:r>
            <a:endParaRPr b="1" i="0" sz="4400" u="none" cap="none" strike="noStrike">
              <a:solidFill>
                <a:schemeClr val="dk1"/>
              </a:solidFill>
              <a:latin typeface="Calibri"/>
              <a:ea typeface="Calibri"/>
              <a:cs typeface="Calibri"/>
              <a:sym typeface="Calibri"/>
            </a:endParaRPr>
          </a:p>
        </p:txBody>
      </p:sp>
      <p:sp>
        <p:nvSpPr>
          <p:cNvPr id="202" name="Google Shape;202;p20"/>
          <p:cNvSpPr/>
          <p:nvPr/>
        </p:nvSpPr>
        <p:spPr>
          <a:xfrm>
            <a:off x="1704575" y="1083449"/>
            <a:ext cx="8771324" cy="23628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03" name="Google Shape;203;p20"/>
          <p:cNvSpPr/>
          <p:nvPr/>
        </p:nvSpPr>
        <p:spPr>
          <a:xfrm>
            <a:off x="1785257" y="1348548"/>
            <a:ext cx="8609960" cy="18326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04" name="Google Shape;204;p20"/>
          <p:cNvSpPr txBox="1"/>
          <p:nvPr/>
        </p:nvSpPr>
        <p:spPr>
          <a:xfrm>
            <a:off x="2536352" y="1087013"/>
            <a:ext cx="580337" cy="193227"/>
          </a:xfrm>
          <a:prstGeom prst="rect">
            <a:avLst/>
          </a:prstGeom>
          <a:noFill/>
          <a:ln>
            <a:noFill/>
          </a:ln>
        </p:spPr>
        <p:txBody>
          <a:bodyPr anchorCtr="0" anchor="t" bIns="0" lIns="0" spcFirstLastPara="1" rIns="0" wrap="square" tIns="11525">
            <a:noAutofit/>
          </a:bodyPr>
          <a:lstStyle/>
          <a:p>
            <a:pPr indent="0" lvl="0" marL="11527" marR="0" rtl="0" algn="l">
              <a:spcBef>
                <a:spcPts val="0"/>
              </a:spcBef>
              <a:spcAft>
                <a:spcPts val="0"/>
              </a:spcAft>
              <a:buNone/>
            </a:pPr>
            <a:r>
              <a:rPr b="1" lang="en-US" sz="1180">
                <a:solidFill>
                  <a:schemeClr val="dk1"/>
                </a:solidFill>
                <a:latin typeface="Arial"/>
                <a:ea typeface="Arial"/>
                <a:cs typeface="Arial"/>
                <a:sym typeface="Arial"/>
              </a:rPr>
              <a:t>Content</a:t>
            </a:r>
            <a:endParaRPr sz="1180">
              <a:solidFill>
                <a:schemeClr val="dk1"/>
              </a:solidFill>
              <a:latin typeface="Arial"/>
              <a:ea typeface="Arial"/>
              <a:cs typeface="Arial"/>
              <a:sym typeface="Arial"/>
            </a:endParaRPr>
          </a:p>
        </p:txBody>
      </p:sp>
      <p:sp>
        <p:nvSpPr>
          <p:cNvPr id="205" name="Google Shape;205;p20"/>
          <p:cNvSpPr txBox="1"/>
          <p:nvPr/>
        </p:nvSpPr>
        <p:spPr>
          <a:xfrm>
            <a:off x="5752120" y="1087013"/>
            <a:ext cx="383241" cy="193227"/>
          </a:xfrm>
          <a:prstGeom prst="rect">
            <a:avLst/>
          </a:prstGeom>
          <a:noFill/>
          <a:ln>
            <a:noFill/>
          </a:ln>
        </p:spPr>
        <p:txBody>
          <a:bodyPr anchorCtr="0" anchor="t" bIns="0" lIns="0" spcFirstLastPara="1" rIns="0" wrap="square" tIns="11525">
            <a:noAutofit/>
          </a:bodyPr>
          <a:lstStyle/>
          <a:p>
            <a:pPr indent="0" lvl="0" marL="11527" marR="0" rtl="0" algn="l">
              <a:spcBef>
                <a:spcPts val="0"/>
              </a:spcBef>
              <a:spcAft>
                <a:spcPts val="0"/>
              </a:spcAft>
              <a:buNone/>
            </a:pPr>
            <a:r>
              <a:rPr b="1" lang="en-US" sz="1180">
                <a:solidFill>
                  <a:schemeClr val="dk1"/>
                </a:solidFill>
                <a:latin typeface="Arial"/>
                <a:ea typeface="Arial"/>
                <a:cs typeface="Arial"/>
                <a:sym typeface="Arial"/>
              </a:rPr>
              <a:t>Style</a:t>
            </a:r>
            <a:endParaRPr sz="1180">
              <a:solidFill>
                <a:schemeClr val="dk1"/>
              </a:solidFill>
              <a:latin typeface="Arial"/>
              <a:ea typeface="Arial"/>
              <a:cs typeface="Arial"/>
              <a:sym typeface="Arial"/>
            </a:endParaRPr>
          </a:p>
        </p:txBody>
      </p:sp>
      <p:sp>
        <p:nvSpPr>
          <p:cNvPr id="206" name="Google Shape;206;p20"/>
          <p:cNvSpPr txBox="1"/>
          <p:nvPr/>
        </p:nvSpPr>
        <p:spPr>
          <a:xfrm>
            <a:off x="8933310" y="1087013"/>
            <a:ext cx="476602" cy="193227"/>
          </a:xfrm>
          <a:prstGeom prst="rect">
            <a:avLst/>
          </a:prstGeom>
          <a:noFill/>
          <a:ln>
            <a:noFill/>
          </a:ln>
        </p:spPr>
        <p:txBody>
          <a:bodyPr anchorCtr="0" anchor="t" bIns="0" lIns="0" spcFirstLastPara="1" rIns="0" wrap="square" tIns="11525">
            <a:noAutofit/>
          </a:bodyPr>
          <a:lstStyle/>
          <a:p>
            <a:pPr indent="0" lvl="0" marL="11527" marR="0" rtl="0" algn="l">
              <a:spcBef>
                <a:spcPts val="0"/>
              </a:spcBef>
              <a:spcAft>
                <a:spcPts val="0"/>
              </a:spcAft>
              <a:buNone/>
            </a:pPr>
            <a:r>
              <a:rPr b="1" lang="en-US" sz="1180">
                <a:solidFill>
                  <a:schemeClr val="dk1"/>
                </a:solidFill>
                <a:latin typeface="Arial"/>
                <a:ea typeface="Arial"/>
                <a:cs typeface="Arial"/>
                <a:sym typeface="Arial"/>
              </a:rPr>
              <a:t>Result</a:t>
            </a:r>
            <a:endParaRPr sz="1180">
              <a:solidFill>
                <a:schemeClr val="dk1"/>
              </a:solidFill>
              <a:latin typeface="Arial"/>
              <a:ea typeface="Arial"/>
              <a:cs typeface="Arial"/>
              <a:sym typeface="Arial"/>
            </a:endParaRPr>
          </a:p>
        </p:txBody>
      </p:sp>
      <p:sp>
        <p:nvSpPr>
          <p:cNvPr id="207" name="Google Shape;207;p20"/>
          <p:cNvSpPr/>
          <p:nvPr/>
        </p:nvSpPr>
        <p:spPr>
          <a:xfrm>
            <a:off x="5208494" y="4460582"/>
            <a:ext cx="4333795" cy="32272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08" name="Google Shape;208;p20"/>
          <p:cNvSpPr/>
          <p:nvPr/>
        </p:nvSpPr>
        <p:spPr>
          <a:xfrm>
            <a:off x="5173916" y="5186723"/>
            <a:ext cx="4368373" cy="33425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09" name="Google Shape;209;p20"/>
          <p:cNvSpPr/>
          <p:nvPr/>
        </p:nvSpPr>
        <p:spPr>
          <a:xfrm>
            <a:off x="4977973" y="3780545"/>
            <a:ext cx="4794837" cy="27662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10" name="Google Shape;210;p20"/>
          <p:cNvSpPr/>
          <p:nvPr/>
        </p:nvSpPr>
        <p:spPr>
          <a:xfrm>
            <a:off x="3191436" y="1129553"/>
            <a:ext cx="115260" cy="11526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11" name="Google Shape;211;p20"/>
          <p:cNvSpPr/>
          <p:nvPr/>
        </p:nvSpPr>
        <p:spPr>
          <a:xfrm>
            <a:off x="6211261" y="1071923"/>
            <a:ext cx="92208" cy="184417"/>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12" name="Google Shape;212;p20"/>
          <p:cNvSpPr/>
          <p:nvPr/>
        </p:nvSpPr>
        <p:spPr>
          <a:xfrm>
            <a:off x="9530763" y="1118027"/>
            <a:ext cx="138313" cy="12678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34">
              <a:solidFill>
                <a:schemeClr val="dk1"/>
              </a:solidFill>
              <a:latin typeface="Calibri"/>
              <a:ea typeface="Calibri"/>
              <a:cs typeface="Calibri"/>
              <a:sym typeface="Calibri"/>
            </a:endParaRPr>
          </a:p>
        </p:txBody>
      </p:sp>
      <p:sp>
        <p:nvSpPr>
          <p:cNvPr id="213" name="Google Shape;213;p20"/>
          <p:cNvSpPr txBox="1"/>
          <p:nvPr/>
        </p:nvSpPr>
        <p:spPr>
          <a:xfrm>
            <a:off x="4935626" y="6448362"/>
            <a:ext cx="1031582" cy="179536"/>
          </a:xfrm>
          <a:prstGeom prst="rect">
            <a:avLst/>
          </a:prstGeom>
          <a:noFill/>
          <a:ln>
            <a:noFill/>
          </a:ln>
        </p:spPr>
        <p:txBody>
          <a:bodyPr anchorCtr="0" anchor="t" bIns="0" lIns="0" spcFirstLastPara="1" rIns="0" wrap="square" tIns="0">
            <a:noAutofit/>
          </a:bodyPr>
          <a:lstStyle/>
          <a:p>
            <a:pPr indent="0" lvl="0" marL="11527" marR="0" rtl="0" algn="l">
              <a:lnSpc>
                <a:spcPct val="118050"/>
              </a:lnSpc>
              <a:spcBef>
                <a:spcPts val="0"/>
              </a:spcBef>
              <a:spcAft>
                <a:spcPts val="0"/>
              </a:spcAft>
              <a:buNone/>
            </a:pPr>
            <a:r>
              <a:rPr lang="en-US" sz="1180">
                <a:solidFill>
                  <a:srgbClr val="FFFFFF"/>
                </a:solidFill>
                <a:latin typeface="Arial"/>
                <a:ea typeface="Arial"/>
                <a:cs typeface="Arial"/>
                <a:sym typeface="Arial"/>
              </a:rPr>
              <a:t>Dmitry Ulyanov</a:t>
            </a:r>
            <a:endParaRPr sz="118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3865879" y="24765"/>
            <a:ext cx="4813300" cy="634365"/>
          </a:xfrm>
          <a:prstGeom prst="rect">
            <a:avLst/>
          </a:prstGeom>
          <a:noFill/>
          <a:ln>
            <a:noFill/>
          </a:ln>
        </p:spPr>
        <p:txBody>
          <a:bodyPr anchorCtr="0" anchor="ctr"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The Total Loss Function</a:t>
            </a:r>
            <a:endParaRPr b="0" i="0" sz="4000" u="none" cap="none" strike="noStrike">
              <a:solidFill>
                <a:schemeClr val="dk1"/>
              </a:solidFill>
              <a:latin typeface="Calibri"/>
              <a:ea typeface="Calibri"/>
              <a:cs typeface="Calibri"/>
              <a:sym typeface="Calibri"/>
            </a:endParaRPr>
          </a:p>
        </p:txBody>
      </p:sp>
      <p:sp>
        <p:nvSpPr>
          <p:cNvPr id="219" name="Google Shape;219;p21"/>
          <p:cNvSpPr/>
          <p:nvPr/>
        </p:nvSpPr>
        <p:spPr>
          <a:xfrm>
            <a:off x="1902158" y="659130"/>
            <a:ext cx="8740741" cy="57901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Image Soure : "Image Style Transfer" by Gatys et al. 2016</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