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75" r:id="rId3"/>
    <p:sldId id="309" r:id="rId4"/>
    <p:sldId id="311" r:id="rId5"/>
    <p:sldId id="313" r:id="rId6"/>
    <p:sldId id="345" r:id="rId7"/>
    <p:sldId id="344" r:id="rId8"/>
    <p:sldId id="332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EEF0"/>
    <a:srgbClr val="52CBBE"/>
    <a:srgbClr val="FF5969"/>
    <a:srgbClr val="FEC630"/>
    <a:srgbClr val="5D7373"/>
    <a:srgbClr val="00A0A8"/>
    <a:srgbClr val="52C9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91" autoAdjust="0"/>
    <p:restoredTop sz="94660"/>
  </p:normalViewPr>
  <p:slideViewPr>
    <p:cSldViewPr snapToGrid="0">
      <p:cViewPr varScale="1">
        <p:scale>
          <a:sx n="70" d="100"/>
          <a:sy n="70" d="100"/>
        </p:scale>
        <p:origin x="1692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26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11.08.2021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0364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11.08.2021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6635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11.08.2021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7111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11.08.2021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4677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11.08.2021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5361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11.08.2021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4036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11.08.2021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3770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11.08.2021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0331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11.08.2021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1956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11.08.2021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6004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11.08.2021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6898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FAF59-80FD-42F8-B77B-6179688B7234}" type="datetimeFigureOut">
              <a:rPr lang="de-DE" smtClean="0"/>
              <a:t>11.08.2021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1875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microsoft.com/office/2007/relationships/hdphoto" Target="../media/hdphoto2.wdp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9EB0FD16-689C-476C-8309-C7173C257513}"/>
              </a:ext>
            </a:extLst>
          </p:cNvPr>
          <p:cNvSpPr txBox="1"/>
          <p:nvPr/>
        </p:nvSpPr>
        <p:spPr>
          <a:xfrm>
            <a:off x="3714593" y="2045499"/>
            <a:ext cx="75452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accent2"/>
                </a:solidFill>
                <a:latin typeface="Tw Cen MT" panose="020B0602020104020603" pitchFamily="34" charset="0"/>
              </a:rPr>
              <a:t>Analysis of ECG Signal</a:t>
            </a:r>
            <a:endParaRPr lang="en-US" sz="5400" dirty="0">
              <a:solidFill>
                <a:schemeClr val="accent2"/>
              </a:solidFill>
              <a:latin typeface="Tw Cen MT" panose="020B0602020104020603" pitchFamily="34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8A16B82-6A3C-46F5-8D32-072FDF89864A}"/>
              </a:ext>
            </a:extLst>
          </p:cNvPr>
          <p:cNvGrpSpPr/>
          <p:nvPr/>
        </p:nvGrpSpPr>
        <p:grpSpPr>
          <a:xfrm>
            <a:off x="-9313653" y="-2"/>
            <a:ext cx="12550841" cy="6858000"/>
            <a:chOff x="-301773" y="-2"/>
            <a:chExt cx="12550841" cy="6858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301773" y="-2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AC43ACA-5000-40E2-80D3-19833F9F1A3F}"/>
                </a:ext>
              </a:extLst>
            </p:cNvPr>
            <p:cNvSpPr/>
            <p:nvPr/>
          </p:nvSpPr>
          <p:spPr>
            <a:xfrm>
              <a:off x="11023600" y="1974018"/>
              <a:ext cx="1168400" cy="2724341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E022673-C77C-4E8F-AF41-8B283703E87E}"/>
                </a:ext>
              </a:extLst>
            </p:cNvPr>
            <p:cNvSpPr txBox="1"/>
            <p:nvPr/>
          </p:nvSpPr>
          <p:spPr>
            <a:xfrm rot="16200000">
              <a:off x="10630055" y="3074437"/>
              <a:ext cx="25916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Introduction</a:t>
              </a: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E8AD023B-AE8D-405F-90E6-27B0D4707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9A27401-3327-4871-86AC-B461CA62C3AC}"/>
              </a:ext>
            </a:extLst>
          </p:cNvPr>
          <p:cNvGrpSpPr/>
          <p:nvPr/>
        </p:nvGrpSpPr>
        <p:grpSpPr>
          <a:xfrm>
            <a:off x="-8788934" y="0"/>
            <a:ext cx="11447501" cy="6858000"/>
            <a:chOff x="222946" y="0"/>
            <a:chExt cx="11447501" cy="68580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06C029B-A799-4206-A656-A006D8F83990}"/>
                </a:ext>
              </a:extLst>
            </p:cNvPr>
            <p:cNvSpPr/>
            <p:nvPr/>
          </p:nvSpPr>
          <p:spPr>
            <a:xfrm>
              <a:off x="22294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3328131-EC42-4D6D-A247-91FD3D23E58C}"/>
                </a:ext>
              </a:extLst>
            </p:cNvPr>
            <p:cNvSpPr/>
            <p:nvPr/>
          </p:nvSpPr>
          <p:spPr>
            <a:xfrm>
              <a:off x="10492197" y="1978925"/>
              <a:ext cx="1168400" cy="2719434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A728384-87ED-4E87-8F78-97EB653FDC67}"/>
                </a:ext>
              </a:extLst>
            </p:cNvPr>
            <p:cNvSpPr txBox="1"/>
            <p:nvPr/>
          </p:nvSpPr>
          <p:spPr>
            <a:xfrm rot="16200000">
              <a:off x="9980176" y="3013023"/>
              <a:ext cx="271452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Objectives</a:t>
              </a: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2B44F548-697F-412D-9B99-861C272463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0099890-786A-4F87-960D-5DADE5168909}"/>
              </a:ext>
            </a:extLst>
          </p:cNvPr>
          <p:cNvGrpSpPr/>
          <p:nvPr/>
        </p:nvGrpSpPr>
        <p:grpSpPr>
          <a:xfrm>
            <a:off x="-7847639" y="0"/>
            <a:ext cx="9961092" cy="6858000"/>
            <a:chOff x="491575" y="0"/>
            <a:chExt cx="9961092" cy="68580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E9AAB1E-3A13-4745-A574-9EE6806378C9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BC0F905-3F71-4932-B130-39D508C4D117}"/>
                </a:ext>
              </a:extLst>
            </p:cNvPr>
            <p:cNvSpPr/>
            <p:nvPr/>
          </p:nvSpPr>
          <p:spPr>
            <a:xfrm>
              <a:off x="9284267" y="1974018"/>
              <a:ext cx="1168400" cy="2724340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3EC5869-A976-4328-A864-2BB04E7E7BFC}"/>
                </a:ext>
              </a:extLst>
            </p:cNvPr>
            <p:cNvSpPr txBox="1"/>
            <p:nvPr/>
          </p:nvSpPr>
          <p:spPr>
            <a:xfrm rot="16200000">
              <a:off x="8265580" y="3082014"/>
              <a:ext cx="3695187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Working</a:t>
              </a:r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7C8E4AB7-ADC0-4FEE-AE7A-994F5DAD3F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E4F6447-6163-4D6A-A8D2-BD63B6CB3A42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CB8CB55-9DEC-4367-900E-7257FE1B874F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9DBAEDD6-7153-4AFF-BDC7-5A225B4B5642}"/>
                </a:ext>
              </a:extLst>
            </p:cNvPr>
            <p:cNvSpPr/>
            <p:nvPr/>
          </p:nvSpPr>
          <p:spPr>
            <a:xfrm>
              <a:off x="8897260" y="1974018"/>
              <a:ext cx="1168400" cy="2724340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2F9D37B-DE70-4087-8A7F-BBA0BAF5B6CF}"/>
                </a:ext>
              </a:extLst>
            </p:cNvPr>
            <p:cNvSpPr txBox="1"/>
            <p:nvPr/>
          </p:nvSpPr>
          <p:spPr>
            <a:xfrm rot="16200000">
              <a:off x="7807927" y="3058066"/>
              <a:ext cx="386913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Final Result</a:t>
              </a:r>
            </a:p>
          </p:txBody>
        </p:sp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6FA13E8D-3FCC-4EC2-BD8C-6CE7CA0ECD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8D59ECDD-2763-48A5-94B2-FF1E0DC7918E}"/>
              </a:ext>
            </a:extLst>
          </p:cNvPr>
          <p:cNvSpPr txBox="1"/>
          <p:nvPr/>
        </p:nvSpPr>
        <p:spPr>
          <a:xfrm>
            <a:off x="3462304" y="772756"/>
            <a:ext cx="45841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accent2"/>
                </a:solidFill>
                <a:latin typeface="Tw Cen MT" panose="020B0602020104020603" pitchFamily="34" charset="0"/>
              </a:rPr>
              <a:t>Signals &amp; System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70AA0F3-32E8-4C01-85CE-1929C92BEE50}"/>
              </a:ext>
            </a:extLst>
          </p:cNvPr>
          <p:cNvSpPr txBox="1"/>
          <p:nvPr/>
        </p:nvSpPr>
        <p:spPr>
          <a:xfrm>
            <a:off x="5770564" y="2997492"/>
            <a:ext cx="3609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2"/>
                </a:solidFill>
                <a:latin typeface="Tw Cen MT" panose="020B0602020104020603" pitchFamily="34" charset="0"/>
              </a:rPr>
              <a:t>Finding bpm (beats /minutes)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18E134A-FB34-4CF5-A1BD-80322696F337}"/>
              </a:ext>
            </a:extLst>
          </p:cNvPr>
          <p:cNvSpPr txBox="1"/>
          <p:nvPr/>
        </p:nvSpPr>
        <p:spPr>
          <a:xfrm>
            <a:off x="3633547" y="3889172"/>
            <a:ext cx="541645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2"/>
                </a:solidFill>
                <a:latin typeface="Tw Cen MT" panose="020B0602020104020603" pitchFamily="34" charset="0"/>
              </a:rPr>
              <a:t>Presented By : </a:t>
            </a:r>
          </a:p>
          <a:p>
            <a:endParaRPr lang="en-US" sz="3200" b="1" dirty="0">
              <a:solidFill>
                <a:schemeClr val="accent2"/>
              </a:solidFill>
              <a:latin typeface="Tw Cen MT" panose="020B0602020104020603" pitchFamily="34" charset="0"/>
            </a:endParaRPr>
          </a:p>
          <a:p>
            <a:pPr algn="ctr"/>
            <a:r>
              <a:rPr lang="en-US" sz="3200" b="1" dirty="0">
                <a:solidFill>
                  <a:schemeClr val="accent2"/>
                </a:solidFill>
                <a:latin typeface="Tw Cen MT" panose="020B0602020104020603" pitchFamily="34" charset="0"/>
              </a:rPr>
              <a:t>Muhammad Muzammil</a:t>
            </a:r>
          </a:p>
          <a:p>
            <a:pPr algn="ctr"/>
            <a:r>
              <a:rPr lang="en-US" sz="3200" b="1" dirty="0">
                <a:solidFill>
                  <a:schemeClr val="accent2"/>
                </a:solidFill>
                <a:latin typeface="Tw Cen MT" panose="020B0602020104020603" pitchFamily="34" charset="0"/>
              </a:rPr>
              <a:t>Akif Ejaz </a:t>
            </a:r>
          </a:p>
          <a:p>
            <a:pPr algn="ctr"/>
            <a:r>
              <a:rPr lang="en-US" sz="3200" b="1" dirty="0">
                <a:solidFill>
                  <a:schemeClr val="accent2"/>
                </a:solidFill>
                <a:latin typeface="Tw Cen MT" panose="020B0602020104020603" pitchFamily="34" charset="0"/>
              </a:rPr>
              <a:t>Muhammad Mubeen </a:t>
            </a:r>
            <a:endParaRPr lang="en-US" sz="3200" dirty="0">
              <a:solidFill>
                <a:schemeClr val="accent2"/>
              </a:solidFill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86610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066ACF4C-6F8C-46FC-8362-2E05C90EEAFA}"/>
              </a:ext>
            </a:extLst>
          </p:cNvPr>
          <p:cNvGrpSpPr/>
          <p:nvPr/>
        </p:nvGrpSpPr>
        <p:grpSpPr>
          <a:xfrm>
            <a:off x="22587834" y="3782940"/>
            <a:ext cx="1062001" cy="1992086"/>
            <a:chOff x="11129999" y="2521857"/>
            <a:chExt cx="1062001" cy="1992086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5A5E18E8-5A3E-4F1D-8254-6193AA55C0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50C247F-7990-4945-869D-5E2A900F477F}"/>
              </a:ext>
            </a:extLst>
          </p:cNvPr>
          <p:cNvGrpSpPr/>
          <p:nvPr/>
        </p:nvGrpSpPr>
        <p:grpSpPr>
          <a:xfrm>
            <a:off x="-8798784" y="0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6D2C93AC-EBE3-4E67-A867-76D5D6BEDB1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35DBD2B9-E73C-4AE9-91C9-698379867E98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D6BDC4B-8313-4203-9F42-C28AC214EB64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Problem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44037FC5-8E34-4772-9A87-813F2AD5E4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BC916508-F80D-434E-B066-812949E5DB94}"/>
              </a:ext>
            </a:extLst>
          </p:cNvPr>
          <p:cNvGrpSpPr/>
          <p:nvPr/>
        </p:nvGrpSpPr>
        <p:grpSpPr>
          <a:xfrm>
            <a:off x="-7847639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CE9E3B68-B936-49FB-94D8-7AC0076CF488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0D3F9516-66C4-44E6-9877-6C0374B5112C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7AB39DAF-3109-4CEA-BD1D-C123179FF8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92B7020D-701A-4EE7-BDA2-CD171993C203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3B77930A-0489-40A5-B3D7-053D64BD29C4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3ED749F6-F5EB-48BD-A697-16D473CCCFE8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8070AD46-78F1-4169-9AE3-EDECC43BD39B}"/>
                </a:ext>
              </a:extLst>
            </p:cNvPr>
            <p:cNvSpPr txBox="1"/>
            <p:nvPr/>
          </p:nvSpPr>
          <p:spPr>
            <a:xfrm rot="16200000">
              <a:off x="8746452" y="3189607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Team</a:t>
              </a:r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22B026A5-B1AC-46D4-AE84-DF77E5A294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371C6EE2-CCA6-4F94-870B-CB9D61CEBE1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20422D8F-B19E-425C-93A8-F750F60A06A7}"/>
              </a:ext>
            </a:extLst>
          </p:cNvPr>
          <p:cNvGrpSpPr/>
          <p:nvPr/>
        </p:nvGrpSpPr>
        <p:grpSpPr>
          <a:xfrm>
            <a:off x="-7638543" y="-1"/>
            <a:ext cx="8692331" cy="6858000"/>
            <a:chOff x="718505" y="-1"/>
            <a:chExt cx="8692331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3278AF09-2D0C-4E81-816C-BC1D04E40DC2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C2E1C67-7A8F-4EB5-AB00-3C754858084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45C46027-B464-4ADA-A3B8-14FF4471BA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C1D48DDF-B760-4AB3-A520-29238CC2C408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FA696B4D-5BCF-47C3-8B8C-BE87154A63B4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AAA7B45-7DAF-4C4D-A930-ABA45AC955DD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B9F42291-FBD0-4239-8D69-22035DCB4A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32DF4D80-460D-4455-B80A-3BC0C6A12DA2}"/>
              </a:ext>
            </a:extLst>
          </p:cNvPr>
          <p:cNvSpPr txBox="1"/>
          <p:nvPr/>
        </p:nvSpPr>
        <p:spPr>
          <a:xfrm rot="16200000">
            <a:off x="656681" y="3182111"/>
            <a:ext cx="225214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400" b="1" dirty="0">
                <a:solidFill>
                  <a:srgbClr val="F0EEF0"/>
                </a:solidFill>
                <a:latin typeface="Tw Cen MT" panose="020B0602020104020603" pitchFamily="34" charset="0"/>
              </a:rPr>
              <a:t>Techniques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A634BD7-1512-45B6-AFE4-1EEA636625CB}"/>
              </a:ext>
            </a:extLst>
          </p:cNvPr>
          <p:cNvSpPr txBox="1"/>
          <p:nvPr/>
        </p:nvSpPr>
        <p:spPr>
          <a:xfrm rot="16200000">
            <a:off x="-796310" y="3220386"/>
            <a:ext cx="19920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0EEF0"/>
                </a:solidFill>
                <a:latin typeface="Tw Cen MT" panose="020B0602020104020603" pitchFamily="34" charset="0"/>
              </a:rPr>
              <a:t>Interesting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E895421-2372-4C7F-93D2-3B0353A6E7BD}"/>
              </a:ext>
            </a:extLst>
          </p:cNvPr>
          <p:cNvSpPr txBox="1"/>
          <p:nvPr/>
        </p:nvSpPr>
        <p:spPr>
          <a:xfrm rot="16200000">
            <a:off x="-355066" y="3214630"/>
            <a:ext cx="21713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0EEF0"/>
                </a:solidFill>
                <a:latin typeface="Tw Cen MT" panose="020B0602020104020603" pitchFamily="34" charset="0"/>
              </a:rPr>
              <a:t>Breakdown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E874DD9-306C-464E-A73F-A45C601B07F0}"/>
              </a:ext>
            </a:extLst>
          </p:cNvPr>
          <p:cNvSpPr txBox="1"/>
          <p:nvPr/>
        </p:nvSpPr>
        <p:spPr>
          <a:xfrm rot="16200000">
            <a:off x="10818366" y="3095045"/>
            <a:ext cx="26334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36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pic>
        <p:nvPicPr>
          <p:cNvPr id="104" name="Picture 103">
            <a:extLst>
              <a:ext uri="{FF2B5EF4-FFF2-40B4-BE49-F238E27FC236}">
                <a16:creationId xmlns:a16="http://schemas.microsoft.com/office/drawing/2014/main" id="{0A2BF79B-6FC7-4D72-863D-FABE9EBD512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057830" y="3078400"/>
            <a:ext cx="530600" cy="53060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9C74CBE9-BA2E-4565-A492-8474C6195865}"/>
              </a:ext>
            </a:extLst>
          </p:cNvPr>
          <p:cNvGrpSpPr/>
          <p:nvPr/>
        </p:nvGrpSpPr>
        <p:grpSpPr>
          <a:xfrm>
            <a:off x="3020613" y="877735"/>
            <a:ext cx="9280802" cy="2727010"/>
            <a:chOff x="3047579" y="-17904"/>
            <a:chExt cx="9280802" cy="272701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5DFCE9F9-035D-4B60-9DD8-DB73F3EF2C0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586" t="18683" b="18886"/>
            <a:stretch/>
          </p:blipFill>
          <p:spPr>
            <a:xfrm>
              <a:off x="3047579" y="-17904"/>
              <a:ext cx="5174206" cy="2709107"/>
            </a:xfrm>
            <a:prstGeom prst="rect">
              <a:avLst/>
            </a:prstGeom>
          </p:spPr>
        </p:pic>
        <p:pic>
          <p:nvPicPr>
            <p:cNvPr id="82" name="Picture 81">
              <a:extLst>
                <a:ext uri="{FF2B5EF4-FFF2-40B4-BE49-F238E27FC236}">
                  <a16:creationId xmlns:a16="http://schemas.microsoft.com/office/drawing/2014/main" id="{284875EB-2D75-4C7C-AD41-E8400ECE9F3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586" t="18683" b="18886"/>
            <a:stretch/>
          </p:blipFill>
          <p:spPr>
            <a:xfrm>
              <a:off x="7154175" y="-1"/>
              <a:ext cx="5174206" cy="2709107"/>
            </a:xfrm>
            <a:prstGeom prst="rect">
              <a:avLst/>
            </a:prstGeom>
          </p:spPr>
        </p:pic>
      </p:grpSp>
      <p:pic>
        <p:nvPicPr>
          <p:cNvPr id="1026" name="Picture 2" descr="Arrow PNG images, Free Arrow icons Download - Free Transparent PNG Logos">
            <a:extLst>
              <a:ext uri="{FF2B5EF4-FFF2-40B4-BE49-F238E27FC236}">
                <a16:creationId xmlns:a16="http://schemas.microsoft.com/office/drawing/2014/main" id="{587599B7-CEE5-4AA4-BA4A-3C9AA375A2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868934" flipV="1">
            <a:off x="8941036" y="3823424"/>
            <a:ext cx="2239740" cy="1585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73AC280-48E8-4BD9-A617-556C25CEEDA5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49480" y1="11940" x2="49480" y2="11940"/>
                        <a14:foregroundMark x1="49480" y1="11194" x2="49480" y2="11194"/>
                        <a14:foregroundMark x1="48025" y1="11194" x2="48025" y2="11194"/>
                        <a14:foregroundMark x1="32848" y1="53234" x2="32848" y2="53234"/>
                        <a14:foregroundMark x1="44075" y1="78856" x2="44075" y2="78856"/>
                        <a14:foregroundMark x1="60291" y1="54975" x2="60291" y2="54975"/>
                        <a14:foregroundMark x1="62370" y1="53483" x2="62370" y2="53483"/>
                        <a14:foregroundMark x1="74844" y1="48259" x2="74844" y2="482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304" t="5180" r="10481" b="16103"/>
          <a:stretch/>
        </p:blipFill>
        <p:spPr>
          <a:xfrm>
            <a:off x="5360499" y="3778231"/>
            <a:ext cx="3216892" cy="301409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24281B5-DC6B-4191-A4BC-83ECB46E8453}"/>
              </a:ext>
            </a:extLst>
          </p:cNvPr>
          <p:cNvSpPr txBox="1"/>
          <p:nvPr/>
        </p:nvSpPr>
        <p:spPr>
          <a:xfrm>
            <a:off x="4311897" y="363180"/>
            <a:ext cx="5629233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2"/>
                </a:solidFill>
              </a:rPr>
              <a:t>Signal Shape and Properties </a:t>
            </a:r>
            <a:endParaRPr lang="LID4096" sz="3600" b="1" dirty="0">
              <a:solidFill>
                <a:schemeClr val="accent2"/>
              </a:solidFill>
            </a:endParaRP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A37E27C3-1F7E-4457-8698-0496A14B2082}"/>
              </a:ext>
            </a:extLst>
          </p:cNvPr>
          <p:cNvGrpSpPr/>
          <p:nvPr/>
        </p:nvGrpSpPr>
        <p:grpSpPr>
          <a:xfrm>
            <a:off x="-9188242" y="0"/>
            <a:ext cx="12550841" cy="6858000"/>
            <a:chOff x="-301773" y="-2"/>
            <a:chExt cx="12550841" cy="6858000"/>
          </a:xfrm>
        </p:grpSpPr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6EA6D80E-EC1B-409E-824C-3DD2EE4C3679}"/>
                </a:ext>
              </a:extLst>
            </p:cNvPr>
            <p:cNvSpPr/>
            <p:nvPr/>
          </p:nvSpPr>
          <p:spPr>
            <a:xfrm>
              <a:off x="-301773" y="-2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F8301DDE-85F5-435D-A06D-240194F7C464}"/>
                </a:ext>
              </a:extLst>
            </p:cNvPr>
            <p:cNvSpPr/>
            <p:nvPr/>
          </p:nvSpPr>
          <p:spPr>
            <a:xfrm>
              <a:off x="11023600" y="1974018"/>
              <a:ext cx="1168400" cy="2724341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797CF7DB-22CA-453F-BF90-32A64C7E4D68}"/>
                </a:ext>
              </a:extLst>
            </p:cNvPr>
            <p:cNvSpPr txBox="1"/>
            <p:nvPr/>
          </p:nvSpPr>
          <p:spPr>
            <a:xfrm rot="16200000">
              <a:off x="10630055" y="3074437"/>
              <a:ext cx="25916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Introduction</a:t>
              </a:r>
            </a:p>
          </p:txBody>
        </p:sp>
        <p:pic>
          <p:nvPicPr>
            <p:cNvPr id="109" name="Picture 108">
              <a:extLst>
                <a:ext uri="{FF2B5EF4-FFF2-40B4-BE49-F238E27FC236}">
                  <a16:creationId xmlns:a16="http://schemas.microsoft.com/office/drawing/2014/main" id="{FAA5BB72-2590-427F-90CC-EE2EC6BFBEB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ACEA6678-FA47-499B-9509-F46834588AD8}"/>
              </a:ext>
            </a:extLst>
          </p:cNvPr>
          <p:cNvGrpSpPr/>
          <p:nvPr/>
        </p:nvGrpSpPr>
        <p:grpSpPr>
          <a:xfrm>
            <a:off x="-8636571" y="0"/>
            <a:ext cx="11447501" cy="6858000"/>
            <a:chOff x="222946" y="0"/>
            <a:chExt cx="11447501" cy="6858000"/>
          </a:xfrm>
        </p:grpSpPr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E4771891-09FF-4DFB-82C7-547163FD5254}"/>
                </a:ext>
              </a:extLst>
            </p:cNvPr>
            <p:cNvSpPr/>
            <p:nvPr/>
          </p:nvSpPr>
          <p:spPr>
            <a:xfrm>
              <a:off x="22294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8105195D-8477-491A-8820-CDF224E1F474}"/>
                </a:ext>
              </a:extLst>
            </p:cNvPr>
            <p:cNvSpPr/>
            <p:nvPr/>
          </p:nvSpPr>
          <p:spPr>
            <a:xfrm>
              <a:off x="10492197" y="1978925"/>
              <a:ext cx="1168400" cy="2719434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2DD16073-90D1-4378-B119-062BEF8D4520}"/>
                </a:ext>
              </a:extLst>
            </p:cNvPr>
            <p:cNvSpPr txBox="1"/>
            <p:nvPr/>
          </p:nvSpPr>
          <p:spPr>
            <a:xfrm rot="16200000">
              <a:off x="9980176" y="3013023"/>
              <a:ext cx="271452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Objectives</a:t>
              </a:r>
            </a:p>
          </p:txBody>
        </p:sp>
        <p:pic>
          <p:nvPicPr>
            <p:cNvPr id="114" name="Picture 113">
              <a:extLst>
                <a:ext uri="{FF2B5EF4-FFF2-40B4-BE49-F238E27FC236}">
                  <a16:creationId xmlns:a16="http://schemas.microsoft.com/office/drawing/2014/main" id="{252D8131-8289-43FC-BCB2-623C73A47F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3FC68249-5BE9-4154-A6DD-7009D61872AD}"/>
              </a:ext>
            </a:extLst>
          </p:cNvPr>
          <p:cNvGrpSpPr/>
          <p:nvPr/>
        </p:nvGrpSpPr>
        <p:grpSpPr>
          <a:xfrm>
            <a:off x="-7710222" y="8534"/>
            <a:ext cx="9961092" cy="6858000"/>
            <a:chOff x="491575" y="0"/>
            <a:chExt cx="9961092" cy="6858000"/>
          </a:xfrm>
        </p:grpSpPr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81C6F175-6462-4AC1-885F-DF5C5E45B2BC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5F4EB932-1798-4C3B-8F45-66D0BC4C99E0}"/>
                </a:ext>
              </a:extLst>
            </p:cNvPr>
            <p:cNvSpPr/>
            <p:nvPr/>
          </p:nvSpPr>
          <p:spPr>
            <a:xfrm>
              <a:off x="9284267" y="1974018"/>
              <a:ext cx="1168400" cy="2724340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6F35F5D8-57F6-45AF-9118-42FE6196290D}"/>
                </a:ext>
              </a:extLst>
            </p:cNvPr>
            <p:cNvSpPr txBox="1"/>
            <p:nvPr/>
          </p:nvSpPr>
          <p:spPr>
            <a:xfrm rot="16200000">
              <a:off x="8265580" y="3082014"/>
              <a:ext cx="3695187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Working</a:t>
              </a:r>
            </a:p>
          </p:txBody>
        </p:sp>
        <p:pic>
          <p:nvPicPr>
            <p:cNvPr id="119" name="Picture 118">
              <a:extLst>
                <a:ext uri="{FF2B5EF4-FFF2-40B4-BE49-F238E27FC236}">
                  <a16:creationId xmlns:a16="http://schemas.microsoft.com/office/drawing/2014/main" id="{E98DC2C4-CEA0-42CE-8199-C9CED37F07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996D2914-5047-4D83-8A7D-30B9EE314007}"/>
              </a:ext>
            </a:extLst>
          </p:cNvPr>
          <p:cNvGrpSpPr/>
          <p:nvPr/>
        </p:nvGrpSpPr>
        <p:grpSpPr>
          <a:xfrm>
            <a:off x="-7859823" y="1628"/>
            <a:ext cx="9574094" cy="6858000"/>
            <a:chOff x="491575" y="0"/>
            <a:chExt cx="9574094" cy="6858000"/>
          </a:xfrm>
        </p:grpSpPr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3B4B6497-F296-448D-9861-7EBC9E0AAD52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4AFA2313-D4D4-49A4-8C5D-4B46BCF50D7D}"/>
                </a:ext>
              </a:extLst>
            </p:cNvPr>
            <p:cNvSpPr/>
            <p:nvPr/>
          </p:nvSpPr>
          <p:spPr>
            <a:xfrm>
              <a:off x="8897260" y="1974018"/>
              <a:ext cx="1168400" cy="2724340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5D169520-BA40-49C2-A4EC-AA500FA75FC8}"/>
                </a:ext>
              </a:extLst>
            </p:cNvPr>
            <p:cNvSpPr txBox="1"/>
            <p:nvPr/>
          </p:nvSpPr>
          <p:spPr>
            <a:xfrm rot="16200000">
              <a:off x="7807927" y="3058066"/>
              <a:ext cx="386913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Final Result</a:t>
              </a:r>
            </a:p>
          </p:txBody>
        </p:sp>
        <p:pic>
          <p:nvPicPr>
            <p:cNvPr id="124" name="Picture 123">
              <a:extLst>
                <a:ext uri="{FF2B5EF4-FFF2-40B4-BE49-F238E27FC236}">
                  <a16:creationId xmlns:a16="http://schemas.microsoft.com/office/drawing/2014/main" id="{6378EC67-D31D-4716-9FBF-1AFD187173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899283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066ACF4C-6F8C-46FC-8362-2E05C90EEAFA}"/>
              </a:ext>
            </a:extLst>
          </p:cNvPr>
          <p:cNvGrpSpPr/>
          <p:nvPr/>
        </p:nvGrpSpPr>
        <p:grpSpPr>
          <a:xfrm>
            <a:off x="-290920" y="-39210"/>
            <a:ext cx="12482920" cy="6858000"/>
            <a:chOff x="-290920" y="-3921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F373113-18F1-4443-9A8E-5EF06C1D2FEA}"/>
                </a:ext>
              </a:extLst>
            </p:cNvPr>
            <p:cNvSpPr/>
            <p:nvPr/>
          </p:nvSpPr>
          <p:spPr>
            <a:xfrm>
              <a:off x="-290920" y="-3921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5A5E18E8-5A3E-4F1D-8254-6193AA55C0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904692" y="2959287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371C6EE2-CCA6-4F94-870B-CB9D61CEBE1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A634BD7-1512-45B6-AFE4-1EEA636625CB}"/>
              </a:ext>
            </a:extLst>
          </p:cNvPr>
          <p:cNvSpPr txBox="1"/>
          <p:nvPr/>
        </p:nvSpPr>
        <p:spPr>
          <a:xfrm rot="16200000">
            <a:off x="-796310" y="3220386"/>
            <a:ext cx="19920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0EEF0"/>
                </a:solidFill>
                <a:latin typeface="Tw Cen MT" panose="020B0602020104020603" pitchFamily="34" charset="0"/>
              </a:rPr>
              <a:t>Interesting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E895421-2372-4C7F-93D2-3B0353A6E7BD}"/>
              </a:ext>
            </a:extLst>
          </p:cNvPr>
          <p:cNvSpPr txBox="1"/>
          <p:nvPr/>
        </p:nvSpPr>
        <p:spPr>
          <a:xfrm rot="16200000">
            <a:off x="-355066" y="3214630"/>
            <a:ext cx="21713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0EEF0"/>
                </a:solidFill>
                <a:latin typeface="Tw Cen MT" panose="020B0602020104020603" pitchFamily="34" charset="0"/>
              </a:rPr>
              <a:t>Breakdown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5C0E33-8EBF-4030-8132-2B982FEFF4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2473" y="31410"/>
            <a:ext cx="2877037" cy="1918025"/>
          </a:xfrm>
          <a:prstGeom prst="rect">
            <a:avLst/>
          </a:prstGeom>
        </p:spPr>
      </p:pic>
      <p:sp>
        <p:nvSpPr>
          <p:cNvPr id="103" name="TextBox 102">
            <a:extLst>
              <a:ext uri="{FF2B5EF4-FFF2-40B4-BE49-F238E27FC236}">
                <a16:creationId xmlns:a16="http://schemas.microsoft.com/office/drawing/2014/main" id="{F9D3765A-D0E7-4D86-A528-B965C4F036CB}"/>
              </a:ext>
            </a:extLst>
          </p:cNvPr>
          <p:cNvSpPr txBox="1"/>
          <p:nvPr/>
        </p:nvSpPr>
        <p:spPr>
          <a:xfrm>
            <a:off x="2453071" y="614589"/>
            <a:ext cx="5071712" cy="6924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900" dirty="0">
                <a:solidFill>
                  <a:srgbClr val="03A1A4"/>
                </a:solidFill>
                <a:latin typeface="Tw Cen MT" panose="020B0602020104020603" pitchFamily="34" charset="0"/>
              </a:rPr>
              <a:t>What we have to do ?</a:t>
            </a:r>
            <a:endParaRPr lang="en-US" sz="3500" dirty="0">
              <a:solidFill>
                <a:srgbClr val="03A1A4"/>
              </a:solidFill>
              <a:latin typeface="Tw Cen MT" panose="020B0602020104020603" pitchFamily="34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5A1F731-078E-4FD7-9842-69E7109B5303}"/>
              </a:ext>
            </a:extLst>
          </p:cNvPr>
          <p:cNvSpPr txBox="1"/>
          <p:nvPr/>
        </p:nvSpPr>
        <p:spPr>
          <a:xfrm>
            <a:off x="3274932" y="1559050"/>
            <a:ext cx="5635345" cy="6924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900" dirty="0">
                <a:solidFill>
                  <a:srgbClr val="03A1A4"/>
                </a:solidFill>
                <a:latin typeface="Tw Cen MT" panose="020B0602020104020603" pitchFamily="34" charset="0"/>
              </a:rPr>
              <a:t>Need to Locate R-Waves</a:t>
            </a:r>
            <a:endParaRPr lang="en-US" sz="3500" dirty="0">
              <a:solidFill>
                <a:srgbClr val="03A1A4"/>
              </a:solidFill>
              <a:latin typeface="Tw Cen MT" panose="020B0602020104020603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2F042A-BB25-4D80-A8C6-C9C69467D406}"/>
              </a:ext>
            </a:extLst>
          </p:cNvPr>
          <p:cNvGrpSpPr/>
          <p:nvPr/>
        </p:nvGrpSpPr>
        <p:grpSpPr>
          <a:xfrm>
            <a:off x="3658414" y="2718841"/>
            <a:ext cx="4448355" cy="3832084"/>
            <a:chOff x="4513716" y="2516729"/>
            <a:chExt cx="3377503" cy="3209163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AED782B0-CCC9-469F-803A-11ECC3E3717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>
                          <a14:foregroundMark x1="49896" y1="10945" x2="49896" y2="10945"/>
                          <a14:foregroundMark x1="32432" y1="53234" x2="32432" y2="53234"/>
                          <a14:foregroundMark x1="43243" y1="77612" x2="43243" y2="77612"/>
                          <a14:foregroundMark x1="62578" y1="54478" x2="62578" y2="54478"/>
                          <a14:foregroundMark x1="59044" y1="54478" x2="59044" y2="54478"/>
                          <a14:foregroundMark x1="74428" y1="48507" x2="74428" y2="4850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010" r="6270" b="16189"/>
            <a:stretch/>
          </p:blipFill>
          <p:spPr>
            <a:xfrm>
              <a:off x="4513716" y="2516729"/>
              <a:ext cx="3377503" cy="3209163"/>
            </a:xfrm>
            <a:prstGeom prst="rect">
              <a:avLst/>
            </a:prstGeom>
          </p:spPr>
        </p:pic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7E6C9B18-C7B0-424E-8DD9-65B861FC6055}"/>
                </a:ext>
              </a:extLst>
            </p:cNvPr>
            <p:cNvSpPr/>
            <p:nvPr/>
          </p:nvSpPr>
          <p:spPr>
            <a:xfrm>
              <a:off x="5348996" y="2790273"/>
              <a:ext cx="914400" cy="914400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pic>
        <p:nvPicPr>
          <p:cNvPr id="2052" name="Picture 4" descr="Red arrow PNG">
            <a:extLst>
              <a:ext uri="{FF2B5EF4-FFF2-40B4-BE49-F238E27FC236}">
                <a16:creationId xmlns:a16="http://schemas.microsoft.com/office/drawing/2014/main" id="{1EF7020D-454E-4685-857A-C359F460BF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28" t="12737" r="12174" b="16417"/>
          <a:stretch/>
        </p:blipFill>
        <p:spPr bwMode="auto">
          <a:xfrm>
            <a:off x="6916530" y="2312579"/>
            <a:ext cx="1765342" cy="1643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6" name="TextBox 85">
            <a:extLst>
              <a:ext uri="{FF2B5EF4-FFF2-40B4-BE49-F238E27FC236}">
                <a16:creationId xmlns:a16="http://schemas.microsoft.com/office/drawing/2014/main" id="{FB9826F4-BF34-440C-BE5A-6D6EB32A81A8}"/>
              </a:ext>
            </a:extLst>
          </p:cNvPr>
          <p:cNvSpPr txBox="1"/>
          <p:nvPr/>
        </p:nvSpPr>
        <p:spPr>
          <a:xfrm>
            <a:off x="8147958" y="4597345"/>
            <a:ext cx="3985147" cy="18928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900" dirty="0">
                <a:solidFill>
                  <a:srgbClr val="03A1A4"/>
                </a:solidFill>
                <a:latin typeface="Tw Cen MT" panose="020B0602020104020603" pitchFamily="34" charset="0"/>
              </a:rPr>
              <a:t>2 Ways</a:t>
            </a:r>
          </a:p>
          <a:p>
            <a:r>
              <a:rPr lang="en-US" sz="3900" dirty="0">
                <a:solidFill>
                  <a:srgbClr val="03A1A4"/>
                </a:solidFill>
                <a:latin typeface="Tw Cen MT" panose="020B0602020104020603" pitchFamily="34" charset="0"/>
              </a:rPr>
              <a:t>-&gt; Threshold Set</a:t>
            </a:r>
          </a:p>
          <a:p>
            <a:r>
              <a:rPr lang="en-US" sz="3900" dirty="0">
                <a:solidFill>
                  <a:srgbClr val="03A1A4"/>
                </a:solidFill>
                <a:latin typeface="Tw Cen MT" panose="020B0602020104020603" pitchFamily="34" charset="0"/>
              </a:rPr>
              <a:t>-&gt; Correlation</a:t>
            </a:r>
            <a:endParaRPr lang="en-US" sz="3500" dirty="0">
              <a:solidFill>
                <a:srgbClr val="03A1A4"/>
              </a:solidFill>
              <a:latin typeface="Tw Cen MT" panose="020B0602020104020603" pitchFamily="34" charset="0"/>
            </a:endParaRPr>
          </a:p>
        </p:txBody>
      </p: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7FA18293-87D2-4F7C-8103-A3E3894662A8}"/>
              </a:ext>
            </a:extLst>
          </p:cNvPr>
          <p:cNvGrpSpPr/>
          <p:nvPr/>
        </p:nvGrpSpPr>
        <p:grpSpPr>
          <a:xfrm>
            <a:off x="-8736414" y="-19605"/>
            <a:ext cx="11447501" cy="6858000"/>
            <a:chOff x="222946" y="0"/>
            <a:chExt cx="11447501" cy="6858000"/>
          </a:xfrm>
        </p:grpSpPr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0599417C-2C70-49C9-9E49-D8B5F3C29CD1}"/>
                </a:ext>
              </a:extLst>
            </p:cNvPr>
            <p:cNvSpPr/>
            <p:nvPr/>
          </p:nvSpPr>
          <p:spPr>
            <a:xfrm>
              <a:off x="22294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ADE3D98A-1BD7-4A34-B91C-F33761529E00}"/>
                </a:ext>
              </a:extLst>
            </p:cNvPr>
            <p:cNvSpPr/>
            <p:nvPr/>
          </p:nvSpPr>
          <p:spPr>
            <a:xfrm>
              <a:off x="10492197" y="1978925"/>
              <a:ext cx="1168400" cy="2719434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8EB18431-0995-49E1-9BA8-58BC7D0050DE}"/>
                </a:ext>
              </a:extLst>
            </p:cNvPr>
            <p:cNvSpPr txBox="1"/>
            <p:nvPr/>
          </p:nvSpPr>
          <p:spPr>
            <a:xfrm rot="16200000">
              <a:off x="9980176" y="3013023"/>
              <a:ext cx="271452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Objectives</a:t>
              </a:r>
            </a:p>
          </p:txBody>
        </p:sp>
        <p:pic>
          <p:nvPicPr>
            <p:cNvPr id="117" name="Picture 116">
              <a:extLst>
                <a:ext uri="{FF2B5EF4-FFF2-40B4-BE49-F238E27FC236}">
                  <a16:creationId xmlns:a16="http://schemas.microsoft.com/office/drawing/2014/main" id="{C51DA883-C396-40A0-8B3A-F0EB0EEAE8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CD3F4593-C8BD-4FFE-9358-84EB7BEE2B8C}"/>
              </a:ext>
            </a:extLst>
          </p:cNvPr>
          <p:cNvGrpSpPr/>
          <p:nvPr/>
        </p:nvGrpSpPr>
        <p:grpSpPr>
          <a:xfrm>
            <a:off x="-7844055" y="-29408"/>
            <a:ext cx="9961092" cy="6858000"/>
            <a:chOff x="491575" y="0"/>
            <a:chExt cx="9961092" cy="6858000"/>
          </a:xfrm>
        </p:grpSpPr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02650E20-75BA-4682-AE4D-DA40F321CAF9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F244509B-5A75-474D-88F0-337227701B6C}"/>
                </a:ext>
              </a:extLst>
            </p:cNvPr>
            <p:cNvSpPr/>
            <p:nvPr/>
          </p:nvSpPr>
          <p:spPr>
            <a:xfrm>
              <a:off x="9284267" y="1974018"/>
              <a:ext cx="1168400" cy="2724340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563BA55C-F816-46A0-A2FD-D7BED2D8185B}"/>
                </a:ext>
              </a:extLst>
            </p:cNvPr>
            <p:cNvSpPr txBox="1"/>
            <p:nvPr/>
          </p:nvSpPr>
          <p:spPr>
            <a:xfrm rot="16200000">
              <a:off x="8265580" y="3082014"/>
              <a:ext cx="3695187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Working</a:t>
              </a:r>
            </a:p>
          </p:txBody>
        </p:sp>
        <p:pic>
          <p:nvPicPr>
            <p:cNvPr id="122" name="Picture 121">
              <a:extLst>
                <a:ext uri="{FF2B5EF4-FFF2-40B4-BE49-F238E27FC236}">
                  <a16:creationId xmlns:a16="http://schemas.microsoft.com/office/drawing/2014/main" id="{0AB20BB6-6CF8-4CA0-A713-9777535984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064D9D5B-B28F-42CC-942E-CA6E41DA27D5}"/>
              </a:ext>
            </a:extLst>
          </p:cNvPr>
          <p:cNvGrpSpPr/>
          <p:nvPr/>
        </p:nvGrpSpPr>
        <p:grpSpPr>
          <a:xfrm>
            <a:off x="-7986889" y="-29408"/>
            <a:ext cx="9574094" cy="6858000"/>
            <a:chOff x="491575" y="0"/>
            <a:chExt cx="9574094" cy="6858000"/>
          </a:xfrm>
        </p:grpSpPr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92D48E63-735C-4FF3-B43B-F716A94C9B74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5F83584F-36CD-4B6D-9D16-E5F072CD20EB}"/>
                </a:ext>
              </a:extLst>
            </p:cNvPr>
            <p:cNvSpPr/>
            <p:nvPr/>
          </p:nvSpPr>
          <p:spPr>
            <a:xfrm>
              <a:off x="8897260" y="1974018"/>
              <a:ext cx="1168400" cy="2724340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A6FA8006-4710-4554-874F-36B59EB00C95}"/>
                </a:ext>
              </a:extLst>
            </p:cNvPr>
            <p:cNvSpPr txBox="1"/>
            <p:nvPr/>
          </p:nvSpPr>
          <p:spPr>
            <a:xfrm rot="16200000">
              <a:off x="7807927" y="3058066"/>
              <a:ext cx="386913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Final Result</a:t>
              </a:r>
            </a:p>
          </p:txBody>
        </p:sp>
        <p:pic>
          <p:nvPicPr>
            <p:cNvPr id="127" name="Picture 126">
              <a:extLst>
                <a:ext uri="{FF2B5EF4-FFF2-40B4-BE49-F238E27FC236}">
                  <a16:creationId xmlns:a16="http://schemas.microsoft.com/office/drawing/2014/main" id="{B604975E-3E08-4EEE-BDEA-F62DF8FFE9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997055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066ACF4C-6F8C-46FC-8362-2E05C90EEAFA}"/>
              </a:ext>
            </a:extLst>
          </p:cNvPr>
          <p:cNvGrpSpPr/>
          <p:nvPr/>
        </p:nvGrpSpPr>
        <p:grpSpPr>
          <a:xfrm>
            <a:off x="22587834" y="3782940"/>
            <a:ext cx="1062001" cy="1992086"/>
            <a:chOff x="11129999" y="2521857"/>
            <a:chExt cx="1062001" cy="1992086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5A5E18E8-5A3E-4F1D-8254-6193AA55C0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50C247F-7990-4945-869D-5E2A900F477F}"/>
              </a:ext>
            </a:extLst>
          </p:cNvPr>
          <p:cNvGrpSpPr/>
          <p:nvPr/>
        </p:nvGrpSpPr>
        <p:grpSpPr>
          <a:xfrm>
            <a:off x="-8798784" y="0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6D2C93AC-EBE3-4E67-A867-76D5D6BEDB1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35DBD2B9-E73C-4AE9-91C9-698379867E98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D6BDC4B-8313-4203-9F42-C28AC214EB64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Problem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44037FC5-8E34-4772-9A87-813F2AD5E4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BC916508-F80D-434E-B066-812949E5DB94}"/>
              </a:ext>
            </a:extLst>
          </p:cNvPr>
          <p:cNvGrpSpPr/>
          <p:nvPr/>
        </p:nvGrpSpPr>
        <p:grpSpPr>
          <a:xfrm>
            <a:off x="-7847639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CE9E3B68-B936-49FB-94D8-7AC0076CF488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0D3F9516-66C4-44E6-9877-6C0374B5112C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7AB39DAF-3109-4CEA-BD1D-C123179FF8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92B7020D-701A-4EE7-BDA2-CD171993C203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3B77930A-0489-40A5-B3D7-053D64BD29C4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3ED749F6-F5EB-48BD-A697-16D473CCCFE8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8070AD46-78F1-4169-9AE3-EDECC43BD39B}"/>
                </a:ext>
              </a:extLst>
            </p:cNvPr>
            <p:cNvSpPr txBox="1"/>
            <p:nvPr/>
          </p:nvSpPr>
          <p:spPr>
            <a:xfrm rot="16200000">
              <a:off x="8746452" y="3189607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Team</a:t>
              </a:r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22B026A5-B1AC-46D4-AE84-DF77E5A294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371C6EE2-CCA6-4F94-870B-CB9D61CEBE1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20422D8F-B19E-425C-93A8-F750F60A06A7}"/>
              </a:ext>
            </a:extLst>
          </p:cNvPr>
          <p:cNvGrpSpPr/>
          <p:nvPr/>
        </p:nvGrpSpPr>
        <p:grpSpPr>
          <a:xfrm>
            <a:off x="-7638543" y="-1"/>
            <a:ext cx="8692331" cy="6858000"/>
            <a:chOff x="718505" y="-1"/>
            <a:chExt cx="8692331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3278AF09-2D0C-4E81-816C-BC1D04E40DC2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C2E1C67-7A8F-4EB5-AB00-3C754858084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45C46027-B464-4ADA-A3B8-14FF4471BA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C1D48DDF-B760-4AB3-A520-29238CC2C408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FA696B4D-5BCF-47C3-8B8C-BE87154A63B4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AAA7B45-7DAF-4C4D-A930-ABA45AC955DD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B9F42291-FBD0-4239-8D69-22035DCB4A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pic>
        <p:nvPicPr>
          <p:cNvPr id="81" name="Picture 80">
            <a:extLst>
              <a:ext uri="{FF2B5EF4-FFF2-40B4-BE49-F238E27FC236}">
                <a16:creationId xmlns:a16="http://schemas.microsoft.com/office/drawing/2014/main" id="{9FF904C5-2C25-4A4D-AFDC-CFEB742306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3817" y="1080315"/>
            <a:ext cx="785972" cy="785972"/>
          </a:xfrm>
          <a:prstGeom prst="ellipse">
            <a:avLst/>
          </a:prstGeom>
        </p:spPr>
      </p:pic>
      <p:sp>
        <p:nvSpPr>
          <p:cNvPr id="86" name="TextBox 85">
            <a:extLst>
              <a:ext uri="{FF2B5EF4-FFF2-40B4-BE49-F238E27FC236}">
                <a16:creationId xmlns:a16="http://schemas.microsoft.com/office/drawing/2014/main" id="{944799B2-E7B9-4C01-A37D-BB60C6C75D12}"/>
              </a:ext>
            </a:extLst>
          </p:cNvPr>
          <p:cNvSpPr txBox="1"/>
          <p:nvPr/>
        </p:nvSpPr>
        <p:spPr>
          <a:xfrm>
            <a:off x="3379006" y="2066988"/>
            <a:ext cx="733267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Feature engineering is the process of transforming raw data into features that better represent the underlying problem to the predictive models, resulting in improved model accuracy on unseen data.</a:t>
            </a:r>
          </a:p>
          <a:p>
            <a:pPr algn="just"/>
            <a:endParaRPr lang="en-US" dirty="0">
              <a:solidFill>
                <a:schemeClr val="bg1">
                  <a:lumMod val="50000"/>
                </a:schemeClr>
              </a:solidFill>
              <a:latin typeface="Tw Cen MT" panose="020B0602020104020603" pitchFamily="34" charset="0"/>
            </a:endParaRPr>
          </a:p>
          <a:p>
            <a:pPr algn="just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 “At the end of the day, some machine learning projects succeed and some fail. What makes the difference? Easily the most important factor is the features used.”</a:t>
            </a:r>
          </a:p>
          <a:p>
            <a:pPr algn="just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— Prof. Pedro Domingos</a:t>
            </a:r>
          </a:p>
          <a:p>
            <a:pPr algn="just"/>
            <a:endParaRPr lang="en-US" dirty="0">
              <a:solidFill>
                <a:schemeClr val="bg1">
                  <a:lumMod val="50000"/>
                </a:schemeClr>
              </a:solidFill>
              <a:latin typeface="Tw Cen MT" panose="020B0602020104020603" pitchFamily="34" charset="0"/>
            </a:endParaRPr>
          </a:p>
          <a:p>
            <a:pPr algn="just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 “The algorithms we used are very standard for Kagglers. We spent most of our efforts in feature engineering”</a:t>
            </a:r>
          </a:p>
          <a:p>
            <a:pPr algn="just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— Xavier Conort,</a:t>
            </a:r>
          </a:p>
          <a:p>
            <a:pPr algn="just"/>
            <a:endParaRPr lang="en-US" dirty="0">
              <a:solidFill>
                <a:schemeClr val="bg1">
                  <a:lumMod val="50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2DF4D80-460D-4455-B80A-3BC0C6A12DA2}"/>
              </a:ext>
            </a:extLst>
          </p:cNvPr>
          <p:cNvSpPr txBox="1"/>
          <p:nvPr/>
        </p:nvSpPr>
        <p:spPr>
          <a:xfrm rot="16200000">
            <a:off x="656681" y="3182111"/>
            <a:ext cx="225214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400" b="1" dirty="0">
                <a:solidFill>
                  <a:srgbClr val="F0EEF0"/>
                </a:solidFill>
                <a:latin typeface="Tw Cen MT" panose="020B0602020104020603" pitchFamily="34" charset="0"/>
              </a:rPr>
              <a:t>Techniques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A634BD7-1512-45B6-AFE4-1EEA636625CB}"/>
              </a:ext>
            </a:extLst>
          </p:cNvPr>
          <p:cNvSpPr txBox="1"/>
          <p:nvPr/>
        </p:nvSpPr>
        <p:spPr>
          <a:xfrm rot="16200000">
            <a:off x="-796310" y="3220386"/>
            <a:ext cx="19920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0EEF0"/>
                </a:solidFill>
                <a:latin typeface="Tw Cen MT" panose="020B0602020104020603" pitchFamily="34" charset="0"/>
              </a:rPr>
              <a:t>Interesting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E895421-2372-4C7F-93D2-3B0353A6E7BD}"/>
              </a:ext>
            </a:extLst>
          </p:cNvPr>
          <p:cNvSpPr txBox="1"/>
          <p:nvPr/>
        </p:nvSpPr>
        <p:spPr>
          <a:xfrm rot="16200000">
            <a:off x="-355066" y="3214630"/>
            <a:ext cx="21713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0EEF0"/>
                </a:solidFill>
                <a:latin typeface="Tw Cen MT" panose="020B0602020104020603" pitchFamily="34" charset="0"/>
              </a:rPr>
              <a:t>Breakdown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0921CADC-28DE-49DE-B087-F8D6859DA7FE}"/>
              </a:ext>
            </a:extLst>
          </p:cNvPr>
          <p:cNvGrpSpPr/>
          <p:nvPr/>
        </p:nvGrpSpPr>
        <p:grpSpPr>
          <a:xfrm>
            <a:off x="-6985989" y="-2"/>
            <a:ext cx="19822277" cy="7207072"/>
            <a:chOff x="-11429132" y="78017"/>
            <a:chExt cx="25314440" cy="6858000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1AC0AABF-DA59-4184-B5BB-71B00C10DB40}"/>
                </a:ext>
              </a:extLst>
            </p:cNvPr>
            <p:cNvSpPr/>
            <p:nvPr/>
          </p:nvSpPr>
          <p:spPr>
            <a:xfrm>
              <a:off x="-11429132" y="78017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E874DD9-306C-464E-A73F-A45C601B07F0}"/>
                </a:ext>
              </a:extLst>
            </p:cNvPr>
            <p:cNvSpPr txBox="1"/>
            <p:nvPr/>
          </p:nvSpPr>
          <p:spPr>
            <a:xfrm rot="16200000">
              <a:off x="11902057" y="2487155"/>
              <a:ext cx="2433598" cy="15329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Introduction</a:t>
              </a:r>
            </a:p>
            <a:p>
              <a:pPr algn="ctr"/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3BDE683B-52CC-46D6-AB3E-0A459A39DA41}"/>
              </a:ext>
            </a:extLst>
          </p:cNvPr>
          <p:cNvGrpSpPr/>
          <p:nvPr/>
        </p:nvGrpSpPr>
        <p:grpSpPr>
          <a:xfrm>
            <a:off x="435113" y="0"/>
            <a:ext cx="11447501" cy="6858000"/>
            <a:chOff x="222946" y="0"/>
            <a:chExt cx="11447501" cy="6858000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79EC255D-5F65-435F-9C6E-6EBDD6E4DB1F}"/>
                </a:ext>
              </a:extLst>
            </p:cNvPr>
            <p:cNvSpPr/>
            <p:nvPr/>
          </p:nvSpPr>
          <p:spPr>
            <a:xfrm>
              <a:off x="22294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74" name="Picture 73">
              <a:extLst>
                <a:ext uri="{FF2B5EF4-FFF2-40B4-BE49-F238E27FC236}">
                  <a16:creationId xmlns:a16="http://schemas.microsoft.com/office/drawing/2014/main" id="{D8877221-2AB3-4CE5-9375-E001552CB82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545797" y="3068436"/>
              <a:ext cx="530600" cy="530600"/>
            </a:xfrm>
            <a:prstGeom prst="rect">
              <a:avLst/>
            </a:prstGeom>
          </p:spPr>
        </p:pic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9BEDEA8B-CC42-45B9-B99C-F44714A08BE2}"/>
              </a:ext>
            </a:extLst>
          </p:cNvPr>
          <p:cNvGrpSpPr/>
          <p:nvPr/>
        </p:nvGrpSpPr>
        <p:grpSpPr>
          <a:xfrm>
            <a:off x="2166402" y="0"/>
            <a:ext cx="9961092" cy="6858000"/>
            <a:chOff x="340301" y="0"/>
            <a:chExt cx="9961092" cy="6858000"/>
          </a:xfrm>
        </p:grpSpPr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E9C15775-74B2-4AB7-BFF9-1A89EF34C723}"/>
                </a:ext>
              </a:extLst>
            </p:cNvPr>
            <p:cNvSpPr/>
            <p:nvPr/>
          </p:nvSpPr>
          <p:spPr>
            <a:xfrm>
              <a:off x="340301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88" name="Picture 87">
              <a:extLst>
                <a:ext uri="{FF2B5EF4-FFF2-40B4-BE49-F238E27FC236}">
                  <a16:creationId xmlns:a16="http://schemas.microsoft.com/office/drawing/2014/main" id="{121BC170-9A9B-423A-9A75-8A3E468EC79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180902" y="3092946"/>
              <a:ext cx="530600" cy="530600"/>
            </a:xfrm>
            <a:prstGeom prst="rect">
              <a:avLst/>
            </a:prstGeom>
          </p:spPr>
        </p:pic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81DAB716-D2BB-401A-909C-4E78558F30DD}"/>
              </a:ext>
            </a:extLst>
          </p:cNvPr>
          <p:cNvSpPr txBox="1"/>
          <p:nvPr/>
        </p:nvSpPr>
        <p:spPr>
          <a:xfrm>
            <a:off x="2043231" y="620984"/>
            <a:ext cx="4659711" cy="6924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900" dirty="0">
                <a:solidFill>
                  <a:srgbClr val="03A1A4"/>
                </a:solidFill>
                <a:latin typeface="Tw Cen MT" panose="020B0602020104020603" pitchFamily="34" charset="0"/>
              </a:rPr>
              <a:t>Threshold Setting !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1A751B4-7087-448D-A952-42D2352B3E7F}"/>
              </a:ext>
            </a:extLst>
          </p:cNvPr>
          <p:cNvSpPr txBox="1"/>
          <p:nvPr/>
        </p:nvSpPr>
        <p:spPr>
          <a:xfrm>
            <a:off x="2540131" y="1473301"/>
            <a:ext cx="9344362" cy="249299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900" dirty="0">
                <a:solidFill>
                  <a:schemeClr val="accent1">
                    <a:lumMod val="75000"/>
                  </a:schemeClr>
                </a:solidFill>
                <a:latin typeface="Tw Cen MT" panose="020B0602020104020603" pitchFamily="34" charset="0"/>
              </a:rPr>
              <a:t>We set a threshold based on the highest value &amp; Lowest value and compare signal , if signal value at particular point reaches threshold or crosses we count that as R-Wave</a:t>
            </a:r>
            <a:endParaRPr lang="en-US" sz="3500" dirty="0">
              <a:solidFill>
                <a:schemeClr val="accent1">
                  <a:lumMod val="75000"/>
                </a:schemeClr>
              </a:solidFill>
              <a:latin typeface="Tw Cen MT" panose="020B0602020104020603" pitchFamily="34" charset="0"/>
            </a:endParaRPr>
          </a:p>
        </p:txBody>
      </p:sp>
      <p:pic>
        <p:nvPicPr>
          <p:cNvPr id="104" name="Picture 103">
            <a:extLst>
              <a:ext uri="{FF2B5EF4-FFF2-40B4-BE49-F238E27FC236}">
                <a16:creationId xmlns:a16="http://schemas.microsoft.com/office/drawing/2014/main" id="{A62E24E7-BA69-4AAF-BADF-8E39198A5921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8390" y="4105965"/>
            <a:ext cx="7314916" cy="2557468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B367761-52ED-456F-9028-7FD61BD5FABC}"/>
              </a:ext>
            </a:extLst>
          </p:cNvPr>
          <p:cNvCxnSpPr>
            <a:cxnSpLocks/>
          </p:cNvCxnSpPr>
          <p:nvPr/>
        </p:nvCxnSpPr>
        <p:spPr>
          <a:xfrm>
            <a:off x="3125337" y="4899060"/>
            <a:ext cx="7632627" cy="0"/>
          </a:xfrm>
          <a:prstGeom prst="line">
            <a:avLst/>
          </a:prstGeom>
          <a:ln w="285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F3E05A4A-CF63-4EB0-8E51-F56B137CA9FC}"/>
              </a:ext>
            </a:extLst>
          </p:cNvPr>
          <p:cNvGrpSpPr/>
          <p:nvPr/>
        </p:nvGrpSpPr>
        <p:grpSpPr>
          <a:xfrm>
            <a:off x="-7670070" y="0"/>
            <a:ext cx="9961092" cy="6858000"/>
            <a:chOff x="491575" y="0"/>
            <a:chExt cx="9961092" cy="6858000"/>
          </a:xfrm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AD698B94-5590-439A-ADC1-DD3932DB7006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3BF60A9B-AD09-476F-99B7-EFF03BA8A014}"/>
                </a:ext>
              </a:extLst>
            </p:cNvPr>
            <p:cNvSpPr/>
            <p:nvPr/>
          </p:nvSpPr>
          <p:spPr>
            <a:xfrm>
              <a:off x="9284267" y="1974018"/>
              <a:ext cx="1168400" cy="2724340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315C4325-592B-4A9B-A54F-0B4E98F88BFE}"/>
                </a:ext>
              </a:extLst>
            </p:cNvPr>
            <p:cNvSpPr txBox="1"/>
            <p:nvPr/>
          </p:nvSpPr>
          <p:spPr>
            <a:xfrm rot="16200000">
              <a:off x="8265580" y="3082014"/>
              <a:ext cx="3695187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Working</a:t>
              </a:r>
            </a:p>
          </p:txBody>
        </p:sp>
        <p:pic>
          <p:nvPicPr>
            <p:cNvPr id="120" name="Picture 119">
              <a:extLst>
                <a:ext uri="{FF2B5EF4-FFF2-40B4-BE49-F238E27FC236}">
                  <a16:creationId xmlns:a16="http://schemas.microsoft.com/office/drawing/2014/main" id="{E776A23B-8E75-4799-88A6-829AB428971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10CADDE2-64C4-4266-B39B-C43141AE3D9C}"/>
              </a:ext>
            </a:extLst>
          </p:cNvPr>
          <p:cNvGrpSpPr/>
          <p:nvPr/>
        </p:nvGrpSpPr>
        <p:grpSpPr>
          <a:xfrm>
            <a:off x="-7806349" y="0"/>
            <a:ext cx="9574094" cy="6858000"/>
            <a:chOff x="491575" y="0"/>
            <a:chExt cx="9574094" cy="6858000"/>
          </a:xfrm>
        </p:grpSpPr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DD7F104E-BCF9-4F9B-9162-897E19894AFA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D81A0C9B-028A-4CEF-A3C6-792927C4C521}"/>
                </a:ext>
              </a:extLst>
            </p:cNvPr>
            <p:cNvSpPr/>
            <p:nvPr/>
          </p:nvSpPr>
          <p:spPr>
            <a:xfrm>
              <a:off x="8897260" y="1974018"/>
              <a:ext cx="1168400" cy="2724340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A37AF786-E115-4F0C-A5CF-842819C0440E}"/>
                </a:ext>
              </a:extLst>
            </p:cNvPr>
            <p:cNvSpPr txBox="1"/>
            <p:nvPr/>
          </p:nvSpPr>
          <p:spPr>
            <a:xfrm rot="16200000">
              <a:off x="7807927" y="3058066"/>
              <a:ext cx="386913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Final Result</a:t>
              </a:r>
            </a:p>
          </p:txBody>
        </p:sp>
        <p:pic>
          <p:nvPicPr>
            <p:cNvPr id="125" name="Picture 124">
              <a:extLst>
                <a:ext uri="{FF2B5EF4-FFF2-40B4-BE49-F238E27FC236}">
                  <a16:creationId xmlns:a16="http://schemas.microsoft.com/office/drawing/2014/main" id="{73EF17BD-CAE8-4351-BD32-7D7BE64DD6F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525227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066ACF4C-6F8C-46FC-8362-2E05C90EEAFA}"/>
              </a:ext>
            </a:extLst>
          </p:cNvPr>
          <p:cNvGrpSpPr/>
          <p:nvPr/>
        </p:nvGrpSpPr>
        <p:grpSpPr>
          <a:xfrm>
            <a:off x="22587834" y="3782940"/>
            <a:ext cx="1062001" cy="1992086"/>
            <a:chOff x="11129999" y="2521857"/>
            <a:chExt cx="1062001" cy="1992086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5A5E18E8-5A3E-4F1D-8254-6193AA55C0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50C247F-7990-4945-869D-5E2A900F477F}"/>
              </a:ext>
            </a:extLst>
          </p:cNvPr>
          <p:cNvGrpSpPr/>
          <p:nvPr/>
        </p:nvGrpSpPr>
        <p:grpSpPr>
          <a:xfrm>
            <a:off x="-8798784" y="0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6D2C93AC-EBE3-4E67-A867-76D5D6BEDB1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35DBD2B9-E73C-4AE9-91C9-698379867E98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D6BDC4B-8313-4203-9F42-C28AC214EB64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Problem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44037FC5-8E34-4772-9A87-813F2AD5E4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BC916508-F80D-434E-B066-812949E5DB94}"/>
              </a:ext>
            </a:extLst>
          </p:cNvPr>
          <p:cNvGrpSpPr/>
          <p:nvPr/>
        </p:nvGrpSpPr>
        <p:grpSpPr>
          <a:xfrm>
            <a:off x="-7847639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CE9E3B68-B936-49FB-94D8-7AC0076CF488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0D3F9516-66C4-44E6-9877-6C0374B5112C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7AB39DAF-3109-4CEA-BD1D-C123179FF8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92B7020D-701A-4EE7-BDA2-CD171993C203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3B77930A-0489-40A5-B3D7-053D64BD29C4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3ED749F6-F5EB-48BD-A697-16D473CCCFE8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8070AD46-78F1-4169-9AE3-EDECC43BD39B}"/>
                </a:ext>
              </a:extLst>
            </p:cNvPr>
            <p:cNvSpPr txBox="1"/>
            <p:nvPr/>
          </p:nvSpPr>
          <p:spPr>
            <a:xfrm rot="16200000">
              <a:off x="8746452" y="3189607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Team</a:t>
              </a:r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22B026A5-B1AC-46D4-AE84-DF77E5A294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371C6EE2-CCA6-4F94-870B-CB9D61CEBE1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20422D8F-B19E-425C-93A8-F750F60A06A7}"/>
              </a:ext>
            </a:extLst>
          </p:cNvPr>
          <p:cNvGrpSpPr/>
          <p:nvPr/>
        </p:nvGrpSpPr>
        <p:grpSpPr>
          <a:xfrm>
            <a:off x="-7638543" y="-1"/>
            <a:ext cx="8692331" cy="6858000"/>
            <a:chOff x="718505" y="-1"/>
            <a:chExt cx="8692331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3278AF09-2D0C-4E81-816C-BC1D04E40DC2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C2E1C67-7A8F-4EB5-AB00-3C754858084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45C46027-B464-4ADA-A3B8-14FF4471BA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C1D48DDF-B760-4AB3-A520-29238CC2C408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FA696B4D-5BCF-47C3-8B8C-BE87154A63B4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AAA7B45-7DAF-4C4D-A930-ABA45AC955DD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B9F42291-FBD0-4239-8D69-22035DCB4A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pic>
        <p:nvPicPr>
          <p:cNvPr id="81" name="Picture 80">
            <a:extLst>
              <a:ext uri="{FF2B5EF4-FFF2-40B4-BE49-F238E27FC236}">
                <a16:creationId xmlns:a16="http://schemas.microsoft.com/office/drawing/2014/main" id="{9FF904C5-2C25-4A4D-AFDC-CFEB742306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3817" y="1080315"/>
            <a:ext cx="785972" cy="785972"/>
          </a:xfrm>
          <a:prstGeom prst="ellipse">
            <a:avLst/>
          </a:prstGeom>
        </p:spPr>
      </p:pic>
      <p:sp>
        <p:nvSpPr>
          <p:cNvPr id="86" name="TextBox 85">
            <a:extLst>
              <a:ext uri="{FF2B5EF4-FFF2-40B4-BE49-F238E27FC236}">
                <a16:creationId xmlns:a16="http://schemas.microsoft.com/office/drawing/2014/main" id="{944799B2-E7B9-4C01-A37D-BB60C6C75D12}"/>
              </a:ext>
            </a:extLst>
          </p:cNvPr>
          <p:cNvSpPr txBox="1"/>
          <p:nvPr/>
        </p:nvSpPr>
        <p:spPr>
          <a:xfrm>
            <a:off x="3379006" y="2066988"/>
            <a:ext cx="733267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Feature engineering is the process of transforming raw data into features that better represent the underlying problem to the predictive models, resulting in improved model accuracy on unseen data.</a:t>
            </a:r>
          </a:p>
          <a:p>
            <a:pPr algn="just"/>
            <a:endParaRPr lang="en-US" dirty="0">
              <a:solidFill>
                <a:schemeClr val="bg1">
                  <a:lumMod val="50000"/>
                </a:schemeClr>
              </a:solidFill>
              <a:latin typeface="Tw Cen MT" panose="020B0602020104020603" pitchFamily="34" charset="0"/>
            </a:endParaRPr>
          </a:p>
          <a:p>
            <a:pPr algn="just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 “At the end of the day, some machine learning projects succeed and some fail. What makes the difference? Easily the most important factor is the features used.”</a:t>
            </a:r>
          </a:p>
          <a:p>
            <a:pPr algn="just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— Prof. Pedro Domingos</a:t>
            </a:r>
          </a:p>
          <a:p>
            <a:pPr algn="just"/>
            <a:endParaRPr lang="en-US" dirty="0">
              <a:solidFill>
                <a:schemeClr val="bg1">
                  <a:lumMod val="50000"/>
                </a:schemeClr>
              </a:solidFill>
              <a:latin typeface="Tw Cen MT" panose="020B0602020104020603" pitchFamily="34" charset="0"/>
            </a:endParaRPr>
          </a:p>
          <a:p>
            <a:pPr algn="just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 “The algorithms we used are very standard for Kagglers. We spent most of our efforts in feature engineering”</a:t>
            </a:r>
          </a:p>
          <a:p>
            <a:pPr algn="just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— Xavier Conort,</a:t>
            </a:r>
          </a:p>
          <a:p>
            <a:pPr algn="just"/>
            <a:endParaRPr lang="en-US" dirty="0">
              <a:solidFill>
                <a:schemeClr val="bg1">
                  <a:lumMod val="50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2DF4D80-460D-4455-B80A-3BC0C6A12DA2}"/>
              </a:ext>
            </a:extLst>
          </p:cNvPr>
          <p:cNvSpPr txBox="1"/>
          <p:nvPr/>
        </p:nvSpPr>
        <p:spPr>
          <a:xfrm rot="16200000">
            <a:off x="656681" y="3182111"/>
            <a:ext cx="225214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400" b="1" dirty="0">
                <a:solidFill>
                  <a:srgbClr val="F0EEF0"/>
                </a:solidFill>
                <a:latin typeface="Tw Cen MT" panose="020B0602020104020603" pitchFamily="34" charset="0"/>
              </a:rPr>
              <a:t>Techniques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A634BD7-1512-45B6-AFE4-1EEA636625CB}"/>
              </a:ext>
            </a:extLst>
          </p:cNvPr>
          <p:cNvSpPr txBox="1"/>
          <p:nvPr/>
        </p:nvSpPr>
        <p:spPr>
          <a:xfrm rot="16200000">
            <a:off x="-796310" y="3220386"/>
            <a:ext cx="19920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0EEF0"/>
                </a:solidFill>
                <a:latin typeface="Tw Cen MT" panose="020B0602020104020603" pitchFamily="34" charset="0"/>
              </a:rPr>
              <a:t>Interesting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E895421-2372-4C7F-93D2-3B0353A6E7BD}"/>
              </a:ext>
            </a:extLst>
          </p:cNvPr>
          <p:cNvSpPr txBox="1"/>
          <p:nvPr/>
        </p:nvSpPr>
        <p:spPr>
          <a:xfrm rot="16200000">
            <a:off x="-355066" y="3214630"/>
            <a:ext cx="21713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0EEF0"/>
                </a:solidFill>
                <a:latin typeface="Tw Cen MT" panose="020B0602020104020603" pitchFamily="34" charset="0"/>
              </a:rPr>
              <a:t>Breakdown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3BDE683B-52CC-46D6-AB3E-0A459A39DA41}"/>
              </a:ext>
            </a:extLst>
          </p:cNvPr>
          <p:cNvGrpSpPr/>
          <p:nvPr/>
        </p:nvGrpSpPr>
        <p:grpSpPr>
          <a:xfrm>
            <a:off x="477793" y="0"/>
            <a:ext cx="11447501" cy="6858000"/>
            <a:chOff x="222946" y="0"/>
            <a:chExt cx="11447501" cy="6858000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79EC255D-5F65-435F-9C6E-6EBDD6E4DB1F}"/>
                </a:ext>
              </a:extLst>
            </p:cNvPr>
            <p:cNvSpPr/>
            <p:nvPr/>
          </p:nvSpPr>
          <p:spPr>
            <a:xfrm>
              <a:off x="22294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83A51569-038A-494C-9BD5-0034DC4632E8}"/>
                </a:ext>
              </a:extLst>
            </p:cNvPr>
            <p:cNvSpPr/>
            <p:nvPr/>
          </p:nvSpPr>
          <p:spPr>
            <a:xfrm>
              <a:off x="10580173" y="1978925"/>
              <a:ext cx="1080423" cy="2719434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2040A35D-FCD2-45FB-9510-8048F5CFE184}"/>
                </a:ext>
              </a:extLst>
            </p:cNvPr>
            <p:cNvSpPr txBox="1"/>
            <p:nvPr/>
          </p:nvSpPr>
          <p:spPr>
            <a:xfrm rot="16200000">
              <a:off x="9980176" y="3013023"/>
              <a:ext cx="271452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Objectives</a:t>
              </a:r>
            </a:p>
          </p:txBody>
        </p:sp>
        <p:pic>
          <p:nvPicPr>
            <p:cNvPr id="74" name="Picture 73">
              <a:extLst>
                <a:ext uri="{FF2B5EF4-FFF2-40B4-BE49-F238E27FC236}">
                  <a16:creationId xmlns:a16="http://schemas.microsoft.com/office/drawing/2014/main" id="{D8877221-2AB3-4CE5-9375-E001552CB82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545797" y="3068436"/>
              <a:ext cx="530600" cy="530600"/>
            </a:xfrm>
            <a:prstGeom prst="rect">
              <a:avLst/>
            </a:prstGeom>
          </p:spPr>
        </p:pic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9BEDEA8B-CC42-45B9-B99C-F44714A08BE2}"/>
              </a:ext>
            </a:extLst>
          </p:cNvPr>
          <p:cNvGrpSpPr/>
          <p:nvPr/>
        </p:nvGrpSpPr>
        <p:grpSpPr>
          <a:xfrm>
            <a:off x="2245526" y="0"/>
            <a:ext cx="9961092" cy="6858000"/>
            <a:chOff x="491575" y="0"/>
            <a:chExt cx="9961092" cy="6858000"/>
          </a:xfrm>
        </p:grpSpPr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E9C15775-74B2-4AB7-BFF9-1A89EF34C723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88" name="Picture 87">
              <a:extLst>
                <a:ext uri="{FF2B5EF4-FFF2-40B4-BE49-F238E27FC236}">
                  <a16:creationId xmlns:a16="http://schemas.microsoft.com/office/drawing/2014/main" id="{121BC170-9A9B-423A-9A75-8A3E468EC79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17051" y="3092946"/>
              <a:ext cx="530600" cy="530600"/>
            </a:xfrm>
            <a:prstGeom prst="rect">
              <a:avLst/>
            </a:prstGeom>
          </p:spPr>
        </p:pic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D7232EA8-9BEE-4A54-A65E-44CACE5F4183}"/>
              </a:ext>
            </a:extLst>
          </p:cNvPr>
          <p:cNvSpPr txBox="1"/>
          <p:nvPr/>
        </p:nvSpPr>
        <p:spPr>
          <a:xfrm>
            <a:off x="4904941" y="1136364"/>
            <a:ext cx="4388525" cy="63094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500" dirty="0">
                <a:solidFill>
                  <a:srgbClr val="03A1A4"/>
                </a:solidFill>
                <a:latin typeface="Tw Cen MT" panose="020B0602020104020603" pitchFamily="34" charset="0"/>
              </a:rPr>
              <a:t>Correlation Method  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4D5C7219-4294-49D5-874F-9D0C4A8A42FC}"/>
              </a:ext>
            </a:extLst>
          </p:cNvPr>
          <p:cNvSpPr txBox="1"/>
          <p:nvPr/>
        </p:nvSpPr>
        <p:spPr>
          <a:xfrm>
            <a:off x="2828223" y="2366827"/>
            <a:ext cx="8979175" cy="224676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en-US" sz="3500" dirty="0">
                <a:solidFill>
                  <a:schemeClr val="accent5"/>
                </a:solidFill>
                <a:latin typeface="Tw Cen MT" panose="020B0602020104020603" pitchFamily="34" charset="0"/>
              </a:rPr>
              <a:t>We take small part of signal and take convolution with ECG signal, and count the number of times small signal matches the original signal. </a:t>
            </a: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73A56A5A-7FE7-4C64-90C2-DCB5F48208E6}"/>
              </a:ext>
            </a:extLst>
          </p:cNvPr>
          <p:cNvGrpSpPr/>
          <p:nvPr/>
        </p:nvGrpSpPr>
        <p:grpSpPr>
          <a:xfrm>
            <a:off x="-7613237" y="-3"/>
            <a:ext cx="9961092" cy="6858000"/>
            <a:chOff x="491575" y="0"/>
            <a:chExt cx="9961092" cy="6858000"/>
          </a:xfrm>
        </p:grpSpPr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34F20ADE-7655-45BA-94A3-43567CEF6786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79B48CF8-1AA2-4EFB-ACBF-68DD7D71BE14}"/>
                </a:ext>
              </a:extLst>
            </p:cNvPr>
            <p:cNvSpPr/>
            <p:nvPr/>
          </p:nvSpPr>
          <p:spPr>
            <a:xfrm>
              <a:off x="9284267" y="1974018"/>
              <a:ext cx="1168400" cy="2724340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9FEFCD65-8B0A-400F-B5C2-38EFF8BCED22}"/>
                </a:ext>
              </a:extLst>
            </p:cNvPr>
            <p:cNvSpPr txBox="1"/>
            <p:nvPr/>
          </p:nvSpPr>
          <p:spPr>
            <a:xfrm rot="16200000">
              <a:off x="8265580" y="3082014"/>
              <a:ext cx="3695187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Working</a:t>
              </a:r>
            </a:p>
          </p:txBody>
        </p:sp>
        <p:pic>
          <p:nvPicPr>
            <p:cNvPr id="119" name="Picture 118">
              <a:extLst>
                <a:ext uri="{FF2B5EF4-FFF2-40B4-BE49-F238E27FC236}">
                  <a16:creationId xmlns:a16="http://schemas.microsoft.com/office/drawing/2014/main" id="{F51CB749-B974-449F-87D2-8B0BB319AD3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68E9D8EB-7504-4CCC-A1EB-3937183E533D}"/>
              </a:ext>
            </a:extLst>
          </p:cNvPr>
          <p:cNvGrpSpPr/>
          <p:nvPr/>
        </p:nvGrpSpPr>
        <p:grpSpPr>
          <a:xfrm>
            <a:off x="-7833276" y="0"/>
            <a:ext cx="9574094" cy="6858000"/>
            <a:chOff x="491575" y="0"/>
            <a:chExt cx="9574094" cy="6858000"/>
          </a:xfrm>
        </p:grpSpPr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7D79CA37-92F2-4B62-ADEA-8C8AC58CF805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6DF082DE-60A0-4EA2-ACAC-D6B5AC68C06F}"/>
                </a:ext>
              </a:extLst>
            </p:cNvPr>
            <p:cNvSpPr/>
            <p:nvPr/>
          </p:nvSpPr>
          <p:spPr>
            <a:xfrm>
              <a:off x="8897260" y="1974018"/>
              <a:ext cx="1168400" cy="2724340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52EA8150-0E04-4405-9756-8E12B7FA242A}"/>
                </a:ext>
              </a:extLst>
            </p:cNvPr>
            <p:cNvSpPr txBox="1"/>
            <p:nvPr/>
          </p:nvSpPr>
          <p:spPr>
            <a:xfrm rot="16200000">
              <a:off x="7807927" y="3058066"/>
              <a:ext cx="386913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Final Result</a:t>
              </a:r>
            </a:p>
          </p:txBody>
        </p:sp>
        <p:pic>
          <p:nvPicPr>
            <p:cNvPr id="124" name="Picture 123">
              <a:extLst>
                <a:ext uri="{FF2B5EF4-FFF2-40B4-BE49-F238E27FC236}">
                  <a16:creationId xmlns:a16="http://schemas.microsoft.com/office/drawing/2014/main" id="{A8E5420D-7C91-40E8-956C-8788C5840E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77323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066ACF4C-6F8C-46FC-8362-2E05C90EEAFA}"/>
              </a:ext>
            </a:extLst>
          </p:cNvPr>
          <p:cNvGrpSpPr/>
          <p:nvPr/>
        </p:nvGrpSpPr>
        <p:grpSpPr>
          <a:xfrm>
            <a:off x="22587834" y="3782940"/>
            <a:ext cx="1062001" cy="1992086"/>
            <a:chOff x="11129999" y="2521857"/>
            <a:chExt cx="1062001" cy="1992086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5A5E18E8-5A3E-4F1D-8254-6193AA55C0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50C247F-7990-4945-869D-5E2A900F477F}"/>
              </a:ext>
            </a:extLst>
          </p:cNvPr>
          <p:cNvGrpSpPr/>
          <p:nvPr/>
        </p:nvGrpSpPr>
        <p:grpSpPr>
          <a:xfrm>
            <a:off x="-8798784" y="0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6D2C93AC-EBE3-4E67-A867-76D5D6BEDB1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35DBD2B9-E73C-4AE9-91C9-698379867E98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D6BDC4B-8313-4203-9F42-C28AC214EB64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Problem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44037FC5-8E34-4772-9A87-813F2AD5E4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BC916508-F80D-434E-B066-812949E5DB94}"/>
              </a:ext>
            </a:extLst>
          </p:cNvPr>
          <p:cNvGrpSpPr/>
          <p:nvPr/>
        </p:nvGrpSpPr>
        <p:grpSpPr>
          <a:xfrm>
            <a:off x="-7847639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CE9E3B68-B936-49FB-94D8-7AC0076CF488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0D3F9516-66C4-44E6-9877-6C0374B5112C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7AB39DAF-3109-4CEA-BD1D-C123179FF8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92B7020D-701A-4EE7-BDA2-CD171993C203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3B77930A-0489-40A5-B3D7-053D64BD29C4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3ED749F6-F5EB-48BD-A697-16D473CCCFE8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8070AD46-78F1-4169-9AE3-EDECC43BD39B}"/>
                </a:ext>
              </a:extLst>
            </p:cNvPr>
            <p:cNvSpPr txBox="1"/>
            <p:nvPr/>
          </p:nvSpPr>
          <p:spPr>
            <a:xfrm rot="16200000">
              <a:off x="8746452" y="3189607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Team</a:t>
              </a:r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22B026A5-B1AC-46D4-AE84-DF77E5A294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371C6EE2-CCA6-4F94-870B-CB9D61CEBE1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20422D8F-B19E-425C-93A8-F750F60A06A7}"/>
              </a:ext>
            </a:extLst>
          </p:cNvPr>
          <p:cNvGrpSpPr/>
          <p:nvPr/>
        </p:nvGrpSpPr>
        <p:grpSpPr>
          <a:xfrm>
            <a:off x="-7638543" y="-1"/>
            <a:ext cx="8692331" cy="6858000"/>
            <a:chOff x="718505" y="-1"/>
            <a:chExt cx="8692331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3278AF09-2D0C-4E81-816C-BC1D04E40DC2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C2E1C67-7A8F-4EB5-AB00-3C754858084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45C46027-B464-4ADA-A3B8-14FF4471BA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C1D48DDF-B760-4AB3-A520-29238CC2C408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FA696B4D-5BCF-47C3-8B8C-BE87154A63B4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AAA7B45-7DAF-4C4D-A930-ABA45AC955DD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B9F42291-FBD0-4239-8D69-22035DCB4A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pic>
        <p:nvPicPr>
          <p:cNvPr id="81" name="Picture 80">
            <a:extLst>
              <a:ext uri="{FF2B5EF4-FFF2-40B4-BE49-F238E27FC236}">
                <a16:creationId xmlns:a16="http://schemas.microsoft.com/office/drawing/2014/main" id="{9FF904C5-2C25-4A4D-AFDC-CFEB742306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3817" y="1080315"/>
            <a:ext cx="785972" cy="785972"/>
          </a:xfrm>
          <a:prstGeom prst="ellipse">
            <a:avLst/>
          </a:prstGeom>
        </p:spPr>
      </p:pic>
      <p:sp>
        <p:nvSpPr>
          <p:cNvPr id="86" name="TextBox 85">
            <a:extLst>
              <a:ext uri="{FF2B5EF4-FFF2-40B4-BE49-F238E27FC236}">
                <a16:creationId xmlns:a16="http://schemas.microsoft.com/office/drawing/2014/main" id="{944799B2-E7B9-4C01-A37D-BB60C6C75D12}"/>
              </a:ext>
            </a:extLst>
          </p:cNvPr>
          <p:cNvSpPr txBox="1"/>
          <p:nvPr/>
        </p:nvSpPr>
        <p:spPr>
          <a:xfrm>
            <a:off x="3379006" y="2066988"/>
            <a:ext cx="733267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Feature engineering is the process of transforming raw data into features that better represent the underlying problem to the predictive models, resulting in improved model accuracy on unseen data.</a:t>
            </a:r>
          </a:p>
          <a:p>
            <a:pPr algn="just"/>
            <a:endParaRPr lang="en-US" dirty="0">
              <a:solidFill>
                <a:schemeClr val="bg1">
                  <a:lumMod val="50000"/>
                </a:schemeClr>
              </a:solidFill>
              <a:latin typeface="Tw Cen MT" panose="020B0602020104020603" pitchFamily="34" charset="0"/>
            </a:endParaRPr>
          </a:p>
          <a:p>
            <a:pPr algn="just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 “At the end of the day, some machine learning projects succeed and some fail. What makes the difference? Easily the most important factor is the features used.”</a:t>
            </a:r>
          </a:p>
          <a:p>
            <a:pPr algn="just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— Prof. Pedro Domingos</a:t>
            </a:r>
          </a:p>
          <a:p>
            <a:pPr algn="just"/>
            <a:endParaRPr lang="en-US" dirty="0">
              <a:solidFill>
                <a:schemeClr val="bg1">
                  <a:lumMod val="50000"/>
                </a:schemeClr>
              </a:solidFill>
              <a:latin typeface="Tw Cen MT" panose="020B0602020104020603" pitchFamily="34" charset="0"/>
            </a:endParaRPr>
          </a:p>
          <a:p>
            <a:pPr algn="just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 “The algorithms we used are very standard for Kagglers. We spent most of our efforts in feature engineering”</a:t>
            </a:r>
          </a:p>
          <a:p>
            <a:pPr algn="just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— Xavier Conort,</a:t>
            </a:r>
          </a:p>
          <a:p>
            <a:pPr algn="just"/>
            <a:endParaRPr lang="en-US" dirty="0">
              <a:solidFill>
                <a:schemeClr val="bg1">
                  <a:lumMod val="50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2DF4D80-460D-4455-B80A-3BC0C6A12DA2}"/>
              </a:ext>
            </a:extLst>
          </p:cNvPr>
          <p:cNvSpPr txBox="1"/>
          <p:nvPr/>
        </p:nvSpPr>
        <p:spPr>
          <a:xfrm rot="16200000">
            <a:off x="656681" y="3182111"/>
            <a:ext cx="225214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400" b="1" dirty="0">
                <a:solidFill>
                  <a:srgbClr val="F0EEF0"/>
                </a:solidFill>
                <a:latin typeface="Tw Cen MT" panose="020B0602020104020603" pitchFamily="34" charset="0"/>
              </a:rPr>
              <a:t>Techniques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A634BD7-1512-45B6-AFE4-1EEA636625CB}"/>
              </a:ext>
            </a:extLst>
          </p:cNvPr>
          <p:cNvSpPr txBox="1"/>
          <p:nvPr/>
        </p:nvSpPr>
        <p:spPr>
          <a:xfrm rot="16200000">
            <a:off x="-796310" y="3220386"/>
            <a:ext cx="19920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0EEF0"/>
                </a:solidFill>
                <a:latin typeface="Tw Cen MT" panose="020B0602020104020603" pitchFamily="34" charset="0"/>
              </a:rPr>
              <a:t>Interesting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E895421-2372-4C7F-93D2-3B0353A6E7BD}"/>
              </a:ext>
            </a:extLst>
          </p:cNvPr>
          <p:cNvSpPr txBox="1"/>
          <p:nvPr/>
        </p:nvSpPr>
        <p:spPr>
          <a:xfrm rot="16200000">
            <a:off x="-355066" y="3214630"/>
            <a:ext cx="21713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0EEF0"/>
                </a:solidFill>
                <a:latin typeface="Tw Cen MT" panose="020B0602020104020603" pitchFamily="34" charset="0"/>
              </a:rPr>
              <a:t>Breakdown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0921CADC-28DE-49DE-B087-F8D6859DA7FE}"/>
              </a:ext>
            </a:extLst>
          </p:cNvPr>
          <p:cNvGrpSpPr/>
          <p:nvPr/>
        </p:nvGrpSpPr>
        <p:grpSpPr>
          <a:xfrm>
            <a:off x="10973738" y="1739049"/>
            <a:ext cx="1862548" cy="3238388"/>
            <a:chOff x="11506703" y="1732838"/>
            <a:chExt cx="2378605" cy="3081538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7E35D03F-892F-4A45-8D9C-E1D137B85FFC}"/>
                </a:ext>
              </a:extLst>
            </p:cNvPr>
            <p:cNvSpPr/>
            <p:nvPr/>
          </p:nvSpPr>
          <p:spPr>
            <a:xfrm>
              <a:off x="11506703" y="1732838"/>
              <a:ext cx="1555805" cy="308153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E874DD9-306C-464E-A73F-A45C601B07F0}"/>
                </a:ext>
              </a:extLst>
            </p:cNvPr>
            <p:cNvSpPr txBox="1"/>
            <p:nvPr/>
          </p:nvSpPr>
          <p:spPr>
            <a:xfrm rot="16200000">
              <a:off x="11902057" y="2487155"/>
              <a:ext cx="2433598" cy="15329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Introduction</a:t>
              </a:r>
            </a:p>
            <a:p>
              <a:pPr algn="ctr"/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3BDE683B-52CC-46D6-AB3E-0A459A39DA41}"/>
              </a:ext>
            </a:extLst>
          </p:cNvPr>
          <p:cNvGrpSpPr/>
          <p:nvPr/>
        </p:nvGrpSpPr>
        <p:grpSpPr>
          <a:xfrm>
            <a:off x="505067" y="14903"/>
            <a:ext cx="11492605" cy="6858000"/>
            <a:chOff x="222946" y="0"/>
            <a:chExt cx="11492605" cy="6858000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79EC255D-5F65-435F-9C6E-6EBDD6E4DB1F}"/>
                </a:ext>
              </a:extLst>
            </p:cNvPr>
            <p:cNvSpPr/>
            <p:nvPr/>
          </p:nvSpPr>
          <p:spPr>
            <a:xfrm>
              <a:off x="22294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83A51569-038A-494C-9BD5-0034DC4632E8}"/>
                </a:ext>
              </a:extLst>
            </p:cNvPr>
            <p:cNvSpPr/>
            <p:nvPr/>
          </p:nvSpPr>
          <p:spPr>
            <a:xfrm>
              <a:off x="10582221" y="1990424"/>
              <a:ext cx="1080423" cy="2719434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2040A35D-FCD2-45FB-9510-8048F5CFE184}"/>
                </a:ext>
              </a:extLst>
            </p:cNvPr>
            <p:cNvSpPr txBox="1"/>
            <p:nvPr/>
          </p:nvSpPr>
          <p:spPr>
            <a:xfrm rot="16200000">
              <a:off x="10035124" y="3035077"/>
              <a:ext cx="271452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Objectives</a:t>
              </a:r>
            </a:p>
          </p:txBody>
        </p:sp>
        <p:pic>
          <p:nvPicPr>
            <p:cNvPr id="74" name="Picture 73">
              <a:extLst>
                <a:ext uri="{FF2B5EF4-FFF2-40B4-BE49-F238E27FC236}">
                  <a16:creationId xmlns:a16="http://schemas.microsoft.com/office/drawing/2014/main" id="{D8877221-2AB3-4CE5-9375-E001552CB82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545797" y="3068436"/>
              <a:ext cx="530600" cy="530600"/>
            </a:xfrm>
            <a:prstGeom prst="rect">
              <a:avLst/>
            </a:prstGeom>
          </p:spPr>
        </p:pic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9BEDEA8B-CC42-45B9-B99C-F44714A08BE2}"/>
              </a:ext>
            </a:extLst>
          </p:cNvPr>
          <p:cNvGrpSpPr/>
          <p:nvPr/>
        </p:nvGrpSpPr>
        <p:grpSpPr>
          <a:xfrm>
            <a:off x="1720271" y="28550"/>
            <a:ext cx="9984043" cy="6858000"/>
            <a:chOff x="491575" y="0"/>
            <a:chExt cx="9984043" cy="6858000"/>
          </a:xfrm>
        </p:grpSpPr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E9C15775-74B2-4AB7-BFF9-1A89EF34C723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E52C4439-9A96-4527-998B-CE744648F751}"/>
                </a:ext>
              </a:extLst>
            </p:cNvPr>
            <p:cNvSpPr/>
            <p:nvPr/>
          </p:nvSpPr>
          <p:spPr>
            <a:xfrm>
              <a:off x="9284267" y="2003920"/>
              <a:ext cx="1168400" cy="2724340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54D73439-3839-4FE8-A212-608CD4470615}"/>
                </a:ext>
              </a:extLst>
            </p:cNvPr>
            <p:cNvSpPr txBox="1"/>
            <p:nvPr/>
          </p:nvSpPr>
          <p:spPr>
            <a:xfrm rot="16200000">
              <a:off x="8386809" y="3077916"/>
              <a:ext cx="3562066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Working</a:t>
              </a:r>
            </a:p>
          </p:txBody>
        </p:sp>
        <p:pic>
          <p:nvPicPr>
            <p:cNvPr id="88" name="Picture 87">
              <a:extLst>
                <a:ext uri="{FF2B5EF4-FFF2-40B4-BE49-F238E27FC236}">
                  <a16:creationId xmlns:a16="http://schemas.microsoft.com/office/drawing/2014/main" id="{121BC170-9A9B-423A-9A75-8A3E468EC79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17051" y="3092946"/>
              <a:ext cx="530600" cy="530600"/>
            </a:xfrm>
            <a:prstGeom prst="rect">
              <a:avLst/>
            </a:prstGeom>
          </p:spPr>
        </p:pic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7B072A7A-A7C3-4584-B933-A920DB4B38CD}"/>
              </a:ext>
            </a:extLst>
          </p:cNvPr>
          <p:cNvGrpSpPr/>
          <p:nvPr/>
        </p:nvGrpSpPr>
        <p:grpSpPr>
          <a:xfrm>
            <a:off x="97331" y="28550"/>
            <a:ext cx="12083852" cy="6858000"/>
            <a:chOff x="7913481" y="13392"/>
            <a:chExt cx="12083852" cy="6858000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CE137433-EB5C-45D2-978A-3DFBF4246910}"/>
                </a:ext>
              </a:extLst>
            </p:cNvPr>
            <p:cNvSpPr/>
            <p:nvPr/>
          </p:nvSpPr>
          <p:spPr>
            <a:xfrm>
              <a:off x="7913481" y="13392"/>
              <a:ext cx="1208385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93" name="Picture 92">
              <a:extLst>
                <a:ext uri="{FF2B5EF4-FFF2-40B4-BE49-F238E27FC236}">
                  <a16:creationId xmlns:a16="http://schemas.microsoft.com/office/drawing/2014/main" id="{1E3F91C9-2149-424A-8272-E90CC1038CD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pic>
        <p:nvPicPr>
          <p:cNvPr id="104" name="Picture 103">
            <a:extLst>
              <a:ext uri="{FF2B5EF4-FFF2-40B4-BE49-F238E27FC236}">
                <a16:creationId xmlns:a16="http://schemas.microsoft.com/office/drawing/2014/main" id="{9C3AD626-2FC7-4958-9169-F3BF41D6B2F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202690" y="3022893"/>
            <a:ext cx="530600" cy="530600"/>
          </a:xfrm>
          <a:prstGeom prst="rect">
            <a:avLst/>
          </a:prstGeom>
        </p:spPr>
      </p:pic>
      <p:pic>
        <p:nvPicPr>
          <p:cNvPr id="108" name="Picture 107">
            <a:extLst>
              <a:ext uri="{FF2B5EF4-FFF2-40B4-BE49-F238E27FC236}">
                <a16:creationId xmlns:a16="http://schemas.microsoft.com/office/drawing/2014/main" id="{2AB6F23C-36FF-4CCE-8285-FAEF8CC3793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60462" y="3025249"/>
            <a:ext cx="530600" cy="530600"/>
          </a:xfrm>
          <a:prstGeom prst="rect">
            <a:avLst/>
          </a:prstGeom>
        </p:spPr>
      </p:pic>
      <p:grpSp>
        <p:nvGrpSpPr>
          <p:cNvPr id="92" name="Group 91">
            <a:extLst>
              <a:ext uri="{FF2B5EF4-FFF2-40B4-BE49-F238E27FC236}">
                <a16:creationId xmlns:a16="http://schemas.microsoft.com/office/drawing/2014/main" id="{F634EC8E-26BB-44EA-AD28-7A5A1B345B28}"/>
              </a:ext>
            </a:extLst>
          </p:cNvPr>
          <p:cNvGrpSpPr/>
          <p:nvPr/>
        </p:nvGrpSpPr>
        <p:grpSpPr>
          <a:xfrm>
            <a:off x="3034975" y="538786"/>
            <a:ext cx="8186028" cy="6094026"/>
            <a:chOff x="-230418" y="-24412"/>
            <a:chExt cx="7155093" cy="5382824"/>
          </a:xfrm>
        </p:grpSpPr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25F7E245-4990-463F-A363-3A86DAAC368E}"/>
                </a:ext>
              </a:extLst>
            </p:cNvPr>
            <p:cNvGrpSpPr/>
            <p:nvPr/>
          </p:nvGrpSpPr>
          <p:grpSpPr>
            <a:xfrm>
              <a:off x="-230418" y="-24412"/>
              <a:ext cx="7155093" cy="2748562"/>
              <a:chOff x="-230418" y="-24412"/>
              <a:chExt cx="7155093" cy="2748562"/>
            </a:xfrm>
          </p:grpSpPr>
          <p:pic>
            <p:nvPicPr>
              <p:cNvPr id="110" name="Picture 109">
                <a:extLst>
                  <a:ext uri="{FF2B5EF4-FFF2-40B4-BE49-F238E27FC236}">
                    <a16:creationId xmlns:a16="http://schemas.microsoft.com/office/drawing/2014/main" id="{22448336-AA01-4728-9739-2C9CBCBF5C3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085"/>
              <a:stretch/>
            </p:blipFill>
            <p:spPr bwMode="auto">
              <a:xfrm>
                <a:off x="-230418" y="-24412"/>
                <a:ext cx="3467100" cy="2729230"/>
              </a:xfrm>
              <a:prstGeom prst="rect">
                <a:avLst/>
              </a:prstGeom>
              <a:ln>
                <a:noFill/>
              </a:ln>
              <a:extLst>
                <a:ext uri="{53640926-AAD7-44D8-BBD7-CCE9431645EC}">
                  <a14:shadowObscured xmlns:a14="http://schemas.microsoft.com/office/drawing/2010/main"/>
                </a:ext>
              </a:extLst>
            </p:spPr>
          </p:pic>
          <p:pic>
            <p:nvPicPr>
              <p:cNvPr id="111" name="Picture 110">
                <a:extLst>
                  <a:ext uri="{FF2B5EF4-FFF2-40B4-BE49-F238E27FC236}">
                    <a16:creationId xmlns:a16="http://schemas.microsoft.com/office/drawing/2014/main" id="{A7768114-D6D9-46FA-AA8E-BCC10D3380C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4838"/>
              <a:stretch/>
            </p:blipFill>
            <p:spPr bwMode="auto">
              <a:xfrm>
                <a:off x="3571875" y="0"/>
                <a:ext cx="3352800" cy="2724150"/>
              </a:xfrm>
              <a:prstGeom prst="rect">
                <a:avLst/>
              </a:prstGeom>
              <a:ln>
                <a:noFill/>
              </a:ln>
              <a:extLst>
                <a:ext uri="{53640926-AAD7-44D8-BBD7-CCE9431645EC}">
                  <a14:shadowObscured xmlns:a14="http://schemas.microsoft.com/office/drawing/2010/main"/>
                </a:ext>
              </a:extLst>
            </p:spPr>
          </p:pic>
        </p:grpSp>
        <p:pic>
          <p:nvPicPr>
            <p:cNvPr id="109" name="Picture 108">
              <a:extLst>
                <a:ext uri="{FF2B5EF4-FFF2-40B4-BE49-F238E27FC236}">
                  <a16:creationId xmlns:a16="http://schemas.microsoft.com/office/drawing/2014/main" id="{A0A8BD42-3563-4E3B-8E73-6B98F358AC8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1711" y="3062887"/>
              <a:ext cx="4762501" cy="2295525"/>
            </a:xfrm>
            <a:prstGeom prst="rect">
              <a:avLst/>
            </a:prstGeom>
          </p:spPr>
        </p:pic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24A32374-376A-4C2A-B531-AFDF78743760}"/>
              </a:ext>
            </a:extLst>
          </p:cNvPr>
          <p:cNvGrpSpPr/>
          <p:nvPr/>
        </p:nvGrpSpPr>
        <p:grpSpPr>
          <a:xfrm>
            <a:off x="-7486871" y="0"/>
            <a:ext cx="9961092" cy="6858000"/>
            <a:chOff x="491575" y="0"/>
            <a:chExt cx="9961092" cy="6858000"/>
          </a:xfrm>
        </p:grpSpPr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C0336E75-45B5-4CAB-82B0-61C6D6E83991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3B173FAB-666D-4523-9FF1-F40DA25E9E2C}"/>
                </a:ext>
              </a:extLst>
            </p:cNvPr>
            <p:cNvSpPr/>
            <p:nvPr/>
          </p:nvSpPr>
          <p:spPr>
            <a:xfrm>
              <a:off x="9284267" y="1974018"/>
              <a:ext cx="1168400" cy="2724340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EB629E9F-CCF4-4B4E-A536-86BAF03DDB20}"/>
                </a:ext>
              </a:extLst>
            </p:cNvPr>
            <p:cNvSpPr txBox="1"/>
            <p:nvPr/>
          </p:nvSpPr>
          <p:spPr>
            <a:xfrm rot="16200000">
              <a:off x="8265580" y="3082014"/>
              <a:ext cx="3695187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Working</a:t>
              </a:r>
            </a:p>
          </p:txBody>
        </p:sp>
        <p:pic>
          <p:nvPicPr>
            <p:cNvPr id="126" name="Picture 125">
              <a:extLst>
                <a:ext uri="{FF2B5EF4-FFF2-40B4-BE49-F238E27FC236}">
                  <a16:creationId xmlns:a16="http://schemas.microsoft.com/office/drawing/2014/main" id="{5534EE89-8041-4493-A90B-20C67BCEAE7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5BB8AC61-15B4-4B21-80FA-2D6CD6FFC5A8}"/>
              </a:ext>
            </a:extLst>
          </p:cNvPr>
          <p:cNvGrpSpPr/>
          <p:nvPr/>
        </p:nvGrpSpPr>
        <p:grpSpPr>
          <a:xfrm>
            <a:off x="-7641166" y="-13649"/>
            <a:ext cx="9574094" cy="6858000"/>
            <a:chOff x="491575" y="0"/>
            <a:chExt cx="9574094" cy="6858000"/>
          </a:xfrm>
        </p:grpSpPr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87373A34-B5E7-4AE3-B248-7780FAEF81D4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316B1887-BD52-49C9-8541-5CF418B038B8}"/>
                </a:ext>
              </a:extLst>
            </p:cNvPr>
            <p:cNvSpPr/>
            <p:nvPr/>
          </p:nvSpPr>
          <p:spPr>
            <a:xfrm>
              <a:off x="8897260" y="1974018"/>
              <a:ext cx="1168400" cy="2724340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60EF6FB2-1729-4AC8-B94A-C9790F168089}"/>
                </a:ext>
              </a:extLst>
            </p:cNvPr>
            <p:cNvSpPr txBox="1"/>
            <p:nvPr/>
          </p:nvSpPr>
          <p:spPr>
            <a:xfrm rot="16200000">
              <a:off x="7807927" y="3058066"/>
              <a:ext cx="386913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Final Result</a:t>
              </a:r>
            </a:p>
          </p:txBody>
        </p:sp>
        <p:pic>
          <p:nvPicPr>
            <p:cNvPr id="131" name="Picture 130">
              <a:extLst>
                <a:ext uri="{FF2B5EF4-FFF2-40B4-BE49-F238E27FC236}">
                  <a16:creationId xmlns:a16="http://schemas.microsoft.com/office/drawing/2014/main" id="{AF761123-83A7-4105-BEFC-0718CED87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159960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roup 81">
            <a:extLst>
              <a:ext uri="{FF2B5EF4-FFF2-40B4-BE49-F238E27FC236}">
                <a16:creationId xmlns:a16="http://schemas.microsoft.com/office/drawing/2014/main" id="{D24152D2-E7FF-4445-935E-A92DB5F27A04}"/>
              </a:ext>
            </a:extLst>
          </p:cNvPr>
          <p:cNvGrpSpPr/>
          <p:nvPr/>
        </p:nvGrpSpPr>
        <p:grpSpPr>
          <a:xfrm>
            <a:off x="22587834" y="3782940"/>
            <a:ext cx="1062001" cy="1992086"/>
            <a:chOff x="11129999" y="2521857"/>
            <a:chExt cx="1062001" cy="1992086"/>
          </a:xfrm>
        </p:grpSpPr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DF30EBB1-02D3-424B-B989-3EC76B9F7898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</a:p>
          </p:txBody>
        </p:sp>
        <p:pic>
          <p:nvPicPr>
            <p:cNvPr id="104" name="Picture 103">
              <a:extLst>
                <a:ext uri="{FF2B5EF4-FFF2-40B4-BE49-F238E27FC236}">
                  <a16:creationId xmlns:a16="http://schemas.microsoft.com/office/drawing/2014/main" id="{FC9D87E2-69E9-4FC5-A708-FEEE41A186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68E28FA0-E913-423C-838E-04D0A3FFE5B8}"/>
              </a:ext>
            </a:extLst>
          </p:cNvPr>
          <p:cNvGrpSpPr/>
          <p:nvPr/>
        </p:nvGrpSpPr>
        <p:grpSpPr>
          <a:xfrm>
            <a:off x="-8798784" y="0"/>
            <a:ext cx="11447503" cy="6858000"/>
            <a:chOff x="213096" y="0"/>
            <a:chExt cx="11447503" cy="6858000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C2792337-9B19-4A74-B2F2-76D829412488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F1D8529C-8AC9-4E37-9D43-591FADC373FB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40153D1C-0B6D-4F12-A4BC-DBB38AADC1FF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Problem</a:t>
              </a:r>
            </a:p>
          </p:txBody>
        </p:sp>
        <p:pic>
          <p:nvPicPr>
            <p:cNvPr id="111" name="Picture 110">
              <a:extLst>
                <a:ext uri="{FF2B5EF4-FFF2-40B4-BE49-F238E27FC236}">
                  <a16:creationId xmlns:a16="http://schemas.microsoft.com/office/drawing/2014/main" id="{F651F178-D341-419F-91DA-2D23706695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60142211-5ACF-4D95-8C4F-AB027C3C6DD7}"/>
              </a:ext>
            </a:extLst>
          </p:cNvPr>
          <p:cNvGrpSpPr/>
          <p:nvPr/>
        </p:nvGrpSpPr>
        <p:grpSpPr>
          <a:xfrm>
            <a:off x="-7847639" y="0"/>
            <a:ext cx="9961092" cy="6858000"/>
            <a:chOff x="491575" y="0"/>
            <a:chExt cx="9961092" cy="6858000"/>
          </a:xfrm>
        </p:grpSpPr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41F4968B-32C6-4B2A-91DB-00FEDEE354E6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CCF624E3-893B-49CA-9BE1-58C89BD2D637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15" name="Picture 114">
              <a:extLst>
                <a:ext uri="{FF2B5EF4-FFF2-40B4-BE49-F238E27FC236}">
                  <a16:creationId xmlns:a16="http://schemas.microsoft.com/office/drawing/2014/main" id="{3E400972-E8AF-483A-935F-39B84C12FD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D5AF9235-BC73-4F93-BA35-183FD1912E41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AD354895-FB36-48F0-9192-38280467DED9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624CA985-17ED-4308-96DF-C57D1D1812B8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90877C7E-9ACC-4DD6-8122-6F40D7A87FA9}"/>
                </a:ext>
              </a:extLst>
            </p:cNvPr>
            <p:cNvSpPr txBox="1"/>
            <p:nvPr/>
          </p:nvSpPr>
          <p:spPr>
            <a:xfrm rot="16200000">
              <a:off x="8746452" y="3189607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Team</a:t>
              </a:r>
            </a:p>
          </p:txBody>
        </p:sp>
        <p:pic>
          <p:nvPicPr>
            <p:cNvPr id="120" name="Picture 119">
              <a:extLst>
                <a:ext uri="{FF2B5EF4-FFF2-40B4-BE49-F238E27FC236}">
                  <a16:creationId xmlns:a16="http://schemas.microsoft.com/office/drawing/2014/main" id="{42C28C18-F783-4454-B633-D39F5A025B1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121" name="Rectangle 120">
            <a:extLst>
              <a:ext uri="{FF2B5EF4-FFF2-40B4-BE49-F238E27FC236}">
                <a16:creationId xmlns:a16="http://schemas.microsoft.com/office/drawing/2014/main" id="{A3577ABD-B4CE-488E-BE92-63351D9626CB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D20DE5C4-0000-4092-9CA4-37A33962D709}"/>
              </a:ext>
            </a:extLst>
          </p:cNvPr>
          <p:cNvGrpSpPr/>
          <p:nvPr/>
        </p:nvGrpSpPr>
        <p:grpSpPr>
          <a:xfrm>
            <a:off x="-7638543" y="-1"/>
            <a:ext cx="8692331" cy="6858000"/>
            <a:chOff x="718505" y="-1"/>
            <a:chExt cx="8692331" cy="6858000"/>
          </a:xfrm>
        </p:grpSpPr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3CBB2BCC-DCAA-4D0E-8A99-7CE89DFF12D7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8AFA5809-8E30-45EE-A984-A21E56F87C63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5" name="Picture 124">
              <a:extLst>
                <a:ext uri="{FF2B5EF4-FFF2-40B4-BE49-F238E27FC236}">
                  <a16:creationId xmlns:a16="http://schemas.microsoft.com/office/drawing/2014/main" id="{4E68DA9A-75E5-400D-B5F0-76EC77D2C4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DA201834-334C-460F-95F0-B93F3F7C856F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DF7B5611-A510-4F83-99C5-9523C1133F7D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0D121E65-E45D-489B-8C3E-874089C837F8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9" name="Picture 128">
              <a:extLst>
                <a:ext uri="{FF2B5EF4-FFF2-40B4-BE49-F238E27FC236}">
                  <a16:creationId xmlns:a16="http://schemas.microsoft.com/office/drawing/2014/main" id="{1E24916A-4681-4167-9EA0-D4D92579F5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pic>
        <p:nvPicPr>
          <p:cNvPr id="130" name="Picture 129">
            <a:extLst>
              <a:ext uri="{FF2B5EF4-FFF2-40B4-BE49-F238E27FC236}">
                <a16:creationId xmlns:a16="http://schemas.microsoft.com/office/drawing/2014/main" id="{0BDD90E2-67C0-48AA-8F69-B7DCA0AF89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3817" y="1080315"/>
            <a:ext cx="785972" cy="785972"/>
          </a:xfrm>
          <a:prstGeom prst="ellipse">
            <a:avLst/>
          </a:prstGeom>
        </p:spPr>
      </p:pic>
      <p:sp>
        <p:nvSpPr>
          <p:cNvPr id="131" name="TextBox 130">
            <a:extLst>
              <a:ext uri="{FF2B5EF4-FFF2-40B4-BE49-F238E27FC236}">
                <a16:creationId xmlns:a16="http://schemas.microsoft.com/office/drawing/2014/main" id="{C446260D-78DB-4CCA-B6BE-1239470B3351}"/>
              </a:ext>
            </a:extLst>
          </p:cNvPr>
          <p:cNvSpPr txBox="1"/>
          <p:nvPr/>
        </p:nvSpPr>
        <p:spPr>
          <a:xfrm>
            <a:off x="3379006" y="2066988"/>
            <a:ext cx="733267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Feature engineering is the process of transforming raw data into features that better represent the underlying problem to the predictive models, resulting in improved model accuracy on unseen data.</a:t>
            </a:r>
          </a:p>
          <a:p>
            <a:pPr algn="just"/>
            <a:endParaRPr lang="en-US" dirty="0">
              <a:solidFill>
                <a:schemeClr val="bg1">
                  <a:lumMod val="50000"/>
                </a:schemeClr>
              </a:solidFill>
              <a:latin typeface="Tw Cen MT" panose="020B0602020104020603" pitchFamily="34" charset="0"/>
            </a:endParaRPr>
          </a:p>
          <a:p>
            <a:pPr algn="just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 “At the end of the day, some machine learning projects succeed and some fail. What makes the difference? Easily the most important factor is the features used.”</a:t>
            </a:r>
          </a:p>
          <a:p>
            <a:pPr algn="just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— Prof. Pedro Domingos</a:t>
            </a:r>
          </a:p>
          <a:p>
            <a:pPr algn="just"/>
            <a:endParaRPr lang="en-US" dirty="0">
              <a:solidFill>
                <a:schemeClr val="bg1">
                  <a:lumMod val="50000"/>
                </a:schemeClr>
              </a:solidFill>
              <a:latin typeface="Tw Cen MT" panose="020B0602020104020603" pitchFamily="34" charset="0"/>
            </a:endParaRPr>
          </a:p>
          <a:p>
            <a:pPr algn="just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 “The algorithms we used are very standard for Kagglers. We spent most of our efforts in feature engineering”</a:t>
            </a:r>
          </a:p>
          <a:p>
            <a:pPr algn="just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— Xavier Conort,</a:t>
            </a:r>
          </a:p>
          <a:p>
            <a:pPr algn="just"/>
            <a:endParaRPr lang="en-US" dirty="0">
              <a:solidFill>
                <a:schemeClr val="bg1">
                  <a:lumMod val="50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FDABF214-416C-47C1-ACB6-41BC5584FE40}"/>
              </a:ext>
            </a:extLst>
          </p:cNvPr>
          <p:cNvSpPr txBox="1"/>
          <p:nvPr/>
        </p:nvSpPr>
        <p:spPr>
          <a:xfrm rot="16200000">
            <a:off x="656681" y="3182111"/>
            <a:ext cx="225214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400" b="1" dirty="0">
                <a:solidFill>
                  <a:srgbClr val="F0EEF0"/>
                </a:solidFill>
                <a:latin typeface="Tw Cen MT" panose="020B0602020104020603" pitchFamily="34" charset="0"/>
              </a:rPr>
              <a:t>Techniques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DF44D9FE-386D-4599-9126-F1C0ADCF31F9}"/>
              </a:ext>
            </a:extLst>
          </p:cNvPr>
          <p:cNvSpPr txBox="1"/>
          <p:nvPr/>
        </p:nvSpPr>
        <p:spPr>
          <a:xfrm rot="16200000">
            <a:off x="-796310" y="3220386"/>
            <a:ext cx="19920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0EEF0"/>
                </a:solidFill>
                <a:latin typeface="Tw Cen MT" panose="020B0602020104020603" pitchFamily="34" charset="0"/>
              </a:rPr>
              <a:t>Interesting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594B76A6-2F81-4679-802D-2B4028DD837E}"/>
              </a:ext>
            </a:extLst>
          </p:cNvPr>
          <p:cNvSpPr txBox="1"/>
          <p:nvPr/>
        </p:nvSpPr>
        <p:spPr>
          <a:xfrm rot="16200000">
            <a:off x="-355066" y="3214630"/>
            <a:ext cx="21713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0EEF0"/>
                </a:solidFill>
                <a:latin typeface="Tw Cen MT" panose="020B0602020104020603" pitchFamily="34" charset="0"/>
              </a:rPr>
              <a:t>Breakdown</a:t>
            </a:r>
          </a:p>
        </p:txBody>
      </p: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E0CC38BD-7C1D-4472-AC1B-624A9C9E1153}"/>
              </a:ext>
            </a:extLst>
          </p:cNvPr>
          <p:cNvGrpSpPr/>
          <p:nvPr/>
        </p:nvGrpSpPr>
        <p:grpSpPr>
          <a:xfrm>
            <a:off x="-6985989" y="-2"/>
            <a:ext cx="19177990" cy="7207072"/>
            <a:chOff x="-11429132" y="78017"/>
            <a:chExt cx="24491640" cy="6858000"/>
          </a:xfrm>
        </p:grpSpPr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CE54AE7B-6C1E-4B6F-A6CB-A77F770A51C1}"/>
                </a:ext>
              </a:extLst>
            </p:cNvPr>
            <p:cNvSpPr/>
            <p:nvPr/>
          </p:nvSpPr>
          <p:spPr>
            <a:xfrm>
              <a:off x="-11429132" y="78017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628EECC1-FE50-4CA7-92D4-58704C39593F}"/>
                </a:ext>
              </a:extLst>
            </p:cNvPr>
            <p:cNvSpPr/>
            <p:nvPr/>
          </p:nvSpPr>
          <p:spPr>
            <a:xfrm>
              <a:off x="11506703" y="1732838"/>
              <a:ext cx="1555805" cy="308153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5C2E1E6B-9E23-4FED-88D0-D4F7C63AFC28}"/>
              </a:ext>
            </a:extLst>
          </p:cNvPr>
          <p:cNvGrpSpPr/>
          <p:nvPr/>
        </p:nvGrpSpPr>
        <p:grpSpPr>
          <a:xfrm>
            <a:off x="504691" y="0"/>
            <a:ext cx="11492605" cy="6858000"/>
            <a:chOff x="222946" y="0"/>
            <a:chExt cx="11492605" cy="6858000"/>
          </a:xfrm>
        </p:grpSpPr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93571329-7066-40CE-8B23-8371DA2E08F0}"/>
                </a:ext>
              </a:extLst>
            </p:cNvPr>
            <p:cNvSpPr/>
            <p:nvPr/>
          </p:nvSpPr>
          <p:spPr>
            <a:xfrm>
              <a:off x="22294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50A6AA63-681B-4ADA-A236-732B6B4930F6}"/>
                </a:ext>
              </a:extLst>
            </p:cNvPr>
            <p:cNvSpPr/>
            <p:nvPr/>
          </p:nvSpPr>
          <p:spPr>
            <a:xfrm>
              <a:off x="10582221" y="1990424"/>
              <a:ext cx="1080423" cy="2719434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88004E77-7BD8-427E-B082-D266CD6AA479}"/>
                </a:ext>
              </a:extLst>
            </p:cNvPr>
            <p:cNvSpPr txBox="1"/>
            <p:nvPr/>
          </p:nvSpPr>
          <p:spPr>
            <a:xfrm rot="16200000">
              <a:off x="10035124" y="3035077"/>
              <a:ext cx="271452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Objectives</a:t>
              </a:r>
            </a:p>
          </p:txBody>
        </p:sp>
        <p:pic>
          <p:nvPicPr>
            <p:cNvPr id="143" name="Picture 142">
              <a:extLst>
                <a:ext uri="{FF2B5EF4-FFF2-40B4-BE49-F238E27FC236}">
                  <a16:creationId xmlns:a16="http://schemas.microsoft.com/office/drawing/2014/main" id="{E3F7FC98-99FE-417F-9612-1281545927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545797" y="3068436"/>
              <a:ext cx="530600" cy="530600"/>
            </a:xfrm>
            <a:prstGeom prst="rect">
              <a:avLst/>
            </a:prstGeom>
          </p:spPr>
        </p:pic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7BDDD310-7AE9-4241-8A86-5CF6E516A8AD}"/>
              </a:ext>
            </a:extLst>
          </p:cNvPr>
          <p:cNvGrpSpPr/>
          <p:nvPr/>
        </p:nvGrpSpPr>
        <p:grpSpPr>
          <a:xfrm>
            <a:off x="1779301" y="4665"/>
            <a:ext cx="9984043" cy="6858000"/>
            <a:chOff x="491575" y="0"/>
            <a:chExt cx="9984043" cy="6858000"/>
          </a:xfrm>
        </p:grpSpPr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5149CC00-738D-4DC6-923E-51F1524F7FC6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99F7A3A6-762D-4837-9DD2-537928C8A9D0}"/>
                </a:ext>
              </a:extLst>
            </p:cNvPr>
            <p:cNvSpPr/>
            <p:nvPr/>
          </p:nvSpPr>
          <p:spPr>
            <a:xfrm>
              <a:off x="9284267" y="2003920"/>
              <a:ext cx="1168400" cy="2724340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88ED5979-84EC-418D-AE75-D5E663312666}"/>
                </a:ext>
              </a:extLst>
            </p:cNvPr>
            <p:cNvSpPr txBox="1"/>
            <p:nvPr/>
          </p:nvSpPr>
          <p:spPr>
            <a:xfrm rot="16200000">
              <a:off x="8386809" y="3077916"/>
              <a:ext cx="3562066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Working</a:t>
              </a:r>
            </a:p>
          </p:txBody>
        </p:sp>
        <p:pic>
          <p:nvPicPr>
            <p:cNvPr id="148" name="Picture 147">
              <a:extLst>
                <a:ext uri="{FF2B5EF4-FFF2-40B4-BE49-F238E27FC236}">
                  <a16:creationId xmlns:a16="http://schemas.microsoft.com/office/drawing/2014/main" id="{9845EF9E-24ED-4CC9-92C3-2CC3A70C9C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17051" y="3092946"/>
              <a:ext cx="530600" cy="530600"/>
            </a:xfrm>
            <a:prstGeom prst="rect">
              <a:avLst/>
            </a:prstGeom>
          </p:spPr>
        </p:pic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21BC8B42-19F3-4CE6-8EC3-2131A077D23D}"/>
              </a:ext>
            </a:extLst>
          </p:cNvPr>
          <p:cNvGrpSpPr/>
          <p:nvPr/>
        </p:nvGrpSpPr>
        <p:grpSpPr>
          <a:xfrm>
            <a:off x="509175" y="0"/>
            <a:ext cx="11002605" cy="6858000"/>
            <a:chOff x="8992269" y="-43709"/>
            <a:chExt cx="11002605" cy="6858000"/>
          </a:xfrm>
        </p:grpSpPr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BBCDB103-C40B-46E1-BED5-1B3CFE2D51EC}"/>
                </a:ext>
              </a:extLst>
            </p:cNvPr>
            <p:cNvSpPr/>
            <p:nvPr/>
          </p:nvSpPr>
          <p:spPr>
            <a:xfrm>
              <a:off x="10420780" y="-43709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6FC8D07D-26A8-488D-AB2E-F6A92D1CD0B5}"/>
                </a:ext>
              </a:extLst>
            </p:cNvPr>
            <p:cNvSpPr/>
            <p:nvPr/>
          </p:nvSpPr>
          <p:spPr>
            <a:xfrm>
              <a:off x="18775426" y="1977998"/>
              <a:ext cx="1168400" cy="2724340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52" name="Picture 151">
              <a:extLst>
                <a:ext uri="{FF2B5EF4-FFF2-40B4-BE49-F238E27FC236}">
                  <a16:creationId xmlns:a16="http://schemas.microsoft.com/office/drawing/2014/main" id="{187EED3A-704B-48EF-9354-AF45CA3E91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21CF5695-8322-4BB5-9E72-73FE5A934DB8}"/>
              </a:ext>
            </a:extLst>
          </p:cNvPr>
          <p:cNvGrpSpPr/>
          <p:nvPr/>
        </p:nvGrpSpPr>
        <p:grpSpPr>
          <a:xfrm>
            <a:off x="-2332530" y="18313"/>
            <a:ext cx="14675714" cy="6858000"/>
            <a:chOff x="793791" y="-5718"/>
            <a:chExt cx="9444824" cy="6858000"/>
          </a:xfrm>
        </p:grpSpPr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26C1AA76-5462-4A5E-8919-B12DAA765713}"/>
                </a:ext>
              </a:extLst>
            </p:cNvPr>
            <p:cNvSpPr/>
            <p:nvPr/>
          </p:nvSpPr>
          <p:spPr>
            <a:xfrm>
              <a:off x="793791" y="-5718"/>
              <a:ext cx="9384349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0D548FDA-E116-43A5-BF76-E16DD8C9B19F}"/>
                </a:ext>
              </a:extLst>
            </p:cNvPr>
            <p:cNvSpPr txBox="1"/>
            <p:nvPr/>
          </p:nvSpPr>
          <p:spPr>
            <a:xfrm rot="16200000">
              <a:off x="8110859" y="3119059"/>
              <a:ext cx="2472645" cy="5200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Pros &amp; Cons</a:t>
              </a:r>
            </a:p>
          </p:txBody>
        </p:sp>
        <p:pic>
          <p:nvPicPr>
            <p:cNvPr id="157" name="Picture 156">
              <a:extLst>
                <a:ext uri="{FF2B5EF4-FFF2-40B4-BE49-F238E27FC236}">
                  <a16:creationId xmlns:a16="http://schemas.microsoft.com/office/drawing/2014/main" id="{D23AFB7B-CA98-4507-A4F2-535240A2F3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637288" y="3163750"/>
              <a:ext cx="530600" cy="392191"/>
            </a:xfrm>
            <a:prstGeom prst="rect">
              <a:avLst/>
            </a:prstGeom>
          </p:spPr>
        </p:pic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E7F47EA3-0F98-4856-9B1C-1507A07C4C9F}"/>
                </a:ext>
              </a:extLst>
            </p:cNvPr>
            <p:cNvSpPr txBox="1"/>
            <p:nvPr/>
          </p:nvSpPr>
          <p:spPr>
            <a:xfrm rot="16200000">
              <a:off x="8321741" y="3201969"/>
              <a:ext cx="2472645" cy="3763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Applications</a:t>
              </a:r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67EB5D85-899D-44E4-B739-572DE5AA3A0B}"/>
                </a:ext>
              </a:extLst>
            </p:cNvPr>
            <p:cNvSpPr txBox="1"/>
            <p:nvPr/>
          </p:nvSpPr>
          <p:spPr>
            <a:xfrm rot="16200000">
              <a:off x="8814121" y="3190891"/>
              <a:ext cx="2472645" cy="3763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introduction</a:t>
              </a: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70604A9A-EFA4-4136-A99B-121BE2EAE4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5302" y="1146341"/>
            <a:ext cx="4799179" cy="1755798"/>
          </a:xfrm>
          <a:prstGeom prst="rect">
            <a:avLst/>
          </a:prstGeom>
        </p:spPr>
      </p:pic>
      <p:sp>
        <p:nvSpPr>
          <p:cNvPr id="84" name="TextBox 83">
            <a:extLst>
              <a:ext uri="{FF2B5EF4-FFF2-40B4-BE49-F238E27FC236}">
                <a16:creationId xmlns:a16="http://schemas.microsoft.com/office/drawing/2014/main" id="{6ED029C4-F1AE-473B-84E1-FE6FA6B78DD3}"/>
              </a:ext>
            </a:extLst>
          </p:cNvPr>
          <p:cNvSpPr txBox="1"/>
          <p:nvPr/>
        </p:nvSpPr>
        <p:spPr>
          <a:xfrm>
            <a:off x="2855121" y="4692250"/>
            <a:ext cx="7329976" cy="63094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500" dirty="0">
                <a:solidFill>
                  <a:srgbClr val="03A1A4"/>
                </a:solidFill>
                <a:latin typeface="Tw Cen MT" panose="020B0602020104020603" pitchFamily="34" charset="0"/>
              </a:rPr>
              <a:t>Correlation Method  &gt; Threshold Setting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FE7925F-CE0C-4CEC-8660-C3FEF972FA82}"/>
              </a:ext>
            </a:extLst>
          </p:cNvPr>
          <p:cNvSpPr txBox="1"/>
          <p:nvPr/>
        </p:nvSpPr>
        <p:spPr>
          <a:xfrm>
            <a:off x="687216" y="3594557"/>
            <a:ext cx="4388525" cy="63094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500" dirty="0">
                <a:solidFill>
                  <a:srgbClr val="03A1A4"/>
                </a:solidFill>
                <a:latin typeface="Tw Cen MT" panose="020B0602020104020603" pitchFamily="34" charset="0"/>
              </a:rPr>
              <a:t>Final Obs.</a:t>
            </a:r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8ADDB22B-BE28-4A6C-836F-4603C70A32CB}"/>
              </a:ext>
            </a:extLst>
          </p:cNvPr>
          <p:cNvGrpSpPr/>
          <p:nvPr/>
        </p:nvGrpSpPr>
        <p:grpSpPr>
          <a:xfrm>
            <a:off x="-7641166" y="-13649"/>
            <a:ext cx="9574094" cy="6858000"/>
            <a:chOff x="491575" y="0"/>
            <a:chExt cx="9574094" cy="6858000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FEA663D7-2E7B-44FD-AACB-A94930A63FF3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B4A384E8-E521-48E1-ACBC-9C3D2720B32F}"/>
                </a:ext>
              </a:extLst>
            </p:cNvPr>
            <p:cNvSpPr/>
            <p:nvPr/>
          </p:nvSpPr>
          <p:spPr>
            <a:xfrm>
              <a:off x="8897260" y="1974018"/>
              <a:ext cx="1168400" cy="2724340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B1605D86-0C39-490F-B17B-41617BD4CFBF}"/>
                </a:ext>
              </a:extLst>
            </p:cNvPr>
            <p:cNvSpPr txBox="1"/>
            <p:nvPr/>
          </p:nvSpPr>
          <p:spPr>
            <a:xfrm rot="16200000">
              <a:off x="7807927" y="3058066"/>
              <a:ext cx="386913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Final Result</a:t>
              </a:r>
            </a:p>
          </p:txBody>
        </p:sp>
        <p:pic>
          <p:nvPicPr>
            <p:cNvPr id="95" name="Picture 94">
              <a:extLst>
                <a:ext uri="{FF2B5EF4-FFF2-40B4-BE49-F238E27FC236}">
                  <a16:creationId xmlns:a16="http://schemas.microsoft.com/office/drawing/2014/main" id="{1171D586-81CB-46AF-BC8A-106AA50C47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228691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066ACF4C-6F8C-46FC-8362-2E05C90EEAFA}"/>
              </a:ext>
            </a:extLst>
          </p:cNvPr>
          <p:cNvGrpSpPr/>
          <p:nvPr/>
        </p:nvGrpSpPr>
        <p:grpSpPr>
          <a:xfrm>
            <a:off x="22587834" y="3782940"/>
            <a:ext cx="1062001" cy="1992086"/>
            <a:chOff x="11129999" y="2521857"/>
            <a:chExt cx="1062001" cy="1992086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5A5E18E8-5A3E-4F1D-8254-6193AA55C0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pic>
        <p:nvPicPr>
          <p:cNvPr id="81" name="Picture 80">
            <a:extLst>
              <a:ext uri="{FF2B5EF4-FFF2-40B4-BE49-F238E27FC236}">
                <a16:creationId xmlns:a16="http://schemas.microsoft.com/office/drawing/2014/main" id="{9FF904C5-2C25-4A4D-AFDC-CFEB742306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3817" y="1080315"/>
            <a:ext cx="785972" cy="785972"/>
          </a:xfrm>
          <a:prstGeom prst="ellipse">
            <a:avLst/>
          </a:prstGeom>
        </p:spPr>
      </p:pic>
      <p:sp>
        <p:nvSpPr>
          <p:cNvPr id="86" name="TextBox 85">
            <a:extLst>
              <a:ext uri="{FF2B5EF4-FFF2-40B4-BE49-F238E27FC236}">
                <a16:creationId xmlns:a16="http://schemas.microsoft.com/office/drawing/2014/main" id="{944799B2-E7B9-4C01-A37D-BB60C6C75D12}"/>
              </a:ext>
            </a:extLst>
          </p:cNvPr>
          <p:cNvSpPr txBox="1"/>
          <p:nvPr/>
        </p:nvSpPr>
        <p:spPr>
          <a:xfrm>
            <a:off x="3379006" y="2066988"/>
            <a:ext cx="733267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Feature engineering is the process of transforming raw data into features that better represent the underlying problem to the predictive models, resulting in improved model accuracy on unseen data.</a:t>
            </a:r>
          </a:p>
          <a:p>
            <a:pPr algn="just"/>
            <a:endParaRPr lang="en-US" dirty="0">
              <a:solidFill>
                <a:schemeClr val="bg1">
                  <a:lumMod val="50000"/>
                </a:schemeClr>
              </a:solidFill>
              <a:latin typeface="Tw Cen MT" panose="020B0602020104020603" pitchFamily="34" charset="0"/>
            </a:endParaRPr>
          </a:p>
          <a:p>
            <a:pPr algn="just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 “At the end of the day, some machine learning projects succeed and some fail. What makes the difference? Easily the most important factor is the features used.”</a:t>
            </a:r>
          </a:p>
          <a:p>
            <a:pPr algn="just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— Prof. Pedro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Domingos</a:t>
            </a:r>
            <a:endParaRPr lang="en-US" dirty="0">
              <a:solidFill>
                <a:schemeClr val="bg1">
                  <a:lumMod val="50000"/>
                </a:schemeClr>
              </a:solidFill>
              <a:latin typeface="Tw Cen MT" panose="020B0602020104020603" pitchFamily="34" charset="0"/>
            </a:endParaRPr>
          </a:p>
          <a:p>
            <a:pPr algn="just"/>
            <a:endParaRPr lang="en-US" dirty="0">
              <a:solidFill>
                <a:schemeClr val="bg1">
                  <a:lumMod val="50000"/>
                </a:schemeClr>
              </a:solidFill>
              <a:latin typeface="Tw Cen MT" panose="020B0602020104020603" pitchFamily="34" charset="0"/>
            </a:endParaRPr>
          </a:p>
          <a:p>
            <a:pPr algn="just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 “The algorithms we used are very standard for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Kagglers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. We spent most of our efforts in feature engineering”</a:t>
            </a:r>
          </a:p>
          <a:p>
            <a:pPr algn="just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— Xavier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Conort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,</a:t>
            </a:r>
          </a:p>
          <a:p>
            <a:pPr algn="just"/>
            <a:endParaRPr lang="en-US" dirty="0">
              <a:solidFill>
                <a:schemeClr val="bg1">
                  <a:lumMod val="50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2DF4D80-460D-4455-B80A-3BC0C6A12DA2}"/>
              </a:ext>
            </a:extLst>
          </p:cNvPr>
          <p:cNvSpPr txBox="1"/>
          <p:nvPr/>
        </p:nvSpPr>
        <p:spPr>
          <a:xfrm rot="16200000">
            <a:off x="656681" y="3182111"/>
            <a:ext cx="225214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400" b="1" dirty="0">
                <a:solidFill>
                  <a:srgbClr val="F0EEF0"/>
                </a:solidFill>
                <a:latin typeface="Tw Cen MT" panose="020B0602020104020603" pitchFamily="34" charset="0"/>
              </a:rPr>
              <a:t>Techniques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A634BD7-1512-45B6-AFE4-1EEA636625CB}"/>
              </a:ext>
            </a:extLst>
          </p:cNvPr>
          <p:cNvSpPr txBox="1"/>
          <p:nvPr/>
        </p:nvSpPr>
        <p:spPr>
          <a:xfrm rot="16200000">
            <a:off x="-796310" y="3220386"/>
            <a:ext cx="19920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0EEF0"/>
                </a:solidFill>
                <a:latin typeface="Tw Cen MT" panose="020B0602020104020603" pitchFamily="34" charset="0"/>
              </a:rPr>
              <a:t>Interesting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E895421-2372-4C7F-93D2-3B0353A6E7BD}"/>
              </a:ext>
            </a:extLst>
          </p:cNvPr>
          <p:cNvSpPr txBox="1"/>
          <p:nvPr/>
        </p:nvSpPr>
        <p:spPr>
          <a:xfrm rot="16200000">
            <a:off x="-355066" y="3214630"/>
            <a:ext cx="21713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0EEF0"/>
                </a:solidFill>
                <a:latin typeface="Tw Cen MT" panose="020B0602020104020603" pitchFamily="34" charset="0"/>
              </a:rPr>
              <a:t>Breakdown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3BDE683B-52CC-46D6-AB3E-0A459A39DA41}"/>
              </a:ext>
            </a:extLst>
          </p:cNvPr>
          <p:cNvGrpSpPr/>
          <p:nvPr/>
        </p:nvGrpSpPr>
        <p:grpSpPr>
          <a:xfrm>
            <a:off x="465121" y="4589"/>
            <a:ext cx="11447501" cy="6858000"/>
            <a:chOff x="222946" y="0"/>
            <a:chExt cx="11447501" cy="6858000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79EC255D-5F65-435F-9C6E-6EBDD6E4DB1F}"/>
                </a:ext>
              </a:extLst>
            </p:cNvPr>
            <p:cNvSpPr/>
            <p:nvPr/>
          </p:nvSpPr>
          <p:spPr>
            <a:xfrm>
              <a:off x="22294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83A51569-038A-494C-9BD5-0034DC4632E8}"/>
                </a:ext>
              </a:extLst>
            </p:cNvPr>
            <p:cNvSpPr/>
            <p:nvPr/>
          </p:nvSpPr>
          <p:spPr>
            <a:xfrm>
              <a:off x="10580173" y="1978925"/>
              <a:ext cx="1080423" cy="2719434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2040A35D-FCD2-45FB-9510-8048F5CFE184}"/>
                </a:ext>
              </a:extLst>
            </p:cNvPr>
            <p:cNvSpPr txBox="1"/>
            <p:nvPr/>
          </p:nvSpPr>
          <p:spPr>
            <a:xfrm rot="16200000">
              <a:off x="9980176" y="3013023"/>
              <a:ext cx="271452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Objectives</a:t>
              </a:r>
            </a:p>
          </p:txBody>
        </p:sp>
        <p:pic>
          <p:nvPicPr>
            <p:cNvPr id="74" name="Picture 73">
              <a:extLst>
                <a:ext uri="{FF2B5EF4-FFF2-40B4-BE49-F238E27FC236}">
                  <a16:creationId xmlns:a16="http://schemas.microsoft.com/office/drawing/2014/main" id="{D8877221-2AB3-4CE5-9375-E001552CB82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545797" y="3068436"/>
              <a:ext cx="530600" cy="530600"/>
            </a:xfrm>
            <a:prstGeom prst="rect">
              <a:avLst/>
            </a:prstGeom>
          </p:spPr>
        </p:pic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9BEDEA8B-CC42-45B9-B99C-F44714A08BE2}"/>
              </a:ext>
            </a:extLst>
          </p:cNvPr>
          <p:cNvGrpSpPr/>
          <p:nvPr/>
        </p:nvGrpSpPr>
        <p:grpSpPr>
          <a:xfrm>
            <a:off x="1570490" y="6440"/>
            <a:ext cx="9961092" cy="6858000"/>
            <a:chOff x="491575" y="0"/>
            <a:chExt cx="9961092" cy="6858000"/>
          </a:xfrm>
        </p:grpSpPr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E9C15775-74B2-4AB7-BFF9-1A89EF34C723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E52C4439-9A96-4527-998B-CE744648F751}"/>
                </a:ext>
              </a:extLst>
            </p:cNvPr>
            <p:cNvSpPr/>
            <p:nvPr/>
          </p:nvSpPr>
          <p:spPr>
            <a:xfrm>
              <a:off x="9284267" y="1974018"/>
              <a:ext cx="1168400" cy="2724340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54D73439-3839-4FE8-A212-608CD4470615}"/>
                </a:ext>
              </a:extLst>
            </p:cNvPr>
            <p:cNvSpPr txBox="1"/>
            <p:nvPr/>
          </p:nvSpPr>
          <p:spPr>
            <a:xfrm rot="16200000">
              <a:off x="8332141" y="3015453"/>
              <a:ext cx="3562066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Preprocessing</a:t>
              </a:r>
            </a:p>
          </p:txBody>
        </p:sp>
        <p:pic>
          <p:nvPicPr>
            <p:cNvPr id="88" name="Picture 87">
              <a:extLst>
                <a:ext uri="{FF2B5EF4-FFF2-40B4-BE49-F238E27FC236}">
                  <a16:creationId xmlns:a16="http://schemas.microsoft.com/office/drawing/2014/main" id="{121BC170-9A9B-423A-9A75-8A3E468EC79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17051" y="3092946"/>
              <a:ext cx="530600" cy="530600"/>
            </a:xfrm>
            <a:prstGeom prst="rect">
              <a:avLst/>
            </a:prstGeom>
          </p:spPr>
        </p:pic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7B072A7A-A7C3-4584-B933-A920DB4B38CD}"/>
              </a:ext>
            </a:extLst>
          </p:cNvPr>
          <p:cNvGrpSpPr/>
          <p:nvPr/>
        </p:nvGrpSpPr>
        <p:grpSpPr>
          <a:xfrm>
            <a:off x="1609420" y="19705"/>
            <a:ext cx="9574094" cy="6858000"/>
            <a:chOff x="491575" y="0"/>
            <a:chExt cx="9574094" cy="6858000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CE137433-EB5C-45D2-978A-3DFBF4246910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960E6401-5AB7-47D9-B6B8-771F1228ED72}"/>
                </a:ext>
              </a:extLst>
            </p:cNvPr>
            <p:cNvSpPr/>
            <p:nvPr/>
          </p:nvSpPr>
          <p:spPr>
            <a:xfrm>
              <a:off x="8897260" y="1974018"/>
              <a:ext cx="1168400" cy="2724340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C050E36B-F82E-4E0D-A129-FBA6035E0C60}"/>
                </a:ext>
              </a:extLst>
            </p:cNvPr>
            <p:cNvSpPr txBox="1"/>
            <p:nvPr/>
          </p:nvSpPr>
          <p:spPr>
            <a:xfrm rot="16200000">
              <a:off x="7807927" y="3058066"/>
              <a:ext cx="386913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Methods</a:t>
              </a:r>
            </a:p>
          </p:txBody>
        </p:sp>
        <p:pic>
          <p:nvPicPr>
            <p:cNvPr id="93" name="Picture 92">
              <a:extLst>
                <a:ext uri="{FF2B5EF4-FFF2-40B4-BE49-F238E27FC236}">
                  <a16:creationId xmlns:a16="http://schemas.microsoft.com/office/drawing/2014/main" id="{1E3F91C9-2149-424A-8272-E90CC1038CD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9644ECB5-73A1-4DA6-8790-74D6CCCD96A6}"/>
              </a:ext>
            </a:extLst>
          </p:cNvPr>
          <p:cNvGrpSpPr/>
          <p:nvPr/>
        </p:nvGrpSpPr>
        <p:grpSpPr>
          <a:xfrm>
            <a:off x="2010076" y="383"/>
            <a:ext cx="8692331" cy="6858000"/>
            <a:chOff x="718505" y="-1"/>
            <a:chExt cx="8692331" cy="6858000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D55AA0F4-7E44-44C4-BC8A-025937E7F33B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4C3C1618-0E09-47C7-8FFF-8CCDA3F59F43}"/>
                </a:ext>
              </a:extLst>
            </p:cNvPr>
            <p:cNvSpPr/>
            <p:nvPr/>
          </p:nvSpPr>
          <p:spPr>
            <a:xfrm>
              <a:off x="8242436" y="1974016"/>
              <a:ext cx="1168400" cy="2724341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DBAC9C9C-7F41-41C5-8C42-1FB93C0D0063}"/>
                </a:ext>
              </a:extLst>
            </p:cNvPr>
            <p:cNvSpPr txBox="1"/>
            <p:nvPr/>
          </p:nvSpPr>
          <p:spPr>
            <a:xfrm rot="16200000">
              <a:off x="8155571" y="3057754"/>
              <a:ext cx="186420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Models</a:t>
              </a:r>
            </a:p>
          </p:txBody>
        </p:sp>
        <p:pic>
          <p:nvPicPr>
            <p:cNvPr id="98" name="Picture 97">
              <a:extLst>
                <a:ext uri="{FF2B5EF4-FFF2-40B4-BE49-F238E27FC236}">
                  <a16:creationId xmlns:a16="http://schemas.microsoft.com/office/drawing/2014/main" id="{FEB65CC8-0690-4218-9C6E-6F0974F8BF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B9D41D13-90C4-4284-A355-0098F2603FE1}"/>
              </a:ext>
            </a:extLst>
          </p:cNvPr>
          <p:cNvGrpSpPr/>
          <p:nvPr/>
        </p:nvGrpSpPr>
        <p:grpSpPr>
          <a:xfrm>
            <a:off x="293320" y="9469"/>
            <a:ext cx="9927504" cy="6858000"/>
            <a:chOff x="-9337032" y="-1"/>
            <a:chExt cx="9927504" cy="6858000"/>
          </a:xfrm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4DA133B2-14E5-4584-98EE-214AD653BB5D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E54F8B8A-FD81-4CFC-9A2B-3631330FCF6C}"/>
                </a:ext>
              </a:extLst>
            </p:cNvPr>
            <p:cNvSpPr/>
            <p:nvPr/>
          </p:nvSpPr>
          <p:spPr>
            <a:xfrm>
              <a:off x="-577928" y="1974014"/>
              <a:ext cx="1168400" cy="2719437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79B59E4B-0F3F-404A-8C37-5825DA36F3D5}"/>
                </a:ext>
              </a:extLst>
            </p:cNvPr>
            <p:cNvSpPr txBox="1"/>
            <p:nvPr/>
          </p:nvSpPr>
          <p:spPr>
            <a:xfrm rot="16200000">
              <a:off x="-1523249" y="3014163"/>
              <a:ext cx="356206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End</a:t>
              </a:r>
            </a:p>
          </p:txBody>
        </p:sp>
        <p:pic>
          <p:nvPicPr>
            <p:cNvPr id="103" name="Picture 102">
              <a:extLst>
                <a:ext uri="{FF2B5EF4-FFF2-40B4-BE49-F238E27FC236}">
                  <a16:creationId xmlns:a16="http://schemas.microsoft.com/office/drawing/2014/main" id="{8BC01A06-FCAA-4F7D-BD59-B5B7B57F6E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587779" y="3041250"/>
              <a:ext cx="530600" cy="530600"/>
            </a:xfrm>
            <a:prstGeom prst="rect">
              <a:avLst/>
            </a:prstGeom>
          </p:spPr>
        </p:pic>
      </p:grpSp>
      <p:sp>
        <p:nvSpPr>
          <p:cNvPr id="105" name="TextBox 104">
            <a:extLst>
              <a:ext uri="{FF2B5EF4-FFF2-40B4-BE49-F238E27FC236}">
                <a16:creationId xmlns:a16="http://schemas.microsoft.com/office/drawing/2014/main" id="{8A64C328-26B1-4072-BABB-F0D4A1D1377A}"/>
              </a:ext>
            </a:extLst>
          </p:cNvPr>
          <p:cNvSpPr txBox="1"/>
          <p:nvPr/>
        </p:nvSpPr>
        <p:spPr>
          <a:xfrm>
            <a:off x="797890" y="3443760"/>
            <a:ext cx="4438434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rgbClr val="03A1A4"/>
                </a:solidFill>
                <a:latin typeface="Tw Cen MT" panose="020B0602020104020603" pitchFamily="34" charset="0"/>
              </a:rPr>
              <a:t>Thank You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93BCB2E-08FD-4CE9-9516-22A8D926CFB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40" t="-341" r="4349" b="-68"/>
          <a:stretch/>
        </p:blipFill>
        <p:spPr>
          <a:xfrm>
            <a:off x="-415857" y="-68450"/>
            <a:ext cx="12607857" cy="6949195"/>
          </a:xfrm>
          <a:prstGeom prst="rect">
            <a:avLst/>
          </a:prstGeom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026EBF56-FB7A-43FC-AF5B-B172ED03F57F}"/>
              </a:ext>
            </a:extLst>
          </p:cNvPr>
          <p:cNvSpPr txBox="1"/>
          <p:nvPr/>
        </p:nvSpPr>
        <p:spPr>
          <a:xfrm>
            <a:off x="5784745" y="2123181"/>
            <a:ext cx="4832736" cy="63094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500" dirty="0">
                <a:solidFill>
                  <a:srgbClr val="03A1A4"/>
                </a:solidFill>
                <a:latin typeface="Tw Cen MT" panose="020B0602020104020603" pitchFamily="34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858032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6720</TotalTime>
  <Words>672</Words>
  <Application>Microsoft Office PowerPoint</Application>
  <PresentationFormat>Widescreen</PresentationFormat>
  <Paragraphs>126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Tw Cen MT</vt:lpstr>
      <vt:lpstr>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Zähringer</dc:creator>
  <cp:lastModifiedBy>bsce19042</cp:lastModifiedBy>
  <cp:revision>195</cp:revision>
  <dcterms:created xsi:type="dcterms:W3CDTF">2017-01-05T13:17:27Z</dcterms:created>
  <dcterms:modified xsi:type="dcterms:W3CDTF">2021-08-11T08:24:45Z</dcterms:modified>
</cp:coreProperties>
</file>