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314" r:id="rId12"/>
    <p:sldId id="268" r:id="rId13"/>
    <p:sldId id="269" r:id="rId14"/>
    <p:sldId id="270" r:id="rId15"/>
    <p:sldId id="271" r:id="rId16"/>
    <p:sldId id="272" r:id="rId17"/>
    <p:sldId id="273" r:id="rId18"/>
    <p:sldId id="318" r:id="rId19"/>
    <p:sldId id="319" r:id="rId20"/>
    <p:sldId id="320" r:id="rId21"/>
    <p:sldId id="315" r:id="rId22"/>
    <p:sldId id="277" r:id="rId23"/>
    <p:sldId id="279" r:id="rId24"/>
    <p:sldId id="280" r:id="rId25"/>
    <p:sldId id="282" r:id="rId26"/>
    <p:sldId id="281" r:id="rId27"/>
    <p:sldId id="283" r:id="rId28"/>
    <p:sldId id="284" r:id="rId29"/>
    <p:sldId id="285" r:id="rId30"/>
    <p:sldId id="286" r:id="rId31"/>
    <p:sldId id="287" r:id="rId32"/>
    <p:sldId id="288" r:id="rId33"/>
    <p:sldId id="316" r:id="rId34"/>
    <p:sldId id="297" r:id="rId35"/>
    <p:sldId id="290" r:id="rId36"/>
    <p:sldId id="293" r:id="rId37"/>
    <p:sldId id="294" r:id="rId38"/>
    <p:sldId id="292" r:id="rId39"/>
    <p:sldId id="298" r:id="rId40"/>
    <p:sldId id="299" r:id="rId41"/>
    <p:sldId id="300" r:id="rId42"/>
    <p:sldId id="317" r:id="rId43"/>
    <p:sldId id="302" r:id="rId44"/>
    <p:sldId id="303" r:id="rId45"/>
    <p:sldId id="304" r:id="rId46"/>
    <p:sldId id="305" r:id="rId47"/>
    <p:sldId id="306" r:id="rId48"/>
    <p:sldId id="307" r:id="rId49"/>
    <p:sldId id="308" r:id="rId50"/>
    <p:sldId id="309" r:id="rId51"/>
    <p:sldId id="310" r:id="rId52"/>
    <p:sldId id="311" r:id="rId53"/>
    <p:sldId id="312" r:id="rId54"/>
    <p:sldId id="313" r:id="rId55"/>
  </p:sldIdLst>
  <p:sldSz cx="12192000" cy="6858000"/>
  <p:notesSz cx="6858000" cy="9144000"/>
  <p:defaultTextStyle>
    <a:defPPr>
      <a:defRPr lang="en-150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2707C-11CA-4893-979B-B0C37890BE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15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7F6CF3-6C4D-43CD-8293-E6963EAFE6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15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3A44BE-F1F5-4294-B9F2-962B7F316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FF011-734A-46CE-ABBA-34C20ECFD964}" type="datetimeFigureOut">
              <a:rPr lang="en-150" smtClean="0"/>
              <a:t>06/01/2023</a:t>
            </a:fld>
            <a:endParaRPr lang="en-15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5328E0-D925-4165-BF91-25456A96A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07AE59-647A-4DC2-B158-AC1758025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6BE1B-2388-4A14-B360-17FF12702D4B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3353701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241A6-D2EE-4978-8E01-B085A58F6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15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8BF385-CC94-4151-B0C4-CA9213B4A5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15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E116A8-873A-4C86-B93C-8CB17E108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FF011-734A-46CE-ABBA-34C20ECFD964}" type="datetimeFigureOut">
              <a:rPr lang="en-150" smtClean="0"/>
              <a:t>06/01/2023</a:t>
            </a:fld>
            <a:endParaRPr lang="en-15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121116-21B3-422A-8994-43E593936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39D683-3AB9-41E6-95FF-E3F0625F6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6BE1B-2388-4A14-B360-17FF12702D4B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4002554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C60F56-310E-4ACC-BCBC-0457040F71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15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AC1817-BA13-4F78-BA6B-9AB7BBC600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15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878DD7-B69A-4618-BFA3-AE7193E47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FF011-734A-46CE-ABBA-34C20ECFD964}" type="datetimeFigureOut">
              <a:rPr lang="en-150" smtClean="0"/>
              <a:t>06/01/2023</a:t>
            </a:fld>
            <a:endParaRPr lang="en-15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783785-3381-446F-B37E-3802DE0BA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7C27D6-5363-43E7-848B-09C543FBE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6BE1B-2388-4A14-B360-17FF12702D4B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1898790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066A0-B71C-4E23-B133-83975881C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15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A8A778-16FE-4FEE-B25D-8187DAE9C2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15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B4EC95-BBF4-4F1C-BB1F-1130324B3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FF011-734A-46CE-ABBA-34C20ECFD964}" type="datetimeFigureOut">
              <a:rPr lang="en-150" smtClean="0"/>
              <a:t>06/01/2023</a:t>
            </a:fld>
            <a:endParaRPr lang="en-15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422265-2ABE-4C53-9E9C-C7527EECA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9403C3-9132-4919-B98E-6608E5DA5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6BE1B-2388-4A14-B360-17FF12702D4B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4161967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63531-3EA6-4A85-84EE-0C691A9E0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15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42CFF6-89EA-41B8-B582-11D9198142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56DB38-1B6C-4A51-BF85-FE980E227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FF011-734A-46CE-ABBA-34C20ECFD964}" type="datetimeFigureOut">
              <a:rPr lang="en-150" smtClean="0"/>
              <a:t>06/01/2023</a:t>
            </a:fld>
            <a:endParaRPr lang="en-15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EF4263-D836-40C0-B2BD-8EA44453A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1AC22B-62B7-417D-A09C-56169D6BB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6BE1B-2388-4A14-B360-17FF12702D4B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3629253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B144C-3E37-4BAE-88BB-E95FEC8C4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15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09F8A6-EC2C-4168-B26F-6F03A815A8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15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3CA9AA-B4CE-44DA-A71F-151690316B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15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3DF740-5255-42AB-A592-33E0AD94F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FF011-734A-46CE-ABBA-34C20ECFD964}" type="datetimeFigureOut">
              <a:rPr lang="en-150" smtClean="0"/>
              <a:t>06/01/2023</a:t>
            </a:fld>
            <a:endParaRPr lang="en-15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8EB24F-0001-4222-AABC-E1E96AF3A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AAAF3C-0720-41D3-9D60-1DBF6F3E6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6BE1B-2388-4A14-B360-17FF12702D4B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3917496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06955-9FAE-44DC-89A8-A03AED28B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15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4B9DB-5F2F-4293-81CB-DAED022D1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AF01FB-37F6-42A4-9BC1-863B8A8A11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15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2CEAA0-467F-41A7-BCCF-99045F4007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E4F9F4-6DFA-4AC0-B2E9-B1D48C1979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15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031793-E6A9-48BB-B9C8-B1ECCE398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FF011-734A-46CE-ABBA-34C20ECFD964}" type="datetimeFigureOut">
              <a:rPr lang="en-150" smtClean="0"/>
              <a:t>06/01/2023</a:t>
            </a:fld>
            <a:endParaRPr lang="en-15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6276A7-E1A3-47F9-9023-FF1293309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436A21-30E9-40A7-96DF-045B9B3A1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6BE1B-2388-4A14-B360-17FF12702D4B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1598616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6D616-A050-4062-88DC-F961C9C93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15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5195BE-DBCE-44D4-8ECE-1158B03ED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FF011-734A-46CE-ABBA-34C20ECFD964}" type="datetimeFigureOut">
              <a:rPr lang="en-150" smtClean="0"/>
              <a:t>06/01/2023</a:t>
            </a:fld>
            <a:endParaRPr lang="en-15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915B9E-D0FF-442F-B5B7-167933B75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973842-A830-49FA-9671-F742961D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6BE1B-2388-4A14-B360-17FF12702D4B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3382826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C7452F-FFA7-4718-9841-B08835884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FF011-734A-46CE-ABBA-34C20ECFD964}" type="datetimeFigureOut">
              <a:rPr lang="en-150" smtClean="0"/>
              <a:t>06/01/2023</a:t>
            </a:fld>
            <a:endParaRPr lang="en-15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EBE2C9-3AF4-433D-9A71-A80AE30DD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2B3952-2DC2-4B7F-942F-696E6C970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6BE1B-2388-4A14-B360-17FF12702D4B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377161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B0C76-A0A2-47E7-BACB-431B2C00B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15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A8AAB5-23CD-4D76-8FD9-B02BF90259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15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E1D12E-C5FD-4D53-9C3D-E3839BE7E5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62FD8D-99A2-4019-9396-4208E1B85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FF011-734A-46CE-ABBA-34C20ECFD964}" type="datetimeFigureOut">
              <a:rPr lang="en-150" smtClean="0"/>
              <a:t>06/01/2023</a:t>
            </a:fld>
            <a:endParaRPr lang="en-15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BB8879-D57B-4CC4-8785-CAA39D718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ED64B7-E7AA-477E-9650-BEF56DD17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6BE1B-2388-4A14-B360-17FF12702D4B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410219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7E273-CE44-4044-A9A3-18757643B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15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9B76B0-DC8D-411D-AA4B-B45E5CCA57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15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C2BF90-778A-4F60-ABCF-3F94D32B4E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9DB0B6-9040-40DD-92C1-49ED8EC94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FF011-734A-46CE-ABBA-34C20ECFD964}" type="datetimeFigureOut">
              <a:rPr lang="en-150" smtClean="0"/>
              <a:t>06/01/2023</a:t>
            </a:fld>
            <a:endParaRPr lang="en-15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3D5425-208B-4BD1-B31D-66C34187E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DF5AE-3052-4698-B784-4DBFA9CDF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6BE1B-2388-4A14-B360-17FF12702D4B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1142689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44ADA3-75A9-45C2-9B50-F29CCD21B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15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5A77AB-25E7-4538-8D3A-9BB98269E8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15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1D846F-8DC5-491B-B45A-F35D9A788C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2FF011-734A-46CE-ABBA-34C20ECFD964}" type="datetimeFigureOut">
              <a:rPr lang="en-150" smtClean="0"/>
              <a:t>06/01/2023</a:t>
            </a:fld>
            <a:endParaRPr lang="en-15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8CF1EB-5A0B-497C-9582-5579F9AD09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15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20559A-7568-4DE4-98B6-E301702977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76BE1B-2388-4A14-B360-17FF12702D4B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2934195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150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02DFC-287B-476A-845B-C5E0828D2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</a:t>
            </a:r>
            <a:endParaRPr lang="en-15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3C9DC3-D8A8-4457-AEA7-CD00D9110CA4}"/>
              </a:ext>
            </a:extLst>
          </p:cNvPr>
          <p:cNvSpPr txBox="1"/>
          <p:nvPr/>
        </p:nvSpPr>
        <p:spPr>
          <a:xfrm>
            <a:off x="838200" y="1681163"/>
            <a:ext cx="67818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Trace the Dijkstra’s weighted shortest path algorithm on the graph given in Figure 1. Use vertex E as your start vertex.</a:t>
            </a:r>
            <a:endParaRPr lang="en-150" sz="3200" dirty="0"/>
          </a:p>
        </p:txBody>
      </p:sp>
    </p:spTree>
    <p:extLst>
      <p:ext uri="{BB962C8B-B14F-4D97-AF65-F5344CB8AC3E}">
        <p14:creationId xmlns:p14="http://schemas.microsoft.com/office/powerpoint/2010/main" val="22920238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BF4D4DB-2DBA-4F7D-857D-B91F32BC9C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526" y="200025"/>
            <a:ext cx="8934450" cy="6153150"/>
          </a:xfrm>
          <a:prstGeom prst="rect">
            <a:avLst/>
          </a:prstGeom>
        </p:spPr>
      </p:pic>
      <p:sp>
        <p:nvSpPr>
          <p:cNvPr id="7" name="Rectangle 36">
            <a:extLst>
              <a:ext uri="{FF2B5EF4-FFF2-40B4-BE49-F238E27FC236}">
                <a16:creationId xmlns:a16="http://schemas.microsoft.com/office/drawing/2014/main" id="{50E23B05-224F-4972-86F2-55A8802F18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9363" y="621031"/>
            <a:ext cx="874712" cy="45719"/>
          </a:xfrm>
          <a:prstGeom prst="rect">
            <a:avLst/>
          </a:prstGeom>
          <a:noFill/>
          <a:ln w="4445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rgbClr val="000099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1600" dirty="0">
                <a:solidFill>
                  <a:srgbClr val="000066"/>
                </a:solidFill>
                <a:latin typeface="Lucida Sans" panose="020B0602030504020204" pitchFamily="34" charset="0"/>
              </a:rPr>
              <a:t>7 </a:t>
            </a:r>
            <a:r>
              <a:rPr lang="tr-TR" altLang="tr-TR" sz="1600" dirty="0">
                <a:solidFill>
                  <a:srgbClr val="000066"/>
                </a:solidFill>
                <a:latin typeface="Lucida Sans" panose="020B0602030504020204" pitchFamily="34" charset="0"/>
              </a:rPr>
              <a:t>(</a:t>
            </a:r>
            <a:r>
              <a:rPr lang="en-US" altLang="tr-TR" sz="1600" dirty="0">
                <a:solidFill>
                  <a:srgbClr val="000066"/>
                </a:solidFill>
                <a:latin typeface="Lucida Sans" panose="020B0602030504020204" pitchFamily="34" charset="0"/>
              </a:rPr>
              <a:t>K,E</a:t>
            </a:r>
            <a:r>
              <a:rPr lang="tr-TR" altLang="tr-TR" sz="1600" dirty="0">
                <a:solidFill>
                  <a:srgbClr val="000066"/>
                </a:solidFill>
                <a:latin typeface="Lucida Sans" panose="020B0602030504020204" pitchFamily="34" charset="0"/>
              </a:rPr>
              <a:t>)</a:t>
            </a:r>
          </a:p>
        </p:txBody>
      </p:sp>
      <p:sp>
        <p:nvSpPr>
          <p:cNvPr id="8" name="Rectangle 36">
            <a:extLst>
              <a:ext uri="{FF2B5EF4-FFF2-40B4-BE49-F238E27FC236}">
                <a16:creationId xmlns:a16="http://schemas.microsoft.com/office/drawing/2014/main" id="{AF750BB3-5A97-4055-B244-2AC68DA619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9626" y="2484439"/>
            <a:ext cx="358774" cy="133350"/>
          </a:xfrm>
          <a:prstGeom prst="rect">
            <a:avLst/>
          </a:prstGeom>
          <a:noFill/>
          <a:ln w="4445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rgbClr val="000099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1600" dirty="0">
                <a:solidFill>
                  <a:srgbClr val="000066"/>
                </a:solidFill>
                <a:latin typeface="Lucida Sans" panose="020B0602030504020204" pitchFamily="34" charset="0"/>
              </a:rPr>
              <a:t>0</a:t>
            </a:r>
            <a:r>
              <a:rPr lang="tr-TR" altLang="tr-TR" sz="1600" dirty="0">
                <a:solidFill>
                  <a:srgbClr val="000066"/>
                </a:solidFill>
                <a:latin typeface="Lucida Sans" panose="020B0602030504020204" pitchFamily="34" charset="0"/>
              </a:rPr>
              <a:t> (</a:t>
            </a:r>
            <a:r>
              <a:rPr lang="en-US" altLang="tr-TR" sz="1600" dirty="0">
                <a:solidFill>
                  <a:srgbClr val="000066"/>
                </a:solidFill>
                <a:latin typeface="Lucida Sans" panose="020B0602030504020204" pitchFamily="34" charset="0"/>
              </a:rPr>
              <a:t>K,E</a:t>
            </a:r>
            <a:r>
              <a:rPr lang="tr-TR" altLang="tr-TR" sz="1600" dirty="0">
                <a:solidFill>
                  <a:srgbClr val="000066"/>
                </a:solidFill>
                <a:latin typeface="Lucida Sans" panose="020B0602030504020204" pitchFamily="34" charset="0"/>
              </a:rPr>
              <a:t>)</a:t>
            </a:r>
          </a:p>
        </p:txBody>
      </p:sp>
      <p:sp>
        <p:nvSpPr>
          <p:cNvPr id="9" name="Rectangle 36">
            <a:extLst>
              <a:ext uri="{FF2B5EF4-FFF2-40B4-BE49-F238E27FC236}">
                <a16:creationId xmlns:a16="http://schemas.microsoft.com/office/drawing/2014/main" id="{BF7E6632-9531-44E9-B729-4FB6D68C76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3357959"/>
            <a:ext cx="649287" cy="142082"/>
          </a:xfrm>
          <a:prstGeom prst="rect">
            <a:avLst/>
          </a:prstGeom>
          <a:noFill/>
          <a:ln w="4445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rgbClr val="000099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1600" dirty="0">
                <a:solidFill>
                  <a:srgbClr val="000066"/>
                </a:solidFill>
                <a:latin typeface="Lucida Sans" panose="020B0602030504020204" pitchFamily="34" charset="0"/>
              </a:rPr>
              <a:t>2</a:t>
            </a:r>
            <a:r>
              <a:rPr lang="tr-TR" altLang="tr-TR" sz="1600" dirty="0">
                <a:solidFill>
                  <a:srgbClr val="000066"/>
                </a:solidFill>
                <a:latin typeface="Lucida Sans" panose="020B0602030504020204" pitchFamily="34" charset="0"/>
              </a:rPr>
              <a:t> (</a:t>
            </a:r>
            <a:r>
              <a:rPr lang="en-US" altLang="tr-TR" sz="1600" dirty="0">
                <a:solidFill>
                  <a:srgbClr val="000066"/>
                </a:solidFill>
                <a:latin typeface="Lucida Sans" panose="020B0602030504020204" pitchFamily="34" charset="0"/>
              </a:rPr>
              <a:t>K,E</a:t>
            </a:r>
            <a:r>
              <a:rPr lang="tr-TR" altLang="tr-TR" sz="1600" dirty="0">
                <a:solidFill>
                  <a:srgbClr val="000066"/>
                </a:solidFill>
                <a:latin typeface="Lucida Sans" panose="020B0602030504020204" pitchFamily="34" charset="0"/>
              </a:rPr>
              <a:t>)</a:t>
            </a:r>
          </a:p>
        </p:txBody>
      </p:sp>
      <p:sp>
        <p:nvSpPr>
          <p:cNvPr id="10" name="Rectangle 36">
            <a:extLst>
              <a:ext uri="{FF2B5EF4-FFF2-40B4-BE49-F238E27FC236}">
                <a16:creationId xmlns:a16="http://schemas.microsoft.com/office/drawing/2014/main" id="{D3674908-FA64-48FD-9E50-12895BE129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29112" y="5923757"/>
            <a:ext cx="649288" cy="133350"/>
          </a:xfrm>
          <a:prstGeom prst="rect">
            <a:avLst/>
          </a:prstGeom>
          <a:noFill/>
          <a:ln w="4445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rgbClr val="000099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1600" dirty="0">
                <a:solidFill>
                  <a:srgbClr val="000066"/>
                </a:solidFill>
                <a:latin typeface="Lucida Sans" panose="020B0602030504020204" pitchFamily="34" charset="0"/>
              </a:rPr>
              <a:t>5</a:t>
            </a:r>
            <a:r>
              <a:rPr lang="tr-TR" altLang="tr-TR" sz="1600" dirty="0">
                <a:solidFill>
                  <a:srgbClr val="000066"/>
                </a:solidFill>
                <a:latin typeface="Lucida Sans" panose="020B0602030504020204" pitchFamily="34" charset="0"/>
              </a:rPr>
              <a:t> (</a:t>
            </a:r>
            <a:r>
              <a:rPr lang="en-US" altLang="tr-TR" sz="1600" dirty="0">
                <a:solidFill>
                  <a:srgbClr val="000066"/>
                </a:solidFill>
                <a:latin typeface="Lucida Sans" panose="020B0602030504020204" pitchFamily="34" charset="0"/>
              </a:rPr>
              <a:t>K,G</a:t>
            </a:r>
            <a:r>
              <a:rPr lang="tr-TR" altLang="tr-TR" sz="1600" dirty="0">
                <a:solidFill>
                  <a:srgbClr val="000066"/>
                </a:solidFill>
                <a:latin typeface="Lucida Sans" panose="020B0602030504020204" pitchFamily="34" charset="0"/>
              </a:rPr>
              <a:t>)</a:t>
            </a:r>
          </a:p>
        </p:txBody>
      </p:sp>
      <p:sp>
        <p:nvSpPr>
          <p:cNvPr id="11" name="Rectangle 36">
            <a:extLst>
              <a:ext uri="{FF2B5EF4-FFF2-40B4-BE49-F238E27FC236}">
                <a16:creationId xmlns:a16="http://schemas.microsoft.com/office/drawing/2014/main" id="{80644638-C83C-41CB-A4FE-2228D6BF98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3602" y="5809456"/>
            <a:ext cx="660398" cy="247651"/>
          </a:xfrm>
          <a:prstGeom prst="rect">
            <a:avLst/>
          </a:prstGeom>
          <a:noFill/>
          <a:ln w="4445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rgbClr val="000099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1600" dirty="0">
                <a:solidFill>
                  <a:srgbClr val="000066"/>
                </a:solidFill>
                <a:latin typeface="Lucida Sans" panose="020B0602030504020204" pitchFamily="34" charset="0"/>
              </a:rPr>
              <a:t>5</a:t>
            </a:r>
            <a:r>
              <a:rPr lang="tr-TR" altLang="tr-TR" sz="1600" dirty="0">
                <a:solidFill>
                  <a:srgbClr val="000066"/>
                </a:solidFill>
                <a:latin typeface="Lucida Sans" panose="020B0602030504020204" pitchFamily="34" charset="0"/>
              </a:rPr>
              <a:t> (</a:t>
            </a:r>
            <a:r>
              <a:rPr lang="en-US" altLang="tr-TR" sz="1600" dirty="0">
                <a:solidFill>
                  <a:srgbClr val="000066"/>
                </a:solidFill>
                <a:latin typeface="Lucida Sans" panose="020B0602030504020204" pitchFamily="34" charset="0"/>
              </a:rPr>
              <a:t>K,D</a:t>
            </a:r>
            <a:r>
              <a:rPr lang="tr-TR" altLang="tr-TR" sz="1600" dirty="0">
                <a:solidFill>
                  <a:srgbClr val="000066"/>
                </a:solidFill>
                <a:latin typeface="Lucida Sans" panose="020B0602030504020204" pitchFamily="34" charset="0"/>
              </a:rPr>
              <a:t>)</a:t>
            </a:r>
          </a:p>
        </p:txBody>
      </p:sp>
      <p:sp>
        <p:nvSpPr>
          <p:cNvPr id="12" name="Rectangle 36">
            <a:extLst>
              <a:ext uri="{FF2B5EF4-FFF2-40B4-BE49-F238E27FC236}">
                <a16:creationId xmlns:a16="http://schemas.microsoft.com/office/drawing/2014/main" id="{A89C2AA1-1F5F-49B9-9BAB-1533203D92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0408" y="1849437"/>
            <a:ext cx="558802" cy="214310"/>
          </a:xfrm>
          <a:prstGeom prst="rect">
            <a:avLst/>
          </a:prstGeom>
          <a:noFill/>
          <a:ln w="4445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rgbClr val="000099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1600" dirty="0">
                <a:solidFill>
                  <a:srgbClr val="000066"/>
                </a:solidFill>
                <a:latin typeface="Lucida Sans" panose="020B0602030504020204" pitchFamily="34" charset="0"/>
              </a:rPr>
              <a:t>8</a:t>
            </a:r>
            <a:r>
              <a:rPr lang="tr-TR" altLang="tr-TR" sz="1600" dirty="0">
                <a:solidFill>
                  <a:srgbClr val="000066"/>
                </a:solidFill>
                <a:latin typeface="Lucida Sans" panose="020B0602030504020204" pitchFamily="34" charset="0"/>
              </a:rPr>
              <a:t> (</a:t>
            </a:r>
            <a:r>
              <a:rPr lang="en-US" altLang="tr-TR" sz="1600" dirty="0">
                <a:solidFill>
                  <a:srgbClr val="000066"/>
                </a:solidFill>
                <a:latin typeface="Lucida Sans" panose="020B0602030504020204" pitchFamily="34" charset="0"/>
              </a:rPr>
              <a:t>K,E</a:t>
            </a:r>
            <a:r>
              <a:rPr lang="tr-TR" altLang="tr-TR" sz="1600" dirty="0">
                <a:solidFill>
                  <a:srgbClr val="000066"/>
                </a:solidFill>
                <a:latin typeface="Lucida Sans" panose="020B0602030504020204" pitchFamily="34" charset="0"/>
              </a:rPr>
              <a:t>)</a:t>
            </a:r>
          </a:p>
        </p:txBody>
      </p:sp>
      <p:sp>
        <p:nvSpPr>
          <p:cNvPr id="13" name="Rectangle 36">
            <a:extLst>
              <a:ext uri="{FF2B5EF4-FFF2-40B4-BE49-F238E27FC236}">
                <a16:creationId xmlns:a16="http://schemas.microsoft.com/office/drawing/2014/main" id="{92948215-25E3-4C4D-958F-E1630A0295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18522" y="3567904"/>
            <a:ext cx="420688" cy="214310"/>
          </a:xfrm>
          <a:prstGeom prst="rect">
            <a:avLst/>
          </a:prstGeom>
          <a:noFill/>
          <a:ln w="4445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rgbClr val="000099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1600" dirty="0">
                <a:solidFill>
                  <a:srgbClr val="000066"/>
                </a:solidFill>
                <a:latin typeface="Lucida Sans" panose="020B0602030504020204" pitchFamily="34" charset="0"/>
              </a:rPr>
              <a:t>2</a:t>
            </a:r>
            <a:r>
              <a:rPr lang="tr-TR" altLang="tr-TR" sz="1600" dirty="0">
                <a:solidFill>
                  <a:srgbClr val="000066"/>
                </a:solidFill>
                <a:latin typeface="Lucida Sans" panose="020B0602030504020204" pitchFamily="34" charset="0"/>
              </a:rPr>
              <a:t> (</a:t>
            </a:r>
            <a:r>
              <a:rPr lang="en-US" altLang="tr-TR" sz="1600" dirty="0">
                <a:solidFill>
                  <a:srgbClr val="000066"/>
                </a:solidFill>
                <a:latin typeface="Lucida Sans" panose="020B0602030504020204" pitchFamily="34" charset="0"/>
              </a:rPr>
              <a:t>K,E</a:t>
            </a:r>
            <a:r>
              <a:rPr lang="tr-TR" altLang="tr-TR" sz="1600" dirty="0">
                <a:solidFill>
                  <a:srgbClr val="000066"/>
                </a:solidFill>
                <a:latin typeface="Lucida Sans" panose="020B0602030504020204" pitchFamily="34" charset="0"/>
              </a:rPr>
              <a:t>)</a:t>
            </a:r>
          </a:p>
        </p:txBody>
      </p:sp>
      <p:sp>
        <p:nvSpPr>
          <p:cNvPr id="14" name="Rectangle 36">
            <a:extLst>
              <a:ext uri="{FF2B5EF4-FFF2-40B4-BE49-F238E27FC236}">
                <a16:creationId xmlns:a16="http://schemas.microsoft.com/office/drawing/2014/main" id="{F451CECE-34CC-45FD-863B-0ECD013156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8089" y="3864769"/>
            <a:ext cx="312736" cy="202406"/>
          </a:xfrm>
          <a:prstGeom prst="rect">
            <a:avLst/>
          </a:prstGeom>
          <a:noFill/>
          <a:ln w="4445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rgbClr val="000099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1600" dirty="0">
                <a:solidFill>
                  <a:srgbClr val="000066"/>
                </a:solidFill>
                <a:latin typeface="Lucida Sans" panose="020B0602030504020204" pitchFamily="34" charset="0"/>
              </a:rPr>
              <a:t>1</a:t>
            </a:r>
            <a:r>
              <a:rPr lang="tr-TR" altLang="tr-TR" sz="1600" dirty="0">
                <a:solidFill>
                  <a:srgbClr val="000066"/>
                </a:solidFill>
                <a:latin typeface="Lucida Sans" panose="020B0602030504020204" pitchFamily="34" charset="0"/>
              </a:rPr>
              <a:t> (</a:t>
            </a:r>
            <a:r>
              <a:rPr lang="en-US" altLang="tr-TR" sz="1600" dirty="0">
                <a:solidFill>
                  <a:srgbClr val="000066"/>
                </a:solidFill>
                <a:latin typeface="Lucida Sans" panose="020B0602030504020204" pitchFamily="34" charset="0"/>
              </a:rPr>
              <a:t>K,E</a:t>
            </a:r>
            <a:r>
              <a:rPr lang="tr-TR" altLang="tr-TR" sz="1600" dirty="0">
                <a:solidFill>
                  <a:srgbClr val="000066"/>
                </a:solidFill>
                <a:latin typeface="Lucida Sans" panose="020B0602030504020204" pitchFamily="34" charset="0"/>
              </a:rPr>
              <a:t>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174324-8960-4A05-A0BA-5C0232B2AA82}"/>
              </a:ext>
            </a:extLst>
          </p:cNvPr>
          <p:cNvSpPr txBox="1"/>
          <p:nvPr/>
        </p:nvSpPr>
        <p:spPr>
          <a:xfrm>
            <a:off x="409574" y="646428"/>
            <a:ext cx="26289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Known Vertices:</a:t>
            </a:r>
          </a:p>
          <a:p>
            <a:r>
              <a:rPr lang="en-US" sz="2400" dirty="0"/>
              <a:t>- E,D,G,A,H,B,F,C</a:t>
            </a:r>
          </a:p>
          <a:p>
            <a:r>
              <a:rPr lang="en-US" sz="2400" dirty="0"/>
              <a:t>Unknown Vertices:</a:t>
            </a:r>
          </a:p>
          <a:p>
            <a:r>
              <a:rPr lang="en-US" sz="2400" dirty="0"/>
              <a:t>- None</a:t>
            </a:r>
            <a:endParaRPr lang="en-150" sz="2400" dirty="0"/>
          </a:p>
        </p:txBody>
      </p:sp>
    </p:spTree>
    <p:extLst>
      <p:ext uri="{BB962C8B-B14F-4D97-AF65-F5344CB8AC3E}">
        <p14:creationId xmlns:p14="http://schemas.microsoft.com/office/powerpoint/2010/main" val="20400608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02DFC-287B-476A-845B-C5E0828D2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</a:t>
            </a:r>
            <a:endParaRPr lang="en-15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3C9DC3-D8A8-4457-AEA7-CD00D9110CA4}"/>
              </a:ext>
            </a:extLst>
          </p:cNvPr>
          <p:cNvSpPr txBox="1"/>
          <p:nvPr/>
        </p:nvSpPr>
        <p:spPr>
          <a:xfrm>
            <a:off x="838199" y="1681163"/>
            <a:ext cx="74961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Trace the Prim’s minimum spanning tree algorithm on the graph in Figure 1.</a:t>
            </a:r>
          </a:p>
          <a:p>
            <a:r>
              <a:rPr lang="en-US" sz="3200" dirty="0"/>
              <a:t>Use vertex E as your start vertex.</a:t>
            </a:r>
            <a:endParaRPr lang="en-150" sz="3200" dirty="0"/>
          </a:p>
        </p:txBody>
      </p:sp>
    </p:spTree>
    <p:extLst>
      <p:ext uri="{BB962C8B-B14F-4D97-AF65-F5344CB8AC3E}">
        <p14:creationId xmlns:p14="http://schemas.microsoft.com/office/powerpoint/2010/main" val="35550618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BF4D4DB-2DBA-4F7D-857D-B91F32BC9C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526" y="200025"/>
            <a:ext cx="8934450" cy="615315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230EB27-8061-47FE-9628-34E48C2D09A1}"/>
              </a:ext>
            </a:extLst>
          </p:cNvPr>
          <p:cNvSpPr txBox="1"/>
          <p:nvPr/>
        </p:nvSpPr>
        <p:spPr>
          <a:xfrm>
            <a:off x="391318" y="581340"/>
            <a:ext cx="299085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tr-TR" dirty="0"/>
              <a:t>Prim’s Algorithm:</a:t>
            </a:r>
          </a:p>
          <a:p>
            <a:r>
              <a:rPr lang="en-US" altLang="tr-TR" dirty="0"/>
              <a:t>1 - </a:t>
            </a:r>
            <a:r>
              <a:rPr lang="tr-TR" altLang="tr-TR" dirty="0"/>
              <a:t>S</a:t>
            </a:r>
            <a:r>
              <a:rPr lang="en-AU" altLang="tr-TR" dirty="0"/>
              <a:t>tart with one of the vertices in the graph</a:t>
            </a:r>
          </a:p>
          <a:p>
            <a:r>
              <a:rPr lang="en-AU" altLang="tr-TR" dirty="0"/>
              <a:t>2 - Grow the tree in successive stages</a:t>
            </a:r>
          </a:p>
          <a:p>
            <a:r>
              <a:rPr lang="en-US" altLang="tr-TR" dirty="0"/>
              <a:t>3 - </a:t>
            </a:r>
            <a:r>
              <a:rPr lang="tr-TR" altLang="tr-TR" dirty="0"/>
              <a:t>A</a:t>
            </a:r>
            <a:r>
              <a:rPr lang="en-AU" altLang="tr-TR" dirty="0"/>
              <a:t>t each stage, add an edge (U,V) to the tree if (U,V) has the smallest cost among all the edges such that U is in the tree and V is not and mark the edge as known</a:t>
            </a:r>
          </a:p>
          <a:p>
            <a:endParaRPr lang="en-150" dirty="0"/>
          </a:p>
        </p:txBody>
      </p:sp>
    </p:spTree>
    <p:extLst>
      <p:ext uri="{BB962C8B-B14F-4D97-AF65-F5344CB8AC3E}">
        <p14:creationId xmlns:p14="http://schemas.microsoft.com/office/powerpoint/2010/main" val="9219590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BF4D4DB-2DBA-4F7D-857D-B91F32BC9C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526" y="200025"/>
            <a:ext cx="8934450" cy="615315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933A57F-A1F2-4E1F-9986-AC2EDCF14CDB}"/>
              </a:ext>
            </a:extLst>
          </p:cNvPr>
          <p:cNvSpPr txBox="1"/>
          <p:nvPr/>
        </p:nvSpPr>
        <p:spPr>
          <a:xfrm>
            <a:off x="391318" y="581340"/>
            <a:ext cx="299085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tr-TR" dirty="0"/>
              <a:t>Prim’s Algorithm:</a:t>
            </a:r>
          </a:p>
          <a:p>
            <a:r>
              <a:rPr lang="en-US" altLang="tr-TR" dirty="0"/>
              <a:t>1 - </a:t>
            </a:r>
            <a:r>
              <a:rPr lang="tr-TR" altLang="tr-TR" dirty="0"/>
              <a:t>S</a:t>
            </a:r>
            <a:r>
              <a:rPr lang="en-AU" altLang="tr-TR" dirty="0"/>
              <a:t>tart with E</a:t>
            </a:r>
          </a:p>
          <a:p>
            <a:r>
              <a:rPr lang="en-AU" altLang="tr-TR" dirty="0"/>
              <a:t>2 - Grow the tree in successive stages</a:t>
            </a:r>
          </a:p>
          <a:p>
            <a:r>
              <a:rPr lang="en-US" altLang="tr-TR" dirty="0"/>
              <a:t>3 – </a:t>
            </a:r>
            <a:r>
              <a:rPr lang="tr-TR" altLang="tr-TR" dirty="0"/>
              <a:t>A</a:t>
            </a:r>
            <a:r>
              <a:rPr lang="en-AU" altLang="tr-TR" dirty="0"/>
              <a:t>t each stage, add an edge (U,V) to the tree if (U,V) has the smallest cost among all the edges such that U is in the tree and V is not and mark the edge as known</a:t>
            </a:r>
          </a:p>
          <a:p>
            <a:endParaRPr lang="en-AU" altLang="tr-TR" dirty="0"/>
          </a:p>
          <a:p>
            <a:endParaRPr lang="en-150" dirty="0"/>
          </a:p>
        </p:txBody>
      </p:sp>
    </p:spTree>
    <p:extLst>
      <p:ext uri="{BB962C8B-B14F-4D97-AF65-F5344CB8AC3E}">
        <p14:creationId xmlns:p14="http://schemas.microsoft.com/office/powerpoint/2010/main" val="18798376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BF4D4DB-2DBA-4F7D-857D-B91F32BC9C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526" y="200025"/>
            <a:ext cx="8934450" cy="6153150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F64A1E8-E8DD-473D-94AD-89EC183AC241}"/>
              </a:ext>
            </a:extLst>
          </p:cNvPr>
          <p:cNvCxnSpPr>
            <a:cxnSpLocks/>
          </p:cNvCxnSpPr>
          <p:nvPr/>
        </p:nvCxnSpPr>
        <p:spPr>
          <a:xfrm>
            <a:off x="5589503" y="2997543"/>
            <a:ext cx="178607" cy="1069632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AA21758-42C0-4070-ABFC-193D806219CE}"/>
              </a:ext>
            </a:extLst>
          </p:cNvPr>
          <p:cNvSpPr txBox="1"/>
          <p:nvPr/>
        </p:nvSpPr>
        <p:spPr>
          <a:xfrm>
            <a:off x="391318" y="581340"/>
            <a:ext cx="29908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tr-TR" dirty="0"/>
              <a:t>Prim’s Algorithm:</a:t>
            </a:r>
          </a:p>
          <a:p>
            <a:r>
              <a:rPr lang="en-US" altLang="tr-TR" dirty="0"/>
              <a:t>- Add edge (E,D) as (E,D) has the smallest cost among all the edges such that u is in the tree and v is not</a:t>
            </a:r>
            <a:r>
              <a:rPr lang="en-AU" altLang="tr-TR" dirty="0"/>
              <a:t> </a:t>
            </a:r>
          </a:p>
          <a:p>
            <a:endParaRPr lang="en-150" dirty="0"/>
          </a:p>
        </p:txBody>
      </p:sp>
    </p:spTree>
    <p:extLst>
      <p:ext uri="{BB962C8B-B14F-4D97-AF65-F5344CB8AC3E}">
        <p14:creationId xmlns:p14="http://schemas.microsoft.com/office/powerpoint/2010/main" val="24997834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BF4D4DB-2DBA-4F7D-857D-B91F32BC9C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526" y="200025"/>
            <a:ext cx="8934450" cy="6153150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07FE807-E5B7-452D-9D0B-31AB2447C2AA}"/>
              </a:ext>
            </a:extLst>
          </p:cNvPr>
          <p:cNvCxnSpPr>
            <a:cxnSpLocks/>
          </p:cNvCxnSpPr>
          <p:nvPr/>
        </p:nvCxnSpPr>
        <p:spPr>
          <a:xfrm flipV="1">
            <a:off x="3710180" y="2872730"/>
            <a:ext cx="1540274" cy="822017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D4D2C21-B14D-49BB-9F01-58D0361EE1D0}"/>
              </a:ext>
            </a:extLst>
          </p:cNvPr>
          <p:cNvCxnSpPr>
            <a:cxnSpLocks/>
          </p:cNvCxnSpPr>
          <p:nvPr/>
        </p:nvCxnSpPr>
        <p:spPr>
          <a:xfrm>
            <a:off x="5589503" y="2997543"/>
            <a:ext cx="178607" cy="1069632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C80C324-EA1F-4500-AAC0-D74F581D0BB4}"/>
              </a:ext>
            </a:extLst>
          </p:cNvPr>
          <p:cNvSpPr txBox="1"/>
          <p:nvPr/>
        </p:nvSpPr>
        <p:spPr>
          <a:xfrm>
            <a:off x="391318" y="581340"/>
            <a:ext cx="29908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tr-TR" dirty="0"/>
              <a:t>Prim’s Algorithm:</a:t>
            </a:r>
          </a:p>
          <a:p>
            <a:r>
              <a:rPr lang="en-US" altLang="tr-TR" dirty="0"/>
              <a:t>- Add edge (E,G) as (E,G) has the smallest cost among all the edges such that u is in the tree and v is not</a:t>
            </a:r>
            <a:r>
              <a:rPr lang="en-AU" altLang="tr-TR" dirty="0"/>
              <a:t> </a:t>
            </a:r>
          </a:p>
          <a:p>
            <a:endParaRPr lang="en-150" dirty="0"/>
          </a:p>
        </p:txBody>
      </p:sp>
    </p:spTree>
    <p:extLst>
      <p:ext uri="{BB962C8B-B14F-4D97-AF65-F5344CB8AC3E}">
        <p14:creationId xmlns:p14="http://schemas.microsoft.com/office/powerpoint/2010/main" val="1147754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BF4D4DB-2DBA-4F7D-857D-B91F32BC9C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526" y="200025"/>
            <a:ext cx="8934450" cy="6153150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B12A953-A4BD-46C3-A9CA-DD1702D7ABAE}"/>
              </a:ext>
            </a:extLst>
          </p:cNvPr>
          <p:cNvCxnSpPr>
            <a:cxnSpLocks/>
          </p:cNvCxnSpPr>
          <p:nvPr/>
        </p:nvCxnSpPr>
        <p:spPr>
          <a:xfrm>
            <a:off x="5864923" y="2858138"/>
            <a:ext cx="1802702" cy="709766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53D80FE-603D-42FB-936F-012E59D2815F}"/>
              </a:ext>
            </a:extLst>
          </p:cNvPr>
          <p:cNvCxnSpPr>
            <a:cxnSpLocks/>
          </p:cNvCxnSpPr>
          <p:nvPr/>
        </p:nvCxnSpPr>
        <p:spPr>
          <a:xfrm>
            <a:off x="5589503" y="2997543"/>
            <a:ext cx="178607" cy="1069632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A1EFE4E-AA7C-4237-8B9F-62C61C5B47B5}"/>
              </a:ext>
            </a:extLst>
          </p:cNvPr>
          <p:cNvCxnSpPr>
            <a:cxnSpLocks/>
          </p:cNvCxnSpPr>
          <p:nvPr/>
        </p:nvCxnSpPr>
        <p:spPr>
          <a:xfrm flipV="1">
            <a:off x="3710180" y="2872730"/>
            <a:ext cx="1540274" cy="822017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B146574-83DD-44FE-A760-FACD97A42586}"/>
              </a:ext>
            </a:extLst>
          </p:cNvPr>
          <p:cNvSpPr txBox="1"/>
          <p:nvPr/>
        </p:nvSpPr>
        <p:spPr>
          <a:xfrm>
            <a:off x="391318" y="581340"/>
            <a:ext cx="29908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tr-TR" dirty="0"/>
              <a:t>Prim’s Algorithm:</a:t>
            </a:r>
          </a:p>
          <a:p>
            <a:r>
              <a:rPr lang="en-US" altLang="tr-TR" dirty="0"/>
              <a:t>- Add edge (E,A) as (E,A) has the smallest cost among all the edges such that u is in the tree and v is not</a:t>
            </a:r>
            <a:r>
              <a:rPr lang="en-AU" altLang="tr-TR" dirty="0"/>
              <a:t> </a:t>
            </a:r>
          </a:p>
          <a:p>
            <a:endParaRPr lang="en-150" dirty="0"/>
          </a:p>
        </p:txBody>
      </p:sp>
    </p:spTree>
    <p:extLst>
      <p:ext uri="{BB962C8B-B14F-4D97-AF65-F5344CB8AC3E}">
        <p14:creationId xmlns:p14="http://schemas.microsoft.com/office/powerpoint/2010/main" val="9331076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BF4D4DB-2DBA-4F7D-857D-B91F32BC9C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526" y="200025"/>
            <a:ext cx="8934450" cy="615315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70B80E2-B5F7-45F2-87C1-BC5956CA0745}"/>
              </a:ext>
            </a:extLst>
          </p:cNvPr>
          <p:cNvCxnSpPr>
            <a:cxnSpLocks/>
          </p:cNvCxnSpPr>
          <p:nvPr/>
        </p:nvCxnSpPr>
        <p:spPr>
          <a:xfrm>
            <a:off x="5864923" y="2858138"/>
            <a:ext cx="1802702" cy="709766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8E935C9-9A01-4176-90AC-334EC664C415}"/>
              </a:ext>
            </a:extLst>
          </p:cNvPr>
          <p:cNvCxnSpPr>
            <a:cxnSpLocks/>
          </p:cNvCxnSpPr>
          <p:nvPr/>
        </p:nvCxnSpPr>
        <p:spPr>
          <a:xfrm>
            <a:off x="5589503" y="2997543"/>
            <a:ext cx="178607" cy="1069632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15CBF34-C0C2-4C4D-906D-2463820F20EF}"/>
              </a:ext>
            </a:extLst>
          </p:cNvPr>
          <p:cNvCxnSpPr>
            <a:cxnSpLocks/>
          </p:cNvCxnSpPr>
          <p:nvPr/>
        </p:nvCxnSpPr>
        <p:spPr>
          <a:xfrm flipV="1">
            <a:off x="3710180" y="2872730"/>
            <a:ext cx="1540274" cy="822017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49FB764-D7F0-4498-875D-053BD8892681}"/>
              </a:ext>
            </a:extLst>
          </p:cNvPr>
          <p:cNvCxnSpPr>
            <a:cxnSpLocks/>
          </p:cNvCxnSpPr>
          <p:nvPr/>
        </p:nvCxnSpPr>
        <p:spPr>
          <a:xfrm>
            <a:off x="3610565" y="4067175"/>
            <a:ext cx="869752" cy="126682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0BABBD0-6DCC-4A98-BEB6-7D6F2FA90F09}"/>
              </a:ext>
            </a:extLst>
          </p:cNvPr>
          <p:cNvSpPr txBox="1"/>
          <p:nvPr/>
        </p:nvSpPr>
        <p:spPr>
          <a:xfrm>
            <a:off x="391318" y="581340"/>
            <a:ext cx="29908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tr-TR" dirty="0"/>
              <a:t>Prim’s Algorithm:</a:t>
            </a:r>
          </a:p>
          <a:p>
            <a:r>
              <a:rPr lang="en-US" altLang="tr-TR" dirty="0"/>
              <a:t>- Add edge (G,H) as (G,H) has the smallest cost among all the edges such that u is in the tree and v is not</a:t>
            </a:r>
            <a:r>
              <a:rPr lang="en-AU" altLang="tr-TR" dirty="0"/>
              <a:t> </a:t>
            </a:r>
          </a:p>
          <a:p>
            <a:endParaRPr lang="en-150" dirty="0"/>
          </a:p>
        </p:txBody>
      </p:sp>
    </p:spTree>
    <p:extLst>
      <p:ext uri="{BB962C8B-B14F-4D97-AF65-F5344CB8AC3E}">
        <p14:creationId xmlns:p14="http://schemas.microsoft.com/office/powerpoint/2010/main" val="22136042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BF4D4DB-2DBA-4F7D-857D-B91F32BC9C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526" y="200025"/>
            <a:ext cx="8934450" cy="615315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70B80E2-B5F7-45F2-87C1-BC5956CA0745}"/>
              </a:ext>
            </a:extLst>
          </p:cNvPr>
          <p:cNvCxnSpPr>
            <a:cxnSpLocks/>
          </p:cNvCxnSpPr>
          <p:nvPr/>
        </p:nvCxnSpPr>
        <p:spPr>
          <a:xfrm>
            <a:off x="5864923" y="2858138"/>
            <a:ext cx="1802702" cy="709766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8E935C9-9A01-4176-90AC-334EC664C415}"/>
              </a:ext>
            </a:extLst>
          </p:cNvPr>
          <p:cNvCxnSpPr>
            <a:cxnSpLocks/>
          </p:cNvCxnSpPr>
          <p:nvPr/>
        </p:nvCxnSpPr>
        <p:spPr>
          <a:xfrm>
            <a:off x="5589503" y="2997543"/>
            <a:ext cx="178607" cy="1069632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15CBF34-C0C2-4C4D-906D-2463820F20EF}"/>
              </a:ext>
            </a:extLst>
          </p:cNvPr>
          <p:cNvCxnSpPr>
            <a:cxnSpLocks/>
          </p:cNvCxnSpPr>
          <p:nvPr/>
        </p:nvCxnSpPr>
        <p:spPr>
          <a:xfrm flipV="1">
            <a:off x="3710180" y="2872730"/>
            <a:ext cx="1540274" cy="822017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49FB764-D7F0-4498-875D-053BD8892681}"/>
              </a:ext>
            </a:extLst>
          </p:cNvPr>
          <p:cNvCxnSpPr>
            <a:cxnSpLocks/>
          </p:cNvCxnSpPr>
          <p:nvPr/>
        </p:nvCxnSpPr>
        <p:spPr>
          <a:xfrm>
            <a:off x="3610565" y="4067175"/>
            <a:ext cx="869752" cy="126682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0BABBD0-6DCC-4A98-BEB6-7D6F2FA90F09}"/>
              </a:ext>
            </a:extLst>
          </p:cNvPr>
          <p:cNvSpPr txBox="1"/>
          <p:nvPr/>
        </p:nvSpPr>
        <p:spPr>
          <a:xfrm>
            <a:off x="391318" y="581340"/>
            <a:ext cx="29908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tr-TR" dirty="0"/>
              <a:t>Prim’s Algorithm:</a:t>
            </a:r>
          </a:p>
          <a:p>
            <a:r>
              <a:rPr lang="en-US" altLang="tr-TR" dirty="0"/>
              <a:t>- Add edge (H,B) as (H,B) has the smallest cost among all the edges such that u is in the tree and v is not</a:t>
            </a:r>
            <a:r>
              <a:rPr lang="en-AU" altLang="tr-TR" dirty="0"/>
              <a:t> </a:t>
            </a:r>
          </a:p>
          <a:p>
            <a:endParaRPr lang="en-15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71CC59C-9EA3-4FD4-A351-0CDF6B960DB8}"/>
              </a:ext>
            </a:extLst>
          </p:cNvPr>
          <p:cNvCxnSpPr>
            <a:cxnSpLocks/>
          </p:cNvCxnSpPr>
          <p:nvPr/>
        </p:nvCxnSpPr>
        <p:spPr>
          <a:xfrm>
            <a:off x="4978400" y="5495925"/>
            <a:ext cx="205105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75620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BF4D4DB-2DBA-4F7D-857D-B91F32BC9C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526" y="200025"/>
            <a:ext cx="8934450" cy="615315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70B80E2-B5F7-45F2-87C1-BC5956CA0745}"/>
              </a:ext>
            </a:extLst>
          </p:cNvPr>
          <p:cNvCxnSpPr>
            <a:cxnSpLocks/>
          </p:cNvCxnSpPr>
          <p:nvPr/>
        </p:nvCxnSpPr>
        <p:spPr>
          <a:xfrm>
            <a:off x="5864923" y="2858138"/>
            <a:ext cx="1802702" cy="709766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8E935C9-9A01-4176-90AC-334EC664C415}"/>
              </a:ext>
            </a:extLst>
          </p:cNvPr>
          <p:cNvCxnSpPr>
            <a:cxnSpLocks/>
          </p:cNvCxnSpPr>
          <p:nvPr/>
        </p:nvCxnSpPr>
        <p:spPr>
          <a:xfrm>
            <a:off x="5589503" y="2997543"/>
            <a:ext cx="178607" cy="1069632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15CBF34-C0C2-4C4D-906D-2463820F20EF}"/>
              </a:ext>
            </a:extLst>
          </p:cNvPr>
          <p:cNvCxnSpPr>
            <a:cxnSpLocks/>
          </p:cNvCxnSpPr>
          <p:nvPr/>
        </p:nvCxnSpPr>
        <p:spPr>
          <a:xfrm flipV="1">
            <a:off x="3710180" y="2872730"/>
            <a:ext cx="1540274" cy="822017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49FB764-D7F0-4498-875D-053BD8892681}"/>
              </a:ext>
            </a:extLst>
          </p:cNvPr>
          <p:cNvCxnSpPr>
            <a:cxnSpLocks/>
          </p:cNvCxnSpPr>
          <p:nvPr/>
        </p:nvCxnSpPr>
        <p:spPr>
          <a:xfrm>
            <a:off x="3610565" y="4067175"/>
            <a:ext cx="869752" cy="126682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0BABBD0-6DCC-4A98-BEB6-7D6F2FA90F09}"/>
              </a:ext>
            </a:extLst>
          </p:cNvPr>
          <p:cNvSpPr txBox="1"/>
          <p:nvPr/>
        </p:nvSpPr>
        <p:spPr>
          <a:xfrm>
            <a:off x="391318" y="581340"/>
            <a:ext cx="29908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tr-TR" dirty="0"/>
              <a:t>Prim’s Algorithm:</a:t>
            </a:r>
          </a:p>
          <a:p>
            <a:r>
              <a:rPr lang="en-US" altLang="tr-TR" dirty="0"/>
              <a:t>- Add edge (A,C) as (A,C) has the smallest cost among all the edges such that u is in the tree and v is not</a:t>
            </a:r>
            <a:r>
              <a:rPr lang="en-AU" altLang="tr-TR" dirty="0"/>
              <a:t> </a:t>
            </a:r>
          </a:p>
          <a:p>
            <a:endParaRPr lang="en-15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71CC59C-9EA3-4FD4-A351-0CDF6B960DB8}"/>
              </a:ext>
            </a:extLst>
          </p:cNvPr>
          <p:cNvCxnSpPr>
            <a:cxnSpLocks/>
          </p:cNvCxnSpPr>
          <p:nvPr/>
        </p:nvCxnSpPr>
        <p:spPr>
          <a:xfrm>
            <a:off x="4978400" y="5495925"/>
            <a:ext cx="205105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BBB6BE2-2F3D-4C9D-A3EA-723042675A18}"/>
              </a:ext>
            </a:extLst>
          </p:cNvPr>
          <p:cNvCxnSpPr>
            <a:cxnSpLocks/>
          </p:cNvCxnSpPr>
          <p:nvPr/>
        </p:nvCxnSpPr>
        <p:spPr>
          <a:xfrm>
            <a:off x="7850132" y="2196490"/>
            <a:ext cx="103243" cy="123251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2743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BF4D4DB-2DBA-4F7D-857D-B91F32BC9C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526" y="200025"/>
            <a:ext cx="8934450" cy="6153150"/>
          </a:xfrm>
          <a:prstGeom prst="rect">
            <a:avLst/>
          </a:prstGeom>
        </p:spPr>
      </p:pic>
      <p:sp>
        <p:nvSpPr>
          <p:cNvPr id="7" name="Rectangle 36">
            <a:extLst>
              <a:ext uri="{FF2B5EF4-FFF2-40B4-BE49-F238E27FC236}">
                <a16:creationId xmlns:a16="http://schemas.microsoft.com/office/drawing/2014/main" id="{50E23B05-224F-4972-86F2-55A8802F18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9363" y="621031"/>
            <a:ext cx="874712" cy="45719"/>
          </a:xfrm>
          <a:prstGeom prst="rect">
            <a:avLst/>
          </a:prstGeom>
          <a:noFill/>
          <a:ln w="4445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rgbClr val="000099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tr-TR" altLang="tr-TR" sz="1600" dirty="0">
                <a:solidFill>
                  <a:srgbClr val="000066"/>
                </a:solidFill>
                <a:latin typeface="Lucida Sans" panose="020B0602030504020204" pitchFamily="34" charset="0"/>
              </a:rPr>
              <a:t>∞ (</a:t>
            </a:r>
            <a:r>
              <a:rPr lang="en-US" altLang="tr-TR" sz="1600" dirty="0">
                <a:solidFill>
                  <a:srgbClr val="000066"/>
                </a:solidFill>
                <a:latin typeface="Lucida Sans" panose="020B0602030504020204" pitchFamily="34" charset="0"/>
              </a:rPr>
              <a:t>U,</a:t>
            </a:r>
            <a:r>
              <a:rPr lang="tr-TR" altLang="tr-TR" sz="1600" dirty="0">
                <a:solidFill>
                  <a:srgbClr val="000066"/>
                </a:solidFill>
                <a:latin typeface="Lucida Sans" panose="020B0602030504020204" pitchFamily="34" charset="0"/>
              </a:rPr>
              <a:t>?)</a:t>
            </a:r>
          </a:p>
        </p:txBody>
      </p:sp>
      <p:sp>
        <p:nvSpPr>
          <p:cNvPr id="8" name="Rectangle 36">
            <a:extLst>
              <a:ext uri="{FF2B5EF4-FFF2-40B4-BE49-F238E27FC236}">
                <a16:creationId xmlns:a16="http://schemas.microsoft.com/office/drawing/2014/main" id="{AF750BB3-5A97-4055-B244-2AC68DA619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9626" y="2484439"/>
            <a:ext cx="358774" cy="133350"/>
          </a:xfrm>
          <a:prstGeom prst="rect">
            <a:avLst/>
          </a:prstGeom>
          <a:noFill/>
          <a:ln w="4445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rgbClr val="000099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1600" dirty="0">
                <a:solidFill>
                  <a:srgbClr val="000066"/>
                </a:solidFill>
                <a:latin typeface="Lucida Sans" panose="020B0602030504020204" pitchFamily="34" charset="0"/>
              </a:rPr>
              <a:t>0</a:t>
            </a:r>
            <a:r>
              <a:rPr lang="tr-TR" altLang="tr-TR" sz="1600" dirty="0">
                <a:solidFill>
                  <a:srgbClr val="000066"/>
                </a:solidFill>
                <a:latin typeface="Lucida Sans" panose="020B0602030504020204" pitchFamily="34" charset="0"/>
              </a:rPr>
              <a:t> (</a:t>
            </a:r>
            <a:r>
              <a:rPr lang="en-US" altLang="tr-TR" sz="1600" dirty="0">
                <a:solidFill>
                  <a:srgbClr val="000066"/>
                </a:solidFill>
                <a:latin typeface="Lucida Sans" panose="020B0602030504020204" pitchFamily="34" charset="0"/>
              </a:rPr>
              <a:t>K,E</a:t>
            </a:r>
            <a:r>
              <a:rPr lang="tr-TR" altLang="tr-TR" sz="1600" dirty="0">
                <a:solidFill>
                  <a:srgbClr val="000066"/>
                </a:solidFill>
                <a:latin typeface="Lucida Sans" panose="020B0602030504020204" pitchFamily="34" charset="0"/>
              </a:rPr>
              <a:t>)</a:t>
            </a:r>
          </a:p>
        </p:txBody>
      </p:sp>
      <p:sp>
        <p:nvSpPr>
          <p:cNvPr id="9" name="Rectangle 36">
            <a:extLst>
              <a:ext uri="{FF2B5EF4-FFF2-40B4-BE49-F238E27FC236}">
                <a16:creationId xmlns:a16="http://schemas.microsoft.com/office/drawing/2014/main" id="{BF7E6632-9531-44E9-B729-4FB6D68C76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3357959"/>
            <a:ext cx="649287" cy="142082"/>
          </a:xfrm>
          <a:prstGeom prst="rect">
            <a:avLst/>
          </a:prstGeom>
          <a:noFill/>
          <a:ln w="4445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rgbClr val="000099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tr-TR" altLang="tr-TR" sz="1600" dirty="0">
                <a:solidFill>
                  <a:srgbClr val="000066"/>
                </a:solidFill>
                <a:latin typeface="Lucida Sans" panose="020B0602030504020204" pitchFamily="34" charset="0"/>
              </a:rPr>
              <a:t>∞ (</a:t>
            </a:r>
            <a:r>
              <a:rPr lang="en-US" altLang="tr-TR" sz="1600" dirty="0">
                <a:solidFill>
                  <a:srgbClr val="000066"/>
                </a:solidFill>
                <a:latin typeface="Lucida Sans" panose="020B0602030504020204" pitchFamily="34" charset="0"/>
              </a:rPr>
              <a:t>U,</a:t>
            </a:r>
            <a:r>
              <a:rPr lang="tr-TR" altLang="tr-TR" sz="1600" dirty="0">
                <a:solidFill>
                  <a:srgbClr val="000066"/>
                </a:solidFill>
                <a:latin typeface="Lucida Sans" panose="020B0602030504020204" pitchFamily="34" charset="0"/>
              </a:rPr>
              <a:t>?)</a:t>
            </a:r>
          </a:p>
        </p:txBody>
      </p:sp>
      <p:sp>
        <p:nvSpPr>
          <p:cNvPr id="10" name="Rectangle 36">
            <a:extLst>
              <a:ext uri="{FF2B5EF4-FFF2-40B4-BE49-F238E27FC236}">
                <a16:creationId xmlns:a16="http://schemas.microsoft.com/office/drawing/2014/main" id="{D3674908-FA64-48FD-9E50-12895BE129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29112" y="5923757"/>
            <a:ext cx="649288" cy="133350"/>
          </a:xfrm>
          <a:prstGeom prst="rect">
            <a:avLst/>
          </a:prstGeom>
          <a:noFill/>
          <a:ln w="4445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rgbClr val="000099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tr-TR" altLang="tr-TR" sz="1600" dirty="0">
                <a:solidFill>
                  <a:srgbClr val="000066"/>
                </a:solidFill>
                <a:latin typeface="Lucida Sans" panose="020B0602030504020204" pitchFamily="34" charset="0"/>
              </a:rPr>
              <a:t>∞ (</a:t>
            </a:r>
            <a:r>
              <a:rPr lang="en-US" altLang="tr-TR" sz="1600" dirty="0">
                <a:solidFill>
                  <a:srgbClr val="000066"/>
                </a:solidFill>
                <a:latin typeface="Lucida Sans" panose="020B0602030504020204" pitchFamily="34" charset="0"/>
              </a:rPr>
              <a:t>U,</a:t>
            </a:r>
            <a:r>
              <a:rPr lang="tr-TR" altLang="tr-TR" sz="1600" dirty="0">
                <a:solidFill>
                  <a:srgbClr val="000066"/>
                </a:solidFill>
                <a:latin typeface="Lucida Sans" panose="020B0602030504020204" pitchFamily="34" charset="0"/>
              </a:rPr>
              <a:t>?)</a:t>
            </a:r>
          </a:p>
        </p:txBody>
      </p:sp>
      <p:sp>
        <p:nvSpPr>
          <p:cNvPr id="11" name="Rectangle 36">
            <a:extLst>
              <a:ext uri="{FF2B5EF4-FFF2-40B4-BE49-F238E27FC236}">
                <a16:creationId xmlns:a16="http://schemas.microsoft.com/office/drawing/2014/main" id="{80644638-C83C-41CB-A4FE-2228D6BF98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3602" y="5809456"/>
            <a:ext cx="660398" cy="247651"/>
          </a:xfrm>
          <a:prstGeom prst="rect">
            <a:avLst/>
          </a:prstGeom>
          <a:noFill/>
          <a:ln w="4445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rgbClr val="000099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tr-TR" altLang="tr-TR" sz="1600" dirty="0">
                <a:solidFill>
                  <a:srgbClr val="000066"/>
                </a:solidFill>
                <a:latin typeface="Lucida Sans" panose="020B0602030504020204" pitchFamily="34" charset="0"/>
              </a:rPr>
              <a:t>∞ (</a:t>
            </a:r>
            <a:r>
              <a:rPr lang="en-US" altLang="tr-TR" sz="1600" dirty="0">
                <a:solidFill>
                  <a:srgbClr val="000066"/>
                </a:solidFill>
                <a:latin typeface="Lucida Sans" panose="020B0602030504020204" pitchFamily="34" charset="0"/>
              </a:rPr>
              <a:t>U,</a:t>
            </a:r>
            <a:r>
              <a:rPr lang="tr-TR" altLang="tr-TR" sz="1600" dirty="0">
                <a:solidFill>
                  <a:srgbClr val="000066"/>
                </a:solidFill>
                <a:latin typeface="Lucida Sans" panose="020B0602030504020204" pitchFamily="34" charset="0"/>
              </a:rPr>
              <a:t>?)</a:t>
            </a:r>
          </a:p>
        </p:txBody>
      </p:sp>
      <p:sp>
        <p:nvSpPr>
          <p:cNvPr id="12" name="Rectangle 36">
            <a:extLst>
              <a:ext uri="{FF2B5EF4-FFF2-40B4-BE49-F238E27FC236}">
                <a16:creationId xmlns:a16="http://schemas.microsoft.com/office/drawing/2014/main" id="{A89C2AA1-1F5F-49B9-9BAB-1533203D92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0408" y="1849437"/>
            <a:ext cx="558802" cy="214310"/>
          </a:xfrm>
          <a:prstGeom prst="rect">
            <a:avLst/>
          </a:prstGeom>
          <a:noFill/>
          <a:ln w="4445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rgbClr val="000099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tr-TR" altLang="tr-TR" sz="1600" dirty="0">
                <a:solidFill>
                  <a:srgbClr val="000066"/>
                </a:solidFill>
                <a:latin typeface="Lucida Sans" panose="020B0602030504020204" pitchFamily="34" charset="0"/>
              </a:rPr>
              <a:t>∞ (</a:t>
            </a:r>
            <a:r>
              <a:rPr lang="en-US" altLang="tr-TR" sz="1600" dirty="0">
                <a:solidFill>
                  <a:srgbClr val="000066"/>
                </a:solidFill>
                <a:latin typeface="Lucida Sans" panose="020B0602030504020204" pitchFamily="34" charset="0"/>
              </a:rPr>
              <a:t>U,</a:t>
            </a:r>
            <a:r>
              <a:rPr lang="tr-TR" altLang="tr-TR" sz="1600" dirty="0">
                <a:solidFill>
                  <a:srgbClr val="000066"/>
                </a:solidFill>
                <a:latin typeface="Lucida Sans" panose="020B0602030504020204" pitchFamily="34" charset="0"/>
              </a:rPr>
              <a:t>?)</a:t>
            </a:r>
          </a:p>
        </p:txBody>
      </p:sp>
      <p:sp>
        <p:nvSpPr>
          <p:cNvPr id="13" name="Rectangle 36">
            <a:extLst>
              <a:ext uri="{FF2B5EF4-FFF2-40B4-BE49-F238E27FC236}">
                <a16:creationId xmlns:a16="http://schemas.microsoft.com/office/drawing/2014/main" id="{92948215-25E3-4C4D-958F-E1630A0295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18522" y="3567904"/>
            <a:ext cx="420688" cy="214310"/>
          </a:xfrm>
          <a:prstGeom prst="rect">
            <a:avLst/>
          </a:prstGeom>
          <a:noFill/>
          <a:ln w="4445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rgbClr val="000099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tr-TR" altLang="tr-TR" sz="1600" dirty="0">
                <a:solidFill>
                  <a:srgbClr val="000066"/>
                </a:solidFill>
                <a:latin typeface="Lucida Sans" panose="020B0602030504020204" pitchFamily="34" charset="0"/>
              </a:rPr>
              <a:t>∞ (</a:t>
            </a:r>
            <a:r>
              <a:rPr lang="en-US" altLang="tr-TR" sz="1600" dirty="0">
                <a:solidFill>
                  <a:srgbClr val="000066"/>
                </a:solidFill>
                <a:latin typeface="Lucida Sans" panose="020B0602030504020204" pitchFamily="34" charset="0"/>
              </a:rPr>
              <a:t>U,</a:t>
            </a:r>
            <a:r>
              <a:rPr lang="tr-TR" altLang="tr-TR" sz="1600" dirty="0">
                <a:solidFill>
                  <a:srgbClr val="000066"/>
                </a:solidFill>
                <a:latin typeface="Lucida Sans" panose="020B0602030504020204" pitchFamily="34" charset="0"/>
              </a:rPr>
              <a:t>?)</a:t>
            </a:r>
          </a:p>
        </p:txBody>
      </p:sp>
      <p:sp>
        <p:nvSpPr>
          <p:cNvPr id="14" name="Rectangle 36">
            <a:extLst>
              <a:ext uri="{FF2B5EF4-FFF2-40B4-BE49-F238E27FC236}">
                <a16:creationId xmlns:a16="http://schemas.microsoft.com/office/drawing/2014/main" id="{F451CECE-34CC-45FD-863B-0ECD013156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8563" y="3874295"/>
            <a:ext cx="331787" cy="145255"/>
          </a:xfrm>
          <a:prstGeom prst="rect">
            <a:avLst/>
          </a:prstGeom>
          <a:noFill/>
          <a:ln w="4445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rgbClr val="000099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tr-TR" altLang="tr-TR" sz="1600" dirty="0">
                <a:solidFill>
                  <a:srgbClr val="000066"/>
                </a:solidFill>
                <a:latin typeface="Lucida Sans" panose="020B0602030504020204" pitchFamily="34" charset="0"/>
              </a:rPr>
              <a:t>∞ (</a:t>
            </a:r>
            <a:r>
              <a:rPr lang="en-US" altLang="tr-TR" sz="1600" dirty="0">
                <a:solidFill>
                  <a:srgbClr val="000066"/>
                </a:solidFill>
                <a:latin typeface="Lucida Sans" panose="020B0602030504020204" pitchFamily="34" charset="0"/>
              </a:rPr>
              <a:t>U,</a:t>
            </a:r>
            <a:r>
              <a:rPr lang="tr-TR" altLang="tr-TR" sz="1600" dirty="0">
                <a:solidFill>
                  <a:srgbClr val="000066"/>
                </a:solidFill>
                <a:latin typeface="Lucida Sans" panose="020B0602030504020204" pitchFamily="34" charset="0"/>
              </a:rPr>
              <a:t>?)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CC430F6-47FE-4929-9620-B5F311DA3C8E}"/>
              </a:ext>
            </a:extLst>
          </p:cNvPr>
          <p:cNvSpPr txBox="1"/>
          <p:nvPr/>
        </p:nvSpPr>
        <p:spPr>
          <a:xfrm>
            <a:off x="295276" y="542925"/>
            <a:ext cx="418147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Parameters: </a:t>
            </a:r>
          </a:p>
          <a:p>
            <a:r>
              <a:rPr lang="en-US" sz="2400" dirty="0"/>
              <a:t>1 - Distance (d)</a:t>
            </a:r>
          </a:p>
          <a:p>
            <a:r>
              <a:rPr lang="en-US" sz="2400" dirty="0"/>
              <a:t>2 - Known/Unknown (s)</a:t>
            </a:r>
          </a:p>
          <a:p>
            <a:r>
              <a:rPr lang="en-US" sz="2400" dirty="0"/>
              <a:t>3 - Previous Vertex (p)</a:t>
            </a:r>
          </a:p>
          <a:p>
            <a:r>
              <a:rPr lang="en-US" sz="2400" dirty="0"/>
              <a:t>Every vertex is labeled as:</a:t>
            </a:r>
          </a:p>
          <a:p>
            <a:r>
              <a:rPr lang="en-US" sz="2400" dirty="0"/>
              <a:t> d (</a:t>
            </a:r>
            <a:r>
              <a:rPr lang="en-US" sz="2400" dirty="0" err="1"/>
              <a:t>s,p</a:t>
            </a:r>
            <a:r>
              <a:rPr lang="en-US" sz="2400" dirty="0"/>
              <a:t>)</a:t>
            </a:r>
            <a:endParaRPr lang="en-150" sz="2400" dirty="0"/>
          </a:p>
        </p:txBody>
      </p:sp>
    </p:spTree>
    <p:extLst>
      <p:ext uri="{BB962C8B-B14F-4D97-AF65-F5344CB8AC3E}">
        <p14:creationId xmlns:p14="http://schemas.microsoft.com/office/powerpoint/2010/main" val="2109790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BF4D4DB-2DBA-4F7D-857D-B91F32BC9C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526" y="200025"/>
            <a:ext cx="8934450" cy="615315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70B80E2-B5F7-45F2-87C1-BC5956CA0745}"/>
              </a:ext>
            </a:extLst>
          </p:cNvPr>
          <p:cNvCxnSpPr>
            <a:cxnSpLocks/>
          </p:cNvCxnSpPr>
          <p:nvPr/>
        </p:nvCxnSpPr>
        <p:spPr>
          <a:xfrm>
            <a:off x="5864923" y="2858138"/>
            <a:ext cx="1802702" cy="709766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8E935C9-9A01-4176-90AC-334EC664C415}"/>
              </a:ext>
            </a:extLst>
          </p:cNvPr>
          <p:cNvCxnSpPr>
            <a:cxnSpLocks/>
          </p:cNvCxnSpPr>
          <p:nvPr/>
        </p:nvCxnSpPr>
        <p:spPr>
          <a:xfrm>
            <a:off x="5589503" y="2997543"/>
            <a:ext cx="178607" cy="1069632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15CBF34-C0C2-4C4D-906D-2463820F20EF}"/>
              </a:ext>
            </a:extLst>
          </p:cNvPr>
          <p:cNvCxnSpPr>
            <a:cxnSpLocks/>
          </p:cNvCxnSpPr>
          <p:nvPr/>
        </p:nvCxnSpPr>
        <p:spPr>
          <a:xfrm flipV="1">
            <a:off x="3710180" y="2872730"/>
            <a:ext cx="1540274" cy="822017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49FB764-D7F0-4498-875D-053BD8892681}"/>
              </a:ext>
            </a:extLst>
          </p:cNvPr>
          <p:cNvCxnSpPr>
            <a:cxnSpLocks/>
          </p:cNvCxnSpPr>
          <p:nvPr/>
        </p:nvCxnSpPr>
        <p:spPr>
          <a:xfrm>
            <a:off x="3610565" y="4067175"/>
            <a:ext cx="869752" cy="126682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0BABBD0-6DCC-4A98-BEB6-7D6F2FA90F09}"/>
              </a:ext>
            </a:extLst>
          </p:cNvPr>
          <p:cNvSpPr txBox="1"/>
          <p:nvPr/>
        </p:nvSpPr>
        <p:spPr>
          <a:xfrm>
            <a:off x="391318" y="581340"/>
            <a:ext cx="29908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tr-TR" dirty="0"/>
              <a:t>Prim’s Algorithm:</a:t>
            </a:r>
          </a:p>
          <a:p>
            <a:r>
              <a:rPr lang="en-US" altLang="tr-TR" dirty="0"/>
              <a:t>- Add edge (C,F) as (C,F) has the smallest cost among all the edges such that u is in the tree and v is not</a:t>
            </a:r>
            <a:r>
              <a:rPr lang="en-AU" altLang="tr-TR" dirty="0"/>
              <a:t> </a:t>
            </a:r>
          </a:p>
          <a:p>
            <a:r>
              <a:rPr lang="en-AU" altLang="tr-TR" dirty="0"/>
              <a:t>- All vertices have been marked as known, finalize</a:t>
            </a:r>
          </a:p>
          <a:p>
            <a:endParaRPr lang="en-15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71CC59C-9EA3-4FD4-A351-0CDF6B960DB8}"/>
              </a:ext>
            </a:extLst>
          </p:cNvPr>
          <p:cNvCxnSpPr>
            <a:cxnSpLocks/>
          </p:cNvCxnSpPr>
          <p:nvPr/>
        </p:nvCxnSpPr>
        <p:spPr>
          <a:xfrm>
            <a:off x="4978400" y="5495925"/>
            <a:ext cx="205105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BBB6BE2-2F3D-4C9D-A3EA-723042675A18}"/>
              </a:ext>
            </a:extLst>
          </p:cNvPr>
          <p:cNvCxnSpPr>
            <a:cxnSpLocks/>
          </p:cNvCxnSpPr>
          <p:nvPr/>
        </p:nvCxnSpPr>
        <p:spPr>
          <a:xfrm>
            <a:off x="7850132" y="2196490"/>
            <a:ext cx="103243" cy="123251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DB5EC77-EBD6-44C8-8C19-9BA4629C5421}"/>
              </a:ext>
            </a:extLst>
          </p:cNvPr>
          <p:cNvCxnSpPr>
            <a:cxnSpLocks/>
          </p:cNvCxnSpPr>
          <p:nvPr/>
        </p:nvCxnSpPr>
        <p:spPr>
          <a:xfrm>
            <a:off x="5870451" y="1185624"/>
            <a:ext cx="1625724" cy="68526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44470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02DFC-287B-476A-845B-C5E0828D2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3</a:t>
            </a:r>
            <a:endParaRPr lang="en-15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3C9DC3-D8A8-4457-AEA7-CD00D9110CA4}"/>
              </a:ext>
            </a:extLst>
          </p:cNvPr>
          <p:cNvSpPr txBox="1"/>
          <p:nvPr/>
        </p:nvSpPr>
        <p:spPr>
          <a:xfrm>
            <a:off x="838199" y="1681163"/>
            <a:ext cx="749617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Trace the Kruskal’s minimum spanning tree algorithm on the graph in Figure 1</a:t>
            </a:r>
            <a:endParaRPr lang="en-150" sz="3200" dirty="0"/>
          </a:p>
        </p:txBody>
      </p:sp>
    </p:spTree>
    <p:extLst>
      <p:ext uri="{BB962C8B-B14F-4D97-AF65-F5344CB8AC3E}">
        <p14:creationId xmlns:p14="http://schemas.microsoft.com/office/powerpoint/2010/main" val="10356835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EA7F8CC1-5E77-4EF0-8089-6CD28AAC4B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526" y="200025"/>
            <a:ext cx="8934450" cy="615315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7127E80-DAD9-4B86-9DB3-CC2B75F16525}"/>
              </a:ext>
            </a:extLst>
          </p:cNvPr>
          <p:cNvSpPr txBox="1"/>
          <p:nvPr/>
        </p:nvSpPr>
        <p:spPr>
          <a:xfrm>
            <a:off x="257175" y="704850"/>
            <a:ext cx="36766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Kruskal’s Algorithm:</a:t>
            </a:r>
          </a:p>
          <a:p>
            <a:r>
              <a:rPr lang="en-US" dirty="0"/>
              <a:t>1 - Pick smallest edge which is not yet in the tree</a:t>
            </a:r>
          </a:p>
          <a:p>
            <a:r>
              <a:rPr lang="en-US" dirty="0"/>
              <a:t>2 - Check if it creates a cycle, if not add it to the tree </a:t>
            </a:r>
          </a:p>
          <a:p>
            <a:r>
              <a:rPr lang="en-US" dirty="0"/>
              <a:t>3 - Repeat until there are V-1 edges in the tree</a:t>
            </a:r>
            <a:endParaRPr lang="en-150" dirty="0"/>
          </a:p>
        </p:txBody>
      </p:sp>
    </p:spTree>
    <p:extLst>
      <p:ext uri="{BB962C8B-B14F-4D97-AF65-F5344CB8AC3E}">
        <p14:creationId xmlns:p14="http://schemas.microsoft.com/office/powerpoint/2010/main" val="40800856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EA7F8CC1-5E77-4EF0-8089-6CD28AAC4B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526" y="200025"/>
            <a:ext cx="8934450" cy="615315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7127E80-DAD9-4B86-9DB3-CC2B75F16525}"/>
              </a:ext>
            </a:extLst>
          </p:cNvPr>
          <p:cNvSpPr txBox="1"/>
          <p:nvPr/>
        </p:nvSpPr>
        <p:spPr>
          <a:xfrm>
            <a:off x="257175" y="704850"/>
            <a:ext cx="36766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Kruskal’s Algorithm:</a:t>
            </a:r>
          </a:p>
          <a:p>
            <a:r>
              <a:rPr lang="en-US" dirty="0"/>
              <a:t>1 - Pick E-D </a:t>
            </a:r>
          </a:p>
          <a:p>
            <a:r>
              <a:rPr lang="en-US" dirty="0"/>
              <a:t>2 - Does not create a cycle, add it to the tree </a:t>
            </a:r>
          </a:p>
          <a:p>
            <a:r>
              <a:rPr lang="en-US" dirty="0"/>
              <a:t>3 - Repeat until there are 7 edges in the tree. Current edge count: 1</a:t>
            </a:r>
            <a:endParaRPr lang="en-15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D6219D5-F7A7-48CA-9841-7059BCD11BF2}"/>
              </a:ext>
            </a:extLst>
          </p:cNvPr>
          <p:cNvCxnSpPr>
            <a:cxnSpLocks/>
          </p:cNvCxnSpPr>
          <p:nvPr/>
        </p:nvCxnSpPr>
        <p:spPr>
          <a:xfrm>
            <a:off x="5572125" y="2980534"/>
            <a:ext cx="200025" cy="1034254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80886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EA7F8CC1-5E77-4EF0-8089-6CD28AAC4B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526" y="200025"/>
            <a:ext cx="8934450" cy="615315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7127E80-DAD9-4B86-9DB3-CC2B75F16525}"/>
              </a:ext>
            </a:extLst>
          </p:cNvPr>
          <p:cNvSpPr txBox="1"/>
          <p:nvPr/>
        </p:nvSpPr>
        <p:spPr>
          <a:xfrm>
            <a:off x="257175" y="704850"/>
            <a:ext cx="36766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Kruskal’s Algorithm:</a:t>
            </a:r>
          </a:p>
          <a:p>
            <a:r>
              <a:rPr lang="en-US" dirty="0"/>
              <a:t>1 - Pick E-G or E-A (Picked E-G) </a:t>
            </a:r>
          </a:p>
          <a:p>
            <a:r>
              <a:rPr lang="en-US" dirty="0"/>
              <a:t>2 - Does not create a cycle, add it to the tree </a:t>
            </a:r>
          </a:p>
          <a:p>
            <a:r>
              <a:rPr lang="en-US" dirty="0"/>
              <a:t>3 - Repeat until there are 7 edges in the tree. Current edge count: 2</a:t>
            </a:r>
            <a:endParaRPr lang="en-15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8FCFE15-DFB5-43CD-B5A9-32942C9BB386}"/>
              </a:ext>
            </a:extLst>
          </p:cNvPr>
          <p:cNvCxnSpPr>
            <a:cxnSpLocks/>
          </p:cNvCxnSpPr>
          <p:nvPr/>
        </p:nvCxnSpPr>
        <p:spPr>
          <a:xfrm flipV="1">
            <a:off x="3724276" y="2863205"/>
            <a:ext cx="1514474" cy="87341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7C9796B-C6EE-4F01-8E7A-EDA6D7978F44}"/>
              </a:ext>
            </a:extLst>
          </p:cNvPr>
          <p:cNvCxnSpPr>
            <a:cxnSpLocks/>
          </p:cNvCxnSpPr>
          <p:nvPr/>
        </p:nvCxnSpPr>
        <p:spPr>
          <a:xfrm>
            <a:off x="5572125" y="2980534"/>
            <a:ext cx="200025" cy="1034254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66302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EA7F8CC1-5E77-4EF0-8089-6CD28AAC4B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526" y="200025"/>
            <a:ext cx="8934450" cy="615315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7127E80-DAD9-4B86-9DB3-CC2B75F16525}"/>
              </a:ext>
            </a:extLst>
          </p:cNvPr>
          <p:cNvSpPr txBox="1"/>
          <p:nvPr/>
        </p:nvSpPr>
        <p:spPr>
          <a:xfrm>
            <a:off x="257175" y="704850"/>
            <a:ext cx="36766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Kruskal’s Algorithm:</a:t>
            </a:r>
          </a:p>
          <a:p>
            <a:r>
              <a:rPr lang="en-US" dirty="0"/>
              <a:t>1 - Pick E-A</a:t>
            </a:r>
          </a:p>
          <a:p>
            <a:r>
              <a:rPr lang="en-US" dirty="0"/>
              <a:t>2 - Does not create a cycle, add it to the tree </a:t>
            </a:r>
          </a:p>
          <a:p>
            <a:r>
              <a:rPr lang="en-US" dirty="0"/>
              <a:t>3 - Repeat until there are 7 edges in the tree. Current edge count: 3</a:t>
            </a:r>
            <a:endParaRPr lang="en-15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43B7AD7-2EB5-4CA2-93FC-64DAB046B48A}"/>
              </a:ext>
            </a:extLst>
          </p:cNvPr>
          <p:cNvCxnSpPr>
            <a:cxnSpLocks/>
          </p:cNvCxnSpPr>
          <p:nvPr/>
        </p:nvCxnSpPr>
        <p:spPr>
          <a:xfrm flipV="1">
            <a:off x="3724276" y="2863205"/>
            <a:ext cx="1514474" cy="87341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3439A1F-3849-4B92-9D1D-B18837117C7D}"/>
              </a:ext>
            </a:extLst>
          </p:cNvPr>
          <p:cNvCxnSpPr>
            <a:cxnSpLocks/>
          </p:cNvCxnSpPr>
          <p:nvPr/>
        </p:nvCxnSpPr>
        <p:spPr>
          <a:xfrm>
            <a:off x="5572125" y="2980534"/>
            <a:ext cx="200025" cy="1034254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D16376C-44EE-485B-9FC9-D4CBD878EE57}"/>
              </a:ext>
            </a:extLst>
          </p:cNvPr>
          <p:cNvCxnSpPr>
            <a:cxnSpLocks/>
          </p:cNvCxnSpPr>
          <p:nvPr/>
        </p:nvCxnSpPr>
        <p:spPr>
          <a:xfrm>
            <a:off x="5848350" y="2863205"/>
            <a:ext cx="1790700" cy="72772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79106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EA7F8CC1-5E77-4EF0-8089-6CD28AAC4B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526" y="200025"/>
            <a:ext cx="8934450" cy="615315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7127E80-DAD9-4B86-9DB3-CC2B75F16525}"/>
              </a:ext>
            </a:extLst>
          </p:cNvPr>
          <p:cNvSpPr txBox="1"/>
          <p:nvPr/>
        </p:nvSpPr>
        <p:spPr>
          <a:xfrm>
            <a:off x="257175" y="704850"/>
            <a:ext cx="36766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Kruskal’s Algorithm:</a:t>
            </a:r>
          </a:p>
          <a:p>
            <a:r>
              <a:rPr lang="en-US" dirty="0"/>
              <a:t>1 - Pick H-B</a:t>
            </a:r>
          </a:p>
          <a:p>
            <a:r>
              <a:rPr lang="en-US" dirty="0"/>
              <a:t>2 - Does not create a cycle, add it to the tree </a:t>
            </a:r>
          </a:p>
          <a:p>
            <a:r>
              <a:rPr lang="en-US" dirty="0"/>
              <a:t>3 - Repeat until there are 7 edges in the tree. Current edge count: 4</a:t>
            </a:r>
            <a:endParaRPr lang="en-15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8BF6ED8-5647-46CB-B8E3-CAF617103D92}"/>
              </a:ext>
            </a:extLst>
          </p:cNvPr>
          <p:cNvCxnSpPr>
            <a:cxnSpLocks/>
          </p:cNvCxnSpPr>
          <p:nvPr/>
        </p:nvCxnSpPr>
        <p:spPr>
          <a:xfrm>
            <a:off x="4972050" y="5534025"/>
            <a:ext cx="205740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186887B-E759-4395-8521-15E01F2D7B28}"/>
              </a:ext>
            </a:extLst>
          </p:cNvPr>
          <p:cNvCxnSpPr>
            <a:cxnSpLocks/>
          </p:cNvCxnSpPr>
          <p:nvPr/>
        </p:nvCxnSpPr>
        <p:spPr>
          <a:xfrm flipV="1">
            <a:off x="3724276" y="2863205"/>
            <a:ext cx="1514474" cy="87341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FA8C29F-CBE9-4E1D-BE17-33F6A7F7B0EE}"/>
              </a:ext>
            </a:extLst>
          </p:cNvPr>
          <p:cNvCxnSpPr>
            <a:cxnSpLocks/>
          </p:cNvCxnSpPr>
          <p:nvPr/>
        </p:nvCxnSpPr>
        <p:spPr>
          <a:xfrm>
            <a:off x="5572125" y="2980534"/>
            <a:ext cx="200025" cy="1034254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CF1CE04-35FF-47EB-9995-305F2388FEC7}"/>
              </a:ext>
            </a:extLst>
          </p:cNvPr>
          <p:cNvCxnSpPr>
            <a:cxnSpLocks/>
          </p:cNvCxnSpPr>
          <p:nvPr/>
        </p:nvCxnSpPr>
        <p:spPr>
          <a:xfrm>
            <a:off x="5848350" y="2863205"/>
            <a:ext cx="1790700" cy="72772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02441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EA7F8CC1-5E77-4EF0-8089-6CD28AAC4B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526" y="200025"/>
            <a:ext cx="8934450" cy="615315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7127E80-DAD9-4B86-9DB3-CC2B75F16525}"/>
              </a:ext>
            </a:extLst>
          </p:cNvPr>
          <p:cNvSpPr txBox="1"/>
          <p:nvPr/>
        </p:nvSpPr>
        <p:spPr>
          <a:xfrm>
            <a:off x="257175" y="704850"/>
            <a:ext cx="36766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Kruskal’s Algorithm:</a:t>
            </a:r>
          </a:p>
          <a:p>
            <a:r>
              <a:rPr lang="en-US" dirty="0"/>
              <a:t>1 - Pick B-A or G-H (Picked B-A)</a:t>
            </a:r>
          </a:p>
          <a:p>
            <a:r>
              <a:rPr lang="en-US" dirty="0"/>
              <a:t>2 - Does not create a cycle, add it to the tree </a:t>
            </a:r>
          </a:p>
          <a:p>
            <a:r>
              <a:rPr lang="en-US" dirty="0"/>
              <a:t>3 - Repeat until there are 7 edges in the tree. Current edge count: 5</a:t>
            </a:r>
            <a:endParaRPr lang="en-15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8BF6ED8-5647-46CB-B8E3-CAF617103D92}"/>
              </a:ext>
            </a:extLst>
          </p:cNvPr>
          <p:cNvCxnSpPr>
            <a:cxnSpLocks/>
          </p:cNvCxnSpPr>
          <p:nvPr/>
        </p:nvCxnSpPr>
        <p:spPr>
          <a:xfrm>
            <a:off x="4972050" y="5534025"/>
            <a:ext cx="205740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186887B-E759-4395-8521-15E01F2D7B28}"/>
              </a:ext>
            </a:extLst>
          </p:cNvPr>
          <p:cNvCxnSpPr>
            <a:cxnSpLocks/>
          </p:cNvCxnSpPr>
          <p:nvPr/>
        </p:nvCxnSpPr>
        <p:spPr>
          <a:xfrm flipV="1">
            <a:off x="3724276" y="2863205"/>
            <a:ext cx="1514474" cy="87341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FA8C29F-CBE9-4E1D-BE17-33F6A7F7B0EE}"/>
              </a:ext>
            </a:extLst>
          </p:cNvPr>
          <p:cNvCxnSpPr>
            <a:cxnSpLocks/>
          </p:cNvCxnSpPr>
          <p:nvPr/>
        </p:nvCxnSpPr>
        <p:spPr>
          <a:xfrm>
            <a:off x="5572125" y="2980534"/>
            <a:ext cx="200025" cy="1034254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CF1CE04-35FF-47EB-9995-305F2388FEC7}"/>
              </a:ext>
            </a:extLst>
          </p:cNvPr>
          <p:cNvCxnSpPr>
            <a:cxnSpLocks/>
          </p:cNvCxnSpPr>
          <p:nvPr/>
        </p:nvCxnSpPr>
        <p:spPr>
          <a:xfrm>
            <a:off x="5848350" y="2863205"/>
            <a:ext cx="1790700" cy="72772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A2861AF-36E0-4255-AF5E-491B9C069318}"/>
              </a:ext>
            </a:extLst>
          </p:cNvPr>
          <p:cNvCxnSpPr>
            <a:cxnSpLocks/>
          </p:cNvCxnSpPr>
          <p:nvPr/>
        </p:nvCxnSpPr>
        <p:spPr>
          <a:xfrm flipV="1">
            <a:off x="7439025" y="3933825"/>
            <a:ext cx="485775" cy="1304926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4081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EA7F8CC1-5E77-4EF0-8089-6CD28AAC4B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526" y="200025"/>
            <a:ext cx="8934450" cy="615315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7127E80-DAD9-4B86-9DB3-CC2B75F16525}"/>
              </a:ext>
            </a:extLst>
          </p:cNvPr>
          <p:cNvSpPr txBox="1"/>
          <p:nvPr/>
        </p:nvSpPr>
        <p:spPr>
          <a:xfrm>
            <a:off x="257175" y="704850"/>
            <a:ext cx="36766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Kruskal’s Algorithm:</a:t>
            </a:r>
          </a:p>
          <a:p>
            <a:r>
              <a:rPr lang="en-US" dirty="0"/>
              <a:t>1 - Pick G-H</a:t>
            </a:r>
          </a:p>
          <a:p>
            <a:r>
              <a:rPr lang="en-US" dirty="0"/>
              <a:t>2 - Creates a cycle, do not add it to the tree </a:t>
            </a:r>
          </a:p>
          <a:p>
            <a:r>
              <a:rPr lang="en-US" dirty="0"/>
              <a:t>3 - Repeat until there are 7 edges in the tree. Current edge count: 5</a:t>
            </a:r>
            <a:endParaRPr lang="en-15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8BF6ED8-5647-46CB-B8E3-CAF617103D92}"/>
              </a:ext>
            </a:extLst>
          </p:cNvPr>
          <p:cNvCxnSpPr>
            <a:cxnSpLocks/>
          </p:cNvCxnSpPr>
          <p:nvPr/>
        </p:nvCxnSpPr>
        <p:spPr>
          <a:xfrm>
            <a:off x="4972050" y="5534025"/>
            <a:ext cx="205740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186887B-E759-4395-8521-15E01F2D7B28}"/>
              </a:ext>
            </a:extLst>
          </p:cNvPr>
          <p:cNvCxnSpPr>
            <a:cxnSpLocks/>
          </p:cNvCxnSpPr>
          <p:nvPr/>
        </p:nvCxnSpPr>
        <p:spPr>
          <a:xfrm flipV="1">
            <a:off x="3724276" y="2863205"/>
            <a:ext cx="1514474" cy="87341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FA8C29F-CBE9-4E1D-BE17-33F6A7F7B0EE}"/>
              </a:ext>
            </a:extLst>
          </p:cNvPr>
          <p:cNvCxnSpPr>
            <a:cxnSpLocks/>
          </p:cNvCxnSpPr>
          <p:nvPr/>
        </p:nvCxnSpPr>
        <p:spPr>
          <a:xfrm>
            <a:off x="5572125" y="2980534"/>
            <a:ext cx="200025" cy="1034254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CF1CE04-35FF-47EB-9995-305F2388FEC7}"/>
              </a:ext>
            </a:extLst>
          </p:cNvPr>
          <p:cNvCxnSpPr>
            <a:cxnSpLocks/>
          </p:cNvCxnSpPr>
          <p:nvPr/>
        </p:nvCxnSpPr>
        <p:spPr>
          <a:xfrm>
            <a:off x="5848350" y="2863205"/>
            <a:ext cx="1790700" cy="72772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A2861AF-36E0-4255-AF5E-491B9C069318}"/>
              </a:ext>
            </a:extLst>
          </p:cNvPr>
          <p:cNvCxnSpPr>
            <a:cxnSpLocks/>
          </p:cNvCxnSpPr>
          <p:nvPr/>
        </p:nvCxnSpPr>
        <p:spPr>
          <a:xfrm flipV="1">
            <a:off x="7439025" y="3933825"/>
            <a:ext cx="485775" cy="1304926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Multiplication Sign 3">
            <a:extLst>
              <a:ext uri="{FF2B5EF4-FFF2-40B4-BE49-F238E27FC236}">
                <a16:creationId xmlns:a16="http://schemas.microsoft.com/office/drawing/2014/main" id="{7F657CBF-51A6-40D1-9AF7-BDB38FD23211}"/>
              </a:ext>
            </a:extLst>
          </p:cNvPr>
          <p:cNvSpPr/>
          <p:nvPr/>
        </p:nvSpPr>
        <p:spPr>
          <a:xfrm>
            <a:off x="3590925" y="4045089"/>
            <a:ext cx="523876" cy="657225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25594859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EA7F8CC1-5E77-4EF0-8089-6CD28AAC4B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526" y="200025"/>
            <a:ext cx="8934450" cy="615315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7127E80-DAD9-4B86-9DB3-CC2B75F16525}"/>
              </a:ext>
            </a:extLst>
          </p:cNvPr>
          <p:cNvSpPr txBox="1"/>
          <p:nvPr/>
        </p:nvSpPr>
        <p:spPr>
          <a:xfrm>
            <a:off x="257175" y="704850"/>
            <a:ext cx="36766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Kruskal’s Algorithm:</a:t>
            </a:r>
          </a:p>
          <a:p>
            <a:r>
              <a:rPr lang="en-US" dirty="0"/>
              <a:t>1 - Pick F-C or D-B (Picked F-C)</a:t>
            </a:r>
          </a:p>
          <a:p>
            <a:r>
              <a:rPr lang="en-US" dirty="0"/>
              <a:t>2 - Does not create a cycle, add it to the tree </a:t>
            </a:r>
          </a:p>
          <a:p>
            <a:r>
              <a:rPr lang="en-US" dirty="0"/>
              <a:t>3 - Repeat until there are 7 edges in the tree. Current edge count: 6</a:t>
            </a:r>
            <a:endParaRPr lang="en-15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8BF6ED8-5647-46CB-B8E3-CAF617103D92}"/>
              </a:ext>
            </a:extLst>
          </p:cNvPr>
          <p:cNvCxnSpPr>
            <a:cxnSpLocks/>
          </p:cNvCxnSpPr>
          <p:nvPr/>
        </p:nvCxnSpPr>
        <p:spPr>
          <a:xfrm>
            <a:off x="4972050" y="5534025"/>
            <a:ext cx="205740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186887B-E759-4395-8521-15E01F2D7B28}"/>
              </a:ext>
            </a:extLst>
          </p:cNvPr>
          <p:cNvCxnSpPr>
            <a:cxnSpLocks/>
          </p:cNvCxnSpPr>
          <p:nvPr/>
        </p:nvCxnSpPr>
        <p:spPr>
          <a:xfrm flipV="1">
            <a:off x="3724276" y="2863205"/>
            <a:ext cx="1514474" cy="87341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FA8C29F-CBE9-4E1D-BE17-33F6A7F7B0EE}"/>
              </a:ext>
            </a:extLst>
          </p:cNvPr>
          <p:cNvCxnSpPr>
            <a:cxnSpLocks/>
          </p:cNvCxnSpPr>
          <p:nvPr/>
        </p:nvCxnSpPr>
        <p:spPr>
          <a:xfrm>
            <a:off x="5572125" y="2980534"/>
            <a:ext cx="200025" cy="1034254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CF1CE04-35FF-47EB-9995-305F2388FEC7}"/>
              </a:ext>
            </a:extLst>
          </p:cNvPr>
          <p:cNvCxnSpPr>
            <a:cxnSpLocks/>
          </p:cNvCxnSpPr>
          <p:nvPr/>
        </p:nvCxnSpPr>
        <p:spPr>
          <a:xfrm>
            <a:off x="5848350" y="2863205"/>
            <a:ext cx="1790700" cy="72772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A2861AF-36E0-4255-AF5E-491B9C069318}"/>
              </a:ext>
            </a:extLst>
          </p:cNvPr>
          <p:cNvCxnSpPr>
            <a:cxnSpLocks/>
          </p:cNvCxnSpPr>
          <p:nvPr/>
        </p:nvCxnSpPr>
        <p:spPr>
          <a:xfrm flipV="1">
            <a:off x="7439025" y="3933825"/>
            <a:ext cx="485775" cy="1304926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21AAC5F-783F-4FD8-9179-DFA36568BF18}"/>
              </a:ext>
            </a:extLst>
          </p:cNvPr>
          <p:cNvCxnSpPr>
            <a:cxnSpLocks/>
          </p:cNvCxnSpPr>
          <p:nvPr/>
        </p:nvCxnSpPr>
        <p:spPr>
          <a:xfrm>
            <a:off x="5915025" y="1198209"/>
            <a:ext cx="1609725" cy="640116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Multiplication Sign 11">
            <a:extLst>
              <a:ext uri="{FF2B5EF4-FFF2-40B4-BE49-F238E27FC236}">
                <a16:creationId xmlns:a16="http://schemas.microsoft.com/office/drawing/2014/main" id="{2A168F1B-A73D-4EF3-8458-FCE22182CFDD}"/>
              </a:ext>
            </a:extLst>
          </p:cNvPr>
          <p:cNvSpPr/>
          <p:nvPr/>
        </p:nvSpPr>
        <p:spPr>
          <a:xfrm>
            <a:off x="3590925" y="4045089"/>
            <a:ext cx="523876" cy="657225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1601358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BF4D4DB-2DBA-4F7D-857D-B91F32BC9C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526" y="200025"/>
            <a:ext cx="8934450" cy="6153150"/>
          </a:xfrm>
          <a:prstGeom prst="rect">
            <a:avLst/>
          </a:prstGeom>
        </p:spPr>
      </p:pic>
      <p:sp>
        <p:nvSpPr>
          <p:cNvPr id="7" name="Rectangle 36">
            <a:extLst>
              <a:ext uri="{FF2B5EF4-FFF2-40B4-BE49-F238E27FC236}">
                <a16:creationId xmlns:a16="http://schemas.microsoft.com/office/drawing/2014/main" id="{50E23B05-224F-4972-86F2-55A8802F18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9363" y="621031"/>
            <a:ext cx="874712" cy="45719"/>
          </a:xfrm>
          <a:prstGeom prst="rect">
            <a:avLst/>
          </a:prstGeom>
          <a:noFill/>
          <a:ln w="4445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rgbClr val="000099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1600" dirty="0">
                <a:solidFill>
                  <a:srgbClr val="000066"/>
                </a:solidFill>
                <a:latin typeface="Lucida Sans" panose="020B0602030504020204" pitchFamily="34" charset="0"/>
              </a:rPr>
              <a:t>7 </a:t>
            </a:r>
            <a:r>
              <a:rPr lang="tr-TR" altLang="tr-TR" sz="1600" dirty="0">
                <a:solidFill>
                  <a:srgbClr val="000066"/>
                </a:solidFill>
                <a:latin typeface="Lucida Sans" panose="020B0602030504020204" pitchFamily="34" charset="0"/>
              </a:rPr>
              <a:t>(</a:t>
            </a:r>
            <a:r>
              <a:rPr lang="en-US" altLang="tr-TR" sz="1600" dirty="0">
                <a:solidFill>
                  <a:srgbClr val="000066"/>
                </a:solidFill>
                <a:latin typeface="Lucida Sans" panose="020B0602030504020204" pitchFamily="34" charset="0"/>
              </a:rPr>
              <a:t>U,E</a:t>
            </a:r>
            <a:r>
              <a:rPr lang="tr-TR" altLang="tr-TR" sz="1600" dirty="0">
                <a:solidFill>
                  <a:srgbClr val="000066"/>
                </a:solidFill>
                <a:latin typeface="Lucida Sans" panose="020B0602030504020204" pitchFamily="34" charset="0"/>
              </a:rPr>
              <a:t>)</a:t>
            </a:r>
          </a:p>
        </p:txBody>
      </p:sp>
      <p:sp>
        <p:nvSpPr>
          <p:cNvPr id="8" name="Rectangle 36">
            <a:extLst>
              <a:ext uri="{FF2B5EF4-FFF2-40B4-BE49-F238E27FC236}">
                <a16:creationId xmlns:a16="http://schemas.microsoft.com/office/drawing/2014/main" id="{AF750BB3-5A97-4055-B244-2AC68DA619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9626" y="2484439"/>
            <a:ext cx="358774" cy="133350"/>
          </a:xfrm>
          <a:prstGeom prst="rect">
            <a:avLst/>
          </a:prstGeom>
          <a:noFill/>
          <a:ln w="4445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rgbClr val="000099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1600" dirty="0">
                <a:solidFill>
                  <a:srgbClr val="000066"/>
                </a:solidFill>
                <a:latin typeface="Lucida Sans" panose="020B0602030504020204" pitchFamily="34" charset="0"/>
              </a:rPr>
              <a:t>0</a:t>
            </a:r>
            <a:r>
              <a:rPr lang="tr-TR" altLang="tr-TR" sz="1600" dirty="0">
                <a:solidFill>
                  <a:srgbClr val="000066"/>
                </a:solidFill>
                <a:latin typeface="Lucida Sans" panose="020B0602030504020204" pitchFamily="34" charset="0"/>
              </a:rPr>
              <a:t> (</a:t>
            </a:r>
            <a:r>
              <a:rPr lang="en-US" altLang="tr-TR" sz="1600" dirty="0">
                <a:solidFill>
                  <a:srgbClr val="000066"/>
                </a:solidFill>
                <a:latin typeface="Lucida Sans" panose="020B0602030504020204" pitchFamily="34" charset="0"/>
              </a:rPr>
              <a:t>K,E</a:t>
            </a:r>
            <a:r>
              <a:rPr lang="tr-TR" altLang="tr-TR" sz="1600" dirty="0">
                <a:solidFill>
                  <a:srgbClr val="000066"/>
                </a:solidFill>
                <a:latin typeface="Lucida Sans" panose="020B0602030504020204" pitchFamily="34" charset="0"/>
              </a:rPr>
              <a:t>)</a:t>
            </a:r>
          </a:p>
        </p:txBody>
      </p:sp>
      <p:sp>
        <p:nvSpPr>
          <p:cNvPr id="9" name="Rectangle 36">
            <a:extLst>
              <a:ext uri="{FF2B5EF4-FFF2-40B4-BE49-F238E27FC236}">
                <a16:creationId xmlns:a16="http://schemas.microsoft.com/office/drawing/2014/main" id="{BF7E6632-9531-44E9-B729-4FB6D68C76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3357959"/>
            <a:ext cx="649287" cy="142082"/>
          </a:xfrm>
          <a:prstGeom prst="rect">
            <a:avLst/>
          </a:prstGeom>
          <a:noFill/>
          <a:ln w="4445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rgbClr val="000099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1600" dirty="0">
                <a:solidFill>
                  <a:srgbClr val="000066"/>
                </a:solidFill>
                <a:latin typeface="Lucida Sans" panose="020B0602030504020204" pitchFamily="34" charset="0"/>
              </a:rPr>
              <a:t>2</a:t>
            </a:r>
            <a:r>
              <a:rPr lang="tr-TR" altLang="tr-TR" sz="1600" dirty="0">
                <a:solidFill>
                  <a:srgbClr val="000066"/>
                </a:solidFill>
                <a:latin typeface="Lucida Sans" panose="020B0602030504020204" pitchFamily="34" charset="0"/>
              </a:rPr>
              <a:t> (</a:t>
            </a:r>
            <a:r>
              <a:rPr lang="en-US" altLang="tr-TR" sz="1600" dirty="0">
                <a:solidFill>
                  <a:srgbClr val="000066"/>
                </a:solidFill>
                <a:latin typeface="Lucida Sans" panose="020B0602030504020204" pitchFamily="34" charset="0"/>
              </a:rPr>
              <a:t>U,E</a:t>
            </a:r>
            <a:r>
              <a:rPr lang="tr-TR" altLang="tr-TR" sz="1600" dirty="0">
                <a:solidFill>
                  <a:srgbClr val="000066"/>
                </a:solidFill>
                <a:latin typeface="Lucida Sans" panose="020B0602030504020204" pitchFamily="34" charset="0"/>
              </a:rPr>
              <a:t>)</a:t>
            </a:r>
          </a:p>
        </p:txBody>
      </p:sp>
      <p:sp>
        <p:nvSpPr>
          <p:cNvPr id="10" name="Rectangle 36">
            <a:extLst>
              <a:ext uri="{FF2B5EF4-FFF2-40B4-BE49-F238E27FC236}">
                <a16:creationId xmlns:a16="http://schemas.microsoft.com/office/drawing/2014/main" id="{D3674908-FA64-48FD-9E50-12895BE129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29112" y="5923757"/>
            <a:ext cx="649288" cy="133350"/>
          </a:xfrm>
          <a:prstGeom prst="rect">
            <a:avLst/>
          </a:prstGeom>
          <a:noFill/>
          <a:ln w="4445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rgbClr val="000099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tr-TR" altLang="tr-TR" sz="1600" dirty="0">
                <a:solidFill>
                  <a:srgbClr val="000066"/>
                </a:solidFill>
                <a:latin typeface="Lucida Sans" panose="020B0602030504020204" pitchFamily="34" charset="0"/>
              </a:rPr>
              <a:t>∞ (</a:t>
            </a:r>
            <a:r>
              <a:rPr lang="en-US" altLang="tr-TR" sz="1600" dirty="0">
                <a:solidFill>
                  <a:srgbClr val="000066"/>
                </a:solidFill>
                <a:latin typeface="Lucida Sans" panose="020B0602030504020204" pitchFamily="34" charset="0"/>
              </a:rPr>
              <a:t>U,</a:t>
            </a:r>
            <a:r>
              <a:rPr lang="tr-TR" altLang="tr-TR" sz="1600" dirty="0">
                <a:solidFill>
                  <a:srgbClr val="000066"/>
                </a:solidFill>
                <a:latin typeface="Lucida Sans" panose="020B0602030504020204" pitchFamily="34" charset="0"/>
              </a:rPr>
              <a:t>?)</a:t>
            </a:r>
          </a:p>
        </p:txBody>
      </p:sp>
      <p:sp>
        <p:nvSpPr>
          <p:cNvPr id="11" name="Rectangle 36">
            <a:extLst>
              <a:ext uri="{FF2B5EF4-FFF2-40B4-BE49-F238E27FC236}">
                <a16:creationId xmlns:a16="http://schemas.microsoft.com/office/drawing/2014/main" id="{80644638-C83C-41CB-A4FE-2228D6BF98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3602" y="5809456"/>
            <a:ext cx="660398" cy="247651"/>
          </a:xfrm>
          <a:prstGeom prst="rect">
            <a:avLst/>
          </a:prstGeom>
          <a:noFill/>
          <a:ln w="4445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rgbClr val="000099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tr-TR" altLang="tr-TR" sz="1600" dirty="0">
                <a:solidFill>
                  <a:srgbClr val="000066"/>
                </a:solidFill>
                <a:latin typeface="Lucida Sans" panose="020B0602030504020204" pitchFamily="34" charset="0"/>
              </a:rPr>
              <a:t>∞ (</a:t>
            </a:r>
            <a:r>
              <a:rPr lang="en-US" altLang="tr-TR" sz="1600" dirty="0">
                <a:solidFill>
                  <a:srgbClr val="000066"/>
                </a:solidFill>
                <a:latin typeface="Lucida Sans" panose="020B0602030504020204" pitchFamily="34" charset="0"/>
              </a:rPr>
              <a:t>U,</a:t>
            </a:r>
            <a:r>
              <a:rPr lang="tr-TR" altLang="tr-TR" sz="1600" dirty="0">
                <a:solidFill>
                  <a:srgbClr val="000066"/>
                </a:solidFill>
                <a:latin typeface="Lucida Sans" panose="020B0602030504020204" pitchFamily="34" charset="0"/>
              </a:rPr>
              <a:t>?)</a:t>
            </a:r>
          </a:p>
        </p:txBody>
      </p:sp>
      <p:sp>
        <p:nvSpPr>
          <p:cNvPr id="12" name="Rectangle 36">
            <a:extLst>
              <a:ext uri="{FF2B5EF4-FFF2-40B4-BE49-F238E27FC236}">
                <a16:creationId xmlns:a16="http://schemas.microsoft.com/office/drawing/2014/main" id="{A89C2AA1-1F5F-49B9-9BAB-1533203D92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0408" y="1849437"/>
            <a:ext cx="558802" cy="214310"/>
          </a:xfrm>
          <a:prstGeom prst="rect">
            <a:avLst/>
          </a:prstGeom>
          <a:noFill/>
          <a:ln w="4445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rgbClr val="000099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1600" dirty="0">
                <a:solidFill>
                  <a:srgbClr val="000066"/>
                </a:solidFill>
                <a:latin typeface="Lucida Sans" panose="020B0602030504020204" pitchFamily="34" charset="0"/>
              </a:rPr>
              <a:t>8</a:t>
            </a:r>
            <a:r>
              <a:rPr lang="tr-TR" altLang="tr-TR" sz="1600" dirty="0">
                <a:solidFill>
                  <a:srgbClr val="000066"/>
                </a:solidFill>
                <a:latin typeface="Lucida Sans" panose="020B0602030504020204" pitchFamily="34" charset="0"/>
              </a:rPr>
              <a:t> (</a:t>
            </a:r>
            <a:r>
              <a:rPr lang="en-US" altLang="tr-TR" sz="1600" dirty="0">
                <a:solidFill>
                  <a:srgbClr val="000066"/>
                </a:solidFill>
                <a:latin typeface="Lucida Sans" panose="020B0602030504020204" pitchFamily="34" charset="0"/>
              </a:rPr>
              <a:t>U,E</a:t>
            </a:r>
            <a:r>
              <a:rPr lang="tr-TR" altLang="tr-TR" sz="1600" dirty="0">
                <a:solidFill>
                  <a:srgbClr val="000066"/>
                </a:solidFill>
                <a:latin typeface="Lucida Sans" panose="020B0602030504020204" pitchFamily="34" charset="0"/>
              </a:rPr>
              <a:t>)</a:t>
            </a:r>
          </a:p>
        </p:txBody>
      </p:sp>
      <p:sp>
        <p:nvSpPr>
          <p:cNvPr id="13" name="Rectangle 36">
            <a:extLst>
              <a:ext uri="{FF2B5EF4-FFF2-40B4-BE49-F238E27FC236}">
                <a16:creationId xmlns:a16="http://schemas.microsoft.com/office/drawing/2014/main" id="{92948215-25E3-4C4D-958F-E1630A0295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18522" y="3567904"/>
            <a:ext cx="420688" cy="214310"/>
          </a:xfrm>
          <a:prstGeom prst="rect">
            <a:avLst/>
          </a:prstGeom>
          <a:noFill/>
          <a:ln w="4445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rgbClr val="000099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1600" dirty="0">
                <a:solidFill>
                  <a:srgbClr val="000066"/>
                </a:solidFill>
                <a:latin typeface="Lucida Sans" panose="020B0602030504020204" pitchFamily="34" charset="0"/>
              </a:rPr>
              <a:t>2</a:t>
            </a:r>
            <a:r>
              <a:rPr lang="tr-TR" altLang="tr-TR" sz="1600" dirty="0">
                <a:solidFill>
                  <a:srgbClr val="000066"/>
                </a:solidFill>
                <a:latin typeface="Lucida Sans" panose="020B0602030504020204" pitchFamily="34" charset="0"/>
              </a:rPr>
              <a:t> (</a:t>
            </a:r>
            <a:r>
              <a:rPr lang="en-US" altLang="tr-TR" sz="1600" dirty="0">
                <a:solidFill>
                  <a:srgbClr val="000066"/>
                </a:solidFill>
                <a:latin typeface="Lucida Sans" panose="020B0602030504020204" pitchFamily="34" charset="0"/>
              </a:rPr>
              <a:t>U,E</a:t>
            </a:r>
            <a:r>
              <a:rPr lang="tr-TR" altLang="tr-TR" sz="1600" dirty="0">
                <a:solidFill>
                  <a:srgbClr val="000066"/>
                </a:solidFill>
                <a:latin typeface="Lucida Sans" panose="020B0602030504020204" pitchFamily="34" charset="0"/>
              </a:rPr>
              <a:t>)</a:t>
            </a:r>
          </a:p>
        </p:txBody>
      </p:sp>
      <p:sp>
        <p:nvSpPr>
          <p:cNvPr id="14" name="Rectangle 36">
            <a:extLst>
              <a:ext uri="{FF2B5EF4-FFF2-40B4-BE49-F238E27FC236}">
                <a16:creationId xmlns:a16="http://schemas.microsoft.com/office/drawing/2014/main" id="{F451CECE-34CC-45FD-863B-0ECD013156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8089" y="3864769"/>
            <a:ext cx="312736" cy="202406"/>
          </a:xfrm>
          <a:prstGeom prst="rect">
            <a:avLst/>
          </a:prstGeom>
          <a:noFill/>
          <a:ln w="4445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rgbClr val="000099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1600" dirty="0">
                <a:solidFill>
                  <a:srgbClr val="000066"/>
                </a:solidFill>
                <a:latin typeface="Lucida Sans" panose="020B0602030504020204" pitchFamily="34" charset="0"/>
              </a:rPr>
              <a:t>1</a:t>
            </a:r>
            <a:r>
              <a:rPr lang="tr-TR" altLang="tr-TR" sz="1600" dirty="0">
                <a:solidFill>
                  <a:srgbClr val="000066"/>
                </a:solidFill>
                <a:latin typeface="Lucida Sans" panose="020B0602030504020204" pitchFamily="34" charset="0"/>
              </a:rPr>
              <a:t> (</a:t>
            </a:r>
            <a:r>
              <a:rPr lang="en-US" altLang="tr-TR" sz="1600" dirty="0">
                <a:solidFill>
                  <a:srgbClr val="000066"/>
                </a:solidFill>
                <a:latin typeface="Lucida Sans" panose="020B0602030504020204" pitchFamily="34" charset="0"/>
              </a:rPr>
              <a:t>U,E</a:t>
            </a:r>
            <a:r>
              <a:rPr lang="tr-TR" altLang="tr-TR" sz="1600" dirty="0">
                <a:solidFill>
                  <a:srgbClr val="000066"/>
                </a:solidFill>
                <a:latin typeface="Lucida Sans" panose="020B0602030504020204" pitchFamily="34" charset="0"/>
              </a:rPr>
              <a:t>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1D1BA2-450A-4DDE-9399-572ED04D4624}"/>
              </a:ext>
            </a:extLst>
          </p:cNvPr>
          <p:cNvSpPr txBox="1"/>
          <p:nvPr/>
        </p:nvSpPr>
        <p:spPr>
          <a:xfrm>
            <a:off x="409574" y="646428"/>
            <a:ext cx="26289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Known Vertices:</a:t>
            </a:r>
          </a:p>
          <a:p>
            <a:r>
              <a:rPr lang="en-US" sz="2400" dirty="0"/>
              <a:t>- E</a:t>
            </a:r>
          </a:p>
          <a:p>
            <a:r>
              <a:rPr lang="en-US" sz="2400" dirty="0"/>
              <a:t>Unknown Vertices:</a:t>
            </a:r>
          </a:p>
          <a:p>
            <a:r>
              <a:rPr lang="en-US" sz="2400" dirty="0"/>
              <a:t>- A,B,C,D,F,G,H</a:t>
            </a:r>
            <a:endParaRPr lang="en-150" sz="2400" dirty="0"/>
          </a:p>
        </p:txBody>
      </p:sp>
    </p:spTree>
    <p:extLst>
      <p:ext uri="{BB962C8B-B14F-4D97-AF65-F5344CB8AC3E}">
        <p14:creationId xmlns:p14="http://schemas.microsoft.com/office/powerpoint/2010/main" val="21337435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EA7F8CC1-5E77-4EF0-8089-6CD28AAC4B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526" y="200025"/>
            <a:ext cx="8934450" cy="615315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7127E80-DAD9-4B86-9DB3-CC2B75F16525}"/>
              </a:ext>
            </a:extLst>
          </p:cNvPr>
          <p:cNvSpPr txBox="1"/>
          <p:nvPr/>
        </p:nvSpPr>
        <p:spPr>
          <a:xfrm>
            <a:off x="257175" y="704850"/>
            <a:ext cx="36766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Kruskal’s Algorithm:</a:t>
            </a:r>
          </a:p>
          <a:p>
            <a:r>
              <a:rPr lang="en-US" dirty="0"/>
              <a:t>1 - Pick D-B</a:t>
            </a:r>
          </a:p>
          <a:p>
            <a:r>
              <a:rPr lang="en-US" dirty="0"/>
              <a:t>2 - Creates a cycle, do not add it to the tree </a:t>
            </a:r>
          </a:p>
          <a:p>
            <a:r>
              <a:rPr lang="en-US" dirty="0"/>
              <a:t>3 - Repeat until there are 7 edges in the tree. Current edge count: 6</a:t>
            </a:r>
            <a:endParaRPr lang="en-15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8BF6ED8-5647-46CB-B8E3-CAF617103D92}"/>
              </a:ext>
            </a:extLst>
          </p:cNvPr>
          <p:cNvCxnSpPr>
            <a:cxnSpLocks/>
          </p:cNvCxnSpPr>
          <p:nvPr/>
        </p:nvCxnSpPr>
        <p:spPr>
          <a:xfrm>
            <a:off x="4972050" y="5534025"/>
            <a:ext cx="205740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186887B-E759-4395-8521-15E01F2D7B28}"/>
              </a:ext>
            </a:extLst>
          </p:cNvPr>
          <p:cNvCxnSpPr>
            <a:cxnSpLocks/>
          </p:cNvCxnSpPr>
          <p:nvPr/>
        </p:nvCxnSpPr>
        <p:spPr>
          <a:xfrm flipV="1">
            <a:off x="3724276" y="2863205"/>
            <a:ext cx="1514474" cy="87341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FA8C29F-CBE9-4E1D-BE17-33F6A7F7B0EE}"/>
              </a:ext>
            </a:extLst>
          </p:cNvPr>
          <p:cNvCxnSpPr>
            <a:cxnSpLocks/>
          </p:cNvCxnSpPr>
          <p:nvPr/>
        </p:nvCxnSpPr>
        <p:spPr>
          <a:xfrm>
            <a:off x="5572125" y="2980534"/>
            <a:ext cx="200025" cy="1034254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CF1CE04-35FF-47EB-9995-305F2388FEC7}"/>
              </a:ext>
            </a:extLst>
          </p:cNvPr>
          <p:cNvCxnSpPr>
            <a:cxnSpLocks/>
          </p:cNvCxnSpPr>
          <p:nvPr/>
        </p:nvCxnSpPr>
        <p:spPr>
          <a:xfrm>
            <a:off x="5848350" y="2863205"/>
            <a:ext cx="1790700" cy="72772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A2861AF-36E0-4255-AF5E-491B9C069318}"/>
              </a:ext>
            </a:extLst>
          </p:cNvPr>
          <p:cNvCxnSpPr>
            <a:cxnSpLocks/>
          </p:cNvCxnSpPr>
          <p:nvPr/>
        </p:nvCxnSpPr>
        <p:spPr>
          <a:xfrm flipV="1">
            <a:off x="7439025" y="3933825"/>
            <a:ext cx="485775" cy="1304926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21AAC5F-783F-4FD8-9179-DFA36568BF18}"/>
              </a:ext>
            </a:extLst>
          </p:cNvPr>
          <p:cNvCxnSpPr>
            <a:cxnSpLocks/>
          </p:cNvCxnSpPr>
          <p:nvPr/>
        </p:nvCxnSpPr>
        <p:spPr>
          <a:xfrm>
            <a:off x="5915025" y="1198209"/>
            <a:ext cx="1609725" cy="640116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Multiplication Sign 10">
            <a:extLst>
              <a:ext uri="{FF2B5EF4-FFF2-40B4-BE49-F238E27FC236}">
                <a16:creationId xmlns:a16="http://schemas.microsoft.com/office/drawing/2014/main" id="{68FFB1D1-56C2-43C4-8355-E61F9A2A1257}"/>
              </a:ext>
            </a:extLst>
          </p:cNvPr>
          <p:cNvSpPr/>
          <p:nvPr/>
        </p:nvSpPr>
        <p:spPr>
          <a:xfrm>
            <a:off x="3590925" y="4045089"/>
            <a:ext cx="523876" cy="657225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/>
          </a:p>
        </p:txBody>
      </p:sp>
      <p:sp>
        <p:nvSpPr>
          <p:cNvPr id="12" name="Multiplication Sign 11">
            <a:extLst>
              <a:ext uri="{FF2B5EF4-FFF2-40B4-BE49-F238E27FC236}">
                <a16:creationId xmlns:a16="http://schemas.microsoft.com/office/drawing/2014/main" id="{B3FE4A1B-40B3-4630-9D23-E50F3E403A74}"/>
              </a:ext>
            </a:extLst>
          </p:cNvPr>
          <p:cNvSpPr/>
          <p:nvPr/>
        </p:nvSpPr>
        <p:spPr>
          <a:xfrm>
            <a:off x="6143626" y="4373701"/>
            <a:ext cx="523876" cy="657225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39189691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EA7F8CC1-5E77-4EF0-8089-6CD28AAC4B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526" y="200025"/>
            <a:ext cx="8934450" cy="615315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7127E80-DAD9-4B86-9DB3-CC2B75F16525}"/>
              </a:ext>
            </a:extLst>
          </p:cNvPr>
          <p:cNvSpPr txBox="1"/>
          <p:nvPr/>
        </p:nvSpPr>
        <p:spPr>
          <a:xfrm>
            <a:off x="257175" y="704850"/>
            <a:ext cx="36766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Kruskal’s Algorithm:</a:t>
            </a:r>
          </a:p>
          <a:p>
            <a:r>
              <a:rPr lang="en-US" dirty="0"/>
              <a:t>1 - Pick G-D</a:t>
            </a:r>
          </a:p>
          <a:p>
            <a:r>
              <a:rPr lang="en-US" dirty="0"/>
              <a:t>2 - Creates a cycle, do not add it to the tree </a:t>
            </a:r>
          </a:p>
          <a:p>
            <a:r>
              <a:rPr lang="en-US" dirty="0"/>
              <a:t>3 - Repeat until there are 7 edges in the tree. Current edge count: 6</a:t>
            </a:r>
            <a:endParaRPr lang="en-15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8BF6ED8-5647-46CB-B8E3-CAF617103D92}"/>
              </a:ext>
            </a:extLst>
          </p:cNvPr>
          <p:cNvCxnSpPr>
            <a:cxnSpLocks/>
          </p:cNvCxnSpPr>
          <p:nvPr/>
        </p:nvCxnSpPr>
        <p:spPr>
          <a:xfrm>
            <a:off x="4972050" y="5534025"/>
            <a:ext cx="205740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186887B-E759-4395-8521-15E01F2D7B28}"/>
              </a:ext>
            </a:extLst>
          </p:cNvPr>
          <p:cNvCxnSpPr>
            <a:cxnSpLocks/>
          </p:cNvCxnSpPr>
          <p:nvPr/>
        </p:nvCxnSpPr>
        <p:spPr>
          <a:xfrm flipV="1">
            <a:off x="3724276" y="2863205"/>
            <a:ext cx="1514474" cy="87341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FA8C29F-CBE9-4E1D-BE17-33F6A7F7B0EE}"/>
              </a:ext>
            </a:extLst>
          </p:cNvPr>
          <p:cNvCxnSpPr>
            <a:cxnSpLocks/>
          </p:cNvCxnSpPr>
          <p:nvPr/>
        </p:nvCxnSpPr>
        <p:spPr>
          <a:xfrm>
            <a:off x="5572125" y="2980534"/>
            <a:ext cx="200025" cy="1034254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CF1CE04-35FF-47EB-9995-305F2388FEC7}"/>
              </a:ext>
            </a:extLst>
          </p:cNvPr>
          <p:cNvCxnSpPr>
            <a:cxnSpLocks/>
          </p:cNvCxnSpPr>
          <p:nvPr/>
        </p:nvCxnSpPr>
        <p:spPr>
          <a:xfrm>
            <a:off x="5848350" y="2863205"/>
            <a:ext cx="1790700" cy="72772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A2861AF-36E0-4255-AF5E-491B9C069318}"/>
              </a:ext>
            </a:extLst>
          </p:cNvPr>
          <p:cNvCxnSpPr>
            <a:cxnSpLocks/>
          </p:cNvCxnSpPr>
          <p:nvPr/>
        </p:nvCxnSpPr>
        <p:spPr>
          <a:xfrm flipV="1">
            <a:off x="7439025" y="3933825"/>
            <a:ext cx="485775" cy="1304926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21AAC5F-783F-4FD8-9179-DFA36568BF18}"/>
              </a:ext>
            </a:extLst>
          </p:cNvPr>
          <p:cNvCxnSpPr>
            <a:cxnSpLocks/>
          </p:cNvCxnSpPr>
          <p:nvPr/>
        </p:nvCxnSpPr>
        <p:spPr>
          <a:xfrm>
            <a:off x="5915025" y="1198209"/>
            <a:ext cx="1609725" cy="640116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Multiplication Sign 10">
            <a:extLst>
              <a:ext uri="{FF2B5EF4-FFF2-40B4-BE49-F238E27FC236}">
                <a16:creationId xmlns:a16="http://schemas.microsoft.com/office/drawing/2014/main" id="{FC6D6184-D0B0-4AF5-84F2-2B94D4965A12}"/>
              </a:ext>
            </a:extLst>
          </p:cNvPr>
          <p:cNvSpPr/>
          <p:nvPr/>
        </p:nvSpPr>
        <p:spPr>
          <a:xfrm>
            <a:off x="3590925" y="4045089"/>
            <a:ext cx="523876" cy="657225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/>
          </a:p>
        </p:txBody>
      </p:sp>
      <p:sp>
        <p:nvSpPr>
          <p:cNvPr id="12" name="Multiplication Sign 11">
            <a:extLst>
              <a:ext uri="{FF2B5EF4-FFF2-40B4-BE49-F238E27FC236}">
                <a16:creationId xmlns:a16="http://schemas.microsoft.com/office/drawing/2014/main" id="{43945833-8AB6-4F5E-8117-C9ADFC2CE7C9}"/>
              </a:ext>
            </a:extLst>
          </p:cNvPr>
          <p:cNvSpPr/>
          <p:nvPr/>
        </p:nvSpPr>
        <p:spPr>
          <a:xfrm>
            <a:off x="6143626" y="4373701"/>
            <a:ext cx="523876" cy="657225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/>
          </a:p>
        </p:txBody>
      </p:sp>
      <p:sp>
        <p:nvSpPr>
          <p:cNvPr id="13" name="Multiplication Sign 12">
            <a:extLst>
              <a:ext uri="{FF2B5EF4-FFF2-40B4-BE49-F238E27FC236}">
                <a16:creationId xmlns:a16="http://schemas.microsoft.com/office/drawing/2014/main" id="{A57828A9-648A-4B14-9278-CF2A55315F30}"/>
              </a:ext>
            </a:extLst>
          </p:cNvPr>
          <p:cNvSpPr/>
          <p:nvPr/>
        </p:nvSpPr>
        <p:spPr>
          <a:xfrm>
            <a:off x="4114801" y="3649482"/>
            <a:ext cx="523876" cy="657225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27277783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EA7F8CC1-5E77-4EF0-8089-6CD28AAC4B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526" y="200025"/>
            <a:ext cx="8934450" cy="615315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7127E80-DAD9-4B86-9DB3-CC2B75F16525}"/>
              </a:ext>
            </a:extLst>
          </p:cNvPr>
          <p:cNvSpPr txBox="1"/>
          <p:nvPr/>
        </p:nvSpPr>
        <p:spPr>
          <a:xfrm>
            <a:off x="257175" y="704850"/>
            <a:ext cx="36766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Kruskal’s Algorithm:</a:t>
            </a:r>
          </a:p>
          <a:p>
            <a:r>
              <a:rPr lang="en-US" dirty="0"/>
              <a:t>1 - Pick C-A</a:t>
            </a:r>
          </a:p>
          <a:p>
            <a:r>
              <a:rPr lang="en-US" dirty="0"/>
              <a:t>2 - Does not create a cycle, add it to the tree </a:t>
            </a:r>
          </a:p>
          <a:p>
            <a:r>
              <a:rPr lang="en-US" dirty="0"/>
              <a:t>3 - Repeat until there are 7 edges in the tree. Current edge count: 7 </a:t>
            </a:r>
          </a:p>
          <a:p>
            <a:r>
              <a:rPr lang="en-US" dirty="0"/>
              <a:t>Finalize the process</a:t>
            </a:r>
            <a:endParaRPr lang="en-15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8BF6ED8-5647-46CB-B8E3-CAF617103D92}"/>
              </a:ext>
            </a:extLst>
          </p:cNvPr>
          <p:cNvCxnSpPr>
            <a:cxnSpLocks/>
          </p:cNvCxnSpPr>
          <p:nvPr/>
        </p:nvCxnSpPr>
        <p:spPr>
          <a:xfrm>
            <a:off x="4972050" y="5534025"/>
            <a:ext cx="205740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186887B-E759-4395-8521-15E01F2D7B28}"/>
              </a:ext>
            </a:extLst>
          </p:cNvPr>
          <p:cNvCxnSpPr>
            <a:cxnSpLocks/>
          </p:cNvCxnSpPr>
          <p:nvPr/>
        </p:nvCxnSpPr>
        <p:spPr>
          <a:xfrm flipV="1">
            <a:off x="3724276" y="2863205"/>
            <a:ext cx="1514474" cy="87341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FA8C29F-CBE9-4E1D-BE17-33F6A7F7B0EE}"/>
              </a:ext>
            </a:extLst>
          </p:cNvPr>
          <p:cNvCxnSpPr>
            <a:cxnSpLocks/>
          </p:cNvCxnSpPr>
          <p:nvPr/>
        </p:nvCxnSpPr>
        <p:spPr>
          <a:xfrm>
            <a:off x="5572125" y="2980534"/>
            <a:ext cx="200025" cy="1034254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CF1CE04-35FF-47EB-9995-305F2388FEC7}"/>
              </a:ext>
            </a:extLst>
          </p:cNvPr>
          <p:cNvCxnSpPr>
            <a:cxnSpLocks/>
          </p:cNvCxnSpPr>
          <p:nvPr/>
        </p:nvCxnSpPr>
        <p:spPr>
          <a:xfrm>
            <a:off x="5848350" y="2863205"/>
            <a:ext cx="1790700" cy="72772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A2861AF-36E0-4255-AF5E-491B9C069318}"/>
              </a:ext>
            </a:extLst>
          </p:cNvPr>
          <p:cNvCxnSpPr>
            <a:cxnSpLocks/>
          </p:cNvCxnSpPr>
          <p:nvPr/>
        </p:nvCxnSpPr>
        <p:spPr>
          <a:xfrm flipV="1">
            <a:off x="7439025" y="3933825"/>
            <a:ext cx="485775" cy="1304926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21AAC5F-783F-4FD8-9179-DFA36568BF18}"/>
              </a:ext>
            </a:extLst>
          </p:cNvPr>
          <p:cNvCxnSpPr>
            <a:cxnSpLocks/>
          </p:cNvCxnSpPr>
          <p:nvPr/>
        </p:nvCxnSpPr>
        <p:spPr>
          <a:xfrm>
            <a:off x="5915025" y="1198209"/>
            <a:ext cx="1609725" cy="640116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EA4D459-9A49-42F7-9427-FC3099010457}"/>
              </a:ext>
            </a:extLst>
          </p:cNvPr>
          <p:cNvCxnSpPr>
            <a:cxnSpLocks/>
          </p:cNvCxnSpPr>
          <p:nvPr/>
        </p:nvCxnSpPr>
        <p:spPr>
          <a:xfrm>
            <a:off x="7858125" y="2209800"/>
            <a:ext cx="85724" cy="121920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Multiplication Sign 13">
            <a:extLst>
              <a:ext uri="{FF2B5EF4-FFF2-40B4-BE49-F238E27FC236}">
                <a16:creationId xmlns:a16="http://schemas.microsoft.com/office/drawing/2014/main" id="{7DD89C68-175F-4EAE-9C3F-3FCF31C658B2}"/>
              </a:ext>
            </a:extLst>
          </p:cNvPr>
          <p:cNvSpPr/>
          <p:nvPr/>
        </p:nvSpPr>
        <p:spPr>
          <a:xfrm>
            <a:off x="3590925" y="4045089"/>
            <a:ext cx="523876" cy="657225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/>
          </a:p>
        </p:txBody>
      </p:sp>
      <p:sp>
        <p:nvSpPr>
          <p:cNvPr id="17" name="Multiplication Sign 16">
            <a:extLst>
              <a:ext uri="{FF2B5EF4-FFF2-40B4-BE49-F238E27FC236}">
                <a16:creationId xmlns:a16="http://schemas.microsoft.com/office/drawing/2014/main" id="{53F3944C-E9B5-4AF9-A4ED-79E53825E193}"/>
              </a:ext>
            </a:extLst>
          </p:cNvPr>
          <p:cNvSpPr/>
          <p:nvPr/>
        </p:nvSpPr>
        <p:spPr>
          <a:xfrm>
            <a:off x="4114801" y="3649482"/>
            <a:ext cx="523876" cy="657225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/>
          </a:p>
        </p:txBody>
      </p:sp>
      <p:sp>
        <p:nvSpPr>
          <p:cNvPr id="18" name="Multiplication Sign 17">
            <a:extLst>
              <a:ext uri="{FF2B5EF4-FFF2-40B4-BE49-F238E27FC236}">
                <a16:creationId xmlns:a16="http://schemas.microsoft.com/office/drawing/2014/main" id="{5C6E404E-D3D0-4C82-89B9-9451AC4D8555}"/>
              </a:ext>
            </a:extLst>
          </p:cNvPr>
          <p:cNvSpPr/>
          <p:nvPr/>
        </p:nvSpPr>
        <p:spPr>
          <a:xfrm>
            <a:off x="6143626" y="4373701"/>
            <a:ext cx="523876" cy="657225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40747147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02DFC-287B-476A-845B-C5E0828D2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4</a:t>
            </a:r>
            <a:endParaRPr lang="en-15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3C9DC3-D8A8-4457-AEA7-CD00D9110CA4}"/>
              </a:ext>
            </a:extLst>
          </p:cNvPr>
          <p:cNvSpPr txBox="1"/>
          <p:nvPr/>
        </p:nvSpPr>
        <p:spPr>
          <a:xfrm>
            <a:off x="838199" y="1681163"/>
            <a:ext cx="74961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Trace the breadth-first search traversal algorithm on the graph in Figure 1 starting from vertex E.</a:t>
            </a:r>
            <a:endParaRPr lang="en-150" sz="3200" dirty="0"/>
          </a:p>
        </p:txBody>
      </p:sp>
    </p:spTree>
    <p:extLst>
      <p:ext uri="{BB962C8B-B14F-4D97-AF65-F5344CB8AC3E}">
        <p14:creationId xmlns:p14="http://schemas.microsoft.com/office/powerpoint/2010/main" val="32517890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EA7F8CC1-5E77-4EF0-8089-6CD28AAC4B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526" y="200025"/>
            <a:ext cx="8934450" cy="615315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7127E80-DAD9-4B86-9DB3-CC2B75F16525}"/>
              </a:ext>
            </a:extLst>
          </p:cNvPr>
          <p:cNvSpPr txBox="1"/>
          <p:nvPr/>
        </p:nvSpPr>
        <p:spPr>
          <a:xfrm>
            <a:off x="257175" y="704850"/>
            <a:ext cx="36766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Breadth First Search Traversal:</a:t>
            </a:r>
          </a:p>
          <a:p>
            <a:r>
              <a:rPr lang="en-US" dirty="0"/>
              <a:t>Traverse vertices in increasing order while marking them as known</a:t>
            </a:r>
          </a:p>
          <a:p>
            <a:r>
              <a:rPr lang="en-US" dirty="0"/>
              <a:t>- Traverse vertices 1 away</a:t>
            </a:r>
          </a:p>
          <a:p>
            <a:r>
              <a:rPr lang="en-US" dirty="0"/>
              <a:t>- Traverse vertices 2 away</a:t>
            </a:r>
          </a:p>
          <a:p>
            <a:r>
              <a:rPr lang="en-US" dirty="0"/>
              <a:t>- Traverse vertices 3 away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- Traverse vertices V-1 away</a:t>
            </a:r>
            <a:endParaRPr lang="en-150" dirty="0"/>
          </a:p>
        </p:txBody>
      </p:sp>
    </p:spTree>
    <p:extLst>
      <p:ext uri="{BB962C8B-B14F-4D97-AF65-F5344CB8AC3E}">
        <p14:creationId xmlns:p14="http://schemas.microsoft.com/office/powerpoint/2010/main" val="15006949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EA7F8CC1-5E77-4EF0-8089-6CD28AAC4B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526" y="200025"/>
            <a:ext cx="8934450" cy="6153150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A9C9E7F-6248-42E9-9630-50DC3C2783B5}"/>
              </a:ext>
            </a:extLst>
          </p:cNvPr>
          <p:cNvCxnSpPr>
            <a:cxnSpLocks/>
          </p:cNvCxnSpPr>
          <p:nvPr/>
        </p:nvCxnSpPr>
        <p:spPr>
          <a:xfrm>
            <a:off x="5572125" y="2980534"/>
            <a:ext cx="200025" cy="1034254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2F62E48-3919-4EDC-9E8E-0B87A26E4EFE}"/>
              </a:ext>
            </a:extLst>
          </p:cNvPr>
          <p:cNvSpPr txBox="1"/>
          <p:nvPr/>
        </p:nvSpPr>
        <p:spPr>
          <a:xfrm>
            <a:off x="257175" y="704850"/>
            <a:ext cx="3676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Breadth First Search Traversal:</a:t>
            </a:r>
          </a:p>
          <a:p>
            <a:r>
              <a:rPr lang="en-US" dirty="0"/>
              <a:t>- Traverse vertices 1 away</a:t>
            </a:r>
            <a:endParaRPr lang="en-150" dirty="0"/>
          </a:p>
        </p:txBody>
      </p:sp>
    </p:spTree>
    <p:extLst>
      <p:ext uri="{BB962C8B-B14F-4D97-AF65-F5344CB8AC3E}">
        <p14:creationId xmlns:p14="http://schemas.microsoft.com/office/powerpoint/2010/main" val="32414734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EA7F8CC1-5E77-4EF0-8089-6CD28AAC4B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526" y="200025"/>
            <a:ext cx="8934450" cy="6153150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A9C9E7F-6248-42E9-9630-50DC3C2783B5}"/>
              </a:ext>
            </a:extLst>
          </p:cNvPr>
          <p:cNvCxnSpPr>
            <a:cxnSpLocks/>
          </p:cNvCxnSpPr>
          <p:nvPr/>
        </p:nvCxnSpPr>
        <p:spPr>
          <a:xfrm>
            <a:off x="5572125" y="2980534"/>
            <a:ext cx="200025" cy="1034254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E24A7AD-50E8-4B6F-B163-51221BE74FF9}"/>
              </a:ext>
            </a:extLst>
          </p:cNvPr>
          <p:cNvCxnSpPr>
            <a:cxnSpLocks/>
          </p:cNvCxnSpPr>
          <p:nvPr/>
        </p:nvCxnSpPr>
        <p:spPr>
          <a:xfrm>
            <a:off x="5876925" y="2867025"/>
            <a:ext cx="1790700" cy="70485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9939A2A-455F-462E-9800-E2ADCEF89187}"/>
              </a:ext>
            </a:extLst>
          </p:cNvPr>
          <p:cNvSpPr txBox="1"/>
          <p:nvPr/>
        </p:nvSpPr>
        <p:spPr>
          <a:xfrm>
            <a:off x="257175" y="704850"/>
            <a:ext cx="3676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Breadth First Search Traversal:</a:t>
            </a:r>
          </a:p>
          <a:p>
            <a:r>
              <a:rPr lang="en-US" dirty="0"/>
              <a:t>- Traverse vertices 1 away</a:t>
            </a:r>
            <a:endParaRPr lang="en-150" dirty="0"/>
          </a:p>
        </p:txBody>
      </p:sp>
    </p:spTree>
    <p:extLst>
      <p:ext uri="{BB962C8B-B14F-4D97-AF65-F5344CB8AC3E}">
        <p14:creationId xmlns:p14="http://schemas.microsoft.com/office/powerpoint/2010/main" val="1146146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EA7F8CC1-5E77-4EF0-8089-6CD28AAC4B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526" y="200025"/>
            <a:ext cx="8934450" cy="6153150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A9C9E7F-6248-42E9-9630-50DC3C2783B5}"/>
              </a:ext>
            </a:extLst>
          </p:cNvPr>
          <p:cNvCxnSpPr>
            <a:cxnSpLocks/>
          </p:cNvCxnSpPr>
          <p:nvPr/>
        </p:nvCxnSpPr>
        <p:spPr>
          <a:xfrm>
            <a:off x="5572125" y="2980534"/>
            <a:ext cx="200025" cy="1034254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E24A7AD-50E8-4B6F-B163-51221BE74FF9}"/>
              </a:ext>
            </a:extLst>
          </p:cNvPr>
          <p:cNvCxnSpPr>
            <a:cxnSpLocks/>
          </p:cNvCxnSpPr>
          <p:nvPr/>
        </p:nvCxnSpPr>
        <p:spPr>
          <a:xfrm>
            <a:off x="5876925" y="2867025"/>
            <a:ext cx="1790700" cy="70485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D5AB143-3956-4CAA-A109-0304302013CB}"/>
              </a:ext>
            </a:extLst>
          </p:cNvPr>
          <p:cNvCxnSpPr>
            <a:cxnSpLocks/>
          </p:cNvCxnSpPr>
          <p:nvPr/>
        </p:nvCxnSpPr>
        <p:spPr>
          <a:xfrm flipV="1">
            <a:off x="3752850" y="2867025"/>
            <a:ext cx="1485900" cy="842963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5517AE6-9096-4875-8002-FBF2F6FA6755}"/>
              </a:ext>
            </a:extLst>
          </p:cNvPr>
          <p:cNvSpPr txBox="1"/>
          <p:nvPr/>
        </p:nvSpPr>
        <p:spPr>
          <a:xfrm>
            <a:off x="257175" y="704850"/>
            <a:ext cx="3676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Breadth First Search Traversal:</a:t>
            </a:r>
          </a:p>
          <a:p>
            <a:r>
              <a:rPr lang="en-US" dirty="0"/>
              <a:t>- Traverse vertices 1 away</a:t>
            </a:r>
            <a:endParaRPr lang="en-150" dirty="0"/>
          </a:p>
        </p:txBody>
      </p:sp>
    </p:spTree>
    <p:extLst>
      <p:ext uri="{BB962C8B-B14F-4D97-AF65-F5344CB8AC3E}">
        <p14:creationId xmlns:p14="http://schemas.microsoft.com/office/powerpoint/2010/main" val="231074118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EA7F8CC1-5E77-4EF0-8089-6CD28AAC4B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526" y="200025"/>
            <a:ext cx="8934450" cy="6153150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A9C9E7F-6248-42E9-9630-50DC3C2783B5}"/>
              </a:ext>
            </a:extLst>
          </p:cNvPr>
          <p:cNvCxnSpPr>
            <a:cxnSpLocks/>
          </p:cNvCxnSpPr>
          <p:nvPr/>
        </p:nvCxnSpPr>
        <p:spPr>
          <a:xfrm>
            <a:off x="5572125" y="2980534"/>
            <a:ext cx="200025" cy="1034254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E24A7AD-50E8-4B6F-B163-51221BE74FF9}"/>
              </a:ext>
            </a:extLst>
          </p:cNvPr>
          <p:cNvCxnSpPr>
            <a:cxnSpLocks/>
          </p:cNvCxnSpPr>
          <p:nvPr/>
        </p:nvCxnSpPr>
        <p:spPr>
          <a:xfrm>
            <a:off x="5876925" y="2867025"/>
            <a:ext cx="1790700" cy="70485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D5AB143-3956-4CAA-A109-0304302013CB}"/>
              </a:ext>
            </a:extLst>
          </p:cNvPr>
          <p:cNvCxnSpPr>
            <a:cxnSpLocks/>
          </p:cNvCxnSpPr>
          <p:nvPr/>
        </p:nvCxnSpPr>
        <p:spPr>
          <a:xfrm flipV="1">
            <a:off x="3752850" y="2867025"/>
            <a:ext cx="1485900" cy="842963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4305A1B-9092-4FE0-BCB8-15D6B7B48D71}"/>
              </a:ext>
            </a:extLst>
          </p:cNvPr>
          <p:cNvCxnSpPr>
            <a:cxnSpLocks/>
          </p:cNvCxnSpPr>
          <p:nvPr/>
        </p:nvCxnSpPr>
        <p:spPr>
          <a:xfrm flipV="1">
            <a:off x="5572125" y="1302782"/>
            <a:ext cx="0" cy="1183243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89E9F8D-E21A-43C9-A487-A2616A180532}"/>
              </a:ext>
            </a:extLst>
          </p:cNvPr>
          <p:cNvSpPr txBox="1"/>
          <p:nvPr/>
        </p:nvSpPr>
        <p:spPr>
          <a:xfrm>
            <a:off x="257175" y="704850"/>
            <a:ext cx="3676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Breadth First Search Traversal:</a:t>
            </a:r>
          </a:p>
          <a:p>
            <a:r>
              <a:rPr lang="en-US" dirty="0"/>
              <a:t>- Traverse vertices 1 away</a:t>
            </a:r>
            <a:endParaRPr lang="en-150" dirty="0"/>
          </a:p>
        </p:txBody>
      </p:sp>
    </p:spTree>
    <p:extLst>
      <p:ext uri="{BB962C8B-B14F-4D97-AF65-F5344CB8AC3E}">
        <p14:creationId xmlns:p14="http://schemas.microsoft.com/office/powerpoint/2010/main" val="5779836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EA7F8CC1-5E77-4EF0-8089-6CD28AAC4B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526" y="200025"/>
            <a:ext cx="8934450" cy="6153150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A9C9E7F-6248-42E9-9630-50DC3C2783B5}"/>
              </a:ext>
            </a:extLst>
          </p:cNvPr>
          <p:cNvCxnSpPr>
            <a:cxnSpLocks/>
          </p:cNvCxnSpPr>
          <p:nvPr/>
        </p:nvCxnSpPr>
        <p:spPr>
          <a:xfrm>
            <a:off x="5572125" y="2980534"/>
            <a:ext cx="200025" cy="1034254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E24A7AD-50E8-4B6F-B163-51221BE74FF9}"/>
              </a:ext>
            </a:extLst>
          </p:cNvPr>
          <p:cNvCxnSpPr>
            <a:cxnSpLocks/>
          </p:cNvCxnSpPr>
          <p:nvPr/>
        </p:nvCxnSpPr>
        <p:spPr>
          <a:xfrm>
            <a:off x="5876925" y="2867025"/>
            <a:ext cx="1790700" cy="70485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D5AB143-3956-4CAA-A109-0304302013CB}"/>
              </a:ext>
            </a:extLst>
          </p:cNvPr>
          <p:cNvCxnSpPr>
            <a:cxnSpLocks/>
          </p:cNvCxnSpPr>
          <p:nvPr/>
        </p:nvCxnSpPr>
        <p:spPr>
          <a:xfrm flipV="1">
            <a:off x="3752850" y="2867025"/>
            <a:ext cx="1485900" cy="842963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4305A1B-9092-4FE0-BCB8-15D6B7B48D71}"/>
              </a:ext>
            </a:extLst>
          </p:cNvPr>
          <p:cNvCxnSpPr>
            <a:cxnSpLocks/>
          </p:cNvCxnSpPr>
          <p:nvPr/>
        </p:nvCxnSpPr>
        <p:spPr>
          <a:xfrm flipV="1">
            <a:off x="5572125" y="1302782"/>
            <a:ext cx="0" cy="1183243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6E08208-5B4D-47CD-BB80-001CBEE562B6}"/>
              </a:ext>
            </a:extLst>
          </p:cNvPr>
          <p:cNvCxnSpPr>
            <a:cxnSpLocks/>
          </p:cNvCxnSpPr>
          <p:nvPr/>
        </p:nvCxnSpPr>
        <p:spPr>
          <a:xfrm flipV="1">
            <a:off x="5876925" y="2085975"/>
            <a:ext cx="1619250" cy="528639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9D55ACE-9CBE-4E2A-9C2B-3615769152A3}"/>
              </a:ext>
            </a:extLst>
          </p:cNvPr>
          <p:cNvSpPr txBox="1"/>
          <p:nvPr/>
        </p:nvSpPr>
        <p:spPr>
          <a:xfrm>
            <a:off x="257175" y="704850"/>
            <a:ext cx="3676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Breadth First Search Traversal:</a:t>
            </a:r>
          </a:p>
          <a:p>
            <a:r>
              <a:rPr lang="en-US" dirty="0"/>
              <a:t>- Traverse vertices 1 away</a:t>
            </a:r>
            <a:endParaRPr lang="en-150" dirty="0"/>
          </a:p>
        </p:txBody>
      </p:sp>
    </p:spTree>
    <p:extLst>
      <p:ext uri="{BB962C8B-B14F-4D97-AF65-F5344CB8AC3E}">
        <p14:creationId xmlns:p14="http://schemas.microsoft.com/office/powerpoint/2010/main" val="4060484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BF4D4DB-2DBA-4F7D-857D-B91F32BC9C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526" y="200025"/>
            <a:ext cx="8934450" cy="6153150"/>
          </a:xfrm>
          <a:prstGeom prst="rect">
            <a:avLst/>
          </a:prstGeom>
        </p:spPr>
      </p:pic>
      <p:sp>
        <p:nvSpPr>
          <p:cNvPr id="7" name="Rectangle 36">
            <a:extLst>
              <a:ext uri="{FF2B5EF4-FFF2-40B4-BE49-F238E27FC236}">
                <a16:creationId xmlns:a16="http://schemas.microsoft.com/office/drawing/2014/main" id="{50E23B05-224F-4972-86F2-55A8802F18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9363" y="621031"/>
            <a:ext cx="874712" cy="45719"/>
          </a:xfrm>
          <a:prstGeom prst="rect">
            <a:avLst/>
          </a:prstGeom>
          <a:noFill/>
          <a:ln w="4445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rgbClr val="000099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1600" dirty="0">
                <a:solidFill>
                  <a:srgbClr val="000066"/>
                </a:solidFill>
                <a:latin typeface="Lucida Sans" panose="020B0602030504020204" pitchFamily="34" charset="0"/>
              </a:rPr>
              <a:t>7 </a:t>
            </a:r>
            <a:r>
              <a:rPr lang="tr-TR" altLang="tr-TR" sz="1600" dirty="0">
                <a:solidFill>
                  <a:srgbClr val="000066"/>
                </a:solidFill>
                <a:latin typeface="Lucida Sans" panose="020B0602030504020204" pitchFamily="34" charset="0"/>
              </a:rPr>
              <a:t>(</a:t>
            </a:r>
            <a:r>
              <a:rPr lang="en-US" altLang="tr-TR" sz="1600" dirty="0">
                <a:solidFill>
                  <a:srgbClr val="000066"/>
                </a:solidFill>
                <a:latin typeface="Lucida Sans" panose="020B0602030504020204" pitchFamily="34" charset="0"/>
              </a:rPr>
              <a:t>U,E</a:t>
            </a:r>
            <a:r>
              <a:rPr lang="tr-TR" altLang="tr-TR" sz="1600" dirty="0">
                <a:solidFill>
                  <a:srgbClr val="000066"/>
                </a:solidFill>
                <a:latin typeface="Lucida Sans" panose="020B0602030504020204" pitchFamily="34" charset="0"/>
              </a:rPr>
              <a:t>)</a:t>
            </a:r>
          </a:p>
        </p:txBody>
      </p:sp>
      <p:sp>
        <p:nvSpPr>
          <p:cNvPr id="8" name="Rectangle 36">
            <a:extLst>
              <a:ext uri="{FF2B5EF4-FFF2-40B4-BE49-F238E27FC236}">
                <a16:creationId xmlns:a16="http://schemas.microsoft.com/office/drawing/2014/main" id="{AF750BB3-5A97-4055-B244-2AC68DA619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9626" y="2484439"/>
            <a:ext cx="358774" cy="133350"/>
          </a:xfrm>
          <a:prstGeom prst="rect">
            <a:avLst/>
          </a:prstGeom>
          <a:noFill/>
          <a:ln w="4445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rgbClr val="000099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1600" dirty="0">
                <a:solidFill>
                  <a:srgbClr val="000066"/>
                </a:solidFill>
                <a:latin typeface="Lucida Sans" panose="020B0602030504020204" pitchFamily="34" charset="0"/>
              </a:rPr>
              <a:t>0</a:t>
            </a:r>
            <a:r>
              <a:rPr lang="tr-TR" altLang="tr-TR" sz="1600" dirty="0">
                <a:solidFill>
                  <a:srgbClr val="000066"/>
                </a:solidFill>
                <a:latin typeface="Lucida Sans" panose="020B0602030504020204" pitchFamily="34" charset="0"/>
              </a:rPr>
              <a:t> (</a:t>
            </a:r>
            <a:r>
              <a:rPr lang="en-US" altLang="tr-TR" sz="1600" dirty="0">
                <a:solidFill>
                  <a:srgbClr val="000066"/>
                </a:solidFill>
                <a:latin typeface="Lucida Sans" panose="020B0602030504020204" pitchFamily="34" charset="0"/>
              </a:rPr>
              <a:t>K,E</a:t>
            </a:r>
            <a:r>
              <a:rPr lang="tr-TR" altLang="tr-TR" sz="1600" dirty="0">
                <a:solidFill>
                  <a:srgbClr val="000066"/>
                </a:solidFill>
                <a:latin typeface="Lucida Sans" panose="020B0602030504020204" pitchFamily="34" charset="0"/>
              </a:rPr>
              <a:t>)</a:t>
            </a:r>
          </a:p>
        </p:txBody>
      </p:sp>
      <p:sp>
        <p:nvSpPr>
          <p:cNvPr id="9" name="Rectangle 36">
            <a:extLst>
              <a:ext uri="{FF2B5EF4-FFF2-40B4-BE49-F238E27FC236}">
                <a16:creationId xmlns:a16="http://schemas.microsoft.com/office/drawing/2014/main" id="{BF7E6632-9531-44E9-B729-4FB6D68C76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3357959"/>
            <a:ext cx="649287" cy="142082"/>
          </a:xfrm>
          <a:prstGeom prst="rect">
            <a:avLst/>
          </a:prstGeom>
          <a:noFill/>
          <a:ln w="4445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rgbClr val="000099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1600" dirty="0">
                <a:solidFill>
                  <a:srgbClr val="000066"/>
                </a:solidFill>
                <a:latin typeface="Lucida Sans" panose="020B0602030504020204" pitchFamily="34" charset="0"/>
              </a:rPr>
              <a:t>2</a:t>
            </a:r>
            <a:r>
              <a:rPr lang="tr-TR" altLang="tr-TR" sz="1600" dirty="0">
                <a:solidFill>
                  <a:srgbClr val="000066"/>
                </a:solidFill>
                <a:latin typeface="Lucida Sans" panose="020B0602030504020204" pitchFamily="34" charset="0"/>
              </a:rPr>
              <a:t> (</a:t>
            </a:r>
            <a:r>
              <a:rPr lang="en-US" altLang="tr-TR" sz="1600" dirty="0">
                <a:solidFill>
                  <a:srgbClr val="000066"/>
                </a:solidFill>
                <a:latin typeface="Lucida Sans" panose="020B0602030504020204" pitchFamily="34" charset="0"/>
              </a:rPr>
              <a:t>U,E</a:t>
            </a:r>
            <a:r>
              <a:rPr lang="tr-TR" altLang="tr-TR" sz="1600" dirty="0">
                <a:solidFill>
                  <a:srgbClr val="000066"/>
                </a:solidFill>
                <a:latin typeface="Lucida Sans" panose="020B0602030504020204" pitchFamily="34" charset="0"/>
              </a:rPr>
              <a:t>)</a:t>
            </a:r>
          </a:p>
        </p:txBody>
      </p:sp>
      <p:sp>
        <p:nvSpPr>
          <p:cNvPr id="10" name="Rectangle 36">
            <a:extLst>
              <a:ext uri="{FF2B5EF4-FFF2-40B4-BE49-F238E27FC236}">
                <a16:creationId xmlns:a16="http://schemas.microsoft.com/office/drawing/2014/main" id="{D3674908-FA64-48FD-9E50-12895BE129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29112" y="5923757"/>
            <a:ext cx="649288" cy="133350"/>
          </a:xfrm>
          <a:prstGeom prst="rect">
            <a:avLst/>
          </a:prstGeom>
          <a:noFill/>
          <a:ln w="4445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rgbClr val="000099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tr-TR" altLang="tr-TR" sz="1600" dirty="0">
                <a:solidFill>
                  <a:srgbClr val="000066"/>
                </a:solidFill>
                <a:latin typeface="Lucida Sans" panose="020B0602030504020204" pitchFamily="34" charset="0"/>
              </a:rPr>
              <a:t>∞ (</a:t>
            </a:r>
            <a:r>
              <a:rPr lang="en-US" altLang="tr-TR" sz="1600" dirty="0">
                <a:solidFill>
                  <a:srgbClr val="000066"/>
                </a:solidFill>
                <a:latin typeface="Lucida Sans" panose="020B0602030504020204" pitchFamily="34" charset="0"/>
              </a:rPr>
              <a:t>U,</a:t>
            </a:r>
            <a:r>
              <a:rPr lang="tr-TR" altLang="tr-TR" sz="1600" dirty="0">
                <a:solidFill>
                  <a:srgbClr val="000066"/>
                </a:solidFill>
                <a:latin typeface="Lucida Sans" panose="020B0602030504020204" pitchFamily="34" charset="0"/>
              </a:rPr>
              <a:t>?)</a:t>
            </a:r>
          </a:p>
        </p:txBody>
      </p:sp>
      <p:sp>
        <p:nvSpPr>
          <p:cNvPr id="11" name="Rectangle 36">
            <a:extLst>
              <a:ext uri="{FF2B5EF4-FFF2-40B4-BE49-F238E27FC236}">
                <a16:creationId xmlns:a16="http://schemas.microsoft.com/office/drawing/2014/main" id="{80644638-C83C-41CB-A4FE-2228D6BF98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3602" y="5809456"/>
            <a:ext cx="660398" cy="247651"/>
          </a:xfrm>
          <a:prstGeom prst="rect">
            <a:avLst/>
          </a:prstGeom>
          <a:noFill/>
          <a:ln w="4445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rgbClr val="000099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1600" dirty="0">
                <a:solidFill>
                  <a:srgbClr val="000066"/>
                </a:solidFill>
                <a:latin typeface="Lucida Sans" panose="020B0602030504020204" pitchFamily="34" charset="0"/>
              </a:rPr>
              <a:t>5</a:t>
            </a:r>
            <a:r>
              <a:rPr lang="tr-TR" altLang="tr-TR" sz="1600" dirty="0">
                <a:solidFill>
                  <a:srgbClr val="000066"/>
                </a:solidFill>
                <a:latin typeface="Lucida Sans" panose="020B0602030504020204" pitchFamily="34" charset="0"/>
              </a:rPr>
              <a:t> (</a:t>
            </a:r>
            <a:r>
              <a:rPr lang="en-US" altLang="tr-TR" sz="1600" dirty="0">
                <a:solidFill>
                  <a:srgbClr val="000066"/>
                </a:solidFill>
                <a:latin typeface="Lucida Sans" panose="020B0602030504020204" pitchFamily="34" charset="0"/>
              </a:rPr>
              <a:t>U,D</a:t>
            </a:r>
            <a:r>
              <a:rPr lang="tr-TR" altLang="tr-TR" sz="1600" dirty="0">
                <a:solidFill>
                  <a:srgbClr val="000066"/>
                </a:solidFill>
                <a:latin typeface="Lucida Sans" panose="020B0602030504020204" pitchFamily="34" charset="0"/>
              </a:rPr>
              <a:t>)</a:t>
            </a:r>
          </a:p>
        </p:txBody>
      </p:sp>
      <p:sp>
        <p:nvSpPr>
          <p:cNvPr id="12" name="Rectangle 36">
            <a:extLst>
              <a:ext uri="{FF2B5EF4-FFF2-40B4-BE49-F238E27FC236}">
                <a16:creationId xmlns:a16="http://schemas.microsoft.com/office/drawing/2014/main" id="{A89C2AA1-1F5F-49B9-9BAB-1533203D92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0408" y="1849437"/>
            <a:ext cx="558802" cy="214310"/>
          </a:xfrm>
          <a:prstGeom prst="rect">
            <a:avLst/>
          </a:prstGeom>
          <a:noFill/>
          <a:ln w="4445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rgbClr val="000099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1600" dirty="0">
                <a:solidFill>
                  <a:srgbClr val="000066"/>
                </a:solidFill>
                <a:latin typeface="Lucida Sans" panose="020B0602030504020204" pitchFamily="34" charset="0"/>
              </a:rPr>
              <a:t>8</a:t>
            </a:r>
            <a:r>
              <a:rPr lang="tr-TR" altLang="tr-TR" sz="1600" dirty="0">
                <a:solidFill>
                  <a:srgbClr val="000066"/>
                </a:solidFill>
                <a:latin typeface="Lucida Sans" panose="020B0602030504020204" pitchFamily="34" charset="0"/>
              </a:rPr>
              <a:t> (</a:t>
            </a:r>
            <a:r>
              <a:rPr lang="en-US" altLang="tr-TR" sz="1600" dirty="0">
                <a:solidFill>
                  <a:srgbClr val="000066"/>
                </a:solidFill>
                <a:latin typeface="Lucida Sans" panose="020B0602030504020204" pitchFamily="34" charset="0"/>
              </a:rPr>
              <a:t>U,E</a:t>
            </a:r>
            <a:r>
              <a:rPr lang="tr-TR" altLang="tr-TR" sz="1600" dirty="0">
                <a:solidFill>
                  <a:srgbClr val="000066"/>
                </a:solidFill>
                <a:latin typeface="Lucida Sans" panose="020B0602030504020204" pitchFamily="34" charset="0"/>
              </a:rPr>
              <a:t>)</a:t>
            </a:r>
          </a:p>
        </p:txBody>
      </p:sp>
      <p:sp>
        <p:nvSpPr>
          <p:cNvPr id="13" name="Rectangle 36">
            <a:extLst>
              <a:ext uri="{FF2B5EF4-FFF2-40B4-BE49-F238E27FC236}">
                <a16:creationId xmlns:a16="http://schemas.microsoft.com/office/drawing/2014/main" id="{92948215-25E3-4C4D-958F-E1630A0295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18522" y="3567904"/>
            <a:ext cx="420688" cy="214310"/>
          </a:xfrm>
          <a:prstGeom prst="rect">
            <a:avLst/>
          </a:prstGeom>
          <a:noFill/>
          <a:ln w="4445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rgbClr val="000099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1600" dirty="0">
                <a:solidFill>
                  <a:srgbClr val="000066"/>
                </a:solidFill>
                <a:latin typeface="Lucida Sans" panose="020B0602030504020204" pitchFamily="34" charset="0"/>
              </a:rPr>
              <a:t>2</a:t>
            </a:r>
            <a:r>
              <a:rPr lang="tr-TR" altLang="tr-TR" sz="1600" dirty="0">
                <a:solidFill>
                  <a:srgbClr val="000066"/>
                </a:solidFill>
                <a:latin typeface="Lucida Sans" panose="020B0602030504020204" pitchFamily="34" charset="0"/>
              </a:rPr>
              <a:t> (</a:t>
            </a:r>
            <a:r>
              <a:rPr lang="en-US" altLang="tr-TR" sz="1600" dirty="0">
                <a:solidFill>
                  <a:srgbClr val="000066"/>
                </a:solidFill>
                <a:latin typeface="Lucida Sans" panose="020B0602030504020204" pitchFamily="34" charset="0"/>
              </a:rPr>
              <a:t>U,E</a:t>
            </a:r>
            <a:r>
              <a:rPr lang="tr-TR" altLang="tr-TR" sz="1600" dirty="0">
                <a:solidFill>
                  <a:srgbClr val="000066"/>
                </a:solidFill>
                <a:latin typeface="Lucida Sans" panose="020B0602030504020204" pitchFamily="34" charset="0"/>
              </a:rPr>
              <a:t>)</a:t>
            </a:r>
          </a:p>
        </p:txBody>
      </p:sp>
      <p:sp>
        <p:nvSpPr>
          <p:cNvPr id="14" name="Rectangle 36">
            <a:extLst>
              <a:ext uri="{FF2B5EF4-FFF2-40B4-BE49-F238E27FC236}">
                <a16:creationId xmlns:a16="http://schemas.microsoft.com/office/drawing/2014/main" id="{F451CECE-34CC-45FD-863B-0ECD013156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8089" y="3864769"/>
            <a:ext cx="312736" cy="202406"/>
          </a:xfrm>
          <a:prstGeom prst="rect">
            <a:avLst/>
          </a:prstGeom>
          <a:noFill/>
          <a:ln w="4445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rgbClr val="000099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1600" dirty="0">
                <a:solidFill>
                  <a:srgbClr val="000066"/>
                </a:solidFill>
                <a:latin typeface="Lucida Sans" panose="020B0602030504020204" pitchFamily="34" charset="0"/>
              </a:rPr>
              <a:t>1</a:t>
            </a:r>
            <a:r>
              <a:rPr lang="tr-TR" altLang="tr-TR" sz="1600" dirty="0">
                <a:solidFill>
                  <a:srgbClr val="000066"/>
                </a:solidFill>
                <a:latin typeface="Lucida Sans" panose="020B0602030504020204" pitchFamily="34" charset="0"/>
              </a:rPr>
              <a:t> (</a:t>
            </a:r>
            <a:r>
              <a:rPr lang="en-US" altLang="tr-TR" sz="1600" dirty="0">
                <a:solidFill>
                  <a:srgbClr val="000066"/>
                </a:solidFill>
                <a:latin typeface="Lucida Sans" panose="020B0602030504020204" pitchFamily="34" charset="0"/>
              </a:rPr>
              <a:t>K,E</a:t>
            </a:r>
            <a:r>
              <a:rPr lang="tr-TR" altLang="tr-TR" sz="1600" dirty="0">
                <a:solidFill>
                  <a:srgbClr val="000066"/>
                </a:solidFill>
                <a:latin typeface="Lucida Sans" panose="020B0602030504020204" pitchFamily="34" charset="0"/>
              </a:rPr>
              <a:t>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38E3045-8854-4341-A2AF-3F4BD7062815}"/>
              </a:ext>
            </a:extLst>
          </p:cNvPr>
          <p:cNvSpPr txBox="1"/>
          <p:nvPr/>
        </p:nvSpPr>
        <p:spPr>
          <a:xfrm>
            <a:off x="409574" y="646428"/>
            <a:ext cx="26289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Known Vertices:</a:t>
            </a:r>
          </a:p>
          <a:p>
            <a:r>
              <a:rPr lang="en-US" sz="2400" dirty="0"/>
              <a:t>- E,D</a:t>
            </a:r>
          </a:p>
          <a:p>
            <a:r>
              <a:rPr lang="en-US" sz="2400" dirty="0"/>
              <a:t>Unknown Vertices:</a:t>
            </a:r>
          </a:p>
          <a:p>
            <a:r>
              <a:rPr lang="en-US" sz="2400" dirty="0"/>
              <a:t>- A,B,C,F,G,H</a:t>
            </a:r>
            <a:endParaRPr lang="en-150" sz="2400" dirty="0"/>
          </a:p>
        </p:txBody>
      </p:sp>
    </p:spTree>
    <p:extLst>
      <p:ext uri="{BB962C8B-B14F-4D97-AF65-F5344CB8AC3E}">
        <p14:creationId xmlns:p14="http://schemas.microsoft.com/office/powerpoint/2010/main" val="198190358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EA7F8CC1-5E77-4EF0-8089-6CD28AAC4B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526" y="200025"/>
            <a:ext cx="8934450" cy="6153150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A9C9E7F-6248-42E9-9630-50DC3C2783B5}"/>
              </a:ext>
            </a:extLst>
          </p:cNvPr>
          <p:cNvCxnSpPr>
            <a:cxnSpLocks/>
          </p:cNvCxnSpPr>
          <p:nvPr/>
        </p:nvCxnSpPr>
        <p:spPr>
          <a:xfrm>
            <a:off x="5572125" y="2980534"/>
            <a:ext cx="200025" cy="1034254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E24A7AD-50E8-4B6F-B163-51221BE74FF9}"/>
              </a:ext>
            </a:extLst>
          </p:cNvPr>
          <p:cNvCxnSpPr>
            <a:cxnSpLocks/>
          </p:cNvCxnSpPr>
          <p:nvPr/>
        </p:nvCxnSpPr>
        <p:spPr>
          <a:xfrm>
            <a:off x="5876925" y="2867025"/>
            <a:ext cx="1790700" cy="70485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D5AB143-3956-4CAA-A109-0304302013CB}"/>
              </a:ext>
            </a:extLst>
          </p:cNvPr>
          <p:cNvCxnSpPr>
            <a:cxnSpLocks/>
          </p:cNvCxnSpPr>
          <p:nvPr/>
        </p:nvCxnSpPr>
        <p:spPr>
          <a:xfrm flipV="1">
            <a:off x="3752850" y="2867025"/>
            <a:ext cx="1485900" cy="842963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4305A1B-9092-4FE0-BCB8-15D6B7B48D71}"/>
              </a:ext>
            </a:extLst>
          </p:cNvPr>
          <p:cNvCxnSpPr>
            <a:cxnSpLocks/>
          </p:cNvCxnSpPr>
          <p:nvPr/>
        </p:nvCxnSpPr>
        <p:spPr>
          <a:xfrm flipV="1">
            <a:off x="5572125" y="1302782"/>
            <a:ext cx="0" cy="1183243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6E08208-5B4D-47CD-BB80-001CBEE562B6}"/>
              </a:ext>
            </a:extLst>
          </p:cNvPr>
          <p:cNvCxnSpPr>
            <a:cxnSpLocks/>
          </p:cNvCxnSpPr>
          <p:nvPr/>
        </p:nvCxnSpPr>
        <p:spPr>
          <a:xfrm flipV="1">
            <a:off x="5876925" y="2085975"/>
            <a:ext cx="1619250" cy="528639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2442C5C-4401-4F25-8A33-1B642C36EB61}"/>
              </a:ext>
            </a:extLst>
          </p:cNvPr>
          <p:cNvCxnSpPr>
            <a:cxnSpLocks/>
          </p:cNvCxnSpPr>
          <p:nvPr/>
        </p:nvCxnSpPr>
        <p:spPr>
          <a:xfrm>
            <a:off x="6096000" y="4438650"/>
            <a:ext cx="1066801" cy="842964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C82AA72-E3CF-4180-B032-951FF344942F}"/>
              </a:ext>
            </a:extLst>
          </p:cNvPr>
          <p:cNvSpPr txBox="1"/>
          <p:nvPr/>
        </p:nvSpPr>
        <p:spPr>
          <a:xfrm>
            <a:off x="257175" y="704850"/>
            <a:ext cx="36766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Breadth First Search Traversal:</a:t>
            </a:r>
          </a:p>
          <a:p>
            <a:r>
              <a:rPr lang="en-US" dirty="0"/>
              <a:t>- No more vertices 1 away left,</a:t>
            </a:r>
          </a:p>
          <a:p>
            <a:r>
              <a:rPr lang="en-US" dirty="0"/>
              <a:t>- Traverse vertices 2 away</a:t>
            </a:r>
            <a:endParaRPr lang="en-150" dirty="0"/>
          </a:p>
        </p:txBody>
      </p:sp>
    </p:spTree>
    <p:extLst>
      <p:ext uri="{BB962C8B-B14F-4D97-AF65-F5344CB8AC3E}">
        <p14:creationId xmlns:p14="http://schemas.microsoft.com/office/powerpoint/2010/main" val="347940671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EA7F8CC1-5E77-4EF0-8089-6CD28AAC4B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526" y="200025"/>
            <a:ext cx="8934450" cy="6153150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A9C9E7F-6248-42E9-9630-50DC3C2783B5}"/>
              </a:ext>
            </a:extLst>
          </p:cNvPr>
          <p:cNvCxnSpPr>
            <a:cxnSpLocks/>
          </p:cNvCxnSpPr>
          <p:nvPr/>
        </p:nvCxnSpPr>
        <p:spPr>
          <a:xfrm>
            <a:off x="5572125" y="2980534"/>
            <a:ext cx="200025" cy="1034254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E24A7AD-50E8-4B6F-B163-51221BE74FF9}"/>
              </a:ext>
            </a:extLst>
          </p:cNvPr>
          <p:cNvCxnSpPr>
            <a:cxnSpLocks/>
          </p:cNvCxnSpPr>
          <p:nvPr/>
        </p:nvCxnSpPr>
        <p:spPr>
          <a:xfrm>
            <a:off x="5876925" y="2867025"/>
            <a:ext cx="1790700" cy="70485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D5AB143-3956-4CAA-A109-0304302013CB}"/>
              </a:ext>
            </a:extLst>
          </p:cNvPr>
          <p:cNvCxnSpPr>
            <a:cxnSpLocks/>
          </p:cNvCxnSpPr>
          <p:nvPr/>
        </p:nvCxnSpPr>
        <p:spPr>
          <a:xfrm flipV="1">
            <a:off x="3752850" y="2867025"/>
            <a:ext cx="1485900" cy="842963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4305A1B-9092-4FE0-BCB8-15D6B7B48D71}"/>
              </a:ext>
            </a:extLst>
          </p:cNvPr>
          <p:cNvCxnSpPr>
            <a:cxnSpLocks/>
          </p:cNvCxnSpPr>
          <p:nvPr/>
        </p:nvCxnSpPr>
        <p:spPr>
          <a:xfrm flipV="1">
            <a:off x="5572125" y="1302782"/>
            <a:ext cx="0" cy="1183243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6E08208-5B4D-47CD-BB80-001CBEE562B6}"/>
              </a:ext>
            </a:extLst>
          </p:cNvPr>
          <p:cNvCxnSpPr>
            <a:cxnSpLocks/>
          </p:cNvCxnSpPr>
          <p:nvPr/>
        </p:nvCxnSpPr>
        <p:spPr>
          <a:xfrm flipV="1">
            <a:off x="5876925" y="2085975"/>
            <a:ext cx="1619250" cy="528639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2442C5C-4401-4F25-8A33-1B642C36EB61}"/>
              </a:ext>
            </a:extLst>
          </p:cNvPr>
          <p:cNvCxnSpPr>
            <a:cxnSpLocks/>
          </p:cNvCxnSpPr>
          <p:nvPr/>
        </p:nvCxnSpPr>
        <p:spPr>
          <a:xfrm>
            <a:off x="6096000" y="4438650"/>
            <a:ext cx="1066801" cy="842964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1428F85-E755-41DB-91E2-63AF99103E80}"/>
              </a:ext>
            </a:extLst>
          </p:cNvPr>
          <p:cNvCxnSpPr>
            <a:cxnSpLocks/>
          </p:cNvCxnSpPr>
          <p:nvPr/>
        </p:nvCxnSpPr>
        <p:spPr>
          <a:xfrm>
            <a:off x="3633788" y="4076463"/>
            <a:ext cx="862012" cy="1276587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75B4215-9EFB-4470-A610-1252AC9145AA}"/>
              </a:ext>
            </a:extLst>
          </p:cNvPr>
          <p:cNvSpPr txBox="1"/>
          <p:nvPr/>
        </p:nvSpPr>
        <p:spPr>
          <a:xfrm>
            <a:off x="257175" y="704850"/>
            <a:ext cx="36766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Breadth First Search Traversal:</a:t>
            </a:r>
          </a:p>
          <a:p>
            <a:r>
              <a:rPr lang="en-US" dirty="0"/>
              <a:t>- Traverse vertices 2 away</a:t>
            </a:r>
          </a:p>
          <a:p>
            <a:r>
              <a:rPr lang="en-US" dirty="0"/>
              <a:t>- No more unvisited vertices left, finalize</a:t>
            </a:r>
          </a:p>
        </p:txBody>
      </p:sp>
    </p:spTree>
    <p:extLst>
      <p:ext uri="{BB962C8B-B14F-4D97-AF65-F5344CB8AC3E}">
        <p14:creationId xmlns:p14="http://schemas.microsoft.com/office/powerpoint/2010/main" val="349289006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02DFC-287B-476A-845B-C5E0828D2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5</a:t>
            </a:r>
            <a:endParaRPr lang="en-15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3C9DC3-D8A8-4457-AEA7-CD00D9110CA4}"/>
              </a:ext>
            </a:extLst>
          </p:cNvPr>
          <p:cNvSpPr txBox="1"/>
          <p:nvPr/>
        </p:nvSpPr>
        <p:spPr>
          <a:xfrm>
            <a:off x="838199" y="1681163"/>
            <a:ext cx="749617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Find a topological ordering of the graph in Figure 2.</a:t>
            </a:r>
            <a:endParaRPr lang="en-150" sz="3200" dirty="0"/>
          </a:p>
        </p:txBody>
      </p:sp>
    </p:spTree>
    <p:extLst>
      <p:ext uri="{BB962C8B-B14F-4D97-AF65-F5344CB8AC3E}">
        <p14:creationId xmlns:p14="http://schemas.microsoft.com/office/powerpoint/2010/main" val="218934116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40ED900-FF45-4A98-9BC7-16580444BB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8201" y="342787"/>
            <a:ext cx="7753581" cy="592466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20D9B69-2D2E-4237-B218-24C45B949C81}"/>
              </a:ext>
            </a:extLst>
          </p:cNvPr>
          <p:cNvSpPr txBox="1"/>
          <p:nvPr/>
        </p:nvSpPr>
        <p:spPr>
          <a:xfrm>
            <a:off x="466725" y="676275"/>
            <a:ext cx="223837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150" dirty="0"/>
              <a:t>Topological Sort:</a:t>
            </a:r>
          </a:p>
          <a:p>
            <a:r>
              <a:rPr lang="en-US" altLang="en-150" dirty="0"/>
              <a:t>1 - </a:t>
            </a:r>
            <a:r>
              <a:rPr lang="tr-TR" altLang="en-150" dirty="0"/>
              <a:t>Select </a:t>
            </a:r>
            <a:r>
              <a:rPr lang="en-US" altLang="en-150" dirty="0"/>
              <a:t>any </a:t>
            </a:r>
            <a:r>
              <a:rPr lang="tr-TR" altLang="en-150" dirty="0"/>
              <a:t>vertex with in-degree 0</a:t>
            </a:r>
          </a:p>
          <a:p>
            <a:r>
              <a:rPr lang="en-US" altLang="en-150" dirty="0"/>
              <a:t>2 - </a:t>
            </a:r>
            <a:r>
              <a:rPr lang="tr-TR" altLang="en-150" dirty="0"/>
              <a:t>Print it out</a:t>
            </a:r>
          </a:p>
          <a:p>
            <a:r>
              <a:rPr lang="en-US" altLang="en-150" dirty="0"/>
              <a:t>3 - </a:t>
            </a:r>
            <a:r>
              <a:rPr lang="tr-TR" altLang="en-150" dirty="0"/>
              <a:t>Remove it</a:t>
            </a:r>
          </a:p>
          <a:p>
            <a:r>
              <a:rPr lang="en-US" altLang="en-150" dirty="0"/>
              <a:t>4 - </a:t>
            </a:r>
            <a:r>
              <a:rPr lang="tr-TR" altLang="en-150" dirty="0"/>
              <a:t>Repeat</a:t>
            </a:r>
          </a:p>
          <a:p>
            <a:endParaRPr lang="en-150" dirty="0"/>
          </a:p>
        </p:txBody>
      </p:sp>
    </p:spTree>
    <p:extLst>
      <p:ext uri="{BB962C8B-B14F-4D97-AF65-F5344CB8AC3E}">
        <p14:creationId xmlns:p14="http://schemas.microsoft.com/office/powerpoint/2010/main" val="304362757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40ED900-FF45-4A98-9BC7-16580444BB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8201" y="342787"/>
            <a:ext cx="7753581" cy="592466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20D9B69-2D2E-4237-B218-24C45B949C81}"/>
              </a:ext>
            </a:extLst>
          </p:cNvPr>
          <p:cNvSpPr txBox="1"/>
          <p:nvPr/>
        </p:nvSpPr>
        <p:spPr>
          <a:xfrm>
            <a:off x="466725" y="676275"/>
            <a:ext cx="21240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150" dirty="0"/>
              <a:t>Topological Sort:</a:t>
            </a:r>
          </a:p>
          <a:p>
            <a:r>
              <a:rPr lang="en-US" altLang="en-150" dirty="0"/>
              <a:t>1 - </a:t>
            </a:r>
            <a:r>
              <a:rPr lang="tr-TR" altLang="en-150" dirty="0"/>
              <a:t>Select </a:t>
            </a:r>
            <a:r>
              <a:rPr lang="en-US" altLang="en-150" dirty="0"/>
              <a:t>s</a:t>
            </a:r>
            <a:endParaRPr lang="tr-TR" altLang="en-150" dirty="0"/>
          </a:p>
          <a:p>
            <a:r>
              <a:rPr lang="en-US" altLang="en-150" dirty="0"/>
              <a:t>2 - </a:t>
            </a:r>
            <a:r>
              <a:rPr lang="tr-TR" altLang="en-150" dirty="0"/>
              <a:t>Print it out</a:t>
            </a:r>
          </a:p>
          <a:p>
            <a:r>
              <a:rPr lang="en-US" altLang="en-150" dirty="0"/>
              <a:t>3 - </a:t>
            </a:r>
            <a:r>
              <a:rPr lang="tr-TR" altLang="en-150" dirty="0"/>
              <a:t>Remove it</a:t>
            </a:r>
          </a:p>
          <a:p>
            <a:r>
              <a:rPr lang="en-US" altLang="en-150" dirty="0"/>
              <a:t>4 - </a:t>
            </a:r>
            <a:r>
              <a:rPr lang="tr-TR" altLang="en-150" dirty="0"/>
              <a:t>Repeat</a:t>
            </a:r>
            <a:endParaRPr lang="en-US" altLang="en-150" dirty="0"/>
          </a:p>
          <a:p>
            <a:r>
              <a:rPr lang="en-US" altLang="en-150" dirty="0"/>
              <a:t>Current sequence:</a:t>
            </a:r>
          </a:p>
          <a:p>
            <a:r>
              <a:rPr lang="en-US" altLang="en-150" dirty="0"/>
              <a:t>s</a:t>
            </a:r>
            <a:endParaRPr lang="tr-TR" altLang="en-150" dirty="0"/>
          </a:p>
          <a:p>
            <a:endParaRPr lang="en-150" dirty="0"/>
          </a:p>
        </p:txBody>
      </p:sp>
      <p:sp>
        <p:nvSpPr>
          <p:cNvPr id="7" name="Multiplication Sign 6">
            <a:extLst>
              <a:ext uri="{FF2B5EF4-FFF2-40B4-BE49-F238E27FC236}">
                <a16:creationId xmlns:a16="http://schemas.microsoft.com/office/drawing/2014/main" id="{3355927A-F367-4ABB-ADCF-E363B408F274}"/>
              </a:ext>
            </a:extLst>
          </p:cNvPr>
          <p:cNvSpPr/>
          <p:nvPr/>
        </p:nvSpPr>
        <p:spPr>
          <a:xfrm>
            <a:off x="4610100" y="4597540"/>
            <a:ext cx="371475" cy="479286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/>
          </a:p>
        </p:txBody>
      </p:sp>
      <p:sp>
        <p:nvSpPr>
          <p:cNvPr id="9" name="Multiplication Sign 8">
            <a:extLst>
              <a:ext uri="{FF2B5EF4-FFF2-40B4-BE49-F238E27FC236}">
                <a16:creationId xmlns:a16="http://schemas.microsoft.com/office/drawing/2014/main" id="{306CF761-5458-4FBA-B535-547C1BD0D8C3}"/>
              </a:ext>
            </a:extLst>
          </p:cNvPr>
          <p:cNvSpPr/>
          <p:nvPr/>
        </p:nvSpPr>
        <p:spPr>
          <a:xfrm>
            <a:off x="5910262" y="4837183"/>
            <a:ext cx="371475" cy="479286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427364693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40ED900-FF45-4A98-9BC7-16580444BB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8201" y="342787"/>
            <a:ext cx="7753581" cy="592466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20D9B69-2D2E-4237-B218-24C45B949C81}"/>
              </a:ext>
            </a:extLst>
          </p:cNvPr>
          <p:cNvSpPr txBox="1"/>
          <p:nvPr/>
        </p:nvSpPr>
        <p:spPr>
          <a:xfrm>
            <a:off x="466725" y="676275"/>
            <a:ext cx="22479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150" dirty="0"/>
              <a:t>Topological Sort:</a:t>
            </a:r>
          </a:p>
          <a:p>
            <a:r>
              <a:rPr lang="en-US" altLang="en-150" dirty="0"/>
              <a:t>1 - </a:t>
            </a:r>
            <a:r>
              <a:rPr lang="tr-TR" altLang="en-150" dirty="0"/>
              <a:t>Select </a:t>
            </a:r>
            <a:r>
              <a:rPr lang="en-US" altLang="en-150" dirty="0"/>
              <a:t>A</a:t>
            </a:r>
            <a:endParaRPr lang="tr-TR" altLang="en-150" dirty="0"/>
          </a:p>
          <a:p>
            <a:r>
              <a:rPr lang="en-US" altLang="en-150" dirty="0"/>
              <a:t>2 - </a:t>
            </a:r>
            <a:r>
              <a:rPr lang="tr-TR" altLang="en-150" dirty="0"/>
              <a:t>Print it out</a:t>
            </a:r>
          </a:p>
          <a:p>
            <a:r>
              <a:rPr lang="en-US" altLang="en-150" dirty="0"/>
              <a:t>3 - </a:t>
            </a:r>
            <a:r>
              <a:rPr lang="tr-TR" altLang="en-150" dirty="0"/>
              <a:t>Remove it</a:t>
            </a:r>
          </a:p>
          <a:p>
            <a:r>
              <a:rPr lang="en-US" altLang="en-150" dirty="0"/>
              <a:t>4 - </a:t>
            </a:r>
            <a:r>
              <a:rPr lang="tr-TR" altLang="en-150" dirty="0"/>
              <a:t>Repeat</a:t>
            </a:r>
            <a:endParaRPr lang="en-US" altLang="en-150" dirty="0"/>
          </a:p>
          <a:p>
            <a:r>
              <a:rPr lang="en-US" altLang="en-150" dirty="0"/>
              <a:t>Current sequence:</a:t>
            </a:r>
          </a:p>
          <a:p>
            <a:r>
              <a:rPr lang="en-US" altLang="en-150" dirty="0"/>
              <a:t>s A</a:t>
            </a:r>
            <a:endParaRPr lang="tr-TR" altLang="en-150" dirty="0"/>
          </a:p>
          <a:p>
            <a:endParaRPr lang="en-150" dirty="0"/>
          </a:p>
        </p:txBody>
      </p:sp>
      <p:sp>
        <p:nvSpPr>
          <p:cNvPr id="7" name="Multiplication Sign 6">
            <a:extLst>
              <a:ext uri="{FF2B5EF4-FFF2-40B4-BE49-F238E27FC236}">
                <a16:creationId xmlns:a16="http://schemas.microsoft.com/office/drawing/2014/main" id="{3355927A-F367-4ABB-ADCF-E363B408F274}"/>
              </a:ext>
            </a:extLst>
          </p:cNvPr>
          <p:cNvSpPr/>
          <p:nvPr/>
        </p:nvSpPr>
        <p:spPr>
          <a:xfrm>
            <a:off x="4610100" y="4597540"/>
            <a:ext cx="371475" cy="479286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/>
          </a:p>
        </p:txBody>
      </p:sp>
      <p:sp>
        <p:nvSpPr>
          <p:cNvPr id="9" name="Multiplication Sign 8">
            <a:extLst>
              <a:ext uri="{FF2B5EF4-FFF2-40B4-BE49-F238E27FC236}">
                <a16:creationId xmlns:a16="http://schemas.microsoft.com/office/drawing/2014/main" id="{306CF761-5458-4FBA-B535-547C1BD0D8C3}"/>
              </a:ext>
            </a:extLst>
          </p:cNvPr>
          <p:cNvSpPr/>
          <p:nvPr/>
        </p:nvSpPr>
        <p:spPr>
          <a:xfrm>
            <a:off x="5910262" y="4837183"/>
            <a:ext cx="371475" cy="479286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/>
          </a:p>
        </p:txBody>
      </p:sp>
      <p:sp>
        <p:nvSpPr>
          <p:cNvPr id="8" name="Multiplication Sign 7">
            <a:extLst>
              <a:ext uri="{FF2B5EF4-FFF2-40B4-BE49-F238E27FC236}">
                <a16:creationId xmlns:a16="http://schemas.microsoft.com/office/drawing/2014/main" id="{43E5E3E1-188A-4526-B0AF-C970EFD84A95}"/>
              </a:ext>
            </a:extLst>
          </p:cNvPr>
          <p:cNvSpPr/>
          <p:nvPr/>
        </p:nvSpPr>
        <p:spPr>
          <a:xfrm>
            <a:off x="3562350" y="3065475"/>
            <a:ext cx="371475" cy="479286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/>
          </a:p>
        </p:txBody>
      </p:sp>
      <p:sp>
        <p:nvSpPr>
          <p:cNvPr id="10" name="Multiplication Sign 9">
            <a:extLst>
              <a:ext uri="{FF2B5EF4-FFF2-40B4-BE49-F238E27FC236}">
                <a16:creationId xmlns:a16="http://schemas.microsoft.com/office/drawing/2014/main" id="{C23B9AFB-A379-4580-8499-8B066CF5F562}"/>
              </a:ext>
            </a:extLst>
          </p:cNvPr>
          <p:cNvSpPr/>
          <p:nvPr/>
        </p:nvSpPr>
        <p:spPr>
          <a:xfrm>
            <a:off x="4343400" y="3065475"/>
            <a:ext cx="371475" cy="479286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329414229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40ED900-FF45-4A98-9BC7-16580444BB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8201" y="342787"/>
            <a:ext cx="7753581" cy="592466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20D9B69-2D2E-4237-B218-24C45B949C81}"/>
              </a:ext>
            </a:extLst>
          </p:cNvPr>
          <p:cNvSpPr txBox="1"/>
          <p:nvPr/>
        </p:nvSpPr>
        <p:spPr>
          <a:xfrm>
            <a:off x="466725" y="676275"/>
            <a:ext cx="20669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150" dirty="0"/>
              <a:t>Topological Sort:</a:t>
            </a:r>
          </a:p>
          <a:p>
            <a:r>
              <a:rPr lang="en-US" altLang="en-150" dirty="0"/>
              <a:t>1 - </a:t>
            </a:r>
            <a:r>
              <a:rPr lang="tr-TR" altLang="en-150" dirty="0"/>
              <a:t>Select </a:t>
            </a:r>
            <a:r>
              <a:rPr lang="en-US" altLang="en-150" dirty="0"/>
              <a:t>D</a:t>
            </a:r>
            <a:endParaRPr lang="tr-TR" altLang="en-150" dirty="0"/>
          </a:p>
          <a:p>
            <a:r>
              <a:rPr lang="en-US" altLang="en-150" dirty="0"/>
              <a:t>2 - </a:t>
            </a:r>
            <a:r>
              <a:rPr lang="tr-TR" altLang="en-150" dirty="0"/>
              <a:t>Print it out</a:t>
            </a:r>
          </a:p>
          <a:p>
            <a:r>
              <a:rPr lang="en-US" altLang="en-150" dirty="0"/>
              <a:t>3 - </a:t>
            </a:r>
            <a:r>
              <a:rPr lang="tr-TR" altLang="en-150" dirty="0"/>
              <a:t>Remove it</a:t>
            </a:r>
          </a:p>
          <a:p>
            <a:r>
              <a:rPr lang="en-US" altLang="en-150" dirty="0"/>
              <a:t>4 - </a:t>
            </a:r>
            <a:r>
              <a:rPr lang="tr-TR" altLang="en-150" dirty="0"/>
              <a:t>Repeat</a:t>
            </a:r>
            <a:endParaRPr lang="en-US" altLang="en-150" dirty="0"/>
          </a:p>
          <a:p>
            <a:r>
              <a:rPr lang="en-US" altLang="en-150" dirty="0"/>
              <a:t>Current sequence:</a:t>
            </a:r>
          </a:p>
          <a:p>
            <a:r>
              <a:rPr lang="en-US" altLang="en-150" dirty="0"/>
              <a:t>s A D</a:t>
            </a:r>
            <a:endParaRPr lang="tr-TR" altLang="en-150" dirty="0"/>
          </a:p>
          <a:p>
            <a:endParaRPr lang="en-150" dirty="0"/>
          </a:p>
        </p:txBody>
      </p:sp>
      <p:sp>
        <p:nvSpPr>
          <p:cNvPr id="7" name="Multiplication Sign 6">
            <a:extLst>
              <a:ext uri="{FF2B5EF4-FFF2-40B4-BE49-F238E27FC236}">
                <a16:creationId xmlns:a16="http://schemas.microsoft.com/office/drawing/2014/main" id="{3355927A-F367-4ABB-ADCF-E363B408F274}"/>
              </a:ext>
            </a:extLst>
          </p:cNvPr>
          <p:cNvSpPr/>
          <p:nvPr/>
        </p:nvSpPr>
        <p:spPr>
          <a:xfrm>
            <a:off x="4610100" y="4597540"/>
            <a:ext cx="371475" cy="479286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/>
          </a:p>
        </p:txBody>
      </p:sp>
      <p:sp>
        <p:nvSpPr>
          <p:cNvPr id="9" name="Multiplication Sign 8">
            <a:extLst>
              <a:ext uri="{FF2B5EF4-FFF2-40B4-BE49-F238E27FC236}">
                <a16:creationId xmlns:a16="http://schemas.microsoft.com/office/drawing/2014/main" id="{306CF761-5458-4FBA-B535-547C1BD0D8C3}"/>
              </a:ext>
            </a:extLst>
          </p:cNvPr>
          <p:cNvSpPr/>
          <p:nvPr/>
        </p:nvSpPr>
        <p:spPr>
          <a:xfrm>
            <a:off x="5910262" y="4837183"/>
            <a:ext cx="371475" cy="479286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/>
          </a:p>
        </p:txBody>
      </p:sp>
      <p:sp>
        <p:nvSpPr>
          <p:cNvPr id="8" name="Multiplication Sign 7">
            <a:extLst>
              <a:ext uri="{FF2B5EF4-FFF2-40B4-BE49-F238E27FC236}">
                <a16:creationId xmlns:a16="http://schemas.microsoft.com/office/drawing/2014/main" id="{43E5E3E1-188A-4526-B0AF-C970EFD84A95}"/>
              </a:ext>
            </a:extLst>
          </p:cNvPr>
          <p:cNvSpPr/>
          <p:nvPr/>
        </p:nvSpPr>
        <p:spPr>
          <a:xfrm>
            <a:off x="3562350" y="3065475"/>
            <a:ext cx="371475" cy="479286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/>
          </a:p>
        </p:txBody>
      </p:sp>
      <p:sp>
        <p:nvSpPr>
          <p:cNvPr id="10" name="Multiplication Sign 9">
            <a:extLst>
              <a:ext uri="{FF2B5EF4-FFF2-40B4-BE49-F238E27FC236}">
                <a16:creationId xmlns:a16="http://schemas.microsoft.com/office/drawing/2014/main" id="{C23B9AFB-A379-4580-8499-8B066CF5F562}"/>
              </a:ext>
            </a:extLst>
          </p:cNvPr>
          <p:cNvSpPr/>
          <p:nvPr/>
        </p:nvSpPr>
        <p:spPr>
          <a:xfrm>
            <a:off x="4343400" y="3065475"/>
            <a:ext cx="371475" cy="479286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/>
          </a:p>
        </p:txBody>
      </p:sp>
      <p:sp>
        <p:nvSpPr>
          <p:cNvPr id="11" name="Multiplication Sign 10">
            <a:extLst>
              <a:ext uri="{FF2B5EF4-FFF2-40B4-BE49-F238E27FC236}">
                <a16:creationId xmlns:a16="http://schemas.microsoft.com/office/drawing/2014/main" id="{A9D5C691-6F38-4EDA-A74E-6E3BA25CE4F2}"/>
              </a:ext>
            </a:extLst>
          </p:cNvPr>
          <p:cNvSpPr/>
          <p:nvPr/>
        </p:nvSpPr>
        <p:spPr>
          <a:xfrm>
            <a:off x="5076974" y="2902089"/>
            <a:ext cx="371475" cy="479286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/>
          </a:p>
        </p:txBody>
      </p:sp>
      <p:sp>
        <p:nvSpPr>
          <p:cNvPr id="12" name="Multiplication Sign 11">
            <a:extLst>
              <a:ext uri="{FF2B5EF4-FFF2-40B4-BE49-F238E27FC236}">
                <a16:creationId xmlns:a16="http://schemas.microsoft.com/office/drawing/2014/main" id="{0909AE92-98BA-41B3-AD5D-3B6F569D9A5E}"/>
              </a:ext>
            </a:extLst>
          </p:cNvPr>
          <p:cNvSpPr/>
          <p:nvPr/>
        </p:nvSpPr>
        <p:spPr>
          <a:xfrm>
            <a:off x="4181549" y="2274900"/>
            <a:ext cx="371475" cy="479286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/>
          </a:p>
        </p:txBody>
      </p:sp>
      <p:sp>
        <p:nvSpPr>
          <p:cNvPr id="13" name="Multiplication Sign 12">
            <a:extLst>
              <a:ext uri="{FF2B5EF4-FFF2-40B4-BE49-F238E27FC236}">
                <a16:creationId xmlns:a16="http://schemas.microsoft.com/office/drawing/2014/main" id="{CD4B2EF3-9FA3-4AFA-9D74-7A29AEAE2929}"/>
              </a:ext>
            </a:extLst>
          </p:cNvPr>
          <p:cNvSpPr/>
          <p:nvPr/>
        </p:nvSpPr>
        <p:spPr>
          <a:xfrm>
            <a:off x="5362575" y="1835175"/>
            <a:ext cx="371475" cy="479286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344780805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40ED900-FF45-4A98-9BC7-16580444BB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8201" y="342787"/>
            <a:ext cx="7753581" cy="5924663"/>
          </a:xfrm>
          <a:prstGeom prst="rect">
            <a:avLst/>
          </a:prstGeom>
        </p:spPr>
      </p:pic>
      <p:sp>
        <p:nvSpPr>
          <p:cNvPr id="7" name="Multiplication Sign 6">
            <a:extLst>
              <a:ext uri="{FF2B5EF4-FFF2-40B4-BE49-F238E27FC236}">
                <a16:creationId xmlns:a16="http://schemas.microsoft.com/office/drawing/2014/main" id="{3355927A-F367-4ABB-ADCF-E363B408F274}"/>
              </a:ext>
            </a:extLst>
          </p:cNvPr>
          <p:cNvSpPr/>
          <p:nvPr/>
        </p:nvSpPr>
        <p:spPr>
          <a:xfrm>
            <a:off x="4610100" y="4597540"/>
            <a:ext cx="371475" cy="479286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/>
          </a:p>
        </p:txBody>
      </p:sp>
      <p:sp>
        <p:nvSpPr>
          <p:cNvPr id="9" name="Multiplication Sign 8">
            <a:extLst>
              <a:ext uri="{FF2B5EF4-FFF2-40B4-BE49-F238E27FC236}">
                <a16:creationId xmlns:a16="http://schemas.microsoft.com/office/drawing/2014/main" id="{306CF761-5458-4FBA-B535-547C1BD0D8C3}"/>
              </a:ext>
            </a:extLst>
          </p:cNvPr>
          <p:cNvSpPr/>
          <p:nvPr/>
        </p:nvSpPr>
        <p:spPr>
          <a:xfrm>
            <a:off x="5910262" y="4837183"/>
            <a:ext cx="371475" cy="479286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/>
          </a:p>
        </p:txBody>
      </p:sp>
      <p:sp>
        <p:nvSpPr>
          <p:cNvPr id="8" name="Multiplication Sign 7">
            <a:extLst>
              <a:ext uri="{FF2B5EF4-FFF2-40B4-BE49-F238E27FC236}">
                <a16:creationId xmlns:a16="http://schemas.microsoft.com/office/drawing/2014/main" id="{43E5E3E1-188A-4526-B0AF-C970EFD84A95}"/>
              </a:ext>
            </a:extLst>
          </p:cNvPr>
          <p:cNvSpPr/>
          <p:nvPr/>
        </p:nvSpPr>
        <p:spPr>
          <a:xfrm>
            <a:off x="3562350" y="3065475"/>
            <a:ext cx="371475" cy="479286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/>
          </a:p>
        </p:txBody>
      </p:sp>
      <p:sp>
        <p:nvSpPr>
          <p:cNvPr id="10" name="Multiplication Sign 9">
            <a:extLst>
              <a:ext uri="{FF2B5EF4-FFF2-40B4-BE49-F238E27FC236}">
                <a16:creationId xmlns:a16="http://schemas.microsoft.com/office/drawing/2014/main" id="{C23B9AFB-A379-4580-8499-8B066CF5F562}"/>
              </a:ext>
            </a:extLst>
          </p:cNvPr>
          <p:cNvSpPr/>
          <p:nvPr/>
        </p:nvSpPr>
        <p:spPr>
          <a:xfrm>
            <a:off x="4343400" y="3065475"/>
            <a:ext cx="371475" cy="479286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/>
          </a:p>
        </p:txBody>
      </p:sp>
      <p:sp>
        <p:nvSpPr>
          <p:cNvPr id="11" name="Multiplication Sign 10">
            <a:extLst>
              <a:ext uri="{FF2B5EF4-FFF2-40B4-BE49-F238E27FC236}">
                <a16:creationId xmlns:a16="http://schemas.microsoft.com/office/drawing/2014/main" id="{A9D5C691-6F38-4EDA-A74E-6E3BA25CE4F2}"/>
              </a:ext>
            </a:extLst>
          </p:cNvPr>
          <p:cNvSpPr/>
          <p:nvPr/>
        </p:nvSpPr>
        <p:spPr>
          <a:xfrm>
            <a:off x="5076974" y="2902089"/>
            <a:ext cx="371475" cy="479286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/>
          </a:p>
        </p:txBody>
      </p:sp>
      <p:sp>
        <p:nvSpPr>
          <p:cNvPr id="12" name="Multiplication Sign 11">
            <a:extLst>
              <a:ext uri="{FF2B5EF4-FFF2-40B4-BE49-F238E27FC236}">
                <a16:creationId xmlns:a16="http://schemas.microsoft.com/office/drawing/2014/main" id="{0909AE92-98BA-41B3-AD5D-3B6F569D9A5E}"/>
              </a:ext>
            </a:extLst>
          </p:cNvPr>
          <p:cNvSpPr/>
          <p:nvPr/>
        </p:nvSpPr>
        <p:spPr>
          <a:xfrm>
            <a:off x="4181549" y="2274900"/>
            <a:ext cx="371475" cy="479286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/>
          </a:p>
        </p:txBody>
      </p:sp>
      <p:sp>
        <p:nvSpPr>
          <p:cNvPr id="13" name="Multiplication Sign 12">
            <a:extLst>
              <a:ext uri="{FF2B5EF4-FFF2-40B4-BE49-F238E27FC236}">
                <a16:creationId xmlns:a16="http://schemas.microsoft.com/office/drawing/2014/main" id="{CD4B2EF3-9FA3-4AFA-9D74-7A29AEAE2929}"/>
              </a:ext>
            </a:extLst>
          </p:cNvPr>
          <p:cNvSpPr/>
          <p:nvPr/>
        </p:nvSpPr>
        <p:spPr>
          <a:xfrm>
            <a:off x="5362575" y="1835175"/>
            <a:ext cx="371475" cy="479286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/>
          </a:p>
        </p:txBody>
      </p:sp>
      <p:sp>
        <p:nvSpPr>
          <p:cNvPr id="14" name="Multiplication Sign 13">
            <a:extLst>
              <a:ext uri="{FF2B5EF4-FFF2-40B4-BE49-F238E27FC236}">
                <a16:creationId xmlns:a16="http://schemas.microsoft.com/office/drawing/2014/main" id="{B94243E0-FCFC-4AED-974E-2CC875219314}"/>
              </a:ext>
            </a:extLst>
          </p:cNvPr>
          <p:cNvSpPr/>
          <p:nvPr/>
        </p:nvSpPr>
        <p:spPr>
          <a:xfrm>
            <a:off x="5810548" y="3305118"/>
            <a:ext cx="371475" cy="479286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6FA8C3-48C5-43CF-82C2-F04603BBAE16}"/>
              </a:ext>
            </a:extLst>
          </p:cNvPr>
          <p:cNvSpPr txBox="1"/>
          <p:nvPr/>
        </p:nvSpPr>
        <p:spPr>
          <a:xfrm>
            <a:off x="466725" y="676275"/>
            <a:ext cx="20669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150" dirty="0"/>
              <a:t>Topological Sort:</a:t>
            </a:r>
          </a:p>
          <a:p>
            <a:r>
              <a:rPr lang="en-US" altLang="en-150" dirty="0"/>
              <a:t>1 - </a:t>
            </a:r>
            <a:r>
              <a:rPr lang="tr-TR" altLang="en-150" dirty="0"/>
              <a:t>Select </a:t>
            </a:r>
            <a:r>
              <a:rPr lang="en-US" altLang="en-150" dirty="0"/>
              <a:t>H</a:t>
            </a:r>
            <a:endParaRPr lang="tr-TR" altLang="en-150" dirty="0"/>
          </a:p>
          <a:p>
            <a:r>
              <a:rPr lang="en-US" altLang="en-150" dirty="0"/>
              <a:t>2 - </a:t>
            </a:r>
            <a:r>
              <a:rPr lang="tr-TR" altLang="en-150" dirty="0"/>
              <a:t>Print it out</a:t>
            </a:r>
          </a:p>
          <a:p>
            <a:r>
              <a:rPr lang="en-US" altLang="en-150" dirty="0"/>
              <a:t>3 - </a:t>
            </a:r>
            <a:r>
              <a:rPr lang="tr-TR" altLang="en-150" dirty="0"/>
              <a:t>Remove it</a:t>
            </a:r>
          </a:p>
          <a:p>
            <a:r>
              <a:rPr lang="en-US" altLang="en-150" dirty="0"/>
              <a:t>4 - </a:t>
            </a:r>
            <a:r>
              <a:rPr lang="tr-TR" altLang="en-150" dirty="0"/>
              <a:t>Repeat</a:t>
            </a:r>
            <a:endParaRPr lang="en-US" altLang="en-150" dirty="0"/>
          </a:p>
          <a:p>
            <a:r>
              <a:rPr lang="en-US" altLang="en-150" dirty="0"/>
              <a:t>Current sequence:</a:t>
            </a:r>
          </a:p>
          <a:p>
            <a:r>
              <a:rPr lang="en-US" altLang="en-150" dirty="0"/>
              <a:t>s A D H</a:t>
            </a:r>
            <a:endParaRPr lang="tr-TR" altLang="en-150" dirty="0"/>
          </a:p>
          <a:p>
            <a:endParaRPr lang="en-150" dirty="0"/>
          </a:p>
        </p:txBody>
      </p:sp>
    </p:spTree>
    <p:extLst>
      <p:ext uri="{BB962C8B-B14F-4D97-AF65-F5344CB8AC3E}">
        <p14:creationId xmlns:p14="http://schemas.microsoft.com/office/powerpoint/2010/main" val="57243434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40ED900-FF45-4A98-9BC7-16580444BB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8201" y="342787"/>
            <a:ext cx="7753581" cy="5924663"/>
          </a:xfrm>
          <a:prstGeom prst="rect">
            <a:avLst/>
          </a:prstGeom>
        </p:spPr>
      </p:pic>
      <p:sp>
        <p:nvSpPr>
          <p:cNvPr id="7" name="Multiplication Sign 6">
            <a:extLst>
              <a:ext uri="{FF2B5EF4-FFF2-40B4-BE49-F238E27FC236}">
                <a16:creationId xmlns:a16="http://schemas.microsoft.com/office/drawing/2014/main" id="{3355927A-F367-4ABB-ADCF-E363B408F274}"/>
              </a:ext>
            </a:extLst>
          </p:cNvPr>
          <p:cNvSpPr/>
          <p:nvPr/>
        </p:nvSpPr>
        <p:spPr>
          <a:xfrm>
            <a:off x="4610100" y="4597540"/>
            <a:ext cx="371475" cy="479286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/>
          </a:p>
        </p:txBody>
      </p:sp>
      <p:sp>
        <p:nvSpPr>
          <p:cNvPr id="9" name="Multiplication Sign 8">
            <a:extLst>
              <a:ext uri="{FF2B5EF4-FFF2-40B4-BE49-F238E27FC236}">
                <a16:creationId xmlns:a16="http://schemas.microsoft.com/office/drawing/2014/main" id="{306CF761-5458-4FBA-B535-547C1BD0D8C3}"/>
              </a:ext>
            </a:extLst>
          </p:cNvPr>
          <p:cNvSpPr/>
          <p:nvPr/>
        </p:nvSpPr>
        <p:spPr>
          <a:xfrm>
            <a:off x="5910262" y="4837183"/>
            <a:ext cx="371475" cy="479286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/>
          </a:p>
        </p:txBody>
      </p:sp>
      <p:sp>
        <p:nvSpPr>
          <p:cNvPr id="8" name="Multiplication Sign 7">
            <a:extLst>
              <a:ext uri="{FF2B5EF4-FFF2-40B4-BE49-F238E27FC236}">
                <a16:creationId xmlns:a16="http://schemas.microsoft.com/office/drawing/2014/main" id="{43E5E3E1-188A-4526-B0AF-C970EFD84A95}"/>
              </a:ext>
            </a:extLst>
          </p:cNvPr>
          <p:cNvSpPr/>
          <p:nvPr/>
        </p:nvSpPr>
        <p:spPr>
          <a:xfrm>
            <a:off x="3562350" y="3065475"/>
            <a:ext cx="371475" cy="479286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/>
          </a:p>
        </p:txBody>
      </p:sp>
      <p:sp>
        <p:nvSpPr>
          <p:cNvPr id="10" name="Multiplication Sign 9">
            <a:extLst>
              <a:ext uri="{FF2B5EF4-FFF2-40B4-BE49-F238E27FC236}">
                <a16:creationId xmlns:a16="http://schemas.microsoft.com/office/drawing/2014/main" id="{C23B9AFB-A379-4580-8499-8B066CF5F562}"/>
              </a:ext>
            </a:extLst>
          </p:cNvPr>
          <p:cNvSpPr/>
          <p:nvPr/>
        </p:nvSpPr>
        <p:spPr>
          <a:xfrm>
            <a:off x="4343400" y="3065475"/>
            <a:ext cx="371475" cy="479286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/>
          </a:p>
        </p:txBody>
      </p:sp>
      <p:sp>
        <p:nvSpPr>
          <p:cNvPr id="11" name="Multiplication Sign 10">
            <a:extLst>
              <a:ext uri="{FF2B5EF4-FFF2-40B4-BE49-F238E27FC236}">
                <a16:creationId xmlns:a16="http://schemas.microsoft.com/office/drawing/2014/main" id="{A9D5C691-6F38-4EDA-A74E-6E3BA25CE4F2}"/>
              </a:ext>
            </a:extLst>
          </p:cNvPr>
          <p:cNvSpPr/>
          <p:nvPr/>
        </p:nvSpPr>
        <p:spPr>
          <a:xfrm>
            <a:off x="5076974" y="2902089"/>
            <a:ext cx="371475" cy="479286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/>
          </a:p>
        </p:txBody>
      </p:sp>
      <p:sp>
        <p:nvSpPr>
          <p:cNvPr id="12" name="Multiplication Sign 11">
            <a:extLst>
              <a:ext uri="{FF2B5EF4-FFF2-40B4-BE49-F238E27FC236}">
                <a16:creationId xmlns:a16="http://schemas.microsoft.com/office/drawing/2014/main" id="{0909AE92-98BA-41B3-AD5D-3B6F569D9A5E}"/>
              </a:ext>
            </a:extLst>
          </p:cNvPr>
          <p:cNvSpPr/>
          <p:nvPr/>
        </p:nvSpPr>
        <p:spPr>
          <a:xfrm>
            <a:off x="4181549" y="2274900"/>
            <a:ext cx="371475" cy="479286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/>
          </a:p>
        </p:txBody>
      </p:sp>
      <p:sp>
        <p:nvSpPr>
          <p:cNvPr id="13" name="Multiplication Sign 12">
            <a:extLst>
              <a:ext uri="{FF2B5EF4-FFF2-40B4-BE49-F238E27FC236}">
                <a16:creationId xmlns:a16="http://schemas.microsoft.com/office/drawing/2014/main" id="{CD4B2EF3-9FA3-4AFA-9D74-7A29AEAE2929}"/>
              </a:ext>
            </a:extLst>
          </p:cNvPr>
          <p:cNvSpPr/>
          <p:nvPr/>
        </p:nvSpPr>
        <p:spPr>
          <a:xfrm>
            <a:off x="5362575" y="1835175"/>
            <a:ext cx="371475" cy="479286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/>
          </a:p>
        </p:txBody>
      </p:sp>
      <p:sp>
        <p:nvSpPr>
          <p:cNvPr id="14" name="Multiplication Sign 13">
            <a:extLst>
              <a:ext uri="{FF2B5EF4-FFF2-40B4-BE49-F238E27FC236}">
                <a16:creationId xmlns:a16="http://schemas.microsoft.com/office/drawing/2014/main" id="{B94243E0-FCFC-4AED-974E-2CC875219314}"/>
              </a:ext>
            </a:extLst>
          </p:cNvPr>
          <p:cNvSpPr/>
          <p:nvPr/>
        </p:nvSpPr>
        <p:spPr>
          <a:xfrm>
            <a:off x="5810548" y="3305118"/>
            <a:ext cx="371475" cy="479286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/>
          </a:p>
        </p:txBody>
      </p:sp>
      <p:sp>
        <p:nvSpPr>
          <p:cNvPr id="15" name="Multiplication Sign 14">
            <a:extLst>
              <a:ext uri="{FF2B5EF4-FFF2-40B4-BE49-F238E27FC236}">
                <a16:creationId xmlns:a16="http://schemas.microsoft.com/office/drawing/2014/main" id="{65EF15C1-0384-4598-9719-5F8A881D4FE9}"/>
              </a:ext>
            </a:extLst>
          </p:cNvPr>
          <p:cNvSpPr/>
          <p:nvPr/>
        </p:nvSpPr>
        <p:spPr>
          <a:xfrm>
            <a:off x="6596360" y="3544761"/>
            <a:ext cx="371475" cy="479286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/>
          </a:p>
        </p:txBody>
      </p:sp>
      <p:sp>
        <p:nvSpPr>
          <p:cNvPr id="16" name="Multiplication Sign 15">
            <a:extLst>
              <a:ext uri="{FF2B5EF4-FFF2-40B4-BE49-F238E27FC236}">
                <a16:creationId xmlns:a16="http://schemas.microsoft.com/office/drawing/2014/main" id="{F45D0163-801C-4973-B501-32DF3E92DFB3}"/>
              </a:ext>
            </a:extLst>
          </p:cNvPr>
          <p:cNvSpPr/>
          <p:nvPr/>
        </p:nvSpPr>
        <p:spPr>
          <a:xfrm>
            <a:off x="7091958" y="3544761"/>
            <a:ext cx="371475" cy="479286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1EF6831-89E0-478B-B7BA-105DAA335A45}"/>
              </a:ext>
            </a:extLst>
          </p:cNvPr>
          <p:cNvSpPr txBox="1"/>
          <p:nvPr/>
        </p:nvSpPr>
        <p:spPr>
          <a:xfrm>
            <a:off x="466725" y="676275"/>
            <a:ext cx="20669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150" dirty="0"/>
              <a:t>Topological Sort:</a:t>
            </a:r>
          </a:p>
          <a:p>
            <a:r>
              <a:rPr lang="en-US" altLang="en-150" dirty="0"/>
              <a:t>1 - </a:t>
            </a:r>
            <a:r>
              <a:rPr lang="tr-TR" altLang="en-150" dirty="0"/>
              <a:t>Select </a:t>
            </a:r>
            <a:r>
              <a:rPr lang="en-US" altLang="en-150" dirty="0"/>
              <a:t>B</a:t>
            </a:r>
            <a:endParaRPr lang="tr-TR" altLang="en-150" dirty="0"/>
          </a:p>
          <a:p>
            <a:r>
              <a:rPr lang="en-US" altLang="en-150" dirty="0"/>
              <a:t>2 - </a:t>
            </a:r>
            <a:r>
              <a:rPr lang="tr-TR" altLang="en-150" dirty="0"/>
              <a:t>Print it out</a:t>
            </a:r>
          </a:p>
          <a:p>
            <a:r>
              <a:rPr lang="en-US" altLang="en-150" dirty="0"/>
              <a:t>3 - </a:t>
            </a:r>
            <a:r>
              <a:rPr lang="tr-TR" altLang="en-150" dirty="0"/>
              <a:t>Remove it</a:t>
            </a:r>
          </a:p>
          <a:p>
            <a:r>
              <a:rPr lang="en-US" altLang="en-150" dirty="0"/>
              <a:t>4 - </a:t>
            </a:r>
            <a:r>
              <a:rPr lang="tr-TR" altLang="en-150" dirty="0"/>
              <a:t>Repeat</a:t>
            </a:r>
            <a:endParaRPr lang="en-US" altLang="en-150" dirty="0"/>
          </a:p>
          <a:p>
            <a:r>
              <a:rPr lang="en-US" altLang="en-150" dirty="0"/>
              <a:t>Current sequence:</a:t>
            </a:r>
          </a:p>
          <a:p>
            <a:r>
              <a:rPr lang="en-US" altLang="en-150" dirty="0"/>
              <a:t>s A D H B</a:t>
            </a:r>
            <a:endParaRPr lang="tr-TR" altLang="en-150" dirty="0"/>
          </a:p>
          <a:p>
            <a:endParaRPr lang="en-150" dirty="0"/>
          </a:p>
        </p:txBody>
      </p:sp>
    </p:spTree>
    <p:extLst>
      <p:ext uri="{BB962C8B-B14F-4D97-AF65-F5344CB8AC3E}">
        <p14:creationId xmlns:p14="http://schemas.microsoft.com/office/powerpoint/2010/main" val="366336238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40ED900-FF45-4A98-9BC7-16580444BB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8201" y="342787"/>
            <a:ext cx="7753581" cy="5924663"/>
          </a:xfrm>
          <a:prstGeom prst="rect">
            <a:avLst/>
          </a:prstGeom>
        </p:spPr>
      </p:pic>
      <p:sp>
        <p:nvSpPr>
          <p:cNvPr id="7" name="Multiplication Sign 6">
            <a:extLst>
              <a:ext uri="{FF2B5EF4-FFF2-40B4-BE49-F238E27FC236}">
                <a16:creationId xmlns:a16="http://schemas.microsoft.com/office/drawing/2014/main" id="{3355927A-F367-4ABB-ADCF-E363B408F274}"/>
              </a:ext>
            </a:extLst>
          </p:cNvPr>
          <p:cNvSpPr/>
          <p:nvPr/>
        </p:nvSpPr>
        <p:spPr>
          <a:xfrm>
            <a:off x="4610100" y="4597540"/>
            <a:ext cx="371475" cy="479286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/>
          </a:p>
        </p:txBody>
      </p:sp>
      <p:sp>
        <p:nvSpPr>
          <p:cNvPr id="9" name="Multiplication Sign 8">
            <a:extLst>
              <a:ext uri="{FF2B5EF4-FFF2-40B4-BE49-F238E27FC236}">
                <a16:creationId xmlns:a16="http://schemas.microsoft.com/office/drawing/2014/main" id="{306CF761-5458-4FBA-B535-547C1BD0D8C3}"/>
              </a:ext>
            </a:extLst>
          </p:cNvPr>
          <p:cNvSpPr/>
          <p:nvPr/>
        </p:nvSpPr>
        <p:spPr>
          <a:xfrm>
            <a:off x="5910262" y="4837183"/>
            <a:ext cx="371475" cy="479286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/>
          </a:p>
        </p:txBody>
      </p:sp>
      <p:sp>
        <p:nvSpPr>
          <p:cNvPr id="8" name="Multiplication Sign 7">
            <a:extLst>
              <a:ext uri="{FF2B5EF4-FFF2-40B4-BE49-F238E27FC236}">
                <a16:creationId xmlns:a16="http://schemas.microsoft.com/office/drawing/2014/main" id="{43E5E3E1-188A-4526-B0AF-C970EFD84A95}"/>
              </a:ext>
            </a:extLst>
          </p:cNvPr>
          <p:cNvSpPr/>
          <p:nvPr/>
        </p:nvSpPr>
        <p:spPr>
          <a:xfrm>
            <a:off x="3562350" y="3065475"/>
            <a:ext cx="371475" cy="479286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/>
          </a:p>
        </p:txBody>
      </p:sp>
      <p:sp>
        <p:nvSpPr>
          <p:cNvPr id="10" name="Multiplication Sign 9">
            <a:extLst>
              <a:ext uri="{FF2B5EF4-FFF2-40B4-BE49-F238E27FC236}">
                <a16:creationId xmlns:a16="http://schemas.microsoft.com/office/drawing/2014/main" id="{C23B9AFB-A379-4580-8499-8B066CF5F562}"/>
              </a:ext>
            </a:extLst>
          </p:cNvPr>
          <p:cNvSpPr/>
          <p:nvPr/>
        </p:nvSpPr>
        <p:spPr>
          <a:xfrm>
            <a:off x="4343400" y="3065475"/>
            <a:ext cx="371475" cy="479286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/>
          </a:p>
        </p:txBody>
      </p:sp>
      <p:sp>
        <p:nvSpPr>
          <p:cNvPr id="11" name="Multiplication Sign 10">
            <a:extLst>
              <a:ext uri="{FF2B5EF4-FFF2-40B4-BE49-F238E27FC236}">
                <a16:creationId xmlns:a16="http://schemas.microsoft.com/office/drawing/2014/main" id="{A9D5C691-6F38-4EDA-A74E-6E3BA25CE4F2}"/>
              </a:ext>
            </a:extLst>
          </p:cNvPr>
          <p:cNvSpPr/>
          <p:nvPr/>
        </p:nvSpPr>
        <p:spPr>
          <a:xfrm>
            <a:off x="5076974" y="2902089"/>
            <a:ext cx="371475" cy="479286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/>
          </a:p>
        </p:txBody>
      </p:sp>
      <p:sp>
        <p:nvSpPr>
          <p:cNvPr id="12" name="Multiplication Sign 11">
            <a:extLst>
              <a:ext uri="{FF2B5EF4-FFF2-40B4-BE49-F238E27FC236}">
                <a16:creationId xmlns:a16="http://schemas.microsoft.com/office/drawing/2014/main" id="{0909AE92-98BA-41B3-AD5D-3B6F569D9A5E}"/>
              </a:ext>
            </a:extLst>
          </p:cNvPr>
          <p:cNvSpPr/>
          <p:nvPr/>
        </p:nvSpPr>
        <p:spPr>
          <a:xfrm>
            <a:off x="4181549" y="2274900"/>
            <a:ext cx="371475" cy="479286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/>
          </a:p>
        </p:txBody>
      </p:sp>
      <p:sp>
        <p:nvSpPr>
          <p:cNvPr id="13" name="Multiplication Sign 12">
            <a:extLst>
              <a:ext uri="{FF2B5EF4-FFF2-40B4-BE49-F238E27FC236}">
                <a16:creationId xmlns:a16="http://schemas.microsoft.com/office/drawing/2014/main" id="{CD4B2EF3-9FA3-4AFA-9D74-7A29AEAE2929}"/>
              </a:ext>
            </a:extLst>
          </p:cNvPr>
          <p:cNvSpPr/>
          <p:nvPr/>
        </p:nvSpPr>
        <p:spPr>
          <a:xfrm>
            <a:off x="5362575" y="1835175"/>
            <a:ext cx="371475" cy="479286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/>
          </a:p>
        </p:txBody>
      </p:sp>
      <p:sp>
        <p:nvSpPr>
          <p:cNvPr id="14" name="Multiplication Sign 13">
            <a:extLst>
              <a:ext uri="{FF2B5EF4-FFF2-40B4-BE49-F238E27FC236}">
                <a16:creationId xmlns:a16="http://schemas.microsoft.com/office/drawing/2014/main" id="{B94243E0-FCFC-4AED-974E-2CC875219314}"/>
              </a:ext>
            </a:extLst>
          </p:cNvPr>
          <p:cNvSpPr/>
          <p:nvPr/>
        </p:nvSpPr>
        <p:spPr>
          <a:xfrm>
            <a:off x="5810548" y="3305118"/>
            <a:ext cx="371475" cy="479286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/>
          </a:p>
        </p:txBody>
      </p:sp>
      <p:sp>
        <p:nvSpPr>
          <p:cNvPr id="15" name="Multiplication Sign 14">
            <a:extLst>
              <a:ext uri="{FF2B5EF4-FFF2-40B4-BE49-F238E27FC236}">
                <a16:creationId xmlns:a16="http://schemas.microsoft.com/office/drawing/2014/main" id="{65EF15C1-0384-4598-9719-5F8A881D4FE9}"/>
              </a:ext>
            </a:extLst>
          </p:cNvPr>
          <p:cNvSpPr/>
          <p:nvPr/>
        </p:nvSpPr>
        <p:spPr>
          <a:xfrm>
            <a:off x="6596360" y="3544761"/>
            <a:ext cx="371475" cy="479286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/>
          </a:p>
        </p:txBody>
      </p:sp>
      <p:sp>
        <p:nvSpPr>
          <p:cNvPr id="16" name="Multiplication Sign 15">
            <a:extLst>
              <a:ext uri="{FF2B5EF4-FFF2-40B4-BE49-F238E27FC236}">
                <a16:creationId xmlns:a16="http://schemas.microsoft.com/office/drawing/2014/main" id="{F45D0163-801C-4973-B501-32DF3E92DFB3}"/>
              </a:ext>
            </a:extLst>
          </p:cNvPr>
          <p:cNvSpPr/>
          <p:nvPr/>
        </p:nvSpPr>
        <p:spPr>
          <a:xfrm>
            <a:off x="7091958" y="3544761"/>
            <a:ext cx="371475" cy="479286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/>
          </a:p>
        </p:txBody>
      </p:sp>
      <p:sp>
        <p:nvSpPr>
          <p:cNvPr id="17" name="Multiplication Sign 16">
            <a:extLst>
              <a:ext uri="{FF2B5EF4-FFF2-40B4-BE49-F238E27FC236}">
                <a16:creationId xmlns:a16="http://schemas.microsoft.com/office/drawing/2014/main" id="{73F781F7-26C0-4D5A-8156-1B6602BBEF1D}"/>
              </a:ext>
            </a:extLst>
          </p:cNvPr>
          <p:cNvSpPr/>
          <p:nvPr/>
        </p:nvSpPr>
        <p:spPr>
          <a:xfrm>
            <a:off x="6881853" y="2949714"/>
            <a:ext cx="371475" cy="479286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7E7510A-2398-4D38-B375-4F482B440348}"/>
              </a:ext>
            </a:extLst>
          </p:cNvPr>
          <p:cNvSpPr txBox="1"/>
          <p:nvPr/>
        </p:nvSpPr>
        <p:spPr>
          <a:xfrm>
            <a:off x="466725" y="676275"/>
            <a:ext cx="20669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150" dirty="0"/>
              <a:t>Topological Sort:</a:t>
            </a:r>
          </a:p>
          <a:p>
            <a:r>
              <a:rPr lang="en-US" altLang="en-150" dirty="0"/>
              <a:t>1 - </a:t>
            </a:r>
            <a:r>
              <a:rPr lang="tr-TR" altLang="en-150" dirty="0"/>
              <a:t>Select </a:t>
            </a:r>
            <a:r>
              <a:rPr lang="en-US" altLang="en-150" dirty="0"/>
              <a:t>I</a:t>
            </a:r>
            <a:endParaRPr lang="tr-TR" altLang="en-150" dirty="0"/>
          </a:p>
          <a:p>
            <a:r>
              <a:rPr lang="en-US" altLang="en-150" dirty="0"/>
              <a:t>2 - </a:t>
            </a:r>
            <a:r>
              <a:rPr lang="tr-TR" altLang="en-150" dirty="0"/>
              <a:t>Print it out</a:t>
            </a:r>
          </a:p>
          <a:p>
            <a:r>
              <a:rPr lang="en-US" altLang="en-150" dirty="0"/>
              <a:t>3 - </a:t>
            </a:r>
            <a:r>
              <a:rPr lang="tr-TR" altLang="en-150" dirty="0"/>
              <a:t>Remove it</a:t>
            </a:r>
          </a:p>
          <a:p>
            <a:r>
              <a:rPr lang="en-US" altLang="en-150" dirty="0"/>
              <a:t>4 - </a:t>
            </a:r>
            <a:r>
              <a:rPr lang="tr-TR" altLang="en-150" dirty="0"/>
              <a:t>Repeat</a:t>
            </a:r>
            <a:endParaRPr lang="en-US" altLang="en-150" dirty="0"/>
          </a:p>
          <a:p>
            <a:r>
              <a:rPr lang="en-US" altLang="en-150" dirty="0"/>
              <a:t>Current sequence:</a:t>
            </a:r>
          </a:p>
          <a:p>
            <a:r>
              <a:rPr lang="en-US" altLang="en-150" dirty="0"/>
              <a:t>s A D H B I</a:t>
            </a:r>
            <a:endParaRPr lang="tr-TR" altLang="en-150" dirty="0"/>
          </a:p>
          <a:p>
            <a:endParaRPr lang="en-150" dirty="0"/>
          </a:p>
        </p:txBody>
      </p:sp>
    </p:spTree>
    <p:extLst>
      <p:ext uri="{BB962C8B-B14F-4D97-AF65-F5344CB8AC3E}">
        <p14:creationId xmlns:p14="http://schemas.microsoft.com/office/powerpoint/2010/main" val="418924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BF4D4DB-2DBA-4F7D-857D-B91F32BC9C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526" y="200025"/>
            <a:ext cx="8934450" cy="6153150"/>
          </a:xfrm>
          <a:prstGeom prst="rect">
            <a:avLst/>
          </a:prstGeom>
        </p:spPr>
      </p:pic>
      <p:sp>
        <p:nvSpPr>
          <p:cNvPr id="7" name="Rectangle 36">
            <a:extLst>
              <a:ext uri="{FF2B5EF4-FFF2-40B4-BE49-F238E27FC236}">
                <a16:creationId xmlns:a16="http://schemas.microsoft.com/office/drawing/2014/main" id="{50E23B05-224F-4972-86F2-55A8802F18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9363" y="621031"/>
            <a:ext cx="874712" cy="45719"/>
          </a:xfrm>
          <a:prstGeom prst="rect">
            <a:avLst/>
          </a:prstGeom>
          <a:noFill/>
          <a:ln w="4445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rgbClr val="000099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1600" dirty="0">
                <a:solidFill>
                  <a:srgbClr val="000066"/>
                </a:solidFill>
                <a:latin typeface="Lucida Sans" panose="020B0602030504020204" pitchFamily="34" charset="0"/>
              </a:rPr>
              <a:t>7 </a:t>
            </a:r>
            <a:r>
              <a:rPr lang="tr-TR" altLang="tr-TR" sz="1600" dirty="0">
                <a:solidFill>
                  <a:srgbClr val="000066"/>
                </a:solidFill>
                <a:latin typeface="Lucida Sans" panose="020B0602030504020204" pitchFamily="34" charset="0"/>
              </a:rPr>
              <a:t>(</a:t>
            </a:r>
            <a:r>
              <a:rPr lang="en-US" altLang="tr-TR" sz="1600" dirty="0">
                <a:solidFill>
                  <a:srgbClr val="000066"/>
                </a:solidFill>
                <a:latin typeface="Lucida Sans" panose="020B0602030504020204" pitchFamily="34" charset="0"/>
              </a:rPr>
              <a:t>U,E</a:t>
            </a:r>
            <a:r>
              <a:rPr lang="tr-TR" altLang="tr-TR" sz="1600" dirty="0">
                <a:solidFill>
                  <a:srgbClr val="000066"/>
                </a:solidFill>
                <a:latin typeface="Lucida Sans" panose="020B0602030504020204" pitchFamily="34" charset="0"/>
              </a:rPr>
              <a:t>)</a:t>
            </a:r>
          </a:p>
        </p:txBody>
      </p:sp>
      <p:sp>
        <p:nvSpPr>
          <p:cNvPr id="8" name="Rectangle 36">
            <a:extLst>
              <a:ext uri="{FF2B5EF4-FFF2-40B4-BE49-F238E27FC236}">
                <a16:creationId xmlns:a16="http://schemas.microsoft.com/office/drawing/2014/main" id="{AF750BB3-5A97-4055-B244-2AC68DA619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9626" y="2484439"/>
            <a:ext cx="358774" cy="133350"/>
          </a:xfrm>
          <a:prstGeom prst="rect">
            <a:avLst/>
          </a:prstGeom>
          <a:noFill/>
          <a:ln w="4445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rgbClr val="000099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1600" dirty="0">
                <a:solidFill>
                  <a:srgbClr val="000066"/>
                </a:solidFill>
                <a:latin typeface="Lucida Sans" panose="020B0602030504020204" pitchFamily="34" charset="0"/>
              </a:rPr>
              <a:t>0</a:t>
            </a:r>
            <a:r>
              <a:rPr lang="tr-TR" altLang="tr-TR" sz="1600" dirty="0">
                <a:solidFill>
                  <a:srgbClr val="000066"/>
                </a:solidFill>
                <a:latin typeface="Lucida Sans" panose="020B0602030504020204" pitchFamily="34" charset="0"/>
              </a:rPr>
              <a:t> (</a:t>
            </a:r>
            <a:r>
              <a:rPr lang="en-US" altLang="tr-TR" sz="1600" dirty="0">
                <a:solidFill>
                  <a:srgbClr val="000066"/>
                </a:solidFill>
                <a:latin typeface="Lucida Sans" panose="020B0602030504020204" pitchFamily="34" charset="0"/>
              </a:rPr>
              <a:t>K,E</a:t>
            </a:r>
            <a:r>
              <a:rPr lang="tr-TR" altLang="tr-TR" sz="1600" dirty="0">
                <a:solidFill>
                  <a:srgbClr val="000066"/>
                </a:solidFill>
                <a:latin typeface="Lucida Sans" panose="020B0602030504020204" pitchFamily="34" charset="0"/>
              </a:rPr>
              <a:t>)</a:t>
            </a:r>
          </a:p>
        </p:txBody>
      </p:sp>
      <p:sp>
        <p:nvSpPr>
          <p:cNvPr id="9" name="Rectangle 36">
            <a:extLst>
              <a:ext uri="{FF2B5EF4-FFF2-40B4-BE49-F238E27FC236}">
                <a16:creationId xmlns:a16="http://schemas.microsoft.com/office/drawing/2014/main" id="{BF7E6632-9531-44E9-B729-4FB6D68C76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3357959"/>
            <a:ext cx="649287" cy="142082"/>
          </a:xfrm>
          <a:prstGeom prst="rect">
            <a:avLst/>
          </a:prstGeom>
          <a:noFill/>
          <a:ln w="4445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rgbClr val="000099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1600" dirty="0">
                <a:solidFill>
                  <a:srgbClr val="000066"/>
                </a:solidFill>
                <a:latin typeface="Lucida Sans" panose="020B0602030504020204" pitchFamily="34" charset="0"/>
              </a:rPr>
              <a:t>2</a:t>
            </a:r>
            <a:r>
              <a:rPr lang="tr-TR" altLang="tr-TR" sz="1600" dirty="0">
                <a:solidFill>
                  <a:srgbClr val="000066"/>
                </a:solidFill>
                <a:latin typeface="Lucida Sans" panose="020B0602030504020204" pitchFamily="34" charset="0"/>
              </a:rPr>
              <a:t> (</a:t>
            </a:r>
            <a:r>
              <a:rPr lang="en-US" altLang="tr-TR" sz="1600" dirty="0">
                <a:solidFill>
                  <a:srgbClr val="000066"/>
                </a:solidFill>
                <a:latin typeface="Lucida Sans" panose="020B0602030504020204" pitchFamily="34" charset="0"/>
              </a:rPr>
              <a:t>K,E</a:t>
            </a:r>
            <a:r>
              <a:rPr lang="tr-TR" altLang="tr-TR" sz="1600" dirty="0">
                <a:solidFill>
                  <a:srgbClr val="000066"/>
                </a:solidFill>
                <a:latin typeface="Lucida Sans" panose="020B0602030504020204" pitchFamily="34" charset="0"/>
              </a:rPr>
              <a:t>)</a:t>
            </a:r>
          </a:p>
        </p:txBody>
      </p:sp>
      <p:sp>
        <p:nvSpPr>
          <p:cNvPr id="10" name="Rectangle 36">
            <a:extLst>
              <a:ext uri="{FF2B5EF4-FFF2-40B4-BE49-F238E27FC236}">
                <a16:creationId xmlns:a16="http://schemas.microsoft.com/office/drawing/2014/main" id="{D3674908-FA64-48FD-9E50-12895BE129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29112" y="5923757"/>
            <a:ext cx="649288" cy="133350"/>
          </a:xfrm>
          <a:prstGeom prst="rect">
            <a:avLst/>
          </a:prstGeom>
          <a:noFill/>
          <a:ln w="4445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rgbClr val="000099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1600" dirty="0">
                <a:solidFill>
                  <a:srgbClr val="000066"/>
                </a:solidFill>
                <a:latin typeface="Lucida Sans" panose="020B0602030504020204" pitchFamily="34" charset="0"/>
              </a:rPr>
              <a:t>5</a:t>
            </a:r>
            <a:r>
              <a:rPr lang="tr-TR" altLang="tr-TR" sz="1600" dirty="0">
                <a:solidFill>
                  <a:srgbClr val="000066"/>
                </a:solidFill>
                <a:latin typeface="Lucida Sans" panose="020B0602030504020204" pitchFamily="34" charset="0"/>
              </a:rPr>
              <a:t> (</a:t>
            </a:r>
            <a:r>
              <a:rPr lang="en-US" altLang="tr-TR" sz="1600" dirty="0">
                <a:solidFill>
                  <a:srgbClr val="000066"/>
                </a:solidFill>
                <a:latin typeface="Lucida Sans" panose="020B0602030504020204" pitchFamily="34" charset="0"/>
              </a:rPr>
              <a:t>U,G</a:t>
            </a:r>
            <a:r>
              <a:rPr lang="tr-TR" altLang="tr-TR" sz="1600" dirty="0">
                <a:solidFill>
                  <a:srgbClr val="000066"/>
                </a:solidFill>
                <a:latin typeface="Lucida Sans" panose="020B0602030504020204" pitchFamily="34" charset="0"/>
              </a:rPr>
              <a:t>)</a:t>
            </a:r>
          </a:p>
        </p:txBody>
      </p:sp>
      <p:sp>
        <p:nvSpPr>
          <p:cNvPr id="11" name="Rectangle 36">
            <a:extLst>
              <a:ext uri="{FF2B5EF4-FFF2-40B4-BE49-F238E27FC236}">
                <a16:creationId xmlns:a16="http://schemas.microsoft.com/office/drawing/2014/main" id="{80644638-C83C-41CB-A4FE-2228D6BF98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3602" y="5809456"/>
            <a:ext cx="660398" cy="247651"/>
          </a:xfrm>
          <a:prstGeom prst="rect">
            <a:avLst/>
          </a:prstGeom>
          <a:noFill/>
          <a:ln w="4445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rgbClr val="000099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1600" dirty="0">
                <a:solidFill>
                  <a:srgbClr val="000066"/>
                </a:solidFill>
                <a:latin typeface="Lucida Sans" panose="020B0602030504020204" pitchFamily="34" charset="0"/>
              </a:rPr>
              <a:t>5</a:t>
            </a:r>
            <a:r>
              <a:rPr lang="tr-TR" altLang="tr-TR" sz="1600" dirty="0">
                <a:solidFill>
                  <a:srgbClr val="000066"/>
                </a:solidFill>
                <a:latin typeface="Lucida Sans" panose="020B0602030504020204" pitchFamily="34" charset="0"/>
              </a:rPr>
              <a:t> (</a:t>
            </a:r>
            <a:r>
              <a:rPr lang="en-US" altLang="tr-TR" sz="1600" dirty="0">
                <a:solidFill>
                  <a:srgbClr val="000066"/>
                </a:solidFill>
                <a:latin typeface="Lucida Sans" panose="020B0602030504020204" pitchFamily="34" charset="0"/>
              </a:rPr>
              <a:t>U,D</a:t>
            </a:r>
            <a:r>
              <a:rPr lang="tr-TR" altLang="tr-TR" sz="1600" dirty="0">
                <a:solidFill>
                  <a:srgbClr val="000066"/>
                </a:solidFill>
                <a:latin typeface="Lucida Sans" panose="020B0602030504020204" pitchFamily="34" charset="0"/>
              </a:rPr>
              <a:t>)</a:t>
            </a:r>
          </a:p>
        </p:txBody>
      </p:sp>
      <p:sp>
        <p:nvSpPr>
          <p:cNvPr id="12" name="Rectangle 36">
            <a:extLst>
              <a:ext uri="{FF2B5EF4-FFF2-40B4-BE49-F238E27FC236}">
                <a16:creationId xmlns:a16="http://schemas.microsoft.com/office/drawing/2014/main" id="{A89C2AA1-1F5F-49B9-9BAB-1533203D92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0408" y="1849437"/>
            <a:ext cx="558802" cy="214310"/>
          </a:xfrm>
          <a:prstGeom prst="rect">
            <a:avLst/>
          </a:prstGeom>
          <a:noFill/>
          <a:ln w="4445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rgbClr val="000099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1600" dirty="0">
                <a:solidFill>
                  <a:srgbClr val="000066"/>
                </a:solidFill>
                <a:latin typeface="Lucida Sans" panose="020B0602030504020204" pitchFamily="34" charset="0"/>
              </a:rPr>
              <a:t>8</a:t>
            </a:r>
            <a:r>
              <a:rPr lang="tr-TR" altLang="tr-TR" sz="1600" dirty="0">
                <a:solidFill>
                  <a:srgbClr val="000066"/>
                </a:solidFill>
                <a:latin typeface="Lucida Sans" panose="020B0602030504020204" pitchFamily="34" charset="0"/>
              </a:rPr>
              <a:t> (</a:t>
            </a:r>
            <a:r>
              <a:rPr lang="en-US" altLang="tr-TR" sz="1600" dirty="0">
                <a:solidFill>
                  <a:srgbClr val="000066"/>
                </a:solidFill>
                <a:latin typeface="Lucida Sans" panose="020B0602030504020204" pitchFamily="34" charset="0"/>
              </a:rPr>
              <a:t>U,E</a:t>
            </a:r>
            <a:r>
              <a:rPr lang="tr-TR" altLang="tr-TR" sz="1600" dirty="0">
                <a:solidFill>
                  <a:srgbClr val="000066"/>
                </a:solidFill>
                <a:latin typeface="Lucida Sans" panose="020B0602030504020204" pitchFamily="34" charset="0"/>
              </a:rPr>
              <a:t>)</a:t>
            </a:r>
          </a:p>
        </p:txBody>
      </p:sp>
      <p:sp>
        <p:nvSpPr>
          <p:cNvPr id="13" name="Rectangle 36">
            <a:extLst>
              <a:ext uri="{FF2B5EF4-FFF2-40B4-BE49-F238E27FC236}">
                <a16:creationId xmlns:a16="http://schemas.microsoft.com/office/drawing/2014/main" id="{92948215-25E3-4C4D-958F-E1630A0295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18522" y="3567904"/>
            <a:ext cx="420688" cy="214310"/>
          </a:xfrm>
          <a:prstGeom prst="rect">
            <a:avLst/>
          </a:prstGeom>
          <a:noFill/>
          <a:ln w="4445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rgbClr val="000099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1600" dirty="0">
                <a:solidFill>
                  <a:srgbClr val="000066"/>
                </a:solidFill>
                <a:latin typeface="Lucida Sans" panose="020B0602030504020204" pitchFamily="34" charset="0"/>
              </a:rPr>
              <a:t>2</a:t>
            </a:r>
            <a:r>
              <a:rPr lang="tr-TR" altLang="tr-TR" sz="1600" dirty="0">
                <a:solidFill>
                  <a:srgbClr val="000066"/>
                </a:solidFill>
                <a:latin typeface="Lucida Sans" panose="020B0602030504020204" pitchFamily="34" charset="0"/>
              </a:rPr>
              <a:t> (</a:t>
            </a:r>
            <a:r>
              <a:rPr lang="en-US" altLang="tr-TR" sz="1600" dirty="0">
                <a:solidFill>
                  <a:srgbClr val="000066"/>
                </a:solidFill>
                <a:latin typeface="Lucida Sans" panose="020B0602030504020204" pitchFamily="34" charset="0"/>
              </a:rPr>
              <a:t>U,E</a:t>
            </a:r>
            <a:r>
              <a:rPr lang="tr-TR" altLang="tr-TR" sz="1600" dirty="0">
                <a:solidFill>
                  <a:srgbClr val="000066"/>
                </a:solidFill>
                <a:latin typeface="Lucida Sans" panose="020B0602030504020204" pitchFamily="34" charset="0"/>
              </a:rPr>
              <a:t>)</a:t>
            </a:r>
          </a:p>
        </p:txBody>
      </p:sp>
      <p:sp>
        <p:nvSpPr>
          <p:cNvPr id="14" name="Rectangle 36">
            <a:extLst>
              <a:ext uri="{FF2B5EF4-FFF2-40B4-BE49-F238E27FC236}">
                <a16:creationId xmlns:a16="http://schemas.microsoft.com/office/drawing/2014/main" id="{F451CECE-34CC-45FD-863B-0ECD013156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8089" y="3864769"/>
            <a:ext cx="312736" cy="202406"/>
          </a:xfrm>
          <a:prstGeom prst="rect">
            <a:avLst/>
          </a:prstGeom>
          <a:noFill/>
          <a:ln w="4445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rgbClr val="000099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1600" dirty="0">
                <a:solidFill>
                  <a:srgbClr val="000066"/>
                </a:solidFill>
                <a:latin typeface="Lucida Sans" panose="020B0602030504020204" pitchFamily="34" charset="0"/>
              </a:rPr>
              <a:t>1</a:t>
            </a:r>
            <a:r>
              <a:rPr lang="tr-TR" altLang="tr-TR" sz="1600" dirty="0">
                <a:solidFill>
                  <a:srgbClr val="000066"/>
                </a:solidFill>
                <a:latin typeface="Lucida Sans" panose="020B0602030504020204" pitchFamily="34" charset="0"/>
              </a:rPr>
              <a:t> (</a:t>
            </a:r>
            <a:r>
              <a:rPr lang="en-US" altLang="tr-TR" sz="1600" dirty="0">
                <a:solidFill>
                  <a:srgbClr val="000066"/>
                </a:solidFill>
                <a:latin typeface="Lucida Sans" panose="020B0602030504020204" pitchFamily="34" charset="0"/>
              </a:rPr>
              <a:t>K,E</a:t>
            </a:r>
            <a:r>
              <a:rPr lang="tr-TR" altLang="tr-TR" sz="1600" dirty="0">
                <a:solidFill>
                  <a:srgbClr val="000066"/>
                </a:solidFill>
                <a:latin typeface="Lucida Sans" panose="020B0602030504020204" pitchFamily="34" charset="0"/>
              </a:rPr>
              <a:t>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6B08261-FBEB-4D84-A074-DEF7CD41F88C}"/>
              </a:ext>
            </a:extLst>
          </p:cNvPr>
          <p:cNvSpPr txBox="1"/>
          <p:nvPr/>
        </p:nvSpPr>
        <p:spPr>
          <a:xfrm>
            <a:off x="409574" y="646428"/>
            <a:ext cx="26289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Known Vertices:</a:t>
            </a:r>
          </a:p>
          <a:p>
            <a:r>
              <a:rPr lang="en-US" sz="2400" dirty="0"/>
              <a:t>- E,D,G</a:t>
            </a:r>
          </a:p>
          <a:p>
            <a:r>
              <a:rPr lang="en-US" sz="2400" dirty="0"/>
              <a:t>Unknown Vertices:</a:t>
            </a:r>
          </a:p>
          <a:p>
            <a:r>
              <a:rPr lang="en-US" sz="2400" dirty="0"/>
              <a:t>- A,B,C,F,H</a:t>
            </a:r>
            <a:endParaRPr lang="en-150" sz="2400" dirty="0"/>
          </a:p>
        </p:txBody>
      </p:sp>
    </p:spTree>
    <p:extLst>
      <p:ext uri="{BB962C8B-B14F-4D97-AF65-F5344CB8AC3E}">
        <p14:creationId xmlns:p14="http://schemas.microsoft.com/office/powerpoint/2010/main" val="34366799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40ED900-FF45-4A98-9BC7-16580444BB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8201" y="342787"/>
            <a:ext cx="7753581" cy="5924663"/>
          </a:xfrm>
          <a:prstGeom prst="rect">
            <a:avLst/>
          </a:prstGeom>
        </p:spPr>
      </p:pic>
      <p:sp>
        <p:nvSpPr>
          <p:cNvPr id="7" name="Multiplication Sign 6">
            <a:extLst>
              <a:ext uri="{FF2B5EF4-FFF2-40B4-BE49-F238E27FC236}">
                <a16:creationId xmlns:a16="http://schemas.microsoft.com/office/drawing/2014/main" id="{3355927A-F367-4ABB-ADCF-E363B408F274}"/>
              </a:ext>
            </a:extLst>
          </p:cNvPr>
          <p:cNvSpPr/>
          <p:nvPr/>
        </p:nvSpPr>
        <p:spPr>
          <a:xfrm>
            <a:off x="4610100" y="4597540"/>
            <a:ext cx="371475" cy="479286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/>
          </a:p>
        </p:txBody>
      </p:sp>
      <p:sp>
        <p:nvSpPr>
          <p:cNvPr id="9" name="Multiplication Sign 8">
            <a:extLst>
              <a:ext uri="{FF2B5EF4-FFF2-40B4-BE49-F238E27FC236}">
                <a16:creationId xmlns:a16="http://schemas.microsoft.com/office/drawing/2014/main" id="{306CF761-5458-4FBA-B535-547C1BD0D8C3}"/>
              </a:ext>
            </a:extLst>
          </p:cNvPr>
          <p:cNvSpPr/>
          <p:nvPr/>
        </p:nvSpPr>
        <p:spPr>
          <a:xfrm>
            <a:off x="5910262" y="4837183"/>
            <a:ext cx="371475" cy="479286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/>
          </a:p>
        </p:txBody>
      </p:sp>
      <p:sp>
        <p:nvSpPr>
          <p:cNvPr id="8" name="Multiplication Sign 7">
            <a:extLst>
              <a:ext uri="{FF2B5EF4-FFF2-40B4-BE49-F238E27FC236}">
                <a16:creationId xmlns:a16="http://schemas.microsoft.com/office/drawing/2014/main" id="{43E5E3E1-188A-4526-B0AF-C970EFD84A95}"/>
              </a:ext>
            </a:extLst>
          </p:cNvPr>
          <p:cNvSpPr/>
          <p:nvPr/>
        </p:nvSpPr>
        <p:spPr>
          <a:xfrm>
            <a:off x="3562350" y="3065475"/>
            <a:ext cx="371475" cy="479286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/>
          </a:p>
        </p:txBody>
      </p:sp>
      <p:sp>
        <p:nvSpPr>
          <p:cNvPr id="10" name="Multiplication Sign 9">
            <a:extLst>
              <a:ext uri="{FF2B5EF4-FFF2-40B4-BE49-F238E27FC236}">
                <a16:creationId xmlns:a16="http://schemas.microsoft.com/office/drawing/2014/main" id="{C23B9AFB-A379-4580-8499-8B066CF5F562}"/>
              </a:ext>
            </a:extLst>
          </p:cNvPr>
          <p:cNvSpPr/>
          <p:nvPr/>
        </p:nvSpPr>
        <p:spPr>
          <a:xfrm>
            <a:off x="4343400" y="3065475"/>
            <a:ext cx="371475" cy="479286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/>
          </a:p>
        </p:txBody>
      </p:sp>
      <p:sp>
        <p:nvSpPr>
          <p:cNvPr id="11" name="Multiplication Sign 10">
            <a:extLst>
              <a:ext uri="{FF2B5EF4-FFF2-40B4-BE49-F238E27FC236}">
                <a16:creationId xmlns:a16="http://schemas.microsoft.com/office/drawing/2014/main" id="{A9D5C691-6F38-4EDA-A74E-6E3BA25CE4F2}"/>
              </a:ext>
            </a:extLst>
          </p:cNvPr>
          <p:cNvSpPr/>
          <p:nvPr/>
        </p:nvSpPr>
        <p:spPr>
          <a:xfrm>
            <a:off x="5076974" y="2902089"/>
            <a:ext cx="371475" cy="479286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/>
          </a:p>
        </p:txBody>
      </p:sp>
      <p:sp>
        <p:nvSpPr>
          <p:cNvPr id="12" name="Multiplication Sign 11">
            <a:extLst>
              <a:ext uri="{FF2B5EF4-FFF2-40B4-BE49-F238E27FC236}">
                <a16:creationId xmlns:a16="http://schemas.microsoft.com/office/drawing/2014/main" id="{0909AE92-98BA-41B3-AD5D-3B6F569D9A5E}"/>
              </a:ext>
            </a:extLst>
          </p:cNvPr>
          <p:cNvSpPr/>
          <p:nvPr/>
        </p:nvSpPr>
        <p:spPr>
          <a:xfrm>
            <a:off x="4181549" y="2274900"/>
            <a:ext cx="371475" cy="479286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/>
          </a:p>
        </p:txBody>
      </p:sp>
      <p:sp>
        <p:nvSpPr>
          <p:cNvPr id="13" name="Multiplication Sign 12">
            <a:extLst>
              <a:ext uri="{FF2B5EF4-FFF2-40B4-BE49-F238E27FC236}">
                <a16:creationId xmlns:a16="http://schemas.microsoft.com/office/drawing/2014/main" id="{CD4B2EF3-9FA3-4AFA-9D74-7A29AEAE2929}"/>
              </a:ext>
            </a:extLst>
          </p:cNvPr>
          <p:cNvSpPr/>
          <p:nvPr/>
        </p:nvSpPr>
        <p:spPr>
          <a:xfrm>
            <a:off x="5362575" y="1835175"/>
            <a:ext cx="371475" cy="479286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/>
          </a:p>
        </p:txBody>
      </p:sp>
      <p:sp>
        <p:nvSpPr>
          <p:cNvPr id="14" name="Multiplication Sign 13">
            <a:extLst>
              <a:ext uri="{FF2B5EF4-FFF2-40B4-BE49-F238E27FC236}">
                <a16:creationId xmlns:a16="http://schemas.microsoft.com/office/drawing/2014/main" id="{B94243E0-FCFC-4AED-974E-2CC875219314}"/>
              </a:ext>
            </a:extLst>
          </p:cNvPr>
          <p:cNvSpPr/>
          <p:nvPr/>
        </p:nvSpPr>
        <p:spPr>
          <a:xfrm>
            <a:off x="5810548" y="3305118"/>
            <a:ext cx="371475" cy="479286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/>
          </a:p>
        </p:txBody>
      </p:sp>
      <p:sp>
        <p:nvSpPr>
          <p:cNvPr id="15" name="Multiplication Sign 14">
            <a:extLst>
              <a:ext uri="{FF2B5EF4-FFF2-40B4-BE49-F238E27FC236}">
                <a16:creationId xmlns:a16="http://schemas.microsoft.com/office/drawing/2014/main" id="{65EF15C1-0384-4598-9719-5F8A881D4FE9}"/>
              </a:ext>
            </a:extLst>
          </p:cNvPr>
          <p:cNvSpPr/>
          <p:nvPr/>
        </p:nvSpPr>
        <p:spPr>
          <a:xfrm>
            <a:off x="6596360" y="3544761"/>
            <a:ext cx="371475" cy="479286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/>
          </a:p>
        </p:txBody>
      </p:sp>
      <p:sp>
        <p:nvSpPr>
          <p:cNvPr id="16" name="Multiplication Sign 15">
            <a:extLst>
              <a:ext uri="{FF2B5EF4-FFF2-40B4-BE49-F238E27FC236}">
                <a16:creationId xmlns:a16="http://schemas.microsoft.com/office/drawing/2014/main" id="{F45D0163-801C-4973-B501-32DF3E92DFB3}"/>
              </a:ext>
            </a:extLst>
          </p:cNvPr>
          <p:cNvSpPr/>
          <p:nvPr/>
        </p:nvSpPr>
        <p:spPr>
          <a:xfrm>
            <a:off x="7091958" y="3544761"/>
            <a:ext cx="371475" cy="479286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/>
          </a:p>
        </p:txBody>
      </p:sp>
      <p:sp>
        <p:nvSpPr>
          <p:cNvPr id="17" name="Multiplication Sign 16">
            <a:extLst>
              <a:ext uri="{FF2B5EF4-FFF2-40B4-BE49-F238E27FC236}">
                <a16:creationId xmlns:a16="http://schemas.microsoft.com/office/drawing/2014/main" id="{73F781F7-26C0-4D5A-8156-1B6602BBEF1D}"/>
              </a:ext>
            </a:extLst>
          </p:cNvPr>
          <p:cNvSpPr/>
          <p:nvPr/>
        </p:nvSpPr>
        <p:spPr>
          <a:xfrm>
            <a:off x="6881853" y="2949714"/>
            <a:ext cx="371475" cy="479286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/>
          </a:p>
        </p:txBody>
      </p:sp>
      <p:sp>
        <p:nvSpPr>
          <p:cNvPr id="18" name="Multiplication Sign 17">
            <a:extLst>
              <a:ext uri="{FF2B5EF4-FFF2-40B4-BE49-F238E27FC236}">
                <a16:creationId xmlns:a16="http://schemas.microsoft.com/office/drawing/2014/main" id="{188DD955-6894-4CE4-AB89-7ED10C79C933}"/>
              </a:ext>
            </a:extLst>
          </p:cNvPr>
          <p:cNvSpPr/>
          <p:nvPr/>
        </p:nvSpPr>
        <p:spPr>
          <a:xfrm>
            <a:off x="3810074" y="1533411"/>
            <a:ext cx="371475" cy="479286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71601DA-75F0-4595-8E5C-0C014B907028}"/>
              </a:ext>
            </a:extLst>
          </p:cNvPr>
          <p:cNvSpPr txBox="1"/>
          <p:nvPr/>
        </p:nvSpPr>
        <p:spPr>
          <a:xfrm>
            <a:off x="466725" y="676275"/>
            <a:ext cx="20669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150" dirty="0"/>
              <a:t>Topological Sort:</a:t>
            </a:r>
          </a:p>
          <a:p>
            <a:r>
              <a:rPr lang="en-US" altLang="en-150" dirty="0"/>
              <a:t>1 - </a:t>
            </a:r>
            <a:r>
              <a:rPr lang="tr-TR" altLang="en-150" dirty="0"/>
              <a:t>Select </a:t>
            </a:r>
            <a:r>
              <a:rPr lang="en-US" altLang="en-150" dirty="0"/>
              <a:t>G</a:t>
            </a:r>
            <a:endParaRPr lang="tr-TR" altLang="en-150" dirty="0"/>
          </a:p>
          <a:p>
            <a:r>
              <a:rPr lang="en-US" altLang="en-150" dirty="0"/>
              <a:t>2 - </a:t>
            </a:r>
            <a:r>
              <a:rPr lang="tr-TR" altLang="en-150" dirty="0"/>
              <a:t>Print it out</a:t>
            </a:r>
          </a:p>
          <a:p>
            <a:r>
              <a:rPr lang="en-US" altLang="en-150" dirty="0"/>
              <a:t>3 - </a:t>
            </a:r>
            <a:r>
              <a:rPr lang="tr-TR" altLang="en-150" dirty="0"/>
              <a:t>Remove it</a:t>
            </a:r>
          </a:p>
          <a:p>
            <a:r>
              <a:rPr lang="en-US" altLang="en-150" dirty="0"/>
              <a:t>4 - </a:t>
            </a:r>
            <a:r>
              <a:rPr lang="tr-TR" altLang="en-150" dirty="0"/>
              <a:t>Repeat</a:t>
            </a:r>
            <a:endParaRPr lang="en-US" altLang="en-150" dirty="0"/>
          </a:p>
          <a:p>
            <a:r>
              <a:rPr lang="en-US" altLang="en-150" dirty="0"/>
              <a:t>Current sequence:</a:t>
            </a:r>
          </a:p>
          <a:p>
            <a:r>
              <a:rPr lang="en-US" altLang="en-150" dirty="0"/>
              <a:t>s A D H B I G</a:t>
            </a:r>
            <a:endParaRPr lang="tr-TR" altLang="en-150" dirty="0"/>
          </a:p>
          <a:p>
            <a:endParaRPr lang="en-150" dirty="0"/>
          </a:p>
        </p:txBody>
      </p:sp>
    </p:spTree>
    <p:extLst>
      <p:ext uri="{BB962C8B-B14F-4D97-AF65-F5344CB8AC3E}">
        <p14:creationId xmlns:p14="http://schemas.microsoft.com/office/powerpoint/2010/main" val="5321402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40ED900-FF45-4A98-9BC7-16580444BB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8201" y="342787"/>
            <a:ext cx="7753581" cy="5924663"/>
          </a:xfrm>
          <a:prstGeom prst="rect">
            <a:avLst/>
          </a:prstGeom>
        </p:spPr>
      </p:pic>
      <p:sp>
        <p:nvSpPr>
          <p:cNvPr id="7" name="Multiplication Sign 6">
            <a:extLst>
              <a:ext uri="{FF2B5EF4-FFF2-40B4-BE49-F238E27FC236}">
                <a16:creationId xmlns:a16="http://schemas.microsoft.com/office/drawing/2014/main" id="{3355927A-F367-4ABB-ADCF-E363B408F274}"/>
              </a:ext>
            </a:extLst>
          </p:cNvPr>
          <p:cNvSpPr/>
          <p:nvPr/>
        </p:nvSpPr>
        <p:spPr>
          <a:xfrm>
            <a:off x="4610100" y="4597540"/>
            <a:ext cx="371475" cy="479286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/>
          </a:p>
        </p:txBody>
      </p:sp>
      <p:sp>
        <p:nvSpPr>
          <p:cNvPr id="9" name="Multiplication Sign 8">
            <a:extLst>
              <a:ext uri="{FF2B5EF4-FFF2-40B4-BE49-F238E27FC236}">
                <a16:creationId xmlns:a16="http://schemas.microsoft.com/office/drawing/2014/main" id="{306CF761-5458-4FBA-B535-547C1BD0D8C3}"/>
              </a:ext>
            </a:extLst>
          </p:cNvPr>
          <p:cNvSpPr/>
          <p:nvPr/>
        </p:nvSpPr>
        <p:spPr>
          <a:xfrm>
            <a:off x="5910262" y="4837183"/>
            <a:ext cx="371475" cy="479286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/>
          </a:p>
        </p:txBody>
      </p:sp>
      <p:sp>
        <p:nvSpPr>
          <p:cNvPr id="8" name="Multiplication Sign 7">
            <a:extLst>
              <a:ext uri="{FF2B5EF4-FFF2-40B4-BE49-F238E27FC236}">
                <a16:creationId xmlns:a16="http://schemas.microsoft.com/office/drawing/2014/main" id="{43E5E3E1-188A-4526-B0AF-C970EFD84A95}"/>
              </a:ext>
            </a:extLst>
          </p:cNvPr>
          <p:cNvSpPr/>
          <p:nvPr/>
        </p:nvSpPr>
        <p:spPr>
          <a:xfrm>
            <a:off x="3562350" y="3065475"/>
            <a:ext cx="371475" cy="479286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/>
          </a:p>
        </p:txBody>
      </p:sp>
      <p:sp>
        <p:nvSpPr>
          <p:cNvPr id="10" name="Multiplication Sign 9">
            <a:extLst>
              <a:ext uri="{FF2B5EF4-FFF2-40B4-BE49-F238E27FC236}">
                <a16:creationId xmlns:a16="http://schemas.microsoft.com/office/drawing/2014/main" id="{C23B9AFB-A379-4580-8499-8B066CF5F562}"/>
              </a:ext>
            </a:extLst>
          </p:cNvPr>
          <p:cNvSpPr/>
          <p:nvPr/>
        </p:nvSpPr>
        <p:spPr>
          <a:xfrm>
            <a:off x="4343400" y="3065475"/>
            <a:ext cx="371475" cy="479286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/>
          </a:p>
        </p:txBody>
      </p:sp>
      <p:sp>
        <p:nvSpPr>
          <p:cNvPr id="11" name="Multiplication Sign 10">
            <a:extLst>
              <a:ext uri="{FF2B5EF4-FFF2-40B4-BE49-F238E27FC236}">
                <a16:creationId xmlns:a16="http://schemas.microsoft.com/office/drawing/2014/main" id="{A9D5C691-6F38-4EDA-A74E-6E3BA25CE4F2}"/>
              </a:ext>
            </a:extLst>
          </p:cNvPr>
          <p:cNvSpPr/>
          <p:nvPr/>
        </p:nvSpPr>
        <p:spPr>
          <a:xfrm>
            <a:off x="5076974" y="2902089"/>
            <a:ext cx="371475" cy="479286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/>
          </a:p>
        </p:txBody>
      </p:sp>
      <p:sp>
        <p:nvSpPr>
          <p:cNvPr id="12" name="Multiplication Sign 11">
            <a:extLst>
              <a:ext uri="{FF2B5EF4-FFF2-40B4-BE49-F238E27FC236}">
                <a16:creationId xmlns:a16="http://schemas.microsoft.com/office/drawing/2014/main" id="{0909AE92-98BA-41B3-AD5D-3B6F569D9A5E}"/>
              </a:ext>
            </a:extLst>
          </p:cNvPr>
          <p:cNvSpPr/>
          <p:nvPr/>
        </p:nvSpPr>
        <p:spPr>
          <a:xfrm>
            <a:off x="4181549" y="2274900"/>
            <a:ext cx="371475" cy="479286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/>
          </a:p>
        </p:txBody>
      </p:sp>
      <p:sp>
        <p:nvSpPr>
          <p:cNvPr id="13" name="Multiplication Sign 12">
            <a:extLst>
              <a:ext uri="{FF2B5EF4-FFF2-40B4-BE49-F238E27FC236}">
                <a16:creationId xmlns:a16="http://schemas.microsoft.com/office/drawing/2014/main" id="{CD4B2EF3-9FA3-4AFA-9D74-7A29AEAE2929}"/>
              </a:ext>
            </a:extLst>
          </p:cNvPr>
          <p:cNvSpPr/>
          <p:nvPr/>
        </p:nvSpPr>
        <p:spPr>
          <a:xfrm>
            <a:off x="5362575" y="1835175"/>
            <a:ext cx="371475" cy="479286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/>
          </a:p>
        </p:txBody>
      </p:sp>
      <p:sp>
        <p:nvSpPr>
          <p:cNvPr id="14" name="Multiplication Sign 13">
            <a:extLst>
              <a:ext uri="{FF2B5EF4-FFF2-40B4-BE49-F238E27FC236}">
                <a16:creationId xmlns:a16="http://schemas.microsoft.com/office/drawing/2014/main" id="{B94243E0-FCFC-4AED-974E-2CC875219314}"/>
              </a:ext>
            </a:extLst>
          </p:cNvPr>
          <p:cNvSpPr/>
          <p:nvPr/>
        </p:nvSpPr>
        <p:spPr>
          <a:xfrm>
            <a:off x="5810548" y="3305118"/>
            <a:ext cx="371475" cy="479286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/>
          </a:p>
        </p:txBody>
      </p:sp>
      <p:sp>
        <p:nvSpPr>
          <p:cNvPr id="15" name="Multiplication Sign 14">
            <a:extLst>
              <a:ext uri="{FF2B5EF4-FFF2-40B4-BE49-F238E27FC236}">
                <a16:creationId xmlns:a16="http://schemas.microsoft.com/office/drawing/2014/main" id="{65EF15C1-0384-4598-9719-5F8A881D4FE9}"/>
              </a:ext>
            </a:extLst>
          </p:cNvPr>
          <p:cNvSpPr/>
          <p:nvPr/>
        </p:nvSpPr>
        <p:spPr>
          <a:xfrm>
            <a:off x="6596360" y="3544761"/>
            <a:ext cx="371475" cy="479286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/>
          </a:p>
        </p:txBody>
      </p:sp>
      <p:sp>
        <p:nvSpPr>
          <p:cNvPr id="16" name="Multiplication Sign 15">
            <a:extLst>
              <a:ext uri="{FF2B5EF4-FFF2-40B4-BE49-F238E27FC236}">
                <a16:creationId xmlns:a16="http://schemas.microsoft.com/office/drawing/2014/main" id="{F45D0163-801C-4973-B501-32DF3E92DFB3}"/>
              </a:ext>
            </a:extLst>
          </p:cNvPr>
          <p:cNvSpPr/>
          <p:nvPr/>
        </p:nvSpPr>
        <p:spPr>
          <a:xfrm>
            <a:off x="7091958" y="3544761"/>
            <a:ext cx="371475" cy="479286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/>
          </a:p>
        </p:txBody>
      </p:sp>
      <p:sp>
        <p:nvSpPr>
          <p:cNvPr id="17" name="Multiplication Sign 16">
            <a:extLst>
              <a:ext uri="{FF2B5EF4-FFF2-40B4-BE49-F238E27FC236}">
                <a16:creationId xmlns:a16="http://schemas.microsoft.com/office/drawing/2014/main" id="{73F781F7-26C0-4D5A-8156-1B6602BBEF1D}"/>
              </a:ext>
            </a:extLst>
          </p:cNvPr>
          <p:cNvSpPr/>
          <p:nvPr/>
        </p:nvSpPr>
        <p:spPr>
          <a:xfrm>
            <a:off x="6881853" y="2949714"/>
            <a:ext cx="371475" cy="479286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/>
          </a:p>
        </p:txBody>
      </p:sp>
      <p:sp>
        <p:nvSpPr>
          <p:cNvPr id="18" name="Multiplication Sign 17">
            <a:extLst>
              <a:ext uri="{FF2B5EF4-FFF2-40B4-BE49-F238E27FC236}">
                <a16:creationId xmlns:a16="http://schemas.microsoft.com/office/drawing/2014/main" id="{188DD955-6894-4CE4-AB89-7ED10C79C933}"/>
              </a:ext>
            </a:extLst>
          </p:cNvPr>
          <p:cNvSpPr/>
          <p:nvPr/>
        </p:nvSpPr>
        <p:spPr>
          <a:xfrm>
            <a:off x="3810074" y="1533411"/>
            <a:ext cx="371475" cy="479286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/>
          </a:p>
        </p:txBody>
      </p:sp>
      <p:sp>
        <p:nvSpPr>
          <p:cNvPr id="19" name="Multiplication Sign 18">
            <a:extLst>
              <a:ext uri="{FF2B5EF4-FFF2-40B4-BE49-F238E27FC236}">
                <a16:creationId xmlns:a16="http://schemas.microsoft.com/office/drawing/2014/main" id="{476CBA4A-151E-4530-9903-BF5FD54C409B}"/>
              </a:ext>
            </a:extLst>
          </p:cNvPr>
          <p:cNvSpPr/>
          <p:nvPr/>
        </p:nvSpPr>
        <p:spPr>
          <a:xfrm>
            <a:off x="5076974" y="903509"/>
            <a:ext cx="371475" cy="479286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A8A306F-3388-4E3E-ADCB-A1BD7A9D22F2}"/>
              </a:ext>
            </a:extLst>
          </p:cNvPr>
          <p:cNvSpPr txBox="1"/>
          <p:nvPr/>
        </p:nvSpPr>
        <p:spPr>
          <a:xfrm>
            <a:off x="466725" y="676275"/>
            <a:ext cx="20669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150" dirty="0"/>
              <a:t>Topological Sort:</a:t>
            </a:r>
          </a:p>
          <a:p>
            <a:r>
              <a:rPr lang="en-US" altLang="en-150" dirty="0"/>
              <a:t>1 - </a:t>
            </a:r>
            <a:r>
              <a:rPr lang="tr-TR" altLang="en-150" dirty="0"/>
              <a:t>Select </a:t>
            </a:r>
            <a:r>
              <a:rPr lang="en-US" altLang="en-150" dirty="0"/>
              <a:t>F</a:t>
            </a:r>
            <a:endParaRPr lang="tr-TR" altLang="en-150" dirty="0"/>
          </a:p>
          <a:p>
            <a:r>
              <a:rPr lang="en-US" altLang="en-150" dirty="0"/>
              <a:t>2 - </a:t>
            </a:r>
            <a:r>
              <a:rPr lang="tr-TR" altLang="en-150" dirty="0"/>
              <a:t>Print it out</a:t>
            </a:r>
          </a:p>
          <a:p>
            <a:r>
              <a:rPr lang="en-US" altLang="en-150" dirty="0"/>
              <a:t>3 - </a:t>
            </a:r>
            <a:r>
              <a:rPr lang="tr-TR" altLang="en-150" dirty="0"/>
              <a:t>Remove it</a:t>
            </a:r>
          </a:p>
          <a:p>
            <a:r>
              <a:rPr lang="en-US" altLang="en-150" dirty="0"/>
              <a:t>4 - </a:t>
            </a:r>
            <a:r>
              <a:rPr lang="tr-TR" altLang="en-150" dirty="0"/>
              <a:t>Repeat</a:t>
            </a:r>
            <a:endParaRPr lang="en-US" altLang="en-150" dirty="0"/>
          </a:p>
          <a:p>
            <a:r>
              <a:rPr lang="en-US" altLang="en-150" dirty="0"/>
              <a:t>Current sequence:</a:t>
            </a:r>
          </a:p>
          <a:p>
            <a:r>
              <a:rPr lang="en-US" altLang="en-150" dirty="0"/>
              <a:t>s A D H B I G F</a:t>
            </a:r>
            <a:endParaRPr lang="tr-TR" altLang="en-150" dirty="0"/>
          </a:p>
          <a:p>
            <a:endParaRPr lang="en-150" dirty="0"/>
          </a:p>
        </p:txBody>
      </p:sp>
    </p:spTree>
    <p:extLst>
      <p:ext uri="{BB962C8B-B14F-4D97-AF65-F5344CB8AC3E}">
        <p14:creationId xmlns:p14="http://schemas.microsoft.com/office/powerpoint/2010/main" val="337739961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40ED900-FF45-4A98-9BC7-16580444BB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8201" y="342787"/>
            <a:ext cx="7753581" cy="5924663"/>
          </a:xfrm>
          <a:prstGeom prst="rect">
            <a:avLst/>
          </a:prstGeom>
        </p:spPr>
      </p:pic>
      <p:sp>
        <p:nvSpPr>
          <p:cNvPr id="7" name="Multiplication Sign 6">
            <a:extLst>
              <a:ext uri="{FF2B5EF4-FFF2-40B4-BE49-F238E27FC236}">
                <a16:creationId xmlns:a16="http://schemas.microsoft.com/office/drawing/2014/main" id="{3355927A-F367-4ABB-ADCF-E363B408F274}"/>
              </a:ext>
            </a:extLst>
          </p:cNvPr>
          <p:cNvSpPr/>
          <p:nvPr/>
        </p:nvSpPr>
        <p:spPr>
          <a:xfrm>
            <a:off x="4610100" y="4597540"/>
            <a:ext cx="371475" cy="479286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/>
          </a:p>
        </p:txBody>
      </p:sp>
      <p:sp>
        <p:nvSpPr>
          <p:cNvPr id="9" name="Multiplication Sign 8">
            <a:extLst>
              <a:ext uri="{FF2B5EF4-FFF2-40B4-BE49-F238E27FC236}">
                <a16:creationId xmlns:a16="http://schemas.microsoft.com/office/drawing/2014/main" id="{306CF761-5458-4FBA-B535-547C1BD0D8C3}"/>
              </a:ext>
            </a:extLst>
          </p:cNvPr>
          <p:cNvSpPr/>
          <p:nvPr/>
        </p:nvSpPr>
        <p:spPr>
          <a:xfrm>
            <a:off x="5910262" y="4837183"/>
            <a:ext cx="371475" cy="479286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/>
          </a:p>
        </p:txBody>
      </p:sp>
      <p:sp>
        <p:nvSpPr>
          <p:cNvPr id="8" name="Multiplication Sign 7">
            <a:extLst>
              <a:ext uri="{FF2B5EF4-FFF2-40B4-BE49-F238E27FC236}">
                <a16:creationId xmlns:a16="http://schemas.microsoft.com/office/drawing/2014/main" id="{43E5E3E1-188A-4526-B0AF-C970EFD84A95}"/>
              </a:ext>
            </a:extLst>
          </p:cNvPr>
          <p:cNvSpPr/>
          <p:nvPr/>
        </p:nvSpPr>
        <p:spPr>
          <a:xfrm>
            <a:off x="3562350" y="3065475"/>
            <a:ext cx="371475" cy="479286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/>
          </a:p>
        </p:txBody>
      </p:sp>
      <p:sp>
        <p:nvSpPr>
          <p:cNvPr id="10" name="Multiplication Sign 9">
            <a:extLst>
              <a:ext uri="{FF2B5EF4-FFF2-40B4-BE49-F238E27FC236}">
                <a16:creationId xmlns:a16="http://schemas.microsoft.com/office/drawing/2014/main" id="{C23B9AFB-A379-4580-8499-8B066CF5F562}"/>
              </a:ext>
            </a:extLst>
          </p:cNvPr>
          <p:cNvSpPr/>
          <p:nvPr/>
        </p:nvSpPr>
        <p:spPr>
          <a:xfrm>
            <a:off x="4343400" y="3065475"/>
            <a:ext cx="371475" cy="479286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/>
          </a:p>
        </p:txBody>
      </p:sp>
      <p:sp>
        <p:nvSpPr>
          <p:cNvPr id="11" name="Multiplication Sign 10">
            <a:extLst>
              <a:ext uri="{FF2B5EF4-FFF2-40B4-BE49-F238E27FC236}">
                <a16:creationId xmlns:a16="http://schemas.microsoft.com/office/drawing/2014/main" id="{A9D5C691-6F38-4EDA-A74E-6E3BA25CE4F2}"/>
              </a:ext>
            </a:extLst>
          </p:cNvPr>
          <p:cNvSpPr/>
          <p:nvPr/>
        </p:nvSpPr>
        <p:spPr>
          <a:xfrm>
            <a:off x="5076974" y="2902089"/>
            <a:ext cx="371475" cy="479286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/>
          </a:p>
        </p:txBody>
      </p:sp>
      <p:sp>
        <p:nvSpPr>
          <p:cNvPr id="12" name="Multiplication Sign 11">
            <a:extLst>
              <a:ext uri="{FF2B5EF4-FFF2-40B4-BE49-F238E27FC236}">
                <a16:creationId xmlns:a16="http://schemas.microsoft.com/office/drawing/2014/main" id="{0909AE92-98BA-41B3-AD5D-3B6F569D9A5E}"/>
              </a:ext>
            </a:extLst>
          </p:cNvPr>
          <p:cNvSpPr/>
          <p:nvPr/>
        </p:nvSpPr>
        <p:spPr>
          <a:xfrm>
            <a:off x="4181549" y="2274900"/>
            <a:ext cx="371475" cy="479286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/>
          </a:p>
        </p:txBody>
      </p:sp>
      <p:sp>
        <p:nvSpPr>
          <p:cNvPr id="13" name="Multiplication Sign 12">
            <a:extLst>
              <a:ext uri="{FF2B5EF4-FFF2-40B4-BE49-F238E27FC236}">
                <a16:creationId xmlns:a16="http://schemas.microsoft.com/office/drawing/2014/main" id="{CD4B2EF3-9FA3-4AFA-9D74-7A29AEAE2929}"/>
              </a:ext>
            </a:extLst>
          </p:cNvPr>
          <p:cNvSpPr/>
          <p:nvPr/>
        </p:nvSpPr>
        <p:spPr>
          <a:xfrm>
            <a:off x="5362575" y="1835175"/>
            <a:ext cx="371475" cy="479286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/>
          </a:p>
        </p:txBody>
      </p:sp>
      <p:sp>
        <p:nvSpPr>
          <p:cNvPr id="14" name="Multiplication Sign 13">
            <a:extLst>
              <a:ext uri="{FF2B5EF4-FFF2-40B4-BE49-F238E27FC236}">
                <a16:creationId xmlns:a16="http://schemas.microsoft.com/office/drawing/2014/main" id="{B94243E0-FCFC-4AED-974E-2CC875219314}"/>
              </a:ext>
            </a:extLst>
          </p:cNvPr>
          <p:cNvSpPr/>
          <p:nvPr/>
        </p:nvSpPr>
        <p:spPr>
          <a:xfrm>
            <a:off x="5810548" y="3305118"/>
            <a:ext cx="371475" cy="479286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/>
          </a:p>
        </p:txBody>
      </p:sp>
      <p:sp>
        <p:nvSpPr>
          <p:cNvPr id="15" name="Multiplication Sign 14">
            <a:extLst>
              <a:ext uri="{FF2B5EF4-FFF2-40B4-BE49-F238E27FC236}">
                <a16:creationId xmlns:a16="http://schemas.microsoft.com/office/drawing/2014/main" id="{65EF15C1-0384-4598-9719-5F8A881D4FE9}"/>
              </a:ext>
            </a:extLst>
          </p:cNvPr>
          <p:cNvSpPr/>
          <p:nvPr/>
        </p:nvSpPr>
        <p:spPr>
          <a:xfrm>
            <a:off x="6596360" y="3544761"/>
            <a:ext cx="371475" cy="479286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/>
          </a:p>
        </p:txBody>
      </p:sp>
      <p:sp>
        <p:nvSpPr>
          <p:cNvPr id="16" name="Multiplication Sign 15">
            <a:extLst>
              <a:ext uri="{FF2B5EF4-FFF2-40B4-BE49-F238E27FC236}">
                <a16:creationId xmlns:a16="http://schemas.microsoft.com/office/drawing/2014/main" id="{F45D0163-801C-4973-B501-32DF3E92DFB3}"/>
              </a:ext>
            </a:extLst>
          </p:cNvPr>
          <p:cNvSpPr/>
          <p:nvPr/>
        </p:nvSpPr>
        <p:spPr>
          <a:xfrm>
            <a:off x="7091958" y="3544761"/>
            <a:ext cx="371475" cy="479286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/>
          </a:p>
        </p:txBody>
      </p:sp>
      <p:sp>
        <p:nvSpPr>
          <p:cNvPr id="17" name="Multiplication Sign 16">
            <a:extLst>
              <a:ext uri="{FF2B5EF4-FFF2-40B4-BE49-F238E27FC236}">
                <a16:creationId xmlns:a16="http://schemas.microsoft.com/office/drawing/2014/main" id="{73F781F7-26C0-4D5A-8156-1B6602BBEF1D}"/>
              </a:ext>
            </a:extLst>
          </p:cNvPr>
          <p:cNvSpPr/>
          <p:nvPr/>
        </p:nvSpPr>
        <p:spPr>
          <a:xfrm>
            <a:off x="6881853" y="2949714"/>
            <a:ext cx="371475" cy="479286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/>
          </a:p>
        </p:txBody>
      </p:sp>
      <p:sp>
        <p:nvSpPr>
          <p:cNvPr id="18" name="Multiplication Sign 17">
            <a:extLst>
              <a:ext uri="{FF2B5EF4-FFF2-40B4-BE49-F238E27FC236}">
                <a16:creationId xmlns:a16="http://schemas.microsoft.com/office/drawing/2014/main" id="{188DD955-6894-4CE4-AB89-7ED10C79C933}"/>
              </a:ext>
            </a:extLst>
          </p:cNvPr>
          <p:cNvSpPr/>
          <p:nvPr/>
        </p:nvSpPr>
        <p:spPr>
          <a:xfrm>
            <a:off x="3810074" y="1533411"/>
            <a:ext cx="371475" cy="479286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/>
          </a:p>
        </p:txBody>
      </p:sp>
      <p:sp>
        <p:nvSpPr>
          <p:cNvPr id="19" name="Multiplication Sign 18">
            <a:extLst>
              <a:ext uri="{FF2B5EF4-FFF2-40B4-BE49-F238E27FC236}">
                <a16:creationId xmlns:a16="http://schemas.microsoft.com/office/drawing/2014/main" id="{476CBA4A-151E-4530-9903-BF5FD54C409B}"/>
              </a:ext>
            </a:extLst>
          </p:cNvPr>
          <p:cNvSpPr/>
          <p:nvPr/>
        </p:nvSpPr>
        <p:spPr>
          <a:xfrm>
            <a:off x="5076974" y="903509"/>
            <a:ext cx="371475" cy="479286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/>
          </a:p>
        </p:txBody>
      </p:sp>
      <p:sp>
        <p:nvSpPr>
          <p:cNvPr id="20" name="Multiplication Sign 19">
            <a:extLst>
              <a:ext uri="{FF2B5EF4-FFF2-40B4-BE49-F238E27FC236}">
                <a16:creationId xmlns:a16="http://schemas.microsoft.com/office/drawing/2014/main" id="{AA82E921-7A34-43E2-ADCD-9C4452ACEF6F}"/>
              </a:ext>
            </a:extLst>
          </p:cNvPr>
          <p:cNvSpPr/>
          <p:nvPr/>
        </p:nvSpPr>
        <p:spPr>
          <a:xfrm>
            <a:off x="6782097" y="1533411"/>
            <a:ext cx="371475" cy="479286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EB90458-E8AC-43F8-A0CC-2DABC0F362F1}"/>
              </a:ext>
            </a:extLst>
          </p:cNvPr>
          <p:cNvSpPr txBox="1"/>
          <p:nvPr/>
        </p:nvSpPr>
        <p:spPr>
          <a:xfrm>
            <a:off x="466725" y="676275"/>
            <a:ext cx="20669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150" dirty="0"/>
              <a:t>Topological Sort:</a:t>
            </a:r>
          </a:p>
          <a:p>
            <a:r>
              <a:rPr lang="en-US" altLang="en-150" dirty="0"/>
              <a:t>1 - </a:t>
            </a:r>
            <a:r>
              <a:rPr lang="tr-TR" altLang="en-150" dirty="0"/>
              <a:t>Select </a:t>
            </a:r>
            <a:r>
              <a:rPr lang="en-US" altLang="en-150" dirty="0"/>
              <a:t>E</a:t>
            </a:r>
            <a:endParaRPr lang="tr-TR" altLang="en-150" dirty="0"/>
          </a:p>
          <a:p>
            <a:r>
              <a:rPr lang="en-US" altLang="en-150" dirty="0"/>
              <a:t>2 - </a:t>
            </a:r>
            <a:r>
              <a:rPr lang="tr-TR" altLang="en-150" dirty="0"/>
              <a:t>Print it out</a:t>
            </a:r>
          </a:p>
          <a:p>
            <a:r>
              <a:rPr lang="en-US" altLang="en-150" dirty="0"/>
              <a:t>3 - </a:t>
            </a:r>
            <a:r>
              <a:rPr lang="tr-TR" altLang="en-150" dirty="0"/>
              <a:t>Remove it</a:t>
            </a:r>
          </a:p>
          <a:p>
            <a:r>
              <a:rPr lang="en-US" altLang="en-150" dirty="0"/>
              <a:t>4 - </a:t>
            </a:r>
            <a:r>
              <a:rPr lang="tr-TR" altLang="en-150" dirty="0"/>
              <a:t>Repeat</a:t>
            </a:r>
            <a:endParaRPr lang="en-US" altLang="en-150" dirty="0"/>
          </a:p>
          <a:p>
            <a:r>
              <a:rPr lang="en-US" altLang="en-150" dirty="0"/>
              <a:t>Current sequence:</a:t>
            </a:r>
          </a:p>
          <a:p>
            <a:r>
              <a:rPr lang="en-US" altLang="en-150" dirty="0"/>
              <a:t>s A D H B I G F E</a:t>
            </a:r>
            <a:endParaRPr lang="tr-TR" altLang="en-150" dirty="0"/>
          </a:p>
          <a:p>
            <a:endParaRPr lang="en-150" dirty="0"/>
          </a:p>
        </p:txBody>
      </p:sp>
    </p:spTree>
    <p:extLst>
      <p:ext uri="{BB962C8B-B14F-4D97-AF65-F5344CB8AC3E}">
        <p14:creationId xmlns:p14="http://schemas.microsoft.com/office/powerpoint/2010/main" val="266086505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40ED900-FF45-4A98-9BC7-16580444BB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8201" y="342787"/>
            <a:ext cx="7753581" cy="5924663"/>
          </a:xfrm>
          <a:prstGeom prst="rect">
            <a:avLst/>
          </a:prstGeom>
        </p:spPr>
      </p:pic>
      <p:sp>
        <p:nvSpPr>
          <p:cNvPr id="7" name="Multiplication Sign 6">
            <a:extLst>
              <a:ext uri="{FF2B5EF4-FFF2-40B4-BE49-F238E27FC236}">
                <a16:creationId xmlns:a16="http://schemas.microsoft.com/office/drawing/2014/main" id="{3355927A-F367-4ABB-ADCF-E363B408F274}"/>
              </a:ext>
            </a:extLst>
          </p:cNvPr>
          <p:cNvSpPr/>
          <p:nvPr/>
        </p:nvSpPr>
        <p:spPr>
          <a:xfrm>
            <a:off x="4610100" y="4597540"/>
            <a:ext cx="371475" cy="479286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/>
          </a:p>
        </p:txBody>
      </p:sp>
      <p:sp>
        <p:nvSpPr>
          <p:cNvPr id="9" name="Multiplication Sign 8">
            <a:extLst>
              <a:ext uri="{FF2B5EF4-FFF2-40B4-BE49-F238E27FC236}">
                <a16:creationId xmlns:a16="http://schemas.microsoft.com/office/drawing/2014/main" id="{306CF761-5458-4FBA-B535-547C1BD0D8C3}"/>
              </a:ext>
            </a:extLst>
          </p:cNvPr>
          <p:cNvSpPr/>
          <p:nvPr/>
        </p:nvSpPr>
        <p:spPr>
          <a:xfrm>
            <a:off x="5910262" y="4837183"/>
            <a:ext cx="371475" cy="479286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/>
          </a:p>
        </p:txBody>
      </p:sp>
      <p:sp>
        <p:nvSpPr>
          <p:cNvPr id="8" name="Multiplication Sign 7">
            <a:extLst>
              <a:ext uri="{FF2B5EF4-FFF2-40B4-BE49-F238E27FC236}">
                <a16:creationId xmlns:a16="http://schemas.microsoft.com/office/drawing/2014/main" id="{43E5E3E1-188A-4526-B0AF-C970EFD84A95}"/>
              </a:ext>
            </a:extLst>
          </p:cNvPr>
          <p:cNvSpPr/>
          <p:nvPr/>
        </p:nvSpPr>
        <p:spPr>
          <a:xfrm>
            <a:off x="3562350" y="3065475"/>
            <a:ext cx="371475" cy="479286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/>
          </a:p>
        </p:txBody>
      </p:sp>
      <p:sp>
        <p:nvSpPr>
          <p:cNvPr id="10" name="Multiplication Sign 9">
            <a:extLst>
              <a:ext uri="{FF2B5EF4-FFF2-40B4-BE49-F238E27FC236}">
                <a16:creationId xmlns:a16="http://schemas.microsoft.com/office/drawing/2014/main" id="{C23B9AFB-A379-4580-8499-8B066CF5F562}"/>
              </a:ext>
            </a:extLst>
          </p:cNvPr>
          <p:cNvSpPr/>
          <p:nvPr/>
        </p:nvSpPr>
        <p:spPr>
          <a:xfrm>
            <a:off x="4343400" y="3065475"/>
            <a:ext cx="371475" cy="479286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/>
          </a:p>
        </p:txBody>
      </p:sp>
      <p:sp>
        <p:nvSpPr>
          <p:cNvPr id="11" name="Multiplication Sign 10">
            <a:extLst>
              <a:ext uri="{FF2B5EF4-FFF2-40B4-BE49-F238E27FC236}">
                <a16:creationId xmlns:a16="http://schemas.microsoft.com/office/drawing/2014/main" id="{A9D5C691-6F38-4EDA-A74E-6E3BA25CE4F2}"/>
              </a:ext>
            </a:extLst>
          </p:cNvPr>
          <p:cNvSpPr/>
          <p:nvPr/>
        </p:nvSpPr>
        <p:spPr>
          <a:xfrm>
            <a:off x="5076974" y="2902089"/>
            <a:ext cx="371475" cy="479286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/>
          </a:p>
        </p:txBody>
      </p:sp>
      <p:sp>
        <p:nvSpPr>
          <p:cNvPr id="12" name="Multiplication Sign 11">
            <a:extLst>
              <a:ext uri="{FF2B5EF4-FFF2-40B4-BE49-F238E27FC236}">
                <a16:creationId xmlns:a16="http://schemas.microsoft.com/office/drawing/2014/main" id="{0909AE92-98BA-41B3-AD5D-3B6F569D9A5E}"/>
              </a:ext>
            </a:extLst>
          </p:cNvPr>
          <p:cNvSpPr/>
          <p:nvPr/>
        </p:nvSpPr>
        <p:spPr>
          <a:xfrm>
            <a:off x="4181549" y="2274900"/>
            <a:ext cx="371475" cy="479286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/>
          </a:p>
        </p:txBody>
      </p:sp>
      <p:sp>
        <p:nvSpPr>
          <p:cNvPr id="13" name="Multiplication Sign 12">
            <a:extLst>
              <a:ext uri="{FF2B5EF4-FFF2-40B4-BE49-F238E27FC236}">
                <a16:creationId xmlns:a16="http://schemas.microsoft.com/office/drawing/2014/main" id="{CD4B2EF3-9FA3-4AFA-9D74-7A29AEAE2929}"/>
              </a:ext>
            </a:extLst>
          </p:cNvPr>
          <p:cNvSpPr/>
          <p:nvPr/>
        </p:nvSpPr>
        <p:spPr>
          <a:xfrm>
            <a:off x="5362575" y="1835175"/>
            <a:ext cx="371475" cy="479286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/>
          </a:p>
        </p:txBody>
      </p:sp>
      <p:sp>
        <p:nvSpPr>
          <p:cNvPr id="14" name="Multiplication Sign 13">
            <a:extLst>
              <a:ext uri="{FF2B5EF4-FFF2-40B4-BE49-F238E27FC236}">
                <a16:creationId xmlns:a16="http://schemas.microsoft.com/office/drawing/2014/main" id="{B94243E0-FCFC-4AED-974E-2CC875219314}"/>
              </a:ext>
            </a:extLst>
          </p:cNvPr>
          <p:cNvSpPr/>
          <p:nvPr/>
        </p:nvSpPr>
        <p:spPr>
          <a:xfrm>
            <a:off x="5810548" y="3305118"/>
            <a:ext cx="371475" cy="479286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/>
          </a:p>
        </p:txBody>
      </p:sp>
      <p:sp>
        <p:nvSpPr>
          <p:cNvPr id="15" name="Multiplication Sign 14">
            <a:extLst>
              <a:ext uri="{FF2B5EF4-FFF2-40B4-BE49-F238E27FC236}">
                <a16:creationId xmlns:a16="http://schemas.microsoft.com/office/drawing/2014/main" id="{65EF15C1-0384-4598-9719-5F8A881D4FE9}"/>
              </a:ext>
            </a:extLst>
          </p:cNvPr>
          <p:cNvSpPr/>
          <p:nvPr/>
        </p:nvSpPr>
        <p:spPr>
          <a:xfrm>
            <a:off x="6596360" y="3544761"/>
            <a:ext cx="371475" cy="479286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/>
          </a:p>
        </p:txBody>
      </p:sp>
      <p:sp>
        <p:nvSpPr>
          <p:cNvPr id="16" name="Multiplication Sign 15">
            <a:extLst>
              <a:ext uri="{FF2B5EF4-FFF2-40B4-BE49-F238E27FC236}">
                <a16:creationId xmlns:a16="http://schemas.microsoft.com/office/drawing/2014/main" id="{F45D0163-801C-4973-B501-32DF3E92DFB3}"/>
              </a:ext>
            </a:extLst>
          </p:cNvPr>
          <p:cNvSpPr/>
          <p:nvPr/>
        </p:nvSpPr>
        <p:spPr>
          <a:xfrm>
            <a:off x="7091958" y="3544761"/>
            <a:ext cx="371475" cy="479286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/>
          </a:p>
        </p:txBody>
      </p:sp>
      <p:sp>
        <p:nvSpPr>
          <p:cNvPr id="17" name="Multiplication Sign 16">
            <a:extLst>
              <a:ext uri="{FF2B5EF4-FFF2-40B4-BE49-F238E27FC236}">
                <a16:creationId xmlns:a16="http://schemas.microsoft.com/office/drawing/2014/main" id="{73F781F7-26C0-4D5A-8156-1B6602BBEF1D}"/>
              </a:ext>
            </a:extLst>
          </p:cNvPr>
          <p:cNvSpPr/>
          <p:nvPr/>
        </p:nvSpPr>
        <p:spPr>
          <a:xfrm>
            <a:off x="6881853" y="2949714"/>
            <a:ext cx="371475" cy="479286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/>
          </a:p>
        </p:txBody>
      </p:sp>
      <p:sp>
        <p:nvSpPr>
          <p:cNvPr id="18" name="Multiplication Sign 17">
            <a:extLst>
              <a:ext uri="{FF2B5EF4-FFF2-40B4-BE49-F238E27FC236}">
                <a16:creationId xmlns:a16="http://schemas.microsoft.com/office/drawing/2014/main" id="{188DD955-6894-4CE4-AB89-7ED10C79C933}"/>
              </a:ext>
            </a:extLst>
          </p:cNvPr>
          <p:cNvSpPr/>
          <p:nvPr/>
        </p:nvSpPr>
        <p:spPr>
          <a:xfrm>
            <a:off x="3810074" y="1533411"/>
            <a:ext cx="371475" cy="479286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/>
          </a:p>
        </p:txBody>
      </p:sp>
      <p:sp>
        <p:nvSpPr>
          <p:cNvPr id="19" name="Multiplication Sign 18">
            <a:extLst>
              <a:ext uri="{FF2B5EF4-FFF2-40B4-BE49-F238E27FC236}">
                <a16:creationId xmlns:a16="http://schemas.microsoft.com/office/drawing/2014/main" id="{476CBA4A-151E-4530-9903-BF5FD54C409B}"/>
              </a:ext>
            </a:extLst>
          </p:cNvPr>
          <p:cNvSpPr/>
          <p:nvPr/>
        </p:nvSpPr>
        <p:spPr>
          <a:xfrm>
            <a:off x="5076974" y="903509"/>
            <a:ext cx="371475" cy="479286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/>
          </a:p>
        </p:txBody>
      </p:sp>
      <p:sp>
        <p:nvSpPr>
          <p:cNvPr id="20" name="Multiplication Sign 19">
            <a:extLst>
              <a:ext uri="{FF2B5EF4-FFF2-40B4-BE49-F238E27FC236}">
                <a16:creationId xmlns:a16="http://schemas.microsoft.com/office/drawing/2014/main" id="{AA82E921-7A34-43E2-ADCD-9C4452ACEF6F}"/>
              </a:ext>
            </a:extLst>
          </p:cNvPr>
          <p:cNvSpPr/>
          <p:nvPr/>
        </p:nvSpPr>
        <p:spPr>
          <a:xfrm>
            <a:off x="6782097" y="1533411"/>
            <a:ext cx="371475" cy="479286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/>
          </a:p>
        </p:txBody>
      </p:sp>
      <p:sp>
        <p:nvSpPr>
          <p:cNvPr id="21" name="Multiplication Sign 20">
            <a:extLst>
              <a:ext uri="{FF2B5EF4-FFF2-40B4-BE49-F238E27FC236}">
                <a16:creationId xmlns:a16="http://schemas.microsoft.com/office/drawing/2014/main" id="{E8BEB9BC-1F61-4E8C-AD7B-1B9B67516681}"/>
              </a:ext>
            </a:extLst>
          </p:cNvPr>
          <p:cNvSpPr/>
          <p:nvPr/>
        </p:nvSpPr>
        <p:spPr>
          <a:xfrm>
            <a:off x="7873008" y="2825832"/>
            <a:ext cx="371475" cy="479286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ABC9F90-291C-4D94-A871-5F541B06D5C0}"/>
              </a:ext>
            </a:extLst>
          </p:cNvPr>
          <p:cNvSpPr txBox="1"/>
          <p:nvPr/>
        </p:nvSpPr>
        <p:spPr>
          <a:xfrm>
            <a:off x="466725" y="676275"/>
            <a:ext cx="20669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150" dirty="0"/>
              <a:t>Topological Sort:</a:t>
            </a:r>
          </a:p>
          <a:p>
            <a:r>
              <a:rPr lang="en-US" altLang="en-150" dirty="0"/>
              <a:t>1 - </a:t>
            </a:r>
            <a:r>
              <a:rPr lang="tr-TR" altLang="en-150" dirty="0"/>
              <a:t>Select </a:t>
            </a:r>
            <a:r>
              <a:rPr lang="en-US" altLang="en-150" dirty="0"/>
              <a:t>C</a:t>
            </a:r>
            <a:endParaRPr lang="tr-TR" altLang="en-150" dirty="0"/>
          </a:p>
          <a:p>
            <a:r>
              <a:rPr lang="en-US" altLang="en-150" dirty="0"/>
              <a:t>2 - </a:t>
            </a:r>
            <a:r>
              <a:rPr lang="tr-TR" altLang="en-150" dirty="0"/>
              <a:t>Print it out</a:t>
            </a:r>
          </a:p>
          <a:p>
            <a:r>
              <a:rPr lang="en-US" altLang="en-150" dirty="0"/>
              <a:t>3 - </a:t>
            </a:r>
            <a:r>
              <a:rPr lang="tr-TR" altLang="en-150" dirty="0"/>
              <a:t>Remove it</a:t>
            </a:r>
          </a:p>
          <a:p>
            <a:r>
              <a:rPr lang="en-US" altLang="en-150" dirty="0"/>
              <a:t>4 - </a:t>
            </a:r>
            <a:r>
              <a:rPr lang="tr-TR" altLang="en-150" dirty="0"/>
              <a:t>Repeat</a:t>
            </a:r>
            <a:endParaRPr lang="en-US" altLang="en-150" dirty="0"/>
          </a:p>
          <a:p>
            <a:r>
              <a:rPr lang="en-US" altLang="en-150" dirty="0"/>
              <a:t>Current sequence:</a:t>
            </a:r>
          </a:p>
          <a:p>
            <a:r>
              <a:rPr lang="en-US" altLang="en-150" dirty="0"/>
              <a:t>s A D H B I G F E C</a:t>
            </a:r>
            <a:endParaRPr lang="tr-TR" altLang="en-150" dirty="0"/>
          </a:p>
          <a:p>
            <a:endParaRPr lang="en-150" dirty="0"/>
          </a:p>
        </p:txBody>
      </p:sp>
    </p:spTree>
    <p:extLst>
      <p:ext uri="{BB962C8B-B14F-4D97-AF65-F5344CB8AC3E}">
        <p14:creationId xmlns:p14="http://schemas.microsoft.com/office/powerpoint/2010/main" val="169650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40ED900-FF45-4A98-9BC7-16580444BB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8201" y="342787"/>
            <a:ext cx="7753581" cy="592466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20D9B69-2D2E-4237-B218-24C45B949C81}"/>
              </a:ext>
            </a:extLst>
          </p:cNvPr>
          <p:cNvSpPr txBox="1"/>
          <p:nvPr/>
        </p:nvSpPr>
        <p:spPr>
          <a:xfrm>
            <a:off x="466725" y="676275"/>
            <a:ext cx="228142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150" dirty="0"/>
              <a:t>Topological Sort:</a:t>
            </a:r>
          </a:p>
          <a:p>
            <a:r>
              <a:rPr lang="en-US" altLang="en-150" dirty="0"/>
              <a:t>1 - </a:t>
            </a:r>
            <a:r>
              <a:rPr lang="tr-TR" altLang="en-150" dirty="0"/>
              <a:t>Select </a:t>
            </a:r>
            <a:r>
              <a:rPr lang="en-US" altLang="en-150" dirty="0"/>
              <a:t>t</a:t>
            </a:r>
            <a:endParaRPr lang="tr-TR" altLang="en-150" dirty="0"/>
          </a:p>
          <a:p>
            <a:r>
              <a:rPr lang="en-US" altLang="en-150" dirty="0"/>
              <a:t>2 - </a:t>
            </a:r>
            <a:r>
              <a:rPr lang="tr-TR" altLang="en-150" dirty="0"/>
              <a:t>Print it out</a:t>
            </a:r>
          </a:p>
          <a:p>
            <a:r>
              <a:rPr lang="en-US" altLang="en-150" dirty="0"/>
              <a:t>3 - </a:t>
            </a:r>
            <a:r>
              <a:rPr lang="tr-TR" altLang="en-150" dirty="0"/>
              <a:t>Remove it</a:t>
            </a:r>
          </a:p>
          <a:p>
            <a:r>
              <a:rPr lang="en-US" altLang="en-150" dirty="0"/>
              <a:t>4 - No more vertices left, finalize</a:t>
            </a:r>
          </a:p>
          <a:p>
            <a:r>
              <a:rPr lang="en-US" altLang="en-150" dirty="0"/>
              <a:t>Possible topological sort:</a:t>
            </a:r>
          </a:p>
          <a:p>
            <a:r>
              <a:rPr lang="en-US" altLang="en-150" dirty="0"/>
              <a:t>s A D H B I G F E C t</a:t>
            </a:r>
          </a:p>
          <a:p>
            <a:endParaRPr lang="tr-TR" altLang="en-150" dirty="0"/>
          </a:p>
          <a:p>
            <a:endParaRPr lang="en-150" dirty="0"/>
          </a:p>
        </p:txBody>
      </p:sp>
      <p:sp>
        <p:nvSpPr>
          <p:cNvPr id="7" name="Multiplication Sign 6">
            <a:extLst>
              <a:ext uri="{FF2B5EF4-FFF2-40B4-BE49-F238E27FC236}">
                <a16:creationId xmlns:a16="http://schemas.microsoft.com/office/drawing/2014/main" id="{3355927A-F367-4ABB-ADCF-E363B408F274}"/>
              </a:ext>
            </a:extLst>
          </p:cNvPr>
          <p:cNvSpPr/>
          <p:nvPr/>
        </p:nvSpPr>
        <p:spPr>
          <a:xfrm>
            <a:off x="4610100" y="4597540"/>
            <a:ext cx="371475" cy="479286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/>
          </a:p>
        </p:txBody>
      </p:sp>
      <p:sp>
        <p:nvSpPr>
          <p:cNvPr id="9" name="Multiplication Sign 8">
            <a:extLst>
              <a:ext uri="{FF2B5EF4-FFF2-40B4-BE49-F238E27FC236}">
                <a16:creationId xmlns:a16="http://schemas.microsoft.com/office/drawing/2014/main" id="{306CF761-5458-4FBA-B535-547C1BD0D8C3}"/>
              </a:ext>
            </a:extLst>
          </p:cNvPr>
          <p:cNvSpPr/>
          <p:nvPr/>
        </p:nvSpPr>
        <p:spPr>
          <a:xfrm>
            <a:off x="5910262" y="4837183"/>
            <a:ext cx="371475" cy="479286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/>
          </a:p>
        </p:txBody>
      </p:sp>
      <p:sp>
        <p:nvSpPr>
          <p:cNvPr id="8" name="Multiplication Sign 7">
            <a:extLst>
              <a:ext uri="{FF2B5EF4-FFF2-40B4-BE49-F238E27FC236}">
                <a16:creationId xmlns:a16="http://schemas.microsoft.com/office/drawing/2014/main" id="{43E5E3E1-188A-4526-B0AF-C970EFD84A95}"/>
              </a:ext>
            </a:extLst>
          </p:cNvPr>
          <p:cNvSpPr/>
          <p:nvPr/>
        </p:nvSpPr>
        <p:spPr>
          <a:xfrm>
            <a:off x="3562350" y="3065475"/>
            <a:ext cx="371475" cy="479286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/>
          </a:p>
        </p:txBody>
      </p:sp>
      <p:sp>
        <p:nvSpPr>
          <p:cNvPr id="10" name="Multiplication Sign 9">
            <a:extLst>
              <a:ext uri="{FF2B5EF4-FFF2-40B4-BE49-F238E27FC236}">
                <a16:creationId xmlns:a16="http://schemas.microsoft.com/office/drawing/2014/main" id="{C23B9AFB-A379-4580-8499-8B066CF5F562}"/>
              </a:ext>
            </a:extLst>
          </p:cNvPr>
          <p:cNvSpPr/>
          <p:nvPr/>
        </p:nvSpPr>
        <p:spPr>
          <a:xfrm>
            <a:off x="4343400" y="3065475"/>
            <a:ext cx="371475" cy="479286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/>
          </a:p>
        </p:txBody>
      </p:sp>
      <p:sp>
        <p:nvSpPr>
          <p:cNvPr id="11" name="Multiplication Sign 10">
            <a:extLst>
              <a:ext uri="{FF2B5EF4-FFF2-40B4-BE49-F238E27FC236}">
                <a16:creationId xmlns:a16="http://schemas.microsoft.com/office/drawing/2014/main" id="{A9D5C691-6F38-4EDA-A74E-6E3BA25CE4F2}"/>
              </a:ext>
            </a:extLst>
          </p:cNvPr>
          <p:cNvSpPr/>
          <p:nvPr/>
        </p:nvSpPr>
        <p:spPr>
          <a:xfrm>
            <a:off x="5076974" y="2902089"/>
            <a:ext cx="371475" cy="479286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/>
          </a:p>
        </p:txBody>
      </p:sp>
      <p:sp>
        <p:nvSpPr>
          <p:cNvPr id="12" name="Multiplication Sign 11">
            <a:extLst>
              <a:ext uri="{FF2B5EF4-FFF2-40B4-BE49-F238E27FC236}">
                <a16:creationId xmlns:a16="http://schemas.microsoft.com/office/drawing/2014/main" id="{0909AE92-98BA-41B3-AD5D-3B6F569D9A5E}"/>
              </a:ext>
            </a:extLst>
          </p:cNvPr>
          <p:cNvSpPr/>
          <p:nvPr/>
        </p:nvSpPr>
        <p:spPr>
          <a:xfrm>
            <a:off x="4181549" y="2274900"/>
            <a:ext cx="371475" cy="479286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/>
          </a:p>
        </p:txBody>
      </p:sp>
      <p:sp>
        <p:nvSpPr>
          <p:cNvPr id="13" name="Multiplication Sign 12">
            <a:extLst>
              <a:ext uri="{FF2B5EF4-FFF2-40B4-BE49-F238E27FC236}">
                <a16:creationId xmlns:a16="http://schemas.microsoft.com/office/drawing/2014/main" id="{CD4B2EF3-9FA3-4AFA-9D74-7A29AEAE2929}"/>
              </a:ext>
            </a:extLst>
          </p:cNvPr>
          <p:cNvSpPr/>
          <p:nvPr/>
        </p:nvSpPr>
        <p:spPr>
          <a:xfrm>
            <a:off x="5362575" y="1835175"/>
            <a:ext cx="371475" cy="479286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/>
          </a:p>
        </p:txBody>
      </p:sp>
      <p:sp>
        <p:nvSpPr>
          <p:cNvPr id="14" name="Multiplication Sign 13">
            <a:extLst>
              <a:ext uri="{FF2B5EF4-FFF2-40B4-BE49-F238E27FC236}">
                <a16:creationId xmlns:a16="http://schemas.microsoft.com/office/drawing/2014/main" id="{B94243E0-FCFC-4AED-974E-2CC875219314}"/>
              </a:ext>
            </a:extLst>
          </p:cNvPr>
          <p:cNvSpPr/>
          <p:nvPr/>
        </p:nvSpPr>
        <p:spPr>
          <a:xfrm>
            <a:off x="5810548" y="3305118"/>
            <a:ext cx="371475" cy="479286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/>
          </a:p>
        </p:txBody>
      </p:sp>
      <p:sp>
        <p:nvSpPr>
          <p:cNvPr id="15" name="Multiplication Sign 14">
            <a:extLst>
              <a:ext uri="{FF2B5EF4-FFF2-40B4-BE49-F238E27FC236}">
                <a16:creationId xmlns:a16="http://schemas.microsoft.com/office/drawing/2014/main" id="{65EF15C1-0384-4598-9719-5F8A881D4FE9}"/>
              </a:ext>
            </a:extLst>
          </p:cNvPr>
          <p:cNvSpPr/>
          <p:nvPr/>
        </p:nvSpPr>
        <p:spPr>
          <a:xfrm>
            <a:off x="6596360" y="3544761"/>
            <a:ext cx="371475" cy="479286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/>
          </a:p>
        </p:txBody>
      </p:sp>
      <p:sp>
        <p:nvSpPr>
          <p:cNvPr id="16" name="Multiplication Sign 15">
            <a:extLst>
              <a:ext uri="{FF2B5EF4-FFF2-40B4-BE49-F238E27FC236}">
                <a16:creationId xmlns:a16="http://schemas.microsoft.com/office/drawing/2014/main" id="{F45D0163-801C-4973-B501-32DF3E92DFB3}"/>
              </a:ext>
            </a:extLst>
          </p:cNvPr>
          <p:cNvSpPr/>
          <p:nvPr/>
        </p:nvSpPr>
        <p:spPr>
          <a:xfrm>
            <a:off x="7091958" y="3544761"/>
            <a:ext cx="371475" cy="479286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/>
          </a:p>
        </p:txBody>
      </p:sp>
      <p:sp>
        <p:nvSpPr>
          <p:cNvPr id="17" name="Multiplication Sign 16">
            <a:extLst>
              <a:ext uri="{FF2B5EF4-FFF2-40B4-BE49-F238E27FC236}">
                <a16:creationId xmlns:a16="http://schemas.microsoft.com/office/drawing/2014/main" id="{73F781F7-26C0-4D5A-8156-1B6602BBEF1D}"/>
              </a:ext>
            </a:extLst>
          </p:cNvPr>
          <p:cNvSpPr/>
          <p:nvPr/>
        </p:nvSpPr>
        <p:spPr>
          <a:xfrm>
            <a:off x="6881853" y="2949714"/>
            <a:ext cx="371475" cy="479286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/>
          </a:p>
        </p:txBody>
      </p:sp>
      <p:sp>
        <p:nvSpPr>
          <p:cNvPr id="18" name="Multiplication Sign 17">
            <a:extLst>
              <a:ext uri="{FF2B5EF4-FFF2-40B4-BE49-F238E27FC236}">
                <a16:creationId xmlns:a16="http://schemas.microsoft.com/office/drawing/2014/main" id="{188DD955-6894-4CE4-AB89-7ED10C79C933}"/>
              </a:ext>
            </a:extLst>
          </p:cNvPr>
          <p:cNvSpPr/>
          <p:nvPr/>
        </p:nvSpPr>
        <p:spPr>
          <a:xfrm>
            <a:off x="3810074" y="1533411"/>
            <a:ext cx="371475" cy="479286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/>
          </a:p>
        </p:txBody>
      </p:sp>
      <p:sp>
        <p:nvSpPr>
          <p:cNvPr id="19" name="Multiplication Sign 18">
            <a:extLst>
              <a:ext uri="{FF2B5EF4-FFF2-40B4-BE49-F238E27FC236}">
                <a16:creationId xmlns:a16="http://schemas.microsoft.com/office/drawing/2014/main" id="{476CBA4A-151E-4530-9903-BF5FD54C409B}"/>
              </a:ext>
            </a:extLst>
          </p:cNvPr>
          <p:cNvSpPr/>
          <p:nvPr/>
        </p:nvSpPr>
        <p:spPr>
          <a:xfrm>
            <a:off x="5076974" y="903509"/>
            <a:ext cx="371475" cy="479286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/>
          </a:p>
        </p:txBody>
      </p:sp>
      <p:sp>
        <p:nvSpPr>
          <p:cNvPr id="20" name="Multiplication Sign 19">
            <a:extLst>
              <a:ext uri="{FF2B5EF4-FFF2-40B4-BE49-F238E27FC236}">
                <a16:creationId xmlns:a16="http://schemas.microsoft.com/office/drawing/2014/main" id="{AA82E921-7A34-43E2-ADCD-9C4452ACEF6F}"/>
              </a:ext>
            </a:extLst>
          </p:cNvPr>
          <p:cNvSpPr/>
          <p:nvPr/>
        </p:nvSpPr>
        <p:spPr>
          <a:xfrm>
            <a:off x="6782097" y="1533411"/>
            <a:ext cx="371475" cy="479286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/>
          </a:p>
        </p:txBody>
      </p:sp>
      <p:sp>
        <p:nvSpPr>
          <p:cNvPr id="21" name="Multiplication Sign 20">
            <a:extLst>
              <a:ext uri="{FF2B5EF4-FFF2-40B4-BE49-F238E27FC236}">
                <a16:creationId xmlns:a16="http://schemas.microsoft.com/office/drawing/2014/main" id="{E8BEB9BC-1F61-4E8C-AD7B-1B9B67516681}"/>
              </a:ext>
            </a:extLst>
          </p:cNvPr>
          <p:cNvSpPr/>
          <p:nvPr/>
        </p:nvSpPr>
        <p:spPr>
          <a:xfrm>
            <a:off x="7873008" y="2825832"/>
            <a:ext cx="371475" cy="479286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3596838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BF4D4DB-2DBA-4F7D-857D-B91F32BC9C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526" y="200025"/>
            <a:ext cx="8934450" cy="6153150"/>
          </a:xfrm>
          <a:prstGeom prst="rect">
            <a:avLst/>
          </a:prstGeom>
        </p:spPr>
      </p:pic>
      <p:sp>
        <p:nvSpPr>
          <p:cNvPr id="7" name="Rectangle 36">
            <a:extLst>
              <a:ext uri="{FF2B5EF4-FFF2-40B4-BE49-F238E27FC236}">
                <a16:creationId xmlns:a16="http://schemas.microsoft.com/office/drawing/2014/main" id="{50E23B05-224F-4972-86F2-55A8802F18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9363" y="621031"/>
            <a:ext cx="874712" cy="45719"/>
          </a:xfrm>
          <a:prstGeom prst="rect">
            <a:avLst/>
          </a:prstGeom>
          <a:noFill/>
          <a:ln w="4445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rgbClr val="000099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1600" dirty="0">
                <a:solidFill>
                  <a:srgbClr val="000066"/>
                </a:solidFill>
                <a:latin typeface="Lucida Sans" panose="020B0602030504020204" pitchFamily="34" charset="0"/>
              </a:rPr>
              <a:t>7 </a:t>
            </a:r>
            <a:r>
              <a:rPr lang="tr-TR" altLang="tr-TR" sz="1600" dirty="0">
                <a:solidFill>
                  <a:srgbClr val="000066"/>
                </a:solidFill>
                <a:latin typeface="Lucida Sans" panose="020B0602030504020204" pitchFamily="34" charset="0"/>
              </a:rPr>
              <a:t>(</a:t>
            </a:r>
            <a:r>
              <a:rPr lang="en-US" altLang="tr-TR" sz="1600" dirty="0">
                <a:solidFill>
                  <a:srgbClr val="000066"/>
                </a:solidFill>
                <a:latin typeface="Lucida Sans" panose="020B0602030504020204" pitchFamily="34" charset="0"/>
              </a:rPr>
              <a:t>U,E</a:t>
            </a:r>
            <a:r>
              <a:rPr lang="tr-TR" altLang="tr-TR" sz="1600" dirty="0">
                <a:solidFill>
                  <a:srgbClr val="000066"/>
                </a:solidFill>
                <a:latin typeface="Lucida Sans" panose="020B0602030504020204" pitchFamily="34" charset="0"/>
              </a:rPr>
              <a:t>)</a:t>
            </a:r>
          </a:p>
        </p:txBody>
      </p:sp>
      <p:sp>
        <p:nvSpPr>
          <p:cNvPr id="8" name="Rectangle 36">
            <a:extLst>
              <a:ext uri="{FF2B5EF4-FFF2-40B4-BE49-F238E27FC236}">
                <a16:creationId xmlns:a16="http://schemas.microsoft.com/office/drawing/2014/main" id="{AF750BB3-5A97-4055-B244-2AC68DA619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9626" y="2484439"/>
            <a:ext cx="358774" cy="133350"/>
          </a:xfrm>
          <a:prstGeom prst="rect">
            <a:avLst/>
          </a:prstGeom>
          <a:noFill/>
          <a:ln w="4445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rgbClr val="000099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1600" dirty="0">
                <a:solidFill>
                  <a:srgbClr val="000066"/>
                </a:solidFill>
                <a:latin typeface="Lucida Sans" panose="020B0602030504020204" pitchFamily="34" charset="0"/>
              </a:rPr>
              <a:t>0</a:t>
            </a:r>
            <a:r>
              <a:rPr lang="tr-TR" altLang="tr-TR" sz="1600" dirty="0">
                <a:solidFill>
                  <a:srgbClr val="000066"/>
                </a:solidFill>
                <a:latin typeface="Lucida Sans" panose="020B0602030504020204" pitchFamily="34" charset="0"/>
              </a:rPr>
              <a:t> (</a:t>
            </a:r>
            <a:r>
              <a:rPr lang="en-US" altLang="tr-TR" sz="1600" dirty="0">
                <a:solidFill>
                  <a:srgbClr val="000066"/>
                </a:solidFill>
                <a:latin typeface="Lucida Sans" panose="020B0602030504020204" pitchFamily="34" charset="0"/>
              </a:rPr>
              <a:t>K,E</a:t>
            </a:r>
            <a:r>
              <a:rPr lang="tr-TR" altLang="tr-TR" sz="1600" dirty="0">
                <a:solidFill>
                  <a:srgbClr val="000066"/>
                </a:solidFill>
                <a:latin typeface="Lucida Sans" panose="020B0602030504020204" pitchFamily="34" charset="0"/>
              </a:rPr>
              <a:t>)</a:t>
            </a:r>
          </a:p>
        </p:txBody>
      </p:sp>
      <p:sp>
        <p:nvSpPr>
          <p:cNvPr id="9" name="Rectangle 36">
            <a:extLst>
              <a:ext uri="{FF2B5EF4-FFF2-40B4-BE49-F238E27FC236}">
                <a16:creationId xmlns:a16="http://schemas.microsoft.com/office/drawing/2014/main" id="{BF7E6632-9531-44E9-B729-4FB6D68C76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3357959"/>
            <a:ext cx="649287" cy="142082"/>
          </a:xfrm>
          <a:prstGeom prst="rect">
            <a:avLst/>
          </a:prstGeom>
          <a:noFill/>
          <a:ln w="4445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rgbClr val="000099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1600" dirty="0">
                <a:solidFill>
                  <a:srgbClr val="000066"/>
                </a:solidFill>
                <a:latin typeface="Lucida Sans" panose="020B0602030504020204" pitchFamily="34" charset="0"/>
              </a:rPr>
              <a:t>2</a:t>
            </a:r>
            <a:r>
              <a:rPr lang="tr-TR" altLang="tr-TR" sz="1600" dirty="0">
                <a:solidFill>
                  <a:srgbClr val="000066"/>
                </a:solidFill>
                <a:latin typeface="Lucida Sans" panose="020B0602030504020204" pitchFamily="34" charset="0"/>
              </a:rPr>
              <a:t> (</a:t>
            </a:r>
            <a:r>
              <a:rPr lang="en-US" altLang="tr-TR" sz="1600" dirty="0">
                <a:solidFill>
                  <a:srgbClr val="000066"/>
                </a:solidFill>
                <a:latin typeface="Lucida Sans" panose="020B0602030504020204" pitchFamily="34" charset="0"/>
              </a:rPr>
              <a:t>K,E</a:t>
            </a:r>
            <a:r>
              <a:rPr lang="tr-TR" altLang="tr-TR" sz="1600" dirty="0">
                <a:solidFill>
                  <a:srgbClr val="000066"/>
                </a:solidFill>
                <a:latin typeface="Lucida Sans" panose="020B0602030504020204" pitchFamily="34" charset="0"/>
              </a:rPr>
              <a:t>)</a:t>
            </a:r>
          </a:p>
        </p:txBody>
      </p:sp>
      <p:sp>
        <p:nvSpPr>
          <p:cNvPr id="10" name="Rectangle 36">
            <a:extLst>
              <a:ext uri="{FF2B5EF4-FFF2-40B4-BE49-F238E27FC236}">
                <a16:creationId xmlns:a16="http://schemas.microsoft.com/office/drawing/2014/main" id="{D3674908-FA64-48FD-9E50-12895BE129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29112" y="5923757"/>
            <a:ext cx="649288" cy="133350"/>
          </a:xfrm>
          <a:prstGeom prst="rect">
            <a:avLst/>
          </a:prstGeom>
          <a:noFill/>
          <a:ln w="4445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rgbClr val="000099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1600" dirty="0">
                <a:solidFill>
                  <a:srgbClr val="000066"/>
                </a:solidFill>
                <a:latin typeface="Lucida Sans" panose="020B0602030504020204" pitchFamily="34" charset="0"/>
              </a:rPr>
              <a:t>5</a:t>
            </a:r>
            <a:r>
              <a:rPr lang="tr-TR" altLang="tr-TR" sz="1600" dirty="0">
                <a:solidFill>
                  <a:srgbClr val="000066"/>
                </a:solidFill>
                <a:latin typeface="Lucida Sans" panose="020B0602030504020204" pitchFamily="34" charset="0"/>
              </a:rPr>
              <a:t> (</a:t>
            </a:r>
            <a:r>
              <a:rPr lang="en-US" altLang="tr-TR" sz="1600" dirty="0">
                <a:solidFill>
                  <a:srgbClr val="000066"/>
                </a:solidFill>
                <a:latin typeface="Lucida Sans" panose="020B0602030504020204" pitchFamily="34" charset="0"/>
              </a:rPr>
              <a:t>U,G</a:t>
            </a:r>
            <a:r>
              <a:rPr lang="tr-TR" altLang="tr-TR" sz="1600" dirty="0">
                <a:solidFill>
                  <a:srgbClr val="000066"/>
                </a:solidFill>
                <a:latin typeface="Lucida Sans" panose="020B0602030504020204" pitchFamily="34" charset="0"/>
              </a:rPr>
              <a:t>)</a:t>
            </a:r>
          </a:p>
        </p:txBody>
      </p:sp>
      <p:sp>
        <p:nvSpPr>
          <p:cNvPr id="11" name="Rectangle 36">
            <a:extLst>
              <a:ext uri="{FF2B5EF4-FFF2-40B4-BE49-F238E27FC236}">
                <a16:creationId xmlns:a16="http://schemas.microsoft.com/office/drawing/2014/main" id="{80644638-C83C-41CB-A4FE-2228D6BF98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3602" y="5809456"/>
            <a:ext cx="660398" cy="247651"/>
          </a:xfrm>
          <a:prstGeom prst="rect">
            <a:avLst/>
          </a:prstGeom>
          <a:noFill/>
          <a:ln w="4445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rgbClr val="000099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1600" dirty="0">
                <a:solidFill>
                  <a:srgbClr val="000066"/>
                </a:solidFill>
                <a:latin typeface="Lucida Sans" panose="020B0602030504020204" pitchFamily="34" charset="0"/>
              </a:rPr>
              <a:t>5</a:t>
            </a:r>
            <a:r>
              <a:rPr lang="tr-TR" altLang="tr-TR" sz="1600" dirty="0">
                <a:solidFill>
                  <a:srgbClr val="000066"/>
                </a:solidFill>
                <a:latin typeface="Lucida Sans" panose="020B0602030504020204" pitchFamily="34" charset="0"/>
              </a:rPr>
              <a:t> (</a:t>
            </a:r>
            <a:r>
              <a:rPr lang="en-US" altLang="tr-TR" sz="1600" dirty="0">
                <a:solidFill>
                  <a:srgbClr val="000066"/>
                </a:solidFill>
                <a:latin typeface="Lucida Sans" panose="020B0602030504020204" pitchFamily="34" charset="0"/>
              </a:rPr>
              <a:t>U,D</a:t>
            </a:r>
            <a:r>
              <a:rPr lang="tr-TR" altLang="tr-TR" sz="1600" dirty="0">
                <a:solidFill>
                  <a:srgbClr val="000066"/>
                </a:solidFill>
                <a:latin typeface="Lucida Sans" panose="020B0602030504020204" pitchFamily="34" charset="0"/>
              </a:rPr>
              <a:t>)</a:t>
            </a:r>
          </a:p>
        </p:txBody>
      </p:sp>
      <p:sp>
        <p:nvSpPr>
          <p:cNvPr id="12" name="Rectangle 36">
            <a:extLst>
              <a:ext uri="{FF2B5EF4-FFF2-40B4-BE49-F238E27FC236}">
                <a16:creationId xmlns:a16="http://schemas.microsoft.com/office/drawing/2014/main" id="{A89C2AA1-1F5F-49B9-9BAB-1533203D92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0408" y="1849437"/>
            <a:ext cx="558802" cy="214310"/>
          </a:xfrm>
          <a:prstGeom prst="rect">
            <a:avLst/>
          </a:prstGeom>
          <a:noFill/>
          <a:ln w="4445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rgbClr val="000099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1600" dirty="0">
                <a:solidFill>
                  <a:srgbClr val="000066"/>
                </a:solidFill>
                <a:latin typeface="Lucida Sans" panose="020B0602030504020204" pitchFamily="34" charset="0"/>
              </a:rPr>
              <a:t>8</a:t>
            </a:r>
            <a:r>
              <a:rPr lang="tr-TR" altLang="tr-TR" sz="1600" dirty="0">
                <a:solidFill>
                  <a:srgbClr val="000066"/>
                </a:solidFill>
                <a:latin typeface="Lucida Sans" panose="020B0602030504020204" pitchFamily="34" charset="0"/>
              </a:rPr>
              <a:t> (</a:t>
            </a:r>
            <a:r>
              <a:rPr lang="en-US" altLang="tr-TR" sz="1600" dirty="0">
                <a:solidFill>
                  <a:srgbClr val="000066"/>
                </a:solidFill>
                <a:latin typeface="Lucida Sans" panose="020B0602030504020204" pitchFamily="34" charset="0"/>
              </a:rPr>
              <a:t>U,E</a:t>
            </a:r>
            <a:r>
              <a:rPr lang="tr-TR" altLang="tr-TR" sz="1600" dirty="0">
                <a:solidFill>
                  <a:srgbClr val="000066"/>
                </a:solidFill>
                <a:latin typeface="Lucida Sans" panose="020B0602030504020204" pitchFamily="34" charset="0"/>
              </a:rPr>
              <a:t>)</a:t>
            </a:r>
          </a:p>
        </p:txBody>
      </p:sp>
      <p:sp>
        <p:nvSpPr>
          <p:cNvPr id="13" name="Rectangle 36">
            <a:extLst>
              <a:ext uri="{FF2B5EF4-FFF2-40B4-BE49-F238E27FC236}">
                <a16:creationId xmlns:a16="http://schemas.microsoft.com/office/drawing/2014/main" id="{92948215-25E3-4C4D-958F-E1630A0295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18522" y="3567904"/>
            <a:ext cx="420688" cy="214310"/>
          </a:xfrm>
          <a:prstGeom prst="rect">
            <a:avLst/>
          </a:prstGeom>
          <a:noFill/>
          <a:ln w="4445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rgbClr val="000099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1600" dirty="0">
                <a:solidFill>
                  <a:srgbClr val="000066"/>
                </a:solidFill>
                <a:latin typeface="Lucida Sans" panose="020B0602030504020204" pitchFamily="34" charset="0"/>
              </a:rPr>
              <a:t>2</a:t>
            </a:r>
            <a:r>
              <a:rPr lang="tr-TR" altLang="tr-TR" sz="1600" dirty="0">
                <a:solidFill>
                  <a:srgbClr val="000066"/>
                </a:solidFill>
                <a:latin typeface="Lucida Sans" panose="020B0602030504020204" pitchFamily="34" charset="0"/>
              </a:rPr>
              <a:t> (</a:t>
            </a:r>
            <a:r>
              <a:rPr lang="en-US" altLang="tr-TR" sz="1600" dirty="0">
                <a:solidFill>
                  <a:srgbClr val="000066"/>
                </a:solidFill>
                <a:latin typeface="Lucida Sans" panose="020B0602030504020204" pitchFamily="34" charset="0"/>
              </a:rPr>
              <a:t>K,E</a:t>
            </a:r>
            <a:r>
              <a:rPr lang="tr-TR" altLang="tr-TR" sz="1600" dirty="0">
                <a:solidFill>
                  <a:srgbClr val="000066"/>
                </a:solidFill>
                <a:latin typeface="Lucida Sans" panose="020B0602030504020204" pitchFamily="34" charset="0"/>
              </a:rPr>
              <a:t>)</a:t>
            </a:r>
          </a:p>
        </p:txBody>
      </p:sp>
      <p:sp>
        <p:nvSpPr>
          <p:cNvPr id="14" name="Rectangle 36">
            <a:extLst>
              <a:ext uri="{FF2B5EF4-FFF2-40B4-BE49-F238E27FC236}">
                <a16:creationId xmlns:a16="http://schemas.microsoft.com/office/drawing/2014/main" id="{F451CECE-34CC-45FD-863B-0ECD013156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8089" y="3864769"/>
            <a:ext cx="312736" cy="202406"/>
          </a:xfrm>
          <a:prstGeom prst="rect">
            <a:avLst/>
          </a:prstGeom>
          <a:noFill/>
          <a:ln w="4445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rgbClr val="000099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1600" dirty="0">
                <a:solidFill>
                  <a:srgbClr val="000066"/>
                </a:solidFill>
                <a:latin typeface="Lucida Sans" panose="020B0602030504020204" pitchFamily="34" charset="0"/>
              </a:rPr>
              <a:t>1</a:t>
            </a:r>
            <a:r>
              <a:rPr lang="tr-TR" altLang="tr-TR" sz="1600" dirty="0">
                <a:solidFill>
                  <a:srgbClr val="000066"/>
                </a:solidFill>
                <a:latin typeface="Lucida Sans" panose="020B0602030504020204" pitchFamily="34" charset="0"/>
              </a:rPr>
              <a:t> (</a:t>
            </a:r>
            <a:r>
              <a:rPr lang="en-US" altLang="tr-TR" sz="1600" dirty="0">
                <a:solidFill>
                  <a:srgbClr val="000066"/>
                </a:solidFill>
                <a:latin typeface="Lucida Sans" panose="020B0602030504020204" pitchFamily="34" charset="0"/>
              </a:rPr>
              <a:t>K,E</a:t>
            </a:r>
            <a:r>
              <a:rPr lang="tr-TR" altLang="tr-TR" sz="1600" dirty="0">
                <a:solidFill>
                  <a:srgbClr val="000066"/>
                </a:solidFill>
                <a:latin typeface="Lucida Sans" panose="020B0602030504020204" pitchFamily="34" charset="0"/>
              </a:rPr>
              <a:t>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0732F85-8704-46E5-ABED-005A850FE58E}"/>
              </a:ext>
            </a:extLst>
          </p:cNvPr>
          <p:cNvSpPr txBox="1"/>
          <p:nvPr/>
        </p:nvSpPr>
        <p:spPr>
          <a:xfrm>
            <a:off x="409574" y="646428"/>
            <a:ext cx="26289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Known Vertices:</a:t>
            </a:r>
          </a:p>
          <a:p>
            <a:r>
              <a:rPr lang="en-US" sz="2400" dirty="0"/>
              <a:t>- E,D,G,A</a:t>
            </a:r>
          </a:p>
          <a:p>
            <a:r>
              <a:rPr lang="en-US" sz="2400" dirty="0"/>
              <a:t>Unknown Vertices:</a:t>
            </a:r>
          </a:p>
          <a:p>
            <a:r>
              <a:rPr lang="en-US" sz="2400" dirty="0"/>
              <a:t>- B,C,F,H</a:t>
            </a:r>
            <a:endParaRPr lang="en-150" sz="2400" dirty="0"/>
          </a:p>
        </p:txBody>
      </p:sp>
    </p:spTree>
    <p:extLst>
      <p:ext uri="{BB962C8B-B14F-4D97-AF65-F5344CB8AC3E}">
        <p14:creationId xmlns:p14="http://schemas.microsoft.com/office/powerpoint/2010/main" val="3832414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BF4D4DB-2DBA-4F7D-857D-B91F32BC9C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526" y="200025"/>
            <a:ext cx="8934450" cy="6153150"/>
          </a:xfrm>
          <a:prstGeom prst="rect">
            <a:avLst/>
          </a:prstGeom>
        </p:spPr>
      </p:pic>
      <p:sp>
        <p:nvSpPr>
          <p:cNvPr id="7" name="Rectangle 36">
            <a:extLst>
              <a:ext uri="{FF2B5EF4-FFF2-40B4-BE49-F238E27FC236}">
                <a16:creationId xmlns:a16="http://schemas.microsoft.com/office/drawing/2014/main" id="{50E23B05-224F-4972-86F2-55A8802F18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9363" y="621031"/>
            <a:ext cx="874712" cy="45719"/>
          </a:xfrm>
          <a:prstGeom prst="rect">
            <a:avLst/>
          </a:prstGeom>
          <a:noFill/>
          <a:ln w="4445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rgbClr val="000099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1600" dirty="0">
                <a:solidFill>
                  <a:srgbClr val="000066"/>
                </a:solidFill>
                <a:latin typeface="Lucida Sans" panose="020B0602030504020204" pitchFamily="34" charset="0"/>
              </a:rPr>
              <a:t>7 </a:t>
            </a:r>
            <a:r>
              <a:rPr lang="tr-TR" altLang="tr-TR" sz="1600" dirty="0">
                <a:solidFill>
                  <a:srgbClr val="000066"/>
                </a:solidFill>
                <a:latin typeface="Lucida Sans" panose="020B0602030504020204" pitchFamily="34" charset="0"/>
              </a:rPr>
              <a:t>(</a:t>
            </a:r>
            <a:r>
              <a:rPr lang="en-US" altLang="tr-TR" sz="1600" dirty="0">
                <a:solidFill>
                  <a:srgbClr val="000066"/>
                </a:solidFill>
                <a:latin typeface="Lucida Sans" panose="020B0602030504020204" pitchFamily="34" charset="0"/>
              </a:rPr>
              <a:t>U,E</a:t>
            </a:r>
            <a:r>
              <a:rPr lang="tr-TR" altLang="tr-TR" sz="1600" dirty="0">
                <a:solidFill>
                  <a:srgbClr val="000066"/>
                </a:solidFill>
                <a:latin typeface="Lucida Sans" panose="020B0602030504020204" pitchFamily="34" charset="0"/>
              </a:rPr>
              <a:t>)</a:t>
            </a:r>
          </a:p>
        </p:txBody>
      </p:sp>
      <p:sp>
        <p:nvSpPr>
          <p:cNvPr id="8" name="Rectangle 36">
            <a:extLst>
              <a:ext uri="{FF2B5EF4-FFF2-40B4-BE49-F238E27FC236}">
                <a16:creationId xmlns:a16="http://schemas.microsoft.com/office/drawing/2014/main" id="{AF750BB3-5A97-4055-B244-2AC68DA619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9626" y="2484439"/>
            <a:ext cx="358774" cy="133350"/>
          </a:xfrm>
          <a:prstGeom prst="rect">
            <a:avLst/>
          </a:prstGeom>
          <a:noFill/>
          <a:ln w="4445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rgbClr val="000099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1600" dirty="0">
                <a:solidFill>
                  <a:srgbClr val="000066"/>
                </a:solidFill>
                <a:latin typeface="Lucida Sans" panose="020B0602030504020204" pitchFamily="34" charset="0"/>
              </a:rPr>
              <a:t>0</a:t>
            </a:r>
            <a:r>
              <a:rPr lang="tr-TR" altLang="tr-TR" sz="1600" dirty="0">
                <a:solidFill>
                  <a:srgbClr val="000066"/>
                </a:solidFill>
                <a:latin typeface="Lucida Sans" panose="020B0602030504020204" pitchFamily="34" charset="0"/>
              </a:rPr>
              <a:t> (</a:t>
            </a:r>
            <a:r>
              <a:rPr lang="en-US" altLang="tr-TR" sz="1600" dirty="0">
                <a:solidFill>
                  <a:srgbClr val="000066"/>
                </a:solidFill>
                <a:latin typeface="Lucida Sans" panose="020B0602030504020204" pitchFamily="34" charset="0"/>
              </a:rPr>
              <a:t>K,E</a:t>
            </a:r>
            <a:r>
              <a:rPr lang="tr-TR" altLang="tr-TR" sz="1600" dirty="0">
                <a:solidFill>
                  <a:srgbClr val="000066"/>
                </a:solidFill>
                <a:latin typeface="Lucida Sans" panose="020B0602030504020204" pitchFamily="34" charset="0"/>
              </a:rPr>
              <a:t>)</a:t>
            </a:r>
          </a:p>
        </p:txBody>
      </p:sp>
      <p:sp>
        <p:nvSpPr>
          <p:cNvPr id="9" name="Rectangle 36">
            <a:extLst>
              <a:ext uri="{FF2B5EF4-FFF2-40B4-BE49-F238E27FC236}">
                <a16:creationId xmlns:a16="http://schemas.microsoft.com/office/drawing/2014/main" id="{BF7E6632-9531-44E9-B729-4FB6D68C76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3357959"/>
            <a:ext cx="649287" cy="142082"/>
          </a:xfrm>
          <a:prstGeom prst="rect">
            <a:avLst/>
          </a:prstGeom>
          <a:noFill/>
          <a:ln w="4445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rgbClr val="000099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1600" dirty="0">
                <a:solidFill>
                  <a:srgbClr val="000066"/>
                </a:solidFill>
                <a:latin typeface="Lucida Sans" panose="020B0602030504020204" pitchFamily="34" charset="0"/>
              </a:rPr>
              <a:t>2</a:t>
            </a:r>
            <a:r>
              <a:rPr lang="tr-TR" altLang="tr-TR" sz="1600" dirty="0">
                <a:solidFill>
                  <a:srgbClr val="000066"/>
                </a:solidFill>
                <a:latin typeface="Lucida Sans" panose="020B0602030504020204" pitchFamily="34" charset="0"/>
              </a:rPr>
              <a:t> (</a:t>
            </a:r>
            <a:r>
              <a:rPr lang="en-US" altLang="tr-TR" sz="1600" dirty="0">
                <a:solidFill>
                  <a:srgbClr val="000066"/>
                </a:solidFill>
                <a:latin typeface="Lucida Sans" panose="020B0602030504020204" pitchFamily="34" charset="0"/>
              </a:rPr>
              <a:t>K,E</a:t>
            </a:r>
            <a:r>
              <a:rPr lang="tr-TR" altLang="tr-TR" sz="1600" dirty="0">
                <a:solidFill>
                  <a:srgbClr val="000066"/>
                </a:solidFill>
                <a:latin typeface="Lucida Sans" panose="020B0602030504020204" pitchFamily="34" charset="0"/>
              </a:rPr>
              <a:t>)</a:t>
            </a:r>
          </a:p>
        </p:txBody>
      </p:sp>
      <p:sp>
        <p:nvSpPr>
          <p:cNvPr id="10" name="Rectangle 36">
            <a:extLst>
              <a:ext uri="{FF2B5EF4-FFF2-40B4-BE49-F238E27FC236}">
                <a16:creationId xmlns:a16="http://schemas.microsoft.com/office/drawing/2014/main" id="{D3674908-FA64-48FD-9E50-12895BE129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29112" y="5923757"/>
            <a:ext cx="649288" cy="133350"/>
          </a:xfrm>
          <a:prstGeom prst="rect">
            <a:avLst/>
          </a:prstGeom>
          <a:noFill/>
          <a:ln w="4445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rgbClr val="000099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1600" dirty="0">
                <a:solidFill>
                  <a:srgbClr val="000066"/>
                </a:solidFill>
                <a:latin typeface="Lucida Sans" panose="020B0602030504020204" pitchFamily="34" charset="0"/>
              </a:rPr>
              <a:t>5</a:t>
            </a:r>
            <a:r>
              <a:rPr lang="tr-TR" altLang="tr-TR" sz="1600" dirty="0">
                <a:solidFill>
                  <a:srgbClr val="000066"/>
                </a:solidFill>
                <a:latin typeface="Lucida Sans" panose="020B0602030504020204" pitchFamily="34" charset="0"/>
              </a:rPr>
              <a:t> (</a:t>
            </a:r>
            <a:r>
              <a:rPr lang="en-US" altLang="tr-TR" sz="1600" dirty="0">
                <a:solidFill>
                  <a:srgbClr val="000066"/>
                </a:solidFill>
                <a:latin typeface="Lucida Sans" panose="020B0602030504020204" pitchFamily="34" charset="0"/>
              </a:rPr>
              <a:t>K,G</a:t>
            </a:r>
            <a:r>
              <a:rPr lang="tr-TR" altLang="tr-TR" sz="1600" dirty="0">
                <a:solidFill>
                  <a:srgbClr val="000066"/>
                </a:solidFill>
                <a:latin typeface="Lucida Sans" panose="020B0602030504020204" pitchFamily="34" charset="0"/>
              </a:rPr>
              <a:t>)</a:t>
            </a:r>
          </a:p>
        </p:txBody>
      </p:sp>
      <p:sp>
        <p:nvSpPr>
          <p:cNvPr id="11" name="Rectangle 36">
            <a:extLst>
              <a:ext uri="{FF2B5EF4-FFF2-40B4-BE49-F238E27FC236}">
                <a16:creationId xmlns:a16="http://schemas.microsoft.com/office/drawing/2014/main" id="{80644638-C83C-41CB-A4FE-2228D6BF98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3602" y="5809456"/>
            <a:ext cx="660398" cy="247651"/>
          </a:xfrm>
          <a:prstGeom prst="rect">
            <a:avLst/>
          </a:prstGeom>
          <a:noFill/>
          <a:ln w="4445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rgbClr val="000099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1600" dirty="0">
                <a:solidFill>
                  <a:srgbClr val="000066"/>
                </a:solidFill>
                <a:latin typeface="Lucida Sans" panose="020B0602030504020204" pitchFamily="34" charset="0"/>
              </a:rPr>
              <a:t>5</a:t>
            </a:r>
            <a:r>
              <a:rPr lang="tr-TR" altLang="tr-TR" sz="1600" dirty="0">
                <a:solidFill>
                  <a:srgbClr val="000066"/>
                </a:solidFill>
                <a:latin typeface="Lucida Sans" panose="020B0602030504020204" pitchFamily="34" charset="0"/>
              </a:rPr>
              <a:t> (</a:t>
            </a:r>
            <a:r>
              <a:rPr lang="en-US" altLang="tr-TR" sz="1600" dirty="0">
                <a:solidFill>
                  <a:srgbClr val="000066"/>
                </a:solidFill>
                <a:latin typeface="Lucida Sans" panose="020B0602030504020204" pitchFamily="34" charset="0"/>
              </a:rPr>
              <a:t>U,D</a:t>
            </a:r>
            <a:r>
              <a:rPr lang="tr-TR" altLang="tr-TR" sz="1600" dirty="0">
                <a:solidFill>
                  <a:srgbClr val="000066"/>
                </a:solidFill>
                <a:latin typeface="Lucida Sans" panose="020B0602030504020204" pitchFamily="34" charset="0"/>
              </a:rPr>
              <a:t>)</a:t>
            </a:r>
          </a:p>
        </p:txBody>
      </p:sp>
      <p:sp>
        <p:nvSpPr>
          <p:cNvPr id="12" name="Rectangle 36">
            <a:extLst>
              <a:ext uri="{FF2B5EF4-FFF2-40B4-BE49-F238E27FC236}">
                <a16:creationId xmlns:a16="http://schemas.microsoft.com/office/drawing/2014/main" id="{A89C2AA1-1F5F-49B9-9BAB-1533203D92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0408" y="1849437"/>
            <a:ext cx="558802" cy="214310"/>
          </a:xfrm>
          <a:prstGeom prst="rect">
            <a:avLst/>
          </a:prstGeom>
          <a:noFill/>
          <a:ln w="4445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rgbClr val="000099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1600" dirty="0">
                <a:solidFill>
                  <a:srgbClr val="000066"/>
                </a:solidFill>
                <a:latin typeface="Lucida Sans" panose="020B0602030504020204" pitchFamily="34" charset="0"/>
              </a:rPr>
              <a:t>8</a:t>
            </a:r>
            <a:r>
              <a:rPr lang="tr-TR" altLang="tr-TR" sz="1600" dirty="0">
                <a:solidFill>
                  <a:srgbClr val="000066"/>
                </a:solidFill>
                <a:latin typeface="Lucida Sans" panose="020B0602030504020204" pitchFamily="34" charset="0"/>
              </a:rPr>
              <a:t> (</a:t>
            </a:r>
            <a:r>
              <a:rPr lang="en-US" altLang="tr-TR" sz="1600" dirty="0">
                <a:solidFill>
                  <a:srgbClr val="000066"/>
                </a:solidFill>
                <a:latin typeface="Lucida Sans" panose="020B0602030504020204" pitchFamily="34" charset="0"/>
              </a:rPr>
              <a:t>U,E</a:t>
            </a:r>
            <a:r>
              <a:rPr lang="tr-TR" altLang="tr-TR" sz="1600" dirty="0">
                <a:solidFill>
                  <a:srgbClr val="000066"/>
                </a:solidFill>
                <a:latin typeface="Lucida Sans" panose="020B0602030504020204" pitchFamily="34" charset="0"/>
              </a:rPr>
              <a:t>)</a:t>
            </a:r>
          </a:p>
        </p:txBody>
      </p:sp>
      <p:sp>
        <p:nvSpPr>
          <p:cNvPr id="13" name="Rectangle 36">
            <a:extLst>
              <a:ext uri="{FF2B5EF4-FFF2-40B4-BE49-F238E27FC236}">
                <a16:creationId xmlns:a16="http://schemas.microsoft.com/office/drawing/2014/main" id="{92948215-25E3-4C4D-958F-E1630A0295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18522" y="3567904"/>
            <a:ext cx="420688" cy="214310"/>
          </a:xfrm>
          <a:prstGeom prst="rect">
            <a:avLst/>
          </a:prstGeom>
          <a:noFill/>
          <a:ln w="4445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rgbClr val="000099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1600" dirty="0">
                <a:solidFill>
                  <a:srgbClr val="000066"/>
                </a:solidFill>
                <a:latin typeface="Lucida Sans" panose="020B0602030504020204" pitchFamily="34" charset="0"/>
              </a:rPr>
              <a:t>2</a:t>
            </a:r>
            <a:r>
              <a:rPr lang="tr-TR" altLang="tr-TR" sz="1600" dirty="0">
                <a:solidFill>
                  <a:srgbClr val="000066"/>
                </a:solidFill>
                <a:latin typeface="Lucida Sans" panose="020B0602030504020204" pitchFamily="34" charset="0"/>
              </a:rPr>
              <a:t> (</a:t>
            </a:r>
            <a:r>
              <a:rPr lang="en-US" altLang="tr-TR" sz="1600" dirty="0">
                <a:solidFill>
                  <a:srgbClr val="000066"/>
                </a:solidFill>
                <a:latin typeface="Lucida Sans" panose="020B0602030504020204" pitchFamily="34" charset="0"/>
              </a:rPr>
              <a:t>K,E</a:t>
            </a:r>
            <a:r>
              <a:rPr lang="tr-TR" altLang="tr-TR" sz="1600" dirty="0">
                <a:solidFill>
                  <a:srgbClr val="000066"/>
                </a:solidFill>
                <a:latin typeface="Lucida Sans" panose="020B0602030504020204" pitchFamily="34" charset="0"/>
              </a:rPr>
              <a:t>)</a:t>
            </a:r>
          </a:p>
        </p:txBody>
      </p:sp>
      <p:sp>
        <p:nvSpPr>
          <p:cNvPr id="14" name="Rectangle 36">
            <a:extLst>
              <a:ext uri="{FF2B5EF4-FFF2-40B4-BE49-F238E27FC236}">
                <a16:creationId xmlns:a16="http://schemas.microsoft.com/office/drawing/2014/main" id="{F451CECE-34CC-45FD-863B-0ECD013156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8089" y="3864769"/>
            <a:ext cx="312736" cy="202406"/>
          </a:xfrm>
          <a:prstGeom prst="rect">
            <a:avLst/>
          </a:prstGeom>
          <a:noFill/>
          <a:ln w="4445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rgbClr val="000099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1600" dirty="0">
                <a:solidFill>
                  <a:srgbClr val="000066"/>
                </a:solidFill>
                <a:latin typeface="Lucida Sans" panose="020B0602030504020204" pitchFamily="34" charset="0"/>
              </a:rPr>
              <a:t>1</a:t>
            </a:r>
            <a:r>
              <a:rPr lang="tr-TR" altLang="tr-TR" sz="1600" dirty="0">
                <a:solidFill>
                  <a:srgbClr val="000066"/>
                </a:solidFill>
                <a:latin typeface="Lucida Sans" panose="020B0602030504020204" pitchFamily="34" charset="0"/>
              </a:rPr>
              <a:t> (</a:t>
            </a:r>
            <a:r>
              <a:rPr lang="en-US" altLang="tr-TR" sz="1600" dirty="0">
                <a:solidFill>
                  <a:srgbClr val="000066"/>
                </a:solidFill>
                <a:latin typeface="Lucida Sans" panose="020B0602030504020204" pitchFamily="34" charset="0"/>
              </a:rPr>
              <a:t>K,E</a:t>
            </a:r>
            <a:r>
              <a:rPr lang="tr-TR" altLang="tr-TR" sz="1600" dirty="0">
                <a:solidFill>
                  <a:srgbClr val="000066"/>
                </a:solidFill>
                <a:latin typeface="Lucida Sans" panose="020B0602030504020204" pitchFamily="34" charset="0"/>
              </a:rPr>
              <a:t>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1F0C5AF-3967-4D74-9F34-84BF79565D4D}"/>
              </a:ext>
            </a:extLst>
          </p:cNvPr>
          <p:cNvSpPr txBox="1"/>
          <p:nvPr/>
        </p:nvSpPr>
        <p:spPr>
          <a:xfrm>
            <a:off x="409574" y="646428"/>
            <a:ext cx="26289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Known Vertices:</a:t>
            </a:r>
          </a:p>
          <a:p>
            <a:r>
              <a:rPr lang="en-US" sz="2400" dirty="0"/>
              <a:t>- E,D,G,A,H</a:t>
            </a:r>
          </a:p>
          <a:p>
            <a:r>
              <a:rPr lang="en-US" sz="2400" dirty="0"/>
              <a:t>Unknown Vertices:</a:t>
            </a:r>
          </a:p>
          <a:p>
            <a:r>
              <a:rPr lang="en-US" sz="2400" dirty="0"/>
              <a:t>- B,C,F</a:t>
            </a:r>
            <a:endParaRPr lang="en-150" sz="2400" dirty="0"/>
          </a:p>
        </p:txBody>
      </p:sp>
    </p:spTree>
    <p:extLst>
      <p:ext uri="{BB962C8B-B14F-4D97-AF65-F5344CB8AC3E}">
        <p14:creationId xmlns:p14="http://schemas.microsoft.com/office/powerpoint/2010/main" val="3546037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BF4D4DB-2DBA-4F7D-857D-B91F32BC9C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526" y="200025"/>
            <a:ext cx="8934450" cy="6153150"/>
          </a:xfrm>
          <a:prstGeom prst="rect">
            <a:avLst/>
          </a:prstGeom>
        </p:spPr>
      </p:pic>
      <p:sp>
        <p:nvSpPr>
          <p:cNvPr id="7" name="Rectangle 36">
            <a:extLst>
              <a:ext uri="{FF2B5EF4-FFF2-40B4-BE49-F238E27FC236}">
                <a16:creationId xmlns:a16="http://schemas.microsoft.com/office/drawing/2014/main" id="{50E23B05-224F-4972-86F2-55A8802F18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9363" y="621031"/>
            <a:ext cx="874712" cy="45719"/>
          </a:xfrm>
          <a:prstGeom prst="rect">
            <a:avLst/>
          </a:prstGeom>
          <a:noFill/>
          <a:ln w="4445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rgbClr val="000099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1600" dirty="0">
                <a:solidFill>
                  <a:srgbClr val="000066"/>
                </a:solidFill>
                <a:latin typeface="Lucida Sans" panose="020B0602030504020204" pitchFamily="34" charset="0"/>
              </a:rPr>
              <a:t>7 </a:t>
            </a:r>
            <a:r>
              <a:rPr lang="tr-TR" altLang="tr-TR" sz="1600" dirty="0">
                <a:solidFill>
                  <a:srgbClr val="000066"/>
                </a:solidFill>
                <a:latin typeface="Lucida Sans" panose="020B0602030504020204" pitchFamily="34" charset="0"/>
              </a:rPr>
              <a:t>(</a:t>
            </a:r>
            <a:r>
              <a:rPr lang="en-US" altLang="tr-TR" sz="1600" dirty="0">
                <a:solidFill>
                  <a:srgbClr val="000066"/>
                </a:solidFill>
                <a:latin typeface="Lucida Sans" panose="020B0602030504020204" pitchFamily="34" charset="0"/>
              </a:rPr>
              <a:t>U,E</a:t>
            </a:r>
            <a:r>
              <a:rPr lang="tr-TR" altLang="tr-TR" sz="1600" dirty="0">
                <a:solidFill>
                  <a:srgbClr val="000066"/>
                </a:solidFill>
                <a:latin typeface="Lucida Sans" panose="020B0602030504020204" pitchFamily="34" charset="0"/>
              </a:rPr>
              <a:t>)</a:t>
            </a:r>
          </a:p>
        </p:txBody>
      </p:sp>
      <p:sp>
        <p:nvSpPr>
          <p:cNvPr id="8" name="Rectangle 36">
            <a:extLst>
              <a:ext uri="{FF2B5EF4-FFF2-40B4-BE49-F238E27FC236}">
                <a16:creationId xmlns:a16="http://schemas.microsoft.com/office/drawing/2014/main" id="{AF750BB3-5A97-4055-B244-2AC68DA619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9626" y="2484439"/>
            <a:ext cx="358774" cy="133350"/>
          </a:xfrm>
          <a:prstGeom prst="rect">
            <a:avLst/>
          </a:prstGeom>
          <a:noFill/>
          <a:ln w="4445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rgbClr val="000099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1600" dirty="0">
                <a:solidFill>
                  <a:srgbClr val="000066"/>
                </a:solidFill>
                <a:latin typeface="Lucida Sans" panose="020B0602030504020204" pitchFamily="34" charset="0"/>
              </a:rPr>
              <a:t>0</a:t>
            </a:r>
            <a:r>
              <a:rPr lang="tr-TR" altLang="tr-TR" sz="1600" dirty="0">
                <a:solidFill>
                  <a:srgbClr val="000066"/>
                </a:solidFill>
                <a:latin typeface="Lucida Sans" panose="020B0602030504020204" pitchFamily="34" charset="0"/>
              </a:rPr>
              <a:t> (</a:t>
            </a:r>
            <a:r>
              <a:rPr lang="en-US" altLang="tr-TR" sz="1600" dirty="0">
                <a:solidFill>
                  <a:srgbClr val="000066"/>
                </a:solidFill>
                <a:latin typeface="Lucida Sans" panose="020B0602030504020204" pitchFamily="34" charset="0"/>
              </a:rPr>
              <a:t>K,E</a:t>
            </a:r>
            <a:r>
              <a:rPr lang="tr-TR" altLang="tr-TR" sz="1600" dirty="0">
                <a:solidFill>
                  <a:srgbClr val="000066"/>
                </a:solidFill>
                <a:latin typeface="Lucida Sans" panose="020B0602030504020204" pitchFamily="34" charset="0"/>
              </a:rPr>
              <a:t>)</a:t>
            </a:r>
          </a:p>
        </p:txBody>
      </p:sp>
      <p:sp>
        <p:nvSpPr>
          <p:cNvPr id="9" name="Rectangle 36">
            <a:extLst>
              <a:ext uri="{FF2B5EF4-FFF2-40B4-BE49-F238E27FC236}">
                <a16:creationId xmlns:a16="http://schemas.microsoft.com/office/drawing/2014/main" id="{BF7E6632-9531-44E9-B729-4FB6D68C76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3357959"/>
            <a:ext cx="649287" cy="142082"/>
          </a:xfrm>
          <a:prstGeom prst="rect">
            <a:avLst/>
          </a:prstGeom>
          <a:noFill/>
          <a:ln w="4445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rgbClr val="000099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1600" dirty="0">
                <a:solidFill>
                  <a:srgbClr val="000066"/>
                </a:solidFill>
                <a:latin typeface="Lucida Sans" panose="020B0602030504020204" pitchFamily="34" charset="0"/>
              </a:rPr>
              <a:t>2</a:t>
            </a:r>
            <a:r>
              <a:rPr lang="tr-TR" altLang="tr-TR" sz="1600" dirty="0">
                <a:solidFill>
                  <a:srgbClr val="000066"/>
                </a:solidFill>
                <a:latin typeface="Lucida Sans" panose="020B0602030504020204" pitchFamily="34" charset="0"/>
              </a:rPr>
              <a:t> (</a:t>
            </a:r>
            <a:r>
              <a:rPr lang="en-US" altLang="tr-TR" sz="1600" dirty="0">
                <a:solidFill>
                  <a:srgbClr val="000066"/>
                </a:solidFill>
                <a:latin typeface="Lucida Sans" panose="020B0602030504020204" pitchFamily="34" charset="0"/>
              </a:rPr>
              <a:t>K,E</a:t>
            </a:r>
            <a:r>
              <a:rPr lang="tr-TR" altLang="tr-TR" sz="1600" dirty="0">
                <a:solidFill>
                  <a:srgbClr val="000066"/>
                </a:solidFill>
                <a:latin typeface="Lucida Sans" panose="020B0602030504020204" pitchFamily="34" charset="0"/>
              </a:rPr>
              <a:t>)</a:t>
            </a:r>
          </a:p>
        </p:txBody>
      </p:sp>
      <p:sp>
        <p:nvSpPr>
          <p:cNvPr id="10" name="Rectangle 36">
            <a:extLst>
              <a:ext uri="{FF2B5EF4-FFF2-40B4-BE49-F238E27FC236}">
                <a16:creationId xmlns:a16="http://schemas.microsoft.com/office/drawing/2014/main" id="{D3674908-FA64-48FD-9E50-12895BE129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29112" y="5923757"/>
            <a:ext cx="649288" cy="133350"/>
          </a:xfrm>
          <a:prstGeom prst="rect">
            <a:avLst/>
          </a:prstGeom>
          <a:noFill/>
          <a:ln w="4445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rgbClr val="000099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1600" dirty="0">
                <a:solidFill>
                  <a:srgbClr val="000066"/>
                </a:solidFill>
                <a:latin typeface="Lucida Sans" panose="020B0602030504020204" pitchFamily="34" charset="0"/>
              </a:rPr>
              <a:t>5</a:t>
            </a:r>
            <a:r>
              <a:rPr lang="tr-TR" altLang="tr-TR" sz="1600" dirty="0">
                <a:solidFill>
                  <a:srgbClr val="000066"/>
                </a:solidFill>
                <a:latin typeface="Lucida Sans" panose="020B0602030504020204" pitchFamily="34" charset="0"/>
              </a:rPr>
              <a:t> (</a:t>
            </a:r>
            <a:r>
              <a:rPr lang="en-US" altLang="tr-TR" sz="1600" dirty="0">
                <a:solidFill>
                  <a:srgbClr val="000066"/>
                </a:solidFill>
                <a:latin typeface="Lucida Sans" panose="020B0602030504020204" pitchFamily="34" charset="0"/>
              </a:rPr>
              <a:t>K,G</a:t>
            </a:r>
            <a:r>
              <a:rPr lang="tr-TR" altLang="tr-TR" sz="1600" dirty="0">
                <a:solidFill>
                  <a:srgbClr val="000066"/>
                </a:solidFill>
                <a:latin typeface="Lucida Sans" panose="020B0602030504020204" pitchFamily="34" charset="0"/>
              </a:rPr>
              <a:t>)</a:t>
            </a:r>
          </a:p>
        </p:txBody>
      </p:sp>
      <p:sp>
        <p:nvSpPr>
          <p:cNvPr id="11" name="Rectangle 36">
            <a:extLst>
              <a:ext uri="{FF2B5EF4-FFF2-40B4-BE49-F238E27FC236}">
                <a16:creationId xmlns:a16="http://schemas.microsoft.com/office/drawing/2014/main" id="{80644638-C83C-41CB-A4FE-2228D6BF98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3602" y="5809456"/>
            <a:ext cx="660398" cy="247651"/>
          </a:xfrm>
          <a:prstGeom prst="rect">
            <a:avLst/>
          </a:prstGeom>
          <a:noFill/>
          <a:ln w="4445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rgbClr val="000099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1600" dirty="0">
                <a:solidFill>
                  <a:srgbClr val="000066"/>
                </a:solidFill>
                <a:latin typeface="Lucida Sans" panose="020B0602030504020204" pitchFamily="34" charset="0"/>
              </a:rPr>
              <a:t>5</a:t>
            </a:r>
            <a:r>
              <a:rPr lang="tr-TR" altLang="tr-TR" sz="1600" dirty="0">
                <a:solidFill>
                  <a:srgbClr val="000066"/>
                </a:solidFill>
                <a:latin typeface="Lucida Sans" panose="020B0602030504020204" pitchFamily="34" charset="0"/>
              </a:rPr>
              <a:t> (</a:t>
            </a:r>
            <a:r>
              <a:rPr lang="en-US" altLang="tr-TR" sz="1600" dirty="0">
                <a:solidFill>
                  <a:srgbClr val="000066"/>
                </a:solidFill>
                <a:latin typeface="Lucida Sans" panose="020B0602030504020204" pitchFamily="34" charset="0"/>
              </a:rPr>
              <a:t>K,D</a:t>
            </a:r>
            <a:r>
              <a:rPr lang="tr-TR" altLang="tr-TR" sz="1600" dirty="0">
                <a:solidFill>
                  <a:srgbClr val="000066"/>
                </a:solidFill>
                <a:latin typeface="Lucida Sans" panose="020B0602030504020204" pitchFamily="34" charset="0"/>
              </a:rPr>
              <a:t>)</a:t>
            </a:r>
          </a:p>
        </p:txBody>
      </p:sp>
      <p:sp>
        <p:nvSpPr>
          <p:cNvPr id="12" name="Rectangle 36">
            <a:extLst>
              <a:ext uri="{FF2B5EF4-FFF2-40B4-BE49-F238E27FC236}">
                <a16:creationId xmlns:a16="http://schemas.microsoft.com/office/drawing/2014/main" id="{A89C2AA1-1F5F-49B9-9BAB-1533203D92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0408" y="1849437"/>
            <a:ext cx="558802" cy="214310"/>
          </a:xfrm>
          <a:prstGeom prst="rect">
            <a:avLst/>
          </a:prstGeom>
          <a:noFill/>
          <a:ln w="4445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rgbClr val="000099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1600" dirty="0">
                <a:solidFill>
                  <a:srgbClr val="000066"/>
                </a:solidFill>
                <a:latin typeface="Lucida Sans" panose="020B0602030504020204" pitchFamily="34" charset="0"/>
              </a:rPr>
              <a:t>8</a:t>
            </a:r>
            <a:r>
              <a:rPr lang="tr-TR" altLang="tr-TR" sz="1600" dirty="0">
                <a:solidFill>
                  <a:srgbClr val="000066"/>
                </a:solidFill>
                <a:latin typeface="Lucida Sans" panose="020B0602030504020204" pitchFamily="34" charset="0"/>
              </a:rPr>
              <a:t> (</a:t>
            </a:r>
            <a:r>
              <a:rPr lang="en-US" altLang="tr-TR" sz="1600" dirty="0">
                <a:solidFill>
                  <a:srgbClr val="000066"/>
                </a:solidFill>
                <a:latin typeface="Lucida Sans" panose="020B0602030504020204" pitchFamily="34" charset="0"/>
              </a:rPr>
              <a:t>U,E</a:t>
            </a:r>
            <a:r>
              <a:rPr lang="tr-TR" altLang="tr-TR" sz="1600" dirty="0">
                <a:solidFill>
                  <a:srgbClr val="000066"/>
                </a:solidFill>
                <a:latin typeface="Lucida Sans" panose="020B0602030504020204" pitchFamily="34" charset="0"/>
              </a:rPr>
              <a:t>)</a:t>
            </a:r>
          </a:p>
        </p:txBody>
      </p:sp>
      <p:sp>
        <p:nvSpPr>
          <p:cNvPr id="13" name="Rectangle 36">
            <a:extLst>
              <a:ext uri="{FF2B5EF4-FFF2-40B4-BE49-F238E27FC236}">
                <a16:creationId xmlns:a16="http://schemas.microsoft.com/office/drawing/2014/main" id="{92948215-25E3-4C4D-958F-E1630A0295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18522" y="3567904"/>
            <a:ext cx="420688" cy="214310"/>
          </a:xfrm>
          <a:prstGeom prst="rect">
            <a:avLst/>
          </a:prstGeom>
          <a:noFill/>
          <a:ln w="4445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rgbClr val="000099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1600" dirty="0">
                <a:solidFill>
                  <a:srgbClr val="000066"/>
                </a:solidFill>
                <a:latin typeface="Lucida Sans" panose="020B0602030504020204" pitchFamily="34" charset="0"/>
              </a:rPr>
              <a:t>2</a:t>
            </a:r>
            <a:r>
              <a:rPr lang="tr-TR" altLang="tr-TR" sz="1600" dirty="0">
                <a:solidFill>
                  <a:srgbClr val="000066"/>
                </a:solidFill>
                <a:latin typeface="Lucida Sans" panose="020B0602030504020204" pitchFamily="34" charset="0"/>
              </a:rPr>
              <a:t> (</a:t>
            </a:r>
            <a:r>
              <a:rPr lang="en-US" altLang="tr-TR" sz="1600" dirty="0">
                <a:solidFill>
                  <a:srgbClr val="000066"/>
                </a:solidFill>
                <a:latin typeface="Lucida Sans" panose="020B0602030504020204" pitchFamily="34" charset="0"/>
              </a:rPr>
              <a:t>K,E</a:t>
            </a:r>
            <a:r>
              <a:rPr lang="tr-TR" altLang="tr-TR" sz="1600" dirty="0">
                <a:solidFill>
                  <a:srgbClr val="000066"/>
                </a:solidFill>
                <a:latin typeface="Lucida Sans" panose="020B0602030504020204" pitchFamily="34" charset="0"/>
              </a:rPr>
              <a:t>)</a:t>
            </a:r>
          </a:p>
        </p:txBody>
      </p:sp>
      <p:sp>
        <p:nvSpPr>
          <p:cNvPr id="14" name="Rectangle 36">
            <a:extLst>
              <a:ext uri="{FF2B5EF4-FFF2-40B4-BE49-F238E27FC236}">
                <a16:creationId xmlns:a16="http://schemas.microsoft.com/office/drawing/2014/main" id="{F451CECE-34CC-45FD-863B-0ECD013156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8089" y="3864769"/>
            <a:ext cx="312736" cy="202406"/>
          </a:xfrm>
          <a:prstGeom prst="rect">
            <a:avLst/>
          </a:prstGeom>
          <a:noFill/>
          <a:ln w="4445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rgbClr val="000099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1600" dirty="0">
                <a:solidFill>
                  <a:srgbClr val="000066"/>
                </a:solidFill>
                <a:latin typeface="Lucida Sans" panose="020B0602030504020204" pitchFamily="34" charset="0"/>
              </a:rPr>
              <a:t>1</a:t>
            </a:r>
            <a:r>
              <a:rPr lang="tr-TR" altLang="tr-TR" sz="1600" dirty="0">
                <a:solidFill>
                  <a:srgbClr val="000066"/>
                </a:solidFill>
                <a:latin typeface="Lucida Sans" panose="020B0602030504020204" pitchFamily="34" charset="0"/>
              </a:rPr>
              <a:t> (</a:t>
            </a:r>
            <a:r>
              <a:rPr lang="en-US" altLang="tr-TR" sz="1600" dirty="0">
                <a:solidFill>
                  <a:srgbClr val="000066"/>
                </a:solidFill>
                <a:latin typeface="Lucida Sans" panose="020B0602030504020204" pitchFamily="34" charset="0"/>
              </a:rPr>
              <a:t>K,E</a:t>
            </a:r>
            <a:r>
              <a:rPr lang="tr-TR" altLang="tr-TR" sz="1600" dirty="0">
                <a:solidFill>
                  <a:srgbClr val="000066"/>
                </a:solidFill>
                <a:latin typeface="Lucida Sans" panose="020B0602030504020204" pitchFamily="34" charset="0"/>
              </a:rPr>
              <a:t>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A29255C-6EA9-4BEE-96C0-1229D0E3C859}"/>
              </a:ext>
            </a:extLst>
          </p:cNvPr>
          <p:cNvSpPr txBox="1"/>
          <p:nvPr/>
        </p:nvSpPr>
        <p:spPr>
          <a:xfrm>
            <a:off x="409574" y="646428"/>
            <a:ext cx="26289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Known Vertices:</a:t>
            </a:r>
          </a:p>
          <a:p>
            <a:r>
              <a:rPr lang="en-US" sz="2400" dirty="0"/>
              <a:t>- E,D,G,A,H,B</a:t>
            </a:r>
          </a:p>
          <a:p>
            <a:r>
              <a:rPr lang="en-US" sz="2400" dirty="0"/>
              <a:t>Unknown Vertices:</a:t>
            </a:r>
          </a:p>
          <a:p>
            <a:r>
              <a:rPr lang="en-US" sz="2400" dirty="0"/>
              <a:t>- C,F</a:t>
            </a:r>
            <a:endParaRPr lang="en-150" sz="2400" dirty="0"/>
          </a:p>
        </p:txBody>
      </p:sp>
    </p:spTree>
    <p:extLst>
      <p:ext uri="{BB962C8B-B14F-4D97-AF65-F5344CB8AC3E}">
        <p14:creationId xmlns:p14="http://schemas.microsoft.com/office/powerpoint/2010/main" val="39836332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BF4D4DB-2DBA-4F7D-857D-B91F32BC9C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526" y="200025"/>
            <a:ext cx="8934450" cy="6153150"/>
          </a:xfrm>
          <a:prstGeom prst="rect">
            <a:avLst/>
          </a:prstGeom>
        </p:spPr>
      </p:pic>
      <p:sp>
        <p:nvSpPr>
          <p:cNvPr id="7" name="Rectangle 36">
            <a:extLst>
              <a:ext uri="{FF2B5EF4-FFF2-40B4-BE49-F238E27FC236}">
                <a16:creationId xmlns:a16="http://schemas.microsoft.com/office/drawing/2014/main" id="{50E23B05-224F-4972-86F2-55A8802F18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9363" y="621031"/>
            <a:ext cx="874712" cy="45719"/>
          </a:xfrm>
          <a:prstGeom prst="rect">
            <a:avLst/>
          </a:prstGeom>
          <a:noFill/>
          <a:ln w="4445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rgbClr val="000099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1600" dirty="0">
                <a:solidFill>
                  <a:srgbClr val="000066"/>
                </a:solidFill>
                <a:latin typeface="Lucida Sans" panose="020B0602030504020204" pitchFamily="34" charset="0"/>
              </a:rPr>
              <a:t>7 </a:t>
            </a:r>
            <a:r>
              <a:rPr lang="tr-TR" altLang="tr-TR" sz="1600" dirty="0">
                <a:solidFill>
                  <a:srgbClr val="000066"/>
                </a:solidFill>
                <a:latin typeface="Lucida Sans" panose="020B0602030504020204" pitchFamily="34" charset="0"/>
              </a:rPr>
              <a:t>(</a:t>
            </a:r>
            <a:r>
              <a:rPr lang="en-US" altLang="tr-TR" sz="1600" dirty="0">
                <a:solidFill>
                  <a:srgbClr val="000066"/>
                </a:solidFill>
                <a:latin typeface="Lucida Sans" panose="020B0602030504020204" pitchFamily="34" charset="0"/>
              </a:rPr>
              <a:t>K,E</a:t>
            </a:r>
            <a:r>
              <a:rPr lang="tr-TR" altLang="tr-TR" sz="1600" dirty="0">
                <a:solidFill>
                  <a:srgbClr val="000066"/>
                </a:solidFill>
                <a:latin typeface="Lucida Sans" panose="020B0602030504020204" pitchFamily="34" charset="0"/>
              </a:rPr>
              <a:t>)</a:t>
            </a:r>
          </a:p>
        </p:txBody>
      </p:sp>
      <p:sp>
        <p:nvSpPr>
          <p:cNvPr id="8" name="Rectangle 36">
            <a:extLst>
              <a:ext uri="{FF2B5EF4-FFF2-40B4-BE49-F238E27FC236}">
                <a16:creationId xmlns:a16="http://schemas.microsoft.com/office/drawing/2014/main" id="{AF750BB3-5A97-4055-B244-2AC68DA619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9626" y="2484439"/>
            <a:ext cx="358774" cy="133350"/>
          </a:xfrm>
          <a:prstGeom prst="rect">
            <a:avLst/>
          </a:prstGeom>
          <a:noFill/>
          <a:ln w="4445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rgbClr val="000099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1600" dirty="0">
                <a:solidFill>
                  <a:srgbClr val="000066"/>
                </a:solidFill>
                <a:latin typeface="Lucida Sans" panose="020B0602030504020204" pitchFamily="34" charset="0"/>
              </a:rPr>
              <a:t>0</a:t>
            </a:r>
            <a:r>
              <a:rPr lang="tr-TR" altLang="tr-TR" sz="1600" dirty="0">
                <a:solidFill>
                  <a:srgbClr val="000066"/>
                </a:solidFill>
                <a:latin typeface="Lucida Sans" panose="020B0602030504020204" pitchFamily="34" charset="0"/>
              </a:rPr>
              <a:t> (</a:t>
            </a:r>
            <a:r>
              <a:rPr lang="en-US" altLang="tr-TR" sz="1600" dirty="0">
                <a:solidFill>
                  <a:srgbClr val="000066"/>
                </a:solidFill>
                <a:latin typeface="Lucida Sans" panose="020B0602030504020204" pitchFamily="34" charset="0"/>
              </a:rPr>
              <a:t>K,E</a:t>
            </a:r>
            <a:r>
              <a:rPr lang="tr-TR" altLang="tr-TR" sz="1600" dirty="0">
                <a:solidFill>
                  <a:srgbClr val="000066"/>
                </a:solidFill>
                <a:latin typeface="Lucida Sans" panose="020B0602030504020204" pitchFamily="34" charset="0"/>
              </a:rPr>
              <a:t>)</a:t>
            </a:r>
          </a:p>
        </p:txBody>
      </p:sp>
      <p:sp>
        <p:nvSpPr>
          <p:cNvPr id="9" name="Rectangle 36">
            <a:extLst>
              <a:ext uri="{FF2B5EF4-FFF2-40B4-BE49-F238E27FC236}">
                <a16:creationId xmlns:a16="http://schemas.microsoft.com/office/drawing/2014/main" id="{BF7E6632-9531-44E9-B729-4FB6D68C76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3357959"/>
            <a:ext cx="649287" cy="142082"/>
          </a:xfrm>
          <a:prstGeom prst="rect">
            <a:avLst/>
          </a:prstGeom>
          <a:noFill/>
          <a:ln w="4445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rgbClr val="000099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1600" dirty="0">
                <a:solidFill>
                  <a:srgbClr val="000066"/>
                </a:solidFill>
                <a:latin typeface="Lucida Sans" panose="020B0602030504020204" pitchFamily="34" charset="0"/>
              </a:rPr>
              <a:t>2</a:t>
            </a:r>
            <a:r>
              <a:rPr lang="tr-TR" altLang="tr-TR" sz="1600" dirty="0">
                <a:solidFill>
                  <a:srgbClr val="000066"/>
                </a:solidFill>
                <a:latin typeface="Lucida Sans" panose="020B0602030504020204" pitchFamily="34" charset="0"/>
              </a:rPr>
              <a:t> (</a:t>
            </a:r>
            <a:r>
              <a:rPr lang="en-US" altLang="tr-TR" sz="1600" dirty="0">
                <a:solidFill>
                  <a:srgbClr val="000066"/>
                </a:solidFill>
                <a:latin typeface="Lucida Sans" panose="020B0602030504020204" pitchFamily="34" charset="0"/>
              </a:rPr>
              <a:t>K,E</a:t>
            </a:r>
            <a:r>
              <a:rPr lang="tr-TR" altLang="tr-TR" sz="1600" dirty="0">
                <a:solidFill>
                  <a:srgbClr val="000066"/>
                </a:solidFill>
                <a:latin typeface="Lucida Sans" panose="020B0602030504020204" pitchFamily="34" charset="0"/>
              </a:rPr>
              <a:t>)</a:t>
            </a:r>
          </a:p>
        </p:txBody>
      </p:sp>
      <p:sp>
        <p:nvSpPr>
          <p:cNvPr id="10" name="Rectangle 36">
            <a:extLst>
              <a:ext uri="{FF2B5EF4-FFF2-40B4-BE49-F238E27FC236}">
                <a16:creationId xmlns:a16="http://schemas.microsoft.com/office/drawing/2014/main" id="{D3674908-FA64-48FD-9E50-12895BE129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29112" y="5923757"/>
            <a:ext cx="649288" cy="133350"/>
          </a:xfrm>
          <a:prstGeom prst="rect">
            <a:avLst/>
          </a:prstGeom>
          <a:noFill/>
          <a:ln w="4445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rgbClr val="000099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1600" dirty="0">
                <a:solidFill>
                  <a:srgbClr val="000066"/>
                </a:solidFill>
                <a:latin typeface="Lucida Sans" panose="020B0602030504020204" pitchFamily="34" charset="0"/>
              </a:rPr>
              <a:t>5</a:t>
            </a:r>
            <a:r>
              <a:rPr lang="tr-TR" altLang="tr-TR" sz="1600" dirty="0">
                <a:solidFill>
                  <a:srgbClr val="000066"/>
                </a:solidFill>
                <a:latin typeface="Lucida Sans" panose="020B0602030504020204" pitchFamily="34" charset="0"/>
              </a:rPr>
              <a:t> (</a:t>
            </a:r>
            <a:r>
              <a:rPr lang="en-US" altLang="tr-TR" sz="1600" dirty="0">
                <a:solidFill>
                  <a:srgbClr val="000066"/>
                </a:solidFill>
                <a:latin typeface="Lucida Sans" panose="020B0602030504020204" pitchFamily="34" charset="0"/>
              </a:rPr>
              <a:t>K,G</a:t>
            </a:r>
            <a:r>
              <a:rPr lang="tr-TR" altLang="tr-TR" sz="1600" dirty="0">
                <a:solidFill>
                  <a:srgbClr val="000066"/>
                </a:solidFill>
                <a:latin typeface="Lucida Sans" panose="020B0602030504020204" pitchFamily="34" charset="0"/>
              </a:rPr>
              <a:t>)</a:t>
            </a:r>
          </a:p>
        </p:txBody>
      </p:sp>
      <p:sp>
        <p:nvSpPr>
          <p:cNvPr id="11" name="Rectangle 36">
            <a:extLst>
              <a:ext uri="{FF2B5EF4-FFF2-40B4-BE49-F238E27FC236}">
                <a16:creationId xmlns:a16="http://schemas.microsoft.com/office/drawing/2014/main" id="{80644638-C83C-41CB-A4FE-2228D6BF98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3602" y="5809456"/>
            <a:ext cx="660398" cy="247651"/>
          </a:xfrm>
          <a:prstGeom prst="rect">
            <a:avLst/>
          </a:prstGeom>
          <a:noFill/>
          <a:ln w="4445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rgbClr val="000099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1600" dirty="0">
                <a:solidFill>
                  <a:srgbClr val="000066"/>
                </a:solidFill>
                <a:latin typeface="Lucida Sans" panose="020B0602030504020204" pitchFamily="34" charset="0"/>
              </a:rPr>
              <a:t>5</a:t>
            </a:r>
            <a:r>
              <a:rPr lang="tr-TR" altLang="tr-TR" sz="1600" dirty="0">
                <a:solidFill>
                  <a:srgbClr val="000066"/>
                </a:solidFill>
                <a:latin typeface="Lucida Sans" panose="020B0602030504020204" pitchFamily="34" charset="0"/>
              </a:rPr>
              <a:t> (</a:t>
            </a:r>
            <a:r>
              <a:rPr lang="en-US" altLang="tr-TR" sz="1600" dirty="0">
                <a:solidFill>
                  <a:srgbClr val="000066"/>
                </a:solidFill>
                <a:latin typeface="Lucida Sans" panose="020B0602030504020204" pitchFamily="34" charset="0"/>
              </a:rPr>
              <a:t>K,D</a:t>
            </a:r>
            <a:r>
              <a:rPr lang="tr-TR" altLang="tr-TR" sz="1600" dirty="0">
                <a:solidFill>
                  <a:srgbClr val="000066"/>
                </a:solidFill>
                <a:latin typeface="Lucida Sans" panose="020B0602030504020204" pitchFamily="34" charset="0"/>
              </a:rPr>
              <a:t>)</a:t>
            </a:r>
          </a:p>
        </p:txBody>
      </p:sp>
      <p:sp>
        <p:nvSpPr>
          <p:cNvPr id="12" name="Rectangle 36">
            <a:extLst>
              <a:ext uri="{FF2B5EF4-FFF2-40B4-BE49-F238E27FC236}">
                <a16:creationId xmlns:a16="http://schemas.microsoft.com/office/drawing/2014/main" id="{A89C2AA1-1F5F-49B9-9BAB-1533203D92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0408" y="1849437"/>
            <a:ext cx="558802" cy="214310"/>
          </a:xfrm>
          <a:prstGeom prst="rect">
            <a:avLst/>
          </a:prstGeom>
          <a:noFill/>
          <a:ln w="4445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rgbClr val="000099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1600" dirty="0">
                <a:solidFill>
                  <a:srgbClr val="000066"/>
                </a:solidFill>
                <a:latin typeface="Lucida Sans" panose="020B0602030504020204" pitchFamily="34" charset="0"/>
              </a:rPr>
              <a:t>8</a:t>
            </a:r>
            <a:r>
              <a:rPr lang="tr-TR" altLang="tr-TR" sz="1600" dirty="0">
                <a:solidFill>
                  <a:srgbClr val="000066"/>
                </a:solidFill>
                <a:latin typeface="Lucida Sans" panose="020B0602030504020204" pitchFamily="34" charset="0"/>
              </a:rPr>
              <a:t> (</a:t>
            </a:r>
            <a:r>
              <a:rPr lang="en-US" altLang="tr-TR" sz="1600" dirty="0">
                <a:solidFill>
                  <a:srgbClr val="000066"/>
                </a:solidFill>
                <a:latin typeface="Lucida Sans" panose="020B0602030504020204" pitchFamily="34" charset="0"/>
              </a:rPr>
              <a:t>U,E</a:t>
            </a:r>
            <a:r>
              <a:rPr lang="tr-TR" altLang="tr-TR" sz="1600" dirty="0">
                <a:solidFill>
                  <a:srgbClr val="000066"/>
                </a:solidFill>
                <a:latin typeface="Lucida Sans" panose="020B0602030504020204" pitchFamily="34" charset="0"/>
              </a:rPr>
              <a:t>)</a:t>
            </a:r>
          </a:p>
        </p:txBody>
      </p:sp>
      <p:sp>
        <p:nvSpPr>
          <p:cNvPr id="13" name="Rectangle 36">
            <a:extLst>
              <a:ext uri="{FF2B5EF4-FFF2-40B4-BE49-F238E27FC236}">
                <a16:creationId xmlns:a16="http://schemas.microsoft.com/office/drawing/2014/main" id="{92948215-25E3-4C4D-958F-E1630A0295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18522" y="3567904"/>
            <a:ext cx="420688" cy="214310"/>
          </a:xfrm>
          <a:prstGeom prst="rect">
            <a:avLst/>
          </a:prstGeom>
          <a:noFill/>
          <a:ln w="4445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rgbClr val="000099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1600" dirty="0">
                <a:solidFill>
                  <a:srgbClr val="000066"/>
                </a:solidFill>
                <a:latin typeface="Lucida Sans" panose="020B0602030504020204" pitchFamily="34" charset="0"/>
              </a:rPr>
              <a:t>2</a:t>
            </a:r>
            <a:r>
              <a:rPr lang="tr-TR" altLang="tr-TR" sz="1600" dirty="0">
                <a:solidFill>
                  <a:srgbClr val="000066"/>
                </a:solidFill>
                <a:latin typeface="Lucida Sans" panose="020B0602030504020204" pitchFamily="34" charset="0"/>
              </a:rPr>
              <a:t> (</a:t>
            </a:r>
            <a:r>
              <a:rPr lang="en-US" altLang="tr-TR" sz="1600" dirty="0">
                <a:solidFill>
                  <a:srgbClr val="000066"/>
                </a:solidFill>
                <a:latin typeface="Lucida Sans" panose="020B0602030504020204" pitchFamily="34" charset="0"/>
              </a:rPr>
              <a:t>K,E</a:t>
            </a:r>
            <a:r>
              <a:rPr lang="tr-TR" altLang="tr-TR" sz="1600" dirty="0">
                <a:solidFill>
                  <a:srgbClr val="000066"/>
                </a:solidFill>
                <a:latin typeface="Lucida Sans" panose="020B0602030504020204" pitchFamily="34" charset="0"/>
              </a:rPr>
              <a:t>)</a:t>
            </a:r>
          </a:p>
        </p:txBody>
      </p:sp>
      <p:sp>
        <p:nvSpPr>
          <p:cNvPr id="14" name="Rectangle 36">
            <a:extLst>
              <a:ext uri="{FF2B5EF4-FFF2-40B4-BE49-F238E27FC236}">
                <a16:creationId xmlns:a16="http://schemas.microsoft.com/office/drawing/2014/main" id="{F451CECE-34CC-45FD-863B-0ECD013156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8089" y="3864769"/>
            <a:ext cx="312736" cy="202406"/>
          </a:xfrm>
          <a:prstGeom prst="rect">
            <a:avLst/>
          </a:prstGeom>
          <a:noFill/>
          <a:ln w="4445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rgbClr val="000099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r-TR" sz="1600" dirty="0">
                <a:solidFill>
                  <a:srgbClr val="000066"/>
                </a:solidFill>
                <a:latin typeface="Lucida Sans" panose="020B0602030504020204" pitchFamily="34" charset="0"/>
              </a:rPr>
              <a:t>1</a:t>
            </a:r>
            <a:r>
              <a:rPr lang="tr-TR" altLang="tr-TR" sz="1600" dirty="0">
                <a:solidFill>
                  <a:srgbClr val="000066"/>
                </a:solidFill>
                <a:latin typeface="Lucida Sans" panose="020B0602030504020204" pitchFamily="34" charset="0"/>
              </a:rPr>
              <a:t> (</a:t>
            </a:r>
            <a:r>
              <a:rPr lang="en-US" altLang="tr-TR" sz="1600" dirty="0">
                <a:solidFill>
                  <a:srgbClr val="000066"/>
                </a:solidFill>
                <a:latin typeface="Lucida Sans" panose="020B0602030504020204" pitchFamily="34" charset="0"/>
              </a:rPr>
              <a:t>K,E</a:t>
            </a:r>
            <a:r>
              <a:rPr lang="tr-TR" altLang="tr-TR" sz="1600" dirty="0">
                <a:solidFill>
                  <a:srgbClr val="000066"/>
                </a:solidFill>
                <a:latin typeface="Lucida Sans" panose="020B0602030504020204" pitchFamily="34" charset="0"/>
              </a:rPr>
              <a:t>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DCBF280-F626-4FB4-B52B-B1CCABAE8C64}"/>
              </a:ext>
            </a:extLst>
          </p:cNvPr>
          <p:cNvSpPr txBox="1"/>
          <p:nvPr/>
        </p:nvSpPr>
        <p:spPr>
          <a:xfrm>
            <a:off x="409574" y="646428"/>
            <a:ext cx="26289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Known Vertices:</a:t>
            </a:r>
          </a:p>
          <a:p>
            <a:r>
              <a:rPr lang="en-US" sz="2400" dirty="0"/>
              <a:t>- E,D,G,A,H,B,F</a:t>
            </a:r>
          </a:p>
          <a:p>
            <a:r>
              <a:rPr lang="en-US" sz="2400" dirty="0"/>
              <a:t>Unknown Vertices:</a:t>
            </a:r>
          </a:p>
          <a:p>
            <a:r>
              <a:rPr lang="en-US" sz="2400" dirty="0"/>
              <a:t>- C</a:t>
            </a:r>
            <a:endParaRPr lang="en-150" sz="2400" dirty="0"/>
          </a:p>
        </p:txBody>
      </p:sp>
    </p:spTree>
    <p:extLst>
      <p:ext uri="{BB962C8B-B14F-4D97-AF65-F5344CB8AC3E}">
        <p14:creationId xmlns:p14="http://schemas.microsoft.com/office/powerpoint/2010/main" val="31544594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2024</Words>
  <Application>Microsoft Office PowerPoint</Application>
  <PresentationFormat>Widescreen</PresentationFormat>
  <Paragraphs>294</Paragraphs>
  <Slides>54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9" baseType="lpstr">
      <vt:lpstr>Arial</vt:lpstr>
      <vt:lpstr>Calibri</vt:lpstr>
      <vt:lpstr>Calibri Light</vt:lpstr>
      <vt:lpstr>Lucida Sans</vt:lpstr>
      <vt:lpstr>Office Theme</vt:lpstr>
      <vt:lpstr>Question 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 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 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 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 5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 1</dc:title>
  <dc:creator>akifisitan</dc:creator>
  <cp:lastModifiedBy>user</cp:lastModifiedBy>
  <cp:revision>4</cp:revision>
  <dcterms:created xsi:type="dcterms:W3CDTF">2023-01-05T18:19:57Z</dcterms:created>
  <dcterms:modified xsi:type="dcterms:W3CDTF">2023-01-05T22:12:12Z</dcterms:modified>
</cp:coreProperties>
</file>