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FA2D-7C48-4DA2-AA3A-AB11C19D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FCBB6-04ED-4294-866A-B63A78CC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3981-109C-4C6C-8556-04F54F58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4D72-B228-4165-99C6-7689BEC6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AE8E-3C42-4F5B-A1E8-8E4F0E46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8FB6-0CE4-4B4E-BA72-65D5A42C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8B11-DE1B-45EB-8ADF-F6C7E950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A133-607B-4474-A868-03AEF6E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05C6-45F2-4F05-97E3-132378FF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9A7D-0A61-4FD6-9BB3-FC1AE2D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8B876-343A-4307-9798-2E00B8586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15FAE-F78C-42B7-AC79-B496B48E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D906-04D3-4453-AE6A-C7A00547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643E-B990-406B-82EC-996A3A3A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8F62-191B-44A4-A880-05817357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E5D5-EEF2-45A0-997C-80D33453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50F7-2DB3-4076-AE09-BC43F280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E12E-EACE-496C-8A84-96C08148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FA80-D179-4140-B1C9-1183791A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AD45-09D4-45EF-9F0C-D97F02B6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72C4-80EC-47F9-9344-B65817FF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0648-D5AE-4571-B5DC-0DBE4C40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433C-45BC-453D-BB97-4DBDBA3E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90C9-FD64-4840-B163-0F16E95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CD18-6C34-424C-89E8-00FBA736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50F-A4E4-4B43-967A-4DB7391E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5714-7EE4-408E-8A58-8FC3B5D2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F2B3-9F48-4B76-893A-4E340B09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D135-2C0A-465C-9293-29E238B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B54A-61B8-45E3-815A-019F138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B12E-2D04-422A-8F2D-21B883D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058-2FC6-4237-A650-F6720A09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08FD-760D-40C1-9264-9D4B80FE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87AE-FA50-4955-B7A2-D8AD61B4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EEFF-D7C1-4A97-880E-FFA9BB89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CB8C-9FD7-40B7-A47B-1ED009B3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41933-0AE5-4E54-9D1C-AD177B74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EC5FB-A981-4CF2-B776-50758771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3B5EE-2C89-491E-AF2A-0129FEE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39D-4C9A-4694-B445-AA5ED9D8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469E4-BAFE-44ED-AC9C-3585A604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4CD42-2898-4933-BA46-6722DB89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60464-F18F-45ED-90E1-0F1CBCF7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87C5F-2D16-439F-802C-06DC00DC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0B2F5-EB00-46E9-918A-9E10912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B574-EF12-485C-9C87-3B87C0F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EFF5-6C8B-4C7F-81E9-7D532F34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FB90-B408-4CE0-ADFF-38EA21D7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94EB4-CDE7-49B5-9A4A-5FC1297C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E49C-2E27-4399-B39C-7217D2B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4736-5793-44F2-BA0D-4C194305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ADE9D-6C85-49DD-AD6F-50D1716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EA2-9329-4605-AF85-26A111B8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C3CA-F1DC-447A-8DA5-EC0821107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47AC-B1D4-4C62-93CA-526981F57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D938-9171-4639-AAD0-3C3967AE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7D4D-20FF-4734-8809-5F686B35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5D477-F7B6-4F21-A289-E7FF51FE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A007B-A5BE-4C33-8B08-BBDA707D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3E45-8936-42EC-B47F-F51EAF7B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CF51-639C-4155-AB5C-F6B1CA11E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5324-CF5F-4AEA-AEE1-49DD68D098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536D-7E96-4F85-BC25-634796EA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DFC1-7B04-4A5D-8F8B-3A54E3CA2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A30B-4387-4A9A-A9C8-8684414A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32BA-66CB-4837-85B0-3D07774D2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B94ED-528A-40CE-88C1-D2B7053CB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23, 2021</a:t>
            </a:r>
          </a:p>
        </p:txBody>
      </p:sp>
    </p:spTree>
    <p:extLst>
      <p:ext uri="{BB962C8B-B14F-4D97-AF65-F5344CB8AC3E}">
        <p14:creationId xmlns:p14="http://schemas.microsoft.com/office/powerpoint/2010/main" val="110091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236D-A796-4CAF-BC06-D24A5AF0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7AD-0549-42BB-A2A3-935D7A24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Music streaming company KKBOX wants to predict whether a user will churn after their subscription expires</a:t>
            </a:r>
          </a:p>
          <a:p>
            <a:r>
              <a:rPr lang="en-US" b="0" i="0" dirty="0">
                <a:effectLst/>
                <a:latin typeface="Inter"/>
              </a:rPr>
              <a:t>Understanding the drivers of customer churn will help the company employ tactics to reduce churn</a:t>
            </a:r>
          </a:p>
          <a:p>
            <a:r>
              <a:rPr lang="en-US" b="0" i="0" dirty="0">
                <a:effectLst/>
                <a:latin typeface="Inter"/>
              </a:rPr>
              <a:t>My goal is to use the data provided by the company to buil</a:t>
            </a:r>
            <a:r>
              <a:rPr lang="en-US" dirty="0">
                <a:latin typeface="Inter"/>
              </a:rPr>
              <a:t>d a model that accurately </a:t>
            </a:r>
            <a:r>
              <a:rPr lang="en-US" b="0" i="0" dirty="0">
                <a:effectLst/>
                <a:latin typeface="Inter"/>
              </a:rPr>
              <a:t>predicts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39304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CDE-3F1B-4906-BB8F-5928FBF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97A7-076A-4A65-9D3D-17986F46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733"/>
          </a:xfrm>
        </p:spPr>
        <p:txBody>
          <a:bodyPr/>
          <a:lstStyle/>
          <a:p>
            <a:r>
              <a:rPr lang="en-US" dirty="0"/>
              <a:t>KKBOX provided several datasets at different levels of aggregation: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B8CFA-9D95-48FE-8128-8ED5FC1BA58B}"/>
              </a:ext>
            </a:extLst>
          </p:cNvPr>
          <p:cNvSpPr/>
          <p:nvPr/>
        </p:nvSpPr>
        <p:spPr>
          <a:xfrm>
            <a:off x="481781" y="2540000"/>
            <a:ext cx="1335275" cy="114381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E41A-C729-40CA-8BE0-878B5187CA80}"/>
              </a:ext>
            </a:extLst>
          </p:cNvPr>
          <p:cNvSpPr/>
          <p:nvPr/>
        </p:nvSpPr>
        <p:spPr>
          <a:xfrm>
            <a:off x="481781" y="3683819"/>
            <a:ext cx="1335275" cy="11438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122A0-1051-49D5-98B1-A71FC7C5BDA7}"/>
              </a:ext>
            </a:extLst>
          </p:cNvPr>
          <p:cNvSpPr/>
          <p:nvPr/>
        </p:nvSpPr>
        <p:spPr>
          <a:xfrm>
            <a:off x="481781" y="4827639"/>
            <a:ext cx="1335275" cy="12290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Fields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0D9A5-A6DF-4C4A-8297-1602AF7944A9}"/>
              </a:ext>
            </a:extLst>
          </p:cNvPr>
          <p:cNvSpPr/>
          <p:nvPr/>
        </p:nvSpPr>
        <p:spPr>
          <a:xfrm>
            <a:off x="1816593" y="2539999"/>
            <a:ext cx="2474131" cy="1143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927EB-BA29-4638-A1BB-DD7126C9C9FB}"/>
              </a:ext>
            </a:extLst>
          </p:cNvPr>
          <p:cNvSpPr/>
          <p:nvPr/>
        </p:nvSpPr>
        <p:spPr>
          <a:xfrm>
            <a:off x="4290724" y="2539999"/>
            <a:ext cx="2474131" cy="1143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EFAE2-0521-41C5-AB24-DB94FE5EF179}"/>
              </a:ext>
            </a:extLst>
          </p:cNvPr>
          <p:cNvSpPr/>
          <p:nvPr/>
        </p:nvSpPr>
        <p:spPr>
          <a:xfrm>
            <a:off x="6764854" y="2539999"/>
            <a:ext cx="2474131" cy="1143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logs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411ED-ED07-4A28-A0BF-945ED281A7BF}"/>
              </a:ext>
            </a:extLst>
          </p:cNvPr>
          <p:cNvSpPr/>
          <p:nvPr/>
        </p:nvSpPr>
        <p:spPr>
          <a:xfrm>
            <a:off x="1815144" y="3683819"/>
            <a:ext cx="2474131" cy="11438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User level, indicates whether customer churned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82EBB-FB51-44DF-97E3-D2B245F442DF}"/>
              </a:ext>
            </a:extLst>
          </p:cNvPr>
          <p:cNvSpPr/>
          <p:nvPr/>
        </p:nvSpPr>
        <p:spPr>
          <a:xfrm>
            <a:off x="4290723" y="3683819"/>
            <a:ext cx="2474131" cy="11438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List of transactions for each user, includes subscription upgrade and cancellations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16D70-E4AC-4A0A-B0EF-42CB4EB3A1E6}"/>
              </a:ext>
            </a:extLst>
          </p:cNvPr>
          <p:cNvSpPr/>
          <p:nvPr/>
        </p:nvSpPr>
        <p:spPr>
          <a:xfrm>
            <a:off x="6763406" y="3683819"/>
            <a:ext cx="2474131" cy="11438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Daily user activity on the streaming platform, includes number of songs played daily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AACA0-B885-4350-8479-2706EB7ECAD1}"/>
              </a:ext>
            </a:extLst>
          </p:cNvPr>
          <p:cNvSpPr/>
          <p:nvPr/>
        </p:nvSpPr>
        <p:spPr>
          <a:xfrm>
            <a:off x="9236088" y="2539999"/>
            <a:ext cx="2474131" cy="1143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FE0895-654D-4227-89C0-2C2D75EA5B68}"/>
              </a:ext>
            </a:extLst>
          </p:cNvPr>
          <p:cNvSpPr/>
          <p:nvPr/>
        </p:nvSpPr>
        <p:spPr>
          <a:xfrm>
            <a:off x="9234639" y="3683819"/>
            <a:ext cx="2474131" cy="11438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Member info, includes registration type, city, age, gender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8F793-1F03-4E64-94A0-2AEA363935D8}"/>
              </a:ext>
            </a:extLst>
          </p:cNvPr>
          <p:cNvSpPr/>
          <p:nvPr/>
        </p:nvSpPr>
        <p:spPr>
          <a:xfrm>
            <a:off x="1815144" y="4827638"/>
            <a:ext cx="2474131" cy="12290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User id, churn indicator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7B22D-5227-411B-BE16-78D324C1FB49}"/>
              </a:ext>
            </a:extLst>
          </p:cNvPr>
          <p:cNvSpPr/>
          <p:nvPr/>
        </p:nvSpPr>
        <p:spPr>
          <a:xfrm>
            <a:off x="4292171" y="4827638"/>
            <a:ext cx="2474131" cy="12290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user id,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payment_plan_days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plan_list_price</a:t>
            </a:r>
            <a:r>
              <a:rPr lang="en-US" altLang="en-US" sz="1400" i="1" dirty="0">
                <a:solidFill>
                  <a:schemeClr val="tx1"/>
                </a:solidFill>
                <a:latin typeface="Inter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actual_amount_paid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is_auto_renew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transaction_date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is_cancel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9C8AC-266D-466E-B6F5-6ACE132750FE}"/>
              </a:ext>
            </a:extLst>
          </p:cNvPr>
          <p:cNvSpPr/>
          <p:nvPr/>
        </p:nvSpPr>
        <p:spPr>
          <a:xfrm>
            <a:off x="6764853" y="4827638"/>
            <a:ext cx="2474131" cy="12290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user id, numbe</a:t>
            </a:r>
            <a:r>
              <a:rPr lang="en-US" altLang="en-US" sz="1400" i="1" dirty="0">
                <a:solidFill>
                  <a:schemeClr val="tx1"/>
                </a:solidFill>
                <a:latin typeface="Inter"/>
              </a:rPr>
              <a:t>r of unique songs played, total seconds played, number of songs with &lt;25% of the song length played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F484E-80FA-4D55-8BD9-CB624AB1834D}"/>
              </a:ext>
            </a:extLst>
          </p:cNvPr>
          <p:cNvSpPr/>
          <p:nvPr/>
        </p:nvSpPr>
        <p:spPr>
          <a:xfrm>
            <a:off x="9240431" y="4827638"/>
            <a:ext cx="2474131" cy="12290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user id, city, age, registration type, expiration date</a:t>
            </a:r>
            <a:endParaRPr kumimoji="0" lang="en-US" altLang="en-US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D97-D5E8-4E3B-A8D8-B8EC98B6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6AF-9F0E-48AD-91CF-070AB687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714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Several stages of processing and EDA were completed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47B0F-AA6C-4390-A66C-12AF9D339CDA}"/>
              </a:ext>
            </a:extLst>
          </p:cNvPr>
          <p:cNvSpPr/>
          <p:nvPr/>
        </p:nvSpPr>
        <p:spPr>
          <a:xfrm>
            <a:off x="325068" y="2200276"/>
            <a:ext cx="1309509" cy="71437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A1764-D704-406B-94F2-113B5BB2D50E}"/>
              </a:ext>
            </a:extLst>
          </p:cNvPr>
          <p:cNvSpPr/>
          <p:nvPr/>
        </p:nvSpPr>
        <p:spPr>
          <a:xfrm>
            <a:off x="1645815" y="2200274"/>
            <a:ext cx="3407040" cy="714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Initial Data Summarization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6DBD8-EE4D-4F61-9426-756D39BF136A}"/>
              </a:ext>
            </a:extLst>
          </p:cNvPr>
          <p:cNvSpPr/>
          <p:nvPr/>
        </p:nvSpPr>
        <p:spPr>
          <a:xfrm>
            <a:off x="5052856" y="2200274"/>
            <a:ext cx="3407040" cy="714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Merging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03DEB-F9CC-40E7-8145-B6BF8096D636}"/>
              </a:ext>
            </a:extLst>
          </p:cNvPr>
          <p:cNvSpPr/>
          <p:nvPr/>
        </p:nvSpPr>
        <p:spPr>
          <a:xfrm>
            <a:off x="8459892" y="2200274"/>
            <a:ext cx="3407040" cy="714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Combined Features EDA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215C8-4A25-4AAB-8F66-D6583D1D7987}"/>
              </a:ext>
            </a:extLst>
          </p:cNvPr>
          <p:cNvSpPr/>
          <p:nvPr/>
        </p:nvSpPr>
        <p:spPr>
          <a:xfrm>
            <a:off x="325068" y="2914647"/>
            <a:ext cx="1309509" cy="256352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453D44-B6F6-46A2-A628-29176F13CB52}"/>
              </a:ext>
            </a:extLst>
          </p:cNvPr>
          <p:cNvSpPr/>
          <p:nvPr/>
        </p:nvSpPr>
        <p:spPr>
          <a:xfrm>
            <a:off x="325068" y="5478169"/>
            <a:ext cx="1309509" cy="113852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316B5E-8CD3-4E45-9A7B-C4AD3D602478}"/>
              </a:ext>
            </a:extLst>
          </p:cNvPr>
          <p:cNvSpPr/>
          <p:nvPr/>
        </p:nvSpPr>
        <p:spPr>
          <a:xfrm>
            <a:off x="1643820" y="2914646"/>
            <a:ext cx="3407040" cy="2563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Aggregate all datasets at the user level in order to capture a wholistic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I.e.: Daily User logs dataset was summarized to understand how users interacted with the service as a whole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Some initial, simple, EDA was conducted after aggregation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AA8846-74D3-47C3-AF66-871B54C20242}"/>
              </a:ext>
            </a:extLst>
          </p:cNvPr>
          <p:cNvSpPr/>
          <p:nvPr/>
        </p:nvSpPr>
        <p:spPr>
          <a:xfrm>
            <a:off x="1643820" y="5478170"/>
            <a:ext cx="3407040" cy="11385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What are the right aggregate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Total counts, averages, medians, etc.?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will these aggregations affect downstream EDA?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7B3443-AD7F-46B3-8B90-CA350A6E14AA}"/>
              </a:ext>
            </a:extLst>
          </p:cNvPr>
          <p:cNvSpPr/>
          <p:nvPr/>
        </p:nvSpPr>
        <p:spPr>
          <a:xfrm>
            <a:off x="5060103" y="2914646"/>
            <a:ext cx="3407040" cy="2563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Merge all aggregated datasets by user id, in order to create a master training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Combined dataset contains features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Average payment plan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Auto renew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Total number of unique songs played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34BB5-7570-49F8-A13C-6C68422DA52D}"/>
              </a:ext>
            </a:extLst>
          </p:cNvPr>
          <p:cNvSpPr/>
          <p:nvPr/>
        </p:nvSpPr>
        <p:spPr>
          <a:xfrm>
            <a:off x="5060103" y="5478170"/>
            <a:ext cx="3407040" cy="11385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B31F7-C0DB-4F76-A575-D442931934F4}"/>
              </a:ext>
            </a:extLst>
          </p:cNvPr>
          <p:cNvSpPr/>
          <p:nvPr/>
        </p:nvSpPr>
        <p:spPr>
          <a:xfrm>
            <a:off x="8485629" y="2914646"/>
            <a:ext cx="3407040" cy="2563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Using master training dataset, conduct additional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Combined features together to help identify “pure classes”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Filtered out pure classes in order to drill down further into remaining customer data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20AB6-16AF-492B-BC94-72A287FEBF98}"/>
              </a:ext>
            </a:extLst>
          </p:cNvPr>
          <p:cNvSpPr/>
          <p:nvPr/>
        </p:nvSpPr>
        <p:spPr>
          <a:xfrm>
            <a:off x="8485629" y="5478170"/>
            <a:ext cx="3407040" cy="11385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Since the dataset is very large (15 GB+), how can I conduct faster EDA?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What are the different combinations of features that I can use to help identify trends and pure classes?</a:t>
            </a:r>
          </a:p>
        </p:txBody>
      </p:sp>
    </p:spTree>
    <p:extLst>
      <p:ext uri="{BB962C8B-B14F-4D97-AF65-F5344CB8AC3E}">
        <p14:creationId xmlns:p14="http://schemas.microsoft.com/office/powerpoint/2010/main" val="15468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E23-BF49-48FB-96C7-1BCE4F5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227A-F621-4F8D-977C-7D46E7A2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derived features were found after EDA, including plan list price, auto renew rate, number of songs played (tiered by quartiles), and cancel rate: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B7507-6BD2-492B-B171-76A99BFC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897288"/>
            <a:ext cx="2768281" cy="248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17643-8924-402E-9937-E8371AEE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81" y="2897288"/>
            <a:ext cx="2839282" cy="2487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E6812-EA44-4031-8148-ED662DED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040" y="2897288"/>
            <a:ext cx="3076872" cy="24871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65EEF-FDE7-4C0B-A402-E362E67426E9}"/>
              </a:ext>
            </a:extLst>
          </p:cNvPr>
          <p:cNvSpPr/>
          <p:nvPr/>
        </p:nvSpPr>
        <p:spPr>
          <a:xfrm>
            <a:off x="321858" y="5373585"/>
            <a:ext cx="2586123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Higher average plan list price per user is correlated with higher churn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44E59-3D71-41C8-A94E-DAE8886AC09F}"/>
              </a:ext>
            </a:extLst>
          </p:cNvPr>
          <p:cNvSpPr/>
          <p:nvPr/>
        </p:nvSpPr>
        <p:spPr>
          <a:xfrm>
            <a:off x="3155705" y="5373585"/>
            <a:ext cx="2586123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Higher auto-renew rate is correlated with lower churn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5E099-58D6-4397-9627-489725BB48DC}"/>
              </a:ext>
            </a:extLst>
          </p:cNvPr>
          <p:cNvSpPr/>
          <p:nvPr/>
        </p:nvSpPr>
        <p:spPr>
          <a:xfrm>
            <a:off x="6298335" y="5373585"/>
            <a:ext cx="2586123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Interestingly, users who listened to more unique songs than the median user had a much higher churn rate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7452B7-CD3F-4848-94BC-46932DF23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217" y="2948761"/>
            <a:ext cx="3120083" cy="24248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5A5937-D660-4B5B-AB1B-1BC9B7AC9E8D}"/>
              </a:ext>
            </a:extLst>
          </p:cNvPr>
          <p:cNvSpPr/>
          <p:nvPr/>
        </p:nvSpPr>
        <p:spPr>
          <a:xfrm>
            <a:off x="9199196" y="5373585"/>
            <a:ext cx="2586123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Customers who cancel their service often (whether or not to upgrade) churned more often</a:t>
            </a:r>
          </a:p>
        </p:txBody>
      </p:sp>
    </p:spTree>
    <p:extLst>
      <p:ext uri="{BB962C8B-B14F-4D97-AF65-F5344CB8AC3E}">
        <p14:creationId xmlns:p14="http://schemas.microsoft.com/office/powerpoint/2010/main" val="7234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B23A-DD8F-4888-AD8D-8E84FC32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Non-impactful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6421-FD5D-434F-92D2-ECF94AC8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were several features that interestingly did not seem to affect churn: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A6CEA-E01B-4F2D-AA86-B026382B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037"/>
            <a:ext cx="4870450" cy="3446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8D9097-BD0B-4BDC-A50F-C6B61C1CB7FE}"/>
              </a:ext>
            </a:extLst>
          </p:cNvPr>
          <p:cNvSpPr/>
          <p:nvPr/>
        </p:nvSpPr>
        <p:spPr>
          <a:xfrm>
            <a:off x="1522143" y="5905500"/>
            <a:ext cx="3502565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There was no meaningful difference between churned users and active users for number of songs played to 100% completion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E172A-C619-41A1-A938-F8AEF4C9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66" y="2682132"/>
            <a:ext cx="5039769" cy="32233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E26C3D-2013-4D54-AC3C-D453A77183BC}"/>
              </a:ext>
            </a:extLst>
          </p:cNvPr>
          <p:cNvSpPr/>
          <p:nvPr/>
        </p:nvSpPr>
        <p:spPr>
          <a:xfrm>
            <a:off x="5448300" y="5905500"/>
            <a:ext cx="6311900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The initial view into churn by average number of unique songs played showed that there was no meaningful difference – however further drilldown after identifying pure class by cancel rate did help show some differences </a:t>
            </a:r>
          </a:p>
        </p:txBody>
      </p:sp>
    </p:spTree>
    <p:extLst>
      <p:ext uri="{BB962C8B-B14F-4D97-AF65-F5344CB8AC3E}">
        <p14:creationId xmlns:p14="http://schemas.microsoft.com/office/powerpoint/2010/main" val="4114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32BB-A1B6-4E48-BB2A-E018E97D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848B-055C-43C1-A4D3-2F4C37B8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12"/>
            <a:ext cx="10515600" cy="4351338"/>
          </a:xfrm>
        </p:spPr>
        <p:txBody>
          <a:bodyPr/>
          <a:lstStyle/>
          <a:p>
            <a:r>
              <a:rPr lang="en-US" dirty="0"/>
              <a:t>Logistic regression and cross validation was used to predict churn, and the scoring metrics selected were log loss (Kaggle) and accuracy</a:t>
            </a:r>
          </a:p>
          <a:p>
            <a:r>
              <a:rPr lang="en-US" dirty="0"/>
              <a:t>Log loss can be a better evaluation metric than accuracy because log loss penalizes </a:t>
            </a:r>
            <a:r>
              <a:rPr lang="en-US"/>
              <a:t>false classifications, like MSE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EF179-0B22-44B1-8398-3B5E9BFAA3AE}"/>
              </a:ext>
            </a:extLst>
          </p:cNvPr>
          <p:cNvSpPr/>
          <p:nvPr/>
        </p:nvSpPr>
        <p:spPr>
          <a:xfrm>
            <a:off x="619707" y="3118852"/>
            <a:ext cx="5476293" cy="435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Scoring: Negative Log Loss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7A78-C8F9-4C67-9BBF-6844124735B1}"/>
              </a:ext>
            </a:extLst>
          </p:cNvPr>
          <p:cNvSpPr/>
          <p:nvPr/>
        </p:nvSpPr>
        <p:spPr>
          <a:xfrm>
            <a:off x="6096000" y="3118852"/>
            <a:ext cx="5476293" cy="435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Scoring: 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46E51-72A2-41D4-8DD1-96CE3079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94" y="3617614"/>
            <a:ext cx="3897465" cy="1203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F8FE1E-5780-4AC8-833D-2E4D85A7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94" y="4865387"/>
            <a:ext cx="2682873" cy="563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653311-F429-4D36-8FA1-8FCB50473C92}"/>
              </a:ext>
            </a:extLst>
          </p:cNvPr>
          <p:cNvSpPr/>
          <p:nvPr/>
        </p:nvSpPr>
        <p:spPr>
          <a:xfrm>
            <a:off x="619707" y="3706527"/>
            <a:ext cx="938160" cy="111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30DCB-AAFB-46FD-81C8-1D63FEFDAD56}"/>
              </a:ext>
            </a:extLst>
          </p:cNvPr>
          <p:cNvSpPr/>
          <p:nvPr/>
        </p:nvSpPr>
        <p:spPr>
          <a:xfrm>
            <a:off x="619707" y="4865385"/>
            <a:ext cx="938160" cy="5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6E4D3-A52D-4015-A7CE-CA497BFDCF03}"/>
              </a:ext>
            </a:extLst>
          </p:cNvPr>
          <p:cNvSpPr/>
          <p:nvPr/>
        </p:nvSpPr>
        <p:spPr>
          <a:xfrm>
            <a:off x="771730" y="5620713"/>
            <a:ext cx="4818729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The closer to 0 the better – the model was better than the baseline (churn = 0) at predicting churn, after accounting for false classification penalization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360E06-B409-4532-A63B-18692F0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24" y="3617614"/>
            <a:ext cx="4366203" cy="20030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54FD99-9853-491E-BFD5-23C5DE5703B5}"/>
              </a:ext>
            </a:extLst>
          </p:cNvPr>
          <p:cNvSpPr/>
          <p:nvPr/>
        </p:nvSpPr>
        <p:spPr>
          <a:xfrm>
            <a:off x="6896460" y="5620713"/>
            <a:ext cx="4818729" cy="7097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The accuracy of the model was in line with the baseline, although this isn’t as meaningful because 96% of users did not churn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29A47F-2885-4125-BF02-FCB6450730FC}"/>
              </a:ext>
            </a:extLst>
          </p:cNvPr>
          <p:cNvSpPr/>
          <p:nvPr/>
        </p:nvSpPr>
        <p:spPr>
          <a:xfrm>
            <a:off x="6121400" y="3706527"/>
            <a:ext cx="938160" cy="111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D51E0-AEC8-4866-8BAE-9A9E269FA6CB}"/>
              </a:ext>
            </a:extLst>
          </p:cNvPr>
          <p:cNvSpPr/>
          <p:nvPr/>
        </p:nvSpPr>
        <p:spPr>
          <a:xfrm>
            <a:off x="6121400" y="4865385"/>
            <a:ext cx="938160" cy="5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1691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36C6-86A4-4E26-B17B-CE14065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D073-E8AA-4529-8CE3-28FCE69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derived features used in the model, and the listed feature importance:</a:t>
            </a:r>
          </a:p>
          <a:p>
            <a:r>
              <a:rPr lang="en-US" dirty="0"/>
              <a:t>'</a:t>
            </a:r>
            <a:r>
              <a:rPr lang="en-US" dirty="0" err="1"/>
              <a:t>avg_plan_list_price</a:t>
            </a:r>
            <a:r>
              <a:rPr lang="en-US" dirty="0"/>
              <a:t>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Score: 0.03641 </a:t>
            </a: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pct_is_auto_renew</a:t>
            </a:r>
            <a:r>
              <a:rPr lang="en-US" dirty="0"/>
              <a:t>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Score: -0.86161 </a:t>
            </a:r>
            <a:endParaRPr lang="en-US" dirty="0"/>
          </a:p>
          <a:p>
            <a:r>
              <a:rPr lang="en-US" dirty="0"/>
              <a:t> '</a:t>
            </a:r>
            <a:r>
              <a:rPr lang="en-US" dirty="0" err="1"/>
              <a:t>pct_is_cancel</a:t>
            </a:r>
            <a:r>
              <a:rPr lang="en-US" dirty="0"/>
              <a:t>’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Score: 0.40111 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low_cancel_low_usage_users</a:t>
            </a:r>
            <a:r>
              <a:rPr lang="en-US" dirty="0"/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Score: -0.82437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DC53-96B2-4754-8A98-05C0B5D8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397B-62D6-44AC-BE2C-C54681AF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Process Optimization:</a:t>
            </a:r>
          </a:p>
          <a:p>
            <a:pPr lvl="1"/>
            <a:r>
              <a:rPr lang="en-US" sz="1600" dirty="0"/>
              <a:t>Sample the data from the onset – since the datasets were extremely large, EDA was heavily disrupted due to long wait times </a:t>
            </a:r>
          </a:p>
          <a:p>
            <a:pPr lvl="1"/>
            <a:r>
              <a:rPr lang="en-US" sz="1600" dirty="0"/>
              <a:t>At times, computer ran out of memory when running simple group </a:t>
            </a:r>
            <a:r>
              <a:rPr lang="en-US" sz="1600" dirty="0" err="1"/>
              <a:t>bys</a:t>
            </a:r>
            <a:r>
              <a:rPr lang="en-US" sz="1600" dirty="0"/>
              <a:t> and bar charts</a:t>
            </a:r>
          </a:p>
          <a:p>
            <a:r>
              <a:rPr lang="en-US" sz="1800" dirty="0"/>
              <a:t>Additional EDA:</a:t>
            </a:r>
          </a:p>
          <a:p>
            <a:pPr lvl="1"/>
            <a:r>
              <a:rPr lang="en-US" sz="1600" dirty="0"/>
              <a:t>The datasets provided are rich with information, only the surface was scratched</a:t>
            </a:r>
          </a:p>
          <a:p>
            <a:pPr lvl="1"/>
            <a:r>
              <a:rPr lang="en-US" sz="1600" dirty="0"/>
              <a:t>Additional features to look into:</a:t>
            </a:r>
          </a:p>
          <a:p>
            <a:pPr lvl="2"/>
            <a:r>
              <a:rPr lang="en-US" sz="1200" dirty="0"/>
              <a:t>Payment plan type</a:t>
            </a:r>
          </a:p>
          <a:p>
            <a:pPr lvl="2"/>
            <a:r>
              <a:rPr lang="en-US" sz="1200" dirty="0"/>
              <a:t>Demographic data (age, city) and registration type</a:t>
            </a:r>
          </a:p>
          <a:p>
            <a:r>
              <a:rPr lang="en-US" sz="1800" dirty="0"/>
              <a:t>Model optimization</a:t>
            </a:r>
          </a:p>
          <a:p>
            <a:pPr lvl="1"/>
            <a:r>
              <a:rPr lang="en-US" sz="1600" dirty="0"/>
              <a:t>Feature selection through random forest classification</a:t>
            </a:r>
          </a:p>
          <a:p>
            <a:pPr lvl="1"/>
            <a:r>
              <a:rPr lang="en-US" sz="1600" dirty="0"/>
              <a:t>Predict using another classifier such as KNN</a:t>
            </a:r>
          </a:p>
        </p:txBody>
      </p:sp>
    </p:spTree>
    <p:extLst>
      <p:ext uri="{BB962C8B-B14F-4D97-AF65-F5344CB8AC3E}">
        <p14:creationId xmlns:p14="http://schemas.microsoft.com/office/powerpoint/2010/main" val="418171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831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Inter</vt:lpstr>
      <vt:lpstr>Office Theme</vt:lpstr>
      <vt:lpstr>Customer Churn Prediction</vt:lpstr>
      <vt:lpstr>Problem Statement</vt:lpstr>
      <vt:lpstr>Input Datasets</vt:lpstr>
      <vt:lpstr>Data Processing &amp; EDA</vt:lpstr>
      <vt:lpstr>Features</vt:lpstr>
      <vt:lpstr>Non-impactful Features</vt:lpstr>
      <vt:lpstr>Model Evaluation</vt:lpstr>
      <vt:lpstr>Feature Importance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Komatsu, Akihiro</dc:creator>
  <cp:lastModifiedBy>Komatsu, Akihiro</cp:lastModifiedBy>
  <cp:revision>147</cp:revision>
  <dcterms:created xsi:type="dcterms:W3CDTF">2021-11-22T19:52:17Z</dcterms:created>
  <dcterms:modified xsi:type="dcterms:W3CDTF">2021-11-24T00:18:51Z</dcterms:modified>
</cp:coreProperties>
</file>