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801600" cy="9601200" type="A3"/>
  <p:notesSz cx="9926638" cy="1435258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淡色スタイル 3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200" d="100"/>
          <a:sy n="200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DAE6D-3094-420A-92E5-9418C9D03C89}" type="datetimeFigureOut">
              <a:rPr kumimoji="1" lang="ja-JP" altLang="en-US" smtClean="0"/>
              <a:t>2019/6/11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C9B60-BF08-4FC6-A8F7-F65C1EA594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3535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DAE6D-3094-420A-92E5-9418C9D03C89}" type="datetimeFigureOut">
              <a:rPr kumimoji="1" lang="ja-JP" altLang="en-US" smtClean="0"/>
              <a:t>2019/6/11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C9B60-BF08-4FC6-A8F7-F65C1EA594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8198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DAE6D-3094-420A-92E5-9418C9D03C89}" type="datetimeFigureOut">
              <a:rPr kumimoji="1" lang="ja-JP" altLang="en-US" smtClean="0"/>
              <a:t>2019/6/11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C9B60-BF08-4FC6-A8F7-F65C1EA594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80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DAE6D-3094-420A-92E5-9418C9D03C89}" type="datetimeFigureOut">
              <a:rPr kumimoji="1" lang="ja-JP" altLang="en-US" smtClean="0"/>
              <a:t>2019/6/11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C9B60-BF08-4FC6-A8F7-F65C1EA594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3465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DAE6D-3094-420A-92E5-9418C9D03C89}" type="datetimeFigureOut">
              <a:rPr kumimoji="1" lang="ja-JP" altLang="en-US" smtClean="0"/>
              <a:t>2019/6/11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C9B60-BF08-4FC6-A8F7-F65C1EA594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6509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DAE6D-3094-420A-92E5-9418C9D03C89}" type="datetimeFigureOut">
              <a:rPr kumimoji="1" lang="ja-JP" altLang="en-US" smtClean="0"/>
              <a:t>2019/6/11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C9B60-BF08-4FC6-A8F7-F65C1EA594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1775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DAE6D-3094-420A-92E5-9418C9D03C89}" type="datetimeFigureOut">
              <a:rPr kumimoji="1" lang="ja-JP" altLang="en-US" smtClean="0"/>
              <a:t>2019/6/11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C9B60-BF08-4FC6-A8F7-F65C1EA594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3905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DAE6D-3094-420A-92E5-9418C9D03C89}" type="datetimeFigureOut">
              <a:rPr kumimoji="1" lang="ja-JP" altLang="en-US" smtClean="0"/>
              <a:t>2019/6/11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C9B60-BF08-4FC6-A8F7-F65C1EA594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4690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DAE6D-3094-420A-92E5-9418C9D03C89}" type="datetimeFigureOut">
              <a:rPr kumimoji="1" lang="ja-JP" altLang="en-US" smtClean="0"/>
              <a:t>2019/6/11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C9B60-BF08-4FC6-A8F7-F65C1EA594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3953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DAE6D-3094-420A-92E5-9418C9D03C89}" type="datetimeFigureOut">
              <a:rPr kumimoji="1" lang="ja-JP" altLang="en-US" smtClean="0"/>
              <a:t>2019/6/11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C9B60-BF08-4FC6-A8F7-F65C1EA594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5620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DAE6D-3094-420A-92E5-9418C9D03C89}" type="datetimeFigureOut">
              <a:rPr kumimoji="1" lang="ja-JP" altLang="en-US" smtClean="0"/>
              <a:t>2019/6/11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C9B60-BF08-4FC6-A8F7-F65C1EA594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9249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DAE6D-3094-420A-92E5-9418C9D03C89}" type="datetimeFigureOut">
              <a:rPr kumimoji="1" lang="ja-JP" altLang="en-US" smtClean="0"/>
              <a:t>2019/6/11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C9B60-BF08-4FC6-A8F7-F65C1EA594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8720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kumimoji="1"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kumimoji="1"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v133-130-111-84.a03a.g.tyo1.static.cnode.io/cosmo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D3C8B4F0-4CB5-4A61-8925-73AACFA9E8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93422"/>
              </p:ext>
            </p:extLst>
          </p:nvPr>
        </p:nvGraphicFramePr>
        <p:xfrm>
          <a:off x="276225" y="384570"/>
          <a:ext cx="5314950" cy="594360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3607064280"/>
                    </a:ext>
                  </a:extLst>
                </a:gridCol>
                <a:gridCol w="790575">
                  <a:extLst>
                    <a:ext uri="{9D8B030D-6E8A-4147-A177-3AD203B41FA5}">
                      <a16:colId xmlns:a16="http://schemas.microsoft.com/office/drawing/2014/main" val="3012900613"/>
                    </a:ext>
                  </a:extLst>
                </a:gridCol>
                <a:gridCol w="790575">
                  <a:extLst>
                    <a:ext uri="{9D8B030D-6E8A-4147-A177-3AD203B41FA5}">
                      <a16:colId xmlns:a16="http://schemas.microsoft.com/office/drawing/2014/main" val="3942871161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1486448037"/>
                    </a:ext>
                  </a:extLst>
                </a:gridCol>
              </a:tblGrid>
              <a:tr h="158088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ブレイクポイント指定</a:t>
                      </a:r>
                    </a:p>
                  </a:txBody>
                  <a:tcPr marL="45720" marR="4572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適用範囲（幅）</a:t>
                      </a:r>
                    </a:p>
                  </a:txBody>
                  <a:tcPr marL="45720" marR="4572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例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5720" marR="4572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備考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5720" marR="4572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9967262"/>
                  </a:ext>
                </a:extLst>
              </a:tr>
              <a:tr h="19497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なし</a:t>
                      </a:r>
                      <a:r>
                        <a:rPr lang="en-US" altLang="ja-JP" sz="700" u="none" strike="noStrike" dirty="0">
                          <a:effectLst/>
                        </a:rPr>
                        <a:t>(</a:t>
                      </a:r>
                      <a:r>
                        <a:rPr lang="ja-JP" altLang="en-US" sz="700" u="none" strike="noStrike" dirty="0">
                          <a:effectLst/>
                        </a:rPr>
                        <a:t>デフォルト</a:t>
                      </a:r>
                      <a:r>
                        <a:rPr lang="en-US" altLang="ja-JP" sz="700" u="none" strike="noStrike" dirty="0">
                          <a:effectLst/>
                        </a:rPr>
                        <a:t>)</a:t>
                      </a:r>
                      <a:endParaRPr lang="en-US" altLang="ja-JP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～767px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m-10px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u="none" strike="noStrike" dirty="0">
                          <a:effectLst/>
                        </a:rPr>
                        <a:t>md</a:t>
                      </a:r>
                      <a:r>
                        <a:rPr lang="ja-JP" altLang="en-US" sz="700" u="none" strike="noStrike" dirty="0">
                          <a:effectLst/>
                        </a:rPr>
                        <a:t>が指定されていない場合は、</a:t>
                      </a:r>
                      <a:r>
                        <a:rPr lang="en-US" altLang="ja-JP" sz="700" u="none" strike="noStrike" dirty="0">
                          <a:effectLst/>
                        </a:rPr>
                        <a:t>768px</a:t>
                      </a:r>
                      <a:r>
                        <a:rPr lang="ja-JP" altLang="en-US" sz="700" u="none" strike="noStrike" dirty="0">
                          <a:effectLst/>
                        </a:rPr>
                        <a:t>～の場合も反映される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768608318"/>
                  </a:ext>
                </a:extLst>
              </a:tr>
              <a:tr h="1580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md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768px～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m-md-10px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364004198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BEDF5B2-21D8-484E-AC66-6AF907FAB13C}"/>
              </a:ext>
            </a:extLst>
          </p:cNvPr>
          <p:cNvSpPr txBox="1"/>
          <p:nvPr/>
        </p:nvSpPr>
        <p:spPr>
          <a:xfrm>
            <a:off x="47625" y="144212"/>
            <a:ext cx="12763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b="1" dirty="0">
                <a:solidFill>
                  <a:schemeClr val="accent6"/>
                </a:solidFill>
                <a:latin typeface="+mj-ea"/>
                <a:ea typeface="+mj-ea"/>
              </a:rPr>
              <a:t>ブレイクポイント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9700D04-5D01-4C10-8142-E3E94AE542AD}"/>
              </a:ext>
            </a:extLst>
          </p:cNvPr>
          <p:cNvSpPr txBox="1"/>
          <p:nvPr/>
        </p:nvSpPr>
        <p:spPr>
          <a:xfrm>
            <a:off x="47625" y="1277687"/>
            <a:ext cx="12763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b="1" dirty="0">
                <a:solidFill>
                  <a:schemeClr val="accent6"/>
                </a:solidFill>
                <a:latin typeface="+mj-ea"/>
                <a:ea typeface="+mj-ea"/>
              </a:rPr>
              <a:t>グリッドシステム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CADC770-616C-4EC1-BCA0-8DAE1FEFCB33}"/>
              </a:ext>
            </a:extLst>
          </p:cNvPr>
          <p:cNvSpPr txBox="1"/>
          <p:nvPr/>
        </p:nvSpPr>
        <p:spPr>
          <a:xfrm>
            <a:off x="1133475" y="1277687"/>
            <a:ext cx="57531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 dirty="0">
                <a:latin typeface="+mj-ea"/>
                <a:ea typeface="+mj-ea"/>
                <a:hlinkClick r:id="rId2"/>
              </a:rPr>
              <a:t>https://v133-130-111-84.a03a.g.tyo1.static.cnode.io/cosmo/</a:t>
            </a:r>
            <a:endParaRPr kumimoji="1" lang="ja-JP" altLang="en-US" sz="900" b="1" dirty="0">
              <a:solidFill>
                <a:schemeClr val="accent6"/>
              </a:solidFill>
              <a:latin typeface="+mj-ea"/>
              <a:ea typeface="+mj-ea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BC46FBB-181D-4891-AF3F-479440D46A57}"/>
              </a:ext>
            </a:extLst>
          </p:cNvPr>
          <p:cNvSpPr txBox="1"/>
          <p:nvPr/>
        </p:nvSpPr>
        <p:spPr>
          <a:xfrm>
            <a:off x="47624" y="1683914"/>
            <a:ext cx="16668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b="1" dirty="0">
                <a:solidFill>
                  <a:schemeClr val="accent6"/>
                </a:solidFill>
                <a:latin typeface="+mj-ea"/>
                <a:ea typeface="+mj-ea"/>
              </a:rPr>
              <a:t>サイジング（</a:t>
            </a:r>
            <a:r>
              <a:rPr kumimoji="1" lang="en-US" altLang="ja-JP" sz="900" b="1" dirty="0">
                <a:solidFill>
                  <a:schemeClr val="accent6"/>
                </a:solidFill>
                <a:latin typeface="+mj-ea"/>
                <a:ea typeface="+mj-ea"/>
              </a:rPr>
              <a:t> sizing </a:t>
            </a:r>
            <a:r>
              <a:rPr kumimoji="1" lang="ja-JP" altLang="en-US" sz="900" b="1" dirty="0">
                <a:solidFill>
                  <a:schemeClr val="accent6"/>
                </a:solidFill>
                <a:latin typeface="+mj-ea"/>
                <a:ea typeface="+mj-ea"/>
              </a:rPr>
              <a:t>）</a:t>
            </a:r>
          </a:p>
        </p:txBody>
      </p:sp>
      <p:graphicFrame>
        <p:nvGraphicFramePr>
          <p:cNvPr id="11" name="表 10">
            <a:extLst>
              <a:ext uri="{FF2B5EF4-FFF2-40B4-BE49-F238E27FC236}">
                <a16:creationId xmlns:a16="http://schemas.microsoft.com/office/drawing/2014/main" id="{19EECB0D-5CD8-4B1D-B042-893C8148C5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057474"/>
              </p:ext>
            </p:extLst>
          </p:nvPr>
        </p:nvGraphicFramePr>
        <p:xfrm>
          <a:off x="276224" y="1960616"/>
          <a:ext cx="5810250" cy="1051560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714376">
                  <a:extLst>
                    <a:ext uri="{9D8B030D-6E8A-4147-A177-3AD203B41FA5}">
                      <a16:colId xmlns:a16="http://schemas.microsoft.com/office/drawing/2014/main" val="2998470273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3607064280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3012900613"/>
                    </a:ext>
                  </a:extLst>
                </a:gridCol>
                <a:gridCol w="2581275">
                  <a:extLst>
                    <a:ext uri="{9D8B030D-6E8A-4147-A177-3AD203B41FA5}">
                      <a16:colId xmlns:a16="http://schemas.microsoft.com/office/drawing/2014/main" val="3942871161"/>
                    </a:ext>
                  </a:extLst>
                </a:gridCol>
                <a:gridCol w="714374">
                  <a:extLst>
                    <a:ext uri="{9D8B030D-6E8A-4147-A177-3AD203B41FA5}">
                      <a16:colId xmlns:a16="http://schemas.microsoft.com/office/drawing/2014/main" val="2187689698"/>
                    </a:ext>
                  </a:extLst>
                </a:gridCol>
              </a:tblGrid>
              <a:tr h="161421"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5720" marR="4572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書き方</a:t>
                      </a:r>
                    </a:p>
                  </a:txBody>
                  <a:tcPr marL="45720" marR="4572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適用範囲（幅）</a:t>
                      </a:r>
                    </a:p>
                  </a:txBody>
                  <a:tcPr marL="45720" marR="4572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例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5720" marR="4572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Breakpoint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45720" marR="4572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9967262"/>
                  </a:ext>
                </a:extLst>
              </a:tr>
              <a:tr h="173838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％指定</a:t>
                      </a:r>
                      <a:endParaRPr lang="en-US" altLang="ja-JP" sz="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dirty="0"/>
                        <a:t>w-100p</a:t>
                      </a:r>
                      <a:endParaRPr lang="en-US" altLang="ja-JP" sz="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0p</a:t>
                      </a:r>
                      <a:r>
                        <a:rPr lang="ja-JP" altLang="en-US" sz="800" u="none" strike="noStrike" dirty="0">
                          <a:effectLst/>
                        </a:rPr>
                        <a:t> </a:t>
                      </a:r>
                      <a:r>
                        <a:rPr lang="en-US" altLang="ja-JP" sz="800" u="none" strike="noStrike" dirty="0">
                          <a:effectLst/>
                        </a:rPr>
                        <a:t>-</a:t>
                      </a:r>
                      <a:r>
                        <a:rPr lang="ja-JP" altLang="en-US" sz="800" u="none" strike="noStrike" dirty="0">
                          <a:effectLst/>
                        </a:rPr>
                        <a:t> </a:t>
                      </a:r>
                      <a:r>
                        <a:rPr lang="en-US" sz="800" u="none" strike="noStrike" dirty="0">
                          <a:effectLst/>
                        </a:rPr>
                        <a:t>100p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m-10p  h-50p  m-md-12px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ctr" defTabSz="128016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〇</a:t>
                      </a:r>
                      <a:endParaRPr lang="en-US" altLang="ja-JP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768608318"/>
                  </a:ext>
                </a:extLst>
              </a:tr>
              <a:tr h="17383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px</a:t>
                      </a:r>
                      <a:r>
                        <a:rPr lang="ja-JP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指定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800" dirty="0"/>
                        <a:t>w-100p</a:t>
                      </a:r>
                      <a:r>
                        <a:rPr lang="en-US" altLang="ja-JP" sz="800" dirty="0"/>
                        <a:t>x</a:t>
                      </a:r>
                      <a:endParaRPr lang="en-US" altLang="ja-JP" sz="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+mn-ea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0px – 1000px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m-10px h-50px m-md-50px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ctr" defTabSz="128016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〇</a:t>
                      </a:r>
                      <a:endParaRPr lang="en-US" altLang="ja-JP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733662300"/>
                  </a:ext>
                </a:extLst>
              </a:tr>
              <a:tr h="17383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Max</a:t>
                      </a:r>
                      <a:r>
                        <a:rPr lang="ja-JP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指定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800" dirty="0"/>
                        <a:t>max-w-100</a:t>
                      </a:r>
                      <a:r>
                        <a:rPr lang="en-US" altLang="ja-JP" sz="800" dirty="0"/>
                        <a:t>p</a:t>
                      </a:r>
                      <a:endParaRPr lang="en-US" altLang="ja-JP" sz="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+mn-ea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100p</a:t>
                      </a:r>
                      <a:r>
                        <a:rPr lang="ja-JP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のみ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dirty="0"/>
                        <a:t>max-w-100</a:t>
                      </a:r>
                      <a:r>
                        <a:rPr lang="en-US" altLang="ja-JP" sz="800" dirty="0"/>
                        <a:t>p</a:t>
                      </a:r>
                      <a:r>
                        <a:rPr lang="ja-JP" altLang="en-US" sz="800" dirty="0"/>
                        <a:t>  max-w-</a:t>
                      </a:r>
                      <a:r>
                        <a:rPr lang="en-US" altLang="ja-JP" sz="800" dirty="0"/>
                        <a:t>md-</a:t>
                      </a:r>
                      <a:r>
                        <a:rPr lang="ja-JP" altLang="en-US" sz="800" dirty="0"/>
                        <a:t>100</a:t>
                      </a:r>
                      <a:r>
                        <a:rPr lang="en-US" altLang="ja-JP" sz="800" dirty="0"/>
                        <a:t>p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ctr" defTabSz="128016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〇</a:t>
                      </a:r>
                      <a:endParaRPr lang="en-US" altLang="ja-JP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364004198"/>
                  </a:ext>
                </a:extLst>
              </a:tr>
              <a:tr h="17383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min</a:t>
                      </a:r>
                      <a:r>
                        <a:rPr lang="ja-JP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指定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800" dirty="0"/>
                        <a:t>m</a:t>
                      </a:r>
                      <a:r>
                        <a:rPr lang="en-US" altLang="ja-JP" sz="800" dirty="0"/>
                        <a:t>in</a:t>
                      </a:r>
                      <a:r>
                        <a:rPr lang="ja-JP" altLang="en-US" sz="800" dirty="0"/>
                        <a:t>-w-100</a:t>
                      </a:r>
                      <a:r>
                        <a:rPr lang="en-US" altLang="ja-JP" sz="800" dirty="0"/>
                        <a:t>p</a:t>
                      </a:r>
                      <a:endParaRPr lang="en-US" altLang="ja-JP" sz="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+mn-ea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100p</a:t>
                      </a:r>
                      <a:r>
                        <a:rPr lang="ja-JP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のみ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dirty="0"/>
                        <a:t>m</a:t>
                      </a:r>
                      <a:r>
                        <a:rPr lang="en-US" altLang="ja-JP" sz="800" dirty="0"/>
                        <a:t>in</a:t>
                      </a:r>
                      <a:r>
                        <a:rPr lang="ja-JP" altLang="en-US" sz="800" dirty="0"/>
                        <a:t>-w-100</a:t>
                      </a:r>
                      <a:r>
                        <a:rPr lang="en-US" altLang="ja-JP" sz="800" dirty="0"/>
                        <a:t>p</a:t>
                      </a:r>
                      <a:r>
                        <a:rPr lang="ja-JP" altLang="en-US" sz="800" dirty="0"/>
                        <a:t>  m</a:t>
                      </a:r>
                      <a:r>
                        <a:rPr lang="en-US" altLang="ja-JP" sz="800" dirty="0"/>
                        <a:t>in</a:t>
                      </a:r>
                      <a:r>
                        <a:rPr lang="ja-JP" altLang="en-US" sz="800" dirty="0"/>
                        <a:t>-w-</a:t>
                      </a:r>
                      <a:r>
                        <a:rPr lang="en-US" altLang="ja-JP" sz="800" dirty="0"/>
                        <a:t>md-</a:t>
                      </a:r>
                      <a:r>
                        <a:rPr lang="ja-JP" altLang="en-US" sz="800" dirty="0"/>
                        <a:t>100</a:t>
                      </a:r>
                      <a:r>
                        <a:rPr lang="en-US" altLang="ja-JP" sz="800" dirty="0"/>
                        <a:t>p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ctr" defTabSz="128016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〇</a:t>
                      </a:r>
                      <a:endParaRPr lang="en-US" altLang="ja-JP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827395034"/>
                  </a:ext>
                </a:extLst>
              </a:tr>
            </a:tbl>
          </a:graphicData>
        </a:graphic>
      </p:graphicFrame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1BEF22D0-5EF6-42C7-89D6-EBC92E11C084}"/>
              </a:ext>
            </a:extLst>
          </p:cNvPr>
          <p:cNvSpPr/>
          <p:nvPr/>
        </p:nvSpPr>
        <p:spPr>
          <a:xfrm>
            <a:off x="6886575" y="4800600"/>
            <a:ext cx="8858250" cy="1923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ja-JP" sz="1000" dirty="0">
              <a:latin typeface="+mj-ea"/>
              <a:ea typeface="+mj-ea"/>
            </a:endParaRPr>
          </a:p>
          <a:p>
            <a:r>
              <a:rPr lang="ja-JP" altLang="en-US" sz="1000" dirty="0">
                <a:latin typeface="+mj-ea"/>
                <a:ea typeface="+mj-ea"/>
              </a:rPr>
              <a:t>ボーダー・border・border-top・border-right・border-bottom・border-left・border・border-top-0・border-right-0・border-bottom-0・border-left-0</a:t>
            </a:r>
            <a:endParaRPr lang="en-US" altLang="ja-JP" sz="1000" dirty="0">
              <a:latin typeface="+mj-ea"/>
              <a:ea typeface="+mj-ea"/>
            </a:endParaRPr>
          </a:p>
          <a:p>
            <a:endParaRPr lang="en-US" altLang="ja-JP" sz="1000" dirty="0">
              <a:latin typeface="+mj-ea"/>
              <a:ea typeface="+mj-ea"/>
            </a:endParaRPr>
          </a:p>
          <a:p>
            <a:r>
              <a:rPr lang="ja-JP" altLang="en-US" sz="1000" dirty="0">
                <a:latin typeface="+mj-ea"/>
                <a:ea typeface="+mj-ea"/>
              </a:rPr>
              <a:t>角丸・rounded　px指定</a:t>
            </a:r>
            <a:r>
              <a:rPr lang="en-US" altLang="ja-JP" sz="1000" dirty="0">
                <a:latin typeface="+mj-ea"/>
                <a:ea typeface="+mj-ea"/>
              </a:rPr>
              <a:t>,</a:t>
            </a:r>
            <a:r>
              <a:rPr lang="ja-JP" altLang="en-US" sz="1000" dirty="0">
                <a:latin typeface="+mj-ea"/>
                <a:ea typeface="+mj-ea"/>
              </a:rPr>
              <a:t>ブレイクポイントは相談・rounded-circle・rounded-0</a:t>
            </a:r>
            <a:endParaRPr lang="en-US" altLang="ja-JP" sz="1000" dirty="0">
              <a:latin typeface="+mj-ea"/>
              <a:ea typeface="+mj-ea"/>
            </a:endParaRPr>
          </a:p>
          <a:p>
            <a:endParaRPr lang="en-US" altLang="ja-JP" sz="1000" dirty="0">
              <a:latin typeface="+mj-ea"/>
              <a:ea typeface="+mj-ea"/>
            </a:endParaRPr>
          </a:p>
          <a:p>
            <a:r>
              <a:rPr lang="ja-JP" altLang="en-US" sz="1000" dirty="0">
                <a:latin typeface="+mj-ea"/>
                <a:ea typeface="+mj-ea"/>
              </a:rPr>
              <a:t>ＩＥ対応・pt-ie-20px ~30pxまで</a:t>
            </a:r>
            <a:endParaRPr lang="en-US" altLang="ja-JP" sz="1000" dirty="0">
              <a:latin typeface="+mj-ea"/>
              <a:ea typeface="+mj-ea"/>
            </a:endParaRPr>
          </a:p>
          <a:p>
            <a:endParaRPr lang="en-US" altLang="ja-JP" sz="1000" dirty="0">
              <a:latin typeface="+mj-ea"/>
              <a:ea typeface="+mj-ea"/>
            </a:endParaRPr>
          </a:p>
          <a:p>
            <a:r>
              <a:rPr lang="ja-JP" altLang="en-US" sz="1000" dirty="0">
                <a:latin typeface="+mj-ea"/>
                <a:ea typeface="+mj-ea"/>
              </a:rPr>
              <a:t>縦中央配置・d-block justify-content-center</a:t>
            </a:r>
            <a:endParaRPr lang="en-US" altLang="ja-JP" sz="1000" dirty="0">
              <a:latin typeface="+mj-ea"/>
              <a:ea typeface="+mj-ea"/>
            </a:endParaRPr>
          </a:p>
          <a:p>
            <a:endParaRPr lang="en-US" altLang="ja-JP" sz="1000" dirty="0">
              <a:latin typeface="+mj-ea"/>
              <a:ea typeface="+mj-ea"/>
            </a:endParaRPr>
          </a:p>
          <a:p>
            <a:r>
              <a:rPr lang="ja-JP" altLang="en-US" sz="1000" dirty="0">
                <a:latin typeface="+mj-ea"/>
                <a:ea typeface="+mj-ea"/>
              </a:rPr>
              <a:t>基礎カラー・</a:t>
            </a:r>
            <a:endParaRPr lang="en-US" altLang="ja-JP" sz="1000" dirty="0">
              <a:latin typeface="+mj-ea"/>
              <a:ea typeface="+mj-ea"/>
            </a:endParaRPr>
          </a:p>
          <a:p>
            <a:endParaRPr lang="en-US" altLang="ja-JP" sz="900" dirty="0">
              <a:latin typeface="+mj-ea"/>
              <a:ea typeface="+mj-ea"/>
            </a:endParaRPr>
          </a:p>
          <a:p>
            <a:r>
              <a:rPr lang="ja-JP" altLang="en-US" sz="1000" dirty="0">
                <a:latin typeface="+mj-ea"/>
                <a:ea typeface="+mj-ea"/>
              </a:rPr>
              <a:t>ルール・bscstmで対象セレクタを囲うこと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3AD8496-BA67-42FF-B98C-FA474A7DA969}"/>
              </a:ext>
            </a:extLst>
          </p:cNvPr>
          <p:cNvSpPr txBox="1"/>
          <p:nvPr/>
        </p:nvSpPr>
        <p:spPr>
          <a:xfrm>
            <a:off x="47623" y="3233441"/>
            <a:ext cx="16668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b="1" dirty="0">
                <a:solidFill>
                  <a:schemeClr val="accent6"/>
                </a:solidFill>
                <a:latin typeface="+mj-ea"/>
                <a:ea typeface="+mj-ea"/>
              </a:rPr>
              <a:t>テキスト</a:t>
            </a:r>
          </a:p>
        </p:txBody>
      </p:sp>
      <p:graphicFrame>
        <p:nvGraphicFramePr>
          <p:cNvPr id="14" name="表 13">
            <a:extLst>
              <a:ext uri="{FF2B5EF4-FFF2-40B4-BE49-F238E27FC236}">
                <a16:creationId xmlns:a16="http://schemas.microsoft.com/office/drawing/2014/main" id="{D6316432-97A0-42B3-A8C6-D0326D431B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8055694"/>
              </p:ext>
            </p:extLst>
          </p:nvPr>
        </p:nvGraphicFramePr>
        <p:xfrm>
          <a:off x="276225" y="3515842"/>
          <a:ext cx="5810250" cy="2118360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712914">
                  <a:extLst>
                    <a:ext uri="{9D8B030D-6E8A-4147-A177-3AD203B41FA5}">
                      <a16:colId xmlns:a16="http://schemas.microsoft.com/office/drawing/2014/main" val="2998470273"/>
                    </a:ext>
                  </a:extLst>
                </a:gridCol>
                <a:gridCol w="839500">
                  <a:extLst>
                    <a:ext uri="{9D8B030D-6E8A-4147-A177-3AD203B41FA5}">
                      <a16:colId xmlns:a16="http://schemas.microsoft.com/office/drawing/2014/main" val="3607064280"/>
                    </a:ext>
                  </a:extLst>
                </a:gridCol>
                <a:gridCol w="962186">
                  <a:extLst>
                    <a:ext uri="{9D8B030D-6E8A-4147-A177-3AD203B41FA5}">
                      <a16:colId xmlns:a16="http://schemas.microsoft.com/office/drawing/2014/main" val="3012900613"/>
                    </a:ext>
                  </a:extLst>
                </a:gridCol>
                <a:gridCol w="2581275">
                  <a:extLst>
                    <a:ext uri="{9D8B030D-6E8A-4147-A177-3AD203B41FA5}">
                      <a16:colId xmlns:a16="http://schemas.microsoft.com/office/drawing/2014/main" val="3942871161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495800951"/>
                    </a:ext>
                  </a:extLst>
                </a:gridCol>
              </a:tblGrid>
              <a:tr h="132587"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50" charset="-128"/>
                      </a:endParaRPr>
                    </a:p>
                  </a:txBody>
                  <a:tcPr marL="45720" marR="4572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書き方</a:t>
                      </a:r>
                    </a:p>
                  </a:txBody>
                  <a:tcPr marL="45720" marR="4572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適用範囲（幅）</a:t>
                      </a:r>
                    </a:p>
                  </a:txBody>
                  <a:tcPr marL="45720" marR="4572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  <a:latin typeface="+mn-lt"/>
                        </a:rPr>
                        <a:t>例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50" charset="-128"/>
                      </a:endParaRPr>
                    </a:p>
                  </a:txBody>
                  <a:tcPr marL="45720" marR="4572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Breakpoint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50" charset="-128"/>
                      </a:endParaRPr>
                    </a:p>
                  </a:txBody>
                  <a:tcPr marL="45720" marR="4572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9967262"/>
                  </a:ext>
                </a:extLst>
              </a:tr>
              <a:tr h="14278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size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800" dirty="0">
                          <a:latin typeface="+mn-lt"/>
                        </a:rPr>
                        <a:t>fz-16px</a:t>
                      </a:r>
                      <a:endParaRPr lang="en-US" altLang="ja-JP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50" charset="-128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  <a:latin typeface="+mn-lt"/>
                        </a:rPr>
                        <a:t>0px</a:t>
                      </a:r>
                      <a:r>
                        <a:rPr lang="ja-JP" altLang="en-US" sz="800" u="none" strike="noStrike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altLang="ja-JP" sz="800" u="none" strike="noStrike" dirty="0">
                          <a:effectLst/>
                          <a:latin typeface="+mn-lt"/>
                        </a:rPr>
                        <a:t>-</a:t>
                      </a:r>
                      <a:r>
                        <a:rPr lang="ja-JP" altLang="en-US" sz="800" u="none" strike="noStrike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800" u="none" strike="noStrike" dirty="0">
                          <a:effectLst/>
                          <a:latin typeface="+mn-lt"/>
                        </a:rPr>
                        <a:t>60px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50" charset="-128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800" dirty="0">
                          <a:latin typeface="+mn-lt"/>
                        </a:rPr>
                        <a:t>fz-16px</a:t>
                      </a:r>
                      <a:r>
                        <a:rPr lang="en-US" altLang="ja-J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 fx-md-18px</a:t>
                      </a:r>
                      <a:endParaRPr lang="en-US" altLang="ja-JP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〇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50" charset="-128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768608318"/>
                  </a:ext>
                </a:extLst>
              </a:tr>
              <a:tr h="14278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weight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50" charset="-128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800" u="none" strike="noStrike" dirty="0" err="1">
                          <a:effectLst/>
                          <a:latin typeface="+mn-lt"/>
                        </a:rPr>
                        <a:t>fw</a:t>
                      </a:r>
                      <a:r>
                        <a:rPr lang="en-US" altLang="ja-JP" sz="800" u="none" strike="noStrike" dirty="0">
                          <a:effectLst/>
                          <a:latin typeface="+mn-lt"/>
                        </a:rPr>
                        <a:t>-lighter</a:t>
                      </a:r>
                      <a:endParaRPr lang="en-US" altLang="ja-JP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128016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800" u="none" strike="noStrike" dirty="0" err="1">
                          <a:effectLst/>
                          <a:latin typeface="+mn-lt"/>
                        </a:rPr>
                        <a:t>fw</a:t>
                      </a:r>
                      <a:r>
                        <a:rPr lang="en-US" altLang="ja-JP" sz="800" u="none" strike="noStrike" dirty="0">
                          <a:effectLst/>
                          <a:latin typeface="+mn-lt"/>
                        </a:rPr>
                        <a:t>-light</a:t>
                      </a:r>
                    </a:p>
                    <a:p>
                      <a:pPr marL="0" marR="0" lvl="0" indent="0" algn="l" defTabSz="128016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800" u="none" strike="noStrike" dirty="0" err="1">
                          <a:effectLst/>
                          <a:latin typeface="+mn-lt"/>
                        </a:rPr>
                        <a:t>fw</a:t>
                      </a:r>
                      <a:r>
                        <a:rPr lang="en-US" altLang="ja-JP" sz="800" u="none" strike="noStrike" dirty="0">
                          <a:effectLst/>
                          <a:latin typeface="+mn-lt"/>
                        </a:rPr>
                        <a:t>-normal</a:t>
                      </a:r>
                    </a:p>
                    <a:p>
                      <a:pPr marL="0" marR="0" lvl="0" indent="0" algn="l" defTabSz="128016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800" u="none" strike="noStrike" dirty="0" err="1">
                          <a:effectLst/>
                          <a:latin typeface="+mn-lt"/>
                        </a:rPr>
                        <a:t>fw</a:t>
                      </a:r>
                      <a:r>
                        <a:rPr lang="en-US" altLang="ja-JP" sz="800" u="none" strike="noStrike" dirty="0">
                          <a:effectLst/>
                          <a:latin typeface="+mn-lt"/>
                        </a:rPr>
                        <a:t>-bold</a:t>
                      </a:r>
                    </a:p>
                    <a:p>
                      <a:pPr marL="0" marR="0" lvl="0" indent="0" algn="l" defTabSz="128016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800" u="none" strike="noStrike" dirty="0" err="1">
                          <a:effectLst/>
                          <a:latin typeface="+mn-lt"/>
                        </a:rPr>
                        <a:t>fw</a:t>
                      </a:r>
                      <a:r>
                        <a:rPr lang="en-US" altLang="ja-JP" sz="800" u="none" strike="noStrike" dirty="0">
                          <a:effectLst/>
                          <a:latin typeface="+mn-lt"/>
                        </a:rPr>
                        <a:t>-bolder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  <a:latin typeface="+mn-lt"/>
                        </a:rPr>
                        <a:t>lighter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50" charset="-128"/>
                      </a:endParaRPr>
                    </a:p>
                    <a:p>
                      <a:pPr marL="0" marR="0" lvl="0" indent="0" algn="l" defTabSz="128016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800" u="none" strike="noStrike" dirty="0">
                          <a:effectLst/>
                          <a:latin typeface="+mn-lt"/>
                        </a:rPr>
                        <a:t>300</a:t>
                      </a:r>
                    </a:p>
                    <a:p>
                      <a:pPr marL="0" marR="0" lvl="0" indent="0" algn="l" defTabSz="128016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800" u="none" strike="noStrike" dirty="0">
                          <a:effectLst/>
                          <a:latin typeface="+mn-lt"/>
                        </a:rPr>
                        <a:t>400</a:t>
                      </a:r>
                    </a:p>
                    <a:p>
                      <a:pPr marL="0" marR="0" lvl="0" indent="0" algn="l" defTabSz="128016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800" u="none" strike="noStrike" dirty="0">
                          <a:effectLst/>
                          <a:latin typeface="+mn-lt"/>
                        </a:rPr>
                        <a:t>700</a:t>
                      </a:r>
                    </a:p>
                    <a:p>
                      <a:pPr marL="0" marR="0" lvl="0" indent="0" algn="l" defTabSz="128016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800" u="none" strike="noStrike" dirty="0">
                          <a:effectLst/>
                          <a:latin typeface="+mn-lt"/>
                        </a:rPr>
                        <a:t>Bolder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50" charset="-128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×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50" charset="-128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733662300"/>
                  </a:ext>
                </a:extLst>
              </a:tr>
              <a:tr h="14278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letter-spacing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50" charset="-128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800" dirty="0">
                          <a:latin typeface="+mn-lt"/>
                        </a:rPr>
                        <a:t>ls-20</a:t>
                      </a:r>
                      <a:endParaRPr lang="en-US" altLang="ja-JP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1 – 100</a:t>
                      </a:r>
                      <a:r>
                        <a:rPr lang="ja-JP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（</a:t>
                      </a:r>
                      <a:r>
                        <a:rPr lang="en-US" altLang="ja-J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×0.1</a:t>
                      </a:r>
                      <a:r>
                        <a:rPr lang="ja-JP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）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50" charset="-128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800" dirty="0">
                          <a:latin typeface="+mn-lt"/>
                        </a:rPr>
                        <a:t>ls-20(=2px) ls-25(=2.5px)</a:t>
                      </a:r>
                      <a:endParaRPr lang="en-US" altLang="ja-JP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ctr" defTabSz="128016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〇</a:t>
                      </a:r>
                      <a:endParaRPr lang="en-US" altLang="ja-JP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364004198"/>
                  </a:ext>
                </a:extLst>
              </a:tr>
              <a:tr h="14278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line-height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50" charset="-128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800" dirty="0">
                          <a:latin typeface="+mn-lt"/>
                        </a:rPr>
                        <a:t>lh-20</a:t>
                      </a:r>
                      <a:endParaRPr lang="en-US" altLang="ja-JP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1 - 50</a:t>
                      </a:r>
                      <a:r>
                        <a:rPr lang="ja-JP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（</a:t>
                      </a:r>
                      <a:r>
                        <a:rPr lang="en-US" altLang="ja-J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×0.1</a:t>
                      </a:r>
                      <a:r>
                        <a:rPr lang="ja-JP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）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50" charset="-128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800" dirty="0">
                          <a:latin typeface="+mn-lt"/>
                        </a:rPr>
                        <a:t>lh-14(=1.4) lh-18(=1.8)</a:t>
                      </a:r>
                      <a:endParaRPr lang="en-US" altLang="ja-JP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ctr" defTabSz="128016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〇</a:t>
                      </a:r>
                      <a:endParaRPr lang="en-US" altLang="ja-JP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827395034"/>
                  </a:ext>
                </a:extLst>
              </a:tr>
              <a:tr h="1427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text-align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text-left</a:t>
                      </a:r>
                      <a:endParaRPr kumimoji="1" lang="en-US" altLang="ja-JP" sz="8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128016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text-center</a:t>
                      </a:r>
                      <a:endParaRPr kumimoji="1" lang="en-US" altLang="ja-JP" sz="8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128016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text-right</a:t>
                      </a:r>
                      <a:endParaRPr kumimoji="1" lang="en-US" altLang="ja-JP" sz="8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128016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text-justify</a:t>
                      </a:r>
                      <a:endParaRPr lang="en-US" altLang="ja-JP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50" charset="-128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ctr" defTabSz="128016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〇</a:t>
                      </a:r>
                      <a:endParaRPr lang="en-US" altLang="ja-JP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3405815092"/>
                  </a:ext>
                </a:extLst>
              </a:tr>
            </a:tbl>
          </a:graphicData>
        </a:graphic>
      </p:graphicFrame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35D0817-3C35-4104-A0AB-F1D4E45D0FCC}"/>
              </a:ext>
            </a:extLst>
          </p:cNvPr>
          <p:cNvSpPr txBox="1"/>
          <p:nvPr/>
        </p:nvSpPr>
        <p:spPr>
          <a:xfrm>
            <a:off x="3767137" y="3320356"/>
            <a:ext cx="24145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800" dirty="0">
                <a:solidFill>
                  <a:schemeClr val="accent6"/>
                </a:solidFill>
                <a:latin typeface="+mj-ea"/>
                <a:ea typeface="+mj-ea"/>
              </a:rPr>
              <a:t>※</a:t>
            </a:r>
            <a:r>
              <a:rPr kumimoji="1" lang="en-US" altLang="ja-JP" sz="800" dirty="0" err="1">
                <a:solidFill>
                  <a:schemeClr val="accent6"/>
                </a:solidFill>
                <a:latin typeface="+mj-ea"/>
                <a:ea typeface="+mj-ea"/>
              </a:rPr>
              <a:t>fz-Xpx</a:t>
            </a:r>
            <a:r>
              <a:rPr kumimoji="1" lang="ja-JP" altLang="en-US" sz="800" dirty="0">
                <a:solidFill>
                  <a:schemeClr val="accent6"/>
                </a:solidFill>
                <a:latin typeface="+mj-ea"/>
                <a:ea typeface="+mj-ea"/>
              </a:rPr>
              <a:t>は、</a:t>
            </a:r>
            <a:r>
              <a:rPr kumimoji="1" lang="en-US" altLang="ja-JP" sz="800" dirty="0">
                <a:solidFill>
                  <a:schemeClr val="accent6"/>
                </a:solidFill>
                <a:latin typeface="+mj-ea"/>
                <a:ea typeface="+mj-ea"/>
              </a:rPr>
              <a:t>rem</a:t>
            </a:r>
            <a:r>
              <a:rPr kumimoji="1" lang="ja-JP" altLang="en-US" sz="800" dirty="0">
                <a:solidFill>
                  <a:schemeClr val="accent6"/>
                </a:solidFill>
                <a:latin typeface="+mj-ea"/>
                <a:ea typeface="+mj-ea"/>
              </a:rPr>
              <a:t>変換されて反映されます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AF07454F-68C5-440A-AF1C-E0FFC7BBB334}"/>
              </a:ext>
            </a:extLst>
          </p:cNvPr>
          <p:cNvSpPr txBox="1"/>
          <p:nvPr/>
        </p:nvSpPr>
        <p:spPr>
          <a:xfrm>
            <a:off x="47623" y="5829688"/>
            <a:ext cx="9429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b="1" dirty="0">
                <a:solidFill>
                  <a:schemeClr val="accent6"/>
                </a:solidFill>
                <a:latin typeface="+mj-ea"/>
                <a:ea typeface="+mj-ea"/>
              </a:rPr>
              <a:t>ボーダー</a:t>
            </a:r>
          </a:p>
        </p:txBody>
      </p:sp>
      <p:graphicFrame>
        <p:nvGraphicFramePr>
          <p:cNvPr id="19" name="表 18">
            <a:extLst>
              <a:ext uri="{FF2B5EF4-FFF2-40B4-BE49-F238E27FC236}">
                <a16:creationId xmlns:a16="http://schemas.microsoft.com/office/drawing/2014/main" id="{AD354745-8371-474E-8294-05D1D95C7E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7849635"/>
              </p:ext>
            </p:extLst>
          </p:nvPr>
        </p:nvGraphicFramePr>
        <p:xfrm>
          <a:off x="276224" y="6060520"/>
          <a:ext cx="5810250" cy="2118360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712914">
                  <a:extLst>
                    <a:ext uri="{9D8B030D-6E8A-4147-A177-3AD203B41FA5}">
                      <a16:colId xmlns:a16="http://schemas.microsoft.com/office/drawing/2014/main" val="2998470273"/>
                    </a:ext>
                  </a:extLst>
                </a:gridCol>
                <a:gridCol w="839500">
                  <a:extLst>
                    <a:ext uri="{9D8B030D-6E8A-4147-A177-3AD203B41FA5}">
                      <a16:colId xmlns:a16="http://schemas.microsoft.com/office/drawing/2014/main" val="3607064280"/>
                    </a:ext>
                  </a:extLst>
                </a:gridCol>
                <a:gridCol w="962186">
                  <a:extLst>
                    <a:ext uri="{9D8B030D-6E8A-4147-A177-3AD203B41FA5}">
                      <a16:colId xmlns:a16="http://schemas.microsoft.com/office/drawing/2014/main" val="3012900613"/>
                    </a:ext>
                  </a:extLst>
                </a:gridCol>
                <a:gridCol w="2581275">
                  <a:extLst>
                    <a:ext uri="{9D8B030D-6E8A-4147-A177-3AD203B41FA5}">
                      <a16:colId xmlns:a16="http://schemas.microsoft.com/office/drawing/2014/main" val="3942871161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495800951"/>
                    </a:ext>
                  </a:extLst>
                </a:gridCol>
              </a:tblGrid>
              <a:tr h="132587"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50" charset="-128"/>
                      </a:endParaRPr>
                    </a:p>
                  </a:txBody>
                  <a:tcPr marL="45720" marR="4572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書き方</a:t>
                      </a:r>
                    </a:p>
                  </a:txBody>
                  <a:tcPr marL="45720" marR="4572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適用範囲（幅）</a:t>
                      </a:r>
                    </a:p>
                  </a:txBody>
                  <a:tcPr marL="45720" marR="4572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  <a:latin typeface="+mn-lt"/>
                        </a:rPr>
                        <a:t>例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50" charset="-128"/>
                      </a:endParaRPr>
                    </a:p>
                  </a:txBody>
                  <a:tcPr marL="45720" marR="4572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Breakpoint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50" charset="-128"/>
                      </a:endParaRPr>
                    </a:p>
                  </a:txBody>
                  <a:tcPr marL="45720" marR="4572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9967262"/>
                  </a:ext>
                </a:extLst>
              </a:tr>
              <a:tr h="14278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size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800" dirty="0">
                          <a:latin typeface="+mn-lt"/>
                        </a:rPr>
                        <a:t>fz-16px</a:t>
                      </a:r>
                      <a:endParaRPr lang="en-US" altLang="ja-JP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50" charset="-128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  <a:latin typeface="+mn-lt"/>
                        </a:rPr>
                        <a:t>0px</a:t>
                      </a:r>
                      <a:r>
                        <a:rPr lang="ja-JP" altLang="en-US" sz="800" u="none" strike="noStrike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altLang="ja-JP" sz="800" u="none" strike="noStrike" dirty="0">
                          <a:effectLst/>
                          <a:latin typeface="+mn-lt"/>
                        </a:rPr>
                        <a:t>-</a:t>
                      </a:r>
                      <a:r>
                        <a:rPr lang="ja-JP" altLang="en-US" sz="800" u="none" strike="noStrike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800" u="none" strike="noStrike" dirty="0">
                          <a:effectLst/>
                          <a:latin typeface="+mn-lt"/>
                        </a:rPr>
                        <a:t>60px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50" charset="-128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800" dirty="0">
                          <a:latin typeface="+mn-lt"/>
                        </a:rPr>
                        <a:t>fz-16px</a:t>
                      </a:r>
                      <a:r>
                        <a:rPr lang="en-US" altLang="ja-J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 fx-md-18px</a:t>
                      </a:r>
                      <a:endParaRPr lang="en-US" altLang="ja-JP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〇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50" charset="-128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768608318"/>
                  </a:ext>
                </a:extLst>
              </a:tr>
              <a:tr h="14278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weight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50" charset="-128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800" u="none" strike="noStrike" dirty="0" err="1">
                          <a:effectLst/>
                          <a:latin typeface="+mn-lt"/>
                        </a:rPr>
                        <a:t>fw</a:t>
                      </a:r>
                      <a:r>
                        <a:rPr lang="en-US" altLang="ja-JP" sz="800" u="none" strike="noStrike" dirty="0">
                          <a:effectLst/>
                          <a:latin typeface="+mn-lt"/>
                        </a:rPr>
                        <a:t>-lighter</a:t>
                      </a:r>
                      <a:endParaRPr lang="en-US" altLang="ja-JP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128016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800" u="none" strike="noStrike" dirty="0" err="1">
                          <a:effectLst/>
                          <a:latin typeface="+mn-lt"/>
                        </a:rPr>
                        <a:t>fw</a:t>
                      </a:r>
                      <a:r>
                        <a:rPr lang="en-US" altLang="ja-JP" sz="800" u="none" strike="noStrike" dirty="0">
                          <a:effectLst/>
                          <a:latin typeface="+mn-lt"/>
                        </a:rPr>
                        <a:t>-light</a:t>
                      </a:r>
                    </a:p>
                    <a:p>
                      <a:pPr marL="0" marR="0" lvl="0" indent="0" algn="l" defTabSz="128016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800" u="none" strike="noStrike" dirty="0" err="1">
                          <a:effectLst/>
                          <a:latin typeface="+mn-lt"/>
                        </a:rPr>
                        <a:t>fw</a:t>
                      </a:r>
                      <a:r>
                        <a:rPr lang="en-US" altLang="ja-JP" sz="800" u="none" strike="noStrike" dirty="0">
                          <a:effectLst/>
                          <a:latin typeface="+mn-lt"/>
                        </a:rPr>
                        <a:t>-normal</a:t>
                      </a:r>
                    </a:p>
                    <a:p>
                      <a:pPr marL="0" marR="0" lvl="0" indent="0" algn="l" defTabSz="128016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800" u="none" strike="noStrike" dirty="0" err="1">
                          <a:effectLst/>
                          <a:latin typeface="+mn-lt"/>
                        </a:rPr>
                        <a:t>fw</a:t>
                      </a:r>
                      <a:r>
                        <a:rPr lang="en-US" altLang="ja-JP" sz="800" u="none" strike="noStrike" dirty="0">
                          <a:effectLst/>
                          <a:latin typeface="+mn-lt"/>
                        </a:rPr>
                        <a:t>-bold</a:t>
                      </a:r>
                    </a:p>
                    <a:p>
                      <a:pPr marL="0" marR="0" lvl="0" indent="0" algn="l" defTabSz="128016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800" u="none" strike="noStrike" dirty="0" err="1">
                          <a:effectLst/>
                          <a:latin typeface="+mn-lt"/>
                        </a:rPr>
                        <a:t>fw</a:t>
                      </a:r>
                      <a:r>
                        <a:rPr lang="en-US" altLang="ja-JP" sz="800" u="none" strike="noStrike" dirty="0">
                          <a:effectLst/>
                          <a:latin typeface="+mn-lt"/>
                        </a:rPr>
                        <a:t>-bolder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  <a:latin typeface="+mn-lt"/>
                        </a:rPr>
                        <a:t>lighter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50" charset="-128"/>
                      </a:endParaRPr>
                    </a:p>
                    <a:p>
                      <a:pPr marL="0" marR="0" lvl="0" indent="0" algn="l" defTabSz="128016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800" u="none" strike="noStrike" dirty="0">
                          <a:effectLst/>
                          <a:latin typeface="+mn-lt"/>
                        </a:rPr>
                        <a:t>300</a:t>
                      </a:r>
                    </a:p>
                    <a:p>
                      <a:pPr marL="0" marR="0" lvl="0" indent="0" algn="l" defTabSz="128016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800" u="none" strike="noStrike" dirty="0">
                          <a:effectLst/>
                          <a:latin typeface="+mn-lt"/>
                        </a:rPr>
                        <a:t>400</a:t>
                      </a:r>
                    </a:p>
                    <a:p>
                      <a:pPr marL="0" marR="0" lvl="0" indent="0" algn="l" defTabSz="128016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800" u="none" strike="noStrike" dirty="0">
                          <a:effectLst/>
                          <a:latin typeface="+mn-lt"/>
                        </a:rPr>
                        <a:t>700</a:t>
                      </a:r>
                    </a:p>
                    <a:p>
                      <a:pPr marL="0" marR="0" lvl="0" indent="0" algn="l" defTabSz="128016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800" u="none" strike="noStrike" dirty="0">
                          <a:effectLst/>
                          <a:latin typeface="+mn-lt"/>
                        </a:rPr>
                        <a:t>Bolder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50" charset="-128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×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50" charset="-128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733662300"/>
                  </a:ext>
                </a:extLst>
              </a:tr>
              <a:tr h="14278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letter-spacing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50" charset="-128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800" dirty="0">
                          <a:latin typeface="+mn-lt"/>
                        </a:rPr>
                        <a:t>ls-20</a:t>
                      </a:r>
                      <a:endParaRPr lang="en-US" altLang="ja-JP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1 – 100</a:t>
                      </a:r>
                      <a:r>
                        <a:rPr lang="ja-JP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（</a:t>
                      </a:r>
                      <a:r>
                        <a:rPr lang="en-US" altLang="ja-J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×0.1</a:t>
                      </a:r>
                      <a:r>
                        <a:rPr lang="ja-JP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）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50" charset="-128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800" dirty="0">
                          <a:latin typeface="+mn-lt"/>
                        </a:rPr>
                        <a:t>ls-20(=2px) ls-25(=2.5px)</a:t>
                      </a:r>
                      <a:endParaRPr lang="en-US" altLang="ja-JP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ctr" defTabSz="128016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〇</a:t>
                      </a:r>
                      <a:endParaRPr lang="en-US" altLang="ja-JP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364004198"/>
                  </a:ext>
                </a:extLst>
              </a:tr>
              <a:tr h="14278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line-height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50" charset="-128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800" dirty="0">
                          <a:latin typeface="+mn-lt"/>
                        </a:rPr>
                        <a:t>lh-20</a:t>
                      </a:r>
                      <a:endParaRPr lang="en-US" altLang="ja-JP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1 - 50</a:t>
                      </a:r>
                      <a:r>
                        <a:rPr lang="ja-JP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（</a:t>
                      </a:r>
                      <a:r>
                        <a:rPr lang="en-US" altLang="ja-J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×0.1</a:t>
                      </a:r>
                      <a:r>
                        <a:rPr lang="ja-JP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）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50" charset="-128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800" dirty="0">
                          <a:latin typeface="+mn-lt"/>
                        </a:rPr>
                        <a:t>lh-14(=1.4) lh-18(=1.8)</a:t>
                      </a:r>
                      <a:endParaRPr lang="en-US" altLang="ja-JP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ctr" defTabSz="128016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〇</a:t>
                      </a:r>
                      <a:endParaRPr lang="en-US" altLang="ja-JP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827395034"/>
                  </a:ext>
                </a:extLst>
              </a:tr>
              <a:tr h="1427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text-align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text-left</a:t>
                      </a:r>
                      <a:endParaRPr kumimoji="1" lang="en-US" altLang="ja-JP" sz="8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128016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text-center</a:t>
                      </a:r>
                      <a:endParaRPr kumimoji="1" lang="en-US" altLang="ja-JP" sz="8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128016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text-right</a:t>
                      </a:r>
                      <a:endParaRPr kumimoji="1" lang="en-US" altLang="ja-JP" sz="8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128016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text-justify</a:t>
                      </a:r>
                      <a:endParaRPr lang="en-US" altLang="ja-JP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50" charset="-128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ctr" defTabSz="128016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〇</a:t>
                      </a:r>
                      <a:endParaRPr lang="en-US" altLang="ja-JP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34058150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6724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445</TotalTime>
  <Words>345</Words>
  <Application>Microsoft Office PowerPoint</Application>
  <PresentationFormat>A3 297x420 mm</PresentationFormat>
  <Paragraphs>128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akihito-yashiro</dc:creator>
  <cp:lastModifiedBy>akihito-yashiro</cp:lastModifiedBy>
  <cp:revision>9</cp:revision>
  <dcterms:created xsi:type="dcterms:W3CDTF">2019-06-11T01:51:08Z</dcterms:created>
  <dcterms:modified xsi:type="dcterms:W3CDTF">2019-06-11T09:16:41Z</dcterms:modified>
</cp:coreProperties>
</file>