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notesMasterIdLst>
    <p:notesMasterId r:id="rId8"/>
  </p:notesMasterIdLst>
  <p:handoutMasterIdLst>
    <p:handoutMasterId r:id="rId9"/>
  </p:handoutMasterIdLst>
  <p:sldIdLst>
    <p:sldId id="256" r:id="rId2"/>
    <p:sldId id="259" r:id="rId3"/>
    <p:sldId id="284" r:id="rId4"/>
    <p:sldId id="286" r:id="rId5"/>
    <p:sldId id="287" r:id="rId6"/>
    <p:sldId id="288" r:id="rId7"/>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894F83B4-3BEF-46F6-B42D-D1C17C6D364A}">
          <p14:sldIdLst>
            <p14:sldId id="256"/>
            <p14:sldId id="259"/>
            <p14:sldId id="284"/>
            <p14:sldId id="286"/>
            <p14:sldId id="287"/>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3673" autoAdjust="0"/>
  </p:normalViewPr>
  <p:slideViewPr>
    <p:cSldViewPr snapToGrid="0">
      <p:cViewPr varScale="1">
        <p:scale>
          <a:sx n="81" d="100"/>
          <a:sy n="81" d="100"/>
        </p:scale>
        <p:origin x="120" y="52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F08F1C28-F864-4088-96FE-59EA1694FBC0}" type="datetimeFigureOut">
              <a:rPr kumimoji="1" lang="ja-JP" altLang="en-US" smtClean="0"/>
              <a:t>2018/9/15</a:t>
            </a:fld>
            <a:endParaRPr kumimoji="1" lang="ja-JP" altLang="en-US"/>
          </a:p>
        </p:txBody>
      </p:sp>
      <p:sp>
        <p:nvSpPr>
          <p:cNvPr id="4" name="フッター プレースホルダー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054577CB-8849-4AFA-A9B2-0533264E88C7}" type="slidenum">
              <a:rPr kumimoji="1" lang="ja-JP" altLang="en-US" smtClean="0"/>
              <a:t>‹#›</a:t>
            </a:fld>
            <a:endParaRPr kumimoji="1" lang="ja-JP" altLang="en-US"/>
          </a:p>
        </p:txBody>
      </p:sp>
    </p:spTree>
    <p:extLst>
      <p:ext uri="{BB962C8B-B14F-4D97-AF65-F5344CB8AC3E}">
        <p14:creationId xmlns:p14="http://schemas.microsoft.com/office/powerpoint/2010/main" val="1208530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CAE8F026-6E22-489E-A7A8-3BF693F712FC}" type="datetimeFigureOut">
              <a:rPr kumimoji="1" lang="ja-JP" altLang="en-US" smtClean="0"/>
              <a:t>2018/9/15</a:t>
            </a:fld>
            <a:endParaRPr kumimoji="1" lang="ja-JP" altLang="en-US"/>
          </a:p>
        </p:txBody>
      </p:sp>
      <p:sp>
        <p:nvSpPr>
          <p:cNvPr id="4" name="スライド イメージ プレースホルダー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27865C58-DD28-40DF-B7FD-5D014E3938BD}" type="slidenum">
              <a:rPr kumimoji="1" lang="ja-JP" altLang="en-US" smtClean="0"/>
              <a:t>‹#›</a:t>
            </a:fld>
            <a:endParaRPr kumimoji="1" lang="ja-JP" altLang="en-US"/>
          </a:p>
        </p:txBody>
      </p:sp>
    </p:spTree>
    <p:extLst>
      <p:ext uri="{BB962C8B-B14F-4D97-AF65-F5344CB8AC3E}">
        <p14:creationId xmlns:p14="http://schemas.microsoft.com/office/powerpoint/2010/main" val="407038318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7865C58-DD28-40DF-B7FD-5D014E3938BD}" type="slidenum">
              <a:rPr kumimoji="1" lang="ja-JP" altLang="en-US" smtClean="0"/>
              <a:t>1</a:t>
            </a:fld>
            <a:endParaRPr kumimoji="1" lang="ja-JP" altLang="en-US"/>
          </a:p>
        </p:txBody>
      </p:sp>
    </p:spTree>
    <p:extLst>
      <p:ext uri="{BB962C8B-B14F-4D97-AF65-F5344CB8AC3E}">
        <p14:creationId xmlns:p14="http://schemas.microsoft.com/office/powerpoint/2010/main" val="2094671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5DF46D25-903B-4163-825D-2C738FCC3FE1}" type="datetime1">
              <a:rPr lang="ja-JP" altLang="en-US" smtClean="0"/>
              <a:t>2018/9/15</a:t>
            </a:fld>
            <a:endParaRPr lang="en-US" dirty="0"/>
          </a:p>
        </p:txBody>
      </p:sp>
      <p:sp>
        <p:nvSpPr>
          <p:cNvPr id="5" name="Footer Placeholder 4"/>
          <p:cNvSpPr>
            <a:spLocks noGrp="1"/>
          </p:cNvSpPr>
          <p:nvPr>
            <p:ph type="ftr" sz="quarter" idx="11"/>
          </p:nvPr>
        </p:nvSpPr>
        <p:spPr/>
        <p:txBody>
          <a:bodyPr/>
          <a:lstStyle/>
          <a:p>
            <a:r>
              <a:rPr lang="ja-JP" altLang="en-US" smtClean="0"/>
              <a:t>株式会社</a:t>
            </a:r>
            <a:r>
              <a:rPr lang="en-US" smtClean="0"/>
              <a:t>DoNow</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625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62F0871-0DD1-4D26-9F78-07FD2BC689DB}" type="datetime1">
              <a:rPr lang="ja-JP" altLang="en-US" smtClean="0"/>
              <a:t>2018/9/15</a:t>
            </a:fld>
            <a:endParaRPr lang="en-US" dirty="0"/>
          </a:p>
        </p:txBody>
      </p:sp>
      <p:sp>
        <p:nvSpPr>
          <p:cNvPr id="5" name="Footer Placeholder 4"/>
          <p:cNvSpPr>
            <a:spLocks noGrp="1"/>
          </p:cNvSpPr>
          <p:nvPr>
            <p:ph type="ftr" sz="quarter" idx="11"/>
          </p:nvPr>
        </p:nvSpPr>
        <p:spPr/>
        <p:txBody>
          <a:bodyPr/>
          <a:lstStyle/>
          <a:p>
            <a:r>
              <a:rPr lang="ja-JP" altLang="en-US" smtClean="0"/>
              <a:t>株式会社</a:t>
            </a:r>
            <a:r>
              <a:rPr lang="en-US" smtClean="0"/>
              <a:t>DoNow</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9098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CC6384E-411A-49A1-8BAF-00172440749D}" type="datetime1">
              <a:rPr lang="ja-JP" altLang="en-US" smtClean="0"/>
              <a:t>2018/9/15</a:t>
            </a:fld>
            <a:endParaRPr lang="en-US" dirty="0"/>
          </a:p>
        </p:txBody>
      </p:sp>
      <p:sp>
        <p:nvSpPr>
          <p:cNvPr id="5" name="Footer Placeholder 4"/>
          <p:cNvSpPr>
            <a:spLocks noGrp="1"/>
          </p:cNvSpPr>
          <p:nvPr>
            <p:ph type="ftr" sz="quarter" idx="11"/>
          </p:nvPr>
        </p:nvSpPr>
        <p:spPr/>
        <p:txBody>
          <a:bodyPr/>
          <a:lstStyle/>
          <a:p>
            <a:r>
              <a:rPr lang="ja-JP" altLang="en-US" smtClean="0"/>
              <a:t>株式会社</a:t>
            </a:r>
            <a:r>
              <a:rPr lang="en-US" smtClean="0"/>
              <a:t>DoNow</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4314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B99679F-9976-4793-B44F-DE7F53789E42}" type="datetime1">
              <a:rPr lang="ja-JP" altLang="en-US" smtClean="0"/>
              <a:t>2018/9/15</a:t>
            </a:fld>
            <a:endParaRPr lang="en-US" dirty="0"/>
          </a:p>
        </p:txBody>
      </p:sp>
      <p:sp>
        <p:nvSpPr>
          <p:cNvPr id="5" name="Footer Placeholder 4"/>
          <p:cNvSpPr>
            <a:spLocks noGrp="1"/>
          </p:cNvSpPr>
          <p:nvPr>
            <p:ph type="ftr" sz="quarter" idx="11"/>
          </p:nvPr>
        </p:nvSpPr>
        <p:spPr/>
        <p:txBody>
          <a:bodyPr/>
          <a:lstStyle/>
          <a:p>
            <a:r>
              <a:rPr lang="ja-JP" altLang="en-US" smtClean="0"/>
              <a:t>株式会社</a:t>
            </a:r>
            <a:r>
              <a:rPr lang="en-US" smtClean="0"/>
              <a:t>DoNow</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53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767D70B-63E8-413E-8508-B967F856EE0F}" type="datetime1">
              <a:rPr lang="ja-JP" altLang="en-US" smtClean="0"/>
              <a:t>2018/9/15</a:t>
            </a:fld>
            <a:endParaRPr lang="en-US" dirty="0"/>
          </a:p>
        </p:txBody>
      </p:sp>
      <p:sp>
        <p:nvSpPr>
          <p:cNvPr id="5" name="Footer Placeholder 4"/>
          <p:cNvSpPr>
            <a:spLocks noGrp="1"/>
          </p:cNvSpPr>
          <p:nvPr>
            <p:ph type="ftr" sz="quarter" idx="11"/>
          </p:nvPr>
        </p:nvSpPr>
        <p:spPr/>
        <p:txBody>
          <a:bodyPr/>
          <a:lstStyle/>
          <a:p>
            <a:r>
              <a:rPr lang="ja-JP" altLang="en-US" smtClean="0"/>
              <a:t>株式会社</a:t>
            </a:r>
            <a:r>
              <a:rPr lang="en-US" smtClean="0"/>
              <a:t>DoNow</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279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266442A-3012-496B-B068-1D3C7ED6ECBE}" type="datetime1">
              <a:rPr lang="ja-JP" altLang="en-US" smtClean="0"/>
              <a:t>2018/9/15</a:t>
            </a:fld>
            <a:endParaRPr lang="en-US" dirty="0"/>
          </a:p>
        </p:txBody>
      </p:sp>
      <p:sp>
        <p:nvSpPr>
          <p:cNvPr id="6" name="Footer Placeholder 5"/>
          <p:cNvSpPr>
            <a:spLocks noGrp="1"/>
          </p:cNvSpPr>
          <p:nvPr>
            <p:ph type="ftr" sz="quarter" idx="11"/>
          </p:nvPr>
        </p:nvSpPr>
        <p:spPr/>
        <p:txBody>
          <a:bodyPr/>
          <a:lstStyle/>
          <a:p>
            <a:r>
              <a:rPr lang="ja-JP" altLang="en-US" smtClean="0"/>
              <a:t>株式会社</a:t>
            </a:r>
            <a:r>
              <a:rPr lang="en-US" smtClean="0"/>
              <a:t>DoNow</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3058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AA0EC650-F332-4FB7-B4FD-14FE9CD27A14}" type="datetime1">
              <a:rPr lang="ja-JP" altLang="en-US" smtClean="0"/>
              <a:t>2018/9/15</a:t>
            </a:fld>
            <a:endParaRPr lang="en-US" dirty="0"/>
          </a:p>
        </p:txBody>
      </p:sp>
      <p:sp>
        <p:nvSpPr>
          <p:cNvPr id="8" name="Footer Placeholder 7"/>
          <p:cNvSpPr>
            <a:spLocks noGrp="1"/>
          </p:cNvSpPr>
          <p:nvPr>
            <p:ph type="ftr" sz="quarter" idx="11"/>
          </p:nvPr>
        </p:nvSpPr>
        <p:spPr/>
        <p:txBody>
          <a:bodyPr/>
          <a:lstStyle/>
          <a:p>
            <a:r>
              <a:rPr lang="ja-JP" altLang="en-US" smtClean="0"/>
              <a:t>株式会社</a:t>
            </a:r>
            <a:r>
              <a:rPr lang="en-US" smtClean="0"/>
              <a:t>DoNow</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7876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227C2DE-D386-4A11-8B09-C93A6EA7B3AA}" type="datetime1">
              <a:rPr lang="ja-JP" altLang="en-US" smtClean="0"/>
              <a:t>2018/9/15</a:t>
            </a:fld>
            <a:endParaRPr lang="en-US" dirty="0"/>
          </a:p>
        </p:txBody>
      </p:sp>
      <p:sp>
        <p:nvSpPr>
          <p:cNvPr id="4" name="Footer Placeholder 3"/>
          <p:cNvSpPr>
            <a:spLocks noGrp="1"/>
          </p:cNvSpPr>
          <p:nvPr>
            <p:ph type="ftr" sz="quarter" idx="11"/>
          </p:nvPr>
        </p:nvSpPr>
        <p:spPr/>
        <p:txBody>
          <a:bodyPr/>
          <a:lstStyle/>
          <a:p>
            <a:r>
              <a:rPr lang="ja-JP" altLang="en-US" smtClean="0"/>
              <a:t>株式会社</a:t>
            </a:r>
            <a:r>
              <a:rPr lang="en-US" smtClean="0"/>
              <a:t>DoNow</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7648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FA93E5A-D6C7-41F2-A3D9-3516871E21AF}" type="datetime1">
              <a:rPr lang="ja-JP" altLang="en-US" smtClean="0"/>
              <a:t>2018/9/15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ja-JP" altLang="en-US" smtClean="0"/>
              <a:t>株式会社</a:t>
            </a:r>
            <a:r>
              <a:rPr lang="en-US" smtClean="0"/>
              <a:t>DoNow</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781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5EC1F41-3872-4A4E-8964-4FA5D806C993}" type="datetime1">
              <a:rPr lang="ja-JP" altLang="en-US" smtClean="0"/>
              <a:t>2018/9/15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ja-JP" altLang="en-US" smtClean="0"/>
              <a:t>株式会社</a:t>
            </a:r>
            <a:r>
              <a:rPr lang="en-US" smtClean="0"/>
              <a:t>DoNow</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6151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97D45D5-BF78-45D7-A07C-F6D2CA6D9195}" type="datetime1">
              <a:rPr lang="ja-JP" altLang="en-US" smtClean="0"/>
              <a:t>2018/9/15</a:t>
            </a:fld>
            <a:endParaRPr lang="en-US" dirty="0"/>
          </a:p>
        </p:txBody>
      </p:sp>
      <p:sp>
        <p:nvSpPr>
          <p:cNvPr id="6" name="Footer Placeholder 5"/>
          <p:cNvSpPr>
            <a:spLocks noGrp="1"/>
          </p:cNvSpPr>
          <p:nvPr>
            <p:ph type="ftr" sz="quarter" idx="11"/>
          </p:nvPr>
        </p:nvSpPr>
        <p:spPr/>
        <p:txBody>
          <a:bodyPr/>
          <a:lstStyle/>
          <a:p>
            <a:r>
              <a:rPr lang="ja-JP" altLang="en-US" smtClean="0"/>
              <a:t>株式会社</a:t>
            </a:r>
            <a:r>
              <a:rPr lang="en-US" smtClean="0"/>
              <a:t>DoNow</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4297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9AA389B-3F0F-4137-9285-21F42B35A920}" type="datetime1">
              <a:rPr lang="ja-JP" altLang="en-US" smtClean="0"/>
              <a:t>2018/9/15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ja-JP" altLang="en-US" smtClean="0"/>
              <a:t>株式会社</a:t>
            </a:r>
            <a:r>
              <a:rPr lang="en-US" smtClean="0"/>
              <a:t>DoNow</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67337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1" y="1078301"/>
            <a:ext cx="10416396" cy="3164515"/>
          </a:xfrm>
        </p:spPr>
        <p:txBody>
          <a:bodyPr>
            <a:normAutofit/>
          </a:bodyPr>
          <a:lstStyle/>
          <a:p>
            <a:r>
              <a:rPr lang="en-US" altLang="ja-JP" sz="4400" dirty="0" smtClean="0"/>
              <a:t>Python</a:t>
            </a:r>
            <a:r>
              <a:rPr lang="ja-JP" altLang="en-US" sz="4400" dirty="0" smtClean="0"/>
              <a:t>講義　第</a:t>
            </a:r>
            <a:r>
              <a:rPr lang="en-US" altLang="ja-JP" sz="4400" dirty="0" smtClean="0"/>
              <a:t>1</a:t>
            </a:r>
            <a:r>
              <a:rPr lang="ja-JP" altLang="en-US" sz="4400" dirty="0" smtClean="0"/>
              <a:t>回資料</a:t>
            </a:r>
            <a:r>
              <a:rPr lang="en-US" altLang="ja-JP" sz="4400" dirty="0" smtClean="0"/>
              <a:t/>
            </a:r>
            <a:br>
              <a:rPr lang="en-US" altLang="ja-JP" sz="4400" dirty="0" smtClean="0"/>
            </a:br>
            <a:r>
              <a:rPr lang="en-US" altLang="ja-JP" sz="4400" dirty="0" smtClean="0"/>
              <a:t/>
            </a:r>
            <a:br>
              <a:rPr lang="en-US" altLang="ja-JP" sz="4400" dirty="0" smtClean="0"/>
            </a:br>
            <a:r>
              <a:rPr lang="en-US" altLang="ja-JP" sz="4400" dirty="0" smtClean="0"/>
              <a:t>Python</a:t>
            </a:r>
            <a:r>
              <a:rPr lang="ja-JP" altLang="en-US" sz="4400" dirty="0" smtClean="0"/>
              <a:t>概略やプログラミングの基礎に関して</a:t>
            </a:r>
            <a:endParaRPr kumimoji="1" lang="ja-JP" altLang="en-US" sz="4400"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a:t>
            </a:fld>
            <a:endParaRPr lang="en-US" dirty="0"/>
          </a:p>
        </p:txBody>
      </p:sp>
      <p:sp>
        <p:nvSpPr>
          <p:cNvPr id="5" name="タイトル 1"/>
          <p:cNvSpPr txBox="1">
            <a:spLocks/>
          </p:cNvSpPr>
          <p:nvPr/>
        </p:nvSpPr>
        <p:spPr>
          <a:xfrm>
            <a:off x="9803749" y="5779008"/>
            <a:ext cx="1755648" cy="46059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kumimoji="1" sz="8000" kern="1200" spc="-50" baseline="0">
                <a:solidFill>
                  <a:schemeClr val="tx1">
                    <a:lumMod val="85000"/>
                    <a:lumOff val="15000"/>
                  </a:schemeClr>
                </a:solidFill>
                <a:latin typeface="+mj-lt"/>
                <a:ea typeface="+mj-ea"/>
                <a:cs typeface="+mj-cs"/>
              </a:defRPr>
            </a:lvl1pPr>
          </a:lstStyle>
          <a:p>
            <a:r>
              <a:rPr lang="en-US" altLang="ja-JP" sz="2400" dirty="0" smtClean="0"/>
              <a:t>2018.09.15</a:t>
            </a:r>
            <a:endParaRPr lang="ja-JP" altLang="en-US" sz="2400" dirty="0"/>
          </a:p>
        </p:txBody>
      </p:sp>
    </p:spTree>
    <p:extLst>
      <p:ext uri="{BB962C8B-B14F-4D97-AF65-F5344CB8AC3E}">
        <p14:creationId xmlns:p14="http://schemas.microsoft.com/office/powerpoint/2010/main" val="3947603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2240" y="3505667"/>
            <a:ext cx="1083787" cy="1043347"/>
          </a:xfrm>
          <a:prstGeom prst="rect">
            <a:avLst/>
          </a:prstGeom>
        </p:spPr>
      </p:pic>
      <p:sp>
        <p:nvSpPr>
          <p:cNvPr id="2" name="タイトル 1"/>
          <p:cNvSpPr>
            <a:spLocks noGrp="1"/>
          </p:cNvSpPr>
          <p:nvPr>
            <p:ph type="title"/>
          </p:nvPr>
        </p:nvSpPr>
        <p:spPr>
          <a:xfrm>
            <a:off x="1097280" y="286603"/>
            <a:ext cx="10058400" cy="1094141"/>
          </a:xfrm>
        </p:spPr>
        <p:txBody>
          <a:bodyPr>
            <a:normAutofit/>
          </a:bodyPr>
          <a:lstStyle/>
          <a:p>
            <a:r>
              <a:rPr lang="en-US" altLang="ja-JP" dirty="0" smtClean="0"/>
              <a:t>Python</a:t>
            </a:r>
            <a:r>
              <a:rPr lang="ja-JP" altLang="en-US" dirty="0" smtClean="0"/>
              <a:t>の概略に関して</a:t>
            </a:r>
            <a:endParaRPr kumimoji="1" lang="ja-JP" altLang="en-US" dirty="0"/>
          </a:p>
        </p:txBody>
      </p:sp>
      <p:sp>
        <p:nvSpPr>
          <p:cNvPr id="3" name="コンテンツ プレースホルダー 2"/>
          <p:cNvSpPr>
            <a:spLocks noGrp="1"/>
          </p:cNvSpPr>
          <p:nvPr>
            <p:ph idx="1"/>
          </p:nvPr>
        </p:nvSpPr>
        <p:spPr>
          <a:xfrm>
            <a:off x="1194816" y="1816608"/>
            <a:ext cx="10017667" cy="3918079"/>
          </a:xfrm>
        </p:spPr>
        <p:txBody>
          <a:bodyPr>
            <a:normAutofit fontScale="47500" lnSpcReduction="20000"/>
          </a:bodyPr>
          <a:lstStyle/>
          <a:p>
            <a:pPr>
              <a:lnSpc>
                <a:spcPct val="120000"/>
              </a:lnSpc>
              <a:spcBef>
                <a:spcPts val="1800"/>
              </a:spcBef>
              <a:buFont typeface="Wingdings" charset="2"/>
              <a:buChar char="l"/>
            </a:pPr>
            <a:r>
              <a:rPr lang="ja-JP" altLang="en-US" sz="3600" b="1" dirty="0" smtClean="0">
                <a:latin typeface="MS PGothic" charset="-128"/>
                <a:ea typeface="MS PGothic" charset="-128"/>
                <a:cs typeface="MS PGothic" charset="-128"/>
              </a:rPr>
              <a:t>文法が比較的シンプルで覚えやすい。</a:t>
            </a:r>
            <a:endParaRPr lang="en-US" altLang="ja-JP" sz="3600" b="1" dirty="0" smtClean="0">
              <a:latin typeface="MS PGothic" charset="-128"/>
              <a:ea typeface="MS PGothic" charset="-128"/>
              <a:cs typeface="MS PGothic" charset="-128"/>
            </a:endParaRPr>
          </a:p>
          <a:p>
            <a:pPr>
              <a:lnSpc>
                <a:spcPct val="120000"/>
              </a:lnSpc>
              <a:spcBef>
                <a:spcPts val="1800"/>
              </a:spcBef>
              <a:buFont typeface="Wingdings" charset="2"/>
              <a:buChar char="l"/>
            </a:pPr>
            <a:r>
              <a:rPr lang="ja-JP" altLang="en-US" sz="3600" b="1" dirty="0" smtClean="0">
                <a:latin typeface="MS PGothic" charset="-128"/>
                <a:ea typeface="MS PGothic" charset="-128"/>
                <a:cs typeface="MS PGothic" charset="-128"/>
              </a:rPr>
              <a:t>一般の</a:t>
            </a:r>
            <a:r>
              <a:rPr lang="en-US" altLang="ja-JP" sz="3600" b="1" dirty="0" smtClean="0">
                <a:latin typeface="MS PGothic" charset="-128"/>
                <a:ea typeface="MS PGothic" charset="-128"/>
                <a:cs typeface="MS PGothic" charset="-128"/>
              </a:rPr>
              <a:t>WEB</a:t>
            </a:r>
            <a:r>
              <a:rPr lang="ja-JP" altLang="en-US" sz="3600" b="1" dirty="0" smtClean="0">
                <a:latin typeface="MS PGothic" charset="-128"/>
                <a:ea typeface="MS PGothic" charset="-128"/>
                <a:cs typeface="MS PGothic" charset="-128"/>
              </a:rPr>
              <a:t>アプリ</a:t>
            </a:r>
            <a:r>
              <a:rPr lang="en-US" altLang="ja-JP" sz="3600" b="1" dirty="0" smtClean="0">
                <a:latin typeface="MS PGothic" charset="-128"/>
                <a:ea typeface="MS PGothic" charset="-128"/>
                <a:cs typeface="MS PGothic" charset="-128"/>
              </a:rPr>
              <a:t>(YouTube</a:t>
            </a:r>
            <a:r>
              <a:rPr lang="ja-JP" altLang="en-US" sz="3600" b="1" dirty="0" smtClean="0">
                <a:latin typeface="MS PGothic" charset="-128"/>
                <a:ea typeface="MS PGothic" charset="-128"/>
                <a:cs typeface="MS PGothic" charset="-128"/>
              </a:rPr>
              <a:t>など</a:t>
            </a:r>
            <a:r>
              <a:rPr lang="en-US" altLang="ja-JP" sz="3600" b="1" dirty="0" smtClean="0">
                <a:latin typeface="MS PGothic" charset="-128"/>
                <a:ea typeface="MS PGothic" charset="-128"/>
                <a:cs typeface="MS PGothic" charset="-128"/>
              </a:rPr>
              <a:t>)</a:t>
            </a:r>
            <a:r>
              <a:rPr lang="ja-JP" altLang="en-US" sz="3600" b="1" dirty="0" smtClean="0">
                <a:latin typeface="MS PGothic" charset="-128"/>
                <a:ea typeface="MS PGothic" charset="-128"/>
                <a:cs typeface="MS PGothic" charset="-128"/>
              </a:rPr>
              <a:t>以外にも機械学習やディープランニングといった分野で活用。</a:t>
            </a:r>
            <a:endParaRPr lang="en-US" altLang="ja-JP" sz="3600" b="1" dirty="0" smtClean="0">
              <a:latin typeface="MS PGothic" charset="-128"/>
              <a:ea typeface="MS PGothic" charset="-128"/>
              <a:cs typeface="MS PGothic" charset="-128"/>
            </a:endParaRPr>
          </a:p>
          <a:p>
            <a:pPr>
              <a:lnSpc>
                <a:spcPct val="120000"/>
              </a:lnSpc>
              <a:spcBef>
                <a:spcPts val="1800"/>
              </a:spcBef>
              <a:buFont typeface="Wingdings" charset="2"/>
              <a:buChar char="l"/>
            </a:pPr>
            <a:r>
              <a:rPr lang="ja-JP" altLang="en-US" sz="3600" b="1" dirty="0" smtClean="0">
                <a:latin typeface="MS PGothic" charset="-128"/>
                <a:ea typeface="MS PGothic" charset="-128"/>
                <a:cs typeface="MS PGothic" charset="-128"/>
              </a:rPr>
              <a:t>機械学習分野で活用されているのは科学</a:t>
            </a:r>
            <a:r>
              <a:rPr lang="ja-JP" altLang="en-US" sz="3600" b="1" dirty="0">
                <a:latin typeface="MS PGothic" charset="-128"/>
                <a:ea typeface="MS PGothic" charset="-128"/>
                <a:cs typeface="MS PGothic" charset="-128"/>
              </a:rPr>
              <a:t>技術計算や統計データ処理のライブラリが充実して</a:t>
            </a:r>
            <a:r>
              <a:rPr lang="ja-JP" altLang="en-US" sz="3600" b="1" dirty="0" smtClean="0">
                <a:latin typeface="MS PGothic" charset="-128"/>
                <a:ea typeface="MS PGothic" charset="-128"/>
                <a:cs typeface="MS PGothic" charset="-128"/>
              </a:rPr>
              <a:t>いるため。</a:t>
            </a:r>
            <a:endParaRPr lang="en-US" altLang="ja-JP" sz="3600" b="1" dirty="0" smtClean="0">
              <a:latin typeface="MS PGothic" charset="-128"/>
              <a:ea typeface="MS PGothic" charset="-128"/>
              <a:cs typeface="MS PGothic" charset="-128"/>
            </a:endParaRPr>
          </a:p>
          <a:p>
            <a:pPr>
              <a:lnSpc>
                <a:spcPct val="120000"/>
              </a:lnSpc>
              <a:spcBef>
                <a:spcPts val="1800"/>
              </a:spcBef>
              <a:buFont typeface="Wingdings" charset="2"/>
              <a:buChar char="l"/>
            </a:pPr>
            <a:r>
              <a:rPr lang="en-US" altLang="ja-JP" sz="3600" b="1" dirty="0" smtClean="0">
                <a:latin typeface="MS PGothic" charset="-128"/>
                <a:ea typeface="MS PGothic" charset="-128"/>
                <a:cs typeface="MS PGothic" charset="-128"/>
              </a:rPr>
              <a:t>Python</a:t>
            </a:r>
            <a:r>
              <a:rPr lang="ja-JP" altLang="en-US" sz="3600" b="1" dirty="0" smtClean="0">
                <a:latin typeface="MS PGothic" charset="-128"/>
                <a:ea typeface="MS PGothic" charset="-128"/>
                <a:cs typeface="MS PGothic" charset="-128"/>
              </a:rPr>
              <a:t>の</a:t>
            </a:r>
            <a:r>
              <a:rPr lang="en-US" altLang="ja-JP" sz="3600" b="1" dirty="0" smtClean="0">
                <a:latin typeface="MS PGothic" charset="-128"/>
                <a:ea typeface="MS PGothic" charset="-128"/>
                <a:cs typeface="MS PGothic" charset="-128"/>
              </a:rPr>
              <a:t>WEB</a:t>
            </a:r>
            <a:r>
              <a:rPr lang="ja-JP" altLang="en-US" sz="3600" b="1" dirty="0" smtClean="0">
                <a:latin typeface="MS PGothic" charset="-128"/>
                <a:ea typeface="MS PGothic" charset="-128"/>
                <a:cs typeface="MS PGothic" charset="-128"/>
              </a:rPr>
              <a:t>アプリのフレームワークといえば</a:t>
            </a:r>
            <a:r>
              <a:rPr lang="en-US" altLang="ja-JP" sz="3600" b="1" dirty="0" smtClean="0">
                <a:latin typeface="MS PGothic" charset="-128"/>
                <a:ea typeface="MS PGothic" charset="-128"/>
                <a:cs typeface="MS PGothic" charset="-128"/>
              </a:rPr>
              <a:t>Django(</a:t>
            </a:r>
            <a:r>
              <a:rPr lang="ja-JP" altLang="en-US" sz="3600" b="1" dirty="0" smtClean="0">
                <a:latin typeface="MS PGothic" charset="-128"/>
                <a:ea typeface="MS PGothic" charset="-128"/>
                <a:cs typeface="MS PGothic" charset="-128"/>
              </a:rPr>
              <a:t>ジャンゴ</a:t>
            </a:r>
            <a:r>
              <a:rPr lang="en-US" altLang="ja-JP" sz="3600" b="1" dirty="0" smtClean="0">
                <a:latin typeface="MS PGothic" charset="-128"/>
                <a:ea typeface="MS PGothic" charset="-128"/>
                <a:cs typeface="MS PGothic" charset="-128"/>
              </a:rPr>
              <a:t>)</a:t>
            </a:r>
            <a:r>
              <a:rPr lang="ja-JP" altLang="en-US" sz="3600" b="1" dirty="0" smtClean="0">
                <a:latin typeface="MS PGothic" charset="-128"/>
                <a:ea typeface="MS PGothic" charset="-128"/>
                <a:cs typeface="MS PGothic" charset="-128"/>
              </a:rPr>
              <a:t>が有名。</a:t>
            </a:r>
            <a:endParaRPr lang="en-US" altLang="ja-JP" sz="3600" b="1" dirty="0" smtClean="0">
              <a:latin typeface="MS PGothic" charset="-128"/>
              <a:ea typeface="MS PGothic" charset="-128"/>
              <a:cs typeface="MS PGothic" charset="-128"/>
            </a:endParaRPr>
          </a:p>
          <a:p>
            <a:pPr>
              <a:lnSpc>
                <a:spcPct val="120000"/>
              </a:lnSpc>
              <a:spcBef>
                <a:spcPts val="1800"/>
              </a:spcBef>
              <a:buFont typeface="Wingdings" charset="2"/>
              <a:buChar char="l"/>
            </a:pPr>
            <a:r>
              <a:rPr lang="ja-JP" altLang="en-US" sz="3600" b="1" dirty="0" smtClean="0">
                <a:latin typeface="MS PGothic" charset="-128"/>
                <a:ea typeface="MS PGothic" charset="-128"/>
                <a:cs typeface="MS PGothic" charset="-128"/>
              </a:rPr>
              <a:t>比較的高年収</a:t>
            </a:r>
            <a:r>
              <a:rPr lang="en-US" altLang="ja-JP" sz="3600" b="1" dirty="0" smtClean="0">
                <a:latin typeface="MS PGothic" charset="-128"/>
                <a:ea typeface="MS PGothic" charset="-128"/>
                <a:cs typeface="MS PGothic" charset="-128"/>
              </a:rPr>
              <a:t/>
            </a:r>
            <a:br>
              <a:rPr lang="en-US" altLang="ja-JP" sz="3600" b="1" dirty="0" smtClean="0">
                <a:latin typeface="MS PGothic" charset="-128"/>
                <a:ea typeface="MS PGothic" charset="-128"/>
                <a:cs typeface="MS PGothic" charset="-128"/>
              </a:rPr>
            </a:br>
            <a:r>
              <a:rPr lang="en-US" altLang="ja-JP" sz="3600" b="1" dirty="0" smtClean="0">
                <a:latin typeface="MS PGothic" charset="-128"/>
                <a:ea typeface="MS PGothic" charset="-128"/>
                <a:cs typeface="MS PGothic" charset="-128"/>
              </a:rPr>
              <a:t>(*</a:t>
            </a:r>
            <a:r>
              <a:rPr lang="ja-JP" altLang="en-US" sz="3600" b="1" dirty="0" smtClean="0">
                <a:latin typeface="MS PGothic" charset="-128"/>
                <a:ea typeface="MS PGothic" charset="-128"/>
                <a:cs typeface="MS PGothic" charset="-128"/>
              </a:rPr>
              <a:t>ただし未経験者が</a:t>
            </a:r>
            <a:r>
              <a:rPr lang="en-US" altLang="ja-JP" sz="3600" b="1" dirty="0" smtClean="0">
                <a:latin typeface="MS PGothic" charset="-128"/>
                <a:ea typeface="MS PGothic" charset="-128"/>
                <a:cs typeface="MS PGothic" charset="-128"/>
              </a:rPr>
              <a:t>Python</a:t>
            </a:r>
            <a:r>
              <a:rPr lang="ja-JP" altLang="en-US" sz="3600" b="1" dirty="0" smtClean="0">
                <a:latin typeface="MS PGothic" charset="-128"/>
                <a:ea typeface="MS PGothic" charset="-128"/>
                <a:cs typeface="MS PGothic" charset="-128"/>
              </a:rPr>
              <a:t>を覚えても即高年収が約束されるわけではない。理由として</a:t>
            </a:r>
            <a:r>
              <a:rPr lang="en-US" altLang="ja-JP" sz="3600" b="1" dirty="0" smtClean="0">
                <a:latin typeface="MS PGothic" charset="-128"/>
                <a:ea typeface="MS PGothic" charset="-128"/>
                <a:cs typeface="MS PGothic" charset="-128"/>
              </a:rPr>
              <a:t>Python</a:t>
            </a:r>
            <a:r>
              <a:rPr lang="ja-JP" altLang="en-US" sz="3600" b="1" dirty="0" smtClean="0">
                <a:latin typeface="MS PGothic" charset="-128"/>
                <a:ea typeface="MS PGothic" charset="-128"/>
                <a:cs typeface="MS PGothic" charset="-128"/>
              </a:rPr>
              <a:t>が</a:t>
            </a:r>
            <a:r>
              <a:rPr lang="en-US" altLang="ja-JP" sz="3600" b="1" dirty="0" smtClean="0">
                <a:latin typeface="MS PGothic" charset="-128"/>
                <a:ea typeface="MS PGothic" charset="-128"/>
                <a:cs typeface="MS PGothic" charset="-128"/>
              </a:rPr>
              <a:t/>
            </a:r>
            <a:br>
              <a:rPr lang="en-US" altLang="ja-JP" sz="3600" b="1" dirty="0" smtClean="0">
                <a:latin typeface="MS PGothic" charset="-128"/>
                <a:ea typeface="MS PGothic" charset="-128"/>
                <a:cs typeface="MS PGothic" charset="-128"/>
              </a:rPr>
            </a:br>
            <a:r>
              <a:rPr lang="ja-JP" altLang="en-US" sz="3600" b="1" dirty="0" smtClean="0">
                <a:latin typeface="MS PGothic" charset="-128"/>
                <a:ea typeface="MS PGothic" charset="-128"/>
                <a:cs typeface="MS PGothic" charset="-128"/>
              </a:rPr>
              <a:t>絡んだ</a:t>
            </a:r>
            <a:r>
              <a:rPr lang="ja-JP" altLang="en-US" sz="3600" b="1" dirty="0" smtClean="0">
                <a:latin typeface="MS PGothic" charset="-128"/>
                <a:ea typeface="MS PGothic" charset="-128"/>
                <a:cs typeface="MS PGothic" charset="-128"/>
              </a:rPr>
              <a:t>案件は純粋なプログラミングスキル以外にも数学の知識やコンサルティング業務</a:t>
            </a:r>
            <a:r>
              <a:rPr lang="ja-JP" altLang="en-US" sz="3600" b="1" dirty="0" smtClean="0">
                <a:latin typeface="MS PGothic" charset="-128"/>
                <a:ea typeface="MS PGothic" charset="-128"/>
                <a:cs typeface="MS PGothic" charset="-128"/>
              </a:rPr>
              <a:t>が</a:t>
            </a:r>
            <a:r>
              <a:rPr lang="en-US" altLang="ja-JP" sz="3600" b="1" dirty="0" smtClean="0">
                <a:latin typeface="MS PGothic" charset="-128"/>
                <a:ea typeface="MS PGothic" charset="-128"/>
                <a:cs typeface="MS PGothic" charset="-128"/>
              </a:rPr>
              <a:t/>
            </a:r>
            <a:br>
              <a:rPr lang="en-US" altLang="ja-JP" sz="3600" b="1" dirty="0" smtClean="0">
                <a:latin typeface="MS PGothic" charset="-128"/>
                <a:ea typeface="MS PGothic" charset="-128"/>
                <a:cs typeface="MS PGothic" charset="-128"/>
              </a:rPr>
            </a:br>
            <a:r>
              <a:rPr lang="ja-JP" altLang="en-US" sz="3600" b="1" dirty="0" smtClean="0">
                <a:latin typeface="MS PGothic" charset="-128"/>
                <a:ea typeface="MS PGothic" charset="-128"/>
                <a:cs typeface="MS PGothic" charset="-128"/>
              </a:rPr>
              <a:t>絡んで</a:t>
            </a:r>
            <a:r>
              <a:rPr lang="ja-JP" altLang="en-US" sz="3600" b="1" dirty="0" smtClean="0">
                <a:latin typeface="MS PGothic" charset="-128"/>
                <a:ea typeface="MS PGothic" charset="-128"/>
                <a:cs typeface="MS PGothic" charset="-128"/>
              </a:rPr>
              <a:t>くることが多いため。</a:t>
            </a:r>
            <a:r>
              <a:rPr lang="en-US" altLang="ja-JP" sz="3600" b="1" dirty="0" smtClean="0">
                <a:latin typeface="MS PGothic" charset="-128"/>
                <a:ea typeface="MS PGothic" charset="-128"/>
                <a:cs typeface="MS PGothic" charset="-128"/>
              </a:rPr>
              <a:t>)</a:t>
            </a:r>
          </a:p>
          <a:p>
            <a:pPr>
              <a:lnSpc>
                <a:spcPct val="120000"/>
              </a:lnSpc>
              <a:spcBef>
                <a:spcPts val="1800"/>
              </a:spcBef>
              <a:buFont typeface="Wingdings" charset="2"/>
              <a:buChar char="l"/>
            </a:pPr>
            <a:r>
              <a:rPr lang="ja-JP" altLang="en-US" sz="3600" b="1" dirty="0" smtClean="0">
                <a:latin typeface="MS PGothic" charset="-128"/>
                <a:ea typeface="MS PGothic" charset="-128"/>
                <a:cs typeface="MS PGothic" charset="-128"/>
              </a:rPr>
              <a:t>近年</a:t>
            </a:r>
            <a:r>
              <a:rPr lang="en-US" altLang="ja-JP" sz="3600" b="1" dirty="0" smtClean="0">
                <a:latin typeface="MS PGothic" charset="-128"/>
                <a:ea typeface="MS PGothic" charset="-128"/>
                <a:cs typeface="MS PGothic" charset="-128"/>
              </a:rPr>
              <a:t>(2016</a:t>
            </a:r>
            <a:r>
              <a:rPr lang="ja-JP" altLang="en-US" sz="3600" b="1" dirty="0" smtClean="0">
                <a:latin typeface="MS PGothic" charset="-128"/>
                <a:ea typeface="MS PGothic" charset="-128"/>
                <a:cs typeface="MS PGothic" charset="-128"/>
              </a:rPr>
              <a:t>年後半ごろ</a:t>
            </a:r>
            <a:r>
              <a:rPr lang="en-US" altLang="ja-JP" sz="3600" b="1" dirty="0" smtClean="0">
                <a:latin typeface="MS PGothic" charset="-128"/>
                <a:ea typeface="MS PGothic" charset="-128"/>
                <a:cs typeface="MS PGothic" charset="-128"/>
              </a:rPr>
              <a:t>)</a:t>
            </a:r>
            <a:r>
              <a:rPr lang="ja-JP" altLang="en-US" sz="3600" b="1" dirty="0" smtClean="0">
                <a:latin typeface="MS PGothic" charset="-128"/>
                <a:ea typeface="MS PGothic" charset="-128"/>
                <a:cs typeface="MS PGothic" charset="-128"/>
              </a:rPr>
              <a:t>より、需要が急拡大。</a:t>
            </a:r>
            <a:endParaRPr lang="en-US" altLang="ja-JP" sz="3600" b="1" dirty="0" smtClean="0">
              <a:latin typeface="MS PGothic" charset="-128"/>
              <a:ea typeface="MS PGothic" charset="-128"/>
              <a:cs typeface="MS PGothic" charset="-128"/>
            </a:endParaRPr>
          </a:p>
        </p:txBody>
      </p:sp>
      <p:sp>
        <p:nvSpPr>
          <p:cNvPr id="7" name="スライド番号プレースホルダー 6"/>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606081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80" y="286603"/>
            <a:ext cx="10058400" cy="1094141"/>
          </a:xfrm>
        </p:spPr>
        <p:txBody>
          <a:bodyPr>
            <a:normAutofit/>
          </a:bodyPr>
          <a:lstStyle/>
          <a:p>
            <a:r>
              <a:rPr lang="ja-JP" altLang="en-US" dirty="0" smtClean="0"/>
              <a:t>機械学習に関して</a:t>
            </a:r>
            <a:endParaRPr kumimoji="1" lang="ja-JP" altLang="en-US" dirty="0"/>
          </a:p>
        </p:txBody>
      </p:sp>
      <p:sp>
        <p:nvSpPr>
          <p:cNvPr id="3" name="コンテンツ プレースホルダー 2"/>
          <p:cNvSpPr>
            <a:spLocks noGrp="1"/>
          </p:cNvSpPr>
          <p:nvPr>
            <p:ph idx="1"/>
          </p:nvPr>
        </p:nvSpPr>
        <p:spPr>
          <a:xfrm>
            <a:off x="1194817" y="1816608"/>
            <a:ext cx="10017666" cy="3918079"/>
          </a:xfrm>
        </p:spPr>
        <p:txBody>
          <a:bodyPr>
            <a:normAutofit fontScale="62500" lnSpcReduction="20000"/>
          </a:bodyPr>
          <a:lstStyle/>
          <a:p>
            <a:pPr>
              <a:lnSpc>
                <a:spcPct val="120000"/>
              </a:lnSpc>
              <a:spcBef>
                <a:spcPts val="1800"/>
              </a:spcBef>
              <a:buFont typeface="Wingdings" charset="2"/>
              <a:buChar char="l"/>
            </a:pPr>
            <a:r>
              <a:rPr lang="ja-JP" altLang="en-US" sz="3600" b="1" dirty="0" smtClean="0"/>
              <a:t>簡単にいってしまうと、大量のデータから規則性を見出すこと。</a:t>
            </a:r>
            <a:endParaRPr lang="en-US" altLang="ja-JP" sz="3600" b="1" dirty="0" smtClean="0"/>
          </a:p>
          <a:p>
            <a:pPr>
              <a:lnSpc>
                <a:spcPct val="120000"/>
              </a:lnSpc>
              <a:spcBef>
                <a:spcPts val="1800"/>
              </a:spcBef>
              <a:buFont typeface="Wingdings" charset="2"/>
              <a:buChar char="l"/>
            </a:pPr>
            <a:r>
              <a:rPr lang="ja-JP" altLang="en-US" sz="3600" b="1" dirty="0" smtClean="0"/>
              <a:t>身近なところでは「レコメンドサービス」「自動翻訳」「スパムメール判定」「顔写真の認識」など。規則性の発見や</a:t>
            </a:r>
            <a:r>
              <a:rPr lang="ja-JP" altLang="en-US" sz="3600" b="1" dirty="0" smtClean="0"/>
              <a:t>将来予測</a:t>
            </a:r>
            <a:r>
              <a:rPr lang="ja-JP" altLang="en-US" sz="3600" b="1" dirty="0" smtClean="0"/>
              <a:t>などに大きく活用されている。</a:t>
            </a:r>
            <a:endParaRPr lang="en-US" altLang="ja-JP" sz="3600" b="1" dirty="0" smtClean="0"/>
          </a:p>
          <a:p>
            <a:pPr>
              <a:lnSpc>
                <a:spcPct val="120000"/>
              </a:lnSpc>
              <a:spcBef>
                <a:spcPts val="1800"/>
              </a:spcBef>
              <a:buFont typeface="Wingdings" charset="2"/>
              <a:buChar char="l"/>
            </a:pPr>
            <a:r>
              <a:rPr lang="ja-JP" altLang="en-US" sz="3600" b="1" dirty="0" smtClean="0"/>
              <a:t>授業で学ぶのは肥満度の計算、外国語の判定など。</a:t>
            </a:r>
            <a:r>
              <a:rPr lang="en-US" altLang="ja-JP" sz="3600" b="1" dirty="0" smtClean="0"/>
              <a:t>(</a:t>
            </a:r>
            <a:r>
              <a:rPr lang="ja-JP" altLang="en-US" sz="3600" b="1" dirty="0" smtClean="0"/>
              <a:t>予定</a:t>
            </a:r>
            <a:r>
              <a:rPr lang="en-US" altLang="ja-JP" sz="3600" b="1" dirty="0" smtClean="0"/>
              <a:t>)</a:t>
            </a:r>
          </a:p>
          <a:p>
            <a:pPr>
              <a:lnSpc>
                <a:spcPct val="120000"/>
              </a:lnSpc>
              <a:spcBef>
                <a:spcPts val="1800"/>
              </a:spcBef>
              <a:buFont typeface="Wingdings" charset="2"/>
              <a:buChar char="l"/>
            </a:pPr>
            <a:r>
              <a:rPr lang="ja-JP" altLang="en-US" sz="3600" b="1" dirty="0" smtClean="0"/>
              <a:t>専門的に学ぶには数学の知識</a:t>
            </a:r>
            <a:r>
              <a:rPr lang="en-US" altLang="ja-JP" sz="3600" b="1" dirty="0" smtClean="0"/>
              <a:t>(</a:t>
            </a:r>
            <a:r>
              <a:rPr lang="ja-JP" altLang="en-US" sz="3600" b="1" dirty="0" smtClean="0"/>
              <a:t>微積分、統計学や線形代数など</a:t>
            </a:r>
            <a:r>
              <a:rPr lang="en-US" altLang="ja-JP" sz="3600" b="1" dirty="0" smtClean="0"/>
              <a:t>)</a:t>
            </a:r>
            <a:r>
              <a:rPr lang="ja-JP" altLang="en-US" sz="3600" b="1" dirty="0" smtClean="0"/>
              <a:t>が必要になる。</a:t>
            </a:r>
            <a:endParaRPr lang="en-US" altLang="ja-JP" sz="3600" b="1" dirty="0" smtClean="0"/>
          </a:p>
          <a:p>
            <a:pPr>
              <a:lnSpc>
                <a:spcPct val="120000"/>
              </a:lnSpc>
              <a:spcBef>
                <a:spcPts val="1800"/>
              </a:spcBef>
              <a:buFont typeface="Wingdings" charset="2"/>
              <a:buChar char="l"/>
            </a:pPr>
            <a:r>
              <a:rPr lang="ja-JP" altLang="en-US" sz="3600" b="1" dirty="0" smtClean="0"/>
              <a:t>参考図書：「その数学が戦略を決める」</a:t>
            </a:r>
            <a:endParaRPr lang="ja-JP" altLang="en-US" sz="3600" b="1" dirty="0"/>
          </a:p>
        </p:txBody>
      </p:sp>
      <p:sp>
        <p:nvSpPr>
          <p:cNvPr id="7" name="スライド番号プレースホルダー 6"/>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952496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80" y="286603"/>
            <a:ext cx="10058400" cy="1094141"/>
          </a:xfrm>
        </p:spPr>
        <p:txBody>
          <a:bodyPr>
            <a:normAutofit/>
          </a:bodyPr>
          <a:lstStyle/>
          <a:p>
            <a:r>
              <a:rPr lang="ja-JP" altLang="en-US" dirty="0" smtClean="0"/>
              <a:t>エディタに関して</a:t>
            </a:r>
            <a:endParaRPr kumimoji="1" lang="ja-JP" altLang="en-US" dirty="0"/>
          </a:p>
        </p:txBody>
      </p:sp>
      <p:sp>
        <p:nvSpPr>
          <p:cNvPr id="3" name="コンテンツ プレースホルダー 2"/>
          <p:cNvSpPr>
            <a:spLocks noGrp="1"/>
          </p:cNvSpPr>
          <p:nvPr>
            <p:ph idx="1"/>
          </p:nvPr>
        </p:nvSpPr>
        <p:spPr>
          <a:xfrm>
            <a:off x="1194817" y="1816608"/>
            <a:ext cx="10017666" cy="3918079"/>
          </a:xfrm>
        </p:spPr>
        <p:txBody>
          <a:bodyPr>
            <a:normAutofit fontScale="55000" lnSpcReduction="20000"/>
          </a:bodyPr>
          <a:lstStyle/>
          <a:p>
            <a:pPr>
              <a:lnSpc>
                <a:spcPct val="120000"/>
              </a:lnSpc>
              <a:spcBef>
                <a:spcPts val="1800"/>
              </a:spcBef>
              <a:buFont typeface="Wingdings" charset="2"/>
              <a:buChar char="l"/>
            </a:pPr>
            <a:r>
              <a:rPr lang="ja-JP" altLang="en-US" sz="3600" b="1" dirty="0" smtClean="0"/>
              <a:t>プログラムを書く時に必要となるソフトウェア。</a:t>
            </a:r>
            <a:endParaRPr lang="en-US" altLang="ja-JP" sz="3600" b="1" dirty="0" smtClean="0"/>
          </a:p>
          <a:p>
            <a:pPr>
              <a:lnSpc>
                <a:spcPct val="120000"/>
              </a:lnSpc>
              <a:spcBef>
                <a:spcPts val="1800"/>
              </a:spcBef>
              <a:buFont typeface="Wingdings" charset="2"/>
              <a:buChar char="l"/>
            </a:pPr>
            <a:r>
              <a:rPr lang="ja-JP" altLang="en-US" sz="3600" b="1" dirty="0" smtClean="0"/>
              <a:t>本講座では</a:t>
            </a:r>
            <a:r>
              <a:rPr lang="en-US" altLang="ja-JP" sz="3600" b="1" dirty="0" smtClean="0"/>
              <a:t>Atom</a:t>
            </a:r>
            <a:r>
              <a:rPr lang="ja-JP" altLang="en-US" sz="3600" b="1" dirty="0" smtClean="0"/>
              <a:t>を紹介。</a:t>
            </a:r>
            <a:r>
              <a:rPr lang="en-US" altLang="ja-JP" sz="3600" b="1" dirty="0" smtClean="0"/>
              <a:t>(</a:t>
            </a:r>
            <a:r>
              <a:rPr lang="ja-JP" altLang="en-US" sz="3600" b="1" dirty="0" smtClean="0"/>
              <a:t>ただしこれでなければ授業が進められないといったことはなし。</a:t>
            </a:r>
            <a:r>
              <a:rPr lang="en-US" altLang="ja-JP" sz="3600" b="1" dirty="0" smtClean="0"/>
              <a:t>)</a:t>
            </a:r>
          </a:p>
          <a:p>
            <a:pPr>
              <a:lnSpc>
                <a:spcPct val="120000"/>
              </a:lnSpc>
              <a:spcBef>
                <a:spcPts val="1800"/>
              </a:spcBef>
              <a:buFont typeface="Wingdings" charset="2"/>
              <a:buChar char="l"/>
            </a:pPr>
            <a:r>
              <a:rPr lang="ja-JP" altLang="en-US" sz="3600" b="1" dirty="0" smtClean="0"/>
              <a:t>自分に合ったものを使うことが一番大事</a:t>
            </a:r>
            <a:r>
              <a:rPr lang="ja-JP" altLang="en-US" sz="3600" b="1" dirty="0" smtClean="0"/>
              <a:t>。</a:t>
            </a:r>
            <a:endParaRPr lang="en-US" altLang="ja-JP" sz="3600" b="1" dirty="0" smtClean="0"/>
          </a:p>
          <a:p>
            <a:pPr>
              <a:lnSpc>
                <a:spcPct val="120000"/>
              </a:lnSpc>
              <a:spcBef>
                <a:spcPts val="1800"/>
              </a:spcBef>
              <a:buFont typeface="Wingdings" charset="2"/>
              <a:buChar char="l"/>
            </a:pPr>
            <a:r>
              <a:rPr lang="en-US" altLang="ja-JP" sz="3600" b="1" dirty="0" smtClean="0"/>
              <a:t>Python</a:t>
            </a:r>
            <a:r>
              <a:rPr lang="ja-JP" altLang="en-US" sz="3600" b="1" dirty="0" smtClean="0"/>
              <a:t>の場合、次ページで紹介する</a:t>
            </a:r>
            <a:r>
              <a:rPr lang="en-US" altLang="ja-JP" sz="3600" b="1" dirty="0" err="1" smtClean="0"/>
              <a:t>Anaconda+Jupytornotebook</a:t>
            </a:r>
            <a:r>
              <a:rPr lang="ja-JP" altLang="en-US" sz="3600" b="1" dirty="0" smtClean="0"/>
              <a:t>というソフトウェアで代替できる。</a:t>
            </a:r>
            <a:endParaRPr lang="en-US" altLang="ja-JP" sz="3600" b="1" dirty="0" smtClean="0"/>
          </a:p>
          <a:p>
            <a:pPr>
              <a:lnSpc>
                <a:spcPct val="120000"/>
              </a:lnSpc>
              <a:spcBef>
                <a:spcPts val="1800"/>
              </a:spcBef>
              <a:buFont typeface="Wingdings" charset="2"/>
              <a:buChar char="l"/>
            </a:pPr>
            <a:r>
              <a:rPr lang="ja-JP" altLang="en-US" sz="3600" b="1" dirty="0" smtClean="0"/>
              <a:t>エディタが持っている</a:t>
            </a:r>
            <a:r>
              <a:rPr lang="en-US" altLang="ja-JP" sz="3600" b="1" dirty="0" smtClean="0"/>
              <a:t>*</a:t>
            </a:r>
            <a:r>
              <a:rPr lang="ja-JP" altLang="en-US" sz="3600" b="1" dirty="0" smtClean="0"/>
              <a:t>基本的な機能に加え、様々なプラグインがあり、拡張ができる。</a:t>
            </a:r>
            <a:r>
              <a:rPr lang="en-US" altLang="ja-JP" sz="3600" b="1" dirty="0" smtClean="0"/>
              <a:t/>
            </a:r>
            <a:br>
              <a:rPr lang="en-US" altLang="ja-JP" sz="3600" b="1" dirty="0" smtClean="0"/>
            </a:br>
            <a:r>
              <a:rPr lang="en-US" altLang="ja-JP" sz="3600" b="1" dirty="0" smtClean="0"/>
              <a:t/>
            </a:r>
            <a:br>
              <a:rPr lang="en-US" altLang="ja-JP" sz="3600" b="1" dirty="0" smtClean="0"/>
            </a:br>
            <a:r>
              <a:rPr lang="en-US" altLang="ja-JP" sz="3600" b="1" dirty="0" smtClean="0"/>
              <a:t>*</a:t>
            </a:r>
            <a:r>
              <a:rPr lang="ja-JP" altLang="en-US" sz="3600" b="1" dirty="0" smtClean="0"/>
              <a:t>基本的な機能・・・</a:t>
            </a:r>
            <a:r>
              <a:rPr lang="en-US" altLang="ja-JP" sz="3600" b="1" dirty="0" smtClean="0"/>
              <a:t> </a:t>
            </a:r>
            <a:r>
              <a:rPr lang="ja-JP" altLang="en-US" sz="3600" b="1" dirty="0" smtClean="0"/>
              <a:t>シンタックスハイライト</a:t>
            </a:r>
            <a:r>
              <a:rPr lang="ja-JP" altLang="en-US" sz="3600" b="1" dirty="0"/>
              <a:t>、行数表示、入力補完、オートインデント、矩形選択</a:t>
            </a:r>
            <a:r>
              <a:rPr lang="ja-JP" altLang="en-US" sz="3600" b="1" dirty="0" smtClean="0"/>
              <a:t>など。</a:t>
            </a:r>
            <a:endParaRPr lang="en-US" altLang="ja-JP" sz="3600" b="1" dirty="0" smtClean="0"/>
          </a:p>
        </p:txBody>
      </p:sp>
      <p:sp>
        <p:nvSpPr>
          <p:cNvPr id="7" name="スライド番号プレースホルダー 6"/>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269607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80" y="286603"/>
            <a:ext cx="10058400" cy="1094141"/>
          </a:xfrm>
        </p:spPr>
        <p:txBody>
          <a:bodyPr>
            <a:normAutofit/>
          </a:bodyPr>
          <a:lstStyle/>
          <a:p>
            <a:r>
              <a:rPr lang="en-US" altLang="ja-JP" dirty="0" smtClean="0"/>
              <a:t>Python</a:t>
            </a:r>
            <a:r>
              <a:rPr lang="ja-JP" altLang="en-US" dirty="0" smtClean="0"/>
              <a:t>の環境構築</a:t>
            </a:r>
            <a:endParaRPr kumimoji="1" lang="ja-JP" altLang="en-US" dirty="0"/>
          </a:p>
        </p:txBody>
      </p:sp>
      <p:sp>
        <p:nvSpPr>
          <p:cNvPr id="3" name="コンテンツ プレースホルダー 2"/>
          <p:cNvSpPr>
            <a:spLocks noGrp="1"/>
          </p:cNvSpPr>
          <p:nvPr>
            <p:ph idx="1"/>
          </p:nvPr>
        </p:nvSpPr>
        <p:spPr>
          <a:xfrm>
            <a:off x="1194817" y="1816608"/>
            <a:ext cx="10017666" cy="3918079"/>
          </a:xfrm>
        </p:spPr>
        <p:txBody>
          <a:bodyPr>
            <a:normAutofit fontScale="70000" lnSpcReduction="20000"/>
          </a:bodyPr>
          <a:lstStyle/>
          <a:p>
            <a:pPr>
              <a:lnSpc>
                <a:spcPct val="120000"/>
              </a:lnSpc>
              <a:spcBef>
                <a:spcPts val="1800"/>
              </a:spcBef>
              <a:buFont typeface="Wingdings" charset="2"/>
              <a:buChar char="l"/>
            </a:pPr>
            <a:r>
              <a:rPr lang="en-US" altLang="ja-JP" sz="3600" b="1" dirty="0" smtClean="0"/>
              <a:t>2</a:t>
            </a:r>
            <a:r>
              <a:rPr lang="ja-JP" altLang="en-US" sz="3600" b="1" dirty="0" smtClean="0"/>
              <a:t>系と</a:t>
            </a:r>
            <a:r>
              <a:rPr lang="en-US" altLang="ja-JP" sz="3600" b="1" dirty="0" smtClean="0"/>
              <a:t>3</a:t>
            </a:r>
            <a:r>
              <a:rPr lang="ja-JP" altLang="en-US" sz="3600" b="1" dirty="0" smtClean="0"/>
              <a:t>系が</a:t>
            </a:r>
            <a:r>
              <a:rPr lang="ja-JP" altLang="en-US" sz="3600" b="1" dirty="0" smtClean="0"/>
              <a:t>あり、若干仕様が違うため</a:t>
            </a:r>
            <a:r>
              <a:rPr lang="en-US" altLang="ja-JP" sz="3600" b="1" dirty="0" smtClean="0"/>
              <a:t>201809</a:t>
            </a:r>
            <a:r>
              <a:rPr lang="ja-JP" altLang="en-US" sz="3600" b="1" dirty="0" smtClean="0"/>
              <a:t>月現在、</a:t>
            </a:r>
            <a:r>
              <a:rPr lang="en-US" altLang="ja-JP" sz="3600" b="1" dirty="0" smtClean="0"/>
              <a:t>3</a:t>
            </a:r>
            <a:r>
              <a:rPr lang="ja-JP" altLang="en-US" sz="3600" b="1" dirty="0" smtClean="0"/>
              <a:t>系を使う方が無難。</a:t>
            </a:r>
            <a:endParaRPr lang="en-US" altLang="ja-JP" sz="3600" b="1" dirty="0" smtClean="0"/>
          </a:p>
          <a:p>
            <a:pPr>
              <a:lnSpc>
                <a:spcPct val="120000"/>
              </a:lnSpc>
              <a:spcBef>
                <a:spcPts val="1800"/>
              </a:spcBef>
              <a:buFont typeface="Wingdings" charset="2"/>
              <a:buChar char="l"/>
            </a:pPr>
            <a:r>
              <a:rPr lang="ja-JP" altLang="en-US" sz="3600" b="1" dirty="0" smtClean="0"/>
              <a:t>通常の</a:t>
            </a:r>
            <a:r>
              <a:rPr lang="en-US" altLang="ja-JP" sz="3600" b="1" dirty="0" smtClean="0"/>
              <a:t>Python</a:t>
            </a:r>
            <a:r>
              <a:rPr lang="ja-JP" altLang="en-US" sz="3600" b="1" dirty="0" smtClean="0"/>
              <a:t>をインストール以外にも様々な環境構築手法が可能。</a:t>
            </a:r>
            <a:endParaRPr lang="en-US" altLang="ja-JP" sz="3600" b="1" dirty="0" smtClean="0"/>
          </a:p>
          <a:p>
            <a:pPr>
              <a:lnSpc>
                <a:spcPct val="120000"/>
              </a:lnSpc>
              <a:spcBef>
                <a:spcPts val="1800"/>
              </a:spcBef>
              <a:buFont typeface="Wingdings" charset="2"/>
              <a:buChar char="l"/>
            </a:pPr>
            <a:r>
              <a:rPr lang="en-US" altLang="ja-JP" sz="3600" b="1" dirty="0" smtClean="0"/>
              <a:t>Anaconda</a:t>
            </a:r>
            <a:r>
              <a:rPr lang="ja-JP" altLang="en-US" sz="3600" b="1" dirty="0" smtClean="0"/>
              <a:t>・・</a:t>
            </a:r>
            <a:r>
              <a:rPr lang="en-US" altLang="ja-JP" sz="3600" b="1" dirty="0" smtClean="0"/>
              <a:t>Python</a:t>
            </a:r>
            <a:r>
              <a:rPr lang="ja-JP" altLang="en-US" sz="3600" b="1" dirty="0" smtClean="0"/>
              <a:t>を特定の利用目的</a:t>
            </a:r>
            <a:r>
              <a:rPr lang="en-US" altLang="ja-JP" sz="3600" b="1" dirty="0" smtClean="0"/>
              <a:t>(</a:t>
            </a:r>
            <a:r>
              <a:rPr lang="ja-JP" altLang="en-US" sz="3600" b="1" dirty="0" smtClean="0"/>
              <a:t>数値計算、科学計算、機械学習</a:t>
            </a:r>
            <a:r>
              <a:rPr lang="en-US" altLang="ja-JP" sz="3600" b="1" dirty="0" smtClean="0"/>
              <a:t>)</a:t>
            </a:r>
            <a:r>
              <a:rPr lang="ja-JP" altLang="en-US" sz="3600" b="1" dirty="0" smtClean="0"/>
              <a:t>に合わせてカスタマイズしたソフトウェア</a:t>
            </a:r>
            <a:r>
              <a:rPr lang="en-US" altLang="ja-JP" sz="3600" b="1" dirty="0" smtClean="0"/>
              <a:t>(</a:t>
            </a:r>
            <a:r>
              <a:rPr lang="ja-JP" altLang="en-US" sz="3600" b="1" dirty="0" smtClean="0"/>
              <a:t>正確にはディストリビューションと言います</a:t>
            </a:r>
            <a:r>
              <a:rPr lang="en-US" altLang="ja-JP" sz="3600" b="1" dirty="0" smtClean="0"/>
              <a:t>)</a:t>
            </a:r>
            <a:r>
              <a:rPr lang="ja-JP" altLang="en-US" sz="3600" b="1" dirty="0" smtClean="0"/>
              <a:t>。</a:t>
            </a:r>
            <a:endParaRPr lang="en-US" altLang="ja-JP" sz="3600" b="1" dirty="0" smtClean="0"/>
          </a:p>
          <a:p>
            <a:pPr>
              <a:lnSpc>
                <a:spcPct val="120000"/>
              </a:lnSpc>
              <a:spcBef>
                <a:spcPts val="1800"/>
              </a:spcBef>
              <a:buFont typeface="Wingdings" charset="2"/>
              <a:buChar char="l"/>
            </a:pPr>
            <a:r>
              <a:rPr lang="en-US" altLang="ja-JP" sz="3600" b="1" dirty="0" err="1" smtClean="0"/>
              <a:t>Jupter</a:t>
            </a:r>
            <a:r>
              <a:rPr lang="en-US" altLang="ja-JP" sz="3600" b="1" dirty="0" smtClean="0"/>
              <a:t> Notebook</a:t>
            </a:r>
            <a:r>
              <a:rPr lang="ja-JP" altLang="en-US" sz="3600" b="1" dirty="0" smtClean="0"/>
              <a:t>・・</a:t>
            </a:r>
            <a:r>
              <a:rPr lang="en-US" altLang="ja-JP" sz="3600" b="1" dirty="0" smtClean="0"/>
              <a:t>WEB</a:t>
            </a:r>
            <a:r>
              <a:rPr lang="ja-JP" altLang="en-US" sz="3600" b="1" dirty="0" smtClean="0"/>
              <a:t>上で</a:t>
            </a:r>
            <a:r>
              <a:rPr lang="en-US" altLang="ja-JP" sz="3600" b="1" dirty="0" smtClean="0"/>
              <a:t>Python</a:t>
            </a:r>
            <a:r>
              <a:rPr lang="ja-JP" altLang="en-US" sz="3600" b="1" dirty="0" smtClean="0"/>
              <a:t>の実行が可能。</a:t>
            </a:r>
            <a:endParaRPr lang="en-US" altLang="ja-JP" sz="3600" b="1" dirty="0" smtClean="0"/>
          </a:p>
        </p:txBody>
      </p:sp>
      <p:sp>
        <p:nvSpPr>
          <p:cNvPr id="7" name="スライド番号プレースホルダー 6"/>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95864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80" y="286603"/>
            <a:ext cx="10058400" cy="1094141"/>
          </a:xfrm>
        </p:spPr>
        <p:txBody>
          <a:bodyPr>
            <a:normAutofit/>
          </a:bodyPr>
          <a:lstStyle/>
          <a:p>
            <a:r>
              <a:rPr lang="en-US" altLang="ja-JP" dirty="0" smtClean="0"/>
              <a:t>MySQL</a:t>
            </a:r>
            <a:r>
              <a:rPr lang="ja-JP" altLang="en-US" dirty="0" smtClean="0"/>
              <a:t>の環境構築</a:t>
            </a:r>
            <a:endParaRPr kumimoji="1" lang="ja-JP" altLang="en-US" dirty="0"/>
          </a:p>
        </p:txBody>
      </p:sp>
      <p:sp>
        <p:nvSpPr>
          <p:cNvPr id="3" name="コンテンツ プレースホルダー 2"/>
          <p:cNvSpPr>
            <a:spLocks noGrp="1"/>
          </p:cNvSpPr>
          <p:nvPr>
            <p:ph idx="1"/>
          </p:nvPr>
        </p:nvSpPr>
        <p:spPr>
          <a:xfrm>
            <a:off x="1194817" y="1816608"/>
            <a:ext cx="10017666" cy="3918079"/>
          </a:xfrm>
        </p:spPr>
        <p:txBody>
          <a:bodyPr>
            <a:normAutofit fontScale="70000" lnSpcReduction="20000"/>
          </a:bodyPr>
          <a:lstStyle/>
          <a:p>
            <a:pPr>
              <a:lnSpc>
                <a:spcPct val="120000"/>
              </a:lnSpc>
              <a:spcBef>
                <a:spcPts val="1800"/>
              </a:spcBef>
              <a:buFont typeface="Wingdings" charset="2"/>
              <a:buChar char="l"/>
            </a:pPr>
            <a:r>
              <a:rPr lang="ja-JP" altLang="en-US" sz="3600" b="1" dirty="0" smtClean="0"/>
              <a:t>オープンソースのデータベースソフトウェア。</a:t>
            </a:r>
            <a:endParaRPr lang="en-US" altLang="ja-JP" sz="3600" b="1" dirty="0" smtClean="0"/>
          </a:p>
          <a:p>
            <a:pPr>
              <a:lnSpc>
                <a:spcPct val="120000"/>
              </a:lnSpc>
              <a:spcBef>
                <a:spcPts val="1800"/>
              </a:spcBef>
              <a:buFont typeface="Wingdings" charset="2"/>
              <a:buChar char="l"/>
            </a:pPr>
            <a:r>
              <a:rPr lang="ja-JP" altLang="en-US" sz="3600" b="1" dirty="0" smtClean="0"/>
              <a:t>大量のデータの検索、挿入、更新、削除ができる。</a:t>
            </a:r>
            <a:endParaRPr lang="en-US" altLang="ja-JP" sz="3600" b="1" dirty="0" smtClean="0"/>
          </a:p>
          <a:p>
            <a:pPr>
              <a:lnSpc>
                <a:spcPct val="120000"/>
              </a:lnSpc>
              <a:spcBef>
                <a:spcPts val="1800"/>
              </a:spcBef>
              <a:buFont typeface="Wingdings" charset="2"/>
              <a:buChar char="l"/>
            </a:pPr>
            <a:r>
              <a:rPr lang="ja-JP" altLang="en-US" sz="3600" b="1" dirty="0" smtClean="0"/>
              <a:t>主に小規模</a:t>
            </a:r>
            <a:r>
              <a:rPr lang="en-US" altLang="ja-JP" sz="3600" b="1" dirty="0" smtClean="0"/>
              <a:t>〜</a:t>
            </a:r>
            <a:r>
              <a:rPr lang="ja-JP" altLang="en-US" sz="3600" b="1" dirty="0" smtClean="0"/>
              <a:t>中規模の</a:t>
            </a:r>
            <a:r>
              <a:rPr lang="en-US" altLang="ja-JP" sz="3600" b="1" dirty="0" err="1" smtClean="0"/>
              <a:t>BtoC</a:t>
            </a:r>
            <a:r>
              <a:rPr lang="ja-JP" altLang="en-US" sz="3600" b="1" dirty="0" smtClean="0"/>
              <a:t>向けの</a:t>
            </a:r>
            <a:r>
              <a:rPr lang="en-US" altLang="ja-JP" sz="3600" b="1" dirty="0" smtClean="0"/>
              <a:t>WEB</a:t>
            </a:r>
            <a:r>
              <a:rPr lang="ja-JP" altLang="en-US" sz="3600" b="1" dirty="0" smtClean="0"/>
              <a:t>サービスで使われることが多い。</a:t>
            </a:r>
            <a:endParaRPr lang="en-US" altLang="ja-JP" sz="3600" b="1" dirty="0" smtClean="0"/>
          </a:p>
          <a:p>
            <a:pPr>
              <a:lnSpc>
                <a:spcPct val="120000"/>
              </a:lnSpc>
              <a:spcBef>
                <a:spcPts val="1800"/>
              </a:spcBef>
              <a:buFont typeface="Wingdings" charset="2"/>
              <a:buChar char="l"/>
            </a:pPr>
            <a:r>
              <a:rPr lang="ja-JP" altLang="en-US" sz="3600" b="1" dirty="0" smtClean="0"/>
              <a:t>有名なデータベースとして</a:t>
            </a:r>
            <a:r>
              <a:rPr lang="ja-JP" altLang="en-US" sz="3600" b="1" smtClean="0"/>
              <a:t>は</a:t>
            </a:r>
            <a:r>
              <a:rPr lang="ja-JP" altLang="en-US" sz="3600" b="1" smtClean="0"/>
              <a:t>他</a:t>
            </a:r>
            <a:r>
              <a:rPr lang="en-US" altLang="ja-JP" sz="3600" b="1" smtClean="0"/>
              <a:t>PostgreSQL,Oracle,SQLServer,DB2,Access</a:t>
            </a:r>
            <a:r>
              <a:rPr lang="ja-JP" altLang="en-US" sz="3600" b="1" dirty="0" smtClean="0"/>
              <a:t>など。</a:t>
            </a:r>
            <a:endParaRPr lang="en-US" altLang="ja-JP" sz="3600" b="1" dirty="0" smtClean="0"/>
          </a:p>
          <a:p>
            <a:pPr>
              <a:lnSpc>
                <a:spcPct val="120000"/>
              </a:lnSpc>
              <a:spcBef>
                <a:spcPts val="1800"/>
              </a:spcBef>
              <a:buFont typeface="Wingdings" charset="2"/>
              <a:buChar char="l"/>
            </a:pPr>
            <a:r>
              <a:rPr lang="ja-JP" altLang="en-US" sz="3600" b="1" dirty="0" smtClean="0"/>
              <a:t>本</a:t>
            </a:r>
            <a:r>
              <a:rPr lang="ja-JP" altLang="en-US" sz="3600" b="1" dirty="0"/>
              <a:t>講座</a:t>
            </a:r>
            <a:r>
              <a:rPr lang="ja-JP" altLang="en-US" sz="3600" b="1" dirty="0" smtClean="0"/>
              <a:t>では</a:t>
            </a:r>
            <a:r>
              <a:rPr lang="en-US" altLang="ja-JP" sz="3600" b="1" dirty="0"/>
              <a:t>4</a:t>
            </a:r>
            <a:r>
              <a:rPr lang="ja-JP" altLang="en-US" sz="3600" b="1" dirty="0" smtClean="0"/>
              <a:t>回目以降で使用予定。</a:t>
            </a:r>
            <a:endParaRPr lang="en-US" altLang="ja-JP" sz="3600" b="1" dirty="0" smtClean="0"/>
          </a:p>
        </p:txBody>
      </p:sp>
      <p:sp>
        <p:nvSpPr>
          <p:cNvPr id="7" name="スライド番号プレースホルダー 6"/>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004581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1390</TotalTime>
  <Words>424</Words>
  <Application>Microsoft Office PowerPoint</Application>
  <PresentationFormat>ワイド画面</PresentationFormat>
  <Paragraphs>39</Paragraphs>
  <Slides>6</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MS PGothic</vt:lpstr>
      <vt:lpstr>MS PGothic</vt:lpstr>
      <vt:lpstr>Calibri</vt:lpstr>
      <vt:lpstr>Calibri Light</vt:lpstr>
      <vt:lpstr>Wingdings</vt:lpstr>
      <vt:lpstr>レトロスペクト</vt:lpstr>
      <vt:lpstr>Python講義　第1回資料  Python概略やプログラミングの基礎に関して</vt:lpstr>
      <vt:lpstr>Pythonの概略に関して</vt:lpstr>
      <vt:lpstr>機械学習に関して</vt:lpstr>
      <vt:lpstr>エディタに関して</vt:lpstr>
      <vt:lpstr>Pythonの環境構築</vt:lpstr>
      <vt:lpstr>MySQLの環境構築</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2時間でわかる！ ゼロから学ぶWEBプログラミング</dc:title>
  <dc:creator>松本賀生</dc:creator>
  <cp:lastModifiedBy>cbcmos</cp:lastModifiedBy>
  <cp:revision>213</cp:revision>
  <cp:lastPrinted>2015-07-15T02:09:28Z</cp:lastPrinted>
  <dcterms:created xsi:type="dcterms:W3CDTF">2015-05-08T13:29:49Z</dcterms:created>
  <dcterms:modified xsi:type="dcterms:W3CDTF">2018-09-15T05:08:19Z</dcterms:modified>
</cp:coreProperties>
</file>