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Acknowledgements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tif"/><Relationship Id="rId4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Relationship Id="rId4" Type="http://schemas.openxmlformats.org/officeDocument/2006/relationships/image" Target="../media/image13.png"/><Relationship Id="rId5" Type="http://schemas.openxmlformats.org/officeDocument/2006/relationships/image" Target="../media/image6.jpeg"/><Relationship Id="rId6" Type="http://schemas.openxmlformats.org/officeDocument/2006/relationships/image" Target="../media/image14.png"/><Relationship Id="rId7" Type="http://schemas.openxmlformats.org/officeDocument/2006/relationships/image" Target="../media/image1.png"/><Relationship Id="rId8" Type="http://schemas.openxmlformats.org/officeDocument/2006/relationships/image" Target="../media/image15.pn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doi.org/10.1080/15287394.2011.550460" TargetMode="External"/><Relationship Id="rId3" Type="http://schemas.openxmlformats.org/officeDocument/2006/relationships/hyperlink" Target="https://doi.org/10.1111/mec.13158" TargetMode="External"/><Relationship Id="rId4" Type="http://schemas.openxmlformats.org/officeDocument/2006/relationships/hyperlink" Target="https://doi.org/10.3389/fevo.2023.1125134" TargetMode="External"/><Relationship Id="rId5" Type="http://schemas.openxmlformats.org/officeDocument/2006/relationships/hyperlink" Target="https://doi.org/10.1016/j.icesjms.2006.03.006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56" name="Group"/>
          <p:cNvGrpSpPr/>
          <p:nvPr/>
        </p:nvGrpSpPr>
        <p:grpSpPr>
          <a:xfrm>
            <a:off x="6896233" y="-644691"/>
            <a:ext cx="14978779" cy="10554011"/>
            <a:chOff x="0" y="0"/>
            <a:chExt cx="14978778" cy="10554010"/>
          </a:xfrm>
        </p:grpSpPr>
        <p:pic>
          <p:nvPicPr>
            <p:cNvPr id="154" name="Pborealis.jpg" descr="Pborealis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46784" r="46141" b="0"/>
            <a:stretch>
              <a:fillRect/>
            </a:stretch>
          </p:blipFill>
          <p:spPr>
            <a:xfrm>
              <a:off x="0" y="3562317"/>
              <a:ext cx="9917901" cy="69916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Triangle"/>
            <p:cNvSpPr/>
            <p:nvPr/>
          </p:nvSpPr>
          <p:spPr>
            <a:xfrm>
              <a:off x="2933566" y="0"/>
              <a:ext cx="12045213" cy="628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7" name="Photograph courtesy of the Kodiak Fisheries Research Center"/>
          <p:cNvSpPr txBox="1"/>
          <p:nvPr/>
        </p:nvSpPr>
        <p:spPr>
          <a:xfrm>
            <a:off x="18106553" y="9468986"/>
            <a:ext cx="607151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Photograph courtesy of the Kodiak Fisheries Research Center</a:t>
            </a:r>
          </a:p>
        </p:txBody>
      </p:sp>
      <p:sp>
        <p:nvSpPr>
          <p:cNvPr id="158" name="Temporal and environmental population stratification of near-shore and offshore Northern Shrimp (Pandalus borealis) off Iceland"/>
          <p:cNvSpPr txBox="1"/>
          <p:nvPr/>
        </p:nvSpPr>
        <p:spPr>
          <a:xfrm>
            <a:off x="977630" y="103343"/>
            <a:ext cx="23369638" cy="338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164" sz="8200">
                <a:solidFill>
                  <a:srgbClr val="FFFFFF"/>
                </a:solidFill>
              </a:defRPr>
            </a:pPr>
            <a:r>
              <a:t>Temporal and environmental population stratification of near-shore and offshore Northern Shrimp (</a:t>
            </a:r>
            <a:r>
              <a:rPr i="1"/>
              <a:t>Pandalus borealis</a:t>
            </a:r>
            <a:r>
              <a:t>) off Iceland </a:t>
            </a:r>
          </a:p>
        </p:txBody>
      </p:sp>
      <p:sp>
        <p:nvSpPr>
          <p:cNvPr id="159" name="Áki Jarl Láruson1, Snæbjörn Pálsson2, Ingibjörg G. Jónsdóttir1…"/>
          <p:cNvSpPr txBox="1"/>
          <p:nvPr/>
        </p:nvSpPr>
        <p:spPr>
          <a:xfrm>
            <a:off x="1206499" y="10793952"/>
            <a:ext cx="21971002" cy="2515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b="1" sz="3600">
                <a:solidFill>
                  <a:srgbClr val="FFFFFF"/>
                </a:solidFill>
              </a:defRPr>
            </a:pPr>
            <a:r>
              <a:t>Áki Jarl Láruson</a:t>
            </a:r>
            <a:r>
              <a:rPr baseline="31999"/>
              <a:t>1</a:t>
            </a:r>
            <a:r>
              <a:t>, Snæbjörn Pálsson</a:t>
            </a:r>
            <a:r>
              <a:rPr baseline="31999"/>
              <a:t>2</a:t>
            </a:r>
            <a:r>
              <a:t>, Ingibjörg G. Jónsdóttir</a:t>
            </a:r>
            <a:r>
              <a:rPr baseline="31999"/>
              <a:t>1</a:t>
            </a:r>
          </a:p>
          <a:p>
            <a:pPr algn="l" defTabSz="825500">
              <a:defRPr b="1" sz="3600">
                <a:solidFill>
                  <a:srgbClr val="FFFFFF"/>
                </a:solidFill>
              </a:defRPr>
            </a:pPr>
          </a:p>
          <a:p>
            <a:pPr algn="l" defTabSz="825500">
              <a:defRPr b="1" sz="3600">
                <a:solidFill>
                  <a:srgbClr val="FFFFFF"/>
                </a:solidFill>
              </a:defRPr>
            </a:pPr>
            <a:r>
              <a:rPr baseline="31999"/>
              <a:t>1</a:t>
            </a:r>
            <a:r>
              <a:t>Marine and Freshwater Research Institute, Hafnarfjörður, Iceland</a:t>
            </a:r>
          </a:p>
          <a:p>
            <a:pPr algn="l" defTabSz="825500">
              <a:defRPr b="1" sz="3600">
                <a:solidFill>
                  <a:srgbClr val="FFFFFF"/>
                </a:solidFill>
              </a:defRPr>
            </a:pPr>
            <a:r>
              <a:rPr baseline="31999"/>
              <a:t>2</a:t>
            </a:r>
            <a:r>
              <a:t>University of Iceland, Faculty of Life and Environmental Sciences, Reykjavík, Iceland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1" name="collection.png" descr="colle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302" y="1123856"/>
            <a:ext cx="22039396" cy="11468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logo_isl.png" descr="logo_isl.png"/>
          <p:cNvPicPr>
            <a:picLocks noChangeAspect="1"/>
          </p:cNvPicPr>
          <p:nvPr/>
        </p:nvPicPr>
        <p:blipFill>
          <a:blip r:embed="rId3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OS"/>
          <p:cNvSpPr txBox="1"/>
          <p:nvPr/>
        </p:nvSpPr>
        <p:spPr>
          <a:xfrm>
            <a:off x="14345313" y="2373891"/>
            <a:ext cx="1369011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OS</a:t>
            </a:r>
          </a:p>
        </p:txBody>
      </p:sp>
      <p:sp>
        <p:nvSpPr>
          <p:cNvPr id="224" name="S5"/>
          <p:cNvSpPr txBox="1"/>
          <p:nvPr/>
        </p:nvSpPr>
        <p:spPr>
          <a:xfrm>
            <a:off x="17113913" y="6564891"/>
            <a:ext cx="1369011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S5</a:t>
            </a:r>
          </a:p>
        </p:txBody>
      </p:sp>
      <p:sp>
        <p:nvSpPr>
          <p:cNvPr id="225" name="S4"/>
          <p:cNvSpPr txBox="1"/>
          <p:nvPr/>
        </p:nvSpPr>
        <p:spPr>
          <a:xfrm>
            <a:off x="17113913" y="7022091"/>
            <a:ext cx="974625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S4</a:t>
            </a:r>
          </a:p>
        </p:txBody>
      </p:sp>
      <p:sp>
        <p:nvSpPr>
          <p:cNvPr id="226" name="S3"/>
          <p:cNvSpPr txBox="1"/>
          <p:nvPr/>
        </p:nvSpPr>
        <p:spPr>
          <a:xfrm>
            <a:off x="17204097" y="7555491"/>
            <a:ext cx="794255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S3</a:t>
            </a:r>
          </a:p>
        </p:txBody>
      </p:sp>
      <p:sp>
        <p:nvSpPr>
          <p:cNvPr id="227" name="S2"/>
          <p:cNvSpPr txBox="1"/>
          <p:nvPr/>
        </p:nvSpPr>
        <p:spPr>
          <a:xfrm>
            <a:off x="17109484" y="8108802"/>
            <a:ext cx="983481" cy="5354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S2</a:t>
            </a:r>
          </a:p>
        </p:txBody>
      </p:sp>
      <p:sp>
        <p:nvSpPr>
          <p:cNvPr id="228" name="S1"/>
          <p:cNvSpPr txBox="1"/>
          <p:nvPr/>
        </p:nvSpPr>
        <p:spPr>
          <a:xfrm>
            <a:off x="17204097" y="8546091"/>
            <a:ext cx="794255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S1</a:t>
            </a:r>
          </a:p>
        </p:txBody>
      </p:sp>
      <p:sp>
        <p:nvSpPr>
          <p:cNvPr id="229" name="AR"/>
          <p:cNvSpPr txBox="1"/>
          <p:nvPr/>
        </p:nvSpPr>
        <p:spPr>
          <a:xfrm>
            <a:off x="4326297" y="10768591"/>
            <a:ext cx="794255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dRAD sequencing library - ApeKI and BamHI-hf restriction enzy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ddRAD sequencing library - ApeKI and BamHI-hf restriction enzymes</a:t>
            </a:r>
          </a:p>
          <a:p>
            <a:pPr/>
            <a:r>
              <a:t>Genome size unknown (except to C3G at McGill, possibly quite large)</a:t>
            </a:r>
          </a:p>
          <a:p>
            <a:pPr/>
            <a:r>
              <a:t>Filtering for high representation across all sampling sites left 1,471 SNPs</a:t>
            </a:r>
          </a:p>
        </p:txBody>
      </p:sp>
      <p:pic>
        <p:nvPicPr>
          <p:cNvPr id="232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rot="1241">
            <a:off x="127862" y="67103"/>
            <a:ext cx="6637410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4877" t="628" r="1094" b="80467"/>
          <a:stretch>
            <a:fillRect/>
          </a:stretch>
        </p:blipFill>
        <p:spPr>
          <a:xfrm>
            <a:off x="6836345" y="7766887"/>
            <a:ext cx="8998360" cy="6262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logo_isl.png" descr="logo_isl.png"/>
          <p:cNvPicPr>
            <a:picLocks noChangeAspect="1"/>
          </p:cNvPicPr>
          <p:nvPr/>
        </p:nvPicPr>
        <p:blipFill>
          <a:blip r:embed="rId4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dRAD sequencing library - ApeKI and BamHI-hf restriction enzy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ddRAD sequencing library - ApeKI and BamHI-hf restriction enzymes</a:t>
            </a:r>
          </a:p>
          <a:p>
            <a:pPr/>
            <a:r>
              <a:t>Genome size unknown (except to C3G at McGill, possibly quite large)</a:t>
            </a:r>
          </a:p>
          <a:p>
            <a:pPr/>
            <a:r>
              <a:t>Filtering for high representation across all sampling sites left 1,471 SNPs</a:t>
            </a:r>
          </a:p>
        </p:txBody>
      </p:sp>
      <p:pic>
        <p:nvPicPr>
          <p:cNvPr id="237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rot="1241">
            <a:off x="127862" y="67103"/>
            <a:ext cx="6637410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logo_isl.png" descr="logo_isl.png"/>
          <p:cNvPicPr>
            <a:picLocks noChangeAspect="1"/>
          </p:cNvPicPr>
          <p:nvPr/>
        </p:nvPicPr>
        <p:blipFill>
          <a:blip r:embed="rId3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missing_year.png" descr="missing_year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12295"/>
          <a:stretch>
            <a:fillRect/>
          </a:stretch>
        </p:blipFill>
        <p:spPr>
          <a:xfrm>
            <a:off x="3867546" y="7441571"/>
            <a:ext cx="16648824" cy="6388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4" name="smarPCA_update.png" descr="smarPCA_upd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2900" y="101600"/>
            <a:ext cx="20269200" cy="135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23-09-05 at 6.50.49 AM.png" descr="Screen Shot 2023-09-05 at 6.50.4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50" y="3256215"/>
            <a:ext cx="4001983" cy="7203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0" name="admixture_all.png" descr="admixture_all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3870"/>
          <a:stretch>
            <a:fillRect/>
          </a:stretch>
        </p:blipFill>
        <p:spPr>
          <a:xfrm>
            <a:off x="50399" y="481825"/>
            <a:ext cx="25504700" cy="1098353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Line"/>
          <p:cNvSpPr/>
          <p:nvPr/>
        </p:nvSpPr>
        <p:spPr>
          <a:xfrm flipV="1">
            <a:off x="2616199" y="11402497"/>
            <a:ext cx="3091341" cy="2104"/>
          </a:xfrm>
          <a:prstGeom prst="line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5740400" y="11595100"/>
            <a:ext cx="3132128" cy="0"/>
          </a:xfrm>
          <a:prstGeom prst="line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V="1">
            <a:off x="8915400" y="11385824"/>
            <a:ext cx="2769001" cy="18777"/>
          </a:xfrm>
          <a:prstGeom prst="line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 flipV="1">
            <a:off x="11734799" y="11576442"/>
            <a:ext cx="2135899" cy="18659"/>
          </a:xfrm>
          <a:prstGeom prst="line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V="1">
            <a:off x="13893800" y="11385824"/>
            <a:ext cx="3131889" cy="18777"/>
          </a:xfrm>
          <a:prstGeom prst="line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 flipV="1">
            <a:off x="17056099" y="11589156"/>
            <a:ext cx="3401261" cy="5944"/>
          </a:xfrm>
          <a:prstGeom prst="line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V="1">
            <a:off x="20497800" y="11385824"/>
            <a:ext cx="3479492" cy="18777"/>
          </a:xfrm>
          <a:prstGeom prst="line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" name="OS…"/>
          <p:cNvSpPr txBox="1"/>
          <p:nvPr/>
        </p:nvSpPr>
        <p:spPr>
          <a:xfrm>
            <a:off x="21295204" y="11702962"/>
            <a:ext cx="1884681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400"/>
            </a:pPr>
            <a:r>
              <a:t>OS</a:t>
            </a:r>
          </a:p>
          <a:p>
            <a:pPr>
              <a:defRPr b="1" sz="3400"/>
            </a:pPr>
            <a:r>
              <a:t>Offshore</a:t>
            </a:r>
          </a:p>
        </p:txBody>
      </p:sp>
      <p:sp>
        <p:nvSpPr>
          <p:cNvPr id="259" name="S5…"/>
          <p:cNvSpPr txBox="1"/>
          <p:nvPr/>
        </p:nvSpPr>
        <p:spPr>
          <a:xfrm>
            <a:off x="17671679" y="11702962"/>
            <a:ext cx="2170101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400"/>
            </a:pPr>
            <a:r>
              <a:t>S5</a:t>
            </a:r>
          </a:p>
          <a:p>
            <a:pPr>
              <a:defRPr b="1" sz="3400"/>
            </a:pPr>
            <a:r>
              <a:t>Outer Bay</a:t>
            </a:r>
          </a:p>
        </p:txBody>
      </p:sp>
      <p:sp>
        <p:nvSpPr>
          <p:cNvPr id="260" name="S4…"/>
          <p:cNvSpPr txBox="1"/>
          <p:nvPr/>
        </p:nvSpPr>
        <p:spPr>
          <a:xfrm>
            <a:off x="14374694" y="11702962"/>
            <a:ext cx="2170101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400"/>
            </a:pPr>
            <a:r>
              <a:t>S4</a:t>
            </a:r>
          </a:p>
          <a:p>
            <a:pPr>
              <a:defRPr b="1" sz="3400"/>
            </a:pPr>
            <a:r>
              <a:t>Outer Bay</a:t>
            </a:r>
          </a:p>
        </p:txBody>
      </p:sp>
      <p:sp>
        <p:nvSpPr>
          <p:cNvPr id="261" name="S3…"/>
          <p:cNvSpPr txBox="1"/>
          <p:nvPr/>
        </p:nvSpPr>
        <p:spPr>
          <a:xfrm>
            <a:off x="11717699" y="11702962"/>
            <a:ext cx="2170101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400"/>
            </a:pPr>
            <a:r>
              <a:t>S3</a:t>
            </a:r>
          </a:p>
          <a:p>
            <a:pPr>
              <a:defRPr b="1" sz="3400"/>
            </a:pPr>
            <a:r>
              <a:t>Outer Bay</a:t>
            </a:r>
          </a:p>
        </p:txBody>
      </p:sp>
      <p:sp>
        <p:nvSpPr>
          <p:cNvPr id="262" name="S2…"/>
          <p:cNvSpPr txBox="1"/>
          <p:nvPr/>
        </p:nvSpPr>
        <p:spPr>
          <a:xfrm>
            <a:off x="9267097" y="11702962"/>
            <a:ext cx="2065606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400"/>
            </a:pPr>
            <a:r>
              <a:t>S2</a:t>
            </a:r>
          </a:p>
          <a:p>
            <a:pPr>
              <a:defRPr b="1" sz="3400"/>
            </a:pPr>
            <a:r>
              <a:t>Inner Bay</a:t>
            </a:r>
          </a:p>
        </p:txBody>
      </p:sp>
      <p:sp>
        <p:nvSpPr>
          <p:cNvPr id="263" name="S1…"/>
          <p:cNvSpPr txBox="1"/>
          <p:nvPr/>
        </p:nvSpPr>
        <p:spPr>
          <a:xfrm>
            <a:off x="6273661" y="11702962"/>
            <a:ext cx="2065605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400"/>
            </a:pPr>
            <a:r>
              <a:t>S1</a:t>
            </a:r>
          </a:p>
          <a:p>
            <a:pPr>
              <a:defRPr b="1" sz="3400"/>
            </a:pPr>
            <a:r>
              <a:t>Inner Bay</a:t>
            </a:r>
          </a:p>
        </p:txBody>
      </p:sp>
      <p:sp>
        <p:nvSpPr>
          <p:cNvPr id="264" name="AR…"/>
          <p:cNvSpPr txBox="1"/>
          <p:nvPr/>
        </p:nvSpPr>
        <p:spPr>
          <a:xfrm>
            <a:off x="2841272" y="11702962"/>
            <a:ext cx="2641195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400"/>
            </a:pPr>
            <a:r>
              <a:t>AR</a:t>
            </a:r>
          </a:p>
          <a:p>
            <a:pPr>
              <a:defRPr b="1" sz="3400"/>
            </a:pPr>
            <a:r>
              <a:t>Arnarfjörður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9" name="meanAncestryAssign.png" descr="meanAncestryAssig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1595" y="331063"/>
            <a:ext cx="19580810" cy="13053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4" name="meanAncestryAssign_21.png" descr="meanAncestryAssign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1592" y="331063"/>
            <a:ext cx="19580816" cy="13053874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2021"/>
          <p:cNvSpPr txBox="1"/>
          <p:nvPr/>
        </p:nvSpPr>
        <p:spPr>
          <a:xfrm>
            <a:off x="11550243" y="3454553"/>
            <a:ext cx="113111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0" name="meanAncestryAssign_21.png" descr="meanAncestryAssign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1592" y="331063"/>
            <a:ext cx="19580816" cy="13053874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2021 - February"/>
          <p:cNvSpPr txBox="1"/>
          <p:nvPr/>
        </p:nvSpPr>
        <p:spPr>
          <a:xfrm>
            <a:off x="11554180" y="3454553"/>
            <a:ext cx="351084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2021 - February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Table"/>
          <p:cNvGraphicFramePr/>
          <p:nvPr/>
        </p:nvGraphicFramePr>
        <p:xfrm>
          <a:off x="990600" y="3041451"/>
          <a:ext cx="7977853" cy="70698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655051"/>
                <a:gridCol w="2655051"/>
                <a:gridCol w="2655051"/>
              </a:tblGrid>
              <a:tr h="80218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Pop1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Pop2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WC F</a:t>
                      </a:r>
                      <a:r>
                        <a:rPr baseline="-5999"/>
                        <a:t>ST</a:t>
                      </a:r>
                    </a:p>
                  </a:txBody>
                  <a:tcPr marL="63500" marR="63500" marT="0" marB="0" anchor="b" anchorCtr="0" horzOverflow="overflow"/>
                </a:tc>
              </a:tr>
              <a:tr h="490586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</a:tr>
              <a:tr h="490586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S4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0.041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</a:tr>
              <a:tr h="490586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
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
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S5
</a:t>
                      </a:r>
                    </a:p>
                  </a:txBody>
                  <a:tcPr marL="63500" marR="63500" marT="0" marB="0" anchor="b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S4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0.006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S4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S4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478321"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S5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
</a:t>
                      </a:r>
                    </a:p>
                  </a:txBody>
                  <a:tcPr marL="63500" marR="63500" marT="0" marB="0" anchor="b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  <p:pic>
        <p:nvPicPr>
          <p:cNvPr id="284" name="FST_dist.png" descr="FST_d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7400" y="2273384"/>
            <a:ext cx="13753848" cy="916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9" name="collection.png" descr="colle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302" y="1123856"/>
            <a:ext cx="22039396" cy="11468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logo_isl.png" descr="logo_isl.png"/>
          <p:cNvPicPr>
            <a:picLocks noChangeAspect="1"/>
          </p:cNvPicPr>
          <p:nvPr/>
        </p:nvPicPr>
        <p:blipFill>
          <a:blip r:embed="rId3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OS"/>
          <p:cNvSpPr txBox="1"/>
          <p:nvPr/>
        </p:nvSpPr>
        <p:spPr>
          <a:xfrm>
            <a:off x="14345313" y="2373891"/>
            <a:ext cx="1369011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OS</a:t>
            </a:r>
          </a:p>
        </p:txBody>
      </p:sp>
      <p:sp>
        <p:nvSpPr>
          <p:cNvPr id="292" name="S5"/>
          <p:cNvSpPr txBox="1"/>
          <p:nvPr/>
        </p:nvSpPr>
        <p:spPr>
          <a:xfrm>
            <a:off x="17113913" y="6564891"/>
            <a:ext cx="1369011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S5</a:t>
            </a:r>
          </a:p>
        </p:txBody>
      </p:sp>
      <p:sp>
        <p:nvSpPr>
          <p:cNvPr id="293" name="S4"/>
          <p:cNvSpPr txBox="1"/>
          <p:nvPr/>
        </p:nvSpPr>
        <p:spPr>
          <a:xfrm>
            <a:off x="17113913" y="7022091"/>
            <a:ext cx="974625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S4</a:t>
            </a:r>
          </a:p>
        </p:txBody>
      </p:sp>
      <p:sp>
        <p:nvSpPr>
          <p:cNvPr id="294" name="S3"/>
          <p:cNvSpPr txBox="1"/>
          <p:nvPr/>
        </p:nvSpPr>
        <p:spPr>
          <a:xfrm>
            <a:off x="17204097" y="7555491"/>
            <a:ext cx="794255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S3</a:t>
            </a:r>
          </a:p>
        </p:txBody>
      </p:sp>
      <p:sp>
        <p:nvSpPr>
          <p:cNvPr id="295" name="S2"/>
          <p:cNvSpPr txBox="1"/>
          <p:nvPr/>
        </p:nvSpPr>
        <p:spPr>
          <a:xfrm>
            <a:off x="17109484" y="8108802"/>
            <a:ext cx="983481" cy="5354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S2</a:t>
            </a:r>
          </a:p>
        </p:txBody>
      </p:sp>
      <p:sp>
        <p:nvSpPr>
          <p:cNvPr id="296" name="S1"/>
          <p:cNvSpPr txBox="1"/>
          <p:nvPr/>
        </p:nvSpPr>
        <p:spPr>
          <a:xfrm>
            <a:off x="17204097" y="8546091"/>
            <a:ext cx="794255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S1</a:t>
            </a:r>
          </a:p>
        </p:txBody>
      </p:sp>
      <p:sp>
        <p:nvSpPr>
          <p:cNvPr id="297" name="AR"/>
          <p:cNvSpPr txBox="1"/>
          <p:nvPr/>
        </p:nvSpPr>
        <p:spPr>
          <a:xfrm>
            <a:off x="4326297" y="10768591"/>
            <a:ext cx="794255" cy="5354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900"/>
            </a:lvl1pPr>
          </a:lstStyle>
          <a:p>
            <a:pPr/>
            <a:r>
              <a:t>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6" name="Group"/>
          <p:cNvGrpSpPr/>
          <p:nvPr/>
        </p:nvGrpSpPr>
        <p:grpSpPr>
          <a:xfrm>
            <a:off x="6896233" y="-644691"/>
            <a:ext cx="14978779" cy="10554011"/>
            <a:chOff x="0" y="0"/>
            <a:chExt cx="14978778" cy="10554010"/>
          </a:xfrm>
        </p:grpSpPr>
        <p:pic>
          <p:nvPicPr>
            <p:cNvPr id="164" name="Pborealis.jpg" descr="Pborealis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46784" r="46141" b="0"/>
            <a:stretch>
              <a:fillRect/>
            </a:stretch>
          </p:blipFill>
          <p:spPr>
            <a:xfrm>
              <a:off x="0" y="3562317"/>
              <a:ext cx="9917901" cy="69916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Triangle"/>
            <p:cNvSpPr/>
            <p:nvPr/>
          </p:nvSpPr>
          <p:spPr>
            <a:xfrm>
              <a:off x="2933566" y="0"/>
              <a:ext cx="12045213" cy="628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7" name="Photograph courtesy of the Kodiak Fisheries Research Center"/>
          <p:cNvSpPr txBox="1"/>
          <p:nvPr/>
        </p:nvSpPr>
        <p:spPr>
          <a:xfrm>
            <a:off x="18106553" y="9468986"/>
            <a:ext cx="607151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Photograph courtesy of the Kodiak Fisheries Research Center</a:t>
            </a:r>
          </a:p>
        </p:txBody>
      </p:sp>
      <p:sp>
        <p:nvSpPr>
          <p:cNvPr id="168" name="Temporal and environmental population stratification of near-shore and offshore Northern Shrimp (Pandalus borealis) off Iceland"/>
          <p:cNvSpPr txBox="1"/>
          <p:nvPr/>
        </p:nvSpPr>
        <p:spPr>
          <a:xfrm>
            <a:off x="977630" y="103343"/>
            <a:ext cx="23369638" cy="338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164" sz="8200">
                <a:solidFill>
                  <a:srgbClr val="FFFFFF"/>
                </a:solidFill>
              </a:defRPr>
            </a:pPr>
            <a:r>
              <a:t>Temporal and environmental population stratification of near-shore and offshore Northern Shrimp (</a:t>
            </a:r>
            <a:r>
              <a:rPr i="1"/>
              <a:t>Pandalus borealis</a:t>
            </a:r>
            <a:r>
              <a:t>) off Iceland </a:t>
            </a:r>
          </a:p>
        </p:txBody>
      </p:sp>
      <p:sp>
        <p:nvSpPr>
          <p:cNvPr id="169" name="Áki Jarl Láruson1, Snæbjörn Pálsson2, Ingibjörg G. Jónsdóttir1…"/>
          <p:cNvSpPr txBox="1"/>
          <p:nvPr/>
        </p:nvSpPr>
        <p:spPr>
          <a:xfrm>
            <a:off x="1206499" y="10793952"/>
            <a:ext cx="21971002" cy="2515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b="1" sz="3600">
                <a:solidFill>
                  <a:srgbClr val="FFFFFF"/>
                </a:solidFill>
              </a:defRPr>
            </a:pPr>
            <a:r>
              <a:t>Áki Jarl Láruson</a:t>
            </a:r>
            <a:r>
              <a:rPr baseline="31999"/>
              <a:t>1</a:t>
            </a:r>
            <a:r>
              <a:t>, Snæbjörn Pálsson</a:t>
            </a:r>
            <a:r>
              <a:rPr baseline="31999"/>
              <a:t>2</a:t>
            </a:r>
            <a:r>
              <a:t>, Ingibjörg G. Jónsdóttir</a:t>
            </a:r>
            <a:r>
              <a:rPr baseline="31999"/>
              <a:t>1</a:t>
            </a:r>
          </a:p>
          <a:p>
            <a:pPr algn="l" defTabSz="825500">
              <a:defRPr b="1" sz="3600">
                <a:solidFill>
                  <a:srgbClr val="FFFFFF"/>
                </a:solidFill>
              </a:defRPr>
            </a:pPr>
          </a:p>
          <a:p>
            <a:pPr algn="l" defTabSz="825500">
              <a:defRPr b="1" sz="3600">
                <a:solidFill>
                  <a:srgbClr val="FFFFFF"/>
                </a:solidFill>
              </a:defRPr>
            </a:pPr>
            <a:r>
              <a:rPr baseline="31999"/>
              <a:t>1</a:t>
            </a:r>
            <a:r>
              <a:t>Marine and Freshwater Research Institute, Hafnarfjörður, Iceland</a:t>
            </a:r>
          </a:p>
          <a:p>
            <a:pPr algn="l" defTabSz="825500">
              <a:defRPr b="1" sz="3600">
                <a:solidFill>
                  <a:srgbClr val="FFFFFF"/>
                </a:solidFill>
              </a:defRPr>
            </a:pPr>
            <a:r>
              <a:rPr baseline="31999"/>
              <a:t>2</a:t>
            </a:r>
            <a:r>
              <a:t>University of Iceland, Faculty of Life and Environmental Sciences, Reykjavík, Iceland</a:t>
            </a:r>
          </a:p>
        </p:txBody>
      </p:sp>
      <p:sp>
        <p:nvSpPr>
          <p:cNvPr id="170" name="Methods"/>
          <p:cNvSpPr txBox="1"/>
          <p:nvPr/>
        </p:nvSpPr>
        <p:spPr>
          <a:xfrm rot="19767647">
            <a:off x="4060972" y="4620302"/>
            <a:ext cx="17202954" cy="447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Acknowledgements"/>
          <p:cNvSpPr txBox="1"/>
          <p:nvPr>
            <p:ph type="title" idx="4294967295"/>
          </p:nvPr>
        </p:nvSpPr>
        <p:spPr>
          <a:xfrm>
            <a:off x="1689100" y="53379"/>
            <a:ext cx="21005800" cy="1098127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813278">
              <a:lnSpc>
                <a:spcPct val="93000"/>
              </a:lnSpc>
              <a:defRPr b="0" spc="0" sz="7644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Acknowledgements</a:t>
            </a:r>
          </a:p>
        </p:txBody>
      </p:sp>
      <p:pic>
        <p:nvPicPr>
          <p:cNvPr id="300" name="snaebjorn_palsson1737059665_90x120.jpg" descr="snaebjorn_palsson1737059665_90x120.jpg"/>
          <p:cNvPicPr>
            <a:picLocks noChangeAspect="1"/>
          </p:cNvPicPr>
          <p:nvPr/>
        </p:nvPicPr>
        <p:blipFill>
          <a:blip r:embed="rId3">
            <a:extLst/>
          </a:blip>
          <a:srcRect l="0" t="3432" r="0" b="0"/>
          <a:stretch>
            <a:fillRect/>
          </a:stretch>
        </p:blipFill>
        <p:spPr>
          <a:xfrm>
            <a:off x="20333879" y="2079115"/>
            <a:ext cx="2608636" cy="3190841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Dr. Snæbjörn Pálsson…"/>
          <p:cNvSpPr txBox="1"/>
          <p:nvPr/>
        </p:nvSpPr>
        <p:spPr>
          <a:xfrm>
            <a:off x="13163612" y="2175523"/>
            <a:ext cx="64871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Dr. Snæbjörn Pálsson</a:t>
            </a:r>
          </a:p>
          <a:p>
            <a:pPr defTabSz="825500">
              <a:defRPr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University of Iceland</a:t>
            </a:r>
          </a:p>
        </p:txBody>
      </p:sp>
      <p:pic>
        <p:nvPicPr>
          <p:cNvPr id="302" name="Group.png" descr="Grou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30444" y="3684354"/>
            <a:ext cx="1637149" cy="162917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Dr. Ingibjörg G. Jónsdóttir…"/>
          <p:cNvSpPr txBox="1"/>
          <p:nvPr/>
        </p:nvSpPr>
        <p:spPr>
          <a:xfrm>
            <a:off x="3757407" y="2175523"/>
            <a:ext cx="772277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Dr. Ingibjörg G. Jónsdóttir</a:t>
            </a:r>
          </a:p>
          <a:p>
            <a:pPr defTabSz="825500">
              <a:defRPr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Marine and Freshwater Research Institute</a:t>
            </a:r>
          </a:p>
        </p:txBody>
      </p:sp>
      <p:sp>
        <p:nvSpPr>
          <p:cNvPr id="304" name="Dr. Jake Goodall…"/>
          <p:cNvSpPr txBox="1"/>
          <p:nvPr/>
        </p:nvSpPr>
        <p:spPr>
          <a:xfrm>
            <a:off x="5114860" y="6197600"/>
            <a:ext cx="50078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Dr. Jake Goodall</a:t>
            </a:r>
          </a:p>
          <a:p>
            <a:pPr defTabSz="825500">
              <a:defRPr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Uppsala University</a:t>
            </a:r>
          </a:p>
        </p:txBody>
      </p:sp>
      <p:sp>
        <p:nvSpPr>
          <p:cNvPr id="305" name="Hafrún Gunnarsdóttir, MSc.…"/>
          <p:cNvSpPr txBox="1"/>
          <p:nvPr/>
        </p:nvSpPr>
        <p:spPr>
          <a:xfrm>
            <a:off x="12185220" y="6197600"/>
            <a:ext cx="812759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Hafrún Gunnarsdóttir, MSc.</a:t>
            </a:r>
          </a:p>
          <a:p>
            <a:pPr defTabSz="825500">
              <a:defRPr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West Iceland Nature Research Center</a:t>
            </a:r>
          </a:p>
        </p:txBody>
      </p:sp>
      <p:pic>
        <p:nvPicPr>
          <p:cNvPr id="306" name="NSV.jpeg" descr="NSV.jpeg"/>
          <p:cNvPicPr>
            <a:picLocks noChangeAspect="1"/>
          </p:cNvPicPr>
          <p:nvPr/>
        </p:nvPicPr>
        <p:blipFill>
          <a:blip r:embed="rId5">
            <a:extLst/>
          </a:blip>
          <a:srcRect l="4469" t="7848" r="69800" b="14106"/>
          <a:stretch>
            <a:fillRect/>
          </a:stretch>
        </p:blipFill>
        <p:spPr>
          <a:xfrm>
            <a:off x="15434016" y="7531570"/>
            <a:ext cx="1763960" cy="2293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Uppsala.png" descr="Uppsala.png"/>
          <p:cNvPicPr>
            <a:picLocks noChangeAspect="1"/>
          </p:cNvPicPr>
          <p:nvPr/>
        </p:nvPicPr>
        <p:blipFill>
          <a:blip r:embed="rId6">
            <a:extLst/>
          </a:blip>
          <a:srcRect l="10486" t="3362" r="73854" b="84761"/>
          <a:stretch>
            <a:fillRect/>
          </a:stretch>
        </p:blipFill>
        <p:spPr>
          <a:xfrm>
            <a:off x="6859570" y="7745485"/>
            <a:ext cx="1518562" cy="1628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logo_isl.png" descr="logo_isl.png"/>
          <p:cNvPicPr>
            <a:picLocks noChangeAspect="1"/>
          </p:cNvPicPr>
          <p:nvPr/>
        </p:nvPicPr>
        <p:blipFill>
          <a:blip r:embed="rId7">
            <a:extLst/>
          </a:blip>
          <a:srcRect l="31541" t="0" r="31541" b="41585"/>
          <a:stretch>
            <a:fillRect/>
          </a:stretch>
        </p:blipFill>
        <p:spPr>
          <a:xfrm>
            <a:off x="6684747" y="3684354"/>
            <a:ext cx="1868212" cy="1629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logo_ens_texti_til_hlidar.png" descr="logo_ens_texti_til_hlida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19046" y="11340110"/>
            <a:ext cx="10345908" cy="2052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ngibjorg_Hafro.jpg" descr="Ingibjorg_Hafro.jpg"/>
          <p:cNvPicPr>
            <a:picLocks noChangeAspect="1"/>
          </p:cNvPicPr>
          <p:nvPr/>
        </p:nvPicPr>
        <p:blipFill>
          <a:blip r:embed="rId9">
            <a:extLst/>
          </a:blip>
          <a:srcRect l="0" t="15472" r="0" b="0"/>
          <a:stretch>
            <a:fillRect/>
          </a:stretch>
        </p:blipFill>
        <p:spPr>
          <a:xfrm>
            <a:off x="777103" y="2079115"/>
            <a:ext cx="2758657" cy="319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Jake-Goodall.jpg" descr="Jake-Goodall.jpg"/>
          <p:cNvPicPr>
            <a:picLocks noChangeAspect="1"/>
          </p:cNvPicPr>
          <p:nvPr/>
        </p:nvPicPr>
        <p:blipFill>
          <a:blip r:embed="rId10">
            <a:extLst/>
          </a:blip>
          <a:srcRect l="6076" t="0" r="15182" b="0"/>
          <a:stretch>
            <a:fillRect/>
          </a:stretch>
        </p:blipFill>
        <p:spPr>
          <a:xfrm>
            <a:off x="900135" y="6197600"/>
            <a:ext cx="2512435" cy="3190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3AB-Hafrún_rétt-staerd_svart-hvít-1.jpeg" descr="3AB-Hafrún_rétt-staerd_svart-hvít-1.jpeg"/>
          <p:cNvPicPr>
            <a:picLocks noChangeAspect="1"/>
          </p:cNvPicPr>
          <p:nvPr/>
        </p:nvPicPr>
        <p:blipFill>
          <a:blip r:embed="rId11">
            <a:extLst/>
          </a:blip>
          <a:srcRect l="15129" t="3382" r="11903" b="3382"/>
          <a:stretch>
            <a:fillRect/>
          </a:stretch>
        </p:blipFill>
        <p:spPr>
          <a:xfrm>
            <a:off x="20381901" y="6187876"/>
            <a:ext cx="2512486" cy="3210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Bechmann et al. (2011) Effects of ocean acidification on early life stages of shrimp (Pandalus borealis) and mussel (Mytilus edulis), Journal of Toxicology and Environmental Health, Part A, 74:7-9, 424-438, DOI: 10.1080/15287394.2011.550460…"/>
          <p:cNvSpPr txBox="1"/>
          <p:nvPr/>
        </p:nvSpPr>
        <p:spPr>
          <a:xfrm>
            <a:off x="3969096" y="1670049"/>
            <a:ext cx="16445809" cy="988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Bechmann et al. (2011) Effects of ocean acidification on early life stages of shrimp (</a:t>
            </a:r>
            <a:r>
              <a:rPr i="1"/>
              <a:t>Pandalus borealis</a:t>
            </a:r>
            <a:r>
              <a:t>) and mussel (</a:t>
            </a:r>
            <a:r>
              <a:rPr i="1"/>
              <a:t>Mytilus edulis</a:t>
            </a:r>
            <a:r>
              <a:t>), Journal of Toxicology and Environmental Health, Part A, 74:7-9, 424-438, DOI: </a:t>
            </a:r>
            <a:r>
              <a:rPr u="sng">
                <a:solidFill>
                  <a:srgbClr val="0000EE"/>
                </a:solidFill>
                <a:hlinkClick r:id="rId2" invalidUrl="" action="" tgtFrame="" tooltip="" history="1" highlightClick="0" endSnd="0"/>
              </a:rPr>
              <a:t>10.1080/15287394.2011.550460</a:t>
            </a: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Jónsdóttir et al. (2011) Population genetic studies of northern shrimp, </a:t>
            </a:r>
            <a:r>
              <a:rPr i="1"/>
              <a:t>Pandalus borealis,</a:t>
            </a:r>
            <a:r>
              <a:t> in Icelandic waters and the Denmark Strait. </a:t>
            </a:r>
            <a:r>
              <a:rPr i="1"/>
              <a:t>Canadian Journal of Fisheries and Aquatic Sciences</a:t>
            </a:r>
            <a:r>
              <a:t>. </a:t>
            </a:r>
            <a:r>
              <a:rPr b="1"/>
              <a:t>55</a:t>
            </a:r>
            <a:r>
              <a:t>(3): 770-780</a:t>
            </a: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Jorde et al. (2015) Genetically distinct populations of northern shrimp, </a:t>
            </a:r>
            <a:r>
              <a:rPr i="1"/>
              <a:t>Pandalus borealis</a:t>
            </a:r>
            <a:r>
              <a:t>, in the North Atlantic: adaptation to different temperatures as an isolation factor. Mol Ecol, 24: 1742-1757. </a:t>
            </a:r>
            <a:r>
              <a:rPr u="sng">
                <a:solidFill>
                  <a:srgbClr val="0000EE"/>
                </a:solidFill>
                <a:hlinkClick r:id="rId3" invalidUrl="" action="" tgtFrame="" tooltip="" history="1" highlightClick="0" endSnd="0"/>
              </a:rPr>
              <a:t>https://doi.org/10.1111/mec.13158</a:t>
            </a:r>
            <a:r>
              <a:t> </a:t>
            </a: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Leung et al. (2023) The lack of genetic variation underlying thermal transcriptomic plasticity suggests limited adaptability of the Northern shrimp, Pandalus borealis, Frontiers in Ecology and Evolution, 11 </a:t>
            </a:r>
            <a:r>
              <a:rPr u="sng">
                <a:hlinkClick r:id="rId4" invalidUrl="" action="" tgtFrame="" tooltip="" history="1" highlightClick="0" endSnd="0"/>
              </a:rPr>
              <a:t>https://doi.org/10.3389/fevo.2023.1125134</a:t>
            </a:r>
            <a:r>
              <a:t> </a:t>
            </a: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Martinez et al. (2006) The genetic structure of </a:t>
            </a:r>
            <a:r>
              <a:rPr i="1"/>
              <a:t>Pandalus borealis</a:t>
            </a:r>
            <a:r>
              <a:t> in the Northeast Atlantic determined by RAPD analysis, </a:t>
            </a:r>
            <a:r>
              <a:rPr i="1"/>
              <a:t>ICES Journal of Marine Science </a:t>
            </a:r>
            <a:r>
              <a:t>63(5): 840–850, </a:t>
            </a:r>
            <a:r>
              <a:rPr u="sng">
                <a:solidFill>
                  <a:srgbClr val="0000EE"/>
                </a:solidFill>
                <a:hlinkClick r:id="rId5" invalidUrl="" action="" tgtFrame="" tooltip="" history="1" highlightClick="0" endSnd="0"/>
              </a:rPr>
              <a:t>https://doi.org/10.1016/j.icesjms.2006.03.006</a:t>
            </a: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</a:t>
            </a:r>
          </a:p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317" name="References"/>
          <p:cNvSpPr txBox="1"/>
          <p:nvPr>
            <p:ph type="title" idx="4294967295"/>
          </p:nvPr>
        </p:nvSpPr>
        <p:spPr>
          <a:xfrm>
            <a:off x="1689100" y="53379"/>
            <a:ext cx="21005800" cy="1098127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813278">
              <a:lnSpc>
                <a:spcPct val="93000"/>
              </a:lnSpc>
              <a:defRPr b="0" spc="0" sz="7644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ndalus borealis - Northern Shrimp - Stóri Kampalampi"/>
          <p:cNvSpPr txBox="1"/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i="1"/>
            </a:pPr>
            <a:r>
              <a:t>Pandalus borealis </a:t>
            </a:r>
            <a:r>
              <a:rPr i="0"/>
              <a:t>- Northern Shrimp - Stóri Kampalampi</a:t>
            </a:r>
          </a:p>
        </p:txBody>
      </p:sp>
      <p:sp>
        <p:nvSpPr>
          <p:cNvPr id="173" name="Circumpolar distribution - from arctic waters to near trop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Circumpolar distribution - from arctic waters to near tropics</a:t>
            </a:r>
          </a:p>
          <a:p>
            <a:pPr/>
            <a:r>
              <a:t>Large depth range - from nearshore up to 700 meters</a:t>
            </a:r>
          </a:p>
        </p:txBody>
      </p:sp>
      <p:pic>
        <p:nvPicPr>
          <p:cNvPr id="174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rot="1241">
            <a:off x="127862" y="67103"/>
            <a:ext cx="6637410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5" name="exp_33_pic_ITS-96967.jpg" descr="exp_33_pic_ITS-96967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40901"/>
          <a:stretch>
            <a:fillRect/>
          </a:stretch>
        </p:blipFill>
        <p:spPr>
          <a:xfrm>
            <a:off x="1917700" y="6673893"/>
            <a:ext cx="20396027" cy="6026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logo_isl.png" descr="logo_isl.png"/>
          <p:cNvPicPr>
            <a:picLocks noChangeAspect="1"/>
          </p:cNvPicPr>
          <p:nvPr/>
        </p:nvPicPr>
        <p:blipFill>
          <a:blip r:embed="rId4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ighly commercial species  harvested in Iceland since  1936"/>
          <p:cNvSpPr txBox="1"/>
          <p:nvPr>
            <p:ph type="body" idx="1"/>
          </p:nvPr>
        </p:nvSpPr>
        <p:spPr>
          <a:xfrm>
            <a:off x="4191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Highly commercial species </a:t>
            </a:r>
            <a:br/>
            <a:r>
              <a:t>harvested in Iceland since </a:t>
            </a:r>
            <a:br/>
            <a:r>
              <a:t>1936</a:t>
            </a:r>
          </a:p>
        </p:txBody>
      </p:sp>
      <p:pic>
        <p:nvPicPr>
          <p:cNvPr id="179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rot="1241">
            <a:off x="127862" y="67103"/>
            <a:ext cx="6637410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0" name="visitolur_skjalfandi.png" descr="visitolur_skjalfandi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031"/>
          <a:stretch>
            <a:fillRect/>
          </a:stretch>
        </p:blipFill>
        <p:spPr>
          <a:xfrm>
            <a:off x="9031275" y="2387452"/>
            <a:ext cx="13366010" cy="9820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logo_isl.png" descr="logo_isl.png"/>
          <p:cNvPicPr>
            <a:picLocks noChangeAspect="1"/>
          </p:cNvPicPr>
          <p:nvPr/>
        </p:nvPicPr>
        <p:blipFill>
          <a:blip r:embed="rId4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Highly commercial species  harvested in Iceland since  1936…"/>
          <p:cNvSpPr txBox="1"/>
          <p:nvPr>
            <p:ph type="body" idx="1"/>
          </p:nvPr>
        </p:nvSpPr>
        <p:spPr>
          <a:xfrm>
            <a:off x="419100" y="4248504"/>
            <a:ext cx="21971000" cy="8926949"/>
          </a:xfrm>
          <a:prstGeom prst="rect">
            <a:avLst/>
          </a:prstGeom>
        </p:spPr>
        <p:txBody>
          <a:bodyPr/>
          <a:lstStyle/>
          <a:p>
            <a:pPr/>
            <a:r>
              <a:t>Highly commercial species </a:t>
            </a:r>
            <a:br/>
            <a:r>
              <a:t>harvested in Iceland since </a:t>
            </a:r>
            <a:br/>
            <a:r>
              <a:t>1936</a:t>
            </a:r>
          </a:p>
          <a:p>
            <a:pPr/>
            <a:r>
              <a:t>Protandrous life history</a:t>
            </a:r>
            <a:br/>
            <a:r>
              <a:t>start life male, become female</a:t>
            </a:r>
            <a:br/>
            <a:r>
              <a:t>Cues for sex change both </a:t>
            </a:r>
            <a:br/>
            <a:r>
              <a:t>environmentally and community </a:t>
            </a:r>
            <a:br/>
            <a:r>
              <a:t>controlled </a:t>
            </a:r>
          </a:p>
        </p:txBody>
      </p:sp>
      <p:pic>
        <p:nvPicPr>
          <p:cNvPr id="184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rot="1241">
            <a:off x="127862" y="67103"/>
            <a:ext cx="6637410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5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flipH="1" rot="5401241">
            <a:off x="19127121" y="8423763"/>
            <a:ext cx="6637411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6" name="l50_lmax.png" descr="l50_lmax.png"/>
          <p:cNvPicPr>
            <a:picLocks noChangeAspect="1"/>
          </p:cNvPicPr>
          <p:nvPr/>
        </p:nvPicPr>
        <p:blipFill>
          <a:blip r:embed="rId3">
            <a:extLst/>
          </a:blip>
          <a:srcRect l="665" t="0" r="0" b="5522"/>
          <a:stretch>
            <a:fillRect/>
          </a:stretch>
        </p:blipFill>
        <p:spPr>
          <a:xfrm>
            <a:off x="9930289" y="2479011"/>
            <a:ext cx="14668096" cy="11160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logo_isl.png" descr="logo_isl.png"/>
          <p:cNvPicPr>
            <a:picLocks noChangeAspect="1"/>
          </p:cNvPicPr>
          <p:nvPr/>
        </p:nvPicPr>
        <p:blipFill>
          <a:blip r:embed="rId4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ighly commercial species  harvested in Iceland since  1936…"/>
          <p:cNvSpPr txBox="1"/>
          <p:nvPr>
            <p:ph type="body" idx="1"/>
          </p:nvPr>
        </p:nvSpPr>
        <p:spPr>
          <a:xfrm>
            <a:off x="419100" y="4248504"/>
            <a:ext cx="21971000" cy="8984748"/>
          </a:xfrm>
          <a:prstGeom prst="rect">
            <a:avLst/>
          </a:prstGeom>
        </p:spPr>
        <p:txBody>
          <a:bodyPr/>
          <a:lstStyle/>
          <a:p>
            <a:pPr/>
            <a:r>
              <a:t>Highly commercial species </a:t>
            </a:r>
            <a:br/>
            <a:r>
              <a:t>harvested in Iceland since </a:t>
            </a:r>
            <a:br/>
            <a:r>
              <a:t>1936</a:t>
            </a:r>
          </a:p>
          <a:p>
            <a:pPr/>
            <a:r>
              <a:t>Protandrous life history</a:t>
            </a:r>
            <a:br/>
            <a:r>
              <a:t>start life male, become female</a:t>
            </a:r>
            <a:br/>
            <a:r>
              <a:t>Cues for sex change both </a:t>
            </a:r>
            <a:br/>
            <a:r>
              <a:t>environmentally and community </a:t>
            </a:r>
            <a:br/>
            <a:r>
              <a:t>controlled </a:t>
            </a:r>
          </a:p>
          <a:p>
            <a:pPr/>
            <a:r>
              <a:t>Allozyme analysis suggested </a:t>
            </a:r>
            <a:br/>
            <a:r>
              <a:t>difference between near shore </a:t>
            </a:r>
            <a:br/>
            <a:r>
              <a:t>and offshore </a:t>
            </a:r>
          </a:p>
        </p:txBody>
      </p:sp>
      <p:pic>
        <p:nvPicPr>
          <p:cNvPr id="190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rot="1241">
            <a:off x="127862" y="67103"/>
            <a:ext cx="6637410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1" name="Screen Shot 2023-09-05 at 6.21.53 AM.png" descr="Screen Shot 2023-09-05 at 6.21.5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87081" y="3342791"/>
            <a:ext cx="14213320" cy="911363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Jónsdóttir et al. (2011) Canadian Journal of Fisheries and Aquatic Sciences. 55(3): 770-780"/>
          <p:cNvSpPr txBox="1"/>
          <p:nvPr/>
        </p:nvSpPr>
        <p:spPr>
          <a:xfrm>
            <a:off x="5342520" y="12477749"/>
            <a:ext cx="1369896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Jónsdóttir et al. (2011) </a:t>
            </a:r>
            <a:r>
              <a:rPr i="1"/>
              <a:t>Canadian Journal of Fisheries and Aquatic Sciences</a:t>
            </a:r>
            <a:r>
              <a:t>. </a:t>
            </a:r>
            <a:r>
              <a:rPr b="1"/>
              <a:t>55</a:t>
            </a:r>
            <a:r>
              <a:t>(3): 770-780</a:t>
            </a:r>
          </a:p>
        </p:txBody>
      </p:sp>
      <p:pic>
        <p:nvPicPr>
          <p:cNvPr id="193" name="logo_isl.png" descr="logo_isl.png"/>
          <p:cNvPicPr>
            <a:picLocks noChangeAspect="1"/>
          </p:cNvPicPr>
          <p:nvPr/>
        </p:nvPicPr>
        <p:blipFill>
          <a:blip r:embed="rId4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6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rot="1241">
            <a:off x="127862" y="67103"/>
            <a:ext cx="6637410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7" name="Martinez et al. (2006) ICES Journal of Marine Science, 63(5): 840–850"/>
          <p:cNvSpPr txBox="1"/>
          <p:nvPr/>
        </p:nvSpPr>
        <p:spPr>
          <a:xfrm>
            <a:off x="6857262" y="12528549"/>
            <a:ext cx="106694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Martinez et al. (2006) </a:t>
            </a:r>
            <a:r>
              <a:rPr i="1"/>
              <a:t>ICES Journal of Marine Science</a:t>
            </a:r>
            <a:r>
              <a:t>, 63(5): 840–850</a:t>
            </a:r>
          </a:p>
        </p:txBody>
      </p:sp>
      <p:pic>
        <p:nvPicPr>
          <p:cNvPr id="198" name="map_RAPD_P.borelis.gif" descr="map_RAPD_P.borelis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400" y="2927035"/>
            <a:ext cx="10020245" cy="9542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CA_RAPD_Pborealisgif.gif" descr="PCA_RAPD_Pborealisgif.gi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176000" y="2942805"/>
            <a:ext cx="12726185" cy="798279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34 RAPD markers"/>
          <p:cNvSpPr txBox="1"/>
          <p:nvPr/>
        </p:nvSpPr>
        <p:spPr>
          <a:xfrm>
            <a:off x="17018095" y="11459155"/>
            <a:ext cx="3047810" cy="53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34 RAPD markers</a:t>
            </a:r>
          </a:p>
        </p:txBody>
      </p:sp>
      <p:pic>
        <p:nvPicPr>
          <p:cNvPr id="201" name="logo_isl.png" descr="logo_isl.png"/>
          <p:cNvPicPr>
            <a:picLocks noChangeAspect="1"/>
          </p:cNvPicPr>
          <p:nvPr/>
        </p:nvPicPr>
        <p:blipFill>
          <a:blip r:embed="rId5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4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rot="1241">
            <a:off x="127862" y="67103"/>
            <a:ext cx="6637410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5" name="structure_from_Pborealis2015_paper.jpg" descr="structure_from_Pborealis2015_pap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2086" y="2320754"/>
            <a:ext cx="14679828" cy="907449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Jorde et al. (2015) Molecular Ecology, 24: 1742-1757"/>
          <p:cNvSpPr txBox="1"/>
          <p:nvPr/>
        </p:nvSpPr>
        <p:spPr>
          <a:xfrm>
            <a:off x="8841190" y="12503149"/>
            <a:ext cx="806152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Jorde et al. (2015) </a:t>
            </a:r>
            <a:r>
              <a:rPr i="1"/>
              <a:t>Molecular Ecology</a:t>
            </a:r>
            <a:r>
              <a:t>, 24: 1742-1757</a:t>
            </a:r>
          </a:p>
        </p:txBody>
      </p:sp>
      <p:sp>
        <p:nvSpPr>
          <p:cNvPr id="207" name="10 microsatellite loci"/>
          <p:cNvSpPr txBox="1"/>
          <p:nvPr/>
        </p:nvSpPr>
        <p:spPr>
          <a:xfrm>
            <a:off x="1425803" y="6590106"/>
            <a:ext cx="3477248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10 microsatellite loci</a:t>
            </a:r>
          </a:p>
        </p:txBody>
      </p:sp>
      <p:pic>
        <p:nvPicPr>
          <p:cNvPr id="208" name="logo_isl.png" descr="logo_isl.png"/>
          <p:cNvPicPr>
            <a:picLocks noChangeAspect="1"/>
          </p:cNvPicPr>
          <p:nvPr/>
        </p:nvPicPr>
        <p:blipFill>
          <a:blip r:embed="rId4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bullet text"/>
          <p:cNvSpPr txBox="1"/>
          <p:nvPr>
            <p:ph type="body" idx="1"/>
          </p:nvPr>
        </p:nvSpPr>
        <p:spPr>
          <a:xfrm>
            <a:off x="1409700" y="513750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Pandborealisind.jpg" descr="Pandborealisind.jpg"/>
          <p:cNvPicPr>
            <a:picLocks noChangeAspect="1"/>
          </p:cNvPicPr>
          <p:nvPr/>
        </p:nvPicPr>
        <p:blipFill>
          <a:blip r:embed="rId2">
            <a:extLst/>
          </a:blip>
          <a:srcRect l="10732" t="17822" r="8434" b="25070"/>
          <a:stretch>
            <a:fillRect/>
          </a:stretch>
        </p:blipFill>
        <p:spPr>
          <a:xfrm rot="1241">
            <a:off x="127862" y="67103"/>
            <a:ext cx="6637410" cy="351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37" y="0"/>
                </a:moveTo>
                <a:cubicBezTo>
                  <a:pt x="21511" y="0"/>
                  <a:pt x="21484" y="13"/>
                  <a:pt x="21460" y="32"/>
                </a:cubicBezTo>
                <a:cubicBezTo>
                  <a:pt x="21459" y="32"/>
                  <a:pt x="21458" y="32"/>
                  <a:pt x="21457" y="32"/>
                </a:cubicBezTo>
                <a:cubicBezTo>
                  <a:pt x="21433" y="51"/>
                  <a:pt x="21414" y="78"/>
                  <a:pt x="21404" y="108"/>
                </a:cubicBezTo>
                <a:cubicBezTo>
                  <a:pt x="21398" y="126"/>
                  <a:pt x="21400" y="133"/>
                  <a:pt x="21398" y="147"/>
                </a:cubicBezTo>
                <a:cubicBezTo>
                  <a:pt x="21427" y="126"/>
                  <a:pt x="21456" y="111"/>
                  <a:pt x="21475" y="115"/>
                </a:cubicBezTo>
                <a:cubicBezTo>
                  <a:pt x="21494" y="118"/>
                  <a:pt x="21526" y="105"/>
                  <a:pt x="21555" y="96"/>
                </a:cubicBezTo>
                <a:cubicBezTo>
                  <a:pt x="21585" y="58"/>
                  <a:pt x="21600" y="34"/>
                  <a:pt x="21598" y="20"/>
                </a:cubicBezTo>
                <a:cubicBezTo>
                  <a:pt x="21596" y="6"/>
                  <a:pt x="21576" y="1"/>
                  <a:pt x="21537" y="0"/>
                </a:cubicBezTo>
                <a:close/>
                <a:moveTo>
                  <a:pt x="21302" y="64"/>
                </a:moveTo>
                <a:cubicBezTo>
                  <a:pt x="21292" y="91"/>
                  <a:pt x="21253" y="97"/>
                  <a:pt x="21212" y="86"/>
                </a:cubicBezTo>
                <a:cubicBezTo>
                  <a:pt x="21175" y="117"/>
                  <a:pt x="21146" y="154"/>
                  <a:pt x="21146" y="173"/>
                </a:cubicBezTo>
                <a:cubicBezTo>
                  <a:pt x="21146" y="197"/>
                  <a:pt x="21185" y="215"/>
                  <a:pt x="21232" y="215"/>
                </a:cubicBezTo>
                <a:cubicBezTo>
                  <a:pt x="21280" y="215"/>
                  <a:pt x="21318" y="168"/>
                  <a:pt x="21318" y="110"/>
                </a:cubicBezTo>
                <a:cubicBezTo>
                  <a:pt x="21318" y="88"/>
                  <a:pt x="21312" y="74"/>
                  <a:pt x="21302" y="64"/>
                </a:cubicBezTo>
                <a:close/>
                <a:moveTo>
                  <a:pt x="21022" y="132"/>
                </a:moveTo>
                <a:cubicBezTo>
                  <a:pt x="21003" y="138"/>
                  <a:pt x="20982" y="156"/>
                  <a:pt x="20960" y="191"/>
                </a:cubicBezTo>
                <a:cubicBezTo>
                  <a:pt x="20920" y="253"/>
                  <a:pt x="20808" y="332"/>
                  <a:pt x="20713" y="366"/>
                </a:cubicBezTo>
                <a:cubicBezTo>
                  <a:pt x="20618" y="400"/>
                  <a:pt x="20332" y="531"/>
                  <a:pt x="20079" y="656"/>
                </a:cubicBezTo>
                <a:cubicBezTo>
                  <a:pt x="19826" y="782"/>
                  <a:pt x="19516" y="930"/>
                  <a:pt x="19390" y="988"/>
                </a:cubicBezTo>
                <a:cubicBezTo>
                  <a:pt x="19263" y="1045"/>
                  <a:pt x="19078" y="1162"/>
                  <a:pt x="18980" y="1248"/>
                </a:cubicBezTo>
                <a:cubicBezTo>
                  <a:pt x="18882" y="1334"/>
                  <a:pt x="18662" y="1474"/>
                  <a:pt x="18491" y="1560"/>
                </a:cubicBezTo>
                <a:cubicBezTo>
                  <a:pt x="18319" y="1646"/>
                  <a:pt x="18140" y="1739"/>
                  <a:pt x="18093" y="1767"/>
                </a:cubicBezTo>
                <a:cubicBezTo>
                  <a:pt x="18045" y="1796"/>
                  <a:pt x="17852" y="1904"/>
                  <a:pt x="17662" y="2006"/>
                </a:cubicBezTo>
                <a:cubicBezTo>
                  <a:pt x="17617" y="2030"/>
                  <a:pt x="17555" y="2066"/>
                  <a:pt x="17500" y="2096"/>
                </a:cubicBezTo>
                <a:cubicBezTo>
                  <a:pt x="17444" y="2133"/>
                  <a:pt x="17391" y="2164"/>
                  <a:pt x="17354" y="2177"/>
                </a:cubicBezTo>
                <a:cubicBezTo>
                  <a:pt x="17215" y="2255"/>
                  <a:pt x="17075" y="2332"/>
                  <a:pt x="16969" y="2394"/>
                </a:cubicBezTo>
                <a:cubicBezTo>
                  <a:pt x="16779" y="2505"/>
                  <a:pt x="16504" y="2619"/>
                  <a:pt x="16356" y="2645"/>
                </a:cubicBezTo>
                <a:cubicBezTo>
                  <a:pt x="16208" y="2671"/>
                  <a:pt x="16059" y="2724"/>
                  <a:pt x="16027" y="2762"/>
                </a:cubicBezTo>
                <a:cubicBezTo>
                  <a:pt x="16010" y="2781"/>
                  <a:pt x="15983" y="2783"/>
                  <a:pt x="15952" y="2772"/>
                </a:cubicBezTo>
                <a:cubicBezTo>
                  <a:pt x="15854" y="2801"/>
                  <a:pt x="15812" y="2764"/>
                  <a:pt x="15811" y="2659"/>
                </a:cubicBezTo>
                <a:cubicBezTo>
                  <a:pt x="15785" y="2639"/>
                  <a:pt x="15758" y="2627"/>
                  <a:pt x="15728" y="2625"/>
                </a:cubicBezTo>
                <a:cubicBezTo>
                  <a:pt x="15754" y="2715"/>
                  <a:pt x="15671" y="2776"/>
                  <a:pt x="15518" y="2781"/>
                </a:cubicBezTo>
                <a:cubicBezTo>
                  <a:pt x="15438" y="2784"/>
                  <a:pt x="15276" y="2806"/>
                  <a:pt x="15159" y="2830"/>
                </a:cubicBezTo>
                <a:cubicBezTo>
                  <a:pt x="15146" y="2833"/>
                  <a:pt x="15137" y="2831"/>
                  <a:pt x="15125" y="2832"/>
                </a:cubicBezTo>
                <a:cubicBezTo>
                  <a:pt x="15090" y="2873"/>
                  <a:pt x="15022" y="2871"/>
                  <a:pt x="14948" y="2832"/>
                </a:cubicBezTo>
                <a:cubicBezTo>
                  <a:pt x="14911" y="2826"/>
                  <a:pt x="14874" y="2819"/>
                  <a:pt x="14850" y="2801"/>
                </a:cubicBezTo>
                <a:cubicBezTo>
                  <a:pt x="14798" y="2762"/>
                  <a:pt x="14713" y="2727"/>
                  <a:pt x="14659" y="2723"/>
                </a:cubicBezTo>
                <a:cubicBezTo>
                  <a:pt x="14657" y="2723"/>
                  <a:pt x="14657" y="2721"/>
                  <a:pt x="14655" y="2720"/>
                </a:cubicBezTo>
                <a:cubicBezTo>
                  <a:pt x="14652" y="2719"/>
                  <a:pt x="14649" y="2717"/>
                  <a:pt x="14646" y="2715"/>
                </a:cubicBezTo>
                <a:cubicBezTo>
                  <a:pt x="14594" y="2707"/>
                  <a:pt x="14567" y="2684"/>
                  <a:pt x="14566" y="2625"/>
                </a:cubicBezTo>
                <a:cubicBezTo>
                  <a:pt x="14566" y="2624"/>
                  <a:pt x="14566" y="2621"/>
                  <a:pt x="14566" y="2620"/>
                </a:cubicBezTo>
                <a:cubicBezTo>
                  <a:pt x="14575" y="2545"/>
                  <a:pt x="14554" y="2513"/>
                  <a:pt x="14525" y="2511"/>
                </a:cubicBezTo>
                <a:cubicBezTo>
                  <a:pt x="14519" y="2513"/>
                  <a:pt x="14513" y="2521"/>
                  <a:pt x="14507" y="2528"/>
                </a:cubicBezTo>
                <a:cubicBezTo>
                  <a:pt x="14506" y="2529"/>
                  <a:pt x="14506" y="2527"/>
                  <a:pt x="14505" y="2528"/>
                </a:cubicBezTo>
                <a:cubicBezTo>
                  <a:pt x="14496" y="2559"/>
                  <a:pt x="14484" y="2579"/>
                  <a:pt x="14472" y="2589"/>
                </a:cubicBezTo>
                <a:cubicBezTo>
                  <a:pt x="14466" y="2603"/>
                  <a:pt x="14460" y="2612"/>
                  <a:pt x="14454" y="2630"/>
                </a:cubicBezTo>
                <a:cubicBezTo>
                  <a:pt x="14424" y="2720"/>
                  <a:pt x="14400" y="2740"/>
                  <a:pt x="14376" y="2696"/>
                </a:cubicBezTo>
                <a:cubicBezTo>
                  <a:pt x="14370" y="2684"/>
                  <a:pt x="14360" y="2678"/>
                  <a:pt x="14350" y="2672"/>
                </a:cubicBezTo>
                <a:cubicBezTo>
                  <a:pt x="14303" y="2692"/>
                  <a:pt x="14238" y="2675"/>
                  <a:pt x="14204" y="2623"/>
                </a:cubicBezTo>
                <a:cubicBezTo>
                  <a:pt x="14204" y="2623"/>
                  <a:pt x="14203" y="2623"/>
                  <a:pt x="14203" y="2623"/>
                </a:cubicBezTo>
                <a:cubicBezTo>
                  <a:pt x="14202" y="2621"/>
                  <a:pt x="14198" y="2620"/>
                  <a:pt x="14197" y="2618"/>
                </a:cubicBezTo>
                <a:cubicBezTo>
                  <a:pt x="14081" y="2610"/>
                  <a:pt x="13969" y="2579"/>
                  <a:pt x="13905" y="2538"/>
                </a:cubicBezTo>
                <a:cubicBezTo>
                  <a:pt x="13878" y="2533"/>
                  <a:pt x="13854" y="2533"/>
                  <a:pt x="13829" y="2525"/>
                </a:cubicBezTo>
                <a:cubicBezTo>
                  <a:pt x="13786" y="2519"/>
                  <a:pt x="13752" y="2509"/>
                  <a:pt x="13741" y="2491"/>
                </a:cubicBezTo>
                <a:cubicBezTo>
                  <a:pt x="13631" y="2468"/>
                  <a:pt x="13379" y="2451"/>
                  <a:pt x="13080" y="2435"/>
                </a:cubicBezTo>
                <a:cubicBezTo>
                  <a:pt x="13067" y="2437"/>
                  <a:pt x="13056" y="2435"/>
                  <a:pt x="13043" y="2433"/>
                </a:cubicBezTo>
                <a:cubicBezTo>
                  <a:pt x="11635" y="2362"/>
                  <a:pt x="8718" y="2368"/>
                  <a:pt x="8398" y="2482"/>
                </a:cubicBezTo>
                <a:cubicBezTo>
                  <a:pt x="8189" y="2556"/>
                  <a:pt x="7872" y="2557"/>
                  <a:pt x="7654" y="2496"/>
                </a:cubicBezTo>
                <a:cubicBezTo>
                  <a:pt x="7606" y="2485"/>
                  <a:pt x="7571" y="2469"/>
                  <a:pt x="7548" y="2452"/>
                </a:cubicBezTo>
                <a:cubicBezTo>
                  <a:pt x="7533" y="2445"/>
                  <a:pt x="7511" y="2441"/>
                  <a:pt x="7498" y="2433"/>
                </a:cubicBezTo>
                <a:cubicBezTo>
                  <a:pt x="7451" y="2402"/>
                  <a:pt x="7062" y="2329"/>
                  <a:pt x="6634" y="2272"/>
                </a:cubicBezTo>
                <a:cubicBezTo>
                  <a:pt x="6543" y="2260"/>
                  <a:pt x="6448" y="2252"/>
                  <a:pt x="6353" y="2245"/>
                </a:cubicBezTo>
                <a:cubicBezTo>
                  <a:pt x="6322" y="2242"/>
                  <a:pt x="6279" y="2243"/>
                  <a:pt x="6256" y="2238"/>
                </a:cubicBezTo>
                <a:cubicBezTo>
                  <a:pt x="5426" y="2193"/>
                  <a:pt x="4500" y="2336"/>
                  <a:pt x="3921" y="2613"/>
                </a:cubicBezTo>
                <a:cubicBezTo>
                  <a:pt x="3528" y="2801"/>
                  <a:pt x="3446" y="2889"/>
                  <a:pt x="3129" y="3461"/>
                </a:cubicBezTo>
                <a:cubicBezTo>
                  <a:pt x="2935" y="3812"/>
                  <a:pt x="2775" y="4152"/>
                  <a:pt x="2775" y="4217"/>
                </a:cubicBezTo>
                <a:cubicBezTo>
                  <a:pt x="2775" y="4323"/>
                  <a:pt x="2650" y="4698"/>
                  <a:pt x="2539" y="4975"/>
                </a:cubicBezTo>
                <a:cubicBezTo>
                  <a:pt x="2485" y="5134"/>
                  <a:pt x="2432" y="5283"/>
                  <a:pt x="2388" y="5423"/>
                </a:cubicBezTo>
                <a:cubicBezTo>
                  <a:pt x="2311" y="5667"/>
                  <a:pt x="2234" y="5867"/>
                  <a:pt x="2217" y="5867"/>
                </a:cubicBezTo>
                <a:cubicBezTo>
                  <a:pt x="2201" y="5867"/>
                  <a:pt x="2195" y="5889"/>
                  <a:pt x="2205" y="5918"/>
                </a:cubicBezTo>
                <a:cubicBezTo>
                  <a:pt x="2214" y="5947"/>
                  <a:pt x="2181" y="6092"/>
                  <a:pt x="2131" y="6240"/>
                </a:cubicBezTo>
                <a:cubicBezTo>
                  <a:pt x="2081" y="6388"/>
                  <a:pt x="2039" y="6535"/>
                  <a:pt x="2037" y="6569"/>
                </a:cubicBezTo>
                <a:cubicBezTo>
                  <a:pt x="2034" y="6602"/>
                  <a:pt x="2022" y="6687"/>
                  <a:pt x="2010" y="6754"/>
                </a:cubicBezTo>
                <a:cubicBezTo>
                  <a:pt x="1997" y="6821"/>
                  <a:pt x="1985" y="6918"/>
                  <a:pt x="1981" y="6971"/>
                </a:cubicBezTo>
                <a:cubicBezTo>
                  <a:pt x="1977" y="7023"/>
                  <a:pt x="1901" y="7259"/>
                  <a:pt x="1811" y="7492"/>
                </a:cubicBezTo>
                <a:cubicBezTo>
                  <a:pt x="1674" y="7848"/>
                  <a:pt x="1517" y="8305"/>
                  <a:pt x="1383" y="8743"/>
                </a:cubicBezTo>
                <a:cubicBezTo>
                  <a:pt x="1309" y="8986"/>
                  <a:pt x="1276" y="9171"/>
                  <a:pt x="1293" y="9252"/>
                </a:cubicBezTo>
                <a:cubicBezTo>
                  <a:pt x="1303" y="9301"/>
                  <a:pt x="1291" y="9392"/>
                  <a:pt x="1268" y="9454"/>
                </a:cubicBezTo>
                <a:cubicBezTo>
                  <a:pt x="1213" y="9607"/>
                  <a:pt x="1008" y="10324"/>
                  <a:pt x="868" y="10853"/>
                </a:cubicBezTo>
                <a:cubicBezTo>
                  <a:pt x="806" y="11089"/>
                  <a:pt x="732" y="11331"/>
                  <a:pt x="705" y="11389"/>
                </a:cubicBezTo>
                <a:cubicBezTo>
                  <a:pt x="678" y="11448"/>
                  <a:pt x="669" y="11497"/>
                  <a:pt x="683" y="11497"/>
                </a:cubicBezTo>
                <a:cubicBezTo>
                  <a:pt x="698" y="11497"/>
                  <a:pt x="685" y="11546"/>
                  <a:pt x="656" y="11606"/>
                </a:cubicBezTo>
                <a:cubicBezTo>
                  <a:pt x="627" y="11667"/>
                  <a:pt x="598" y="11770"/>
                  <a:pt x="592" y="11835"/>
                </a:cubicBezTo>
                <a:cubicBezTo>
                  <a:pt x="573" y="12017"/>
                  <a:pt x="478" y="12401"/>
                  <a:pt x="440" y="12445"/>
                </a:cubicBezTo>
                <a:cubicBezTo>
                  <a:pt x="422" y="12466"/>
                  <a:pt x="407" y="12540"/>
                  <a:pt x="407" y="12608"/>
                </a:cubicBezTo>
                <a:cubicBezTo>
                  <a:pt x="407" y="12677"/>
                  <a:pt x="388" y="12806"/>
                  <a:pt x="364" y="12896"/>
                </a:cubicBezTo>
                <a:cubicBezTo>
                  <a:pt x="221" y="13432"/>
                  <a:pt x="181" y="13627"/>
                  <a:pt x="181" y="13780"/>
                </a:cubicBezTo>
                <a:cubicBezTo>
                  <a:pt x="181" y="13875"/>
                  <a:pt x="160" y="14028"/>
                  <a:pt x="134" y="14122"/>
                </a:cubicBezTo>
                <a:cubicBezTo>
                  <a:pt x="106" y="14224"/>
                  <a:pt x="86" y="14494"/>
                  <a:pt x="83" y="14806"/>
                </a:cubicBezTo>
                <a:cubicBezTo>
                  <a:pt x="76" y="15513"/>
                  <a:pt x="69" y="15678"/>
                  <a:pt x="44" y="15752"/>
                </a:cubicBezTo>
                <a:cubicBezTo>
                  <a:pt x="32" y="15787"/>
                  <a:pt x="35" y="16006"/>
                  <a:pt x="50" y="16239"/>
                </a:cubicBezTo>
                <a:cubicBezTo>
                  <a:pt x="67" y="16494"/>
                  <a:pt x="67" y="16693"/>
                  <a:pt x="49" y="16734"/>
                </a:cubicBezTo>
                <a:cubicBezTo>
                  <a:pt x="33" y="16772"/>
                  <a:pt x="29" y="16821"/>
                  <a:pt x="41" y="16844"/>
                </a:cubicBezTo>
                <a:cubicBezTo>
                  <a:pt x="71" y="16900"/>
                  <a:pt x="86" y="17561"/>
                  <a:pt x="61" y="17677"/>
                </a:cubicBezTo>
                <a:cubicBezTo>
                  <a:pt x="50" y="17728"/>
                  <a:pt x="37" y="18196"/>
                  <a:pt x="32" y="18716"/>
                </a:cubicBezTo>
                <a:cubicBezTo>
                  <a:pt x="27" y="19292"/>
                  <a:pt x="21" y="19538"/>
                  <a:pt x="0" y="19651"/>
                </a:cubicBezTo>
                <a:cubicBezTo>
                  <a:pt x="0" y="19652"/>
                  <a:pt x="0" y="19653"/>
                  <a:pt x="0" y="19654"/>
                </a:cubicBezTo>
                <a:cubicBezTo>
                  <a:pt x="9" y="20330"/>
                  <a:pt x="15" y="20646"/>
                  <a:pt x="39" y="20768"/>
                </a:cubicBezTo>
                <a:cubicBezTo>
                  <a:pt x="43" y="20789"/>
                  <a:pt x="46" y="20810"/>
                  <a:pt x="52" y="20836"/>
                </a:cubicBezTo>
                <a:cubicBezTo>
                  <a:pt x="54" y="20845"/>
                  <a:pt x="59" y="20852"/>
                  <a:pt x="62" y="20860"/>
                </a:cubicBezTo>
                <a:cubicBezTo>
                  <a:pt x="152" y="20871"/>
                  <a:pt x="170" y="20902"/>
                  <a:pt x="199" y="21099"/>
                </a:cubicBezTo>
                <a:cubicBezTo>
                  <a:pt x="250" y="21445"/>
                  <a:pt x="307" y="21528"/>
                  <a:pt x="349" y="21319"/>
                </a:cubicBezTo>
                <a:cubicBezTo>
                  <a:pt x="367" y="21226"/>
                  <a:pt x="401" y="21146"/>
                  <a:pt x="425" y="21143"/>
                </a:cubicBezTo>
                <a:cubicBezTo>
                  <a:pt x="671" y="21113"/>
                  <a:pt x="862" y="21009"/>
                  <a:pt x="878" y="20892"/>
                </a:cubicBezTo>
                <a:cubicBezTo>
                  <a:pt x="887" y="20829"/>
                  <a:pt x="927" y="20735"/>
                  <a:pt x="966" y="20685"/>
                </a:cubicBezTo>
                <a:cubicBezTo>
                  <a:pt x="1050" y="20579"/>
                  <a:pt x="1204" y="20023"/>
                  <a:pt x="1231" y="19727"/>
                </a:cubicBezTo>
                <a:cubicBezTo>
                  <a:pt x="1239" y="19641"/>
                  <a:pt x="1266" y="19605"/>
                  <a:pt x="1313" y="19615"/>
                </a:cubicBezTo>
                <a:cubicBezTo>
                  <a:pt x="1388" y="19630"/>
                  <a:pt x="1445" y="19473"/>
                  <a:pt x="1388" y="19408"/>
                </a:cubicBezTo>
                <a:cubicBezTo>
                  <a:pt x="1368" y="19384"/>
                  <a:pt x="1362" y="19108"/>
                  <a:pt x="1377" y="18664"/>
                </a:cubicBezTo>
                <a:cubicBezTo>
                  <a:pt x="1389" y="18276"/>
                  <a:pt x="1397" y="17804"/>
                  <a:pt x="1394" y="17619"/>
                </a:cubicBezTo>
                <a:cubicBezTo>
                  <a:pt x="1390" y="17433"/>
                  <a:pt x="1400" y="17248"/>
                  <a:pt x="1417" y="17207"/>
                </a:cubicBezTo>
                <a:cubicBezTo>
                  <a:pt x="1451" y="17127"/>
                  <a:pt x="1448" y="15833"/>
                  <a:pt x="1413" y="15728"/>
                </a:cubicBezTo>
                <a:cubicBezTo>
                  <a:pt x="1401" y="15692"/>
                  <a:pt x="1413" y="15627"/>
                  <a:pt x="1440" y="15584"/>
                </a:cubicBezTo>
                <a:cubicBezTo>
                  <a:pt x="1443" y="15580"/>
                  <a:pt x="1444" y="15567"/>
                  <a:pt x="1446" y="15562"/>
                </a:cubicBezTo>
                <a:cubicBezTo>
                  <a:pt x="1436" y="15379"/>
                  <a:pt x="1442" y="15282"/>
                  <a:pt x="1468" y="15223"/>
                </a:cubicBezTo>
                <a:cubicBezTo>
                  <a:pt x="1464" y="15154"/>
                  <a:pt x="1458" y="15083"/>
                  <a:pt x="1448" y="15006"/>
                </a:cubicBezTo>
                <a:cubicBezTo>
                  <a:pt x="1447" y="15001"/>
                  <a:pt x="1445" y="14997"/>
                  <a:pt x="1445" y="14992"/>
                </a:cubicBezTo>
                <a:cubicBezTo>
                  <a:pt x="1437" y="14931"/>
                  <a:pt x="1429" y="14871"/>
                  <a:pt x="1417" y="14811"/>
                </a:cubicBezTo>
                <a:cubicBezTo>
                  <a:pt x="1395" y="14701"/>
                  <a:pt x="1397" y="14634"/>
                  <a:pt x="1417" y="14572"/>
                </a:cubicBezTo>
                <a:lnTo>
                  <a:pt x="1348" y="14394"/>
                </a:lnTo>
                <a:lnTo>
                  <a:pt x="1419" y="14204"/>
                </a:lnTo>
                <a:cubicBezTo>
                  <a:pt x="1459" y="14100"/>
                  <a:pt x="1490" y="13978"/>
                  <a:pt x="1490" y="13931"/>
                </a:cubicBezTo>
                <a:cubicBezTo>
                  <a:pt x="1490" y="13770"/>
                  <a:pt x="1733" y="12927"/>
                  <a:pt x="1798" y="12861"/>
                </a:cubicBezTo>
                <a:cubicBezTo>
                  <a:pt x="1834" y="12825"/>
                  <a:pt x="1876" y="12725"/>
                  <a:pt x="1893" y="12640"/>
                </a:cubicBezTo>
                <a:cubicBezTo>
                  <a:pt x="1910" y="12555"/>
                  <a:pt x="1948" y="12486"/>
                  <a:pt x="1977" y="12486"/>
                </a:cubicBezTo>
                <a:cubicBezTo>
                  <a:pt x="2008" y="12486"/>
                  <a:pt x="2026" y="12442"/>
                  <a:pt x="2020" y="12379"/>
                </a:cubicBezTo>
                <a:cubicBezTo>
                  <a:pt x="2012" y="12298"/>
                  <a:pt x="2037" y="12268"/>
                  <a:pt x="2118" y="12259"/>
                </a:cubicBezTo>
                <a:cubicBezTo>
                  <a:pt x="2238" y="12247"/>
                  <a:pt x="2276" y="12306"/>
                  <a:pt x="2309" y="12567"/>
                </a:cubicBezTo>
                <a:cubicBezTo>
                  <a:pt x="2324" y="12687"/>
                  <a:pt x="2349" y="12737"/>
                  <a:pt x="2388" y="12725"/>
                </a:cubicBezTo>
                <a:cubicBezTo>
                  <a:pt x="2435" y="12710"/>
                  <a:pt x="2445" y="12750"/>
                  <a:pt x="2437" y="12939"/>
                </a:cubicBezTo>
                <a:cubicBezTo>
                  <a:pt x="2432" y="13067"/>
                  <a:pt x="2443" y="13190"/>
                  <a:pt x="2462" y="13212"/>
                </a:cubicBezTo>
                <a:cubicBezTo>
                  <a:pt x="2524" y="13285"/>
                  <a:pt x="2502" y="13740"/>
                  <a:pt x="2433" y="13810"/>
                </a:cubicBezTo>
                <a:cubicBezTo>
                  <a:pt x="2422" y="13820"/>
                  <a:pt x="2415" y="13823"/>
                  <a:pt x="2406" y="13829"/>
                </a:cubicBezTo>
                <a:cubicBezTo>
                  <a:pt x="2398" y="14073"/>
                  <a:pt x="2388" y="14386"/>
                  <a:pt x="2381" y="14628"/>
                </a:cubicBezTo>
                <a:cubicBezTo>
                  <a:pt x="2374" y="14919"/>
                  <a:pt x="2354" y="15181"/>
                  <a:pt x="2338" y="15213"/>
                </a:cubicBezTo>
                <a:cubicBezTo>
                  <a:pt x="2288" y="15307"/>
                  <a:pt x="2331" y="15646"/>
                  <a:pt x="2402" y="15718"/>
                </a:cubicBezTo>
                <a:cubicBezTo>
                  <a:pt x="2451" y="15768"/>
                  <a:pt x="2458" y="15804"/>
                  <a:pt x="2431" y="15867"/>
                </a:cubicBezTo>
                <a:cubicBezTo>
                  <a:pt x="2404" y="15928"/>
                  <a:pt x="2405" y="15958"/>
                  <a:pt x="2441" y="15984"/>
                </a:cubicBezTo>
                <a:cubicBezTo>
                  <a:pt x="2471" y="16005"/>
                  <a:pt x="2496" y="15967"/>
                  <a:pt x="2508" y="15881"/>
                </a:cubicBezTo>
                <a:cubicBezTo>
                  <a:pt x="2521" y="15785"/>
                  <a:pt x="2539" y="15766"/>
                  <a:pt x="2564" y="15813"/>
                </a:cubicBezTo>
                <a:cubicBezTo>
                  <a:pt x="2613" y="15906"/>
                  <a:pt x="2632" y="16144"/>
                  <a:pt x="2595" y="16188"/>
                </a:cubicBezTo>
                <a:cubicBezTo>
                  <a:pt x="2552" y="16238"/>
                  <a:pt x="2558" y="16391"/>
                  <a:pt x="2595" y="16461"/>
                </a:cubicBezTo>
                <a:cubicBezTo>
                  <a:pt x="2605" y="16468"/>
                  <a:pt x="2616" y="16480"/>
                  <a:pt x="2626" y="16483"/>
                </a:cubicBezTo>
                <a:cubicBezTo>
                  <a:pt x="2649" y="16441"/>
                  <a:pt x="2678" y="16367"/>
                  <a:pt x="2720" y="16249"/>
                </a:cubicBezTo>
                <a:cubicBezTo>
                  <a:pt x="2733" y="16207"/>
                  <a:pt x="2746" y="16159"/>
                  <a:pt x="2757" y="16108"/>
                </a:cubicBezTo>
                <a:cubicBezTo>
                  <a:pt x="2779" y="16012"/>
                  <a:pt x="2807" y="15944"/>
                  <a:pt x="2826" y="15932"/>
                </a:cubicBezTo>
                <a:cubicBezTo>
                  <a:pt x="2845" y="15872"/>
                  <a:pt x="2872" y="15794"/>
                  <a:pt x="2886" y="15742"/>
                </a:cubicBezTo>
                <a:cubicBezTo>
                  <a:pt x="2882" y="15698"/>
                  <a:pt x="2894" y="15638"/>
                  <a:pt x="2919" y="15598"/>
                </a:cubicBezTo>
                <a:cubicBezTo>
                  <a:pt x="2922" y="15593"/>
                  <a:pt x="2925" y="15585"/>
                  <a:pt x="2928" y="15579"/>
                </a:cubicBezTo>
                <a:cubicBezTo>
                  <a:pt x="2973" y="15369"/>
                  <a:pt x="2992" y="15166"/>
                  <a:pt x="3013" y="14789"/>
                </a:cubicBezTo>
                <a:cubicBezTo>
                  <a:pt x="3023" y="14608"/>
                  <a:pt x="3034" y="14468"/>
                  <a:pt x="3045" y="14360"/>
                </a:cubicBezTo>
                <a:cubicBezTo>
                  <a:pt x="2924" y="14346"/>
                  <a:pt x="3044" y="12448"/>
                  <a:pt x="3225" y="11662"/>
                </a:cubicBezTo>
                <a:cubicBezTo>
                  <a:pt x="3386" y="10962"/>
                  <a:pt x="3557" y="10416"/>
                  <a:pt x="3701" y="10098"/>
                </a:cubicBezTo>
                <a:cubicBezTo>
                  <a:pt x="3705" y="10065"/>
                  <a:pt x="3709" y="10030"/>
                  <a:pt x="3708" y="10010"/>
                </a:cubicBezTo>
                <a:cubicBezTo>
                  <a:pt x="3700" y="9897"/>
                  <a:pt x="3755" y="9804"/>
                  <a:pt x="3837" y="9793"/>
                </a:cubicBezTo>
                <a:cubicBezTo>
                  <a:pt x="3856" y="9791"/>
                  <a:pt x="3884" y="9785"/>
                  <a:pt x="3909" y="9781"/>
                </a:cubicBezTo>
                <a:cubicBezTo>
                  <a:pt x="3956" y="9743"/>
                  <a:pt x="3996" y="9667"/>
                  <a:pt x="4024" y="9542"/>
                </a:cubicBezTo>
                <a:cubicBezTo>
                  <a:pt x="4053" y="9411"/>
                  <a:pt x="4096" y="9325"/>
                  <a:pt x="4131" y="9325"/>
                </a:cubicBezTo>
                <a:cubicBezTo>
                  <a:pt x="4164" y="9325"/>
                  <a:pt x="4209" y="9264"/>
                  <a:pt x="4233" y="9191"/>
                </a:cubicBezTo>
                <a:cubicBezTo>
                  <a:pt x="4259" y="9114"/>
                  <a:pt x="4297" y="9075"/>
                  <a:pt x="4326" y="9096"/>
                </a:cubicBezTo>
                <a:cubicBezTo>
                  <a:pt x="4360" y="9120"/>
                  <a:pt x="4373" y="9097"/>
                  <a:pt x="4366" y="9023"/>
                </a:cubicBezTo>
                <a:cubicBezTo>
                  <a:pt x="4359" y="8940"/>
                  <a:pt x="4381" y="8911"/>
                  <a:pt x="4457" y="8908"/>
                </a:cubicBezTo>
                <a:cubicBezTo>
                  <a:pt x="4723" y="8898"/>
                  <a:pt x="4753" y="8886"/>
                  <a:pt x="4711" y="8791"/>
                </a:cubicBezTo>
                <a:cubicBezTo>
                  <a:pt x="4679" y="8719"/>
                  <a:pt x="4685" y="8687"/>
                  <a:pt x="4738" y="8633"/>
                </a:cubicBezTo>
                <a:cubicBezTo>
                  <a:pt x="4823" y="8548"/>
                  <a:pt x="5067" y="8544"/>
                  <a:pt x="5095" y="8628"/>
                </a:cubicBezTo>
                <a:cubicBezTo>
                  <a:pt x="5108" y="8668"/>
                  <a:pt x="5145" y="8686"/>
                  <a:pt x="5184" y="8687"/>
                </a:cubicBezTo>
                <a:cubicBezTo>
                  <a:pt x="5212" y="8680"/>
                  <a:pt x="5241" y="8675"/>
                  <a:pt x="5256" y="8670"/>
                </a:cubicBezTo>
                <a:cubicBezTo>
                  <a:pt x="5275" y="8658"/>
                  <a:pt x="5292" y="8640"/>
                  <a:pt x="5304" y="8618"/>
                </a:cubicBezTo>
                <a:cubicBezTo>
                  <a:pt x="5333" y="8563"/>
                  <a:pt x="5354" y="8564"/>
                  <a:pt x="5389" y="8618"/>
                </a:cubicBezTo>
                <a:cubicBezTo>
                  <a:pt x="5415" y="8658"/>
                  <a:pt x="5447" y="8670"/>
                  <a:pt x="5460" y="8645"/>
                </a:cubicBezTo>
                <a:cubicBezTo>
                  <a:pt x="5462" y="8642"/>
                  <a:pt x="5469" y="8638"/>
                  <a:pt x="5472" y="8635"/>
                </a:cubicBezTo>
                <a:cubicBezTo>
                  <a:pt x="5498" y="8594"/>
                  <a:pt x="5560" y="8576"/>
                  <a:pt x="5677" y="8574"/>
                </a:cubicBezTo>
                <a:cubicBezTo>
                  <a:pt x="5788" y="8573"/>
                  <a:pt x="5908" y="8542"/>
                  <a:pt x="5943" y="8506"/>
                </a:cubicBezTo>
                <a:cubicBezTo>
                  <a:pt x="5987" y="8462"/>
                  <a:pt x="6040" y="8466"/>
                  <a:pt x="6114" y="8518"/>
                </a:cubicBezTo>
                <a:cubicBezTo>
                  <a:pt x="6135" y="8533"/>
                  <a:pt x="6148" y="8533"/>
                  <a:pt x="6164" y="8540"/>
                </a:cubicBezTo>
                <a:cubicBezTo>
                  <a:pt x="6245" y="8525"/>
                  <a:pt x="6295" y="8510"/>
                  <a:pt x="6310" y="8487"/>
                </a:cubicBezTo>
                <a:cubicBezTo>
                  <a:pt x="6250" y="8251"/>
                  <a:pt x="6366" y="8156"/>
                  <a:pt x="6754" y="8080"/>
                </a:cubicBezTo>
                <a:cubicBezTo>
                  <a:pt x="6861" y="8059"/>
                  <a:pt x="6990" y="8046"/>
                  <a:pt x="7125" y="8043"/>
                </a:cubicBezTo>
                <a:cubicBezTo>
                  <a:pt x="7530" y="8034"/>
                  <a:pt x="7982" y="8100"/>
                  <a:pt x="8013" y="8194"/>
                </a:cubicBezTo>
                <a:cubicBezTo>
                  <a:pt x="8023" y="8223"/>
                  <a:pt x="8106" y="8264"/>
                  <a:pt x="8197" y="8287"/>
                </a:cubicBezTo>
                <a:cubicBezTo>
                  <a:pt x="8288" y="8310"/>
                  <a:pt x="8380" y="8368"/>
                  <a:pt x="8401" y="8416"/>
                </a:cubicBezTo>
                <a:cubicBezTo>
                  <a:pt x="8422" y="8464"/>
                  <a:pt x="8457" y="8501"/>
                  <a:pt x="8480" y="8501"/>
                </a:cubicBezTo>
                <a:cubicBezTo>
                  <a:pt x="8502" y="8501"/>
                  <a:pt x="8575" y="8571"/>
                  <a:pt x="8641" y="8655"/>
                </a:cubicBezTo>
                <a:cubicBezTo>
                  <a:pt x="8707" y="8739"/>
                  <a:pt x="8767" y="8794"/>
                  <a:pt x="8775" y="8779"/>
                </a:cubicBezTo>
                <a:cubicBezTo>
                  <a:pt x="8783" y="8764"/>
                  <a:pt x="8807" y="8794"/>
                  <a:pt x="8830" y="8845"/>
                </a:cubicBezTo>
                <a:cubicBezTo>
                  <a:pt x="8844" y="8877"/>
                  <a:pt x="8848" y="8900"/>
                  <a:pt x="8848" y="8921"/>
                </a:cubicBezTo>
                <a:cubicBezTo>
                  <a:pt x="8983" y="8938"/>
                  <a:pt x="9051" y="8985"/>
                  <a:pt x="9054" y="9074"/>
                </a:cubicBezTo>
                <a:cubicBezTo>
                  <a:pt x="9063" y="9297"/>
                  <a:pt x="9071" y="9325"/>
                  <a:pt x="9149" y="9325"/>
                </a:cubicBezTo>
                <a:cubicBezTo>
                  <a:pt x="9194" y="9325"/>
                  <a:pt x="9244" y="9361"/>
                  <a:pt x="9258" y="9408"/>
                </a:cubicBezTo>
                <a:cubicBezTo>
                  <a:pt x="9312" y="9580"/>
                  <a:pt x="9662" y="10069"/>
                  <a:pt x="9762" y="10110"/>
                </a:cubicBezTo>
                <a:cubicBezTo>
                  <a:pt x="9780" y="10117"/>
                  <a:pt x="9796" y="10134"/>
                  <a:pt x="9812" y="10146"/>
                </a:cubicBezTo>
                <a:cubicBezTo>
                  <a:pt x="9814" y="10137"/>
                  <a:pt x="9816" y="10125"/>
                  <a:pt x="9816" y="10110"/>
                </a:cubicBezTo>
                <a:cubicBezTo>
                  <a:pt x="9827" y="9802"/>
                  <a:pt x="9831" y="9799"/>
                  <a:pt x="9949" y="9973"/>
                </a:cubicBezTo>
                <a:cubicBezTo>
                  <a:pt x="10023" y="10083"/>
                  <a:pt x="10028" y="10104"/>
                  <a:pt x="9994" y="10185"/>
                </a:cubicBezTo>
                <a:cubicBezTo>
                  <a:pt x="9960" y="10269"/>
                  <a:pt x="9961" y="10270"/>
                  <a:pt x="10006" y="10203"/>
                </a:cubicBezTo>
                <a:cubicBezTo>
                  <a:pt x="10050" y="10138"/>
                  <a:pt x="10060" y="10140"/>
                  <a:pt x="10098" y="10227"/>
                </a:cubicBezTo>
                <a:cubicBezTo>
                  <a:pt x="10138" y="10318"/>
                  <a:pt x="10172" y="10341"/>
                  <a:pt x="10294" y="10363"/>
                </a:cubicBezTo>
                <a:cubicBezTo>
                  <a:pt x="10379" y="10379"/>
                  <a:pt x="10370" y="10254"/>
                  <a:pt x="10273" y="10093"/>
                </a:cubicBezTo>
                <a:cubicBezTo>
                  <a:pt x="10222" y="10008"/>
                  <a:pt x="10186" y="9918"/>
                  <a:pt x="10195" y="9893"/>
                </a:cubicBezTo>
                <a:cubicBezTo>
                  <a:pt x="10203" y="9868"/>
                  <a:pt x="10189" y="9818"/>
                  <a:pt x="10162" y="9781"/>
                </a:cubicBezTo>
                <a:cubicBezTo>
                  <a:pt x="10116" y="9717"/>
                  <a:pt x="10116" y="9714"/>
                  <a:pt x="10161" y="9681"/>
                </a:cubicBezTo>
                <a:cubicBezTo>
                  <a:pt x="10192" y="9658"/>
                  <a:pt x="10229" y="9683"/>
                  <a:pt x="10272" y="9759"/>
                </a:cubicBezTo>
                <a:cubicBezTo>
                  <a:pt x="10324" y="9850"/>
                  <a:pt x="10335" y="9857"/>
                  <a:pt x="10335" y="9793"/>
                </a:cubicBezTo>
                <a:cubicBezTo>
                  <a:pt x="10335" y="9680"/>
                  <a:pt x="10391" y="9629"/>
                  <a:pt x="10424" y="9713"/>
                </a:cubicBezTo>
                <a:cubicBezTo>
                  <a:pt x="10444" y="9760"/>
                  <a:pt x="10494" y="9781"/>
                  <a:pt x="10578" y="9774"/>
                </a:cubicBezTo>
                <a:cubicBezTo>
                  <a:pt x="10656" y="9767"/>
                  <a:pt x="10708" y="9786"/>
                  <a:pt x="10715" y="9822"/>
                </a:cubicBezTo>
                <a:cubicBezTo>
                  <a:pt x="10721" y="9852"/>
                  <a:pt x="10757" y="9876"/>
                  <a:pt x="10796" y="9886"/>
                </a:cubicBezTo>
                <a:cubicBezTo>
                  <a:pt x="10797" y="9886"/>
                  <a:pt x="10798" y="9886"/>
                  <a:pt x="10799" y="9886"/>
                </a:cubicBezTo>
                <a:cubicBezTo>
                  <a:pt x="10823" y="9886"/>
                  <a:pt x="10854" y="9900"/>
                  <a:pt x="10879" y="9925"/>
                </a:cubicBezTo>
                <a:cubicBezTo>
                  <a:pt x="10892" y="9932"/>
                  <a:pt x="10913" y="9936"/>
                  <a:pt x="10919" y="9944"/>
                </a:cubicBezTo>
                <a:cubicBezTo>
                  <a:pt x="10935" y="9968"/>
                  <a:pt x="11036" y="10038"/>
                  <a:pt x="11144" y="10098"/>
                </a:cubicBezTo>
                <a:cubicBezTo>
                  <a:pt x="11251" y="10158"/>
                  <a:pt x="11376" y="10226"/>
                  <a:pt x="11420" y="10251"/>
                </a:cubicBezTo>
                <a:cubicBezTo>
                  <a:pt x="11518" y="10308"/>
                  <a:pt x="11569" y="10311"/>
                  <a:pt x="11552" y="10259"/>
                </a:cubicBezTo>
                <a:cubicBezTo>
                  <a:pt x="11545" y="10237"/>
                  <a:pt x="11548" y="10138"/>
                  <a:pt x="11560" y="10039"/>
                </a:cubicBezTo>
                <a:cubicBezTo>
                  <a:pt x="11576" y="9901"/>
                  <a:pt x="11573" y="9856"/>
                  <a:pt x="11544" y="9834"/>
                </a:cubicBezTo>
                <a:cubicBezTo>
                  <a:pt x="11523" y="9819"/>
                  <a:pt x="11512" y="9789"/>
                  <a:pt x="11520" y="9766"/>
                </a:cubicBezTo>
                <a:cubicBezTo>
                  <a:pt x="11531" y="9730"/>
                  <a:pt x="11431" y="9631"/>
                  <a:pt x="11292" y="9542"/>
                </a:cubicBezTo>
                <a:cubicBezTo>
                  <a:pt x="11247" y="9513"/>
                  <a:pt x="11248" y="9503"/>
                  <a:pt x="11301" y="9362"/>
                </a:cubicBezTo>
                <a:cubicBezTo>
                  <a:pt x="11343" y="9251"/>
                  <a:pt x="11367" y="9224"/>
                  <a:pt x="11392" y="9262"/>
                </a:cubicBezTo>
                <a:cubicBezTo>
                  <a:pt x="11410" y="9290"/>
                  <a:pt x="11459" y="9300"/>
                  <a:pt x="11503" y="9284"/>
                </a:cubicBezTo>
                <a:cubicBezTo>
                  <a:pt x="11549" y="9266"/>
                  <a:pt x="11589" y="9276"/>
                  <a:pt x="11600" y="9308"/>
                </a:cubicBezTo>
                <a:cubicBezTo>
                  <a:pt x="11609" y="9338"/>
                  <a:pt x="11638" y="9362"/>
                  <a:pt x="11664" y="9362"/>
                </a:cubicBezTo>
                <a:cubicBezTo>
                  <a:pt x="11732" y="9362"/>
                  <a:pt x="11785" y="9493"/>
                  <a:pt x="11749" y="9574"/>
                </a:cubicBezTo>
                <a:cubicBezTo>
                  <a:pt x="11713" y="9657"/>
                  <a:pt x="11740" y="9720"/>
                  <a:pt x="11841" y="9788"/>
                </a:cubicBezTo>
                <a:cubicBezTo>
                  <a:pt x="11903" y="9830"/>
                  <a:pt x="11927" y="9830"/>
                  <a:pt x="11935" y="9788"/>
                </a:cubicBezTo>
                <a:cubicBezTo>
                  <a:pt x="11942" y="9757"/>
                  <a:pt x="11986" y="9734"/>
                  <a:pt x="12035" y="9737"/>
                </a:cubicBezTo>
                <a:cubicBezTo>
                  <a:pt x="12084" y="9740"/>
                  <a:pt x="12136" y="9711"/>
                  <a:pt x="12151" y="9671"/>
                </a:cubicBezTo>
                <a:cubicBezTo>
                  <a:pt x="12166" y="9632"/>
                  <a:pt x="12214" y="9595"/>
                  <a:pt x="12257" y="9588"/>
                </a:cubicBezTo>
                <a:cubicBezTo>
                  <a:pt x="12300" y="9582"/>
                  <a:pt x="12347" y="9564"/>
                  <a:pt x="12360" y="9549"/>
                </a:cubicBezTo>
                <a:cubicBezTo>
                  <a:pt x="12373" y="9535"/>
                  <a:pt x="12425" y="9506"/>
                  <a:pt x="12475" y="9486"/>
                </a:cubicBezTo>
                <a:cubicBezTo>
                  <a:pt x="12525" y="9466"/>
                  <a:pt x="12578" y="9433"/>
                  <a:pt x="12593" y="9413"/>
                </a:cubicBezTo>
                <a:cubicBezTo>
                  <a:pt x="12607" y="9393"/>
                  <a:pt x="12675" y="9345"/>
                  <a:pt x="12744" y="9308"/>
                </a:cubicBezTo>
                <a:cubicBezTo>
                  <a:pt x="12859" y="9246"/>
                  <a:pt x="12867" y="9232"/>
                  <a:pt x="12852" y="9118"/>
                </a:cubicBezTo>
                <a:cubicBezTo>
                  <a:pt x="12846" y="9067"/>
                  <a:pt x="12827" y="9012"/>
                  <a:pt x="12810" y="8962"/>
                </a:cubicBezTo>
                <a:cubicBezTo>
                  <a:pt x="12804" y="8950"/>
                  <a:pt x="12798" y="8942"/>
                  <a:pt x="12793" y="8923"/>
                </a:cubicBezTo>
                <a:cubicBezTo>
                  <a:pt x="12789" y="8909"/>
                  <a:pt x="12785" y="8902"/>
                  <a:pt x="12781" y="8891"/>
                </a:cubicBezTo>
                <a:cubicBezTo>
                  <a:pt x="12761" y="8861"/>
                  <a:pt x="12734" y="8842"/>
                  <a:pt x="12704" y="8833"/>
                </a:cubicBezTo>
                <a:cubicBezTo>
                  <a:pt x="12692" y="8835"/>
                  <a:pt x="12685" y="8828"/>
                  <a:pt x="12670" y="8835"/>
                </a:cubicBezTo>
                <a:cubicBezTo>
                  <a:pt x="12665" y="8838"/>
                  <a:pt x="12628" y="8838"/>
                  <a:pt x="12620" y="8840"/>
                </a:cubicBezTo>
                <a:cubicBezTo>
                  <a:pt x="12608" y="8849"/>
                  <a:pt x="12597" y="8858"/>
                  <a:pt x="12591" y="8874"/>
                </a:cubicBezTo>
                <a:cubicBezTo>
                  <a:pt x="12581" y="8907"/>
                  <a:pt x="12397" y="8912"/>
                  <a:pt x="12217" y="8896"/>
                </a:cubicBezTo>
                <a:cubicBezTo>
                  <a:pt x="12004" y="8912"/>
                  <a:pt x="11751" y="8921"/>
                  <a:pt x="11531" y="8921"/>
                </a:cubicBezTo>
                <a:cubicBezTo>
                  <a:pt x="11460" y="8921"/>
                  <a:pt x="11404" y="8909"/>
                  <a:pt x="11357" y="8891"/>
                </a:cubicBezTo>
                <a:cubicBezTo>
                  <a:pt x="11333" y="8895"/>
                  <a:pt x="11287" y="8895"/>
                  <a:pt x="11272" y="8899"/>
                </a:cubicBezTo>
                <a:cubicBezTo>
                  <a:pt x="11194" y="8919"/>
                  <a:pt x="11145" y="8910"/>
                  <a:pt x="11133" y="8874"/>
                </a:cubicBezTo>
                <a:cubicBezTo>
                  <a:pt x="11123" y="8842"/>
                  <a:pt x="11059" y="8825"/>
                  <a:pt x="10981" y="8833"/>
                </a:cubicBezTo>
                <a:cubicBezTo>
                  <a:pt x="10855" y="8845"/>
                  <a:pt x="10846" y="8840"/>
                  <a:pt x="10845" y="8728"/>
                </a:cubicBezTo>
                <a:cubicBezTo>
                  <a:pt x="10845" y="8663"/>
                  <a:pt x="10863" y="8593"/>
                  <a:pt x="10884" y="8574"/>
                </a:cubicBezTo>
                <a:cubicBezTo>
                  <a:pt x="10905" y="8556"/>
                  <a:pt x="10949" y="8516"/>
                  <a:pt x="10981" y="8484"/>
                </a:cubicBezTo>
                <a:cubicBezTo>
                  <a:pt x="11013" y="8453"/>
                  <a:pt x="11057" y="8428"/>
                  <a:pt x="11078" y="8428"/>
                </a:cubicBezTo>
                <a:cubicBezTo>
                  <a:pt x="11147" y="8428"/>
                  <a:pt x="11251" y="8313"/>
                  <a:pt x="11238" y="8250"/>
                </a:cubicBezTo>
                <a:cubicBezTo>
                  <a:pt x="11222" y="8170"/>
                  <a:pt x="11269" y="8099"/>
                  <a:pt x="11366" y="8058"/>
                </a:cubicBezTo>
                <a:cubicBezTo>
                  <a:pt x="11568" y="7972"/>
                  <a:pt x="11798" y="7766"/>
                  <a:pt x="11892" y="7585"/>
                </a:cubicBezTo>
                <a:cubicBezTo>
                  <a:pt x="11946" y="7480"/>
                  <a:pt x="12006" y="7392"/>
                  <a:pt x="12027" y="7392"/>
                </a:cubicBezTo>
                <a:cubicBezTo>
                  <a:pt x="12067" y="7392"/>
                  <a:pt x="12256" y="7178"/>
                  <a:pt x="12665" y="6664"/>
                </a:cubicBezTo>
                <a:cubicBezTo>
                  <a:pt x="12805" y="6488"/>
                  <a:pt x="12927" y="6359"/>
                  <a:pt x="12936" y="6376"/>
                </a:cubicBezTo>
                <a:cubicBezTo>
                  <a:pt x="12940" y="6383"/>
                  <a:pt x="12948" y="6377"/>
                  <a:pt x="12956" y="6369"/>
                </a:cubicBezTo>
                <a:cubicBezTo>
                  <a:pt x="12958" y="6366"/>
                  <a:pt x="12960" y="6365"/>
                  <a:pt x="12962" y="6362"/>
                </a:cubicBezTo>
                <a:cubicBezTo>
                  <a:pt x="12971" y="6348"/>
                  <a:pt x="12982" y="6331"/>
                  <a:pt x="12992" y="6305"/>
                </a:cubicBezTo>
                <a:cubicBezTo>
                  <a:pt x="13021" y="6227"/>
                  <a:pt x="13048" y="6209"/>
                  <a:pt x="13104" y="6230"/>
                </a:cubicBezTo>
                <a:cubicBezTo>
                  <a:pt x="13112" y="6233"/>
                  <a:pt x="13116" y="6231"/>
                  <a:pt x="13124" y="6232"/>
                </a:cubicBezTo>
                <a:cubicBezTo>
                  <a:pt x="13158" y="6229"/>
                  <a:pt x="13236" y="6162"/>
                  <a:pt x="13300" y="6079"/>
                </a:cubicBezTo>
                <a:cubicBezTo>
                  <a:pt x="13367" y="5994"/>
                  <a:pt x="13459" y="5909"/>
                  <a:pt x="13505" y="5889"/>
                </a:cubicBezTo>
                <a:cubicBezTo>
                  <a:pt x="13550" y="5868"/>
                  <a:pt x="13612" y="5812"/>
                  <a:pt x="13641" y="5764"/>
                </a:cubicBezTo>
                <a:cubicBezTo>
                  <a:pt x="13671" y="5717"/>
                  <a:pt x="13730" y="5671"/>
                  <a:pt x="13772" y="5667"/>
                </a:cubicBezTo>
                <a:cubicBezTo>
                  <a:pt x="13785" y="5666"/>
                  <a:pt x="13804" y="5652"/>
                  <a:pt x="13821" y="5643"/>
                </a:cubicBezTo>
                <a:cubicBezTo>
                  <a:pt x="13856" y="5619"/>
                  <a:pt x="13880" y="5598"/>
                  <a:pt x="13911" y="5572"/>
                </a:cubicBezTo>
                <a:cubicBezTo>
                  <a:pt x="13920" y="5563"/>
                  <a:pt x="13930" y="5555"/>
                  <a:pt x="13937" y="5545"/>
                </a:cubicBezTo>
                <a:cubicBezTo>
                  <a:pt x="13986" y="5482"/>
                  <a:pt x="14060" y="5430"/>
                  <a:pt x="14100" y="5428"/>
                </a:cubicBezTo>
                <a:cubicBezTo>
                  <a:pt x="14106" y="5428"/>
                  <a:pt x="14132" y="5415"/>
                  <a:pt x="14141" y="5413"/>
                </a:cubicBezTo>
                <a:cubicBezTo>
                  <a:pt x="14156" y="5410"/>
                  <a:pt x="14187" y="5398"/>
                  <a:pt x="14208" y="5392"/>
                </a:cubicBezTo>
                <a:cubicBezTo>
                  <a:pt x="14224" y="5383"/>
                  <a:pt x="14237" y="5372"/>
                  <a:pt x="14241" y="5362"/>
                </a:cubicBezTo>
                <a:cubicBezTo>
                  <a:pt x="14248" y="5341"/>
                  <a:pt x="14265" y="5337"/>
                  <a:pt x="14278" y="5353"/>
                </a:cubicBezTo>
                <a:cubicBezTo>
                  <a:pt x="14284" y="5360"/>
                  <a:pt x="14304" y="5357"/>
                  <a:pt x="14330" y="5350"/>
                </a:cubicBezTo>
                <a:cubicBezTo>
                  <a:pt x="14338" y="5347"/>
                  <a:pt x="14341" y="5349"/>
                  <a:pt x="14349" y="5345"/>
                </a:cubicBezTo>
                <a:cubicBezTo>
                  <a:pt x="14376" y="5336"/>
                  <a:pt x="14406" y="5324"/>
                  <a:pt x="14438" y="5306"/>
                </a:cubicBezTo>
                <a:cubicBezTo>
                  <a:pt x="14513" y="5265"/>
                  <a:pt x="14652" y="5227"/>
                  <a:pt x="14746" y="5221"/>
                </a:cubicBezTo>
                <a:cubicBezTo>
                  <a:pt x="14963" y="5207"/>
                  <a:pt x="14999" y="5188"/>
                  <a:pt x="15014" y="5077"/>
                </a:cubicBezTo>
                <a:cubicBezTo>
                  <a:pt x="15024" y="5009"/>
                  <a:pt x="15042" y="4994"/>
                  <a:pt x="15088" y="5016"/>
                </a:cubicBezTo>
                <a:cubicBezTo>
                  <a:pt x="15141" y="5042"/>
                  <a:pt x="15146" y="5035"/>
                  <a:pt x="15117" y="4970"/>
                </a:cubicBezTo>
                <a:cubicBezTo>
                  <a:pt x="15068" y="4856"/>
                  <a:pt x="15147" y="4741"/>
                  <a:pt x="15217" y="4824"/>
                </a:cubicBezTo>
                <a:cubicBezTo>
                  <a:pt x="15220" y="4827"/>
                  <a:pt x="15222" y="4826"/>
                  <a:pt x="15225" y="4829"/>
                </a:cubicBezTo>
                <a:cubicBezTo>
                  <a:pt x="15246" y="4787"/>
                  <a:pt x="15273" y="4757"/>
                  <a:pt x="15312" y="4726"/>
                </a:cubicBezTo>
                <a:cubicBezTo>
                  <a:pt x="15365" y="4685"/>
                  <a:pt x="15409" y="4666"/>
                  <a:pt x="15430" y="4670"/>
                </a:cubicBezTo>
                <a:cubicBezTo>
                  <a:pt x="15627" y="4528"/>
                  <a:pt x="15993" y="4298"/>
                  <a:pt x="16173" y="4207"/>
                </a:cubicBezTo>
                <a:cubicBezTo>
                  <a:pt x="16222" y="4179"/>
                  <a:pt x="16278" y="4143"/>
                  <a:pt x="16322" y="4119"/>
                </a:cubicBezTo>
                <a:cubicBezTo>
                  <a:pt x="16349" y="4105"/>
                  <a:pt x="16357" y="4095"/>
                  <a:pt x="16383" y="4080"/>
                </a:cubicBezTo>
                <a:cubicBezTo>
                  <a:pt x="16393" y="4060"/>
                  <a:pt x="16406" y="4054"/>
                  <a:pt x="16418" y="4061"/>
                </a:cubicBezTo>
                <a:cubicBezTo>
                  <a:pt x="16483" y="4024"/>
                  <a:pt x="16523" y="3999"/>
                  <a:pt x="16573" y="3968"/>
                </a:cubicBezTo>
                <a:cubicBezTo>
                  <a:pt x="16588" y="3936"/>
                  <a:pt x="16660" y="3908"/>
                  <a:pt x="16734" y="3878"/>
                </a:cubicBezTo>
                <a:cubicBezTo>
                  <a:pt x="16738" y="3876"/>
                  <a:pt x="16740" y="3875"/>
                  <a:pt x="16743" y="3873"/>
                </a:cubicBezTo>
                <a:cubicBezTo>
                  <a:pt x="16848" y="3811"/>
                  <a:pt x="16937" y="3779"/>
                  <a:pt x="17002" y="3771"/>
                </a:cubicBezTo>
                <a:cubicBezTo>
                  <a:pt x="17002" y="3770"/>
                  <a:pt x="17003" y="3769"/>
                  <a:pt x="17004" y="3768"/>
                </a:cubicBezTo>
                <a:cubicBezTo>
                  <a:pt x="17034" y="3749"/>
                  <a:pt x="17059" y="3726"/>
                  <a:pt x="17073" y="3705"/>
                </a:cubicBezTo>
                <a:cubicBezTo>
                  <a:pt x="17076" y="3700"/>
                  <a:pt x="17089" y="3692"/>
                  <a:pt x="17095" y="3685"/>
                </a:cubicBezTo>
                <a:cubicBezTo>
                  <a:pt x="17095" y="3680"/>
                  <a:pt x="17097" y="3677"/>
                  <a:pt x="17097" y="3671"/>
                </a:cubicBezTo>
                <a:cubicBezTo>
                  <a:pt x="17095" y="3643"/>
                  <a:pt x="17097" y="3616"/>
                  <a:pt x="17105" y="3593"/>
                </a:cubicBezTo>
                <a:cubicBezTo>
                  <a:pt x="17122" y="3497"/>
                  <a:pt x="17203" y="3445"/>
                  <a:pt x="17432" y="3376"/>
                </a:cubicBezTo>
                <a:cubicBezTo>
                  <a:pt x="17494" y="3357"/>
                  <a:pt x="17559" y="3300"/>
                  <a:pt x="17578" y="3252"/>
                </a:cubicBezTo>
                <a:cubicBezTo>
                  <a:pt x="17598" y="3198"/>
                  <a:pt x="17671" y="3188"/>
                  <a:pt x="17798" y="3193"/>
                </a:cubicBezTo>
                <a:cubicBezTo>
                  <a:pt x="17814" y="3186"/>
                  <a:pt x="17832" y="3188"/>
                  <a:pt x="17849" y="3196"/>
                </a:cubicBezTo>
                <a:cubicBezTo>
                  <a:pt x="17876" y="3198"/>
                  <a:pt x="17885" y="3194"/>
                  <a:pt x="17919" y="3198"/>
                </a:cubicBezTo>
                <a:cubicBezTo>
                  <a:pt x="18039" y="3211"/>
                  <a:pt x="18135" y="3236"/>
                  <a:pt x="18236" y="3259"/>
                </a:cubicBezTo>
                <a:cubicBezTo>
                  <a:pt x="18260" y="3250"/>
                  <a:pt x="18283" y="3256"/>
                  <a:pt x="18301" y="3271"/>
                </a:cubicBezTo>
                <a:cubicBezTo>
                  <a:pt x="18477" y="3315"/>
                  <a:pt x="18615" y="3365"/>
                  <a:pt x="18643" y="3417"/>
                </a:cubicBezTo>
                <a:cubicBezTo>
                  <a:pt x="18684" y="3495"/>
                  <a:pt x="18778" y="3493"/>
                  <a:pt x="18783" y="3427"/>
                </a:cubicBezTo>
                <a:cubicBezTo>
                  <a:pt x="18516" y="3276"/>
                  <a:pt x="18255" y="3154"/>
                  <a:pt x="18111" y="3152"/>
                </a:cubicBezTo>
                <a:cubicBezTo>
                  <a:pt x="18010" y="3150"/>
                  <a:pt x="17859" y="3100"/>
                  <a:pt x="17774" y="3040"/>
                </a:cubicBezTo>
                <a:cubicBezTo>
                  <a:pt x="17765" y="3033"/>
                  <a:pt x="17760" y="3026"/>
                  <a:pt x="17752" y="3020"/>
                </a:cubicBezTo>
                <a:cubicBezTo>
                  <a:pt x="17576" y="3013"/>
                  <a:pt x="17443" y="2991"/>
                  <a:pt x="17438" y="2959"/>
                </a:cubicBezTo>
                <a:cubicBezTo>
                  <a:pt x="17433" y="2926"/>
                  <a:pt x="17474" y="2883"/>
                  <a:pt x="17529" y="2867"/>
                </a:cubicBezTo>
                <a:cubicBezTo>
                  <a:pt x="17583" y="2850"/>
                  <a:pt x="17627" y="2810"/>
                  <a:pt x="17627" y="2776"/>
                </a:cubicBezTo>
                <a:cubicBezTo>
                  <a:pt x="17626" y="2743"/>
                  <a:pt x="17667" y="2694"/>
                  <a:pt x="17718" y="2669"/>
                </a:cubicBezTo>
                <a:cubicBezTo>
                  <a:pt x="17770" y="2644"/>
                  <a:pt x="17830" y="2583"/>
                  <a:pt x="17853" y="2533"/>
                </a:cubicBezTo>
                <a:cubicBezTo>
                  <a:pt x="17875" y="2482"/>
                  <a:pt x="17911" y="2440"/>
                  <a:pt x="17934" y="2440"/>
                </a:cubicBezTo>
                <a:cubicBezTo>
                  <a:pt x="17957" y="2440"/>
                  <a:pt x="17984" y="2394"/>
                  <a:pt x="17995" y="2340"/>
                </a:cubicBezTo>
                <a:cubicBezTo>
                  <a:pt x="18007" y="2280"/>
                  <a:pt x="18036" y="2258"/>
                  <a:pt x="18068" y="2282"/>
                </a:cubicBezTo>
                <a:cubicBezTo>
                  <a:pt x="18077" y="2288"/>
                  <a:pt x="18089" y="2286"/>
                  <a:pt x="18099" y="2287"/>
                </a:cubicBezTo>
                <a:cubicBezTo>
                  <a:pt x="18165" y="2225"/>
                  <a:pt x="18258" y="2167"/>
                  <a:pt x="18381" y="2118"/>
                </a:cubicBezTo>
                <a:cubicBezTo>
                  <a:pt x="18489" y="2076"/>
                  <a:pt x="18615" y="1976"/>
                  <a:pt x="18668" y="1894"/>
                </a:cubicBezTo>
                <a:cubicBezTo>
                  <a:pt x="18710" y="1822"/>
                  <a:pt x="18799" y="1748"/>
                  <a:pt x="18888" y="1706"/>
                </a:cubicBezTo>
                <a:cubicBezTo>
                  <a:pt x="18940" y="1672"/>
                  <a:pt x="18999" y="1640"/>
                  <a:pt x="19059" y="1607"/>
                </a:cubicBezTo>
                <a:cubicBezTo>
                  <a:pt x="19067" y="1599"/>
                  <a:pt x="19072" y="1598"/>
                  <a:pt x="19080" y="1589"/>
                </a:cubicBezTo>
                <a:cubicBezTo>
                  <a:pt x="19104" y="1564"/>
                  <a:pt x="19150" y="1541"/>
                  <a:pt x="19201" y="1524"/>
                </a:cubicBezTo>
                <a:cubicBezTo>
                  <a:pt x="19414" y="1418"/>
                  <a:pt x="19618" y="1287"/>
                  <a:pt x="19659" y="1221"/>
                </a:cubicBezTo>
                <a:cubicBezTo>
                  <a:pt x="19703" y="1153"/>
                  <a:pt x="19802" y="1074"/>
                  <a:pt x="19880" y="1046"/>
                </a:cubicBezTo>
                <a:cubicBezTo>
                  <a:pt x="19958" y="1018"/>
                  <a:pt x="20139" y="915"/>
                  <a:pt x="20282" y="817"/>
                </a:cubicBezTo>
                <a:cubicBezTo>
                  <a:pt x="20424" y="718"/>
                  <a:pt x="20579" y="622"/>
                  <a:pt x="20627" y="600"/>
                </a:cubicBezTo>
                <a:cubicBezTo>
                  <a:pt x="20674" y="578"/>
                  <a:pt x="20713" y="551"/>
                  <a:pt x="20713" y="542"/>
                </a:cubicBezTo>
                <a:cubicBezTo>
                  <a:pt x="20713" y="532"/>
                  <a:pt x="20777" y="503"/>
                  <a:pt x="20855" y="476"/>
                </a:cubicBezTo>
                <a:cubicBezTo>
                  <a:pt x="20934" y="449"/>
                  <a:pt x="21024" y="382"/>
                  <a:pt x="21054" y="325"/>
                </a:cubicBezTo>
                <a:cubicBezTo>
                  <a:pt x="21113" y="213"/>
                  <a:pt x="21079" y="115"/>
                  <a:pt x="21022" y="132"/>
                </a:cubicBezTo>
                <a:close/>
                <a:moveTo>
                  <a:pt x="18843" y="3461"/>
                </a:moveTo>
                <a:cubicBezTo>
                  <a:pt x="18857" y="3492"/>
                  <a:pt x="18876" y="3522"/>
                  <a:pt x="18899" y="3539"/>
                </a:cubicBezTo>
                <a:cubicBezTo>
                  <a:pt x="18984" y="3604"/>
                  <a:pt x="19012" y="3609"/>
                  <a:pt x="19018" y="3561"/>
                </a:cubicBezTo>
                <a:cubicBezTo>
                  <a:pt x="18959" y="3523"/>
                  <a:pt x="18903" y="3496"/>
                  <a:pt x="18843" y="3461"/>
                </a:cubicBezTo>
                <a:close/>
                <a:moveTo>
                  <a:pt x="19173" y="3676"/>
                </a:moveTo>
                <a:cubicBezTo>
                  <a:pt x="19185" y="3703"/>
                  <a:pt x="19204" y="3724"/>
                  <a:pt x="19219" y="3724"/>
                </a:cubicBezTo>
                <a:cubicBezTo>
                  <a:pt x="19224" y="3724"/>
                  <a:pt x="19225" y="3718"/>
                  <a:pt x="19228" y="3715"/>
                </a:cubicBezTo>
                <a:cubicBezTo>
                  <a:pt x="19210" y="3701"/>
                  <a:pt x="19191" y="3689"/>
                  <a:pt x="19173" y="3676"/>
                </a:cubicBezTo>
                <a:close/>
                <a:moveTo>
                  <a:pt x="19541" y="3966"/>
                </a:moveTo>
                <a:cubicBezTo>
                  <a:pt x="19543" y="4001"/>
                  <a:pt x="19581" y="4065"/>
                  <a:pt x="19628" y="4112"/>
                </a:cubicBezTo>
                <a:cubicBezTo>
                  <a:pt x="19672" y="4155"/>
                  <a:pt x="19687" y="4169"/>
                  <a:pt x="19702" y="4183"/>
                </a:cubicBezTo>
                <a:cubicBezTo>
                  <a:pt x="19698" y="4172"/>
                  <a:pt x="19700" y="4168"/>
                  <a:pt x="19694" y="4156"/>
                </a:cubicBezTo>
                <a:cubicBezTo>
                  <a:pt x="19671" y="4102"/>
                  <a:pt x="19612" y="4036"/>
                  <a:pt x="19541" y="3966"/>
                </a:cubicBezTo>
                <a:close/>
                <a:moveTo>
                  <a:pt x="20337" y="4395"/>
                </a:moveTo>
                <a:cubicBezTo>
                  <a:pt x="20331" y="4399"/>
                  <a:pt x="20324" y="4411"/>
                  <a:pt x="20318" y="4419"/>
                </a:cubicBezTo>
                <a:cubicBezTo>
                  <a:pt x="20305" y="4477"/>
                  <a:pt x="20285" y="4536"/>
                  <a:pt x="20263" y="4585"/>
                </a:cubicBezTo>
                <a:cubicBezTo>
                  <a:pt x="20258" y="4617"/>
                  <a:pt x="20254" y="4650"/>
                  <a:pt x="20253" y="4687"/>
                </a:cubicBezTo>
                <a:cubicBezTo>
                  <a:pt x="20268" y="4678"/>
                  <a:pt x="20285" y="4677"/>
                  <a:pt x="20304" y="4707"/>
                </a:cubicBezTo>
                <a:cubicBezTo>
                  <a:pt x="20315" y="4723"/>
                  <a:pt x="20322" y="4746"/>
                  <a:pt x="20327" y="4765"/>
                </a:cubicBezTo>
                <a:cubicBezTo>
                  <a:pt x="20336" y="4761"/>
                  <a:pt x="20337" y="4763"/>
                  <a:pt x="20349" y="4755"/>
                </a:cubicBezTo>
                <a:cubicBezTo>
                  <a:pt x="20376" y="4738"/>
                  <a:pt x="20398" y="4715"/>
                  <a:pt x="20414" y="4687"/>
                </a:cubicBezTo>
                <a:cubicBezTo>
                  <a:pt x="20414" y="4686"/>
                  <a:pt x="20414" y="4681"/>
                  <a:pt x="20415" y="4680"/>
                </a:cubicBezTo>
                <a:cubicBezTo>
                  <a:pt x="20422" y="4666"/>
                  <a:pt x="20423" y="4658"/>
                  <a:pt x="20428" y="4646"/>
                </a:cubicBezTo>
                <a:cubicBezTo>
                  <a:pt x="20434" y="4628"/>
                  <a:pt x="20442" y="4609"/>
                  <a:pt x="20445" y="4590"/>
                </a:cubicBezTo>
                <a:cubicBezTo>
                  <a:pt x="20440" y="4559"/>
                  <a:pt x="20436" y="4531"/>
                  <a:pt x="20429" y="4499"/>
                </a:cubicBezTo>
                <a:cubicBezTo>
                  <a:pt x="20421" y="4484"/>
                  <a:pt x="20410" y="4468"/>
                  <a:pt x="20396" y="4451"/>
                </a:cubicBezTo>
                <a:cubicBezTo>
                  <a:pt x="20372" y="4423"/>
                  <a:pt x="20355" y="4409"/>
                  <a:pt x="20337" y="4395"/>
                </a:cubicBezTo>
                <a:close/>
                <a:moveTo>
                  <a:pt x="19781" y="5070"/>
                </a:moveTo>
                <a:cubicBezTo>
                  <a:pt x="19759" y="5175"/>
                  <a:pt x="19755" y="5255"/>
                  <a:pt x="19774" y="5301"/>
                </a:cubicBezTo>
                <a:cubicBezTo>
                  <a:pt x="19798" y="5358"/>
                  <a:pt x="19812" y="5378"/>
                  <a:pt x="19820" y="5357"/>
                </a:cubicBezTo>
                <a:cubicBezTo>
                  <a:pt x="19820" y="5348"/>
                  <a:pt x="19821" y="5340"/>
                  <a:pt x="19821" y="5331"/>
                </a:cubicBezTo>
                <a:cubicBezTo>
                  <a:pt x="19821" y="5182"/>
                  <a:pt x="19811" y="5107"/>
                  <a:pt x="19781" y="5070"/>
                </a:cubicBezTo>
                <a:close/>
                <a:moveTo>
                  <a:pt x="8025" y="8938"/>
                </a:moveTo>
                <a:cubicBezTo>
                  <a:pt x="8070" y="8971"/>
                  <a:pt x="8115" y="8980"/>
                  <a:pt x="8145" y="8955"/>
                </a:cubicBezTo>
                <a:cubicBezTo>
                  <a:pt x="8120" y="8950"/>
                  <a:pt x="8096" y="8945"/>
                  <a:pt x="8066" y="8945"/>
                </a:cubicBezTo>
                <a:cubicBezTo>
                  <a:pt x="8052" y="8945"/>
                  <a:pt x="8038" y="8940"/>
                  <a:pt x="8025" y="8938"/>
                </a:cubicBezTo>
                <a:close/>
                <a:moveTo>
                  <a:pt x="10472" y="10222"/>
                </a:moveTo>
                <a:cubicBezTo>
                  <a:pt x="10430" y="10213"/>
                  <a:pt x="10402" y="10255"/>
                  <a:pt x="10444" y="10305"/>
                </a:cubicBezTo>
                <a:cubicBezTo>
                  <a:pt x="10481" y="10350"/>
                  <a:pt x="10570" y="10363"/>
                  <a:pt x="10570" y="10324"/>
                </a:cubicBezTo>
                <a:cubicBezTo>
                  <a:pt x="10570" y="10312"/>
                  <a:pt x="10546" y="10278"/>
                  <a:pt x="10517" y="10249"/>
                </a:cubicBezTo>
                <a:cubicBezTo>
                  <a:pt x="10502" y="10233"/>
                  <a:pt x="10486" y="10225"/>
                  <a:pt x="10472" y="10222"/>
                </a:cubicBezTo>
                <a:close/>
                <a:moveTo>
                  <a:pt x="10733" y="10368"/>
                </a:moveTo>
                <a:cubicBezTo>
                  <a:pt x="10726" y="10372"/>
                  <a:pt x="10718" y="10381"/>
                  <a:pt x="10714" y="10395"/>
                </a:cubicBezTo>
                <a:cubicBezTo>
                  <a:pt x="10705" y="10423"/>
                  <a:pt x="10672" y="10448"/>
                  <a:pt x="10640" y="10449"/>
                </a:cubicBezTo>
                <a:cubicBezTo>
                  <a:pt x="10608" y="10449"/>
                  <a:pt x="10701" y="10559"/>
                  <a:pt x="10849" y="10695"/>
                </a:cubicBezTo>
                <a:cubicBezTo>
                  <a:pt x="10996" y="10830"/>
                  <a:pt x="11128" y="10939"/>
                  <a:pt x="11142" y="10939"/>
                </a:cubicBezTo>
                <a:cubicBezTo>
                  <a:pt x="11156" y="10939"/>
                  <a:pt x="11180" y="10981"/>
                  <a:pt x="11195" y="11034"/>
                </a:cubicBezTo>
                <a:cubicBezTo>
                  <a:pt x="11214" y="11049"/>
                  <a:pt x="11238" y="11066"/>
                  <a:pt x="11264" y="11085"/>
                </a:cubicBezTo>
                <a:cubicBezTo>
                  <a:pt x="11279" y="11092"/>
                  <a:pt x="11296" y="11110"/>
                  <a:pt x="11312" y="11121"/>
                </a:cubicBezTo>
                <a:cubicBezTo>
                  <a:pt x="11320" y="11117"/>
                  <a:pt x="11327" y="11113"/>
                  <a:pt x="11336" y="11107"/>
                </a:cubicBezTo>
                <a:cubicBezTo>
                  <a:pt x="11369" y="11083"/>
                  <a:pt x="11368" y="11065"/>
                  <a:pt x="11326" y="10985"/>
                </a:cubicBezTo>
                <a:cubicBezTo>
                  <a:pt x="11298" y="10933"/>
                  <a:pt x="11246" y="10890"/>
                  <a:pt x="11212" y="10890"/>
                </a:cubicBezTo>
                <a:cubicBezTo>
                  <a:pt x="11152" y="10890"/>
                  <a:pt x="11080" y="10782"/>
                  <a:pt x="11106" y="10731"/>
                </a:cubicBezTo>
                <a:cubicBezTo>
                  <a:pt x="11136" y="10675"/>
                  <a:pt x="11036" y="10585"/>
                  <a:pt x="10924" y="10568"/>
                </a:cubicBezTo>
                <a:cubicBezTo>
                  <a:pt x="10793" y="10548"/>
                  <a:pt x="10744" y="10511"/>
                  <a:pt x="10765" y="10446"/>
                </a:cubicBezTo>
                <a:cubicBezTo>
                  <a:pt x="10773" y="10423"/>
                  <a:pt x="10769" y="10391"/>
                  <a:pt x="10755" y="10376"/>
                </a:cubicBezTo>
                <a:cubicBezTo>
                  <a:pt x="10748" y="10368"/>
                  <a:pt x="10741" y="10364"/>
                  <a:pt x="10733" y="10368"/>
                </a:cubicBezTo>
                <a:close/>
                <a:moveTo>
                  <a:pt x="12700" y="10649"/>
                </a:moveTo>
                <a:cubicBezTo>
                  <a:pt x="12685" y="10646"/>
                  <a:pt x="12684" y="10672"/>
                  <a:pt x="12684" y="10722"/>
                </a:cubicBezTo>
                <a:cubicBezTo>
                  <a:pt x="12684" y="10765"/>
                  <a:pt x="12660" y="10812"/>
                  <a:pt x="12631" y="10826"/>
                </a:cubicBezTo>
                <a:cubicBezTo>
                  <a:pt x="12619" y="10833"/>
                  <a:pt x="12608" y="10842"/>
                  <a:pt x="12599" y="10853"/>
                </a:cubicBezTo>
                <a:cubicBezTo>
                  <a:pt x="12628" y="10929"/>
                  <a:pt x="12829" y="11055"/>
                  <a:pt x="12863" y="11017"/>
                </a:cubicBezTo>
                <a:cubicBezTo>
                  <a:pt x="12875" y="11003"/>
                  <a:pt x="12930" y="11034"/>
                  <a:pt x="12985" y="11087"/>
                </a:cubicBezTo>
                <a:cubicBezTo>
                  <a:pt x="13014" y="11114"/>
                  <a:pt x="13028" y="11120"/>
                  <a:pt x="13045" y="11131"/>
                </a:cubicBezTo>
                <a:cubicBezTo>
                  <a:pt x="13070" y="11139"/>
                  <a:pt x="13088" y="11145"/>
                  <a:pt x="13102" y="11146"/>
                </a:cubicBezTo>
                <a:cubicBezTo>
                  <a:pt x="13109" y="11139"/>
                  <a:pt x="13115" y="11130"/>
                  <a:pt x="13122" y="11116"/>
                </a:cubicBezTo>
                <a:cubicBezTo>
                  <a:pt x="13125" y="11111"/>
                  <a:pt x="13130" y="11111"/>
                  <a:pt x="13133" y="11107"/>
                </a:cubicBezTo>
                <a:cubicBezTo>
                  <a:pt x="13137" y="11076"/>
                  <a:pt x="13142" y="11038"/>
                  <a:pt x="13139" y="10965"/>
                </a:cubicBezTo>
                <a:cubicBezTo>
                  <a:pt x="13135" y="10870"/>
                  <a:pt x="13143" y="10778"/>
                  <a:pt x="13156" y="10763"/>
                </a:cubicBezTo>
                <a:cubicBezTo>
                  <a:pt x="13169" y="10748"/>
                  <a:pt x="13179" y="10712"/>
                  <a:pt x="13179" y="10685"/>
                </a:cubicBezTo>
                <a:cubicBezTo>
                  <a:pt x="13179" y="10658"/>
                  <a:pt x="13165" y="10653"/>
                  <a:pt x="13148" y="10673"/>
                </a:cubicBezTo>
                <a:cubicBezTo>
                  <a:pt x="13131" y="10693"/>
                  <a:pt x="13079" y="10711"/>
                  <a:pt x="13033" y="10714"/>
                </a:cubicBezTo>
                <a:cubicBezTo>
                  <a:pt x="12987" y="10718"/>
                  <a:pt x="12933" y="10746"/>
                  <a:pt x="12913" y="10778"/>
                </a:cubicBezTo>
                <a:cubicBezTo>
                  <a:pt x="12885" y="10822"/>
                  <a:pt x="12858" y="10816"/>
                  <a:pt x="12793" y="10741"/>
                </a:cubicBezTo>
                <a:cubicBezTo>
                  <a:pt x="12742" y="10683"/>
                  <a:pt x="12714" y="10651"/>
                  <a:pt x="12700" y="10649"/>
                </a:cubicBezTo>
                <a:close/>
                <a:moveTo>
                  <a:pt x="13725" y="10926"/>
                </a:moveTo>
                <a:cubicBezTo>
                  <a:pt x="13711" y="10943"/>
                  <a:pt x="13697" y="10968"/>
                  <a:pt x="13680" y="11004"/>
                </a:cubicBezTo>
                <a:cubicBezTo>
                  <a:pt x="13670" y="11027"/>
                  <a:pt x="13655" y="11042"/>
                  <a:pt x="13641" y="11060"/>
                </a:cubicBezTo>
                <a:cubicBezTo>
                  <a:pt x="13640" y="11081"/>
                  <a:pt x="13637" y="11098"/>
                  <a:pt x="13639" y="11124"/>
                </a:cubicBezTo>
                <a:cubicBezTo>
                  <a:pt x="13641" y="11161"/>
                  <a:pt x="13639" y="11203"/>
                  <a:pt x="13635" y="11238"/>
                </a:cubicBezTo>
                <a:cubicBezTo>
                  <a:pt x="13642" y="11243"/>
                  <a:pt x="13647" y="11246"/>
                  <a:pt x="13653" y="11251"/>
                </a:cubicBezTo>
                <a:cubicBezTo>
                  <a:pt x="13689" y="11279"/>
                  <a:pt x="13740" y="11316"/>
                  <a:pt x="13767" y="11331"/>
                </a:cubicBezTo>
                <a:cubicBezTo>
                  <a:pt x="13768" y="11332"/>
                  <a:pt x="13769" y="11330"/>
                  <a:pt x="13771" y="11331"/>
                </a:cubicBezTo>
                <a:cubicBezTo>
                  <a:pt x="13783" y="11309"/>
                  <a:pt x="13800" y="11311"/>
                  <a:pt x="13818" y="11326"/>
                </a:cubicBezTo>
                <a:cubicBezTo>
                  <a:pt x="13825" y="11321"/>
                  <a:pt x="13832" y="11318"/>
                  <a:pt x="13836" y="11309"/>
                </a:cubicBezTo>
                <a:cubicBezTo>
                  <a:pt x="13840" y="11290"/>
                  <a:pt x="13848" y="11268"/>
                  <a:pt x="13851" y="11251"/>
                </a:cubicBezTo>
                <a:cubicBezTo>
                  <a:pt x="13853" y="11236"/>
                  <a:pt x="13853" y="11224"/>
                  <a:pt x="13854" y="11209"/>
                </a:cubicBezTo>
                <a:cubicBezTo>
                  <a:pt x="13854" y="11175"/>
                  <a:pt x="13849" y="11137"/>
                  <a:pt x="13842" y="11092"/>
                </a:cubicBezTo>
                <a:cubicBezTo>
                  <a:pt x="13835" y="11054"/>
                  <a:pt x="13827" y="11029"/>
                  <a:pt x="13820" y="11002"/>
                </a:cubicBezTo>
                <a:cubicBezTo>
                  <a:pt x="13801" y="10974"/>
                  <a:pt x="13766" y="10951"/>
                  <a:pt x="13725" y="10926"/>
                </a:cubicBezTo>
                <a:close/>
                <a:moveTo>
                  <a:pt x="11421" y="11087"/>
                </a:moveTo>
                <a:cubicBezTo>
                  <a:pt x="11405" y="11088"/>
                  <a:pt x="11416" y="11123"/>
                  <a:pt x="11443" y="11163"/>
                </a:cubicBezTo>
                <a:cubicBezTo>
                  <a:pt x="11508" y="11256"/>
                  <a:pt x="11525" y="11254"/>
                  <a:pt x="11483" y="11160"/>
                </a:cubicBezTo>
                <a:cubicBezTo>
                  <a:pt x="11466" y="11120"/>
                  <a:pt x="11438" y="11086"/>
                  <a:pt x="11421" y="11087"/>
                </a:cubicBezTo>
                <a:close/>
                <a:moveTo>
                  <a:pt x="11611" y="11258"/>
                </a:moveTo>
                <a:cubicBezTo>
                  <a:pt x="11584" y="11257"/>
                  <a:pt x="11571" y="11278"/>
                  <a:pt x="11566" y="11309"/>
                </a:cubicBezTo>
                <a:cubicBezTo>
                  <a:pt x="11586" y="11323"/>
                  <a:pt x="11601" y="11337"/>
                  <a:pt x="11620" y="11350"/>
                </a:cubicBezTo>
                <a:cubicBezTo>
                  <a:pt x="11647" y="11345"/>
                  <a:pt x="11687" y="11351"/>
                  <a:pt x="11718" y="11375"/>
                </a:cubicBezTo>
                <a:cubicBezTo>
                  <a:pt x="11754" y="11402"/>
                  <a:pt x="11807" y="11426"/>
                  <a:pt x="11836" y="11426"/>
                </a:cubicBezTo>
                <a:cubicBezTo>
                  <a:pt x="11865" y="11426"/>
                  <a:pt x="11829" y="11382"/>
                  <a:pt x="11757" y="11328"/>
                </a:cubicBezTo>
                <a:cubicBezTo>
                  <a:pt x="11693" y="11281"/>
                  <a:pt x="11644" y="11258"/>
                  <a:pt x="11611" y="11258"/>
                </a:cubicBezTo>
                <a:close/>
                <a:moveTo>
                  <a:pt x="10751" y="11433"/>
                </a:moveTo>
                <a:cubicBezTo>
                  <a:pt x="10742" y="11434"/>
                  <a:pt x="10727" y="11452"/>
                  <a:pt x="10714" y="11463"/>
                </a:cubicBezTo>
                <a:cubicBezTo>
                  <a:pt x="10704" y="11489"/>
                  <a:pt x="10690" y="11516"/>
                  <a:pt x="10662" y="11536"/>
                </a:cubicBezTo>
                <a:cubicBezTo>
                  <a:pt x="10653" y="11542"/>
                  <a:pt x="10646" y="11550"/>
                  <a:pt x="10638" y="11558"/>
                </a:cubicBezTo>
                <a:cubicBezTo>
                  <a:pt x="10645" y="11558"/>
                  <a:pt x="10651" y="11565"/>
                  <a:pt x="10658" y="11570"/>
                </a:cubicBezTo>
                <a:cubicBezTo>
                  <a:pt x="10680" y="11564"/>
                  <a:pt x="10713" y="11540"/>
                  <a:pt x="10738" y="11504"/>
                </a:cubicBezTo>
                <a:cubicBezTo>
                  <a:pt x="10774" y="11453"/>
                  <a:pt x="10778" y="11432"/>
                  <a:pt x="10751" y="11433"/>
                </a:cubicBezTo>
                <a:close/>
                <a:moveTo>
                  <a:pt x="12190" y="11438"/>
                </a:moveTo>
                <a:cubicBezTo>
                  <a:pt x="12147" y="11429"/>
                  <a:pt x="12094" y="11446"/>
                  <a:pt x="12041" y="11492"/>
                </a:cubicBezTo>
                <a:lnTo>
                  <a:pt x="11987" y="11538"/>
                </a:lnTo>
                <a:lnTo>
                  <a:pt x="12049" y="11655"/>
                </a:lnTo>
                <a:cubicBezTo>
                  <a:pt x="12053" y="11663"/>
                  <a:pt x="12060" y="11672"/>
                  <a:pt x="12065" y="11679"/>
                </a:cubicBezTo>
                <a:cubicBezTo>
                  <a:pt x="12087" y="11698"/>
                  <a:pt x="12113" y="11717"/>
                  <a:pt x="12128" y="11733"/>
                </a:cubicBezTo>
                <a:cubicBezTo>
                  <a:pt x="12161" y="11767"/>
                  <a:pt x="12204" y="11777"/>
                  <a:pt x="12222" y="11755"/>
                </a:cubicBezTo>
                <a:cubicBezTo>
                  <a:pt x="12241" y="11733"/>
                  <a:pt x="12273" y="11744"/>
                  <a:pt x="12296" y="11777"/>
                </a:cubicBezTo>
                <a:cubicBezTo>
                  <a:pt x="12311" y="11800"/>
                  <a:pt x="12334" y="11815"/>
                  <a:pt x="12356" y="11826"/>
                </a:cubicBezTo>
                <a:cubicBezTo>
                  <a:pt x="12365" y="11816"/>
                  <a:pt x="12373" y="11808"/>
                  <a:pt x="12385" y="11794"/>
                </a:cubicBezTo>
                <a:cubicBezTo>
                  <a:pt x="12400" y="11776"/>
                  <a:pt x="12408" y="11761"/>
                  <a:pt x="12417" y="11745"/>
                </a:cubicBezTo>
                <a:cubicBezTo>
                  <a:pt x="12417" y="11721"/>
                  <a:pt x="12407" y="11688"/>
                  <a:pt x="12387" y="11667"/>
                </a:cubicBezTo>
                <a:cubicBezTo>
                  <a:pt x="12380" y="11660"/>
                  <a:pt x="12377" y="11649"/>
                  <a:pt x="12372" y="11638"/>
                </a:cubicBezTo>
                <a:cubicBezTo>
                  <a:pt x="12324" y="11645"/>
                  <a:pt x="12299" y="11622"/>
                  <a:pt x="12280" y="11543"/>
                </a:cubicBezTo>
                <a:cubicBezTo>
                  <a:pt x="12266" y="11483"/>
                  <a:pt x="12233" y="11447"/>
                  <a:pt x="12190" y="11438"/>
                </a:cubicBezTo>
                <a:close/>
                <a:moveTo>
                  <a:pt x="13475" y="11567"/>
                </a:moveTo>
                <a:cubicBezTo>
                  <a:pt x="13442" y="11616"/>
                  <a:pt x="13444" y="11625"/>
                  <a:pt x="13494" y="11626"/>
                </a:cubicBezTo>
                <a:cubicBezTo>
                  <a:pt x="13488" y="11609"/>
                  <a:pt x="13481" y="11591"/>
                  <a:pt x="13475" y="11567"/>
                </a:cubicBezTo>
                <a:close/>
                <a:moveTo>
                  <a:pt x="13006" y="11699"/>
                </a:moveTo>
                <a:cubicBezTo>
                  <a:pt x="13002" y="11705"/>
                  <a:pt x="13000" y="11718"/>
                  <a:pt x="13002" y="11736"/>
                </a:cubicBezTo>
                <a:cubicBezTo>
                  <a:pt x="13007" y="11779"/>
                  <a:pt x="12972" y="11809"/>
                  <a:pt x="12892" y="11826"/>
                </a:cubicBezTo>
                <a:cubicBezTo>
                  <a:pt x="12787" y="11848"/>
                  <a:pt x="12774" y="11862"/>
                  <a:pt x="12774" y="11972"/>
                </a:cubicBezTo>
                <a:cubicBezTo>
                  <a:pt x="12774" y="12012"/>
                  <a:pt x="12782" y="12060"/>
                  <a:pt x="12798" y="12108"/>
                </a:cubicBezTo>
                <a:cubicBezTo>
                  <a:pt x="12819" y="12123"/>
                  <a:pt x="12842" y="12138"/>
                  <a:pt x="12857" y="12147"/>
                </a:cubicBezTo>
                <a:cubicBezTo>
                  <a:pt x="12875" y="12158"/>
                  <a:pt x="12883" y="12174"/>
                  <a:pt x="12883" y="12189"/>
                </a:cubicBezTo>
                <a:cubicBezTo>
                  <a:pt x="12943" y="12251"/>
                  <a:pt x="12965" y="12301"/>
                  <a:pt x="12969" y="12403"/>
                </a:cubicBezTo>
                <a:cubicBezTo>
                  <a:pt x="12974" y="12421"/>
                  <a:pt x="12973" y="12451"/>
                  <a:pt x="12970" y="12474"/>
                </a:cubicBezTo>
                <a:cubicBezTo>
                  <a:pt x="12970" y="12490"/>
                  <a:pt x="12970" y="12500"/>
                  <a:pt x="12970" y="12518"/>
                </a:cubicBezTo>
                <a:cubicBezTo>
                  <a:pt x="12970" y="12522"/>
                  <a:pt x="12970" y="12528"/>
                  <a:pt x="12970" y="12532"/>
                </a:cubicBezTo>
                <a:cubicBezTo>
                  <a:pt x="12974" y="12533"/>
                  <a:pt x="12977" y="12537"/>
                  <a:pt x="12983" y="12532"/>
                </a:cubicBezTo>
                <a:cubicBezTo>
                  <a:pt x="13037" y="12493"/>
                  <a:pt x="13084" y="12559"/>
                  <a:pt x="13053" y="12630"/>
                </a:cubicBezTo>
                <a:cubicBezTo>
                  <a:pt x="13039" y="12662"/>
                  <a:pt x="13024" y="12764"/>
                  <a:pt x="13019" y="12859"/>
                </a:cubicBezTo>
                <a:cubicBezTo>
                  <a:pt x="13013" y="12972"/>
                  <a:pt x="12997" y="13032"/>
                  <a:pt x="12971" y="13032"/>
                </a:cubicBezTo>
                <a:cubicBezTo>
                  <a:pt x="12959" y="13032"/>
                  <a:pt x="12937" y="13053"/>
                  <a:pt x="12917" y="13066"/>
                </a:cubicBezTo>
                <a:cubicBezTo>
                  <a:pt x="12873" y="13142"/>
                  <a:pt x="12829" y="13204"/>
                  <a:pt x="12819" y="13203"/>
                </a:cubicBezTo>
                <a:cubicBezTo>
                  <a:pt x="12798" y="13201"/>
                  <a:pt x="12758" y="13136"/>
                  <a:pt x="12728" y="13078"/>
                </a:cubicBezTo>
                <a:cubicBezTo>
                  <a:pt x="12694" y="13032"/>
                  <a:pt x="12650" y="12997"/>
                  <a:pt x="12628" y="12996"/>
                </a:cubicBezTo>
                <a:cubicBezTo>
                  <a:pt x="12620" y="12995"/>
                  <a:pt x="12589" y="12959"/>
                  <a:pt x="12568" y="12939"/>
                </a:cubicBezTo>
                <a:cubicBezTo>
                  <a:pt x="12547" y="12944"/>
                  <a:pt x="12526" y="12952"/>
                  <a:pt x="12508" y="12966"/>
                </a:cubicBezTo>
                <a:cubicBezTo>
                  <a:pt x="12468" y="12997"/>
                  <a:pt x="12418" y="13024"/>
                  <a:pt x="12396" y="13030"/>
                </a:cubicBezTo>
                <a:cubicBezTo>
                  <a:pt x="12375" y="13035"/>
                  <a:pt x="12331" y="13058"/>
                  <a:pt x="12297" y="13078"/>
                </a:cubicBezTo>
                <a:lnTo>
                  <a:pt x="12235" y="13115"/>
                </a:lnTo>
                <a:lnTo>
                  <a:pt x="12320" y="13281"/>
                </a:lnTo>
                <a:cubicBezTo>
                  <a:pt x="12387" y="13411"/>
                  <a:pt x="12398" y="13459"/>
                  <a:pt x="12375" y="13512"/>
                </a:cubicBezTo>
                <a:cubicBezTo>
                  <a:pt x="12351" y="13565"/>
                  <a:pt x="12357" y="13603"/>
                  <a:pt x="12403" y="13680"/>
                </a:cubicBezTo>
                <a:cubicBezTo>
                  <a:pt x="12435" y="13735"/>
                  <a:pt x="12482" y="13794"/>
                  <a:pt x="12505" y="13810"/>
                </a:cubicBezTo>
                <a:cubicBezTo>
                  <a:pt x="12532" y="13827"/>
                  <a:pt x="12544" y="13881"/>
                  <a:pt x="12540" y="13961"/>
                </a:cubicBezTo>
                <a:cubicBezTo>
                  <a:pt x="12529" y="14139"/>
                  <a:pt x="12511" y="14175"/>
                  <a:pt x="12422" y="14199"/>
                </a:cubicBezTo>
                <a:cubicBezTo>
                  <a:pt x="12382" y="14211"/>
                  <a:pt x="12352" y="14195"/>
                  <a:pt x="12331" y="14173"/>
                </a:cubicBezTo>
                <a:cubicBezTo>
                  <a:pt x="12326" y="14183"/>
                  <a:pt x="12324" y="14195"/>
                  <a:pt x="12319" y="14204"/>
                </a:cubicBezTo>
                <a:cubicBezTo>
                  <a:pt x="12265" y="14313"/>
                  <a:pt x="12211" y="14453"/>
                  <a:pt x="12200" y="14511"/>
                </a:cubicBezTo>
                <a:cubicBezTo>
                  <a:pt x="12189" y="14570"/>
                  <a:pt x="12158" y="14619"/>
                  <a:pt x="12129" y="14619"/>
                </a:cubicBezTo>
                <a:cubicBezTo>
                  <a:pt x="12127" y="14619"/>
                  <a:pt x="12125" y="14621"/>
                  <a:pt x="12123" y="14621"/>
                </a:cubicBezTo>
                <a:cubicBezTo>
                  <a:pt x="12119" y="14627"/>
                  <a:pt x="12118" y="14630"/>
                  <a:pt x="12115" y="14636"/>
                </a:cubicBezTo>
                <a:cubicBezTo>
                  <a:pt x="12114" y="14638"/>
                  <a:pt x="12112" y="14641"/>
                  <a:pt x="12111" y="14643"/>
                </a:cubicBezTo>
                <a:cubicBezTo>
                  <a:pt x="12102" y="14664"/>
                  <a:pt x="12097" y="14678"/>
                  <a:pt x="12092" y="14692"/>
                </a:cubicBezTo>
                <a:cubicBezTo>
                  <a:pt x="12091" y="14734"/>
                  <a:pt x="12062" y="14803"/>
                  <a:pt x="12019" y="14872"/>
                </a:cubicBezTo>
                <a:cubicBezTo>
                  <a:pt x="11960" y="15016"/>
                  <a:pt x="11924" y="15133"/>
                  <a:pt x="11932" y="15191"/>
                </a:cubicBezTo>
                <a:cubicBezTo>
                  <a:pt x="11935" y="15220"/>
                  <a:pt x="11932" y="15237"/>
                  <a:pt x="11929" y="15257"/>
                </a:cubicBezTo>
                <a:cubicBezTo>
                  <a:pt x="11928" y="15262"/>
                  <a:pt x="11930" y="15270"/>
                  <a:pt x="11929" y="15274"/>
                </a:cubicBezTo>
                <a:cubicBezTo>
                  <a:pt x="11929" y="15275"/>
                  <a:pt x="11928" y="15274"/>
                  <a:pt x="11928" y="15274"/>
                </a:cubicBezTo>
                <a:cubicBezTo>
                  <a:pt x="11926" y="15281"/>
                  <a:pt x="11924" y="15286"/>
                  <a:pt x="11921" y="15291"/>
                </a:cubicBezTo>
                <a:cubicBezTo>
                  <a:pt x="11916" y="15306"/>
                  <a:pt x="11911" y="15322"/>
                  <a:pt x="11903" y="15328"/>
                </a:cubicBezTo>
                <a:cubicBezTo>
                  <a:pt x="11888" y="15339"/>
                  <a:pt x="11849" y="15463"/>
                  <a:pt x="11804" y="15616"/>
                </a:cubicBezTo>
                <a:cubicBezTo>
                  <a:pt x="11803" y="15621"/>
                  <a:pt x="11800" y="15627"/>
                  <a:pt x="11799" y="15633"/>
                </a:cubicBezTo>
                <a:cubicBezTo>
                  <a:pt x="11793" y="15679"/>
                  <a:pt x="11780" y="15727"/>
                  <a:pt x="11760" y="15776"/>
                </a:cubicBezTo>
                <a:cubicBezTo>
                  <a:pt x="11738" y="15859"/>
                  <a:pt x="11718" y="15944"/>
                  <a:pt x="11693" y="16018"/>
                </a:cubicBezTo>
                <a:cubicBezTo>
                  <a:pt x="11682" y="16058"/>
                  <a:pt x="11677" y="16090"/>
                  <a:pt x="11667" y="16130"/>
                </a:cubicBezTo>
                <a:cubicBezTo>
                  <a:pt x="11662" y="16172"/>
                  <a:pt x="11652" y="16215"/>
                  <a:pt x="11636" y="16259"/>
                </a:cubicBezTo>
                <a:cubicBezTo>
                  <a:pt x="11610" y="16367"/>
                  <a:pt x="11578" y="16485"/>
                  <a:pt x="11561" y="16573"/>
                </a:cubicBezTo>
                <a:cubicBezTo>
                  <a:pt x="11561" y="16574"/>
                  <a:pt x="11561" y="16575"/>
                  <a:pt x="11561" y="16576"/>
                </a:cubicBezTo>
                <a:cubicBezTo>
                  <a:pt x="11557" y="16599"/>
                  <a:pt x="11551" y="16625"/>
                  <a:pt x="11549" y="16646"/>
                </a:cubicBezTo>
                <a:cubicBezTo>
                  <a:pt x="11538" y="16762"/>
                  <a:pt x="11508" y="16855"/>
                  <a:pt x="11471" y="16922"/>
                </a:cubicBezTo>
                <a:cubicBezTo>
                  <a:pt x="11461" y="16956"/>
                  <a:pt x="11455" y="16992"/>
                  <a:pt x="11445" y="17024"/>
                </a:cubicBezTo>
                <a:cubicBezTo>
                  <a:pt x="11395" y="17186"/>
                  <a:pt x="11367" y="17288"/>
                  <a:pt x="11354" y="17346"/>
                </a:cubicBezTo>
                <a:cubicBezTo>
                  <a:pt x="11330" y="17452"/>
                  <a:pt x="11303" y="17568"/>
                  <a:pt x="11303" y="17599"/>
                </a:cubicBezTo>
                <a:cubicBezTo>
                  <a:pt x="11303" y="17636"/>
                  <a:pt x="11263" y="17732"/>
                  <a:pt x="11214" y="17811"/>
                </a:cubicBezTo>
                <a:cubicBezTo>
                  <a:pt x="11161" y="17896"/>
                  <a:pt x="11122" y="18026"/>
                  <a:pt x="11118" y="18128"/>
                </a:cubicBezTo>
                <a:cubicBezTo>
                  <a:pt x="11114" y="18223"/>
                  <a:pt x="11074" y="18394"/>
                  <a:pt x="11029" y="18506"/>
                </a:cubicBezTo>
                <a:cubicBezTo>
                  <a:pt x="10983" y="18618"/>
                  <a:pt x="10946" y="18733"/>
                  <a:pt x="10946" y="18764"/>
                </a:cubicBezTo>
                <a:cubicBezTo>
                  <a:pt x="10946" y="18795"/>
                  <a:pt x="10907" y="18902"/>
                  <a:pt x="10860" y="18998"/>
                </a:cubicBezTo>
                <a:cubicBezTo>
                  <a:pt x="10812" y="19095"/>
                  <a:pt x="10746" y="19289"/>
                  <a:pt x="10712" y="19432"/>
                </a:cubicBezTo>
                <a:cubicBezTo>
                  <a:pt x="10679" y="19575"/>
                  <a:pt x="10627" y="19727"/>
                  <a:pt x="10596" y="19771"/>
                </a:cubicBezTo>
                <a:cubicBezTo>
                  <a:pt x="10566" y="19815"/>
                  <a:pt x="10525" y="19906"/>
                  <a:pt x="10506" y="19973"/>
                </a:cubicBezTo>
                <a:cubicBezTo>
                  <a:pt x="10487" y="20040"/>
                  <a:pt x="10408" y="20156"/>
                  <a:pt x="10330" y="20232"/>
                </a:cubicBezTo>
                <a:cubicBezTo>
                  <a:pt x="10252" y="20307"/>
                  <a:pt x="10172" y="20398"/>
                  <a:pt x="10153" y="20434"/>
                </a:cubicBezTo>
                <a:cubicBezTo>
                  <a:pt x="10103" y="20531"/>
                  <a:pt x="10273" y="20403"/>
                  <a:pt x="10441" y="20217"/>
                </a:cubicBezTo>
                <a:cubicBezTo>
                  <a:pt x="10503" y="20148"/>
                  <a:pt x="10554" y="20113"/>
                  <a:pt x="10579" y="20110"/>
                </a:cubicBezTo>
                <a:cubicBezTo>
                  <a:pt x="10631" y="20006"/>
                  <a:pt x="10685" y="19883"/>
                  <a:pt x="10707" y="19803"/>
                </a:cubicBezTo>
                <a:cubicBezTo>
                  <a:pt x="10725" y="19738"/>
                  <a:pt x="10744" y="19700"/>
                  <a:pt x="10760" y="19681"/>
                </a:cubicBezTo>
                <a:cubicBezTo>
                  <a:pt x="10850" y="19453"/>
                  <a:pt x="11168" y="18462"/>
                  <a:pt x="11269" y="18087"/>
                </a:cubicBezTo>
                <a:cubicBezTo>
                  <a:pt x="11294" y="17992"/>
                  <a:pt x="11382" y="17803"/>
                  <a:pt x="11463" y="17665"/>
                </a:cubicBezTo>
                <a:cubicBezTo>
                  <a:pt x="11485" y="17628"/>
                  <a:pt x="11486" y="17623"/>
                  <a:pt x="11505" y="17590"/>
                </a:cubicBezTo>
                <a:cubicBezTo>
                  <a:pt x="11560" y="17483"/>
                  <a:pt x="11590" y="17412"/>
                  <a:pt x="11600" y="17358"/>
                </a:cubicBezTo>
                <a:cubicBezTo>
                  <a:pt x="11597" y="17353"/>
                  <a:pt x="11599" y="17345"/>
                  <a:pt x="11596" y="17341"/>
                </a:cubicBezTo>
                <a:cubicBezTo>
                  <a:pt x="11571" y="17312"/>
                  <a:pt x="11570" y="17271"/>
                  <a:pt x="11584" y="17239"/>
                </a:cubicBezTo>
                <a:cubicBezTo>
                  <a:pt x="11567" y="17165"/>
                  <a:pt x="11603" y="17133"/>
                  <a:pt x="11687" y="17163"/>
                </a:cubicBezTo>
                <a:cubicBezTo>
                  <a:pt x="11706" y="17170"/>
                  <a:pt x="11719" y="17163"/>
                  <a:pt x="11733" y="17158"/>
                </a:cubicBezTo>
                <a:cubicBezTo>
                  <a:pt x="11743" y="17152"/>
                  <a:pt x="11752" y="17144"/>
                  <a:pt x="11762" y="17136"/>
                </a:cubicBezTo>
                <a:cubicBezTo>
                  <a:pt x="11831" y="17005"/>
                  <a:pt x="11872" y="16908"/>
                  <a:pt x="11899" y="16807"/>
                </a:cubicBezTo>
                <a:cubicBezTo>
                  <a:pt x="11909" y="16772"/>
                  <a:pt x="11917" y="16748"/>
                  <a:pt x="11926" y="16715"/>
                </a:cubicBezTo>
                <a:cubicBezTo>
                  <a:pt x="11930" y="16695"/>
                  <a:pt x="11938" y="16667"/>
                  <a:pt x="11939" y="16656"/>
                </a:cubicBezTo>
                <a:cubicBezTo>
                  <a:pt x="11943" y="16607"/>
                  <a:pt x="11969" y="16517"/>
                  <a:pt x="11997" y="16459"/>
                </a:cubicBezTo>
                <a:cubicBezTo>
                  <a:pt x="12002" y="16450"/>
                  <a:pt x="12004" y="16441"/>
                  <a:pt x="12008" y="16432"/>
                </a:cubicBezTo>
                <a:cubicBezTo>
                  <a:pt x="12019" y="16395"/>
                  <a:pt x="12031" y="16355"/>
                  <a:pt x="12043" y="16320"/>
                </a:cubicBezTo>
                <a:cubicBezTo>
                  <a:pt x="12044" y="16310"/>
                  <a:pt x="12049" y="16297"/>
                  <a:pt x="12049" y="16291"/>
                </a:cubicBezTo>
                <a:cubicBezTo>
                  <a:pt x="12049" y="16264"/>
                  <a:pt x="12090" y="16157"/>
                  <a:pt x="12141" y="16042"/>
                </a:cubicBezTo>
                <a:cubicBezTo>
                  <a:pt x="12144" y="16033"/>
                  <a:pt x="12147" y="16022"/>
                  <a:pt x="12151" y="16013"/>
                </a:cubicBezTo>
                <a:cubicBezTo>
                  <a:pt x="12195" y="15902"/>
                  <a:pt x="12242" y="15768"/>
                  <a:pt x="12254" y="15718"/>
                </a:cubicBezTo>
                <a:cubicBezTo>
                  <a:pt x="12259" y="15699"/>
                  <a:pt x="12298" y="15565"/>
                  <a:pt x="12318" y="15496"/>
                </a:cubicBezTo>
                <a:cubicBezTo>
                  <a:pt x="12321" y="15446"/>
                  <a:pt x="12336" y="15395"/>
                  <a:pt x="12359" y="15357"/>
                </a:cubicBezTo>
                <a:cubicBezTo>
                  <a:pt x="12384" y="15269"/>
                  <a:pt x="12392" y="15239"/>
                  <a:pt x="12421" y="15138"/>
                </a:cubicBezTo>
                <a:cubicBezTo>
                  <a:pt x="12470" y="14969"/>
                  <a:pt x="12509" y="14859"/>
                  <a:pt x="12544" y="14777"/>
                </a:cubicBezTo>
                <a:cubicBezTo>
                  <a:pt x="12546" y="14766"/>
                  <a:pt x="12550" y="14749"/>
                  <a:pt x="12553" y="14738"/>
                </a:cubicBezTo>
                <a:cubicBezTo>
                  <a:pt x="12552" y="14730"/>
                  <a:pt x="12557" y="14715"/>
                  <a:pt x="12555" y="14709"/>
                </a:cubicBezTo>
                <a:cubicBezTo>
                  <a:pt x="12545" y="14658"/>
                  <a:pt x="12567" y="14580"/>
                  <a:pt x="12608" y="14526"/>
                </a:cubicBezTo>
                <a:cubicBezTo>
                  <a:pt x="12609" y="14525"/>
                  <a:pt x="12610" y="14523"/>
                  <a:pt x="12611" y="14521"/>
                </a:cubicBezTo>
                <a:cubicBezTo>
                  <a:pt x="12672" y="14296"/>
                  <a:pt x="12742" y="14068"/>
                  <a:pt x="12759" y="14068"/>
                </a:cubicBezTo>
                <a:cubicBezTo>
                  <a:pt x="12775" y="14068"/>
                  <a:pt x="12783" y="14087"/>
                  <a:pt x="12789" y="14114"/>
                </a:cubicBezTo>
                <a:cubicBezTo>
                  <a:pt x="12807" y="14124"/>
                  <a:pt x="12827" y="14143"/>
                  <a:pt x="12851" y="14178"/>
                </a:cubicBezTo>
                <a:cubicBezTo>
                  <a:pt x="12905" y="14255"/>
                  <a:pt x="12923" y="14347"/>
                  <a:pt x="12925" y="14555"/>
                </a:cubicBezTo>
                <a:cubicBezTo>
                  <a:pt x="12925" y="14563"/>
                  <a:pt x="12923" y="14586"/>
                  <a:pt x="12923" y="14594"/>
                </a:cubicBezTo>
                <a:cubicBezTo>
                  <a:pt x="12929" y="14629"/>
                  <a:pt x="12933" y="14668"/>
                  <a:pt x="12934" y="14721"/>
                </a:cubicBezTo>
                <a:cubicBezTo>
                  <a:pt x="12934" y="14741"/>
                  <a:pt x="12931" y="14779"/>
                  <a:pt x="12931" y="14801"/>
                </a:cubicBezTo>
                <a:cubicBezTo>
                  <a:pt x="12962" y="14950"/>
                  <a:pt x="12969" y="15068"/>
                  <a:pt x="12947" y="15169"/>
                </a:cubicBezTo>
                <a:cubicBezTo>
                  <a:pt x="12935" y="15220"/>
                  <a:pt x="12922" y="15369"/>
                  <a:pt x="12917" y="15503"/>
                </a:cubicBezTo>
                <a:cubicBezTo>
                  <a:pt x="12912" y="15636"/>
                  <a:pt x="12898" y="15713"/>
                  <a:pt x="12878" y="15728"/>
                </a:cubicBezTo>
                <a:cubicBezTo>
                  <a:pt x="12875" y="15760"/>
                  <a:pt x="12872" y="15767"/>
                  <a:pt x="12869" y="15791"/>
                </a:cubicBezTo>
                <a:cubicBezTo>
                  <a:pt x="12858" y="15932"/>
                  <a:pt x="12848" y="16046"/>
                  <a:pt x="12839" y="16081"/>
                </a:cubicBezTo>
                <a:cubicBezTo>
                  <a:pt x="12836" y="16096"/>
                  <a:pt x="12828" y="16147"/>
                  <a:pt x="12824" y="16169"/>
                </a:cubicBezTo>
                <a:cubicBezTo>
                  <a:pt x="12823" y="16175"/>
                  <a:pt x="12823" y="16178"/>
                  <a:pt x="12823" y="16183"/>
                </a:cubicBezTo>
                <a:cubicBezTo>
                  <a:pt x="12819" y="16403"/>
                  <a:pt x="12802" y="16574"/>
                  <a:pt x="12762" y="16715"/>
                </a:cubicBezTo>
                <a:cubicBezTo>
                  <a:pt x="12750" y="16758"/>
                  <a:pt x="12751" y="16771"/>
                  <a:pt x="12741" y="16810"/>
                </a:cubicBezTo>
                <a:cubicBezTo>
                  <a:pt x="12722" y="16944"/>
                  <a:pt x="12701" y="17083"/>
                  <a:pt x="12687" y="17200"/>
                </a:cubicBezTo>
                <a:cubicBezTo>
                  <a:pt x="12686" y="17208"/>
                  <a:pt x="12687" y="17211"/>
                  <a:pt x="12686" y="17219"/>
                </a:cubicBezTo>
                <a:cubicBezTo>
                  <a:pt x="12683" y="17238"/>
                  <a:pt x="12683" y="17246"/>
                  <a:pt x="12681" y="17265"/>
                </a:cubicBezTo>
                <a:cubicBezTo>
                  <a:pt x="12668" y="17378"/>
                  <a:pt x="12660" y="17466"/>
                  <a:pt x="12653" y="17543"/>
                </a:cubicBezTo>
                <a:cubicBezTo>
                  <a:pt x="12659" y="17585"/>
                  <a:pt x="12664" y="17627"/>
                  <a:pt x="12677" y="17665"/>
                </a:cubicBezTo>
                <a:cubicBezTo>
                  <a:pt x="12692" y="17710"/>
                  <a:pt x="12685" y="17782"/>
                  <a:pt x="12662" y="17833"/>
                </a:cubicBezTo>
                <a:cubicBezTo>
                  <a:pt x="12641" y="17883"/>
                  <a:pt x="12621" y="17972"/>
                  <a:pt x="12617" y="18031"/>
                </a:cubicBezTo>
                <a:cubicBezTo>
                  <a:pt x="12611" y="18144"/>
                  <a:pt x="12582" y="18300"/>
                  <a:pt x="12527" y="18516"/>
                </a:cubicBezTo>
                <a:cubicBezTo>
                  <a:pt x="12510" y="18584"/>
                  <a:pt x="12508" y="18756"/>
                  <a:pt x="12514" y="18911"/>
                </a:cubicBezTo>
                <a:cubicBezTo>
                  <a:pt x="12569" y="18827"/>
                  <a:pt x="12599" y="18881"/>
                  <a:pt x="12599" y="19064"/>
                </a:cubicBezTo>
                <a:cubicBezTo>
                  <a:pt x="12599" y="19098"/>
                  <a:pt x="12605" y="19125"/>
                  <a:pt x="12611" y="19149"/>
                </a:cubicBezTo>
                <a:cubicBezTo>
                  <a:pt x="12621" y="19140"/>
                  <a:pt x="12629" y="19133"/>
                  <a:pt x="12639" y="19120"/>
                </a:cubicBezTo>
                <a:cubicBezTo>
                  <a:pt x="12661" y="19094"/>
                  <a:pt x="12682" y="19073"/>
                  <a:pt x="12700" y="19062"/>
                </a:cubicBezTo>
                <a:cubicBezTo>
                  <a:pt x="12700" y="19061"/>
                  <a:pt x="12701" y="19062"/>
                  <a:pt x="12701" y="19062"/>
                </a:cubicBezTo>
                <a:cubicBezTo>
                  <a:pt x="12705" y="19054"/>
                  <a:pt x="12710" y="19048"/>
                  <a:pt x="12714" y="19040"/>
                </a:cubicBezTo>
                <a:cubicBezTo>
                  <a:pt x="12729" y="18960"/>
                  <a:pt x="12742" y="18863"/>
                  <a:pt x="12753" y="18718"/>
                </a:cubicBezTo>
                <a:cubicBezTo>
                  <a:pt x="12761" y="18600"/>
                  <a:pt x="12783" y="18468"/>
                  <a:pt x="12802" y="18426"/>
                </a:cubicBezTo>
                <a:cubicBezTo>
                  <a:pt x="12821" y="18383"/>
                  <a:pt x="12826" y="18330"/>
                  <a:pt x="12815" y="18309"/>
                </a:cubicBezTo>
                <a:cubicBezTo>
                  <a:pt x="12804" y="18287"/>
                  <a:pt x="12810" y="18237"/>
                  <a:pt x="12828" y="18196"/>
                </a:cubicBezTo>
                <a:cubicBezTo>
                  <a:pt x="12846" y="18156"/>
                  <a:pt x="12866" y="18015"/>
                  <a:pt x="12874" y="17885"/>
                </a:cubicBezTo>
                <a:cubicBezTo>
                  <a:pt x="12882" y="17754"/>
                  <a:pt x="12905" y="17512"/>
                  <a:pt x="12923" y="17348"/>
                </a:cubicBezTo>
                <a:cubicBezTo>
                  <a:pt x="12942" y="17185"/>
                  <a:pt x="12948" y="17030"/>
                  <a:pt x="12939" y="17002"/>
                </a:cubicBezTo>
                <a:cubicBezTo>
                  <a:pt x="12930" y="16975"/>
                  <a:pt x="12939" y="16932"/>
                  <a:pt x="12958" y="16910"/>
                </a:cubicBezTo>
                <a:cubicBezTo>
                  <a:pt x="12978" y="16886"/>
                  <a:pt x="12985" y="16800"/>
                  <a:pt x="12974" y="16715"/>
                </a:cubicBezTo>
                <a:cubicBezTo>
                  <a:pt x="12963" y="16631"/>
                  <a:pt x="12969" y="16526"/>
                  <a:pt x="12989" y="16481"/>
                </a:cubicBezTo>
                <a:cubicBezTo>
                  <a:pt x="13009" y="16435"/>
                  <a:pt x="13024" y="16349"/>
                  <a:pt x="13020" y="16288"/>
                </a:cubicBezTo>
                <a:cubicBezTo>
                  <a:pt x="13017" y="16227"/>
                  <a:pt x="13017" y="16164"/>
                  <a:pt x="13020" y="16147"/>
                </a:cubicBezTo>
                <a:cubicBezTo>
                  <a:pt x="13024" y="16130"/>
                  <a:pt x="13032" y="16006"/>
                  <a:pt x="13040" y="15871"/>
                </a:cubicBezTo>
                <a:cubicBezTo>
                  <a:pt x="13047" y="15743"/>
                  <a:pt x="13072" y="15594"/>
                  <a:pt x="13107" y="15413"/>
                </a:cubicBezTo>
                <a:cubicBezTo>
                  <a:pt x="13110" y="15393"/>
                  <a:pt x="13111" y="15375"/>
                  <a:pt x="13116" y="15360"/>
                </a:cubicBezTo>
                <a:cubicBezTo>
                  <a:pt x="13121" y="15332"/>
                  <a:pt x="13125" y="15311"/>
                  <a:pt x="13131" y="15282"/>
                </a:cubicBezTo>
                <a:cubicBezTo>
                  <a:pt x="13142" y="15218"/>
                  <a:pt x="13151" y="15149"/>
                  <a:pt x="13151" y="15094"/>
                </a:cubicBezTo>
                <a:cubicBezTo>
                  <a:pt x="13151" y="15033"/>
                  <a:pt x="13159" y="14971"/>
                  <a:pt x="13169" y="14928"/>
                </a:cubicBezTo>
                <a:cubicBezTo>
                  <a:pt x="13177" y="14836"/>
                  <a:pt x="13191" y="14735"/>
                  <a:pt x="13213" y="14631"/>
                </a:cubicBezTo>
                <a:cubicBezTo>
                  <a:pt x="13245" y="14476"/>
                  <a:pt x="13262" y="14333"/>
                  <a:pt x="13269" y="14192"/>
                </a:cubicBezTo>
                <a:cubicBezTo>
                  <a:pt x="13271" y="14106"/>
                  <a:pt x="13274" y="14019"/>
                  <a:pt x="13271" y="13939"/>
                </a:cubicBezTo>
                <a:cubicBezTo>
                  <a:pt x="13271" y="13937"/>
                  <a:pt x="13271" y="13933"/>
                  <a:pt x="13271" y="13931"/>
                </a:cubicBezTo>
                <a:cubicBezTo>
                  <a:pt x="13271" y="13929"/>
                  <a:pt x="13270" y="13929"/>
                  <a:pt x="13269" y="13927"/>
                </a:cubicBezTo>
                <a:cubicBezTo>
                  <a:pt x="13264" y="13813"/>
                  <a:pt x="13255" y="13710"/>
                  <a:pt x="13238" y="13634"/>
                </a:cubicBezTo>
                <a:cubicBezTo>
                  <a:pt x="13228" y="13593"/>
                  <a:pt x="13217" y="13552"/>
                  <a:pt x="13202" y="13522"/>
                </a:cubicBezTo>
                <a:cubicBezTo>
                  <a:pt x="13148" y="13409"/>
                  <a:pt x="13135" y="13261"/>
                  <a:pt x="13174" y="13188"/>
                </a:cubicBezTo>
                <a:cubicBezTo>
                  <a:pt x="13176" y="13184"/>
                  <a:pt x="13180" y="13185"/>
                  <a:pt x="13184" y="13186"/>
                </a:cubicBezTo>
                <a:cubicBezTo>
                  <a:pt x="13184" y="13185"/>
                  <a:pt x="13184" y="13184"/>
                  <a:pt x="13184" y="13183"/>
                </a:cubicBezTo>
                <a:cubicBezTo>
                  <a:pt x="13184" y="13167"/>
                  <a:pt x="13185" y="13149"/>
                  <a:pt x="13186" y="13132"/>
                </a:cubicBezTo>
                <a:cubicBezTo>
                  <a:pt x="13185" y="13114"/>
                  <a:pt x="13183" y="13091"/>
                  <a:pt x="13186" y="13083"/>
                </a:cubicBezTo>
                <a:cubicBezTo>
                  <a:pt x="13200" y="13039"/>
                  <a:pt x="13203" y="12977"/>
                  <a:pt x="13193" y="12947"/>
                </a:cubicBezTo>
                <a:cubicBezTo>
                  <a:pt x="13193" y="12946"/>
                  <a:pt x="13195" y="12941"/>
                  <a:pt x="13195" y="12939"/>
                </a:cubicBezTo>
                <a:cubicBezTo>
                  <a:pt x="13190" y="12937"/>
                  <a:pt x="13185" y="12937"/>
                  <a:pt x="13180" y="12932"/>
                </a:cubicBezTo>
                <a:cubicBezTo>
                  <a:pt x="13164" y="12914"/>
                  <a:pt x="13197" y="12821"/>
                  <a:pt x="13241" y="12720"/>
                </a:cubicBezTo>
                <a:cubicBezTo>
                  <a:pt x="13254" y="12680"/>
                  <a:pt x="13265" y="12641"/>
                  <a:pt x="13284" y="12598"/>
                </a:cubicBezTo>
                <a:cubicBezTo>
                  <a:pt x="13332" y="12486"/>
                  <a:pt x="13375" y="12429"/>
                  <a:pt x="13422" y="12391"/>
                </a:cubicBezTo>
                <a:cubicBezTo>
                  <a:pt x="13455" y="12313"/>
                  <a:pt x="13481" y="12245"/>
                  <a:pt x="13486" y="12213"/>
                </a:cubicBezTo>
                <a:cubicBezTo>
                  <a:pt x="13495" y="12166"/>
                  <a:pt x="13514" y="12138"/>
                  <a:pt x="13533" y="12130"/>
                </a:cubicBezTo>
                <a:cubicBezTo>
                  <a:pt x="13530" y="12119"/>
                  <a:pt x="13529" y="12106"/>
                  <a:pt x="13526" y="12096"/>
                </a:cubicBezTo>
                <a:cubicBezTo>
                  <a:pt x="13497" y="11999"/>
                  <a:pt x="13495" y="11999"/>
                  <a:pt x="13433" y="12108"/>
                </a:cubicBezTo>
                <a:cubicBezTo>
                  <a:pt x="13399" y="12169"/>
                  <a:pt x="13354" y="12218"/>
                  <a:pt x="13330" y="12218"/>
                </a:cubicBezTo>
                <a:cubicBezTo>
                  <a:pt x="13307" y="12218"/>
                  <a:pt x="13280" y="12242"/>
                  <a:pt x="13271" y="12269"/>
                </a:cubicBezTo>
                <a:cubicBezTo>
                  <a:pt x="13252" y="12325"/>
                  <a:pt x="13127" y="12187"/>
                  <a:pt x="13127" y="12111"/>
                </a:cubicBezTo>
                <a:cubicBezTo>
                  <a:pt x="13127" y="12084"/>
                  <a:pt x="13104" y="12006"/>
                  <a:pt x="13076" y="11938"/>
                </a:cubicBezTo>
                <a:cubicBezTo>
                  <a:pt x="13047" y="11869"/>
                  <a:pt x="13030" y="11794"/>
                  <a:pt x="13037" y="11772"/>
                </a:cubicBezTo>
                <a:cubicBezTo>
                  <a:pt x="13044" y="11750"/>
                  <a:pt x="13038" y="11719"/>
                  <a:pt x="13023" y="11701"/>
                </a:cubicBezTo>
                <a:cubicBezTo>
                  <a:pt x="13015" y="11693"/>
                  <a:pt x="13010" y="11693"/>
                  <a:pt x="13006" y="11699"/>
                </a:cubicBezTo>
                <a:close/>
                <a:moveTo>
                  <a:pt x="11002" y="11848"/>
                </a:moveTo>
                <a:cubicBezTo>
                  <a:pt x="10997" y="11853"/>
                  <a:pt x="10998" y="11871"/>
                  <a:pt x="11006" y="11909"/>
                </a:cubicBezTo>
                <a:cubicBezTo>
                  <a:pt x="11015" y="11957"/>
                  <a:pt x="11035" y="12015"/>
                  <a:pt x="11051" y="12035"/>
                </a:cubicBezTo>
                <a:cubicBezTo>
                  <a:pt x="11089" y="12085"/>
                  <a:pt x="11092" y="12081"/>
                  <a:pt x="11092" y="11999"/>
                </a:cubicBezTo>
                <a:cubicBezTo>
                  <a:pt x="11092" y="11959"/>
                  <a:pt x="11069" y="11903"/>
                  <a:pt x="11040" y="11874"/>
                </a:cubicBezTo>
                <a:cubicBezTo>
                  <a:pt x="11019" y="11852"/>
                  <a:pt x="11007" y="11843"/>
                  <a:pt x="11002" y="11848"/>
                </a:cubicBezTo>
                <a:close/>
                <a:moveTo>
                  <a:pt x="11469" y="12474"/>
                </a:moveTo>
                <a:cubicBezTo>
                  <a:pt x="11463" y="12462"/>
                  <a:pt x="11442" y="12475"/>
                  <a:pt x="11423" y="12506"/>
                </a:cubicBezTo>
                <a:cubicBezTo>
                  <a:pt x="11417" y="12514"/>
                  <a:pt x="11412" y="12518"/>
                  <a:pt x="11406" y="12523"/>
                </a:cubicBezTo>
                <a:cubicBezTo>
                  <a:pt x="11414" y="12532"/>
                  <a:pt x="11424" y="12540"/>
                  <a:pt x="11433" y="12550"/>
                </a:cubicBezTo>
                <a:cubicBezTo>
                  <a:pt x="11459" y="12518"/>
                  <a:pt x="11475" y="12485"/>
                  <a:pt x="11469" y="12474"/>
                </a:cubicBezTo>
                <a:close/>
                <a:moveTo>
                  <a:pt x="11941" y="12735"/>
                </a:moveTo>
                <a:cubicBezTo>
                  <a:pt x="11836" y="12723"/>
                  <a:pt x="11822" y="12734"/>
                  <a:pt x="11820" y="12827"/>
                </a:cubicBezTo>
                <a:cubicBezTo>
                  <a:pt x="11820" y="12874"/>
                  <a:pt x="11817" y="12935"/>
                  <a:pt x="11813" y="12983"/>
                </a:cubicBezTo>
                <a:cubicBezTo>
                  <a:pt x="11814" y="12986"/>
                  <a:pt x="11818" y="12991"/>
                  <a:pt x="11819" y="12993"/>
                </a:cubicBezTo>
                <a:cubicBezTo>
                  <a:pt x="11862" y="13079"/>
                  <a:pt x="11922" y="13149"/>
                  <a:pt x="11951" y="13149"/>
                </a:cubicBezTo>
                <a:cubicBezTo>
                  <a:pt x="11966" y="13149"/>
                  <a:pt x="11995" y="13162"/>
                  <a:pt x="12030" y="13186"/>
                </a:cubicBezTo>
                <a:cubicBezTo>
                  <a:pt x="12047" y="13099"/>
                  <a:pt x="12088" y="13005"/>
                  <a:pt x="12111" y="13032"/>
                </a:cubicBezTo>
                <a:cubicBezTo>
                  <a:pt x="12142" y="13069"/>
                  <a:pt x="12141" y="12958"/>
                  <a:pt x="12120" y="12874"/>
                </a:cubicBezTo>
                <a:cubicBezTo>
                  <a:pt x="12094" y="12843"/>
                  <a:pt x="12062" y="12799"/>
                  <a:pt x="12049" y="12793"/>
                </a:cubicBezTo>
                <a:cubicBezTo>
                  <a:pt x="12045" y="12795"/>
                  <a:pt x="12044" y="12803"/>
                  <a:pt x="12040" y="12803"/>
                </a:cubicBezTo>
                <a:cubicBezTo>
                  <a:pt x="12021" y="12803"/>
                  <a:pt x="11996" y="12777"/>
                  <a:pt x="11974" y="12744"/>
                </a:cubicBezTo>
                <a:cubicBezTo>
                  <a:pt x="11962" y="12742"/>
                  <a:pt x="11952" y="12736"/>
                  <a:pt x="11941" y="12735"/>
                </a:cubicBezTo>
                <a:close/>
                <a:moveTo>
                  <a:pt x="13808" y="14485"/>
                </a:moveTo>
                <a:cubicBezTo>
                  <a:pt x="13803" y="14485"/>
                  <a:pt x="13798" y="14490"/>
                  <a:pt x="13794" y="14494"/>
                </a:cubicBezTo>
                <a:cubicBezTo>
                  <a:pt x="13790" y="14502"/>
                  <a:pt x="13786" y="14513"/>
                  <a:pt x="13782" y="14524"/>
                </a:cubicBezTo>
                <a:cubicBezTo>
                  <a:pt x="13782" y="14527"/>
                  <a:pt x="13780" y="14529"/>
                  <a:pt x="13780" y="14533"/>
                </a:cubicBezTo>
                <a:cubicBezTo>
                  <a:pt x="13780" y="14540"/>
                  <a:pt x="13783" y="14540"/>
                  <a:pt x="13783" y="14546"/>
                </a:cubicBezTo>
                <a:cubicBezTo>
                  <a:pt x="13795" y="14537"/>
                  <a:pt x="13806" y="14530"/>
                  <a:pt x="13821" y="14516"/>
                </a:cubicBezTo>
                <a:cubicBezTo>
                  <a:pt x="13822" y="14510"/>
                  <a:pt x="13823" y="14501"/>
                  <a:pt x="13822" y="14497"/>
                </a:cubicBezTo>
                <a:cubicBezTo>
                  <a:pt x="13820" y="14488"/>
                  <a:pt x="13816" y="14485"/>
                  <a:pt x="13808" y="14485"/>
                </a:cubicBezTo>
                <a:close/>
                <a:moveTo>
                  <a:pt x="13585" y="15011"/>
                </a:moveTo>
                <a:cubicBezTo>
                  <a:pt x="13579" y="15021"/>
                  <a:pt x="13575" y="15028"/>
                  <a:pt x="13566" y="15045"/>
                </a:cubicBezTo>
                <a:cubicBezTo>
                  <a:pt x="13557" y="15074"/>
                  <a:pt x="13553" y="15094"/>
                  <a:pt x="13557" y="15101"/>
                </a:cubicBezTo>
                <a:cubicBezTo>
                  <a:pt x="13579" y="15054"/>
                  <a:pt x="13590" y="15022"/>
                  <a:pt x="13585" y="15011"/>
                </a:cubicBezTo>
                <a:close/>
                <a:moveTo>
                  <a:pt x="12305" y="19759"/>
                </a:moveTo>
                <a:cubicBezTo>
                  <a:pt x="12296" y="19763"/>
                  <a:pt x="12285" y="19777"/>
                  <a:pt x="12271" y="19803"/>
                </a:cubicBezTo>
                <a:cubicBezTo>
                  <a:pt x="12257" y="19830"/>
                  <a:pt x="12235" y="19841"/>
                  <a:pt x="12216" y="19842"/>
                </a:cubicBezTo>
                <a:cubicBezTo>
                  <a:pt x="12200" y="19894"/>
                  <a:pt x="12178" y="19960"/>
                  <a:pt x="12178" y="19976"/>
                </a:cubicBezTo>
                <a:cubicBezTo>
                  <a:pt x="12178" y="20079"/>
                  <a:pt x="12070" y="20446"/>
                  <a:pt x="11975" y="20690"/>
                </a:cubicBezTo>
                <a:cubicBezTo>
                  <a:pt x="11967" y="20727"/>
                  <a:pt x="11948" y="20774"/>
                  <a:pt x="11921" y="20824"/>
                </a:cubicBezTo>
                <a:cubicBezTo>
                  <a:pt x="11916" y="20833"/>
                  <a:pt x="11912" y="20842"/>
                  <a:pt x="11907" y="20851"/>
                </a:cubicBezTo>
                <a:lnTo>
                  <a:pt x="11906" y="20853"/>
                </a:lnTo>
                <a:lnTo>
                  <a:pt x="11849" y="20970"/>
                </a:lnTo>
                <a:cubicBezTo>
                  <a:pt x="11844" y="20981"/>
                  <a:pt x="11827" y="21015"/>
                  <a:pt x="11827" y="21019"/>
                </a:cubicBezTo>
                <a:cubicBezTo>
                  <a:pt x="11826" y="21031"/>
                  <a:pt x="11846" y="21011"/>
                  <a:pt x="11886" y="20970"/>
                </a:cubicBezTo>
                <a:cubicBezTo>
                  <a:pt x="11888" y="20968"/>
                  <a:pt x="11890" y="20967"/>
                  <a:pt x="11892" y="20965"/>
                </a:cubicBezTo>
                <a:cubicBezTo>
                  <a:pt x="11910" y="20930"/>
                  <a:pt x="11936" y="20898"/>
                  <a:pt x="11965" y="20882"/>
                </a:cubicBezTo>
                <a:cubicBezTo>
                  <a:pt x="12084" y="20749"/>
                  <a:pt x="12131" y="20653"/>
                  <a:pt x="12181" y="20451"/>
                </a:cubicBezTo>
                <a:cubicBezTo>
                  <a:pt x="12215" y="20310"/>
                  <a:pt x="12243" y="20162"/>
                  <a:pt x="12243" y="20124"/>
                </a:cubicBezTo>
                <a:cubicBezTo>
                  <a:pt x="12243" y="20089"/>
                  <a:pt x="12276" y="19929"/>
                  <a:pt x="12314" y="19768"/>
                </a:cubicBezTo>
                <a:cubicBezTo>
                  <a:pt x="12311" y="19765"/>
                  <a:pt x="12309" y="19757"/>
                  <a:pt x="12305" y="19759"/>
                </a:cubicBezTo>
                <a:close/>
                <a:moveTo>
                  <a:pt x="936" y="21277"/>
                </a:moveTo>
                <a:cubicBezTo>
                  <a:pt x="912" y="21277"/>
                  <a:pt x="880" y="21307"/>
                  <a:pt x="868" y="21345"/>
                </a:cubicBezTo>
                <a:cubicBezTo>
                  <a:pt x="852" y="21395"/>
                  <a:pt x="836" y="21395"/>
                  <a:pt x="810" y="21345"/>
                </a:cubicBezTo>
                <a:cubicBezTo>
                  <a:pt x="755" y="21243"/>
                  <a:pt x="728" y="21260"/>
                  <a:pt x="732" y="21399"/>
                </a:cubicBezTo>
                <a:cubicBezTo>
                  <a:pt x="734" y="21458"/>
                  <a:pt x="760" y="21539"/>
                  <a:pt x="790" y="21594"/>
                </a:cubicBezTo>
                <a:cubicBezTo>
                  <a:pt x="812" y="21594"/>
                  <a:pt x="835" y="21600"/>
                  <a:pt x="854" y="21596"/>
                </a:cubicBezTo>
                <a:cubicBezTo>
                  <a:pt x="854" y="21596"/>
                  <a:pt x="855" y="21596"/>
                  <a:pt x="855" y="21596"/>
                </a:cubicBezTo>
                <a:cubicBezTo>
                  <a:pt x="866" y="21594"/>
                  <a:pt x="871" y="21588"/>
                  <a:pt x="881" y="21584"/>
                </a:cubicBezTo>
                <a:cubicBezTo>
                  <a:pt x="886" y="21574"/>
                  <a:pt x="890" y="21564"/>
                  <a:pt x="899" y="21557"/>
                </a:cubicBezTo>
                <a:cubicBezTo>
                  <a:pt x="965" y="21510"/>
                  <a:pt x="996" y="21277"/>
                  <a:pt x="936" y="2127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2" name="Leung et al. (2023) Frontiers in Ecology and Evolution, 11. 10.3389/fevo.2023.1125134"/>
          <p:cNvSpPr txBox="1"/>
          <p:nvPr/>
        </p:nvSpPr>
        <p:spPr>
          <a:xfrm>
            <a:off x="5504550" y="12503149"/>
            <a:ext cx="1340223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Leung et al. (2023) </a:t>
            </a:r>
            <a:r>
              <a:rPr i="1"/>
              <a:t>Frontiers in Ecology and Evolution</a:t>
            </a:r>
            <a:r>
              <a:t>, 11. 10.3389/fevo.2023.1125134   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850" y="3915021"/>
            <a:ext cx="13063698" cy="8256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46048" t="29126" r="0" b="0"/>
          <a:stretch>
            <a:fillRect/>
          </a:stretch>
        </p:blipFill>
        <p:spPr>
          <a:xfrm>
            <a:off x="13192711" y="3807420"/>
            <a:ext cx="9960768" cy="610098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22,227 SNPs from PstI and MspI…"/>
          <p:cNvSpPr txBox="1"/>
          <p:nvPr/>
        </p:nvSpPr>
        <p:spPr>
          <a:xfrm>
            <a:off x="15179820" y="10715721"/>
            <a:ext cx="5606759" cy="980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/>
            </a:pPr>
            <a:r>
              <a:t>22,227 SNPs from PstI and MspI </a:t>
            </a:r>
          </a:p>
          <a:p>
            <a:pPr>
              <a:defRPr sz="2900"/>
            </a:pPr>
            <a:r>
              <a:t>restriction enzyme digestion</a:t>
            </a:r>
          </a:p>
        </p:txBody>
      </p:sp>
      <p:pic>
        <p:nvPicPr>
          <p:cNvPr id="216" name="logo_isl.png" descr="logo_isl.png"/>
          <p:cNvPicPr>
            <a:picLocks noChangeAspect="1"/>
          </p:cNvPicPr>
          <p:nvPr/>
        </p:nvPicPr>
        <p:blipFill>
          <a:blip r:embed="rId5">
            <a:extLst/>
          </a:blip>
          <a:srcRect l="31541" t="0" r="31541" b="41585"/>
          <a:stretch>
            <a:fillRect/>
          </a:stretch>
        </p:blipFill>
        <p:spPr>
          <a:xfrm>
            <a:off x="22026346" y="452214"/>
            <a:ext cx="1868212" cy="1629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