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10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B6C29-EA50-4EB9-86D8-6123C82C3BA7}"/>
              </a:ext>
            </a:extLst>
          </p:cNvPr>
          <p:cNvSpPr>
            <a:spLocks noGrp="1"/>
          </p:cNvSpPr>
          <p:nvPr>
            <p:ph type="ctrTitle"/>
          </p:nvPr>
        </p:nvSpPr>
        <p:spPr>
          <a:xfrm>
            <a:off x="831851" y="954338"/>
            <a:ext cx="8915399" cy="2262781"/>
          </a:xfrm>
        </p:spPr>
        <p:txBody>
          <a:bodyPr>
            <a:noAutofit/>
          </a:bodyPr>
          <a:lstStyle/>
          <a:p>
            <a:r>
              <a:rPr lang="en-US" b="1" dirty="0">
                <a:solidFill>
                  <a:schemeClr val="tx1">
                    <a:lumMod val="50000"/>
                    <a:lumOff val="50000"/>
                  </a:schemeClr>
                </a:solidFill>
                <a:effectLst/>
                <a:latin typeface="Calibri" panose="020F0502020204030204" pitchFamily="34" charset="0"/>
                <a:ea typeface="Calibri" panose="020F0502020204030204" pitchFamily="34" charset="0"/>
              </a:rPr>
              <a:t>Software requirement specification (SRS) document template</a:t>
            </a:r>
            <a:endParaRPr lang="en-US" dirty="0">
              <a:solidFill>
                <a:schemeClr val="tx1">
                  <a:lumMod val="50000"/>
                  <a:lumOff val="50000"/>
                </a:schemeClr>
              </a:solidFill>
            </a:endParaRPr>
          </a:p>
        </p:txBody>
      </p:sp>
      <p:sp>
        <p:nvSpPr>
          <p:cNvPr id="3" name="Subtitle 2">
            <a:extLst>
              <a:ext uri="{FF2B5EF4-FFF2-40B4-BE49-F238E27FC236}">
                <a16:creationId xmlns:a16="http://schemas.microsoft.com/office/drawing/2014/main" id="{15058D16-E244-48F2-9CCF-9855888C1D49}"/>
              </a:ext>
            </a:extLst>
          </p:cNvPr>
          <p:cNvSpPr>
            <a:spLocks noGrp="1"/>
          </p:cNvSpPr>
          <p:nvPr>
            <p:ph type="subTitle" idx="1"/>
          </p:nvPr>
        </p:nvSpPr>
        <p:spPr>
          <a:xfrm>
            <a:off x="1628775" y="3271838"/>
            <a:ext cx="9732962" cy="2974231"/>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D0E10"/>
                </a:solidFill>
                <a:effectLst/>
                <a:latin typeface="Arial" panose="020B0604020202020204" pitchFamily="34" charset="0"/>
                <a:ea typeface="Calibri" panose="020F0502020204030204" pitchFamily="34" charset="0"/>
              </a:rPr>
              <a:t>Project Name: HEALT REACH</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D0E10"/>
                </a:solidFill>
                <a:effectLst/>
                <a:latin typeface="Arial" panose="020B0604020202020204" pitchFamily="34" charset="0"/>
                <a:ea typeface="Calibri" panose="020F0502020204030204" pitchFamily="34" charset="0"/>
              </a:rPr>
              <a:t>Date:11/July/2024</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pPr>
            <a:r>
              <a:rPr kumimoji="0" lang="en-US" altLang="en-US" sz="3600" b="1" i="0" u="none" strike="noStrike" cap="none" normalizeH="0" baseline="0" dirty="0">
                <a:ln>
                  <a:noFill/>
                </a:ln>
                <a:solidFill>
                  <a:srgbClr val="0D0E10"/>
                </a:solidFill>
                <a:effectLst/>
                <a:latin typeface="Arial" panose="020B0604020202020204" pitchFamily="34" charset="0"/>
                <a:ea typeface="Calibri" panose="020F0502020204030204" pitchFamily="34" charset="0"/>
              </a:rPr>
              <a:t>Version:1</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US" sz="3600" dirty="0"/>
          </a:p>
        </p:txBody>
      </p:sp>
      <p:grpSp>
        <p:nvGrpSpPr>
          <p:cNvPr id="4" name="Group 3">
            <a:extLst>
              <a:ext uri="{FF2B5EF4-FFF2-40B4-BE49-F238E27FC236}">
                <a16:creationId xmlns:a16="http://schemas.microsoft.com/office/drawing/2014/main" id="{E21A5FEE-D019-4C66-8F77-183A7EE63AD3}"/>
              </a:ext>
            </a:extLst>
          </p:cNvPr>
          <p:cNvGrpSpPr/>
          <p:nvPr/>
        </p:nvGrpSpPr>
        <p:grpSpPr>
          <a:xfrm>
            <a:off x="0" y="0"/>
            <a:ext cx="6870700" cy="12700"/>
            <a:chOff x="0" y="0"/>
            <a:chExt cx="6870700" cy="12700"/>
          </a:xfrm>
        </p:grpSpPr>
        <p:sp>
          <p:nvSpPr>
            <p:cNvPr id="5" name="Shape 19">
              <a:extLst>
                <a:ext uri="{FF2B5EF4-FFF2-40B4-BE49-F238E27FC236}">
                  <a16:creationId xmlns:a16="http://schemas.microsoft.com/office/drawing/2014/main" id="{5D375FF8-CA8B-4EB2-81CE-6669FFDF3C49}"/>
                </a:ext>
              </a:extLst>
            </p:cNvPr>
            <p:cNvSpPr/>
            <p:nvPr/>
          </p:nvSpPr>
          <p:spPr>
            <a:xfrm>
              <a:off x="0" y="0"/>
              <a:ext cx="6870700" cy="0"/>
            </a:xfrm>
            <a:custGeom>
              <a:avLst/>
              <a:gdLst/>
              <a:ahLst/>
              <a:cxnLst/>
              <a:rect l="0" t="0" r="0" b="0"/>
              <a:pathLst>
                <a:path w="6870700">
                  <a:moveTo>
                    <a:pt x="6870700" y="0"/>
                  </a:moveTo>
                  <a:lnTo>
                    <a:pt x="0" y="0"/>
                  </a:lnTo>
                </a:path>
              </a:pathLst>
            </a:custGeom>
            <a:ln w="12700" cap="flat">
              <a:bevel/>
            </a:ln>
          </p:spPr>
          <p:style>
            <a:lnRef idx="1">
              <a:srgbClr val="CFCBCB"/>
            </a:lnRef>
            <a:fillRef idx="0">
              <a:srgbClr val="000000">
                <a:alpha val="0"/>
              </a:srgbClr>
            </a:fillRef>
            <a:effectRef idx="0">
              <a:scrgbClr r="0" g="0" b="0"/>
            </a:effectRef>
            <a:fontRef idx="none"/>
          </p:style>
          <p:txBody>
            <a:bodyPr/>
            <a:lstStyle/>
            <a:p>
              <a:endParaRPr lang="en-US"/>
            </a:p>
          </p:txBody>
        </p:sp>
      </p:grpSp>
      <p:grpSp>
        <p:nvGrpSpPr>
          <p:cNvPr id="6" name="Group 5">
            <a:extLst>
              <a:ext uri="{FF2B5EF4-FFF2-40B4-BE49-F238E27FC236}">
                <a16:creationId xmlns:a16="http://schemas.microsoft.com/office/drawing/2014/main" id="{F3F0DC46-4342-4B00-A525-86566659519B}"/>
              </a:ext>
            </a:extLst>
          </p:cNvPr>
          <p:cNvGrpSpPr/>
          <p:nvPr/>
        </p:nvGrpSpPr>
        <p:grpSpPr>
          <a:xfrm>
            <a:off x="0" y="0"/>
            <a:ext cx="6870700" cy="12700"/>
            <a:chOff x="0" y="0"/>
            <a:chExt cx="6870700" cy="12700"/>
          </a:xfrm>
        </p:grpSpPr>
        <p:sp>
          <p:nvSpPr>
            <p:cNvPr id="7" name="Shape 20">
              <a:extLst>
                <a:ext uri="{FF2B5EF4-FFF2-40B4-BE49-F238E27FC236}">
                  <a16:creationId xmlns:a16="http://schemas.microsoft.com/office/drawing/2014/main" id="{BE30EB2F-0D43-4E82-8F51-EF81BFE505D4}"/>
                </a:ext>
              </a:extLst>
            </p:cNvPr>
            <p:cNvSpPr/>
            <p:nvPr/>
          </p:nvSpPr>
          <p:spPr>
            <a:xfrm>
              <a:off x="0" y="0"/>
              <a:ext cx="6870700" cy="0"/>
            </a:xfrm>
            <a:custGeom>
              <a:avLst/>
              <a:gdLst/>
              <a:ahLst/>
              <a:cxnLst/>
              <a:rect l="0" t="0" r="0" b="0"/>
              <a:pathLst>
                <a:path w="6870700">
                  <a:moveTo>
                    <a:pt x="6870700" y="0"/>
                  </a:moveTo>
                  <a:lnTo>
                    <a:pt x="0" y="0"/>
                  </a:lnTo>
                </a:path>
              </a:pathLst>
            </a:custGeom>
            <a:ln w="12700" cap="flat">
              <a:bevel/>
            </a:ln>
          </p:spPr>
          <p:style>
            <a:lnRef idx="1">
              <a:srgbClr val="CFCBCB"/>
            </a:lnRef>
            <a:fillRef idx="0">
              <a:srgbClr val="000000">
                <a:alpha val="0"/>
              </a:srgbClr>
            </a:fillRef>
            <a:effectRef idx="0">
              <a:scrgbClr r="0" g="0" b="0"/>
            </a:effectRef>
            <a:fontRef idx="none"/>
          </p:style>
          <p:txBody>
            <a:bodyPr/>
            <a:lstStyle/>
            <a:p>
              <a:endParaRPr lang="en-US"/>
            </a:p>
          </p:txBody>
        </p:sp>
      </p:grpSp>
      <p:grpSp>
        <p:nvGrpSpPr>
          <p:cNvPr id="8" name="Group 7">
            <a:extLst>
              <a:ext uri="{FF2B5EF4-FFF2-40B4-BE49-F238E27FC236}">
                <a16:creationId xmlns:a16="http://schemas.microsoft.com/office/drawing/2014/main" id="{CD24CEFC-2249-4E98-A86F-1330D8F0AD4E}"/>
              </a:ext>
            </a:extLst>
          </p:cNvPr>
          <p:cNvGrpSpPr/>
          <p:nvPr/>
        </p:nvGrpSpPr>
        <p:grpSpPr>
          <a:xfrm>
            <a:off x="0" y="0"/>
            <a:ext cx="6870700" cy="12700"/>
            <a:chOff x="0" y="0"/>
            <a:chExt cx="6870700" cy="12700"/>
          </a:xfrm>
        </p:grpSpPr>
        <p:sp>
          <p:nvSpPr>
            <p:cNvPr id="9" name="Shape 22">
              <a:extLst>
                <a:ext uri="{FF2B5EF4-FFF2-40B4-BE49-F238E27FC236}">
                  <a16:creationId xmlns:a16="http://schemas.microsoft.com/office/drawing/2014/main" id="{AEB04067-77CA-4726-9B80-5644A306331A}"/>
                </a:ext>
              </a:extLst>
            </p:cNvPr>
            <p:cNvSpPr/>
            <p:nvPr/>
          </p:nvSpPr>
          <p:spPr>
            <a:xfrm>
              <a:off x="0" y="0"/>
              <a:ext cx="6870700" cy="0"/>
            </a:xfrm>
            <a:custGeom>
              <a:avLst/>
              <a:gdLst/>
              <a:ahLst/>
              <a:cxnLst/>
              <a:rect l="0" t="0" r="0" b="0"/>
              <a:pathLst>
                <a:path w="6870700">
                  <a:moveTo>
                    <a:pt x="6870700" y="0"/>
                  </a:moveTo>
                  <a:lnTo>
                    <a:pt x="0" y="0"/>
                  </a:lnTo>
                </a:path>
              </a:pathLst>
            </a:custGeom>
            <a:ln w="12700" cap="flat">
              <a:bevel/>
            </a:ln>
          </p:spPr>
          <p:style>
            <a:lnRef idx="1">
              <a:srgbClr val="CFCBCB"/>
            </a:lnRef>
            <a:fillRef idx="0">
              <a:srgbClr val="000000">
                <a:alpha val="0"/>
              </a:srgbClr>
            </a:fillRef>
            <a:effectRef idx="0">
              <a:scrgbClr r="0" g="0" b="0"/>
            </a:effectRef>
            <a:fontRef idx="none"/>
          </p:style>
          <p:txBody>
            <a:bodyPr/>
            <a:lstStyle/>
            <a:p>
              <a:endParaRPr lang="en-US"/>
            </a:p>
          </p:txBody>
        </p:sp>
      </p:grpSp>
      <p:sp>
        <p:nvSpPr>
          <p:cNvPr id="10" name="Rectangle 7">
            <a:extLst>
              <a:ext uri="{FF2B5EF4-FFF2-40B4-BE49-F238E27FC236}">
                <a16:creationId xmlns:a16="http://schemas.microsoft.com/office/drawing/2014/main" id="{42C3311A-F61A-4CDA-8F27-EB6D00B063E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6550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50AD-7020-42FA-95A9-FB1759CC5B61}"/>
              </a:ext>
            </a:extLst>
          </p:cNvPr>
          <p:cNvSpPr>
            <a:spLocks noGrp="1"/>
          </p:cNvSpPr>
          <p:nvPr>
            <p:ph type="title"/>
          </p:nvPr>
        </p:nvSpPr>
        <p:spPr>
          <a:xfrm>
            <a:off x="2264312" y="152622"/>
            <a:ext cx="8911687" cy="1280890"/>
          </a:xfrm>
        </p:spPr>
        <p:txBody>
          <a:bodyPr/>
          <a:lstStyle/>
          <a:p>
            <a:r>
              <a:rPr lang="en-US" dirty="0"/>
              <a:t>3.2 SOFTWARE INTEFACE REQUIREMENTS</a:t>
            </a:r>
          </a:p>
        </p:txBody>
      </p:sp>
      <p:sp>
        <p:nvSpPr>
          <p:cNvPr id="3" name="Content Placeholder 2">
            <a:extLst>
              <a:ext uri="{FF2B5EF4-FFF2-40B4-BE49-F238E27FC236}">
                <a16:creationId xmlns:a16="http://schemas.microsoft.com/office/drawing/2014/main" id="{B1FF7A5C-51CF-44B8-89CD-0BB630E1C303}"/>
              </a:ext>
            </a:extLst>
          </p:cNvPr>
          <p:cNvSpPr>
            <a:spLocks noGrp="1"/>
          </p:cNvSpPr>
          <p:nvPr>
            <p:ph idx="1"/>
          </p:nvPr>
        </p:nvSpPr>
        <p:spPr>
          <a:xfrm>
            <a:off x="2474912" y="1014412"/>
            <a:ext cx="8915400" cy="5690965"/>
          </a:xfrm>
        </p:spPr>
        <p:txBody>
          <a:bodyPr>
            <a:normAutofit lnSpcReduction="10000"/>
          </a:bodyPr>
          <a:lstStyle/>
          <a:p>
            <a:pPr marL="0" marR="0">
              <a:lnSpc>
                <a:spcPct val="150000"/>
              </a:lnSpc>
              <a:spcBef>
                <a:spcPts val="0"/>
              </a:spcBef>
              <a:spcAft>
                <a:spcPts val="800"/>
              </a:spcAft>
            </a:pPr>
            <a:r>
              <a:rPr lang="en-US" sz="2800" dirty="0">
                <a:solidFill>
                  <a:srgbClr val="000000"/>
                </a:solidFill>
                <a:effectLst/>
                <a:latin typeface="Times-Roman"/>
                <a:ea typeface="Times New Roman" panose="02020603050405020304" pitchFamily="18" charset="0"/>
                <a:cs typeface="Times New Roman" panose="02020603050405020304" pitchFamily="18" charset="0"/>
              </a:rPr>
              <a:t>The system will be developed using a modular architecture based on the following components:</a:t>
            </a:r>
            <a:endParaRPr lang="en-US" sz="2800" dirty="0">
              <a:solidFill>
                <a:srgbClr val="000000"/>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sz="2800" b="1" dirty="0">
                <a:solidFill>
                  <a:srgbClr val="000000"/>
                </a:solidFill>
                <a:effectLst/>
                <a:latin typeface="Times-Roman"/>
                <a:ea typeface="Times New Roman" panose="02020603050405020304" pitchFamily="18" charset="0"/>
                <a:cs typeface="Times New Roman" panose="02020603050405020304" pitchFamily="18" charset="0"/>
              </a:rPr>
              <a:t>Front-End:</a:t>
            </a:r>
            <a:r>
              <a:rPr lang="en-US" sz="2800" dirty="0">
                <a:solidFill>
                  <a:srgbClr val="000000"/>
                </a:solidFill>
                <a:effectLst/>
                <a:latin typeface="Times-Roman"/>
                <a:ea typeface="Times New Roman" panose="02020603050405020304" pitchFamily="18" charset="0"/>
                <a:cs typeface="Times New Roman" panose="02020603050405020304" pitchFamily="18" charset="0"/>
              </a:rPr>
              <a:t> HTML, CSS, JavaScript.</a:t>
            </a:r>
            <a:endParaRPr lang="en-US" sz="2800" dirty="0">
              <a:solidFill>
                <a:srgbClr val="000000"/>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sz="2800" b="1" dirty="0">
                <a:solidFill>
                  <a:srgbClr val="000000"/>
                </a:solidFill>
                <a:effectLst/>
                <a:latin typeface="Times-Roman"/>
                <a:ea typeface="Times New Roman" panose="02020603050405020304" pitchFamily="18" charset="0"/>
                <a:cs typeface="Times New Roman" panose="02020603050405020304" pitchFamily="18" charset="0"/>
              </a:rPr>
              <a:t>Back-End:</a:t>
            </a:r>
            <a:r>
              <a:rPr lang="en-US" sz="2800" dirty="0">
                <a:solidFill>
                  <a:srgbClr val="000000"/>
                </a:solidFill>
                <a:effectLst/>
                <a:latin typeface="Times-Roman"/>
                <a:ea typeface="Times New Roman" panose="02020603050405020304" pitchFamily="18" charset="0"/>
                <a:cs typeface="Times New Roman" panose="02020603050405020304" pitchFamily="18" charset="0"/>
              </a:rPr>
              <a:t> PHP and other suitable framework.</a:t>
            </a:r>
            <a:endParaRPr lang="en-US" sz="2800" dirty="0">
              <a:solidFill>
                <a:srgbClr val="000000"/>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sz="2800" b="1" dirty="0">
                <a:solidFill>
                  <a:srgbClr val="000000"/>
                </a:solidFill>
                <a:effectLst/>
                <a:latin typeface="Times-Roman"/>
                <a:ea typeface="Times New Roman" panose="02020603050405020304" pitchFamily="18" charset="0"/>
                <a:cs typeface="Times New Roman" panose="02020603050405020304" pitchFamily="18" charset="0"/>
              </a:rPr>
              <a:t>Database:</a:t>
            </a:r>
            <a:r>
              <a:rPr lang="en-US" sz="2800" dirty="0">
                <a:solidFill>
                  <a:srgbClr val="000000"/>
                </a:solidFill>
                <a:effectLst/>
                <a:latin typeface="Times-Roman"/>
                <a:ea typeface="Times New Roman" panose="02020603050405020304" pitchFamily="18" charset="0"/>
                <a:cs typeface="Times New Roman" panose="02020603050405020304" pitchFamily="18" charset="0"/>
              </a:rPr>
              <a:t> MySQL.</a:t>
            </a:r>
            <a:endParaRPr lang="en-US" sz="2800" dirty="0">
              <a:solidFill>
                <a:srgbClr val="000000"/>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sz="2800" b="1" dirty="0">
                <a:solidFill>
                  <a:srgbClr val="000000"/>
                </a:solidFill>
                <a:effectLst/>
                <a:latin typeface="Times-Roman"/>
                <a:ea typeface="Times New Roman" panose="02020603050405020304" pitchFamily="18" charset="0"/>
                <a:cs typeface="Times New Roman" panose="02020603050405020304" pitchFamily="18" charset="0"/>
              </a:rPr>
              <a:t>API Integration:</a:t>
            </a:r>
            <a:r>
              <a:rPr lang="en-US" sz="2800" dirty="0">
                <a:solidFill>
                  <a:srgbClr val="000000"/>
                </a:solidFill>
                <a:effectLst/>
                <a:latin typeface="Times-Roman"/>
                <a:ea typeface="Times New Roman" panose="02020603050405020304" pitchFamily="18" charset="0"/>
                <a:cs typeface="Times New Roman" panose="02020603050405020304" pitchFamily="18" charset="0"/>
              </a:rPr>
              <a:t> Use APIs for data sources like hospital websites, healthcare databases, map services, and appointment scheduling systems.</a:t>
            </a:r>
            <a:endParaRPr lang="en-US" sz="2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332089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7A44E-3260-4BA6-9FB2-989D70979702}"/>
              </a:ext>
            </a:extLst>
          </p:cNvPr>
          <p:cNvSpPr>
            <a:spLocks noGrp="1"/>
          </p:cNvSpPr>
          <p:nvPr>
            <p:ph type="title"/>
          </p:nvPr>
        </p:nvSpPr>
        <p:spPr>
          <a:xfrm>
            <a:off x="1457326" y="238347"/>
            <a:ext cx="9918700" cy="5119466"/>
          </a:xfrm>
        </p:spPr>
        <p:txBody>
          <a:bodyPr>
            <a:normAutofit fontScale="90000"/>
          </a:bodyPr>
          <a:lstStyle/>
          <a:p>
            <a:pPr marL="0" marR="167640">
              <a:lnSpc>
                <a:spcPct val="150000"/>
              </a:lnSpc>
              <a:spcBef>
                <a:spcPts val="0"/>
              </a:spcBef>
              <a:spcAft>
                <a:spcPts val="800"/>
              </a:spcAft>
            </a:pPr>
            <a:r>
              <a:rPr lang="en-US" dirty="0"/>
              <a:t>COMMUNICATION INTERFACE REQUIREMENTS</a:t>
            </a:r>
            <a:br>
              <a:rPr lang="en-US" dirty="0"/>
            </a:br>
            <a:r>
              <a:rPr lang="en-US" sz="2200" dirty="0">
                <a:solidFill>
                  <a:srgbClr val="000000"/>
                </a:solidFill>
                <a:effectLst/>
                <a:latin typeface="Times-Roman"/>
                <a:ea typeface="Times New Roman" panose="02020603050405020304" pitchFamily="18" charset="0"/>
                <a:cs typeface="Times New Roman" panose="02020603050405020304" pitchFamily="18" charset="0"/>
              </a:rPr>
              <a:t>*Appointment request form</a:t>
            </a:r>
            <a:br>
              <a:rPr lang="en-US" sz="2200" dirty="0">
                <a:solidFill>
                  <a:srgbClr val="000000"/>
                </a:solidFill>
                <a:effectLst/>
                <a:latin typeface="Calibri" panose="020F0502020204030204" pitchFamily="34" charset="0"/>
                <a:ea typeface="Calibri" panose="020F0502020204030204" pitchFamily="34" charset="0"/>
              </a:rPr>
            </a:br>
            <a:r>
              <a:rPr lang="en-US" sz="2200" dirty="0">
                <a:solidFill>
                  <a:srgbClr val="000000"/>
                </a:solidFill>
                <a:effectLst/>
                <a:latin typeface="Times-Roman"/>
                <a:ea typeface="Times New Roman" panose="02020603050405020304" pitchFamily="18" charset="0"/>
                <a:cs typeface="Times New Roman" panose="02020603050405020304" pitchFamily="18" charset="0"/>
              </a:rPr>
              <a:t>    Implement a form for users to request for an appointment directly from the hospitals profile page. </a:t>
            </a:r>
            <a:br>
              <a:rPr lang="en-US" sz="2200" dirty="0">
                <a:solidFill>
                  <a:srgbClr val="000000"/>
                </a:solidFill>
                <a:effectLst/>
                <a:latin typeface="Calibri" panose="020F0502020204030204" pitchFamily="34" charset="0"/>
                <a:ea typeface="Calibri" panose="020F0502020204030204" pitchFamily="34" charset="0"/>
              </a:rPr>
            </a:br>
            <a:r>
              <a:rPr lang="en-US" sz="2200" dirty="0">
                <a:solidFill>
                  <a:srgbClr val="000000"/>
                </a:solidFill>
                <a:effectLst/>
                <a:latin typeface="Times-Roman"/>
                <a:ea typeface="Times New Roman" panose="02020603050405020304" pitchFamily="18" charset="0"/>
                <a:cs typeface="Times New Roman" panose="02020603050405020304" pitchFamily="18" charset="0"/>
              </a:rPr>
              <a:t> Will include settings for appointment dates and time</a:t>
            </a:r>
            <a:br>
              <a:rPr lang="en-US" sz="2200" dirty="0">
                <a:solidFill>
                  <a:srgbClr val="000000"/>
                </a:solidFill>
                <a:effectLst/>
                <a:latin typeface="Times-Roman"/>
                <a:ea typeface="Times New Roman" panose="02020603050405020304" pitchFamily="18" charset="0"/>
                <a:cs typeface="Times New Roman" panose="02020603050405020304" pitchFamily="18" charset="0"/>
              </a:rPr>
            </a:br>
            <a:r>
              <a:rPr lang="en-US" sz="2200" dirty="0">
                <a:solidFill>
                  <a:srgbClr val="000000"/>
                </a:solidFill>
                <a:effectLst/>
                <a:latin typeface="Times-Roman"/>
                <a:ea typeface="Times New Roman" panose="02020603050405020304" pitchFamily="18" charset="0"/>
                <a:cs typeface="Times New Roman" panose="02020603050405020304" pitchFamily="18" charset="0"/>
              </a:rPr>
              <a:t>* Email deliverability</a:t>
            </a:r>
            <a:br>
              <a:rPr lang="en-US" sz="2200" dirty="0">
                <a:solidFill>
                  <a:srgbClr val="000000"/>
                </a:solidFill>
                <a:effectLst/>
                <a:latin typeface="Calibri" panose="020F0502020204030204" pitchFamily="34" charset="0"/>
                <a:ea typeface="Calibri" panose="020F0502020204030204" pitchFamily="34" charset="0"/>
              </a:rPr>
            </a:br>
            <a:r>
              <a:rPr lang="en-US" sz="2200" dirty="0">
                <a:solidFill>
                  <a:srgbClr val="000000"/>
                </a:solidFill>
                <a:effectLst/>
                <a:latin typeface="Times-Roman"/>
                <a:ea typeface="Times New Roman" panose="02020603050405020304" pitchFamily="18" charset="0"/>
                <a:cs typeface="Times New Roman" panose="02020603050405020304" pitchFamily="18" charset="0"/>
              </a:rPr>
              <a:t>   Provide an email template for communication</a:t>
            </a:r>
            <a:br>
              <a:rPr lang="en-US" sz="2200" dirty="0">
                <a:solidFill>
                  <a:srgbClr val="000000"/>
                </a:solidFill>
                <a:effectLst/>
                <a:latin typeface="Calibri" panose="020F0502020204030204" pitchFamily="34" charset="0"/>
                <a:ea typeface="Calibri" panose="020F0502020204030204" pitchFamily="34" charset="0"/>
              </a:rPr>
            </a:br>
            <a:r>
              <a:rPr lang="en-US" sz="2200" dirty="0">
                <a:solidFill>
                  <a:srgbClr val="000000"/>
                </a:solidFill>
                <a:effectLst/>
                <a:latin typeface="Times-Roman"/>
                <a:ea typeface="Times New Roman" panose="02020603050405020304" pitchFamily="18" charset="0"/>
                <a:cs typeface="Times New Roman" panose="02020603050405020304" pitchFamily="18" charset="0"/>
              </a:rPr>
              <a:t>*Provide a conversation panel for user to communicate with each other and be able to give testimonies or their views about the system</a:t>
            </a:r>
            <a:br>
              <a:rPr lang="en-US" sz="1800" dirty="0">
                <a:solidFill>
                  <a:srgbClr val="000000"/>
                </a:solidFill>
                <a:effectLst/>
                <a:latin typeface="Calibri" panose="020F0502020204030204" pitchFamily="34" charset="0"/>
                <a:ea typeface="Calibri" panose="020F0502020204030204" pitchFamily="34" charset="0"/>
              </a:rPr>
            </a:br>
            <a:br>
              <a:rPr lang="en-US" sz="1800" dirty="0">
                <a:solidFill>
                  <a:srgbClr val="000000"/>
                </a:solidFill>
                <a:effectLst/>
                <a:latin typeface="Times-Roman"/>
                <a:ea typeface="Times New Roman" panose="02020603050405020304" pitchFamily="18" charset="0"/>
                <a:cs typeface="Times New Roman" panose="02020603050405020304" pitchFamily="18" charset="0"/>
              </a:rPr>
            </a:br>
            <a:br>
              <a:rPr lang="en-US" dirty="0"/>
            </a:br>
            <a:br>
              <a:rPr lang="en-US" dirty="0"/>
            </a:br>
            <a:endParaRPr lang="en-US" dirty="0"/>
          </a:p>
        </p:txBody>
      </p:sp>
      <p:sp>
        <p:nvSpPr>
          <p:cNvPr id="3" name="Content Placeholder 2">
            <a:extLst>
              <a:ext uri="{FF2B5EF4-FFF2-40B4-BE49-F238E27FC236}">
                <a16:creationId xmlns:a16="http://schemas.microsoft.com/office/drawing/2014/main" id="{A62D5D38-60C5-4D0B-B8EE-C2588B325597}"/>
              </a:ext>
            </a:extLst>
          </p:cNvPr>
          <p:cNvSpPr>
            <a:spLocks noGrp="1"/>
          </p:cNvSpPr>
          <p:nvPr>
            <p:ph idx="1"/>
          </p:nvPr>
        </p:nvSpPr>
        <p:spPr>
          <a:xfrm>
            <a:off x="1103312" y="4714875"/>
            <a:ext cx="8915400" cy="2143125"/>
          </a:xfrm>
        </p:spPr>
        <p:txBody>
          <a:bodyPr>
            <a:normAutofit/>
          </a:bodyPr>
          <a:lstStyle/>
          <a:p>
            <a:pPr marL="0" marR="0">
              <a:lnSpc>
                <a:spcPct val="150000"/>
              </a:lnSpc>
              <a:spcBef>
                <a:spcPts val="0"/>
              </a:spcBef>
              <a:spcAft>
                <a:spcPts val="800"/>
              </a:spcAft>
            </a:pPr>
            <a:r>
              <a:rPr lang="en-US" sz="1800" dirty="0">
                <a:solidFill>
                  <a:srgbClr val="000000"/>
                </a:solidFill>
                <a:effectLst/>
                <a:latin typeface="Times-Roman"/>
                <a:ea typeface="Times New Roman" panose="02020603050405020304" pitchFamily="18" charset="0"/>
                <a:cs typeface="Times New Roman" panose="02020603050405020304" pitchFamily="18" charset="0"/>
              </a:rPr>
              <a:t>* User data should be secured and protected from unauthorized access.</a:t>
            </a:r>
            <a:endParaRPr lang="en-US" sz="1800" dirty="0">
              <a:solidFill>
                <a:srgbClr val="000000"/>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sz="1800" dirty="0">
                <a:solidFill>
                  <a:srgbClr val="000000"/>
                </a:solidFill>
                <a:effectLst/>
                <a:latin typeface="Times-Roman"/>
                <a:ea typeface="Times New Roman" panose="02020603050405020304" pitchFamily="18" charset="0"/>
                <a:cs typeface="Times New Roman" panose="02020603050405020304" pitchFamily="18" charset="0"/>
              </a:rPr>
              <a:t>* Secure login mechanisms should be implemented.</a:t>
            </a:r>
            <a:endParaRPr lang="en-US" sz="1800" dirty="0">
              <a:solidFill>
                <a:srgbClr val="000000"/>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sz="1800" dirty="0">
                <a:solidFill>
                  <a:srgbClr val="000000"/>
                </a:solidFill>
                <a:effectLst/>
                <a:latin typeface="Times-Roman"/>
                <a:ea typeface="Times New Roman" panose="02020603050405020304" pitchFamily="18" charset="0"/>
                <a:cs typeface="Times New Roman" panose="02020603050405020304" pitchFamily="18" charset="0"/>
              </a:rPr>
              <a:t>* The website should be protected from hacking attempts and cyber attacks.</a:t>
            </a:r>
            <a:endParaRPr lang="en-US" sz="1800" dirty="0">
              <a:solidFill>
                <a:srgbClr val="000000"/>
              </a:solidFill>
              <a:effectLst/>
              <a:latin typeface="Calibri" panose="020F0502020204030204" pitchFamily="34" charset="0"/>
              <a:ea typeface="Calibri" panose="020F0502020204030204" pitchFamily="34" charset="0"/>
            </a:endParaRPr>
          </a:p>
          <a:p>
            <a:r>
              <a:rPr lang="en-US" sz="1800" dirty="0">
                <a:solidFill>
                  <a:srgbClr val="000000"/>
                </a:solidFill>
                <a:effectLst/>
                <a:latin typeface="Times-Roman"/>
                <a:ea typeface="Times New Roman" panose="02020603050405020304" pitchFamily="18" charset="0"/>
                <a:cs typeface="Times New Roman" panose="02020603050405020304" pitchFamily="18" charset="0"/>
              </a:rPr>
              <a:t>* Sensitive medical information should be encrypted and handled securely</a:t>
            </a:r>
            <a:endParaRPr lang="en-US" dirty="0"/>
          </a:p>
        </p:txBody>
      </p:sp>
    </p:spTree>
    <p:extLst>
      <p:ext uri="{BB962C8B-B14F-4D97-AF65-F5344CB8AC3E}">
        <p14:creationId xmlns:p14="http://schemas.microsoft.com/office/powerpoint/2010/main" val="1098335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D949-B41C-453C-BC9B-F8195A8AD02F}"/>
              </a:ext>
            </a:extLst>
          </p:cNvPr>
          <p:cNvSpPr>
            <a:spLocks noGrp="1"/>
          </p:cNvSpPr>
          <p:nvPr>
            <p:ph type="title"/>
          </p:nvPr>
        </p:nvSpPr>
        <p:spPr>
          <a:xfrm>
            <a:off x="1943101" y="114299"/>
            <a:ext cx="9561512" cy="2928938"/>
          </a:xfrm>
        </p:spPr>
        <p:txBody>
          <a:bodyPr>
            <a:normAutofit/>
          </a:bodyPr>
          <a:lstStyle/>
          <a:p>
            <a:pPr marL="0" marR="0">
              <a:lnSpc>
                <a:spcPct val="150000"/>
              </a:lnSpc>
              <a:spcBef>
                <a:spcPts val="0"/>
              </a:spcBef>
              <a:spcAft>
                <a:spcPts val="800"/>
              </a:spcAft>
            </a:pPr>
            <a:r>
              <a:rPr lang="en-US" dirty="0"/>
              <a:t>4.1 SECURITY</a:t>
            </a:r>
            <a:br>
              <a:rPr lang="en-US" dirty="0"/>
            </a:br>
            <a:r>
              <a:rPr lang="en-US" sz="1800" dirty="0">
                <a:solidFill>
                  <a:srgbClr val="000000"/>
                </a:solidFill>
                <a:effectLst/>
                <a:latin typeface="Times-Roman"/>
                <a:ea typeface="Times New Roman" panose="02020603050405020304" pitchFamily="18" charset="0"/>
                <a:cs typeface="Times New Roman" panose="02020603050405020304" pitchFamily="18" charset="0"/>
              </a:rPr>
              <a:t>* </a:t>
            </a:r>
            <a:r>
              <a:rPr lang="en-US" sz="2000" dirty="0">
                <a:solidFill>
                  <a:srgbClr val="000000"/>
                </a:solidFill>
                <a:effectLst/>
                <a:latin typeface="Times-Roman"/>
                <a:ea typeface="Times New Roman" panose="02020603050405020304" pitchFamily="18" charset="0"/>
                <a:cs typeface="Times New Roman" panose="02020603050405020304" pitchFamily="18" charset="0"/>
              </a:rPr>
              <a:t>User data should be secured and protected from unauthorized access.</a:t>
            </a:r>
            <a:br>
              <a:rPr lang="en-US" sz="2000" dirty="0">
                <a:solidFill>
                  <a:srgbClr val="000000"/>
                </a:solidFill>
                <a:effectLst/>
                <a:latin typeface="Calibri" panose="020F0502020204030204" pitchFamily="34" charset="0"/>
                <a:ea typeface="Calibri" panose="020F0502020204030204" pitchFamily="34" charset="0"/>
              </a:rPr>
            </a:br>
            <a:r>
              <a:rPr lang="en-US" sz="2000" dirty="0">
                <a:solidFill>
                  <a:srgbClr val="000000"/>
                </a:solidFill>
                <a:effectLst/>
                <a:latin typeface="Times-Roman"/>
                <a:ea typeface="Times New Roman" panose="02020603050405020304" pitchFamily="18" charset="0"/>
                <a:cs typeface="Times New Roman" panose="02020603050405020304" pitchFamily="18" charset="0"/>
              </a:rPr>
              <a:t>* Secure login mechanisms should be implemented.</a:t>
            </a:r>
            <a:br>
              <a:rPr lang="en-US" sz="2000" dirty="0">
                <a:solidFill>
                  <a:srgbClr val="000000"/>
                </a:solidFill>
                <a:effectLst/>
                <a:latin typeface="Calibri" panose="020F0502020204030204" pitchFamily="34" charset="0"/>
                <a:ea typeface="Calibri" panose="020F0502020204030204" pitchFamily="34" charset="0"/>
              </a:rPr>
            </a:br>
            <a:r>
              <a:rPr lang="en-US" sz="2000" dirty="0">
                <a:solidFill>
                  <a:srgbClr val="000000"/>
                </a:solidFill>
                <a:effectLst/>
                <a:latin typeface="Times-Roman"/>
                <a:ea typeface="Times New Roman" panose="02020603050405020304" pitchFamily="18" charset="0"/>
                <a:cs typeface="Times New Roman" panose="02020603050405020304" pitchFamily="18" charset="0"/>
              </a:rPr>
              <a:t>* The website should be protected from hacking attempts and cyber attacks.</a:t>
            </a:r>
            <a:br>
              <a:rPr lang="en-US" sz="2000" dirty="0">
                <a:solidFill>
                  <a:srgbClr val="000000"/>
                </a:solidFill>
                <a:effectLst/>
                <a:latin typeface="Calibri" panose="020F0502020204030204" pitchFamily="34" charset="0"/>
                <a:ea typeface="Calibri" panose="020F0502020204030204" pitchFamily="34" charset="0"/>
              </a:rPr>
            </a:br>
            <a:r>
              <a:rPr lang="en-US" sz="2000" dirty="0">
                <a:solidFill>
                  <a:srgbClr val="000000"/>
                </a:solidFill>
                <a:effectLst/>
                <a:latin typeface="Times-Roman"/>
                <a:ea typeface="Times New Roman" panose="02020603050405020304" pitchFamily="18" charset="0"/>
                <a:cs typeface="Times New Roman" panose="02020603050405020304" pitchFamily="18" charset="0"/>
              </a:rPr>
              <a:t>* Sensitive medical information should be encrypted and handled securely</a:t>
            </a:r>
            <a:endParaRPr lang="en-US" sz="2000" dirty="0"/>
          </a:p>
        </p:txBody>
      </p:sp>
      <p:sp>
        <p:nvSpPr>
          <p:cNvPr id="3" name="Content Placeholder 2">
            <a:extLst>
              <a:ext uri="{FF2B5EF4-FFF2-40B4-BE49-F238E27FC236}">
                <a16:creationId xmlns:a16="http://schemas.microsoft.com/office/drawing/2014/main" id="{F1C55DFF-8C93-40DF-8A5E-2AE1287AE583}"/>
              </a:ext>
            </a:extLst>
          </p:cNvPr>
          <p:cNvSpPr>
            <a:spLocks noGrp="1"/>
          </p:cNvSpPr>
          <p:nvPr>
            <p:ph idx="1"/>
          </p:nvPr>
        </p:nvSpPr>
        <p:spPr>
          <a:xfrm>
            <a:off x="1803400" y="2914650"/>
            <a:ext cx="8915400" cy="3829051"/>
          </a:xfrm>
        </p:spPr>
        <p:txBody>
          <a:bodyPr>
            <a:normAutofit lnSpcReduction="10000"/>
          </a:bodyPr>
          <a:lstStyle/>
          <a:p>
            <a:r>
              <a:rPr lang="en-US" sz="2400" dirty="0"/>
              <a:t>MAINTAINABILITY</a:t>
            </a:r>
          </a:p>
          <a:p>
            <a:pPr marL="0" indent="0">
              <a:buNone/>
            </a:pPr>
            <a:r>
              <a:rPr lang="en-US" sz="2000" b="0" i="0" dirty="0">
                <a:solidFill>
                  <a:srgbClr val="000000"/>
                </a:solidFill>
                <a:effectLst/>
                <a:latin typeface="Times-Roman"/>
                <a:ea typeface="Calibri" panose="020F0502020204030204" pitchFamily="34" charset="0"/>
                <a:cs typeface="Calibri" panose="020F0502020204030204" pitchFamily="34" charset="0"/>
              </a:rPr>
              <a:t>The system will require regular maintenance to ensure its stability and security. A dedicated support team will be available to address user issues and provide technical assistance.</a:t>
            </a:r>
          </a:p>
          <a:p>
            <a:pPr>
              <a:buFont typeface="Wingdings" panose="05000000000000000000" pitchFamily="2" charset="2"/>
              <a:buChar char="Ø"/>
            </a:pPr>
            <a:r>
              <a:rPr lang="en-US" sz="2000" dirty="0">
                <a:solidFill>
                  <a:srgbClr val="000000"/>
                </a:solidFill>
                <a:latin typeface="Times-Roman"/>
                <a:cs typeface="Calibri" panose="020F0502020204030204" pitchFamily="34" charset="0"/>
              </a:rPr>
              <a:t>USABILTY</a:t>
            </a:r>
          </a:p>
          <a:p>
            <a:pPr marL="0" marR="0" indent="0">
              <a:lnSpc>
                <a:spcPct val="150000"/>
              </a:lnSpc>
              <a:spcBef>
                <a:spcPts val="0"/>
              </a:spcBef>
              <a:spcAft>
                <a:spcPts val="800"/>
              </a:spcAft>
              <a:buNone/>
            </a:pPr>
            <a:r>
              <a:rPr lang="en-US" sz="1800" dirty="0">
                <a:solidFill>
                  <a:srgbClr val="000000"/>
                </a:solidFill>
                <a:effectLst/>
                <a:latin typeface="Times-Roman"/>
                <a:ea typeface="Times New Roman" panose="02020603050405020304" pitchFamily="18" charset="0"/>
                <a:cs typeface="Times New Roman" panose="02020603050405020304" pitchFamily="18" charset="0"/>
              </a:rPr>
              <a:t>* </a:t>
            </a:r>
            <a:r>
              <a:rPr lang="en-US" sz="2000" dirty="0">
                <a:solidFill>
                  <a:srgbClr val="000000"/>
                </a:solidFill>
                <a:effectLst/>
                <a:latin typeface="Times-Roman"/>
                <a:ea typeface="Times New Roman" panose="02020603050405020304" pitchFamily="18" charset="0"/>
                <a:cs typeface="Times New Roman" panose="02020603050405020304" pitchFamily="18" charset="0"/>
              </a:rPr>
              <a:t>The system should be easy to use and navigate.</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nSpc>
                <a:spcPct val="150000"/>
              </a:lnSpc>
              <a:spcBef>
                <a:spcPts val="0"/>
              </a:spcBef>
              <a:spcAft>
                <a:spcPts val="800"/>
              </a:spcAft>
              <a:buNone/>
            </a:pPr>
            <a:r>
              <a:rPr lang="en-US" sz="2000" dirty="0">
                <a:solidFill>
                  <a:srgbClr val="000000"/>
                </a:solidFill>
                <a:effectLst/>
                <a:latin typeface="Times-Roman"/>
                <a:ea typeface="Times New Roman" panose="02020603050405020304" pitchFamily="18" charset="0"/>
                <a:cs typeface="Times New Roman" panose="02020603050405020304" pitchFamily="18" charset="0"/>
              </a:rPr>
              <a:t>* The user interface should be intuitive and user-friendly.</a:t>
            </a:r>
            <a:endParaRPr lang="en-US" sz="2000" dirty="0">
              <a:solidFill>
                <a:srgbClr val="000000"/>
              </a:solidFill>
              <a:effectLst/>
              <a:latin typeface="Calibri" panose="020F0502020204030204" pitchFamily="34" charset="0"/>
              <a:ea typeface="Calibri" panose="020F0502020204030204" pitchFamily="34" charset="0"/>
            </a:endParaRPr>
          </a:p>
          <a:p>
            <a:pPr marL="0" marR="0" indent="0">
              <a:lnSpc>
                <a:spcPct val="150000"/>
              </a:lnSpc>
              <a:spcBef>
                <a:spcPts val="0"/>
              </a:spcBef>
              <a:spcAft>
                <a:spcPts val="800"/>
              </a:spcAft>
              <a:buNone/>
            </a:pPr>
            <a:r>
              <a:rPr lang="en-US" sz="2000" dirty="0">
                <a:solidFill>
                  <a:srgbClr val="000000"/>
                </a:solidFill>
                <a:effectLst/>
                <a:latin typeface="Times-Roman"/>
                <a:ea typeface="Times New Roman" panose="02020603050405020304" pitchFamily="18" charset="0"/>
                <a:cs typeface="Times New Roman" panose="02020603050405020304" pitchFamily="18" charset="0"/>
              </a:rPr>
              <a:t>* The system should also be accessible to users with disabilities same as those with no disability.</a:t>
            </a:r>
          </a:p>
          <a:p>
            <a:pPr marL="0" marR="0" indent="0">
              <a:lnSpc>
                <a:spcPct val="150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a:p>
            <a:pPr marL="0" indent="0">
              <a:buNone/>
            </a:pPr>
            <a:endParaRPr lang="en-US" sz="2000" dirty="0"/>
          </a:p>
        </p:txBody>
      </p:sp>
    </p:spTree>
    <p:extLst>
      <p:ext uri="{BB962C8B-B14F-4D97-AF65-F5344CB8AC3E}">
        <p14:creationId xmlns:p14="http://schemas.microsoft.com/office/powerpoint/2010/main" val="773759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911C-8AF1-45F5-B037-9565D23E350D}"/>
              </a:ext>
            </a:extLst>
          </p:cNvPr>
          <p:cNvSpPr>
            <a:spLocks noGrp="1"/>
          </p:cNvSpPr>
          <p:nvPr>
            <p:ph type="title"/>
          </p:nvPr>
        </p:nvSpPr>
        <p:spPr>
          <a:xfrm>
            <a:off x="2592925" y="0"/>
            <a:ext cx="8911687" cy="900113"/>
          </a:xfrm>
        </p:spPr>
        <p:txBody>
          <a:bodyPr>
            <a:normAutofit fontScale="90000"/>
          </a:bodyPr>
          <a:lstStyle/>
          <a:p>
            <a:r>
              <a:rPr lang="en-US" sz="4400" dirty="0"/>
              <a:t>CONCLUSION:</a:t>
            </a:r>
            <a:br>
              <a:rPr lang="en-US" dirty="0"/>
            </a:br>
            <a:br>
              <a:rPr lang="en-US" dirty="0"/>
            </a:br>
            <a:endParaRPr lang="en-US" dirty="0"/>
          </a:p>
        </p:txBody>
      </p:sp>
      <p:sp>
        <p:nvSpPr>
          <p:cNvPr id="3" name="Content Placeholder 2">
            <a:extLst>
              <a:ext uri="{FF2B5EF4-FFF2-40B4-BE49-F238E27FC236}">
                <a16:creationId xmlns:a16="http://schemas.microsoft.com/office/drawing/2014/main" id="{8A0D054D-D57F-43AF-8C52-34B3D6F88BF1}"/>
              </a:ext>
            </a:extLst>
          </p:cNvPr>
          <p:cNvSpPr>
            <a:spLocks noGrp="1"/>
          </p:cNvSpPr>
          <p:nvPr>
            <p:ph idx="1"/>
          </p:nvPr>
        </p:nvSpPr>
        <p:spPr>
          <a:xfrm>
            <a:off x="1638300" y="721519"/>
            <a:ext cx="8915400" cy="5414962"/>
          </a:xfrm>
        </p:spPr>
        <p:txBody>
          <a:bodyPr>
            <a:normAutofit/>
          </a:bodyPr>
          <a:lstStyle/>
          <a:p>
            <a:r>
              <a:rPr lang="en-US" sz="2400" b="0" i="0" dirty="0">
                <a:solidFill>
                  <a:srgbClr val="000000"/>
                </a:solidFill>
                <a:effectLst/>
                <a:latin typeface="Times-Roman"/>
                <a:ea typeface="Calibri" panose="020F0502020204030204" pitchFamily="34" charset="0"/>
                <a:cs typeface="Calibri" panose="020F0502020204030204" pitchFamily="34" charset="0"/>
              </a:rPr>
              <a:t>This SRS document provides a comprehensive overview of the requirements for the web management system. This system will be a valuable resource for users to compare and select hospitals, book appointments online, and share their experiences. It aims to improve access to healthcare services and empower users to make informed decisions about their medical care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400" dirty="0">
                <a:solidFill>
                  <a:srgbClr val="000000"/>
                </a:solidFill>
                <a:effectLst/>
                <a:latin typeface="Calibri" panose="020F0502020204030204" pitchFamily="34" charset="0"/>
                <a:ea typeface="Calibri" panose="020F0502020204030204" pitchFamily="34" charset="0"/>
              </a:rPr>
              <a:t>APIs:</a:t>
            </a:r>
          </a:p>
          <a:p>
            <a:pPr marL="0" marR="0">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rPr>
              <a:t>Application programming interface. </a:t>
            </a:r>
          </a:p>
          <a:p>
            <a:pPr marL="0" marR="0">
              <a:lnSpc>
                <a:spcPct val="107000"/>
              </a:lnSpc>
              <a:spcBef>
                <a:spcPts val="0"/>
              </a:spcBef>
              <a:spcAft>
                <a:spcPts val="800"/>
              </a:spcAft>
            </a:pPr>
            <a:r>
              <a:rPr lang="en-US" sz="2400" dirty="0">
                <a:solidFill>
                  <a:srgbClr val="000000"/>
                </a:solidFill>
                <a:effectLst/>
                <a:latin typeface="Calibri" panose="020F0502020204030204" pitchFamily="34" charset="0"/>
                <a:ea typeface="Calibri" panose="020F0502020204030204" pitchFamily="34" charset="0"/>
              </a:rPr>
              <a:t>A set of rules and protocols that allows different software’s </a:t>
            </a:r>
          </a:p>
          <a:p>
            <a:r>
              <a:rPr lang="en-US" sz="2400" dirty="0">
                <a:solidFill>
                  <a:srgbClr val="000000"/>
                </a:solidFill>
                <a:effectLst/>
                <a:latin typeface="Calibri" panose="020F0502020204030204" pitchFamily="34" charset="0"/>
                <a:ea typeface="Calibri" panose="020F0502020204030204" pitchFamily="34" charset="0"/>
              </a:rPr>
              <a:t>To communicate with each other</a:t>
            </a:r>
            <a:endParaRPr lang="en-US" sz="2400" dirty="0"/>
          </a:p>
        </p:txBody>
      </p:sp>
    </p:spTree>
    <p:extLst>
      <p:ext uri="{BB962C8B-B14F-4D97-AF65-F5344CB8AC3E}">
        <p14:creationId xmlns:p14="http://schemas.microsoft.com/office/powerpoint/2010/main" val="378215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DA8FD-30A0-4E59-B3EE-98DD37F1BF6F}"/>
              </a:ext>
            </a:extLst>
          </p:cNvPr>
          <p:cNvSpPr>
            <a:spLocks noGrp="1"/>
          </p:cNvSpPr>
          <p:nvPr>
            <p:ph type="title"/>
          </p:nvPr>
        </p:nvSpPr>
        <p:spPr>
          <a:xfrm>
            <a:off x="402175" y="332645"/>
            <a:ext cx="8911687" cy="2361978"/>
          </a:xfrm>
        </p:spPr>
        <p:txBody>
          <a:bodyPr>
            <a:normAutofit fontScale="90000"/>
          </a:bodyPr>
          <a:lstStyle/>
          <a:p>
            <a:pPr marL="571500" indent="-571500">
              <a:buFont typeface="Wingdings" panose="05000000000000000000" pitchFamily="2" charset="2"/>
              <a:buChar char="v"/>
            </a:pPr>
            <a:r>
              <a:rPr lang="en-US" dirty="0"/>
              <a:t>Authors:</a:t>
            </a:r>
            <a:br>
              <a:rPr lang="en-US" dirty="0"/>
            </a:br>
            <a:r>
              <a:rPr lang="en-US" dirty="0">
                <a:solidFill>
                  <a:schemeClr val="bg2">
                    <a:lumMod val="50000"/>
                  </a:schemeClr>
                </a:solidFill>
              </a:rPr>
              <a:t>Brownia</a:t>
            </a:r>
            <a:br>
              <a:rPr lang="en-US" dirty="0">
                <a:solidFill>
                  <a:schemeClr val="bg2">
                    <a:lumMod val="50000"/>
                  </a:schemeClr>
                </a:solidFill>
              </a:rPr>
            </a:br>
            <a:r>
              <a:rPr lang="en-US" dirty="0">
                <a:solidFill>
                  <a:schemeClr val="bg2">
                    <a:lumMod val="50000"/>
                  </a:schemeClr>
                </a:solidFill>
              </a:rPr>
              <a:t>Marion Eyong</a:t>
            </a:r>
            <a:br>
              <a:rPr lang="en-US" dirty="0">
                <a:solidFill>
                  <a:schemeClr val="bg2">
                    <a:lumMod val="50000"/>
                  </a:schemeClr>
                </a:solidFill>
              </a:rPr>
            </a:br>
            <a:r>
              <a:rPr lang="en-US" dirty="0">
                <a:solidFill>
                  <a:schemeClr val="bg2">
                    <a:lumMod val="50000"/>
                  </a:schemeClr>
                </a:solidFill>
              </a:rPr>
              <a:t>AKIJIKA RANDOLPH</a:t>
            </a:r>
            <a:br>
              <a:rPr lang="en-US" dirty="0">
                <a:solidFill>
                  <a:schemeClr val="bg2">
                    <a:lumMod val="50000"/>
                  </a:schemeClr>
                </a:solidFill>
              </a:rPr>
            </a:br>
            <a:br>
              <a:rPr lang="en-US" dirty="0">
                <a:solidFill>
                  <a:schemeClr val="bg2">
                    <a:lumMod val="50000"/>
                  </a:schemeClr>
                </a:solidFill>
              </a:rPr>
            </a:br>
            <a:endParaRPr lang="en-US" dirty="0">
              <a:solidFill>
                <a:schemeClr val="bg2">
                  <a:lumMod val="50000"/>
                </a:schemeClr>
              </a:solidFill>
            </a:endParaRPr>
          </a:p>
        </p:txBody>
      </p:sp>
      <p:sp>
        <p:nvSpPr>
          <p:cNvPr id="8" name="Content Placeholder 7">
            <a:extLst>
              <a:ext uri="{FF2B5EF4-FFF2-40B4-BE49-F238E27FC236}">
                <a16:creationId xmlns:a16="http://schemas.microsoft.com/office/drawing/2014/main" id="{E5875FB6-9A0B-4B88-9901-637BF9F6C5C1}"/>
              </a:ext>
            </a:extLst>
          </p:cNvPr>
          <p:cNvSpPr>
            <a:spLocks noGrp="1"/>
          </p:cNvSpPr>
          <p:nvPr>
            <p:ph idx="1"/>
          </p:nvPr>
        </p:nvSpPr>
        <p:spPr>
          <a:xfrm>
            <a:off x="769620" y="2910840"/>
            <a:ext cx="8915400" cy="4267200"/>
          </a:xfrm>
        </p:spPr>
        <p:txBody>
          <a:bodyPr>
            <a:normAutofit fontScale="40000" lnSpcReduction="20000"/>
          </a:bodyPr>
          <a:lstStyle/>
          <a:p>
            <a:pPr marL="0" indent="0">
              <a:buNone/>
            </a:pPr>
            <a:r>
              <a:rPr lang="en-US" sz="7600" dirty="0">
                <a:solidFill>
                  <a:srgbClr val="0070C0"/>
                </a:solidFill>
              </a:rPr>
              <a:t>TABLE OF CONTENT:</a:t>
            </a:r>
          </a:p>
          <a:p>
            <a:pPr>
              <a:buFont typeface="Wingdings" panose="05000000000000000000" pitchFamily="2" charset="2"/>
              <a:buChar char="Ø"/>
            </a:pPr>
            <a:r>
              <a:rPr lang="en-US" sz="7600" dirty="0">
                <a:solidFill>
                  <a:srgbClr val="FF0000"/>
                </a:solidFill>
              </a:rPr>
              <a:t> INTRODUCTION</a:t>
            </a:r>
          </a:p>
          <a:p>
            <a:pPr>
              <a:buFont typeface="Wingdings" panose="05000000000000000000" pitchFamily="2" charset="2"/>
              <a:buChar char="Ø"/>
            </a:pPr>
            <a:r>
              <a:rPr lang="en-US" sz="7600" dirty="0">
                <a:solidFill>
                  <a:srgbClr val="FF0000"/>
                </a:solidFill>
              </a:rPr>
              <a:t>Functional Requirements</a:t>
            </a:r>
          </a:p>
          <a:p>
            <a:pPr>
              <a:buFont typeface="Wingdings" panose="05000000000000000000" pitchFamily="2" charset="2"/>
              <a:buChar char="Ø"/>
            </a:pPr>
            <a:r>
              <a:rPr lang="en-US" sz="7600" dirty="0">
                <a:solidFill>
                  <a:srgbClr val="FF0000"/>
                </a:solidFill>
              </a:rPr>
              <a:t>External Interface Requirement</a:t>
            </a:r>
          </a:p>
          <a:p>
            <a:pPr>
              <a:buFont typeface="Wingdings" panose="05000000000000000000" pitchFamily="2" charset="2"/>
              <a:buChar char="Ø"/>
            </a:pPr>
            <a:r>
              <a:rPr lang="en-US" sz="7600" dirty="0">
                <a:solidFill>
                  <a:srgbClr val="FF0000"/>
                </a:solidFill>
              </a:rPr>
              <a:t>Non Functional Requirements</a:t>
            </a:r>
          </a:p>
          <a:p>
            <a:pPr>
              <a:buFont typeface="Wingdings" panose="05000000000000000000" pitchFamily="2" charset="2"/>
              <a:buChar char="Ø"/>
            </a:pPr>
            <a:r>
              <a:rPr lang="en-US" sz="7600" dirty="0">
                <a:solidFill>
                  <a:srgbClr val="FF0000"/>
                </a:solidFill>
              </a:rPr>
              <a:t>Definition of Acronyms</a:t>
            </a:r>
          </a:p>
          <a:p>
            <a:pPr>
              <a:buFont typeface="Wingdings" panose="05000000000000000000" pitchFamily="2" charset="2"/>
              <a:buChar char="Ø"/>
            </a:pPr>
            <a:endParaRPr lang="en-US" sz="2900" dirty="0"/>
          </a:p>
          <a:p>
            <a:pPr marL="0" indent="0">
              <a:buNone/>
            </a:pPr>
            <a:endParaRPr lang="en-US" dirty="0"/>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2552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E39F-1E37-40E6-841E-0AEACAEC5A83}"/>
              </a:ext>
            </a:extLst>
          </p:cNvPr>
          <p:cNvSpPr>
            <a:spLocks noGrp="1"/>
          </p:cNvSpPr>
          <p:nvPr>
            <p:ph type="ctrTitle"/>
          </p:nvPr>
        </p:nvSpPr>
        <p:spPr>
          <a:xfrm>
            <a:off x="1889125" y="571500"/>
            <a:ext cx="8915399" cy="1262656"/>
          </a:xfrm>
        </p:spPr>
        <p:txBody>
          <a:bodyPr/>
          <a:lstStyle/>
          <a:p>
            <a:pPr marL="685800" indent="-685800">
              <a:buFont typeface="Wingdings" panose="05000000000000000000" pitchFamily="2" charset="2"/>
              <a:buChar char="q"/>
            </a:pPr>
            <a:r>
              <a:rPr lang="en-US" dirty="0"/>
              <a:t>  </a:t>
            </a:r>
            <a:r>
              <a:rPr lang="en-US" dirty="0">
                <a:solidFill>
                  <a:srgbClr val="7030A0"/>
                </a:solidFill>
              </a:rPr>
              <a:t>INTRODUCTION</a:t>
            </a:r>
          </a:p>
        </p:txBody>
      </p:sp>
      <p:sp>
        <p:nvSpPr>
          <p:cNvPr id="3" name="Subtitle 2">
            <a:extLst>
              <a:ext uri="{FF2B5EF4-FFF2-40B4-BE49-F238E27FC236}">
                <a16:creationId xmlns:a16="http://schemas.microsoft.com/office/drawing/2014/main" id="{D46DD257-0D17-4A1D-B359-FA3FCDD73213}"/>
              </a:ext>
            </a:extLst>
          </p:cNvPr>
          <p:cNvSpPr>
            <a:spLocks noGrp="1"/>
          </p:cNvSpPr>
          <p:nvPr>
            <p:ph type="subTitle" idx="1"/>
          </p:nvPr>
        </p:nvSpPr>
        <p:spPr>
          <a:xfrm>
            <a:off x="1357313" y="2177055"/>
            <a:ext cx="9818687" cy="4680945"/>
          </a:xfrm>
        </p:spPr>
        <p:txBody>
          <a:bodyPr>
            <a:normAutofit fontScale="92500"/>
          </a:bodyPr>
          <a:lstStyle/>
          <a:p>
            <a:r>
              <a:rPr lang="en-US" sz="3900" dirty="0">
                <a:solidFill>
                  <a:schemeClr val="bg2">
                    <a:lumMod val="50000"/>
                  </a:schemeClr>
                </a:solidFill>
                <a:effectLst/>
                <a:latin typeface="Times-Roman"/>
                <a:ea typeface="Times New Roman" panose="02020603050405020304" pitchFamily="18" charset="0"/>
                <a:cs typeface="Times New Roman" panose="02020603050405020304" pitchFamily="18" charset="0"/>
              </a:rPr>
              <a:t>This document outlines the Software Requirements Specification (SRS) for a comprehensive web management system designed to assist users in finding, comparing, and booking appointments with hospitals in a specified geographical area. The system will provide detailed information about hospitals, their services, user reviews, and facilitate online appointment scheduling.</a:t>
            </a:r>
            <a:endParaRPr lang="en-US" sz="3900" dirty="0">
              <a:solidFill>
                <a:schemeClr val="bg2">
                  <a:lumMod val="50000"/>
                </a:schemeClr>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02527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AC54-530E-4766-B6F4-787BC0743984}"/>
              </a:ext>
            </a:extLst>
          </p:cNvPr>
          <p:cNvSpPr>
            <a:spLocks noGrp="1"/>
          </p:cNvSpPr>
          <p:nvPr>
            <p:ph type="title"/>
          </p:nvPr>
        </p:nvSpPr>
        <p:spPr>
          <a:xfrm>
            <a:off x="2064288" y="124048"/>
            <a:ext cx="8911687" cy="1280890"/>
          </a:xfrm>
        </p:spPr>
        <p:txBody>
          <a:bodyPr/>
          <a:lstStyle/>
          <a:p>
            <a:r>
              <a:rPr lang="en-US" dirty="0">
                <a:solidFill>
                  <a:srgbClr val="FFC000"/>
                </a:solidFill>
              </a:rPr>
              <a:t>1.1PRODUCT SCOPE</a:t>
            </a:r>
          </a:p>
        </p:txBody>
      </p:sp>
      <p:sp>
        <p:nvSpPr>
          <p:cNvPr id="3" name="Content Placeholder 2">
            <a:extLst>
              <a:ext uri="{FF2B5EF4-FFF2-40B4-BE49-F238E27FC236}">
                <a16:creationId xmlns:a16="http://schemas.microsoft.com/office/drawing/2014/main" id="{32D8ED9C-AC74-49EA-85F9-314699A52C20}"/>
              </a:ext>
            </a:extLst>
          </p:cNvPr>
          <p:cNvSpPr>
            <a:spLocks noGrp="1"/>
          </p:cNvSpPr>
          <p:nvPr>
            <p:ph idx="1"/>
          </p:nvPr>
        </p:nvSpPr>
        <p:spPr>
          <a:xfrm>
            <a:off x="1638300" y="657225"/>
            <a:ext cx="8915400" cy="6300788"/>
          </a:xfrm>
        </p:spPr>
        <p:txBody>
          <a:bodyPr>
            <a:normAutofit fontScale="25000" lnSpcReduction="20000"/>
          </a:bodyPr>
          <a:lstStyle/>
          <a:p>
            <a:pPr marL="0" marR="0">
              <a:lnSpc>
                <a:spcPct val="150000"/>
              </a:lnSpc>
              <a:spcBef>
                <a:spcPts val="0"/>
              </a:spcBef>
              <a:spcAft>
                <a:spcPts val="800"/>
              </a:spcAft>
            </a:pPr>
            <a:r>
              <a:rPr lang="en-US" sz="6200" dirty="0">
                <a:solidFill>
                  <a:srgbClr val="000000"/>
                </a:solidFill>
                <a:effectLst/>
                <a:latin typeface="Times-Roman"/>
                <a:ea typeface="Times New Roman" panose="02020603050405020304" pitchFamily="18" charset="0"/>
                <a:cs typeface="Times New Roman" panose="02020603050405020304" pitchFamily="18" charset="0"/>
              </a:rPr>
              <a:t>The system will contain the following functionalities:</a:t>
            </a:r>
            <a:endParaRPr lang="en-US" sz="6200" dirty="0">
              <a:solidFill>
                <a:srgbClr val="000000"/>
              </a:solidFill>
              <a:effectLst/>
              <a:latin typeface="Calibri" panose="020F0502020204030204" pitchFamily="34" charset="0"/>
              <a:ea typeface="Calibri" panose="020F0502020204030204" pitchFamily="34" charset="0"/>
            </a:endParaRPr>
          </a:p>
          <a:p>
            <a:pPr marL="0" marR="0" indent="0">
              <a:lnSpc>
                <a:spcPct val="150000"/>
              </a:lnSpc>
              <a:spcBef>
                <a:spcPts val="0"/>
              </a:spcBef>
              <a:spcAft>
                <a:spcPts val="800"/>
              </a:spcAft>
              <a:buNone/>
            </a:pPr>
            <a:r>
              <a:rPr lang="en-US" sz="7400" b="1" dirty="0">
                <a:solidFill>
                  <a:srgbClr val="92D050"/>
                </a:solidFill>
                <a:effectLst/>
                <a:latin typeface="Times-Roman"/>
                <a:ea typeface="Times New Roman" panose="02020603050405020304" pitchFamily="18" charset="0"/>
                <a:cs typeface="Times New Roman" panose="02020603050405020304" pitchFamily="18" charset="0"/>
              </a:rPr>
              <a:t>Hospital Listing and Information:</a:t>
            </a:r>
            <a:endParaRPr lang="en-US" sz="7400" dirty="0">
              <a:solidFill>
                <a:srgbClr val="92D050"/>
              </a:solidFill>
              <a:effectLst/>
              <a:latin typeface="Calibri" panose="020F0502020204030204" pitchFamily="34" charset="0"/>
              <a:ea typeface="Calibri" panose="020F0502020204030204" pitchFamily="34" charset="0"/>
            </a:endParaRPr>
          </a:p>
          <a:p>
            <a:pPr marL="0" marR="0" indent="0">
              <a:lnSpc>
                <a:spcPct val="150000"/>
              </a:lnSpc>
              <a:spcBef>
                <a:spcPts val="0"/>
              </a:spcBef>
              <a:spcAft>
                <a:spcPts val="800"/>
              </a:spcAft>
              <a:buNone/>
            </a:pPr>
            <a:r>
              <a:rPr lang="en-US" sz="7400" dirty="0">
                <a:solidFill>
                  <a:srgbClr val="000000"/>
                </a:solidFill>
                <a:effectLst/>
                <a:latin typeface="Times-Roman"/>
                <a:ea typeface="Times New Roman" panose="02020603050405020304" pitchFamily="18" charset="0"/>
                <a:cs typeface="Times New Roman" panose="02020603050405020304" pitchFamily="18" charset="0"/>
              </a:rPr>
              <a:t>* Display a comprehensive list of hospitals in a defined area (region).</a:t>
            </a:r>
            <a:endParaRPr lang="en-US" sz="7400" dirty="0">
              <a:solidFill>
                <a:srgbClr val="000000"/>
              </a:solidFill>
              <a:effectLst/>
              <a:latin typeface="Calibri" panose="020F0502020204030204" pitchFamily="34" charset="0"/>
              <a:ea typeface="Calibri" panose="020F0502020204030204" pitchFamily="34" charset="0"/>
            </a:endParaRPr>
          </a:p>
          <a:p>
            <a:pPr marL="0" marR="0" indent="0">
              <a:lnSpc>
                <a:spcPct val="150000"/>
              </a:lnSpc>
              <a:spcBef>
                <a:spcPts val="0"/>
              </a:spcBef>
              <a:spcAft>
                <a:spcPts val="800"/>
              </a:spcAft>
              <a:buNone/>
            </a:pPr>
            <a:r>
              <a:rPr lang="en-US" sz="7400" dirty="0">
                <a:solidFill>
                  <a:srgbClr val="000000"/>
                </a:solidFill>
                <a:effectLst/>
                <a:latin typeface="Times-Roman"/>
                <a:ea typeface="Times New Roman" panose="02020603050405020304" pitchFamily="18" charset="0"/>
                <a:cs typeface="Times New Roman" panose="02020603050405020304" pitchFamily="18" charset="0"/>
              </a:rPr>
              <a:t>* Allow users to filter hospitals by specialty, location etc.</a:t>
            </a:r>
            <a:endParaRPr lang="en-US" sz="7400" dirty="0">
              <a:solidFill>
                <a:srgbClr val="000000"/>
              </a:solidFill>
              <a:effectLst/>
              <a:latin typeface="Calibri" panose="020F0502020204030204" pitchFamily="34" charset="0"/>
              <a:ea typeface="Calibri" panose="020F0502020204030204" pitchFamily="34" charset="0"/>
            </a:endParaRPr>
          </a:p>
          <a:p>
            <a:pPr marL="0" marR="0" indent="0">
              <a:lnSpc>
                <a:spcPct val="150000"/>
              </a:lnSpc>
              <a:spcBef>
                <a:spcPts val="0"/>
              </a:spcBef>
              <a:spcAft>
                <a:spcPts val="800"/>
              </a:spcAft>
              <a:buNone/>
            </a:pPr>
            <a:r>
              <a:rPr lang="en-US" sz="7400" dirty="0">
                <a:solidFill>
                  <a:srgbClr val="000000"/>
                </a:solidFill>
                <a:effectLst/>
                <a:latin typeface="Times-Roman"/>
                <a:ea typeface="Times New Roman" panose="02020603050405020304" pitchFamily="18" charset="0"/>
                <a:cs typeface="Times New Roman" panose="02020603050405020304" pitchFamily="18" charset="0"/>
              </a:rPr>
              <a:t>* Provide detailed information about each hospital, including: Name, address, contact information, website.</a:t>
            </a:r>
            <a:endParaRPr lang="en-US" sz="7400" dirty="0">
              <a:solidFill>
                <a:srgbClr val="000000"/>
              </a:solidFill>
              <a:effectLst/>
              <a:latin typeface="Calibri" panose="020F0502020204030204" pitchFamily="34" charset="0"/>
              <a:ea typeface="Calibri" panose="020F0502020204030204" pitchFamily="34" charset="0"/>
            </a:endParaRPr>
          </a:p>
          <a:p>
            <a:pPr marL="0" marR="0" indent="0">
              <a:lnSpc>
                <a:spcPct val="150000"/>
              </a:lnSpc>
              <a:spcBef>
                <a:spcPts val="0"/>
              </a:spcBef>
              <a:spcAft>
                <a:spcPts val="800"/>
              </a:spcAft>
              <a:buNone/>
            </a:pPr>
            <a:r>
              <a:rPr lang="en-US" sz="7400" dirty="0">
                <a:solidFill>
                  <a:srgbClr val="000000"/>
                </a:solidFill>
                <a:effectLst/>
                <a:latin typeface="Times-Roman"/>
                <a:ea typeface="Times New Roman" panose="02020603050405020304" pitchFamily="18" charset="0"/>
                <a:cs typeface="Times New Roman" panose="02020603050405020304" pitchFamily="18" charset="0"/>
              </a:rPr>
              <a:t>* Operating hours, emergency services availability.</a:t>
            </a:r>
            <a:endParaRPr lang="en-US" sz="7400" dirty="0">
              <a:solidFill>
                <a:srgbClr val="000000"/>
              </a:solidFill>
              <a:effectLst/>
              <a:latin typeface="Calibri" panose="020F0502020204030204" pitchFamily="34" charset="0"/>
              <a:ea typeface="Calibri" panose="020F0502020204030204" pitchFamily="34" charset="0"/>
            </a:endParaRPr>
          </a:p>
          <a:p>
            <a:pPr marL="0" marR="0" indent="0">
              <a:lnSpc>
                <a:spcPct val="150000"/>
              </a:lnSpc>
              <a:spcBef>
                <a:spcPts val="0"/>
              </a:spcBef>
              <a:spcAft>
                <a:spcPts val="800"/>
              </a:spcAft>
              <a:buNone/>
            </a:pPr>
            <a:r>
              <a:rPr lang="en-US" sz="7400" dirty="0">
                <a:solidFill>
                  <a:srgbClr val="000000"/>
                </a:solidFill>
                <a:effectLst/>
                <a:latin typeface="Times-Roman"/>
                <a:ea typeface="Times New Roman" panose="02020603050405020304" pitchFamily="18" charset="0"/>
                <a:cs typeface="Times New Roman" panose="02020603050405020304" pitchFamily="18" charset="0"/>
              </a:rPr>
              <a:t>* Specialties and services offered (e.g., cardiology, oncology, pediatrics, specific diseases).</a:t>
            </a:r>
            <a:endParaRPr lang="en-US" sz="7400" dirty="0">
              <a:solidFill>
                <a:srgbClr val="000000"/>
              </a:solidFill>
              <a:effectLst/>
              <a:latin typeface="Calibri" panose="020F0502020204030204" pitchFamily="34" charset="0"/>
              <a:ea typeface="Calibri" panose="020F0502020204030204" pitchFamily="34" charset="0"/>
            </a:endParaRPr>
          </a:p>
          <a:p>
            <a:pPr marL="0" marR="0" indent="0">
              <a:lnSpc>
                <a:spcPct val="150000"/>
              </a:lnSpc>
              <a:spcBef>
                <a:spcPts val="0"/>
              </a:spcBef>
              <a:spcAft>
                <a:spcPts val="800"/>
              </a:spcAft>
              <a:buNone/>
            </a:pPr>
            <a:r>
              <a:rPr lang="en-US" sz="7400" dirty="0">
                <a:solidFill>
                  <a:srgbClr val="000000"/>
                </a:solidFill>
                <a:effectLst/>
                <a:latin typeface="Times-Roman"/>
                <a:ea typeface="Times New Roman" panose="02020603050405020304" pitchFamily="18" charset="0"/>
                <a:cs typeface="Times New Roman" panose="02020603050405020304" pitchFamily="18" charset="0"/>
              </a:rPr>
              <a:t>* Hospital staff and doctors’ profiles (with qualifications and experience).</a:t>
            </a:r>
            <a:endParaRPr lang="en-US" sz="7400" dirty="0">
              <a:solidFill>
                <a:srgbClr val="000000"/>
              </a:solidFill>
              <a:effectLst/>
              <a:latin typeface="Calibri" panose="020F0502020204030204" pitchFamily="34" charset="0"/>
              <a:ea typeface="Calibri" panose="020F0502020204030204" pitchFamily="34" charset="0"/>
            </a:endParaRPr>
          </a:p>
          <a:p>
            <a:pPr marL="0" marR="0" indent="0">
              <a:lnSpc>
                <a:spcPct val="150000"/>
              </a:lnSpc>
              <a:spcBef>
                <a:spcPts val="0"/>
              </a:spcBef>
              <a:spcAft>
                <a:spcPts val="800"/>
              </a:spcAft>
              <a:buNone/>
            </a:pPr>
            <a:r>
              <a:rPr lang="en-US" sz="7400" dirty="0">
                <a:solidFill>
                  <a:srgbClr val="000000"/>
                </a:solidFill>
                <a:effectLst/>
                <a:latin typeface="Times-Roman"/>
                <a:ea typeface="Times New Roman" panose="02020603050405020304" pitchFamily="18" charset="0"/>
                <a:cs typeface="Times New Roman" panose="02020603050405020304" pitchFamily="18" charset="0"/>
              </a:rPr>
              <a:t>* Facility details, including bed capacity, equipment availability.</a:t>
            </a:r>
            <a:endParaRPr lang="en-US" sz="7400" dirty="0">
              <a:solidFill>
                <a:srgbClr val="000000"/>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sz="7400" b="1" dirty="0">
                <a:solidFill>
                  <a:srgbClr val="92D050"/>
                </a:solidFill>
                <a:effectLst/>
                <a:latin typeface="Times-Roman"/>
                <a:ea typeface="Times New Roman" panose="02020603050405020304" pitchFamily="18" charset="0"/>
                <a:cs typeface="Times New Roman" panose="02020603050405020304" pitchFamily="18" charset="0"/>
              </a:rPr>
              <a:t>User Review System:</a:t>
            </a:r>
            <a:endParaRPr lang="en-US" sz="7400" dirty="0">
              <a:solidFill>
                <a:srgbClr val="92D050"/>
              </a:solidFill>
              <a:effectLst/>
              <a:latin typeface="Calibri" panose="020F0502020204030204" pitchFamily="34" charset="0"/>
              <a:ea typeface="Calibri" panose="020F0502020204030204" pitchFamily="34" charset="0"/>
            </a:endParaRPr>
          </a:p>
          <a:p>
            <a:pPr marL="0" marR="0" indent="0">
              <a:lnSpc>
                <a:spcPct val="150000"/>
              </a:lnSpc>
              <a:spcBef>
                <a:spcPts val="0"/>
              </a:spcBef>
              <a:spcAft>
                <a:spcPts val="800"/>
              </a:spcAft>
              <a:buNone/>
            </a:pPr>
            <a:r>
              <a:rPr lang="en-US" sz="1800" dirty="0">
                <a:solidFill>
                  <a:srgbClr val="000000"/>
                </a:solidFill>
                <a:effectLst/>
                <a:latin typeface="Times-Roman"/>
                <a:ea typeface="Times New Roman" panose="02020603050405020304" pitchFamily="18" charset="0"/>
                <a:cs typeface="Times New Roman" panose="02020603050405020304" pitchFamily="18" charset="0"/>
              </a:rPr>
              <a:t>* </a:t>
            </a:r>
            <a:r>
              <a:rPr lang="en-US" sz="5100" dirty="0">
                <a:solidFill>
                  <a:srgbClr val="000000"/>
                </a:solidFill>
                <a:effectLst/>
                <a:latin typeface="Times-Roman"/>
                <a:ea typeface="Times New Roman" panose="02020603050405020304" pitchFamily="18" charset="0"/>
                <a:cs typeface="Times New Roman" panose="02020603050405020304" pitchFamily="18" charset="0"/>
              </a:rPr>
              <a:t>Allow registered users to submit reviews and ratings for hospitals they have visited.</a:t>
            </a:r>
            <a:endParaRPr lang="en-US" sz="5100" dirty="0">
              <a:solidFill>
                <a:srgbClr val="000000"/>
              </a:solidFill>
              <a:effectLst/>
              <a:latin typeface="Calibri" panose="020F0502020204030204" pitchFamily="34" charset="0"/>
              <a:ea typeface="Calibri" panose="020F0502020204030204" pitchFamily="34" charset="0"/>
            </a:endParaRPr>
          </a:p>
          <a:p>
            <a:pPr marL="0" marR="0" indent="0">
              <a:lnSpc>
                <a:spcPct val="150000"/>
              </a:lnSpc>
              <a:spcBef>
                <a:spcPts val="0"/>
              </a:spcBef>
              <a:spcAft>
                <a:spcPts val="800"/>
              </a:spcAft>
              <a:buNone/>
            </a:pPr>
            <a:r>
              <a:rPr lang="en-US" sz="5100" dirty="0">
                <a:solidFill>
                  <a:srgbClr val="000000"/>
                </a:solidFill>
                <a:effectLst/>
                <a:latin typeface="Times-Roman"/>
                <a:ea typeface="Times New Roman" panose="02020603050405020304" pitchFamily="18" charset="0"/>
                <a:cs typeface="Times New Roman" panose="02020603050405020304" pitchFamily="18" charset="0"/>
              </a:rPr>
              <a:t>* Display review summaries and average ratings for each hospital.</a:t>
            </a:r>
            <a:endParaRPr lang="en-US" sz="51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60444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24F7-0F37-44E8-AE90-CA956ED3AFEC}"/>
              </a:ext>
            </a:extLst>
          </p:cNvPr>
          <p:cNvSpPr>
            <a:spLocks noGrp="1"/>
          </p:cNvSpPr>
          <p:nvPr>
            <p:ph type="title"/>
          </p:nvPr>
        </p:nvSpPr>
        <p:spPr/>
        <p:txBody>
          <a:bodyPr>
            <a:normAutofit/>
          </a:bodyPr>
          <a:lstStyle/>
          <a:p>
            <a:r>
              <a:rPr lang="en-US" sz="4400" dirty="0"/>
              <a:t>1.2 PRODUCT VALUE</a:t>
            </a:r>
          </a:p>
        </p:txBody>
      </p:sp>
      <p:sp>
        <p:nvSpPr>
          <p:cNvPr id="7" name="Content Placeholder 6">
            <a:extLst>
              <a:ext uri="{FF2B5EF4-FFF2-40B4-BE49-F238E27FC236}">
                <a16:creationId xmlns:a16="http://schemas.microsoft.com/office/drawing/2014/main" id="{2F3A63B9-6F4C-48E6-8141-B981B64EE894}"/>
              </a:ext>
            </a:extLst>
          </p:cNvPr>
          <p:cNvSpPr>
            <a:spLocks noGrp="1"/>
          </p:cNvSpPr>
          <p:nvPr>
            <p:ph idx="1"/>
          </p:nvPr>
        </p:nvSpPr>
        <p:spPr/>
        <p:txBody>
          <a:bodyPr>
            <a:noAutofit/>
          </a:bodyPr>
          <a:lstStyle/>
          <a:p>
            <a:pPr marL="0" marR="0">
              <a:lnSpc>
                <a:spcPct val="150000"/>
              </a:lnSpc>
              <a:spcBef>
                <a:spcPts val="0"/>
              </a:spcBef>
              <a:spcAft>
                <a:spcPts val="800"/>
              </a:spcAft>
            </a:pPr>
            <a:r>
              <a:rPr lang="en-US" sz="3600" dirty="0">
                <a:solidFill>
                  <a:srgbClr val="000000"/>
                </a:solidFill>
                <a:effectLst/>
                <a:latin typeface="Calibri" panose="020F0502020204030204" pitchFamily="34" charset="0"/>
                <a:ea typeface="Calibri" panose="020F0502020204030204" pitchFamily="34" charset="0"/>
              </a:rPr>
              <a:t>The management system will help audience in easily getting the best closes hospital around your area</a:t>
            </a:r>
          </a:p>
          <a:p>
            <a:r>
              <a:rPr lang="en-US" sz="3600" dirty="0">
                <a:solidFill>
                  <a:srgbClr val="000000"/>
                </a:solidFill>
                <a:effectLst/>
                <a:latin typeface="Times-Roman"/>
                <a:ea typeface="Times New Roman" panose="02020603050405020304" pitchFamily="18" charset="0"/>
                <a:cs typeface="Times New Roman" panose="02020603050405020304" pitchFamily="18" charset="0"/>
              </a:rPr>
              <a:t>Provide a panel for communicate between the doctors and the audience</a:t>
            </a:r>
            <a:endParaRPr lang="en-US" sz="3600" dirty="0"/>
          </a:p>
        </p:txBody>
      </p:sp>
    </p:spTree>
    <p:extLst>
      <p:ext uri="{BB962C8B-B14F-4D97-AF65-F5344CB8AC3E}">
        <p14:creationId xmlns:p14="http://schemas.microsoft.com/office/powerpoint/2010/main" val="2440202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727C-BAFD-4F6A-9EB9-60185DA5123F}"/>
              </a:ext>
            </a:extLst>
          </p:cNvPr>
          <p:cNvSpPr>
            <a:spLocks noGrp="1"/>
          </p:cNvSpPr>
          <p:nvPr>
            <p:ph type="ctrTitle"/>
          </p:nvPr>
        </p:nvSpPr>
        <p:spPr>
          <a:xfrm>
            <a:off x="2060576" y="314325"/>
            <a:ext cx="8915399" cy="962618"/>
          </a:xfrm>
        </p:spPr>
        <p:txBody>
          <a:bodyPr/>
          <a:lstStyle/>
          <a:p>
            <a:r>
              <a:rPr lang="en-US" dirty="0"/>
              <a:t>1.4 INTENDED AUDIENCE</a:t>
            </a:r>
          </a:p>
        </p:txBody>
      </p:sp>
      <p:sp>
        <p:nvSpPr>
          <p:cNvPr id="3" name="Content Placeholder 2">
            <a:extLst>
              <a:ext uri="{FF2B5EF4-FFF2-40B4-BE49-F238E27FC236}">
                <a16:creationId xmlns:a16="http://schemas.microsoft.com/office/drawing/2014/main" id="{C2106D28-7065-4985-BAD0-52E473D7D8D8}"/>
              </a:ext>
            </a:extLst>
          </p:cNvPr>
          <p:cNvSpPr>
            <a:spLocks noGrp="1"/>
          </p:cNvSpPr>
          <p:nvPr>
            <p:ph type="subTitle" idx="1"/>
          </p:nvPr>
        </p:nvSpPr>
        <p:spPr>
          <a:xfrm>
            <a:off x="2189163" y="1834153"/>
            <a:ext cx="8915399" cy="4709521"/>
          </a:xfrm>
        </p:spPr>
        <p:txBody>
          <a:bodyPr>
            <a:normAutofit/>
          </a:bodyPr>
          <a:lstStyle/>
          <a:p>
            <a:r>
              <a:rPr lang="en-US" sz="3200" b="1" dirty="0">
                <a:solidFill>
                  <a:srgbClr val="727272"/>
                </a:solidFill>
                <a:effectLst/>
                <a:latin typeface="Calibri" panose="020F0502020204030204" pitchFamily="34" charset="0"/>
                <a:ea typeface="Calibri" panose="020F0502020204030204" pitchFamily="34" charset="0"/>
              </a:rPr>
              <a:t>The </a:t>
            </a:r>
            <a:r>
              <a:rPr lang="en-US" sz="3200" dirty="0">
                <a:solidFill>
                  <a:srgbClr val="000000"/>
                </a:solidFill>
                <a:effectLst/>
                <a:latin typeface="Calibri" panose="020F0502020204030204" pitchFamily="34" charset="0"/>
                <a:ea typeface="Calibri" panose="020F0502020204030204" pitchFamily="34" charset="0"/>
              </a:rPr>
              <a:t>Doctors will have opportunities to see their rating made by the system users. Audience comments about the various hospitals </a:t>
            </a:r>
          </a:p>
          <a:p>
            <a:r>
              <a:rPr lang="en-US" sz="6400" dirty="0">
                <a:solidFill>
                  <a:srgbClr val="000000"/>
                </a:solidFill>
                <a:effectLst/>
                <a:latin typeface="Calibri" panose="020F0502020204030204" pitchFamily="34" charset="0"/>
                <a:ea typeface="Calibri" panose="020F0502020204030204" pitchFamily="34" charset="0"/>
              </a:rPr>
              <a:t>1.5 </a:t>
            </a:r>
            <a:r>
              <a:rPr lang="en-US" sz="6400" dirty="0">
                <a:solidFill>
                  <a:srgbClr val="0D0E10"/>
                </a:solidFill>
                <a:latin typeface="Calibri" panose="020F0502020204030204" pitchFamily="34" charset="0"/>
                <a:ea typeface="Calibri" panose="020F0502020204030204" pitchFamily="34" charset="0"/>
              </a:rPr>
              <a:t>INTENDED USE</a:t>
            </a:r>
            <a:endParaRPr lang="en-US" sz="6400" dirty="0">
              <a:solidFill>
                <a:srgbClr val="000000"/>
              </a:solidFill>
              <a:effectLst/>
              <a:latin typeface="Calibri" panose="020F0502020204030204" pitchFamily="34" charset="0"/>
              <a:ea typeface="Calibri" panose="020F0502020204030204" pitchFamily="34" charset="0"/>
            </a:endParaRPr>
          </a:p>
          <a:p>
            <a:r>
              <a:rPr lang="en-US" sz="3200" dirty="0">
                <a:solidFill>
                  <a:srgbClr val="000000"/>
                </a:solidFill>
                <a:effectLst/>
                <a:latin typeface="Calibri" panose="020F0502020204030204" pitchFamily="34" charset="0"/>
                <a:ea typeface="Calibri" panose="020F0502020204030204" pitchFamily="34" charset="0"/>
              </a:rPr>
              <a:t>The various users will be required to search the site online, create an account on the management system to be able to benefit from its functions.</a:t>
            </a:r>
            <a:endParaRPr lang="en-US" sz="3200" dirty="0"/>
          </a:p>
        </p:txBody>
      </p:sp>
    </p:spTree>
    <p:extLst>
      <p:ext uri="{BB962C8B-B14F-4D97-AF65-F5344CB8AC3E}">
        <p14:creationId xmlns:p14="http://schemas.microsoft.com/office/powerpoint/2010/main" val="201404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2258-598D-42D8-B8C8-1AFE9E48CCDE}"/>
              </a:ext>
            </a:extLst>
          </p:cNvPr>
          <p:cNvSpPr>
            <a:spLocks noGrp="1"/>
          </p:cNvSpPr>
          <p:nvPr>
            <p:ph type="title"/>
          </p:nvPr>
        </p:nvSpPr>
        <p:spPr>
          <a:xfrm>
            <a:off x="2592925" y="624110"/>
            <a:ext cx="8911687" cy="776065"/>
          </a:xfrm>
        </p:spPr>
        <p:txBody>
          <a:bodyPr>
            <a:normAutofit/>
          </a:bodyPr>
          <a:lstStyle/>
          <a:p>
            <a:pPr algn="ctr"/>
            <a:r>
              <a:rPr lang="en-US" sz="4000" dirty="0">
                <a:solidFill>
                  <a:schemeClr val="accent6"/>
                </a:solidFill>
              </a:rPr>
              <a:t>1.5 GENERAL DESCRIPTION</a:t>
            </a:r>
          </a:p>
        </p:txBody>
      </p:sp>
      <p:sp>
        <p:nvSpPr>
          <p:cNvPr id="3" name="Content Placeholder 2">
            <a:extLst>
              <a:ext uri="{FF2B5EF4-FFF2-40B4-BE49-F238E27FC236}">
                <a16:creationId xmlns:a16="http://schemas.microsoft.com/office/drawing/2014/main" id="{EE750759-6EF3-465F-BCAA-B657FC0CED30}"/>
              </a:ext>
            </a:extLst>
          </p:cNvPr>
          <p:cNvSpPr>
            <a:spLocks noGrp="1"/>
          </p:cNvSpPr>
          <p:nvPr>
            <p:ph idx="1"/>
          </p:nvPr>
        </p:nvSpPr>
        <p:spPr>
          <a:xfrm>
            <a:off x="2592925" y="1643063"/>
            <a:ext cx="8915400" cy="4972050"/>
          </a:xfrm>
        </p:spPr>
        <p:txBody>
          <a:bodyPr/>
          <a:lstStyle/>
          <a:p>
            <a:r>
              <a:rPr lang="en-US" sz="1800" b="0" i="0" dirty="0">
                <a:solidFill>
                  <a:schemeClr val="accent1">
                    <a:lumMod val="60000"/>
                    <a:lumOff val="40000"/>
                  </a:schemeClr>
                </a:solidFill>
                <a:effectLst/>
                <a:latin typeface="Times-Roman"/>
                <a:ea typeface="Calibri" panose="020F0502020204030204" pitchFamily="34" charset="0"/>
              </a:rPr>
              <a:t> </a:t>
            </a:r>
            <a:r>
              <a:rPr lang="en-US" sz="3200" b="0" i="0" dirty="0">
                <a:solidFill>
                  <a:schemeClr val="accent1">
                    <a:lumMod val="60000"/>
                    <a:lumOff val="40000"/>
                  </a:schemeClr>
                </a:solidFill>
                <a:effectLst/>
                <a:latin typeface="Times-Roman"/>
                <a:ea typeface="Calibri" panose="020F0502020204030204" pitchFamily="34" charset="0"/>
              </a:rPr>
              <a:t>This system will be a valuable resource for users to compare and select hospitals, book appointments online, and share their experiences on the various hospitals attended. It aims to improve access to healthcare services and empower users to make informed decisions about their medical care</a:t>
            </a:r>
            <a:endParaRPr lang="en-US" sz="3200" dirty="0">
              <a:solidFill>
                <a:schemeClr val="accent1">
                  <a:lumMod val="60000"/>
                  <a:lumOff val="40000"/>
                </a:schemeClr>
              </a:solidFill>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580565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4322-FAFA-4D9B-A82E-4B520CD3F97F}"/>
              </a:ext>
            </a:extLst>
          </p:cNvPr>
          <p:cNvSpPr>
            <a:spLocks noGrp="1"/>
          </p:cNvSpPr>
          <p:nvPr>
            <p:ph type="ctrTitle"/>
          </p:nvPr>
        </p:nvSpPr>
        <p:spPr>
          <a:xfrm>
            <a:off x="1516064" y="685798"/>
            <a:ext cx="8915399" cy="2185989"/>
          </a:xfrm>
        </p:spPr>
        <p:txBody>
          <a:bodyPr>
            <a:normAutofit/>
          </a:bodyPr>
          <a:lstStyle/>
          <a:p>
            <a:pPr marL="342900" marR="0" lvl="0" indent="-342900" algn="ctr">
              <a:lnSpc>
                <a:spcPct val="150000"/>
              </a:lnSpc>
              <a:spcBef>
                <a:spcPts val="0"/>
              </a:spcBef>
              <a:spcAft>
                <a:spcPts val="3110"/>
              </a:spcAft>
              <a:buFont typeface="Wingdings" panose="05000000000000000000" pitchFamily="2" charset="2"/>
              <a:buChar char=""/>
            </a:pPr>
            <a:r>
              <a:rPr lang="en-US" sz="4000" dirty="0"/>
              <a:t>FUNCTIONAL REQUIREMENTS</a:t>
            </a:r>
            <a:br>
              <a:rPr lang="en-US" dirty="0"/>
            </a:br>
            <a:endParaRPr lang="en-US" dirty="0"/>
          </a:p>
        </p:txBody>
      </p:sp>
      <p:sp>
        <p:nvSpPr>
          <p:cNvPr id="3" name="Subtitle 2">
            <a:extLst>
              <a:ext uri="{FF2B5EF4-FFF2-40B4-BE49-F238E27FC236}">
                <a16:creationId xmlns:a16="http://schemas.microsoft.com/office/drawing/2014/main" id="{715237F6-7959-4624-BA10-29E2C65D9820}"/>
              </a:ext>
            </a:extLst>
          </p:cNvPr>
          <p:cNvSpPr>
            <a:spLocks noGrp="1"/>
          </p:cNvSpPr>
          <p:nvPr>
            <p:ph type="subTitle" idx="1"/>
          </p:nvPr>
        </p:nvSpPr>
        <p:spPr>
          <a:xfrm>
            <a:off x="1760537" y="2364579"/>
            <a:ext cx="8915399" cy="2907510"/>
          </a:xfrm>
        </p:spPr>
        <p:txBody>
          <a:bodyPr>
            <a:normAutofit/>
          </a:bodyPr>
          <a:lstStyle/>
          <a:p>
            <a:pPr marL="285750" indent="-285750">
              <a:buFont typeface="Wingdings" panose="05000000000000000000" pitchFamily="2" charset="2"/>
              <a:buChar char="Ø"/>
            </a:pPr>
            <a:r>
              <a:rPr lang="en-US" sz="2400" dirty="0">
                <a:solidFill>
                  <a:schemeClr val="tx1"/>
                </a:solidFill>
                <a:effectLst/>
                <a:latin typeface="Calibri" panose="020F0502020204030204" pitchFamily="34" charset="0"/>
                <a:ea typeface="Calibri" panose="020F0502020204030204" pitchFamily="34" charset="0"/>
              </a:rPr>
              <a:t>Mobile phone or a Personal computer</a:t>
            </a:r>
            <a:br>
              <a:rPr lang="en-US" sz="2400" dirty="0">
                <a:solidFill>
                  <a:schemeClr val="tx1"/>
                </a:solidFill>
                <a:effectLst/>
                <a:latin typeface="Calibri" panose="020F0502020204030204" pitchFamily="34" charset="0"/>
                <a:ea typeface="Calibri" panose="020F0502020204030204" pitchFamily="34" charset="0"/>
              </a:rPr>
            </a:br>
            <a:r>
              <a:rPr lang="en-US" sz="2400" dirty="0">
                <a:solidFill>
                  <a:schemeClr val="tx1"/>
                </a:solidFill>
                <a:effectLst/>
                <a:latin typeface="Calibri" panose="020F0502020204030204" pitchFamily="34" charset="0"/>
                <a:ea typeface="Calibri" panose="020F0502020204030204" pitchFamily="34" charset="0"/>
              </a:rPr>
              <a:t>Mobile data (internet connection)</a:t>
            </a:r>
          </a:p>
          <a:p>
            <a:pPr marL="285750" indent="-285750">
              <a:buFont typeface="Wingdings" panose="05000000000000000000" pitchFamily="2" charset="2"/>
              <a:buChar char="Ø"/>
            </a:pPr>
            <a:r>
              <a:rPr lang="en-US" sz="2400" dirty="0">
                <a:solidFill>
                  <a:schemeClr val="tx1"/>
                </a:solidFill>
                <a:latin typeface="Calibri" panose="020F0502020204030204" pitchFamily="34" charset="0"/>
              </a:rPr>
              <a:t>REQUIRED TO BE CONNECTED THO THE HEALTH SEARCH PLATFORM</a:t>
            </a:r>
            <a:endParaRPr lang="en-US" sz="2400" dirty="0">
              <a:solidFill>
                <a:schemeClr val="tx1"/>
              </a:solidFill>
            </a:endParaRPr>
          </a:p>
        </p:txBody>
      </p:sp>
    </p:spTree>
    <p:extLst>
      <p:ext uri="{BB962C8B-B14F-4D97-AF65-F5344CB8AC3E}">
        <p14:creationId xmlns:p14="http://schemas.microsoft.com/office/powerpoint/2010/main" val="365870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6DC9-A1C2-4B74-A508-1911FDD3FB60}"/>
              </a:ext>
            </a:extLst>
          </p:cNvPr>
          <p:cNvSpPr>
            <a:spLocks noGrp="1"/>
          </p:cNvSpPr>
          <p:nvPr>
            <p:ph type="title"/>
          </p:nvPr>
        </p:nvSpPr>
        <p:spPr/>
        <p:txBody>
          <a:bodyPr/>
          <a:lstStyle/>
          <a:p>
            <a:r>
              <a:rPr lang="en-US" dirty="0">
                <a:solidFill>
                  <a:srgbClr val="002060"/>
                </a:solidFill>
              </a:rPr>
              <a:t>3.1 USER INTEFACE REQUIREMENTS</a:t>
            </a:r>
          </a:p>
        </p:txBody>
      </p:sp>
      <p:sp>
        <p:nvSpPr>
          <p:cNvPr id="3" name="Content Placeholder 2">
            <a:extLst>
              <a:ext uri="{FF2B5EF4-FFF2-40B4-BE49-F238E27FC236}">
                <a16:creationId xmlns:a16="http://schemas.microsoft.com/office/drawing/2014/main" id="{C8CCA218-4F6A-4F2B-AC33-F294DE89DC47}"/>
              </a:ext>
            </a:extLst>
          </p:cNvPr>
          <p:cNvSpPr>
            <a:spLocks noGrp="1"/>
          </p:cNvSpPr>
          <p:nvPr>
            <p:ph idx="1"/>
          </p:nvPr>
        </p:nvSpPr>
        <p:spPr>
          <a:xfrm>
            <a:off x="2589212" y="1371600"/>
            <a:ext cx="8915400" cy="5372100"/>
          </a:xfrm>
        </p:spPr>
        <p:txBody>
          <a:bodyPr>
            <a:normAutofit/>
          </a:bodyPr>
          <a:lstStyle/>
          <a:p>
            <a:pPr marL="0" marR="0">
              <a:lnSpc>
                <a:spcPct val="150000"/>
              </a:lnSpc>
              <a:spcBef>
                <a:spcPts val="0"/>
              </a:spcBef>
              <a:spcAft>
                <a:spcPts val="800"/>
              </a:spcAft>
            </a:pPr>
            <a:r>
              <a:rPr lang="en-US" dirty="0">
                <a:solidFill>
                  <a:schemeClr val="accent1">
                    <a:lumMod val="60000"/>
                    <a:lumOff val="40000"/>
                  </a:schemeClr>
                </a:solidFill>
                <a:effectLst/>
                <a:latin typeface="Times-Roman"/>
                <a:ea typeface="Times New Roman" panose="02020603050405020304" pitchFamily="18" charset="0"/>
                <a:cs typeface="Times New Roman" panose="02020603050405020304" pitchFamily="18" charset="0"/>
              </a:rPr>
              <a:t>Users should be able to easily browse and filter hospital listings based on various criteria.</a:t>
            </a:r>
            <a:endParaRPr lang="en-US" dirty="0">
              <a:solidFill>
                <a:schemeClr val="accent1">
                  <a:lumMod val="60000"/>
                  <a:lumOff val="40000"/>
                </a:schemeClr>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dirty="0">
                <a:solidFill>
                  <a:schemeClr val="accent1">
                    <a:lumMod val="60000"/>
                    <a:lumOff val="40000"/>
                  </a:schemeClr>
                </a:solidFill>
                <a:effectLst/>
                <a:latin typeface="Times-Roman"/>
                <a:ea typeface="Times New Roman" panose="02020603050405020304" pitchFamily="18" charset="0"/>
                <a:cs typeface="Times New Roman" panose="02020603050405020304" pitchFamily="18" charset="0"/>
              </a:rPr>
              <a:t> Users should be able to access comprehensive information about individual hospitals.</a:t>
            </a:r>
            <a:endParaRPr lang="en-US" dirty="0">
              <a:solidFill>
                <a:schemeClr val="accent1">
                  <a:lumMod val="60000"/>
                  <a:lumOff val="40000"/>
                </a:schemeClr>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dirty="0">
                <a:solidFill>
                  <a:schemeClr val="accent1">
                    <a:lumMod val="60000"/>
                    <a:lumOff val="40000"/>
                  </a:schemeClr>
                </a:solidFill>
                <a:effectLst/>
                <a:latin typeface="Times-Roman"/>
                <a:ea typeface="Times New Roman" panose="02020603050405020304" pitchFamily="18" charset="0"/>
                <a:cs typeface="Times New Roman" panose="02020603050405020304" pitchFamily="18" charset="0"/>
              </a:rPr>
              <a:t> Users should be able to submit reviews and ratings for their experiences at hospitals.</a:t>
            </a:r>
            <a:endParaRPr lang="en-US" dirty="0">
              <a:solidFill>
                <a:schemeClr val="accent1">
                  <a:lumMod val="60000"/>
                  <a:lumOff val="40000"/>
                </a:schemeClr>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dirty="0">
                <a:solidFill>
                  <a:schemeClr val="accent1">
                    <a:lumMod val="60000"/>
                    <a:lumOff val="40000"/>
                  </a:schemeClr>
                </a:solidFill>
                <a:effectLst/>
                <a:latin typeface="Times-Roman"/>
                <a:ea typeface="Times New Roman" panose="02020603050405020304" pitchFamily="18" charset="0"/>
                <a:cs typeface="Times New Roman" panose="02020603050405020304" pitchFamily="18" charset="0"/>
              </a:rPr>
              <a:t> Users should be able to view and interact with other user reviews and ratings.</a:t>
            </a:r>
            <a:endParaRPr lang="en-US" dirty="0">
              <a:solidFill>
                <a:schemeClr val="accent1">
                  <a:lumMod val="60000"/>
                  <a:lumOff val="40000"/>
                </a:schemeClr>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dirty="0">
                <a:solidFill>
                  <a:schemeClr val="accent1">
                    <a:lumMod val="60000"/>
                    <a:lumOff val="40000"/>
                  </a:schemeClr>
                </a:solidFill>
                <a:effectLst/>
                <a:latin typeface="Times-Roman"/>
                <a:ea typeface="Times New Roman" panose="02020603050405020304" pitchFamily="18" charset="0"/>
                <a:cs typeface="Times New Roman" panose="02020603050405020304" pitchFamily="18" charset="0"/>
              </a:rPr>
              <a:t> Users should be able to report inappropriate or inaccurate content.</a:t>
            </a:r>
            <a:endParaRPr lang="en-US" dirty="0">
              <a:solidFill>
                <a:schemeClr val="accent1">
                  <a:lumMod val="60000"/>
                  <a:lumOff val="40000"/>
                </a:schemeClr>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dirty="0">
                <a:solidFill>
                  <a:schemeClr val="accent1">
                    <a:lumMod val="60000"/>
                    <a:lumOff val="40000"/>
                  </a:schemeClr>
                </a:solidFill>
                <a:effectLst/>
                <a:latin typeface="Times-Roman"/>
                <a:ea typeface="Times New Roman" panose="02020603050405020304" pitchFamily="18" charset="0"/>
                <a:cs typeface="Times New Roman" panose="02020603050405020304" pitchFamily="18" charset="0"/>
              </a:rPr>
              <a:t> Users should be able to search for specific doctors or departments within hospitals.</a:t>
            </a:r>
            <a:endParaRPr lang="en-US" dirty="0">
              <a:solidFill>
                <a:schemeClr val="accent1">
                  <a:lumMod val="60000"/>
                  <a:lumOff val="40000"/>
                </a:schemeClr>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dirty="0">
                <a:solidFill>
                  <a:schemeClr val="accent1">
                    <a:lumMod val="60000"/>
                    <a:lumOff val="40000"/>
                  </a:schemeClr>
                </a:solidFill>
                <a:effectLst/>
                <a:latin typeface="Times-Roman"/>
                <a:ea typeface="Times New Roman" panose="02020603050405020304" pitchFamily="18" charset="0"/>
                <a:cs typeface="Times New Roman" panose="02020603050405020304" pitchFamily="18" charset="0"/>
              </a:rPr>
              <a:t> Users should be able to book appointments online with preferred doctors and departments.</a:t>
            </a:r>
            <a:endParaRPr lang="en-US" dirty="0">
              <a:solidFill>
                <a:schemeClr val="accent1">
                  <a:lumMod val="60000"/>
                  <a:lumOff val="40000"/>
                </a:schemeClr>
              </a:solidFill>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US" dirty="0">
                <a:solidFill>
                  <a:schemeClr val="accent1">
                    <a:lumMod val="60000"/>
                    <a:lumOff val="40000"/>
                  </a:schemeClr>
                </a:solidFill>
                <a:effectLst/>
                <a:latin typeface="Times-Roman"/>
                <a:ea typeface="Times New Roman" panose="02020603050405020304" pitchFamily="18" charset="0"/>
                <a:cs typeface="Times New Roman" panose="02020603050405020304" pitchFamily="18" charset="0"/>
              </a:rPr>
              <a:t> Users should be able to manage and track their booked appointments.</a:t>
            </a:r>
            <a:endParaRPr lang="en-US" dirty="0">
              <a:solidFill>
                <a:schemeClr val="accent1">
                  <a:lumMod val="60000"/>
                  <a:lumOff val="40000"/>
                </a:schemeClr>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1665001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520</TotalTime>
  <Words>922</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Times-Roman</vt:lpstr>
      <vt:lpstr>Wingdings</vt:lpstr>
      <vt:lpstr>Wingdings 3</vt:lpstr>
      <vt:lpstr>Wisp</vt:lpstr>
      <vt:lpstr>Software requirement specification (SRS) document template</vt:lpstr>
      <vt:lpstr>Authors: Brownia Marion Eyong AKIJIKA RANDOLPH  </vt:lpstr>
      <vt:lpstr>  INTRODUCTION</vt:lpstr>
      <vt:lpstr>1.1PRODUCT SCOPE</vt:lpstr>
      <vt:lpstr>1.2 PRODUCT VALUE</vt:lpstr>
      <vt:lpstr>1.4 INTENDED AUDIENCE</vt:lpstr>
      <vt:lpstr>1.5 GENERAL DESCRIPTION</vt:lpstr>
      <vt:lpstr>FUNCTIONAL REQUIREMENTS </vt:lpstr>
      <vt:lpstr>3.1 USER INTEFACE REQUIREMENTS</vt:lpstr>
      <vt:lpstr>3.2 SOFTWARE INTEFACE REQUIREMENTS</vt:lpstr>
      <vt:lpstr>COMMUNICATION INTERFACE REQUIREMENTS *Appointment request form     Implement a form for users to request for an appointment directly from the hospitals profile page.   Will include settings for appointment dates and time * Email deliverability    Provide an email template for communication *Provide a conversation panel for user to communicate with each other and be able to give testimonies or their views about the system    </vt:lpstr>
      <vt:lpstr>4.1 SECURITY * User data should be secured and protected from unauthorized access. * Secure login mechanisms should be implemented. * The website should be protected from hacking attempts and cyber attacks. * Sensitive medical information should be encrypted and handled securely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specification (SRS) document template</dc:title>
  <dc:creator>AKIJIKA Randolph YUFENYUY</dc:creator>
  <cp:lastModifiedBy>AKIJIKA Randolph YUFENYUY</cp:lastModifiedBy>
  <cp:revision>2</cp:revision>
  <dcterms:created xsi:type="dcterms:W3CDTF">2024-07-12T08:56:27Z</dcterms:created>
  <dcterms:modified xsi:type="dcterms:W3CDTF">2024-07-13T16:24:28Z</dcterms:modified>
</cp:coreProperties>
</file>