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F7F1E4"/>
    <a:srgbClr val="B8D3E8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4EDDA-54F2-4B19-B738-D4C882696C5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6F7B278-6BD8-41A4-9858-16E4A74810F6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FAFCBE84-27D4-4F60-9372-DFF504002E01}" type="sibTrans" cxnId="{4A95421C-0AF3-44E0-AFE5-9058EC5330BA}">
      <dgm:prSet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16391238-9EAB-4200-985E-A0304200EB09}" type="parTrans" cxnId="{4A95421C-0AF3-44E0-AFE5-9058EC5330BA}">
      <dgm:prSet/>
      <dgm:spPr/>
      <dgm:t>
        <a:bodyPr/>
        <a:lstStyle/>
        <a:p>
          <a:endParaRPr lang="en-US"/>
        </a:p>
      </dgm:t>
    </dgm:pt>
    <dgm:pt modelId="{7CC46CEC-5C95-4D20-B74B-7BF7D1CBFA50}" type="pres">
      <dgm:prSet presAssocID="{3EF4EDDA-54F2-4B19-B738-D4C882696C53}" presName="Name0" presStyleCnt="0">
        <dgm:presLayoutVars>
          <dgm:chMax val="7"/>
          <dgm:chPref val="7"/>
          <dgm:dir/>
        </dgm:presLayoutVars>
      </dgm:prSet>
      <dgm:spPr/>
    </dgm:pt>
    <dgm:pt modelId="{17725343-8C58-4525-8B92-1C67CC31412E}" type="pres">
      <dgm:prSet presAssocID="{3EF4EDDA-54F2-4B19-B738-D4C882696C53}" presName="Name1" presStyleCnt="0"/>
      <dgm:spPr/>
    </dgm:pt>
    <dgm:pt modelId="{B290A4A5-7DE2-4526-B42F-18F11B74F2E2}" type="pres">
      <dgm:prSet presAssocID="{FAFCBE84-27D4-4F60-9372-DFF504002E01}" presName="picture_1" presStyleCnt="0"/>
      <dgm:spPr/>
    </dgm:pt>
    <dgm:pt modelId="{9572B2C2-FA1D-4979-9D59-E839F66B1FAE}" type="pres">
      <dgm:prSet presAssocID="{FAFCBE84-27D4-4F60-9372-DFF504002E01}" presName="pictureRepeatNode" presStyleLbl="alignImgPlace1" presStyleIdx="0" presStyleCnt="1" custScaleX="187728" custScaleY="165756" custLinFactNeighborX="-23793" custLinFactNeighborY="-12201"/>
      <dgm:spPr/>
    </dgm:pt>
    <dgm:pt modelId="{F7A97EF1-E837-4171-BC8C-184259392A30}" type="pres">
      <dgm:prSet presAssocID="{96F7B278-6BD8-41A4-9858-16E4A74810F6}" presName="text_1" presStyleLbl="node1" presStyleIdx="0" presStyleCnt="0">
        <dgm:presLayoutVars>
          <dgm:bulletEnabled val="1"/>
        </dgm:presLayoutVars>
      </dgm:prSet>
      <dgm:spPr/>
    </dgm:pt>
  </dgm:ptLst>
  <dgm:cxnLst>
    <dgm:cxn modelId="{129F120A-7463-474D-8E0E-C985E685D0A1}" type="presOf" srcId="{96F7B278-6BD8-41A4-9858-16E4A74810F6}" destId="{F7A97EF1-E837-4171-BC8C-184259392A30}" srcOrd="0" destOrd="0" presId="urn:microsoft.com/office/officeart/2008/layout/CircularPictureCallout"/>
    <dgm:cxn modelId="{4A95421C-0AF3-44E0-AFE5-9058EC5330BA}" srcId="{3EF4EDDA-54F2-4B19-B738-D4C882696C53}" destId="{96F7B278-6BD8-41A4-9858-16E4A74810F6}" srcOrd="0" destOrd="0" parTransId="{16391238-9EAB-4200-985E-A0304200EB09}" sibTransId="{FAFCBE84-27D4-4F60-9372-DFF504002E01}"/>
    <dgm:cxn modelId="{C1F87072-48FB-44A5-8A07-5A1C8B354DB1}" type="presOf" srcId="{3EF4EDDA-54F2-4B19-B738-D4C882696C53}" destId="{7CC46CEC-5C95-4D20-B74B-7BF7D1CBFA50}" srcOrd="0" destOrd="0" presId="urn:microsoft.com/office/officeart/2008/layout/CircularPictureCallout"/>
    <dgm:cxn modelId="{D2764996-DE09-4E99-BFF2-A553B3980388}" type="presOf" srcId="{FAFCBE84-27D4-4F60-9372-DFF504002E01}" destId="{9572B2C2-FA1D-4979-9D59-E839F66B1FAE}" srcOrd="0" destOrd="0" presId="urn:microsoft.com/office/officeart/2008/layout/CircularPictureCallout"/>
    <dgm:cxn modelId="{A701A176-AE87-4CB5-B513-695F43D53F15}" type="presParOf" srcId="{7CC46CEC-5C95-4D20-B74B-7BF7D1CBFA50}" destId="{17725343-8C58-4525-8B92-1C67CC31412E}" srcOrd="0" destOrd="0" presId="urn:microsoft.com/office/officeart/2008/layout/CircularPictureCallout"/>
    <dgm:cxn modelId="{E6C0D4A8-5273-40C9-9B33-063224D11244}" type="presParOf" srcId="{17725343-8C58-4525-8B92-1C67CC31412E}" destId="{B290A4A5-7DE2-4526-B42F-18F11B74F2E2}" srcOrd="0" destOrd="0" presId="urn:microsoft.com/office/officeart/2008/layout/CircularPictureCallout"/>
    <dgm:cxn modelId="{AF561DC4-9DA0-43DD-B239-F2975C1D34F8}" type="presParOf" srcId="{B290A4A5-7DE2-4526-B42F-18F11B74F2E2}" destId="{9572B2C2-FA1D-4979-9D59-E839F66B1FAE}" srcOrd="0" destOrd="0" presId="urn:microsoft.com/office/officeart/2008/layout/CircularPictureCallout"/>
    <dgm:cxn modelId="{73954E39-533F-49A5-9498-F4321BF758D3}" type="presParOf" srcId="{17725343-8C58-4525-8B92-1C67CC31412E}" destId="{F7A97EF1-E837-4171-BC8C-184259392A3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2B2C2-FA1D-4979-9D59-E839F66B1FAE}">
      <dsp:nvSpPr>
        <dsp:cNvPr id="0" name=""/>
        <dsp:cNvSpPr/>
      </dsp:nvSpPr>
      <dsp:spPr>
        <a:xfrm>
          <a:off x="0" y="0"/>
          <a:ext cx="5813146" cy="51327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97EF1-E837-4171-BC8C-184259392A30}">
      <dsp:nvSpPr>
        <dsp:cNvPr id="0" name=""/>
        <dsp:cNvSpPr/>
      </dsp:nvSpPr>
      <dsp:spPr>
        <a:xfrm>
          <a:off x="2105674" y="2707218"/>
          <a:ext cx="1981810" cy="102187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105674" y="2707218"/>
        <a:ext cx="1981810" cy="1021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20.01.2023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0F41A3D-3F92-48BB-8542-6972E60E0D8C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682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613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746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680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aphic 1">
            <a:extLst>
              <a:ext uri="{FF2B5EF4-FFF2-40B4-BE49-F238E27FC236}">
                <a16:creationId xmlns:a16="http://schemas.microsoft.com/office/drawing/2014/main" id="{A73D58DA-5A75-4354-A33D-970CEE4D595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AC948B73-9F44-481F-BBE4-EC6C93AE1B2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94B6DCAD-43C6-4CE1-816D-864C1715ED3F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C6F58BA2-1F4E-4C46-9633-23D69C6A78D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35E0278E-9CE1-424A-9ECF-55CF0C22AD8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03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526CEEC5-CEE6-4804-83FB-AF233794F5F6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0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aphic 1">
            <a:extLst>
              <a:ext uri="{FF2B5EF4-FFF2-40B4-BE49-F238E27FC236}">
                <a16:creationId xmlns:a16="http://schemas.microsoft.com/office/drawing/2014/main" id="{7BA02CE6-065A-4BE3-B361-B37B380125E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95E15824-9C76-48E6-BAE4-146064B37B81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3C962D2B-6C53-4D0B-BCCC-A697EC88E22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214894A1-B28D-41C4-A366-3EBF24D3500B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4FD5010F-6877-4DCE-AB41-D870C1C31181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aphic 1">
            <a:extLst>
              <a:ext uri="{FF2B5EF4-FFF2-40B4-BE49-F238E27FC236}">
                <a16:creationId xmlns:a16="http://schemas.microsoft.com/office/drawing/2014/main" id="{57E75206-D1AD-4894-B49A-09B01B81D1C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B844FD-CA34-4399-84E8-00B313C9576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03EBAE-D360-4162-B26A-78D208825A9A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id="{A3AD87E7-426B-425C-8506-08E332F13BC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CA390F76-F787-4F69-A306-FBD4CA3AB8B5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02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aphic 1">
            <a:extLst>
              <a:ext uri="{FF2B5EF4-FFF2-40B4-BE49-F238E27FC236}">
                <a16:creationId xmlns:a16="http://schemas.microsoft.com/office/drawing/2014/main" id="{2EC912C3-1133-49D2-AD5C-522CEC6692A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0FCBF6CD-CF67-402E-9C72-E4274F08D126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7A37F80A-D9E3-480A-8980-A84569CD6851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F435BCAA-7461-4440-8425-F89BA5ED476E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93561EED-EC8D-44AF-A03E-3528A1A4992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6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7D479E61-EB53-44F7-AA78-F9439F43035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FBB05623-3F66-48B9-B0E9-5EC3D676274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C6C896A0-C250-4627-A755-8C723F911E1A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3D0F522E-C1A7-4F47-8837-22644F7BD7A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aphic 1">
            <a:extLst>
              <a:ext uri="{FF2B5EF4-FFF2-40B4-BE49-F238E27FC236}">
                <a16:creationId xmlns:a16="http://schemas.microsoft.com/office/drawing/2014/main" id="{84F339C0-EB97-42C5-B1CF-0E3F793A92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FDB2C5A1-A65E-44E6-87E3-83E44B58369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4D4CD5CA-2E05-4611-AC88-1276696A3A94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FF39C7FA-3F90-47D1-AE78-753ED174107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FFD3F5-C879-40D0-A79C-1E12E04846D3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6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4425CD-0A81-4F34-97D3-97E7F2F9FFF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666F72E2-7F9D-41D1-91B7-BEC9140BC78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79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3F004C3C-FD9D-41C7-A61F-77BB1B590068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462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  <a:t>Home Land Data Science Project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105536"/>
            <a:ext cx="4367531" cy="39029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Jan 21 2023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44587-B2ED-416C-9CE5-3BC1B850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515143"/>
            <a:ext cx="9584773" cy="234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570" y="1019486"/>
            <a:ext cx="11678776" cy="4730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Metric Results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Accuracy 77%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65" y="189202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Model Evaluation</a:t>
            </a:r>
            <a:endParaRPr lang="ru-RU" sz="32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B56C32-7B41-46E5-B97F-E762C1DE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89072"/>
              </p:ext>
            </p:extLst>
          </p:nvPr>
        </p:nvGraphicFramePr>
        <p:xfrm>
          <a:off x="801278" y="1743959"/>
          <a:ext cx="9172281" cy="230956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57427">
                  <a:extLst>
                    <a:ext uri="{9D8B030D-6E8A-4147-A177-3AD203B41FA5}">
                      <a16:colId xmlns:a16="http://schemas.microsoft.com/office/drawing/2014/main" val="3314250075"/>
                    </a:ext>
                  </a:extLst>
                </a:gridCol>
                <a:gridCol w="3057427">
                  <a:extLst>
                    <a:ext uri="{9D8B030D-6E8A-4147-A177-3AD203B41FA5}">
                      <a16:colId xmlns:a16="http://schemas.microsoft.com/office/drawing/2014/main" val="624505091"/>
                    </a:ext>
                  </a:extLst>
                </a:gridCol>
                <a:gridCol w="3057427">
                  <a:extLst>
                    <a:ext uri="{9D8B030D-6E8A-4147-A177-3AD203B41FA5}">
                      <a16:colId xmlns:a16="http://schemas.microsoft.com/office/drawing/2014/main" val="930663332"/>
                    </a:ext>
                  </a:extLst>
                </a:gridCol>
              </a:tblGrid>
              <a:tr h="151376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ucida Sans" panose="020B0602030504020204" pitchFamily="34" charset="0"/>
                        </a:rPr>
                        <a:t>  </a:t>
                      </a:r>
                    </a:p>
                    <a:p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ucida Sans" panose="020B0602030504020204" pitchFamily="34" charset="0"/>
                        </a:rPr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ucida Sans" panose="020B0602030504020204" pitchFamily="34" charset="0"/>
                        </a:rPr>
                        <a:t>Recall</a:t>
                      </a: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ucida Sans" panose="020B0602030504020204" pitchFamily="34" charset="0"/>
                        </a:rPr>
                        <a:t>F1 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88947"/>
                  </a:ext>
                </a:extLst>
              </a:tr>
              <a:tr h="7958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Sans" panose="020B0602030504020204" pitchFamily="34" charset="0"/>
                        </a:rPr>
                        <a:t>0.7702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Sans" panose="020B060203050402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Sans" panose="020B0602030504020204" pitchFamily="34" charset="0"/>
                        </a:rPr>
                        <a:t>0.850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7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3837" y="994810"/>
            <a:ext cx="11358265" cy="3794006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Bespoke ML is better than auto ML.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Bespoke ML is better as auto ML .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In Bespoke ML we are fully aware of the steps, how it was performed, and what algorithm was applied to accomplish the goal.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If we can train and forecast in real time, it will benefit us and take less time to do so, although this use case may not allow for it.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endParaRPr lang="en-IN" sz="1050" b="1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  <a:p>
            <a:pPr>
              <a:buClr>
                <a:srgbClr val="C00000"/>
              </a:buClr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143" y="245763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Recommendations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875" y="1197204"/>
            <a:ext cx="7860921" cy="4345757"/>
          </a:xfrm>
        </p:spPr>
        <p:txBody>
          <a:bodyPr>
            <a:noAutofit/>
          </a:bodyPr>
          <a:lstStyle/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Data Science Lifecycle​</a:t>
            </a:r>
          </a:p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Project Overview​</a:t>
            </a:r>
          </a:p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Data </a:t>
            </a:r>
          </a:p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Analysis</a:t>
            </a:r>
          </a:p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Modeling</a:t>
            </a:r>
          </a:p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Model Evaluation</a:t>
            </a:r>
          </a:p>
          <a:p>
            <a:pPr fontAlgn="base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75" y="457866"/>
            <a:ext cx="6248938" cy="9420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Sans" panose="020B0602030504020204" pitchFamily="34" charset="0"/>
              </a:rPr>
              <a:t>Agenda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2783DF-53F6-41AF-9D8B-08DA91E7F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780173"/>
              </p:ext>
            </p:extLst>
          </p:nvPr>
        </p:nvGraphicFramePr>
        <p:xfrm>
          <a:off x="6259650" y="389664"/>
          <a:ext cx="6193159" cy="522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694" y="772998"/>
            <a:ext cx="11879881" cy="5363852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Problem Definition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Data Mining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Data preparation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Exploratory Data Analysis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Feature Engineering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Model Building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Model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21308" y="58179"/>
            <a:ext cx="4014783" cy="66297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Data Science Lifecycle</a:t>
            </a:r>
            <a:endParaRPr 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401" y="919395"/>
            <a:ext cx="12141725" cy="5123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Business Problem: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Lucida Sans" panose="020B0602030504020204" pitchFamily="34" charset="0"/>
              </a:rPr>
              <a:t>Current process involves loan officers to manually process loan applications. It takes 2-3 days for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applicant to know whether the loan has been granted or not</a:t>
            </a: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Business Objective: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Use machine learning to assess the credit worthiness of an applicant by implementing a model and predict whether applicant will default on his/her loan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Lucida Sans" panose="020B0602030504020204" pitchFamily="34" charset="0"/>
              </a:rPr>
              <a:t>Hypothesis: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Null hypothesis H0:- Loan has been not approved.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Alternate hypothesis H1:- Loan has been approved.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851" y="170348"/>
            <a:ext cx="4421856" cy="7490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Lucida Sans" panose="020B0602030504020204" pitchFamily="34" charset="0"/>
              </a:rPr>
              <a:t>Project Overview</a:t>
            </a:r>
            <a:endParaRPr lang="ru-RU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" y="1117359"/>
            <a:ext cx="11895593" cy="50477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423" y="113122"/>
            <a:ext cx="5428806" cy="10042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Lucida Sans" panose="020B0602030504020204" pitchFamily="34" charset="0"/>
              </a:rPr>
              <a:t>Process Overview / Solution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B9738-C4A2-499C-9D57-6EB458D38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3" r="9066" b="4929"/>
          <a:stretch/>
        </p:blipFill>
        <p:spPr>
          <a:xfrm>
            <a:off x="735291" y="1065370"/>
            <a:ext cx="9605913" cy="47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7391" y="1216058"/>
            <a:ext cx="11858918" cy="4741681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Historical data consists of 614 records (rows) and 13 fields(columns).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Out of which 8 fields are of object,4 float and 1 int datatypes.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data consists of missing values for certain fields.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Data doesn’t contain any duplicates.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Target filed in Data is loan status (Y) or (N).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391" y="0"/>
            <a:ext cx="6817296" cy="12160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Historical Data</a:t>
            </a:r>
            <a:endParaRPr lang="ru-RU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" y="650449"/>
            <a:ext cx="11641069" cy="5012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 of Loan status                              Distribution of Income based on Employment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424" y="6921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Analysis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BDD33-EB3E-4DFF-89BA-AA4FC2B1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2" y="1194834"/>
            <a:ext cx="5446703" cy="3689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9CD88-2051-46F1-A689-67C57829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01" y="1194834"/>
            <a:ext cx="5781709" cy="36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35D95-C243-41A0-89D8-B75859C1E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851" y="782425"/>
            <a:ext cx="11754190" cy="5373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04F64-46DA-4AA8-8EE4-5E78C11DB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851" y="113788"/>
            <a:ext cx="4552112" cy="979721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Analysis</a:t>
            </a:r>
            <a:endParaRPr lang="ru-RU" sz="3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651BA-A276-4E2D-99AE-274E0429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68" y="820842"/>
            <a:ext cx="8251838" cy="521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122AD8-DD6D-415A-80DA-BD473B7F6755}"/>
              </a:ext>
            </a:extLst>
          </p:cNvPr>
          <p:cNvSpPr txBox="1"/>
          <p:nvPr/>
        </p:nvSpPr>
        <p:spPr>
          <a:xfrm>
            <a:off x="217852" y="1577479"/>
            <a:ext cx="3313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Heat map shows the Correlation between various fields.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There is Correlation between “Loan Amount” and  “Applicant Income”</a:t>
            </a:r>
          </a:p>
        </p:txBody>
      </p:sp>
    </p:spTree>
    <p:extLst>
      <p:ext uri="{BB962C8B-B14F-4D97-AF65-F5344CB8AC3E}">
        <p14:creationId xmlns:p14="http://schemas.microsoft.com/office/powerpoint/2010/main" val="30828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863" y="992867"/>
            <a:ext cx="11066034" cy="4872266"/>
          </a:xfrm>
        </p:spPr>
        <p:txBody>
          <a:bodyPr>
            <a:noAutofit/>
          </a:bodyPr>
          <a:lstStyle/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Missing values for various fields were handled.</a:t>
            </a:r>
          </a:p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Categorical labels were encoded into numeric values.</a:t>
            </a:r>
          </a:p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The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RandomForestClassifier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machine learning model is one that has been trained.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Along with traditional machine learning models,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AutoML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is also applied.</a:t>
            </a:r>
          </a:p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Custom-made machine learning model required pre-processing .</a:t>
            </a:r>
          </a:p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AutoML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did not required pre-processing</a:t>
            </a:r>
          </a:p>
          <a:p>
            <a:pPr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Results from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AutoML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</a:rPr>
              <a:t> and conventional machine learning models are equivalent.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863" y="66653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384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Gill Sans MT</vt:lpstr>
      <vt:lpstr>Lucida Bright</vt:lpstr>
      <vt:lpstr>Lucida Sans</vt:lpstr>
      <vt:lpstr>Wingdings</vt:lpstr>
      <vt:lpstr>Gallery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2023-01-21T09:47:36Z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