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52"/>
  </p:notesMasterIdLst>
  <p:sldIdLst>
    <p:sldId id="256" r:id="rId2"/>
    <p:sldId id="267" r:id="rId3"/>
    <p:sldId id="266" r:id="rId4"/>
    <p:sldId id="262" r:id="rId5"/>
    <p:sldId id="268" r:id="rId6"/>
    <p:sldId id="328" r:id="rId7"/>
    <p:sldId id="269" r:id="rId8"/>
    <p:sldId id="322" r:id="rId9"/>
    <p:sldId id="261" r:id="rId10"/>
    <p:sldId id="304" r:id="rId11"/>
    <p:sldId id="305" r:id="rId12"/>
    <p:sldId id="306" r:id="rId13"/>
    <p:sldId id="287" r:id="rId14"/>
    <p:sldId id="288" r:id="rId15"/>
    <p:sldId id="285" r:id="rId16"/>
    <p:sldId id="307" r:id="rId17"/>
    <p:sldId id="257" r:id="rId18"/>
    <p:sldId id="300" r:id="rId19"/>
    <p:sldId id="277" r:id="rId20"/>
    <p:sldId id="314" r:id="rId21"/>
    <p:sldId id="315" r:id="rId22"/>
    <p:sldId id="316" r:id="rId23"/>
    <p:sldId id="320" r:id="rId24"/>
    <p:sldId id="321" r:id="rId25"/>
    <p:sldId id="323" r:id="rId26"/>
    <p:sldId id="325" r:id="rId27"/>
    <p:sldId id="293" r:id="rId28"/>
    <p:sldId id="275" r:id="rId29"/>
    <p:sldId id="324" r:id="rId30"/>
    <p:sldId id="263" r:id="rId31"/>
    <p:sldId id="292" r:id="rId32"/>
    <p:sldId id="327" r:id="rId33"/>
    <p:sldId id="326" r:id="rId34"/>
    <p:sldId id="294" r:id="rId35"/>
    <p:sldId id="310" r:id="rId36"/>
    <p:sldId id="311" r:id="rId37"/>
    <p:sldId id="309" r:id="rId38"/>
    <p:sldId id="312" r:id="rId39"/>
    <p:sldId id="258" r:id="rId40"/>
    <p:sldId id="289" r:id="rId41"/>
    <p:sldId id="296" r:id="rId42"/>
    <p:sldId id="295" r:id="rId43"/>
    <p:sldId id="318" r:id="rId44"/>
    <p:sldId id="319" r:id="rId45"/>
    <p:sldId id="276" r:id="rId46"/>
    <p:sldId id="297" r:id="rId47"/>
    <p:sldId id="279" r:id="rId48"/>
    <p:sldId id="308" r:id="rId49"/>
    <p:sldId id="298" r:id="rId50"/>
    <p:sldId id="280" r:id="rId51"/>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中間スタイル 4 - アクセント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2446" autoAdjust="0"/>
  </p:normalViewPr>
  <p:slideViewPr>
    <p:cSldViewPr>
      <p:cViewPr varScale="1">
        <p:scale>
          <a:sx n="67" d="100"/>
          <a:sy n="67" d="100"/>
        </p:scale>
        <p:origin x="-1248" y="-10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834B462-E613-43EB-9262-306BBE8AB123}" type="datetimeFigureOut">
              <a:rPr kumimoji="1" lang="ja-JP" altLang="en-US" smtClean="0"/>
              <a:t>2018/4/28</a:t>
            </a:fld>
            <a:endParaRPr kumimoji="1" lang="ja-JP" altLang="en-US"/>
          </a:p>
        </p:txBody>
      </p:sp>
      <p:sp>
        <p:nvSpPr>
          <p:cNvPr id="4" name="スライド イメージ プレースホルダー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91B36DD-2775-431F-BE9A-6B65CF0B369B}" type="slidenum">
              <a:rPr kumimoji="1" lang="ja-JP" altLang="en-US" smtClean="0"/>
              <a:t>‹#›</a:t>
            </a:fld>
            <a:endParaRPr kumimoji="1" lang="ja-JP" altLang="en-US"/>
          </a:p>
        </p:txBody>
      </p:sp>
    </p:spTree>
    <p:extLst>
      <p:ext uri="{BB962C8B-B14F-4D97-AF65-F5344CB8AC3E}">
        <p14:creationId xmlns:p14="http://schemas.microsoft.com/office/powerpoint/2010/main" val="65935009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en-US" altLang="ja-JP" dirty="0" smtClean="0"/>
              <a:t>AI</a:t>
            </a:r>
            <a:r>
              <a:rPr lang="ja-JP" altLang="en-US" dirty="0" smtClean="0"/>
              <a:t>（人工知能、</a:t>
            </a:r>
            <a:r>
              <a:rPr lang="en-US" altLang="ja-JP" dirty="0" smtClean="0"/>
              <a:t>artificial intelligence</a:t>
            </a:r>
            <a:r>
              <a:rPr lang="ja-JP" altLang="en-US" dirty="0" smtClean="0"/>
              <a:t>）</a:t>
            </a:r>
            <a:endParaRPr lang="en-US" altLang="ja-JP" dirty="0" smtClean="0"/>
          </a:p>
          <a:p>
            <a:r>
              <a:rPr lang="ja-JP" altLang="en-US" dirty="0" smtClean="0"/>
              <a:t>さまざまなタスクに対して、人間と同等以上の認識精度を持ち、考えることのできる機械</a:t>
            </a:r>
            <a:endParaRPr lang="en-US" altLang="ja-JP" dirty="0" smtClean="0"/>
          </a:p>
          <a:p>
            <a:endParaRPr lang="en-US" altLang="ja-JP" dirty="0" smtClean="0"/>
          </a:p>
          <a:p>
            <a:r>
              <a:rPr lang="ja-JP" altLang="en-US" dirty="0" smtClean="0"/>
              <a:t>機械学習</a:t>
            </a:r>
            <a:endParaRPr lang="en-US" altLang="ja-JP" dirty="0" smtClean="0"/>
          </a:p>
          <a:p>
            <a:r>
              <a:rPr lang="ja-JP" altLang="en-US" dirty="0" smtClean="0"/>
              <a:t>データを解析して、特徴を抽出し、データ間の関係を学習する。その結果から、新しいデータに対して予測を行う。決定木、</a:t>
            </a:r>
            <a:r>
              <a:rPr lang="en-US" altLang="ja-JP" dirty="0" smtClean="0"/>
              <a:t>SVM</a:t>
            </a:r>
            <a:r>
              <a:rPr lang="ja-JP" altLang="en-US" dirty="0" smtClean="0"/>
              <a:t>などさまざまな手法がある</a:t>
            </a:r>
            <a:endParaRPr lang="en-US" altLang="ja-JP" dirty="0" smtClean="0"/>
          </a:p>
          <a:p>
            <a:endParaRPr lang="en-US" altLang="ja-JP" dirty="0" smtClean="0"/>
          </a:p>
          <a:p>
            <a:r>
              <a:rPr lang="ja-JP" altLang="en-US" dirty="0" smtClean="0"/>
              <a:t>ディープラーニング</a:t>
            </a:r>
            <a:endParaRPr lang="en-US" altLang="ja-JP" dirty="0" smtClean="0"/>
          </a:p>
          <a:p>
            <a:r>
              <a:rPr lang="ja-JP" altLang="en-US" dirty="0" smtClean="0"/>
              <a:t>機械学習の手法の一つ。ニューラルネットワークを多層に接続し、さまざまな工夫、大量のデータ、高速に計算を実行できる</a:t>
            </a:r>
            <a:r>
              <a:rPr lang="en-US" altLang="ja-JP" dirty="0" smtClean="0"/>
              <a:t>GPU</a:t>
            </a:r>
            <a:r>
              <a:rPr lang="ja-JP" altLang="en-US" dirty="0" smtClean="0"/>
              <a:t>によって、認識性能が向上した</a:t>
            </a:r>
            <a:endParaRPr kumimoji="1" lang="ja-JP" altLang="en-US" dirty="0"/>
          </a:p>
        </p:txBody>
      </p:sp>
      <p:sp>
        <p:nvSpPr>
          <p:cNvPr id="4" name="スライド番号プレースホルダー 3"/>
          <p:cNvSpPr>
            <a:spLocks noGrp="1"/>
          </p:cNvSpPr>
          <p:nvPr>
            <p:ph type="sldNum" sz="quarter" idx="10"/>
          </p:nvPr>
        </p:nvSpPr>
        <p:spPr/>
        <p:txBody>
          <a:bodyPr/>
          <a:lstStyle/>
          <a:p>
            <a:fld id="{691B36DD-2775-431F-BE9A-6B65CF0B369B}" type="slidenum">
              <a:rPr kumimoji="1" lang="ja-JP" altLang="en-US" smtClean="0"/>
              <a:t>9</a:t>
            </a:fld>
            <a:endParaRPr kumimoji="1" lang="ja-JP" altLang="en-US"/>
          </a:p>
        </p:txBody>
      </p:sp>
    </p:spTree>
    <p:extLst>
      <p:ext uri="{BB962C8B-B14F-4D97-AF65-F5344CB8AC3E}">
        <p14:creationId xmlns:p14="http://schemas.microsoft.com/office/powerpoint/2010/main" val="30999347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F3830B39-D806-4570-A234-DEF3BE8129C7}" type="datetimeFigureOut">
              <a:rPr kumimoji="1" lang="ja-JP" altLang="en-US" smtClean="0"/>
              <a:t>2018/4/28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60DB0FA-B0CA-43A2-AFB6-B804D1788E99}" type="slidenum">
              <a:rPr kumimoji="1" lang="ja-JP" altLang="en-US" smtClean="0"/>
              <a:t>‹#›</a:t>
            </a:fld>
            <a:endParaRPr kumimoji="1" lang="ja-JP" alt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4" name="Date Placeholder 3"/>
          <p:cNvSpPr>
            <a:spLocks noGrp="1"/>
          </p:cNvSpPr>
          <p:nvPr>
            <p:ph type="dt" sz="half" idx="10"/>
          </p:nvPr>
        </p:nvSpPr>
        <p:spPr/>
        <p:txBody>
          <a:bodyPr/>
          <a:lstStyle/>
          <a:p>
            <a:fld id="{F3830B39-D806-4570-A234-DEF3BE8129C7}" type="datetimeFigureOut">
              <a:rPr kumimoji="1" lang="ja-JP" altLang="en-US" smtClean="0"/>
              <a:t>2018/4/28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60DB0FA-B0CA-43A2-AFB6-B804D1788E99}" type="slidenum">
              <a:rPr kumimoji="1" lang="ja-JP" altLang="en-US" smtClean="0"/>
              <a: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F3830B39-D806-4570-A234-DEF3BE8129C7}" type="datetimeFigureOut">
              <a:rPr kumimoji="1" lang="ja-JP" altLang="en-US" smtClean="0"/>
              <a:t>2018/4/28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60DB0FA-B0CA-43A2-AFB6-B804D1788E99}" type="slidenum">
              <a:rPr kumimoji="1" lang="ja-JP" altLang="en-US" smtClean="0"/>
              <a:t>‹#›</a:t>
            </a:fld>
            <a:endParaRPr kumimoji="1"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4" name="Date Placeholder 3"/>
          <p:cNvSpPr>
            <a:spLocks noGrp="1"/>
          </p:cNvSpPr>
          <p:nvPr>
            <p:ph type="dt" sz="half" idx="10"/>
          </p:nvPr>
        </p:nvSpPr>
        <p:spPr/>
        <p:txBody>
          <a:bodyPr/>
          <a:lstStyle/>
          <a:p>
            <a:fld id="{F3830B39-D806-4570-A234-DEF3BE8129C7}" type="datetimeFigureOut">
              <a:rPr kumimoji="1" lang="ja-JP" altLang="en-US" smtClean="0"/>
              <a:t>2018/4/28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60DB0FA-B0CA-43A2-AFB6-B804D1788E99}" type="slidenum">
              <a:rPr kumimoji="1" lang="ja-JP" altLang="en-US" smtClean="0"/>
              <a:t>‹#›</a:t>
            </a:fld>
            <a:endParaRPr kumimoji="1"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F3830B39-D806-4570-A234-DEF3BE8129C7}" type="datetimeFigureOut">
              <a:rPr kumimoji="1" lang="ja-JP" altLang="en-US" smtClean="0"/>
              <a:t>2018/4/28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60DB0FA-B0CA-43A2-AFB6-B804D1788E99}" type="slidenum">
              <a:rPr kumimoji="1" lang="ja-JP" altLang="en-US" smtClean="0"/>
              <a:t>‹#›</a:t>
            </a:fld>
            <a:endParaRPr kumimoji="1" lang="ja-JP" alt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F3830B39-D806-4570-A234-DEF3BE8129C7}" type="datetimeFigureOut">
              <a:rPr kumimoji="1" lang="ja-JP" altLang="en-US" smtClean="0"/>
              <a:t>2018/4/28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E60DB0FA-B0CA-43A2-AFB6-B804D1788E99}" type="slidenum">
              <a:rPr kumimoji="1" lang="ja-JP" altLang="en-US" smtClean="0"/>
              <a:t>‹#›</a:t>
            </a:fld>
            <a:endParaRPr kumimoji="1"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F3830B39-D806-4570-A234-DEF3BE8129C7}" type="datetimeFigureOut">
              <a:rPr kumimoji="1" lang="ja-JP" altLang="en-US" smtClean="0"/>
              <a:t>2018/4/28</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E60DB0FA-B0CA-43A2-AFB6-B804D1788E99}" type="slidenum">
              <a:rPr kumimoji="1" lang="ja-JP" altLang="en-US" smtClean="0"/>
              <a:t>‹#›</a:t>
            </a:fld>
            <a:endParaRPr kumimoji="1" lang="ja-JP" alt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a:p>
        </p:txBody>
      </p:sp>
      <p:sp>
        <p:nvSpPr>
          <p:cNvPr id="3" name="Date Placeholder 2"/>
          <p:cNvSpPr>
            <a:spLocks noGrp="1"/>
          </p:cNvSpPr>
          <p:nvPr>
            <p:ph type="dt" sz="half" idx="10"/>
          </p:nvPr>
        </p:nvSpPr>
        <p:spPr/>
        <p:txBody>
          <a:bodyPr/>
          <a:lstStyle/>
          <a:p>
            <a:fld id="{F3830B39-D806-4570-A234-DEF3BE8129C7}" type="datetimeFigureOut">
              <a:rPr kumimoji="1" lang="ja-JP" altLang="en-US" smtClean="0"/>
              <a:t>2018/4/28</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E60DB0FA-B0CA-43A2-AFB6-B804D1788E99}" type="slidenum">
              <a:rPr kumimoji="1" lang="ja-JP" altLang="en-US" smtClean="0"/>
              <a:t>‹#›</a:t>
            </a:fld>
            <a:endParaRPr kumimoji="1"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830B39-D806-4570-A234-DEF3BE8129C7}" type="datetimeFigureOut">
              <a:rPr kumimoji="1" lang="ja-JP" altLang="en-US" smtClean="0"/>
              <a:t>2018/4/28</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E60DB0FA-B0CA-43A2-AFB6-B804D1788E99}" type="slidenum">
              <a:rPr kumimoji="1" lang="ja-JP" altLang="en-US" smtClean="0"/>
              <a:t>‹#›</a:t>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F3830B39-D806-4570-A234-DEF3BE8129C7}" type="datetimeFigureOut">
              <a:rPr kumimoji="1" lang="ja-JP" altLang="en-US" smtClean="0"/>
              <a:t>2018/4/28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E60DB0FA-B0CA-43A2-AFB6-B804D1788E99}" type="slidenum">
              <a:rPr kumimoji="1" lang="ja-JP" altLang="en-US" smtClean="0"/>
              <a:t>‹#›</a:t>
            </a:fld>
            <a:endParaRPr kumimoji="1" lang="ja-JP" alt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ja-JP" altLang="en-US" smtClean="0"/>
              <a:t>マスター タイトルの書式設定</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アイコンをクリックして図を追加</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F3830B39-D806-4570-A234-DEF3BE8129C7}" type="datetimeFigureOut">
              <a:rPr kumimoji="1" lang="ja-JP" altLang="en-US" smtClean="0"/>
              <a:t>2018/4/28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E60DB0FA-B0CA-43A2-AFB6-B804D1788E99}" type="slidenum">
              <a:rPr kumimoji="1" lang="ja-JP" altLang="en-US" smtClean="0"/>
              <a:t>‹#›</a:t>
            </a:fld>
            <a:endParaRPr kumimoji="1" lang="ja-JP"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F3830B39-D806-4570-A234-DEF3BE8129C7}" type="datetimeFigureOut">
              <a:rPr kumimoji="1" lang="ja-JP" altLang="en-US" smtClean="0"/>
              <a:t>2018/4/28</a:t>
            </a:fld>
            <a:endParaRPr kumimoji="1" lang="ja-JP" alt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kumimoji="1" lang="ja-JP" altLang="en-US"/>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E60DB0FA-B0CA-43A2-AFB6-B804D1788E99}" type="slidenum">
              <a:rPr kumimoji="1" lang="ja-JP" altLang="en-US" smtClean="0"/>
              <a:t>‹#›</a:t>
            </a:fld>
            <a:endParaRPr kumimoji="1" lang="ja-JP" alt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spcBef>
          <a:spcPct val="0"/>
        </a:spcBef>
        <a:buNone/>
        <a:defRPr kumimoji="1"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kumimoji="1"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kumimoji="1"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kumimoji="1"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kumimoji="1"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kumimoji="1"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 Id="rId5" Type="http://schemas.openxmlformats.org/officeDocument/2006/relationships/image" Target="../media/image12.png"/><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6.xml"/><Relationship Id="rId5" Type="http://schemas.openxmlformats.org/officeDocument/2006/relationships/image" Target="../media/image20.jpeg"/><Relationship Id="rId4" Type="http://schemas.openxmlformats.org/officeDocument/2006/relationships/image" Target="../media/image19.jpe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3568" y="1268760"/>
            <a:ext cx="7543800" cy="2100064"/>
          </a:xfrm>
        </p:spPr>
        <p:txBody>
          <a:bodyPr/>
          <a:lstStyle/>
          <a:p>
            <a:r>
              <a:rPr kumimoji="1" lang="en-US" altLang="ja-JP" sz="5400" cap="none" dirty="0" smtClean="0"/>
              <a:t>AI</a:t>
            </a:r>
            <a:r>
              <a:rPr kumimoji="1" lang="ja-JP" altLang="en-US" sz="5400" cap="none" dirty="0" smtClean="0"/>
              <a:t>実装ワークショップ</a:t>
            </a:r>
            <a:r>
              <a:rPr kumimoji="1" lang="en-US" altLang="ja-JP" sz="5400" cap="none" dirty="0" smtClean="0"/>
              <a:t/>
            </a:r>
            <a:br>
              <a:rPr kumimoji="1" lang="en-US" altLang="ja-JP" sz="5400" cap="none" dirty="0" smtClean="0"/>
            </a:br>
            <a:r>
              <a:rPr kumimoji="1" lang="en-US" altLang="ja-JP" sz="5400" cap="none" dirty="0" smtClean="0"/>
              <a:t>            with </a:t>
            </a:r>
            <a:r>
              <a:rPr lang="en-US" altLang="ja-JP" cap="none" dirty="0" smtClean="0"/>
              <a:t>Raspberry</a:t>
            </a:r>
            <a:r>
              <a:rPr kumimoji="1" lang="en-US" altLang="ja-JP" sz="5400" cap="none" dirty="0" smtClean="0"/>
              <a:t> Pi</a:t>
            </a:r>
            <a:endParaRPr kumimoji="1" lang="ja-JP" altLang="en-US" sz="5400" cap="none" dirty="0"/>
          </a:p>
        </p:txBody>
      </p:sp>
      <p:sp>
        <p:nvSpPr>
          <p:cNvPr id="4" name="サブタイトル 2"/>
          <p:cNvSpPr txBox="1">
            <a:spLocks/>
          </p:cNvSpPr>
          <p:nvPr/>
        </p:nvSpPr>
        <p:spPr>
          <a:xfrm>
            <a:off x="611560" y="5589240"/>
            <a:ext cx="7920880" cy="585192"/>
          </a:xfrm>
          <a:prstGeom prst="rect">
            <a:avLst/>
          </a:prstGeom>
        </p:spPr>
        <p:txBody>
          <a:bodyPr vert="horz" lIns="91440" tIns="45720" rIns="91440" bIns="45720" rtlCol="0" anchor="t">
            <a:normAutofit/>
          </a:bodyPr>
          <a:lstStyle>
            <a:lvl1pPr marL="0" indent="0" algn="l" defTabSz="914400" rtl="0" eaLnBrk="1" latinLnBrk="0" hangingPunct="1">
              <a:spcBef>
                <a:spcPct val="20000"/>
              </a:spcBef>
              <a:buClr>
                <a:schemeClr val="accent1"/>
              </a:buClr>
              <a:buFont typeface="Arial" pitchFamily="34" charset="0"/>
              <a:buNone/>
              <a:defRPr kumimoji="1" sz="2000" kern="1200">
                <a:solidFill>
                  <a:schemeClr val="tx1">
                    <a:tint val="75000"/>
                  </a:schemeClr>
                </a:solidFill>
                <a:latin typeface="+mn-lt"/>
                <a:ea typeface="+mn-ea"/>
                <a:cs typeface="+mn-cs"/>
              </a:defRPr>
            </a:lvl1pPr>
            <a:lvl2pPr marL="457200" indent="0" algn="ctr" defTabSz="914400" rtl="0" eaLnBrk="1" latinLnBrk="0" hangingPunct="1">
              <a:spcBef>
                <a:spcPct val="20000"/>
              </a:spcBef>
              <a:buClr>
                <a:schemeClr val="accent2"/>
              </a:buClr>
              <a:buFont typeface="Arial" pitchFamily="34" charset="0"/>
              <a:buNone/>
              <a:defRPr kumimoji="1" sz="2000" kern="1200">
                <a:solidFill>
                  <a:schemeClr val="tx1">
                    <a:tint val="75000"/>
                  </a:schemeClr>
                </a:solidFill>
                <a:latin typeface="+mn-lt"/>
                <a:ea typeface="+mn-ea"/>
                <a:cs typeface="+mn-cs"/>
              </a:defRPr>
            </a:lvl2pPr>
            <a:lvl3pPr marL="914400" indent="0" algn="ctr" defTabSz="914400" rtl="0" eaLnBrk="1" latinLnBrk="0" hangingPunct="1">
              <a:spcBef>
                <a:spcPct val="20000"/>
              </a:spcBef>
              <a:buClr>
                <a:schemeClr val="accent3"/>
              </a:buClr>
              <a:buFont typeface="Arial" pitchFamily="34" charset="0"/>
              <a:buNone/>
              <a:defRPr kumimoji="1" sz="1800" kern="1200">
                <a:solidFill>
                  <a:schemeClr val="tx1">
                    <a:tint val="75000"/>
                  </a:schemeClr>
                </a:solidFill>
                <a:latin typeface="+mn-lt"/>
                <a:ea typeface="+mn-ea"/>
                <a:cs typeface="+mn-cs"/>
              </a:defRPr>
            </a:lvl3pPr>
            <a:lvl4pPr marL="1371600" indent="0" algn="ctr" defTabSz="914400" rtl="0" eaLnBrk="1" latinLnBrk="0" hangingPunct="1">
              <a:spcBef>
                <a:spcPct val="20000"/>
              </a:spcBef>
              <a:buClr>
                <a:schemeClr val="accent4"/>
              </a:buClr>
              <a:buFont typeface="Arial" pitchFamily="34" charset="0"/>
              <a:buNone/>
              <a:defRPr kumimoji="1" sz="1600" kern="1200">
                <a:solidFill>
                  <a:schemeClr val="tx1">
                    <a:tint val="75000"/>
                  </a:schemeClr>
                </a:solidFill>
                <a:latin typeface="+mn-lt"/>
                <a:ea typeface="+mn-ea"/>
                <a:cs typeface="+mn-cs"/>
              </a:defRPr>
            </a:lvl4pPr>
            <a:lvl5pPr marL="1828800" indent="0" algn="ctr" defTabSz="914400" rtl="0" eaLnBrk="1" latinLnBrk="0" hangingPunct="1">
              <a:spcBef>
                <a:spcPct val="20000"/>
              </a:spcBef>
              <a:buClr>
                <a:schemeClr val="accent5"/>
              </a:buClr>
              <a:buFont typeface="Arial" pitchFamily="34" charset="0"/>
              <a:buNone/>
              <a:defRPr kumimoji="1" sz="1400" kern="1200" baseline="0">
                <a:solidFill>
                  <a:schemeClr val="tx1">
                    <a:tint val="75000"/>
                  </a:schemeClr>
                </a:solidFill>
                <a:latin typeface="+mn-lt"/>
                <a:ea typeface="+mn-ea"/>
                <a:cs typeface="+mn-cs"/>
              </a:defRPr>
            </a:lvl5pPr>
            <a:lvl6pPr marL="2286000" indent="0" algn="ctr" defTabSz="914400" rtl="0" eaLnBrk="1" latinLnBrk="0" hangingPunct="1">
              <a:spcBef>
                <a:spcPct val="20000"/>
              </a:spcBef>
              <a:buClr>
                <a:schemeClr val="accent1"/>
              </a:buClr>
              <a:buFont typeface="Arial" pitchFamily="34" charset="0"/>
              <a:buNone/>
              <a:defRPr kumimoji="1" sz="1400" kern="1200" baseline="0">
                <a:solidFill>
                  <a:schemeClr val="tx1">
                    <a:tint val="75000"/>
                  </a:schemeClr>
                </a:solidFill>
                <a:latin typeface="+mn-lt"/>
                <a:ea typeface="+mn-ea"/>
                <a:cs typeface="+mn-cs"/>
              </a:defRPr>
            </a:lvl6pPr>
            <a:lvl7pPr marL="2743200" indent="0" algn="ctr" defTabSz="914400" rtl="0" eaLnBrk="1" latinLnBrk="0" hangingPunct="1">
              <a:spcBef>
                <a:spcPct val="20000"/>
              </a:spcBef>
              <a:buClr>
                <a:schemeClr val="accent2"/>
              </a:buClr>
              <a:buFont typeface="Arial" pitchFamily="34" charset="0"/>
              <a:buNone/>
              <a:defRPr kumimoji="1" sz="1400" kern="1200">
                <a:solidFill>
                  <a:schemeClr val="tx1">
                    <a:tint val="75000"/>
                  </a:schemeClr>
                </a:solidFill>
                <a:latin typeface="+mn-lt"/>
                <a:ea typeface="+mn-ea"/>
                <a:cs typeface="+mn-cs"/>
              </a:defRPr>
            </a:lvl7pPr>
            <a:lvl8pPr marL="3200400" indent="0" algn="ctr" defTabSz="914400" rtl="0" eaLnBrk="1" latinLnBrk="0" hangingPunct="1">
              <a:spcBef>
                <a:spcPct val="20000"/>
              </a:spcBef>
              <a:buClr>
                <a:schemeClr val="accent3"/>
              </a:buClr>
              <a:buFont typeface="Arial" pitchFamily="34" charset="0"/>
              <a:buNone/>
              <a:defRPr kumimoji="1" sz="1400" kern="1200">
                <a:solidFill>
                  <a:schemeClr val="tx1">
                    <a:tint val="75000"/>
                  </a:schemeClr>
                </a:solidFill>
                <a:latin typeface="+mn-lt"/>
                <a:ea typeface="+mn-ea"/>
                <a:cs typeface="+mn-cs"/>
              </a:defRPr>
            </a:lvl8pPr>
            <a:lvl9pPr marL="3657600" indent="0" algn="ctr" defTabSz="914400" rtl="0" eaLnBrk="1" latinLnBrk="0" hangingPunct="1">
              <a:spcBef>
                <a:spcPct val="20000"/>
              </a:spcBef>
              <a:buClr>
                <a:schemeClr val="accent4"/>
              </a:buClr>
              <a:buFont typeface="Arial" pitchFamily="34" charset="0"/>
              <a:buNone/>
              <a:defRPr kumimoji="1" sz="1400" kern="1200">
                <a:solidFill>
                  <a:schemeClr val="tx1">
                    <a:tint val="75000"/>
                  </a:schemeClr>
                </a:solidFill>
                <a:latin typeface="+mn-lt"/>
                <a:ea typeface="+mn-ea"/>
                <a:cs typeface="+mn-cs"/>
              </a:defRPr>
            </a:lvl9pPr>
          </a:lstStyle>
          <a:p>
            <a:pPr algn="ctr"/>
            <a:r>
              <a:rPr lang="en-US" altLang="ja-JP" sz="2800" dirty="0" smtClean="0">
                <a:solidFill>
                  <a:schemeClr val="tx1"/>
                </a:solidFill>
              </a:rPr>
              <a:t>2018</a:t>
            </a:r>
            <a:r>
              <a:rPr lang="ja-JP" altLang="en-US" sz="2800" dirty="0" smtClean="0">
                <a:solidFill>
                  <a:schemeClr val="tx1"/>
                </a:solidFill>
              </a:rPr>
              <a:t>年 </a:t>
            </a:r>
            <a:r>
              <a:rPr lang="en-US" altLang="ja-JP" sz="2800" dirty="0" smtClean="0">
                <a:solidFill>
                  <a:schemeClr val="tx1"/>
                </a:solidFill>
              </a:rPr>
              <a:t>4</a:t>
            </a:r>
            <a:r>
              <a:rPr lang="ja-JP" altLang="en-US" sz="2800" dirty="0" smtClean="0">
                <a:solidFill>
                  <a:schemeClr val="tx1"/>
                </a:solidFill>
              </a:rPr>
              <a:t>月</a:t>
            </a:r>
            <a:r>
              <a:rPr lang="en-US" altLang="ja-JP" sz="2800" dirty="0" smtClean="0">
                <a:solidFill>
                  <a:schemeClr val="tx1"/>
                </a:solidFill>
              </a:rPr>
              <a:t>28</a:t>
            </a:r>
            <a:r>
              <a:rPr lang="ja-JP" altLang="en-US" sz="2800" dirty="0" smtClean="0">
                <a:solidFill>
                  <a:schemeClr val="tx1"/>
                </a:solidFill>
              </a:rPr>
              <a:t>日</a:t>
            </a:r>
            <a:endParaRPr lang="ja-JP" altLang="en-US" sz="2800" dirty="0">
              <a:solidFill>
                <a:schemeClr val="tx1"/>
              </a:solidFill>
            </a:endParaRPr>
          </a:p>
        </p:txBody>
      </p:sp>
    </p:spTree>
    <p:extLst>
      <p:ext uri="{BB962C8B-B14F-4D97-AF65-F5344CB8AC3E}">
        <p14:creationId xmlns:p14="http://schemas.microsoft.com/office/powerpoint/2010/main" val="357116307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機械学習とは</a:t>
            </a:r>
            <a:endParaRPr kumimoji="1" lang="ja-JP" altLang="en-US" dirty="0"/>
          </a:p>
        </p:txBody>
      </p:sp>
      <p:sp>
        <p:nvSpPr>
          <p:cNvPr id="3" name="コンテンツ プレースホルダー 2"/>
          <p:cNvSpPr>
            <a:spLocks noGrp="1"/>
          </p:cNvSpPr>
          <p:nvPr>
            <p:ph idx="1"/>
          </p:nvPr>
        </p:nvSpPr>
        <p:spPr/>
        <p:txBody>
          <a:bodyPr/>
          <a:lstStyle/>
          <a:p>
            <a:r>
              <a:rPr lang="en-US" altLang="ja-JP" dirty="0" smtClean="0"/>
              <a:t>Wikipedia</a:t>
            </a:r>
            <a:r>
              <a:rPr lang="ja-JP" altLang="en-US" dirty="0" smtClean="0"/>
              <a:t>より</a:t>
            </a:r>
            <a:endParaRPr lang="en-US" altLang="ja-JP" dirty="0" smtClean="0"/>
          </a:p>
          <a:p>
            <a:r>
              <a:rPr lang="ja-JP" altLang="en-US" dirty="0"/>
              <a:t>機械学習（きかいがくしゅう、英</a:t>
            </a:r>
            <a:r>
              <a:rPr lang="en-US" altLang="ja-JP" dirty="0"/>
              <a:t>: machine learning</a:t>
            </a:r>
            <a:r>
              <a:rPr lang="ja-JP" altLang="en-US" dirty="0"/>
              <a:t>）とは、人工知能における研究課題の一つで、人間が自然に行っている学習能力と同様の機能をコンピュータで実現しようとする技術・手法のことである。</a:t>
            </a:r>
          </a:p>
          <a:p>
            <a:endParaRPr lang="en-US" altLang="ja-JP" b="1" dirty="0" smtClean="0"/>
          </a:p>
        </p:txBody>
      </p:sp>
    </p:spTree>
    <p:extLst>
      <p:ext uri="{BB962C8B-B14F-4D97-AF65-F5344CB8AC3E}">
        <p14:creationId xmlns:p14="http://schemas.microsoft.com/office/powerpoint/2010/main" val="151765078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犬か？猫か？</a:t>
            </a:r>
            <a:endParaRPr kumimoji="1" lang="ja-JP" altLang="en-US" dirty="0"/>
          </a:p>
        </p:txBody>
      </p:sp>
      <p:pic>
        <p:nvPicPr>
          <p:cNvPr id="10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7808" y="4320988"/>
            <a:ext cx="4296650" cy="22676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35441" y="1479660"/>
            <a:ext cx="2800779" cy="280077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5448" y="1479660"/>
            <a:ext cx="2806392" cy="280077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16216" y="1479660"/>
            <a:ext cx="2100584" cy="280077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AutoShape 6" descr="ãåç©ãã®ç»åæ¤ç´¢çµæ"/>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pic>
        <p:nvPicPr>
          <p:cNvPr id="5129" name="Picture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43479" y="4286511"/>
            <a:ext cx="2585479" cy="24838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3365931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kumimoji="1" lang="ja-JP" altLang="en-US" dirty="0" smtClean="0"/>
              <a:t>機械学習とは</a:t>
            </a:r>
            <a:endParaRPr kumimoji="1" lang="ja-JP" altLang="en-US" dirty="0"/>
          </a:p>
        </p:txBody>
      </p:sp>
      <p:sp>
        <p:nvSpPr>
          <p:cNvPr id="4" name="コンテンツ プレースホルダー 3"/>
          <p:cNvSpPr>
            <a:spLocks noGrp="1"/>
          </p:cNvSpPr>
          <p:nvPr>
            <p:ph idx="1"/>
          </p:nvPr>
        </p:nvSpPr>
        <p:spPr/>
        <p:txBody>
          <a:bodyPr>
            <a:normAutofit/>
          </a:bodyPr>
          <a:lstStyle/>
          <a:p>
            <a:pPr marL="0" indent="0">
              <a:buNone/>
            </a:pPr>
            <a:r>
              <a:rPr lang="ja-JP" altLang="en-US" sz="3600" dirty="0" smtClean="0"/>
              <a:t>データ</a:t>
            </a:r>
            <a:r>
              <a:rPr lang="ja-JP" altLang="en-US" sz="3600" dirty="0"/>
              <a:t>から反復的に学習し</a:t>
            </a:r>
            <a:r>
              <a:rPr lang="ja-JP" altLang="en-US" sz="3600" dirty="0" smtClean="0"/>
              <a:t>、</a:t>
            </a:r>
            <a:endParaRPr lang="en-US" altLang="ja-JP" sz="3600" dirty="0" smtClean="0"/>
          </a:p>
          <a:p>
            <a:pPr marL="0" indent="0">
              <a:buNone/>
            </a:pPr>
            <a:r>
              <a:rPr lang="ja-JP" altLang="en-US" sz="3600" dirty="0" smtClean="0"/>
              <a:t>そこ</a:t>
            </a:r>
            <a:r>
              <a:rPr lang="ja-JP" altLang="en-US" sz="3600" dirty="0"/>
              <a:t>に潜む</a:t>
            </a:r>
            <a:r>
              <a:rPr lang="ja-JP" altLang="en-US" sz="3600" dirty="0">
                <a:solidFill>
                  <a:schemeClr val="accent4"/>
                </a:solidFill>
              </a:rPr>
              <a:t>パターン（特徴）</a:t>
            </a:r>
            <a:r>
              <a:rPr lang="ja-JP" altLang="en-US" sz="3600" dirty="0"/>
              <a:t>を見つけ出す</a:t>
            </a:r>
            <a:r>
              <a:rPr lang="ja-JP" altLang="en-US" sz="3600" dirty="0" smtClean="0"/>
              <a:t>こと</a:t>
            </a:r>
            <a:endParaRPr kumimoji="1" lang="ja-JP" altLang="en-US" sz="3600" dirty="0"/>
          </a:p>
        </p:txBody>
      </p:sp>
    </p:spTree>
    <p:extLst>
      <p:ext uri="{BB962C8B-B14F-4D97-AF65-F5344CB8AC3E}">
        <p14:creationId xmlns:p14="http://schemas.microsoft.com/office/powerpoint/2010/main" val="21182827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9"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83630" y="5113643"/>
            <a:ext cx="841772" cy="82107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4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73281" y="3645024"/>
            <a:ext cx="862471" cy="8624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50"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11201" y="2060848"/>
            <a:ext cx="745175" cy="8693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43" name="Picture 1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14750" y="2590725"/>
            <a:ext cx="4081386" cy="33350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タイトル 1"/>
          <p:cNvSpPr>
            <a:spLocks noGrp="1"/>
          </p:cNvSpPr>
          <p:nvPr>
            <p:ph type="title"/>
          </p:nvPr>
        </p:nvSpPr>
        <p:spPr/>
        <p:txBody>
          <a:bodyPr/>
          <a:lstStyle/>
          <a:p>
            <a:r>
              <a:rPr kumimoji="1" lang="ja-JP" altLang="en-US" dirty="0" smtClean="0"/>
              <a:t>機械学習（学習）</a:t>
            </a:r>
            <a:endParaRPr kumimoji="1" lang="ja-JP" altLang="en-US" dirty="0"/>
          </a:p>
        </p:txBody>
      </p:sp>
      <p:sp>
        <p:nvSpPr>
          <p:cNvPr id="3" name="円/楕円 2"/>
          <p:cNvSpPr/>
          <p:nvPr/>
        </p:nvSpPr>
        <p:spPr>
          <a:xfrm>
            <a:off x="2523441" y="3284984"/>
            <a:ext cx="648072" cy="648072"/>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5" name="円/楕円 4"/>
          <p:cNvSpPr/>
          <p:nvPr/>
        </p:nvSpPr>
        <p:spPr>
          <a:xfrm>
            <a:off x="2538105" y="4437112"/>
            <a:ext cx="648072" cy="648072"/>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7" name="円/楕円 6"/>
          <p:cNvSpPr/>
          <p:nvPr/>
        </p:nvSpPr>
        <p:spPr>
          <a:xfrm>
            <a:off x="3903689" y="3049791"/>
            <a:ext cx="648072" cy="648072"/>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8" name="円/楕円 7"/>
          <p:cNvSpPr/>
          <p:nvPr/>
        </p:nvSpPr>
        <p:spPr>
          <a:xfrm>
            <a:off x="3906257" y="3845535"/>
            <a:ext cx="648072" cy="648072"/>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9" name="円/楕円 8"/>
          <p:cNvSpPr/>
          <p:nvPr/>
        </p:nvSpPr>
        <p:spPr>
          <a:xfrm>
            <a:off x="3903690" y="4653136"/>
            <a:ext cx="648072" cy="648072"/>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10" name="右中かっこ 9"/>
          <p:cNvSpPr/>
          <p:nvPr/>
        </p:nvSpPr>
        <p:spPr>
          <a:xfrm rot="5400000">
            <a:off x="3446352" y="4854596"/>
            <a:ext cx="314418" cy="2160240"/>
          </a:xfrm>
          <a:prstGeom prst="rightBrace">
            <a:avLst/>
          </a:prstGeom>
        </p:spPr>
        <p:style>
          <a:lnRef idx="3">
            <a:schemeClr val="accent1"/>
          </a:lnRef>
          <a:fillRef idx="0">
            <a:schemeClr val="accent1"/>
          </a:fillRef>
          <a:effectRef idx="2">
            <a:schemeClr val="accent1"/>
          </a:effectRef>
          <a:fontRef idx="minor">
            <a:schemeClr val="tx1"/>
          </a:fontRef>
        </p:style>
        <p:txBody>
          <a:bodyPr rtlCol="0" anchor="ctr"/>
          <a:lstStyle/>
          <a:p>
            <a:pPr algn="ctr"/>
            <a:endParaRPr kumimoji="1" lang="ja-JP" altLang="en-US"/>
          </a:p>
        </p:txBody>
      </p:sp>
      <p:sp>
        <p:nvSpPr>
          <p:cNvPr id="11" name="テキスト ボックス 10"/>
          <p:cNvSpPr txBox="1"/>
          <p:nvPr/>
        </p:nvSpPr>
        <p:spPr>
          <a:xfrm>
            <a:off x="3258185" y="6272150"/>
            <a:ext cx="1041549" cy="369332"/>
          </a:xfrm>
          <a:prstGeom prst="rect">
            <a:avLst/>
          </a:prstGeom>
          <a:noFill/>
        </p:spPr>
        <p:txBody>
          <a:bodyPr wrap="square" rtlCol="0">
            <a:spAutoFit/>
          </a:bodyPr>
          <a:lstStyle/>
          <a:p>
            <a:r>
              <a:rPr kumimoji="1" lang="ja-JP" altLang="en-US" dirty="0" smtClean="0"/>
              <a:t>隠れ層</a:t>
            </a:r>
            <a:endParaRPr kumimoji="1" lang="ja-JP" altLang="en-US" dirty="0"/>
          </a:p>
        </p:txBody>
      </p:sp>
      <p:sp>
        <p:nvSpPr>
          <p:cNvPr id="12" name="AutoShape 2" descr="ãç¬ ç»åãã®ç»åæ¤ç´¢çµæ"/>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13" name="AutoShape 4" descr="ãç¬ ç»åãã®ç»åæ¤ç´¢çµæ"/>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cxnSp>
        <p:nvCxnSpPr>
          <p:cNvPr id="16" name="直線コネクタ 15"/>
          <p:cNvCxnSpPr>
            <a:stCxn id="2052" idx="3"/>
            <a:endCxn id="3" idx="2"/>
          </p:cNvCxnSpPr>
          <p:nvPr/>
        </p:nvCxnSpPr>
        <p:spPr>
          <a:xfrm flipV="1">
            <a:off x="1517847" y="3609020"/>
            <a:ext cx="1005594" cy="330888"/>
          </a:xfrm>
          <a:prstGeom prst="line">
            <a:avLst/>
          </a:prstGeom>
        </p:spPr>
        <p:style>
          <a:lnRef idx="1">
            <a:schemeClr val="accent6"/>
          </a:lnRef>
          <a:fillRef idx="0">
            <a:schemeClr val="accent6"/>
          </a:fillRef>
          <a:effectRef idx="0">
            <a:schemeClr val="accent6"/>
          </a:effectRef>
          <a:fontRef idx="minor">
            <a:schemeClr val="tx1"/>
          </a:fontRef>
        </p:style>
      </p:cxnSp>
      <p:cxnSp>
        <p:nvCxnSpPr>
          <p:cNvPr id="20" name="直線コネクタ 19"/>
          <p:cNvCxnSpPr>
            <a:stCxn id="2052" idx="3"/>
            <a:endCxn id="5" idx="2"/>
          </p:cNvCxnSpPr>
          <p:nvPr/>
        </p:nvCxnSpPr>
        <p:spPr>
          <a:xfrm>
            <a:off x="1517847" y="3939908"/>
            <a:ext cx="1020258" cy="821240"/>
          </a:xfrm>
          <a:prstGeom prst="line">
            <a:avLst/>
          </a:prstGeom>
        </p:spPr>
        <p:style>
          <a:lnRef idx="1">
            <a:schemeClr val="accent6"/>
          </a:lnRef>
          <a:fillRef idx="0">
            <a:schemeClr val="accent6"/>
          </a:fillRef>
          <a:effectRef idx="0">
            <a:schemeClr val="accent6"/>
          </a:effectRef>
          <a:fontRef idx="minor">
            <a:schemeClr val="tx1"/>
          </a:fontRef>
        </p:style>
      </p:cxnSp>
      <p:cxnSp>
        <p:nvCxnSpPr>
          <p:cNvPr id="24" name="直線コネクタ 23"/>
          <p:cNvCxnSpPr>
            <a:stCxn id="3" idx="6"/>
            <a:endCxn id="7" idx="2"/>
          </p:cNvCxnSpPr>
          <p:nvPr/>
        </p:nvCxnSpPr>
        <p:spPr>
          <a:xfrm flipV="1">
            <a:off x="3171513" y="3373827"/>
            <a:ext cx="732176" cy="235193"/>
          </a:xfrm>
          <a:prstGeom prst="line">
            <a:avLst/>
          </a:prstGeom>
        </p:spPr>
        <p:style>
          <a:lnRef idx="1">
            <a:schemeClr val="accent6"/>
          </a:lnRef>
          <a:fillRef idx="0">
            <a:schemeClr val="accent6"/>
          </a:fillRef>
          <a:effectRef idx="0">
            <a:schemeClr val="accent6"/>
          </a:effectRef>
          <a:fontRef idx="minor">
            <a:schemeClr val="tx1"/>
          </a:fontRef>
        </p:style>
      </p:cxnSp>
      <p:cxnSp>
        <p:nvCxnSpPr>
          <p:cNvPr id="26" name="直線コネクタ 25"/>
          <p:cNvCxnSpPr>
            <a:stCxn id="3" idx="6"/>
            <a:endCxn id="8" idx="2"/>
          </p:cNvCxnSpPr>
          <p:nvPr/>
        </p:nvCxnSpPr>
        <p:spPr>
          <a:xfrm>
            <a:off x="3171513" y="3609020"/>
            <a:ext cx="734744" cy="560551"/>
          </a:xfrm>
          <a:prstGeom prst="line">
            <a:avLst/>
          </a:prstGeom>
        </p:spPr>
        <p:style>
          <a:lnRef idx="1">
            <a:schemeClr val="accent6"/>
          </a:lnRef>
          <a:fillRef idx="0">
            <a:schemeClr val="accent6"/>
          </a:fillRef>
          <a:effectRef idx="0">
            <a:schemeClr val="accent6"/>
          </a:effectRef>
          <a:fontRef idx="minor">
            <a:schemeClr val="tx1"/>
          </a:fontRef>
        </p:style>
      </p:cxnSp>
      <p:cxnSp>
        <p:nvCxnSpPr>
          <p:cNvPr id="28" name="直線コネクタ 27"/>
          <p:cNvCxnSpPr>
            <a:stCxn id="3" idx="6"/>
            <a:endCxn id="9" idx="2"/>
          </p:cNvCxnSpPr>
          <p:nvPr/>
        </p:nvCxnSpPr>
        <p:spPr>
          <a:xfrm>
            <a:off x="3171513" y="3609020"/>
            <a:ext cx="732177" cy="1368152"/>
          </a:xfrm>
          <a:prstGeom prst="line">
            <a:avLst/>
          </a:prstGeom>
        </p:spPr>
        <p:style>
          <a:lnRef idx="1">
            <a:schemeClr val="accent6"/>
          </a:lnRef>
          <a:fillRef idx="0">
            <a:schemeClr val="accent6"/>
          </a:fillRef>
          <a:effectRef idx="0">
            <a:schemeClr val="accent6"/>
          </a:effectRef>
          <a:fontRef idx="minor">
            <a:schemeClr val="tx1"/>
          </a:fontRef>
        </p:style>
      </p:cxnSp>
      <p:cxnSp>
        <p:nvCxnSpPr>
          <p:cNvPr id="1033" name="直線コネクタ 1032"/>
          <p:cNvCxnSpPr>
            <a:stCxn id="5" idx="6"/>
            <a:endCxn id="7" idx="2"/>
          </p:cNvCxnSpPr>
          <p:nvPr/>
        </p:nvCxnSpPr>
        <p:spPr>
          <a:xfrm flipV="1">
            <a:off x="3186177" y="3373827"/>
            <a:ext cx="717512" cy="1387321"/>
          </a:xfrm>
          <a:prstGeom prst="line">
            <a:avLst/>
          </a:prstGeom>
        </p:spPr>
        <p:style>
          <a:lnRef idx="1">
            <a:schemeClr val="accent6"/>
          </a:lnRef>
          <a:fillRef idx="0">
            <a:schemeClr val="accent6"/>
          </a:fillRef>
          <a:effectRef idx="0">
            <a:schemeClr val="accent6"/>
          </a:effectRef>
          <a:fontRef idx="minor">
            <a:schemeClr val="tx1"/>
          </a:fontRef>
        </p:style>
      </p:cxnSp>
      <p:cxnSp>
        <p:nvCxnSpPr>
          <p:cNvPr id="1035" name="直線コネクタ 1034"/>
          <p:cNvCxnSpPr>
            <a:stCxn id="5" idx="6"/>
            <a:endCxn id="8" idx="2"/>
          </p:cNvCxnSpPr>
          <p:nvPr/>
        </p:nvCxnSpPr>
        <p:spPr>
          <a:xfrm flipV="1">
            <a:off x="3186177" y="4169571"/>
            <a:ext cx="720080" cy="591577"/>
          </a:xfrm>
          <a:prstGeom prst="line">
            <a:avLst/>
          </a:prstGeom>
        </p:spPr>
        <p:style>
          <a:lnRef idx="1">
            <a:schemeClr val="accent6"/>
          </a:lnRef>
          <a:fillRef idx="0">
            <a:schemeClr val="accent6"/>
          </a:fillRef>
          <a:effectRef idx="0">
            <a:schemeClr val="accent6"/>
          </a:effectRef>
          <a:fontRef idx="minor">
            <a:schemeClr val="tx1"/>
          </a:fontRef>
        </p:style>
      </p:cxnSp>
      <p:cxnSp>
        <p:nvCxnSpPr>
          <p:cNvPr id="1037" name="直線コネクタ 1036"/>
          <p:cNvCxnSpPr>
            <a:stCxn id="5" idx="6"/>
            <a:endCxn id="9" idx="2"/>
          </p:cNvCxnSpPr>
          <p:nvPr/>
        </p:nvCxnSpPr>
        <p:spPr>
          <a:xfrm>
            <a:off x="3186177" y="4761148"/>
            <a:ext cx="717513" cy="216024"/>
          </a:xfrm>
          <a:prstGeom prst="line">
            <a:avLst/>
          </a:prstGeom>
        </p:spPr>
        <p:style>
          <a:lnRef idx="1">
            <a:schemeClr val="accent6"/>
          </a:lnRef>
          <a:fillRef idx="0">
            <a:schemeClr val="accent6"/>
          </a:fillRef>
          <a:effectRef idx="0">
            <a:schemeClr val="accent6"/>
          </a:effectRef>
          <a:fontRef idx="minor">
            <a:schemeClr val="tx1"/>
          </a:fontRef>
        </p:style>
      </p:cxnSp>
      <p:cxnSp>
        <p:nvCxnSpPr>
          <p:cNvPr id="1039" name="直線コネクタ 1038"/>
          <p:cNvCxnSpPr>
            <a:stCxn id="7" idx="6"/>
            <a:endCxn id="150" idx="1"/>
          </p:cNvCxnSpPr>
          <p:nvPr/>
        </p:nvCxnSpPr>
        <p:spPr>
          <a:xfrm flipV="1">
            <a:off x="4551761" y="2495534"/>
            <a:ext cx="2659440" cy="878293"/>
          </a:xfrm>
          <a:prstGeom prst="line">
            <a:avLst/>
          </a:prstGeom>
        </p:spPr>
        <p:style>
          <a:lnRef idx="1">
            <a:schemeClr val="accent6"/>
          </a:lnRef>
          <a:fillRef idx="0">
            <a:schemeClr val="accent6"/>
          </a:fillRef>
          <a:effectRef idx="0">
            <a:schemeClr val="accent6"/>
          </a:effectRef>
          <a:fontRef idx="minor">
            <a:schemeClr val="tx1"/>
          </a:fontRef>
        </p:style>
      </p:cxnSp>
      <p:cxnSp>
        <p:nvCxnSpPr>
          <p:cNvPr id="1041" name="直線コネクタ 1040"/>
          <p:cNvCxnSpPr>
            <a:stCxn id="7" idx="6"/>
            <a:endCxn id="149" idx="1"/>
          </p:cNvCxnSpPr>
          <p:nvPr/>
        </p:nvCxnSpPr>
        <p:spPr>
          <a:xfrm>
            <a:off x="4551761" y="3373827"/>
            <a:ext cx="2631869" cy="2150353"/>
          </a:xfrm>
          <a:prstGeom prst="line">
            <a:avLst/>
          </a:prstGeom>
        </p:spPr>
        <p:style>
          <a:lnRef idx="1">
            <a:schemeClr val="accent6"/>
          </a:lnRef>
          <a:fillRef idx="0">
            <a:schemeClr val="accent6"/>
          </a:fillRef>
          <a:effectRef idx="0">
            <a:schemeClr val="accent6"/>
          </a:effectRef>
          <a:fontRef idx="minor">
            <a:schemeClr val="tx1"/>
          </a:fontRef>
        </p:style>
      </p:cxnSp>
      <p:cxnSp>
        <p:nvCxnSpPr>
          <p:cNvPr id="1043" name="直線コネクタ 1042"/>
          <p:cNvCxnSpPr>
            <a:stCxn id="7" idx="6"/>
            <a:endCxn id="148" idx="1"/>
          </p:cNvCxnSpPr>
          <p:nvPr/>
        </p:nvCxnSpPr>
        <p:spPr>
          <a:xfrm>
            <a:off x="4551761" y="3373827"/>
            <a:ext cx="2621520" cy="702433"/>
          </a:xfrm>
          <a:prstGeom prst="line">
            <a:avLst/>
          </a:prstGeom>
        </p:spPr>
        <p:style>
          <a:lnRef idx="1">
            <a:schemeClr val="accent6"/>
          </a:lnRef>
          <a:fillRef idx="0">
            <a:schemeClr val="accent6"/>
          </a:fillRef>
          <a:effectRef idx="0">
            <a:schemeClr val="accent6"/>
          </a:effectRef>
          <a:fontRef idx="minor">
            <a:schemeClr val="tx1"/>
          </a:fontRef>
        </p:style>
      </p:cxnSp>
      <p:cxnSp>
        <p:nvCxnSpPr>
          <p:cNvPr id="1045" name="直線コネクタ 1044"/>
          <p:cNvCxnSpPr>
            <a:stCxn id="8" idx="6"/>
            <a:endCxn id="150" idx="1"/>
          </p:cNvCxnSpPr>
          <p:nvPr/>
        </p:nvCxnSpPr>
        <p:spPr>
          <a:xfrm flipV="1">
            <a:off x="4554329" y="2495534"/>
            <a:ext cx="2656872" cy="1674037"/>
          </a:xfrm>
          <a:prstGeom prst="line">
            <a:avLst/>
          </a:prstGeom>
        </p:spPr>
        <p:style>
          <a:lnRef idx="1">
            <a:schemeClr val="accent6"/>
          </a:lnRef>
          <a:fillRef idx="0">
            <a:schemeClr val="accent6"/>
          </a:fillRef>
          <a:effectRef idx="0">
            <a:schemeClr val="accent6"/>
          </a:effectRef>
          <a:fontRef idx="minor">
            <a:schemeClr val="tx1"/>
          </a:fontRef>
        </p:style>
      </p:cxnSp>
      <p:sp>
        <p:nvSpPr>
          <p:cNvPr id="14" name="AutoShape 2" descr="ãããã ç»åãã®ç»åæ¤ç´¢çµæ"/>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537" y="3378753"/>
            <a:ext cx="1122310" cy="11223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4"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6067" y="4806051"/>
            <a:ext cx="1095375" cy="10684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7" name="角丸四角形吹き出し 16"/>
          <p:cNvSpPr/>
          <p:nvPr/>
        </p:nvSpPr>
        <p:spPr>
          <a:xfrm>
            <a:off x="2314306" y="2153278"/>
            <a:ext cx="1376511" cy="571857"/>
          </a:xfrm>
          <a:prstGeom prst="wedgeRoundRectCallout">
            <a:avLst>
              <a:gd name="adj1" fmla="val -11670"/>
              <a:gd name="adj2" fmla="val 7077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ヘタの色</a:t>
            </a:r>
            <a:endParaRPr kumimoji="1" lang="ja-JP" altLang="en-US" dirty="0"/>
          </a:p>
        </p:txBody>
      </p:sp>
      <p:sp>
        <p:nvSpPr>
          <p:cNvPr id="42" name="テキスト ボックス 41"/>
          <p:cNvSpPr txBox="1"/>
          <p:nvPr/>
        </p:nvSpPr>
        <p:spPr>
          <a:xfrm>
            <a:off x="7020271" y="6272150"/>
            <a:ext cx="1041549" cy="369332"/>
          </a:xfrm>
          <a:prstGeom prst="rect">
            <a:avLst/>
          </a:prstGeom>
          <a:noFill/>
        </p:spPr>
        <p:txBody>
          <a:bodyPr wrap="square" rtlCol="0">
            <a:spAutoFit/>
          </a:bodyPr>
          <a:lstStyle/>
          <a:p>
            <a:r>
              <a:rPr kumimoji="1" lang="ja-JP" altLang="en-US" dirty="0" smtClean="0"/>
              <a:t>出力層</a:t>
            </a:r>
            <a:endParaRPr kumimoji="1" lang="ja-JP" altLang="en-US" dirty="0"/>
          </a:p>
        </p:txBody>
      </p:sp>
      <p:sp>
        <p:nvSpPr>
          <p:cNvPr id="43" name="テキスト ボックス 42"/>
          <p:cNvSpPr txBox="1"/>
          <p:nvPr/>
        </p:nvSpPr>
        <p:spPr>
          <a:xfrm>
            <a:off x="613315" y="6272150"/>
            <a:ext cx="1041549" cy="369332"/>
          </a:xfrm>
          <a:prstGeom prst="rect">
            <a:avLst/>
          </a:prstGeom>
          <a:noFill/>
        </p:spPr>
        <p:txBody>
          <a:bodyPr wrap="square" rtlCol="0">
            <a:spAutoFit/>
          </a:bodyPr>
          <a:lstStyle/>
          <a:p>
            <a:r>
              <a:rPr lang="ja-JP" altLang="en-US" dirty="0"/>
              <a:t>入力</a:t>
            </a:r>
            <a:r>
              <a:rPr kumimoji="1" lang="ja-JP" altLang="en-US" dirty="0" smtClean="0"/>
              <a:t>層</a:t>
            </a:r>
            <a:endParaRPr kumimoji="1" lang="ja-JP" altLang="en-US" dirty="0"/>
          </a:p>
        </p:txBody>
      </p:sp>
      <p:sp>
        <p:nvSpPr>
          <p:cNvPr id="44" name="角丸四角形吹き出し 43"/>
          <p:cNvSpPr/>
          <p:nvPr/>
        </p:nvSpPr>
        <p:spPr>
          <a:xfrm>
            <a:off x="3778959" y="2126195"/>
            <a:ext cx="1257572" cy="598940"/>
          </a:xfrm>
          <a:prstGeom prst="wedgeRoundRectCallout">
            <a:avLst>
              <a:gd name="adj1" fmla="val -10804"/>
              <a:gd name="adj2" fmla="val 71647"/>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表面</a:t>
            </a:r>
            <a:endParaRPr kumimoji="1" lang="ja-JP" altLang="en-US" dirty="0"/>
          </a:p>
        </p:txBody>
      </p:sp>
      <p:cxnSp>
        <p:nvCxnSpPr>
          <p:cNvPr id="21" name="直線コネクタ 20"/>
          <p:cNvCxnSpPr>
            <a:stCxn id="124" idx="3"/>
            <a:endCxn id="3" idx="2"/>
          </p:cNvCxnSpPr>
          <p:nvPr/>
        </p:nvCxnSpPr>
        <p:spPr>
          <a:xfrm>
            <a:off x="1462418" y="2442353"/>
            <a:ext cx="1061023" cy="1166667"/>
          </a:xfrm>
          <a:prstGeom prst="line">
            <a:avLst/>
          </a:prstGeom>
        </p:spPr>
        <p:style>
          <a:lnRef idx="1">
            <a:schemeClr val="accent6"/>
          </a:lnRef>
          <a:fillRef idx="0">
            <a:schemeClr val="accent6"/>
          </a:fillRef>
          <a:effectRef idx="0">
            <a:schemeClr val="accent6"/>
          </a:effectRef>
          <a:fontRef idx="minor">
            <a:schemeClr val="tx1"/>
          </a:fontRef>
        </p:style>
      </p:cxnSp>
      <p:cxnSp>
        <p:nvCxnSpPr>
          <p:cNvPr id="2049" name="直線コネクタ 2048"/>
          <p:cNvCxnSpPr>
            <a:stCxn id="124" idx="3"/>
            <a:endCxn id="5" idx="2"/>
          </p:cNvCxnSpPr>
          <p:nvPr/>
        </p:nvCxnSpPr>
        <p:spPr>
          <a:xfrm>
            <a:off x="1462418" y="2442353"/>
            <a:ext cx="1075687" cy="2318795"/>
          </a:xfrm>
          <a:prstGeom prst="line">
            <a:avLst/>
          </a:prstGeom>
        </p:spPr>
        <p:style>
          <a:lnRef idx="1">
            <a:schemeClr val="accent6"/>
          </a:lnRef>
          <a:fillRef idx="0">
            <a:schemeClr val="accent6"/>
          </a:fillRef>
          <a:effectRef idx="0">
            <a:schemeClr val="accent6"/>
          </a:effectRef>
          <a:fontRef idx="minor">
            <a:schemeClr val="tx1"/>
          </a:fontRef>
        </p:style>
      </p:cxnSp>
      <p:cxnSp>
        <p:nvCxnSpPr>
          <p:cNvPr id="2055" name="直線コネクタ 2054"/>
          <p:cNvCxnSpPr>
            <a:stCxn id="2054" idx="3"/>
            <a:endCxn id="3" idx="2"/>
          </p:cNvCxnSpPr>
          <p:nvPr/>
        </p:nvCxnSpPr>
        <p:spPr>
          <a:xfrm flipV="1">
            <a:off x="1521442" y="3609020"/>
            <a:ext cx="1001999" cy="1731251"/>
          </a:xfrm>
          <a:prstGeom prst="line">
            <a:avLst/>
          </a:prstGeom>
        </p:spPr>
        <p:style>
          <a:lnRef idx="1">
            <a:schemeClr val="accent6"/>
          </a:lnRef>
          <a:fillRef idx="0">
            <a:schemeClr val="accent6"/>
          </a:fillRef>
          <a:effectRef idx="0">
            <a:schemeClr val="accent6"/>
          </a:effectRef>
          <a:fontRef idx="minor">
            <a:schemeClr val="tx1"/>
          </a:fontRef>
        </p:style>
      </p:cxnSp>
      <p:cxnSp>
        <p:nvCxnSpPr>
          <p:cNvPr id="2059" name="直線コネクタ 2058"/>
          <p:cNvCxnSpPr>
            <a:stCxn id="2054" idx="3"/>
            <a:endCxn id="5" idx="2"/>
          </p:cNvCxnSpPr>
          <p:nvPr/>
        </p:nvCxnSpPr>
        <p:spPr>
          <a:xfrm flipV="1">
            <a:off x="1521442" y="4761148"/>
            <a:ext cx="1016663" cy="579123"/>
          </a:xfrm>
          <a:prstGeom prst="line">
            <a:avLst/>
          </a:prstGeom>
        </p:spPr>
        <p:style>
          <a:lnRef idx="1">
            <a:schemeClr val="accent6"/>
          </a:lnRef>
          <a:fillRef idx="0">
            <a:schemeClr val="accent6"/>
          </a:fillRef>
          <a:effectRef idx="0">
            <a:schemeClr val="accent6"/>
          </a:effectRef>
          <a:fontRef idx="minor">
            <a:schemeClr val="tx1"/>
          </a:fontRef>
        </p:style>
      </p:cxnSp>
      <p:sp>
        <p:nvSpPr>
          <p:cNvPr id="53" name="テキスト ボックス 52"/>
          <p:cNvSpPr txBox="1"/>
          <p:nvPr/>
        </p:nvSpPr>
        <p:spPr>
          <a:xfrm>
            <a:off x="2483768" y="1659083"/>
            <a:ext cx="2335638"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kumimoji="1" lang="ja-JP" altLang="en-US" dirty="0" smtClean="0"/>
              <a:t>特徴抽出</a:t>
            </a:r>
            <a:endParaRPr kumimoji="1" lang="ja-JP" altLang="en-US" dirty="0"/>
          </a:p>
        </p:txBody>
      </p:sp>
      <p:sp>
        <p:nvSpPr>
          <p:cNvPr id="54" name="線吹き出し 1 (枠付き) 53"/>
          <p:cNvSpPr/>
          <p:nvPr/>
        </p:nvSpPr>
        <p:spPr>
          <a:xfrm>
            <a:off x="7541045" y="1596997"/>
            <a:ext cx="1368152" cy="432912"/>
          </a:xfrm>
          <a:prstGeom prst="borderCallout1">
            <a:avLst>
              <a:gd name="adj1" fmla="val 102146"/>
              <a:gd name="adj2" fmla="val 31998"/>
              <a:gd name="adj3" fmla="val 156565"/>
              <a:gd name="adj4" fmla="val 21703"/>
            </a:avLst>
          </a:prstGeom>
          <a:ln/>
        </p:spPr>
        <p:style>
          <a:lnRef idx="2">
            <a:schemeClr val="accent3"/>
          </a:lnRef>
          <a:fillRef idx="1">
            <a:schemeClr val="lt1"/>
          </a:fillRef>
          <a:effectRef idx="0">
            <a:schemeClr val="accent3"/>
          </a:effectRef>
          <a:fontRef idx="minor">
            <a:schemeClr val="dk1"/>
          </a:fontRef>
        </p:style>
        <p:txBody>
          <a:bodyPr rtlCol="0" anchor="ctr"/>
          <a:lstStyle/>
          <a:p>
            <a:pPr algn="ctr"/>
            <a:r>
              <a:rPr kumimoji="1" lang="ja-JP" altLang="en-US" dirty="0" smtClean="0"/>
              <a:t>トマト</a:t>
            </a:r>
            <a:endParaRPr kumimoji="1" lang="ja-JP" altLang="en-US" dirty="0"/>
          </a:p>
        </p:txBody>
      </p:sp>
      <p:sp>
        <p:nvSpPr>
          <p:cNvPr id="101" name="線吹き出し 1 (枠付き) 100"/>
          <p:cNvSpPr/>
          <p:nvPr/>
        </p:nvSpPr>
        <p:spPr>
          <a:xfrm>
            <a:off x="7541045" y="3162297"/>
            <a:ext cx="1368152" cy="432912"/>
          </a:xfrm>
          <a:prstGeom prst="borderCallout1">
            <a:avLst>
              <a:gd name="adj1" fmla="val 102146"/>
              <a:gd name="adj2" fmla="val 33112"/>
              <a:gd name="adj3" fmla="val 142483"/>
              <a:gd name="adj4" fmla="val 20589"/>
            </a:avLst>
          </a:prstGeom>
          <a:ln/>
        </p:spPr>
        <p:style>
          <a:lnRef idx="2">
            <a:schemeClr val="accent3"/>
          </a:lnRef>
          <a:fillRef idx="1">
            <a:schemeClr val="lt1"/>
          </a:fillRef>
          <a:effectRef idx="0">
            <a:schemeClr val="accent3"/>
          </a:effectRef>
          <a:fontRef idx="minor">
            <a:schemeClr val="dk1"/>
          </a:fontRef>
        </p:style>
        <p:txBody>
          <a:bodyPr rtlCol="0" anchor="ctr"/>
          <a:lstStyle/>
          <a:p>
            <a:pPr algn="ctr"/>
            <a:r>
              <a:rPr kumimoji="1" lang="ja-JP" altLang="en-US" dirty="0" smtClean="0"/>
              <a:t>りんご</a:t>
            </a:r>
            <a:endParaRPr kumimoji="1" lang="ja-JP" altLang="en-US" dirty="0"/>
          </a:p>
        </p:txBody>
      </p:sp>
      <p:sp>
        <p:nvSpPr>
          <p:cNvPr id="103" name="線吹き出し 1 (枠付き) 102"/>
          <p:cNvSpPr/>
          <p:nvPr/>
        </p:nvSpPr>
        <p:spPr>
          <a:xfrm>
            <a:off x="7541045" y="4617797"/>
            <a:ext cx="1368152" cy="432912"/>
          </a:xfrm>
          <a:prstGeom prst="borderCallout1">
            <a:avLst>
              <a:gd name="adj1" fmla="val 101175"/>
              <a:gd name="adj2" fmla="val 33112"/>
              <a:gd name="adj3" fmla="val 146976"/>
              <a:gd name="adj4" fmla="val 20397"/>
            </a:avLst>
          </a:prstGeom>
          <a:ln/>
        </p:spPr>
        <p:style>
          <a:lnRef idx="2">
            <a:schemeClr val="accent3"/>
          </a:lnRef>
          <a:fillRef idx="1">
            <a:schemeClr val="lt1"/>
          </a:fillRef>
          <a:effectRef idx="0">
            <a:schemeClr val="accent3"/>
          </a:effectRef>
          <a:fontRef idx="minor">
            <a:schemeClr val="dk1"/>
          </a:fontRef>
        </p:style>
        <p:txBody>
          <a:bodyPr rtlCol="0" anchor="ctr"/>
          <a:lstStyle/>
          <a:p>
            <a:pPr algn="ctr"/>
            <a:r>
              <a:rPr lang="ja-JP" altLang="en-US" dirty="0"/>
              <a:t>いちご</a:t>
            </a:r>
            <a:endParaRPr kumimoji="1" lang="ja-JP" altLang="en-US" dirty="0"/>
          </a:p>
        </p:txBody>
      </p:sp>
      <p:cxnSp>
        <p:nvCxnSpPr>
          <p:cNvPr id="111" name="直線コネクタ 110"/>
          <p:cNvCxnSpPr>
            <a:stCxn id="8" idx="6"/>
            <a:endCxn id="148" idx="1"/>
          </p:cNvCxnSpPr>
          <p:nvPr/>
        </p:nvCxnSpPr>
        <p:spPr>
          <a:xfrm flipV="1">
            <a:off x="4554329" y="4076260"/>
            <a:ext cx="2618952" cy="93311"/>
          </a:xfrm>
          <a:prstGeom prst="line">
            <a:avLst/>
          </a:prstGeom>
        </p:spPr>
        <p:style>
          <a:lnRef idx="1">
            <a:schemeClr val="accent6"/>
          </a:lnRef>
          <a:fillRef idx="0">
            <a:schemeClr val="accent6"/>
          </a:fillRef>
          <a:effectRef idx="0">
            <a:schemeClr val="accent6"/>
          </a:effectRef>
          <a:fontRef idx="minor">
            <a:schemeClr val="tx1"/>
          </a:fontRef>
        </p:style>
      </p:cxnSp>
      <p:cxnSp>
        <p:nvCxnSpPr>
          <p:cNvPr id="115" name="直線コネクタ 114"/>
          <p:cNvCxnSpPr>
            <a:stCxn id="8" idx="6"/>
            <a:endCxn id="149" idx="1"/>
          </p:cNvCxnSpPr>
          <p:nvPr/>
        </p:nvCxnSpPr>
        <p:spPr>
          <a:xfrm>
            <a:off x="4554329" y="4169571"/>
            <a:ext cx="2629301" cy="1354609"/>
          </a:xfrm>
          <a:prstGeom prst="line">
            <a:avLst/>
          </a:prstGeom>
        </p:spPr>
        <p:style>
          <a:lnRef idx="1">
            <a:schemeClr val="accent6"/>
          </a:lnRef>
          <a:fillRef idx="0">
            <a:schemeClr val="accent6"/>
          </a:fillRef>
          <a:effectRef idx="0">
            <a:schemeClr val="accent6"/>
          </a:effectRef>
          <a:fontRef idx="minor">
            <a:schemeClr val="tx1"/>
          </a:fontRef>
        </p:style>
      </p:cxnSp>
      <p:cxnSp>
        <p:nvCxnSpPr>
          <p:cNvPr id="117" name="直線コネクタ 116"/>
          <p:cNvCxnSpPr>
            <a:stCxn id="9" idx="6"/>
            <a:endCxn id="150" idx="1"/>
          </p:cNvCxnSpPr>
          <p:nvPr/>
        </p:nvCxnSpPr>
        <p:spPr>
          <a:xfrm flipV="1">
            <a:off x="4551762" y="2495534"/>
            <a:ext cx="2659439" cy="2481638"/>
          </a:xfrm>
          <a:prstGeom prst="line">
            <a:avLst/>
          </a:prstGeom>
        </p:spPr>
        <p:style>
          <a:lnRef idx="1">
            <a:schemeClr val="accent6"/>
          </a:lnRef>
          <a:fillRef idx="0">
            <a:schemeClr val="accent6"/>
          </a:fillRef>
          <a:effectRef idx="0">
            <a:schemeClr val="accent6"/>
          </a:effectRef>
          <a:fontRef idx="minor">
            <a:schemeClr val="tx1"/>
          </a:fontRef>
        </p:style>
      </p:cxnSp>
      <p:cxnSp>
        <p:nvCxnSpPr>
          <p:cNvPr id="119" name="直線コネクタ 118"/>
          <p:cNvCxnSpPr>
            <a:stCxn id="9" idx="6"/>
            <a:endCxn id="148" idx="1"/>
          </p:cNvCxnSpPr>
          <p:nvPr/>
        </p:nvCxnSpPr>
        <p:spPr>
          <a:xfrm flipV="1">
            <a:off x="4551762" y="4076260"/>
            <a:ext cx="2621519" cy="900912"/>
          </a:xfrm>
          <a:prstGeom prst="line">
            <a:avLst/>
          </a:prstGeom>
        </p:spPr>
        <p:style>
          <a:lnRef idx="1">
            <a:schemeClr val="accent6"/>
          </a:lnRef>
          <a:fillRef idx="0">
            <a:schemeClr val="accent6"/>
          </a:fillRef>
          <a:effectRef idx="0">
            <a:schemeClr val="accent6"/>
          </a:effectRef>
          <a:fontRef idx="minor">
            <a:schemeClr val="tx1"/>
          </a:fontRef>
        </p:style>
      </p:cxnSp>
      <p:cxnSp>
        <p:nvCxnSpPr>
          <p:cNvPr id="121" name="直線コネクタ 120"/>
          <p:cNvCxnSpPr>
            <a:stCxn id="9" idx="6"/>
            <a:endCxn id="149" idx="1"/>
          </p:cNvCxnSpPr>
          <p:nvPr/>
        </p:nvCxnSpPr>
        <p:spPr>
          <a:xfrm>
            <a:off x="4551762" y="4977172"/>
            <a:ext cx="2631868" cy="547008"/>
          </a:xfrm>
          <a:prstGeom prst="line">
            <a:avLst/>
          </a:prstGeom>
        </p:spPr>
        <p:style>
          <a:lnRef idx="1">
            <a:schemeClr val="accent6"/>
          </a:lnRef>
          <a:fillRef idx="0">
            <a:schemeClr val="accent6"/>
          </a:fillRef>
          <a:effectRef idx="0">
            <a:schemeClr val="accent6"/>
          </a:effectRef>
          <a:fontRef idx="minor">
            <a:schemeClr val="tx1"/>
          </a:fontRef>
        </p:style>
      </p:cxnSp>
      <p:sp>
        <p:nvSpPr>
          <p:cNvPr id="123" name="左矢印 122"/>
          <p:cNvSpPr/>
          <p:nvPr/>
        </p:nvSpPr>
        <p:spPr>
          <a:xfrm>
            <a:off x="2862141" y="2848576"/>
            <a:ext cx="4233807" cy="2471911"/>
          </a:xfrm>
          <a:prstGeom prst="leftArrow">
            <a:avLst>
              <a:gd name="adj1" fmla="val 50000"/>
              <a:gd name="adj2" fmla="val 32780"/>
            </a:avLst>
          </a:prstGeom>
          <a:ln w="76200"/>
          <a:effectLst>
            <a:outerShdw blurRad="50800" dist="38100" dir="2700000" algn="tl"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rtlCol="0" anchor="ctr"/>
          <a:lstStyle/>
          <a:p>
            <a:pPr algn="ctr"/>
            <a:r>
              <a:rPr kumimoji="1" lang="ja-JP" altLang="en-US" dirty="0" smtClean="0"/>
              <a:t>正しい答えを出せるように、</a:t>
            </a:r>
            <a:endParaRPr kumimoji="1" lang="en-US" altLang="ja-JP" dirty="0" smtClean="0"/>
          </a:p>
          <a:p>
            <a:pPr algn="ctr"/>
            <a:r>
              <a:rPr kumimoji="1" lang="ja-JP" altLang="en-US" dirty="0" smtClean="0"/>
              <a:t>重み付けのパラメータを調整していく</a:t>
            </a:r>
            <a:endParaRPr kumimoji="1" lang="ja-JP" altLang="en-US" dirty="0"/>
          </a:p>
        </p:txBody>
      </p:sp>
      <p:pic>
        <p:nvPicPr>
          <p:cNvPr id="124"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2742" y="1876708"/>
            <a:ext cx="969676" cy="11312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5" name="AutoShape 9" descr="ãããã ç»åãã®ç»åæ¤ç´¢çµæ"/>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spTree>
    <p:extLst>
      <p:ext uri="{BB962C8B-B14F-4D97-AF65-F5344CB8AC3E}">
        <p14:creationId xmlns:p14="http://schemas.microsoft.com/office/powerpoint/2010/main" val="30317832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機械学習（推論）</a:t>
            </a:r>
            <a:endParaRPr kumimoji="1" lang="ja-JP" altLang="en-US" dirty="0"/>
          </a:p>
        </p:txBody>
      </p:sp>
      <p:sp>
        <p:nvSpPr>
          <p:cNvPr id="12" name="AutoShape 2" descr="ãç¬ ç»åãã®ç»åæ¤ç´¢çµæ"/>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13" name="AutoShape 4" descr="ãç¬ ç»åãã®ç»åæ¤ç´¢çµæ"/>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14" name="AutoShape 2" descr="ãããã ç»åãã®ç»åæ¤ç´¢çµæ"/>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53" name="テキスト ボックス 52"/>
          <p:cNvSpPr txBox="1"/>
          <p:nvPr/>
        </p:nvSpPr>
        <p:spPr>
          <a:xfrm>
            <a:off x="4261796" y="5584933"/>
            <a:ext cx="3500728" cy="4616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kumimoji="1" lang="ja-JP" altLang="en-US" sz="2400" dirty="0" smtClean="0"/>
              <a:t>学習済みモデル</a:t>
            </a:r>
            <a:endParaRPr kumimoji="1" lang="ja-JP" altLang="en-US" sz="2400" dirty="0"/>
          </a:p>
        </p:txBody>
      </p:sp>
      <p:sp>
        <p:nvSpPr>
          <p:cNvPr id="125" name="AutoShape 9" descr="ãããã ç»åãã®ç»åæ¤ç´¢çµæ"/>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pic>
        <p:nvPicPr>
          <p:cNvPr id="1030" name="Picture 1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61795" y="2632837"/>
            <a:ext cx="3500729" cy="286059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7760" y="3121675"/>
            <a:ext cx="2116540" cy="19711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角丸四角形吹き出し 3"/>
          <p:cNvSpPr/>
          <p:nvPr/>
        </p:nvSpPr>
        <p:spPr>
          <a:xfrm>
            <a:off x="460375" y="2372676"/>
            <a:ext cx="2455441" cy="699416"/>
          </a:xfrm>
          <a:prstGeom prst="wedgeRoundRectCallout">
            <a:avLst>
              <a:gd name="adj1" fmla="val -5125"/>
              <a:gd name="adj2" fmla="val 69262"/>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2000" dirty="0" smtClean="0"/>
              <a:t>じゃあこれは？</a:t>
            </a:r>
            <a:endParaRPr kumimoji="1" lang="ja-JP" altLang="en-US" sz="2000" dirty="0"/>
          </a:p>
        </p:txBody>
      </p:sp>
      <p:sp>
        <p:nvSpPr>
          <p:cNvPr id="6" name="右矢印 5"/>
          <p:cNvSpPr/>
          <p:nvPr/>
        </p:nvSpPr>
        <p:spPr>
          <a:xfrm>
            <a:off x="3087257" y="3893040"/>
            <a:ext cx="792088" cy="72438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円形吹き出し 14"/>
          <p:cNvSpPr/>
          <p:nvPr/>
        </p:nvSpPr>
        <p:spPr>
          <a:xfrm>
            <a:off x="6012160" y="1556792"/>
            <a:ext cx="2869470" cy="1447211"/>
          </a:xfrm>
          <a:prstGeom prst="wedgeEllipseCallout">
            <a:avLst>
              <a:gd name="adj1" fmla="val -36369"/>
              <a:gd name="adj2" fmla="val 46704"/>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ja-JP" sz="2000" dirty="0" smtClean="0"/>
              <a:t>95%</a:t>
            </a:r>
            <a:r>
              <a:rPr kumimoji="1" lang="ja-JP" altLang="en-US" sz="2000" dirty="0" smtClean="0"/>
              <a:t>の確率で</a:t>
            </a:r>
            <a:endParaRPr kumimoji="1" lang="en-US" altLang="ja-JP" sz="2000" dirty="0" smtClean="0"/>
          </a:p>
          <a:p>
            <a:pPr algn="ctr"/>
            <a:r>
              <a:rPr lang="ja-JP" altLang="en-US" sz="2000" dirty="0" smtClean="0"/>
              <a:t>「トマト」</a:t>
            </a:r>
            <a:endParaRPr lang="en-US" altLang="ja-JP" sz="2000" dirty="0" smtClean="0"/>
          </a:p>
          <a:p>
            <a:pPr algn="ctr"/>
            <a:r>
              <a:rPr kumimoji="1" lang="ja-JP" altLang="en-US" sz="2000" dirty="0" smtClean="0"/>
              <a:t>だと思いマス</a:t>
            </a:r>
            <a:endParaRPr kumimoji="1" lang="ja-JP" altLang="en-US" sz="2000" dirty="0"/>
          </a:p>
        </p:txBody>
      </p:sp>
    </p:spTree>
    <p:extLst>
      <p:ext uri="{BB962C8B-B14F-4D97-AF65-F5344CB8AC3E}">
        <p14:creationId xmlns:p14="http://schemas.microsoft.com/office/powerpoint/2010/main" val="295407600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ニューラルネットワーク</a:t>
            </a:r>
            <a:endParaRPr kumimoji="1" lang="ja-JP" altLang="en-US" dirty="0"/>
          </a:p>
        </p:txBody>
      </p:sp>
      <p:pic>
        <p:nvPicPr>
          <p:cNvPr id="7" name="Picture 1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3174" y="1695734"/>
            <a:ext cx="2978256" cy="24336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円/楕円 7"/>
          <p:cNvSpPr/>
          <p:nvPr/>
        </p:nvSpPr>
        <p:spPr>
          <a:xfrm>
            <a:off x="2995724" y="2132856"/>
            <a:ext cx="472909" cy="472909"/>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9" name="円/楕円 8"/>
          <p:cNvSpPr/>
          <p:nvPr/>
        </p:nvSpPr>
        <p:spPr>
          <a:xfrm>
            <a:off x="3010388" y="3284984"/>
            <a:ext cx="472909" cy="472909"/>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10" name="円/楕円 9"/>
          <p:cNvSpPr/>
          <p:nvPr/>
        </p:nvSpPr>
        <p:spPr>
          <a:xfrm>
            <a:off x="4375972" y="1897663"/>
            <a:ext cx="472909" cy="472909"/>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11" name="円/楕円 10"/>
          <p:cNvSpPr/>
          <p:nvPr/>
        </p:nvSpPr>
        <p:spPr>
          <a:xfrm>
            <a:off x="4378540" y="2693407"/>
            <a:ext cx="472909" cy="472909"/>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12" name="円/楕円 11"/>
          <p:cNvSpPr/>
          <p:nvPr/>
        </p:nvSpPr>
        <p:spPr>
          <a:xfrm>
            <a:off x="4375973" y="3501008"/>
            <a:ext cx="472909" cy="472909"/>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13" name="右中かっこ 12"/>
          <p:cNvSpPr/>
          <p:nvPr/>
        </p:nvSpPr>
        <p:spPr>
          <a:xfrm rot="5400000">
            <a:off x="3807583" y="3403609"/>
            <a:ext cx="229436" cy="1576363"/>
          </a:xfrm>
          <a:prstGeom prst="rightBrace">
            <a:avLst/>
          </a:prstGeom>
        </p:spPr>
        <p:style>
          <a:lnRef idx="3">
            <a:schemeClr val="accent1"/>
          </a:lnRef>
          <a:fillRef idx="0">
            <a:schemeClr val="accent1"/>
          </a:fillRef>
          <a:effectRef idx="2">
            <a:schemeClr val="accent1"/>
          </a:effectRef>
          <a:fontRef idx="minor">
            <a:schemeClr val="tx1"/>
          </a:fontRef>
        </p:style>
        <p:txBody>
          <a:bodyPr rtlCol="0" anchor="ctr"/>
          <a:lstStyle/>
          <a:p>
            <a:pPr algn="ctr"/>
            <a:endParaRPr kumimoji="1" lang="ja-JP" altLang="en-US"/>
          </a:p>
        </p:txBody>
      </p:sp>
      <p:sp>
        <p:nvSpPr>
          <p:cNvPr id="14" name="テキスト ボックス 13"/>
          <p:cNvSpPr txBox="1"/>
          <p:nvPr/>
        </p:nvSpPr>
        <p:spPr>
          <a:xfrm>
            <a:off x="3458443" y="4417415"/>
            <a:ext cx="1041549" cy="369332"/>
          </a:xfrm>
          <a:prstGeom prst="rect">
            <a:avLst/>
          </a:prstGeom>
          <a:noFill/>
        </p:spPr>
        <p:txBody>
          <a:bodyPr wrap="square" rtlCol="0">
            <a:spAutoFit/>
          </a:bodyPr>
          <a:lstStyle/>
          <a:p>
            <a:r>
              <a:rPr kumimoji="1" lang="ja-JP" altLang="en-US" dirty="0" smtClean="0"/>
              <a:t>隠れ層</a:t>
            </a:r>
            <a:endParaRPr kumimoji="1" lang="ja-JP" altLang="en-US" dirty="0"/>
          </a:p>
        </p:txBody>
      </p:sp>
      <p:cxnSp>
        <p:nvCxnSpPr>
          <p:cNvPr id="15" name="直線コネクタ 14"/>
          <p:cNvCxnSpPr>
            <a:stCxn id="46" idx="6"/>
            <a:endCxn id="8" idx="2"/>
          </p:cNvCxnSpPr>
          <p:nvPr/>
        </p:nvCxnSpPr>
        <p:spPr>
          <a:xfrm flipV="1">
            <a:off x="2195736" y="2369311"/>
            <a:ext cx="799988" cy="574534"/>
          </a:xfrm>
          <a:prstGeom prst="line">
            <a:avLst/>
          </a:prstGeom>
        </p:spPr>
        <p:style>
          <a:lnRef idx="1">
            <a:schemeClr val="accent6"/>
          </a:lnRef>
          <a:fillRef idx="0">
            <a:schemeClr val="accent6"/>
          </a:fillRef>
          <a:effectRef idx="0">
            <a:schemeClr val="accent6"/>
          </a:effectRef>
          <a:fontRef idx="minor">
            <a:schemeClr val="tx1"/>
          </a:fontRef>
        </p:style>
      </p:cxnSp>
      <p:cxnSp>
        <p:nvCxnSpPr>
          <p:cNvPr id="16" name="直線コネクタ 15"/>
          <p:cNvCxnSpPr>
            <a:stCxn id="46" idx="6"/>
            <a:endCxn id="9" idx="2"/>
          </p:cNvCxnSpPr>
          <p:nvPr/>
        </p:nvCxnSpPr>
        <p:spPr>
          <a:xfrm>
            <a:off x="2195736" y="2943845"/>
            <a:ext cx="814652" cy="577594"/>
          </a:xfrm>
          <a:prstGeom prst="line">
            <a:avLst/>
          </a:prstGeom>
        </p:spPr>
        <p:style>
          <a:lnRef idx="1">
            <a:schemeClr val="accent6"/>
          </a:lnRef>
          <a:fillRef idx="0">
            <a:schemeClr val="accent6"/>
          </a:fillRef>
          <a:effectRef idx="0">
            <a:schemeClr val="accent6"/>
          </a:effectRef>
          <a:fontRef idx="minor">
            <a:schemeClr val="tx1"/>
          </a:fontRef>
        </p:style>
      </p:cxnSp>
      <p:cxnSp>
        <p:nvCxnSpPr>
          <p:cNvPr id="17" name="直線コネクタ 16"/>
          <p:cNvCxnSpPr>
            <a:stCxn id="8" idx="6"/>
            <a:endCxn id="10" idx="2"/>
          </p:cNvCxnSpPr>
          <p:nvPr/>
        </p:nvCxnSpPr>
        <p:spPr>
          <a:xfrm flipV="1">
            <a:off x="3468633" y="2134118"/>
            <a:ext cx="907339" cy="235193"/>
          </a:xfrm>
          <a:prstGeom prst="line">
            <a:avLst/>
          </a:prstGeom>
        </p:spPr>
        <p:style>
          <a:lnRef idx="1">
            <a:schemeClr val="accent6"/>
          </a:lnRef>
          <a:fillRef idx="0">
            <a:schemeClr val="accent6"/>
          </a:fillRef>
          <a:effectRef idx="0">
            <a:schemeClr val="accent6"/>
          </a:effectRef>
          <a:fontRef idx="minor">
            <a:schemeClr val="tx1"/>
          </a:fontRef>
        </p:style>
      </p:cxnSp>
      <p:cxnSp>
        <p:nvCxnSpPr>
          <p:cNvPr id="18" name="直線コネクタ 17"/>
          <p:cNvCxnSpPr>
            <a:stCxn id="8" idx="6"/>
            <a:endCxn id="11" idx="2"/>
          </p:cNvCxnSpPr>
          <p:nvPr/>
        </p:nvCxnSpPr>
        <p:spPr>
          <a:xfrm>
            <a:off x="3468633" y="2369311"/>
            <a:ext cx="909907" cy="560551"/>
          </a:xfrm>
          <a:prstGeom prst="line">
            <a:avLst/>
          </a:prstGeom>
        </p:spPr>
        <p:style>
          <a:lnRef idx="1">
            <a:schemeClr val="accent6"/>
          </a:lnRef>
          <a:fillRef idx="0">
            <a:schemeClr val="accent6"/>
          </a:fillRef>
          <a:effectRef idx="0">
            <a:schemeClr val="accent6"/>
          </a:effectRef>
          <a:fontRef idx="minor">
            <a:schemeClr val="tx1"/>
          </a:fontRef>
        </p:style>
      </p:cxnSp>
      <p:cxnSp>
        <p:nvCxnSpPr>
          <p:cNvPr id="19" name="直線コネクタ 18"/>
          <p:cNvCxnSpPr>
            <a:stCxn id="8" idx="6"/>
            <a:endCxn id="12" idx="2"/>
          </p:cNvCxnSpPr>
          <p:nvPr/>
        </p:nvCxnSpPr>
        <p:spPr>
          <a:xfrm>
            <a:off x="3468633" y="2369311"/>
            <a:ext cx="907340" cy="1368152"/>
          </a:xfrm>
          <a:prstGeom prst="line">
            <a:avLst/>
          </a:prstGeom>
        </p:spPr>
        <p:style>
          <a:lnRef idx="1">
            <a:schemeClr val="accent6"/>
          </a:lnRef>
          <a:fillRef idx="0">
            <a:schemeClr val="accent6"/>
          </a:fillRef>
          <a:effectRef idx="0">
            <a:schemeClr val="accent6"/>
          </a:effectRef>
          <a:fontRef idx="minor">
            <a:schemeClr val="tx1"/>
          </a:fontRef>
        </p:style>
      </p:cxnSp>
      <p:cxnSp>
        <p:nvCxnSpPr>
          <p:cNvPr id="20" name="直線コネクタ 19"/>
          <p:cNvCxnSpPr>
            <a:stCxn id="9" idx="6"/>
            <a:endCxn id="10" idx="2"/>
          </p:cNvCxnSpPr>
          <p:nvPr/>
        </p:nvCxnSpPr>
        <p:spPr>
          <a:xfrm flipV="1">
            <a:off x="3483297" y="2134118"/>
            <a:ext cx="892675" cy="1387321"/>
          </a:xfrm>
          <a:prstGeom prst="line">
            <a:avLst/>
          </a:prstGeom>
        </p:spPr>
        <p:style>
          <a:lnRef idx="1">
            <a:schemeClr val="accent6"/>
          </a:lnRef>
          <a:fillRef idx="0">
            <a:schemeClr val="accent6"/>
          </a:fillRef>
          <a:effectRef idx="0">
            <a:schemeClr val="accent6"/>
          </a:effectRef>
          <a:fontRef idx="minor">
            <a:schemeClr val="tx1"/>
          </a:fontRef>
        </p:style>
      </p:cxnSp>
      <p:cxnSp>
        <p:nvCxnSpPr>
          <p:cNvPr id="21" name="直線コネクタ 20"/>
          <p:cNvCxnSpPr>
            <a:stCxn id="9" idx="6"/>
            <a:endCxn id="11" idx="2"/>
          </p:cNvCxnSpPr>
          <p:nvPr/>
        </p:nvCxnSpPr>
        <p:spPr>
          <a:xfrm flipV="1">
            <a:off x="3483297" y="2929862"/>
            <a:ext cx="895243" cy="591577"/>
          </a:xfrm>
          <a:prstGeom prst="line">
            <a:avLst/>
          </a:prstGeom>
        </p:spPr>
        <p:style>
          <a:lnRef idx="1">
            <a:schemeClr val="accent6"/>
          </a:lnRef>
          <a:fillRef idx="0">
            <a:schemeClr val="accent6"/>
          </a:fillRef>
          <a:effectRef idx="0">
            <a:schemeClr val="accent6"/>
          </a:effectRef>
          <a:fontRef idx="minor">
            <a:schemeClr val="tx1"/>
          </a:fontRef>
        </p:style>
      </p:cxnSp>
      <p:cxnSp>
        <p:nvCxnSpPr>
          <p:cNvPr id="22" name="直線コネクタ 21"/>
          <p:cNvCxnSpPr>
            <a:stCxn id="9" idx="6"/>
            <a:endCxn id="12" idx="2"/>
          </p:cNvCxnSpPr>
          <p:nvPr/>
        </p:nvCxnSpPr>
        <p:spPr>
          <a:xfrm>
            <a:off x="3483297" y="3521439"/>
            <a:ext cx="892676" cy="216024"/>
          </a:xfrm>
          <a:prstGeom prst="line">
            <a:avLst/>
          </a:prstGeom>
        </p:spPr>
        <p:style>
          <a:lnRef idx="1">
            <a:schemeClr val="accent6"/>
          </a:lnRef>
          <a:fillRef idx="0">
            <a:schemeClr val="accent6"/>
          </a:fillRef>
          <a:effectRef idx="0">
            <a:schemeClr val="accent6"/>
          </a:effectRef>
          <a:fontRef idx="minor">
            <a:schemeClr val="tx1"/>
          </a:fontRef>
        </p:style>
      </p:cxnSp>
      <p:cxnSp>
        <p:nvCxnSpPr>
          <p:cNvPr id="23" name="直線コネクタ 22"/>
          <p:cNvCxnSpPr>
            <a:stCxn id="10" idx="6"/>
            <a:endCxn id="48" idx="2"/>
          </p:cNvCxnSpPr>
          <p:nvPr/>
        </p:nvCxnSpPr>
        <p:spPr>
          <a:xfrm flipV="1">
            <a:off x="4848881" y="2122807"/>
            <a:ext cx="1019263" cy="11311"/>
          </a:xfrm>
          <a:prstGeom prst="line">
            <a:avLst/>
          </a:prstGeom>
        </p:spPr>
        <p:style>
          <a:lnRef idx="1">
            <a:schemeClr val="accent6"/>
          </a:lnRef>
          <a:fillRef idx="0">
            <a:schemeClr val="accent6"/>
          </a:fillRef>
          <a:effectRef idx="0">
            <a:schemeClr val="accent6"/>
          </a:effectRef>
          <a:fontRef idx="minor">
            <a:schemeClr val="tx1"/>
          </a:fontRef>
        </p:style>
      </p:cxnSp>
      <p:cxnSp>
        <p:nvCxnSpPr>
          <p:cNvPr id="25" name="直線コネクタ 24"/>
          <p:cNvCxnSpPr>
            <a:stCxn id="10" idx="6"/>
            <a:endCxn id="49" idx="2"/>
          </p:cNvCxnSpPr>
          <p:nvPr/>
        </p:nvCxnSpPr>
        <p:spPr>
          <a:xfrm>
            <a:off x="4848881" y="2134118"/>
            <a:ext cx="1019263" cy="1598488"/>
          </a:xfrm>
          <a:prstGeom prst="line">
            <a:avLst/>
          </a:prstGeom>
        </p:spPr>
        <p:style>
          <a:lnRef idx="1">
            <a:schemeClr val="accent6"/>
          </a:lnRef>
          <a:fillRef idx="0">
            <a:schemeClr val="accent6"/>
          </a:fillRef>
          <a:effectRef idx="0">
            <a:schemeClr val="accent6"/>
          </a:effectRef>
          <a:fontRef idx="minor">
            <a:schemeClr val="tx1"/>
          </a:fontRef>
        </p:style>
      </p:cxnSp>
      <p:cxnSp>
        <p:nvCxnSpPr>
          <p:cNvPr id="26" name="直線コネクタ 25"/>
          <p:cNvCxnSpPr>
            <a:stCxn id="11" idx="6"/>
            <a:endCxn id="48" idx="2"/>
          </p:cNvCxnSpPr>
          <p:nvPr/>
        </p:nvCxnSpPr>
        <p:spPr>
          <a:xfrm flipV="1">
            <a:off x="4851449" y="2122807"/>
            <a:ext cx="1016695" cy="807055"/>
          </a:xfrm>
          <a:prstGeom prst="line">
            <a:avLst/>
          </a:prstGeom>
        </p:spPr>
        <p:style>
          <a:lnRef idx="1">
            <a:schemeClr val="accent6"/>
          </a:lnRef>
          <a:fillRef idx="0">
            <a:schemeClr val="accent6"/>
          </a:fillRef>
          <a:effectRef idx="0">
            <a:schemeClr val="accent6"/>
          </a:effectRef>
          <a:fontRef idx="minor">
            <a:schemeClr val="tx1"/>
          </a:fontRef>
        </p:style>
      </p:cxnSp>
      <p:sp>
        <p:nvSpPr>
          <p:cNvPr id="30" name="テキスト ボックス 29"/>
          <p:cNvSpPr txBox="1"/>
          <p:nvPr/>
        </p:nvSpPr>
        <p:spPr>
          <a:xfrm>
            <a:off x="5488374" y="4417415"/>
            <a:ext cx="1041549" cy="369332"/>
          </a:xfrm>
          <a:prstGeom prst="rect">
            <a:avLst/>
          </a:prstGeom>
          <a:noFill/>
        </p:spPr>
        <p:txBody>
          <a:bodyPr wrap="square" rtlCol="0">
            <a:spAutoFit/>
          </a:bodyPr>
          <a:lstStyle/>
          <a:p>
            <a:r>
              <a:rPr kumimoji="1" lang="ja-JP" altLang="en-US" dirty="0" smtClean="0"/>
              <a:t>出力層</a:t>
            </a:r>
            <a:endParaRPr kumimoji="1" lang="ja-JP" altLang="en-US" dirty="0"/>
          </a:p>
        </p:txBody>
      </p:sp>
      <p:sp>
        <p:nvSpPr>
          <p:cNvPr id="31" name="テキスト ボックス 30"/>
          <p:cNvSpPr txBox="1"/>
          <p:nvPr/>
        </p:nvSpPr>
        <p:spPr>
          <a:xfrm>
            <a:off x="1438506" y="4417415"/>
            <a:ext cx="1041549" cy="369332"/>
          </a:xfrm>
          <a:prstGeom prst="rect">
            <a:avLst/>
          </a:prstGeom>
          <a:noFill/>
        </p:spPr>
        <p:txBody>
          <a:bodyPr wrap="square" rtlCol="0">
            <a:spAutoFit/>
          </a:bodyPr>
          <a:lstStyle/>
          <a:p>
            <a:r>
              <a:rPr lang="ja-JP" altLang="en-US" dirty="0"/>
              <a:t>入力</a:t>
            </a:r>
            <a:r>
              <a:rPr kumimoji="1" lang="ja-JP" altLang="en-US" dirty="0" smtClean="0"/>
              <a:t>層</a:t>
            </a:r>
            <a:endParaRPr kumimoji="1" lang="ja-JP" altLang="en-US" dirty="0"/>
          </a:p>
        </p:txBody>
      </p:sp>
      <p:cxnSp>
        <p:nvCxnSpPr>
          <p:cNvPr id="33" name="直線コネクタ 32"/>
          <p:cNvCxnSpPr>
            <a:stCxn id="45" idx="6"/>
            <a:endCxn id="8" idx="2"/>
          </p:cNvCxnSpPr>
          <p:nvPr/>
        </p:nvCxnSpPr>
        <p:spPr>
          <a:xfrm>
            <a:off x="2195736" y="2040418"/>
            <a:ext cx="799988" cy="328893"/>
          </a:xfrm>
          <a:prstGeom prst="line">
            <a:avLst/>
          </a:prstGeom>
        </p:spPr>
        <p:style>
          <a:lnRef idx="1">
            <a:schemeClr val="accent6"/>
          </a:lnRef>
          <a:fillRef idx="0">
            <a:schemeClr val="accent6"/>
          </a:fillRef>
          <a:effectRef idx="0">
            <a:schemeClr val="accent6"/>
          </a:effectRef>
          <a:fontRef idx="minor">
            <a:schemeClr val="tx1"/>
          </a:fontRef>
        </p:style>
      </p:cxnSp>
      <p:cxnSp>
        <p:nvCxnSpPr>
          <p:cNvPr id="34" name="直線コネクタ 33"/>
          <p:cNvCxnSpPr>
            <a:stCxn id="45" idx="6"/>
            <a:endCxn id="9" idx="2"/>
          </p:cNvCxnSpPr>
          <p:nvPr/>
        </p:nvCxnSpPr>
        <p:spPr>
          <a:xfrm>
            <a:off x="2195736" y="2040418"/>
            <a:ext cx="814652" cy="1481021"/>
          </a:xfrm>
          <a:prstGeom prst="line">
            <a:avLst/>
          </a:prstGeom>
        </p:spPr>
        <p:style>
          <a:lnRef idx="1">
            <a:schemeClr val="accent6"/>
          </a:lnRef>
          <a:fillRef idx="0">
            <a:schemeClr val="accent6"/>
          </a:fillRef>
          <a:effectRef idx="0">
            <a:schemeClr val="accent6"/>
          </a:effectRef>
          <a:fontRef idx="minor">
            <a:schemeClr val="tx1"/>
          </a:fontRef>
        </p:style>
      </p:cxnSp>
      <p:cxnSp>
        <p:nvCxnSpPr>
          <p:cNvPr id="35" name="直線コネクタ 34"/>
          <p:cNvCxnSpPr>
            <a:stCxn id="47" idx="6"/>
            <a:endCxn id="8" idx="2"/>
          </p:cNvCxnSpPr>
          <p:nvPr/>
        </p:nvCxnSpPr>
        <p:spPr>
          <a:xfrm flipV="1">
            <a:off x="2195736" y="2369311"/>
            <a:ext cx="799988" cy="1512168"/>
          </a:xfrm>
          <a:prstGeom prst="line">
            <a:avLst/>
          </a:prstGeom>
        </p:spPr>
        <p:style>
          <a:lnRef idx="1">
            <a:schemeClr val="accent6"/>
          </a:lnRef>
          <a:fillRef idx="0">
            <a:schemeClr val="accent6"/>
          </a:fillRef>
          <a:effectRef idx="0">
            <a:schemeClr val="accent6"/>
          </a:effectRef>
          <a:fontRef idx="minor">
            <a:schemeClr val="tx1"/>
          </a:fontRef>
        </p:style>
      </p:cxnSp>
      <p:cxnSp>
        <p:nvCxnSpPr>
          <p:cNvPr id="36" name="直線コネクタ 35"/>
          <p:cNvCxnSpPr>
            <a:stCxn id="47" idx="6"/>
            <a:endCxn id="9" idx="2"/>
          </p:cNvCxnSpPr>
          <p:nvPr/>
        </p:nvCxnSpPr>
        <p:spPr>
          <a:xfrm flipV="1">
            <a:off x="2195736" y="3521439"/>
            <a:ext cx="814652" cy="360040"/>
          </a:xfrm>
          <a:prstGeom prst="line">
            <a:avLst/>
          </a:prstGeom>
        </p:spPr>
        <p:style>
          <a:lnRef idx="1">
            <a:schemeClr val="accent6"/>
          </a:lnRef>
          <a:fillRef idx="0">
            <a:schemeClr val="accent6"/>
          </a:fillRef>
          <a:effectRef idx="0">
            <a:schemeClr val="accent6"/>
          </a:effectRef>
          <a:fontRef idx="minor">
            <a:schemeClr val="tx1"/>
          </a:fontRef>
        </p:style>
      </p:cxnSp>
      <p:cxnSp>
        <p:nvCxnSpPr>
          <p:cNvPr id="38" name="直線コネクタ 37"/>
          <p:cNvCxnSpPr>
            <a:stCxn id="11" idx="6"/>
            <a:endCxn id="49" idx="2"/>
          </p:cNvCxnSpPr>
          <p:nvPr/>
        </p:nvCxnSpPr>
        <p:spPr>
          <a:xfrm>
            <a:off x="4851449" y="2929862"/>
            <a:ext cx="1016695" cy="802744"/>
          </a:xfrm>
          <a:prstGeom prst="line">
            <a:avLst/>
          </a:prstGeom>
        </p:spPr>
        <p:style>
          <a:lnRef idx="1">
            <a:schemeClr val="accent6"/>
          </a:lnRef>
          <a:fillRef idx="0">
            <a:schemeClr val="accent6"/>
          </a:fillRef>
          <a:effectRef idx="0">
            <a:schemeClr val="accent6"/>
          </a:effectRef>
          <a:fontRef idx="minor">
            <a:schemeClr val="tx1"/>
          </a:fontRef>
        </p:style>
      </p:cxnSp>
      <p:cxnSp>
        <p:nvCxnSpPr>
          <p:cNvPr id="40" name="直線コネクタ 39"/>
          <p:cNvCxnSpPr>
            <a:stCxn id="12" idx="6"/>
            <a:endCxn id="48" idx="2"/>
          </p:cNvCxnSpPr>
          <p:nvPr/>
        </p:nvCxnSpPr>
        <p:spPr>
          <a:xfrm flipV="1">
            <a:off x="4848882" y="2122807"/>
            <a:ext cx="1019262" cy="1614656"/>
          </a:xfrm>
          <a:prstGeom prst="line">
            <a:avLst/>
          </a:prstGeom>
        </p:spPr>
        <p:style>
          <a:lnRef idx="1">
            <a:schemeClr val="accent6"/>
          </a:lnRef>
          <a:fillRef idx="0">
            <a:schemeClr val="accent6"/>
          </a:fillRef>
          <a:effectRef idx="0">
            <a:schemeClr val="accent6"/>
          </a:effectRef>
          <a:fontRef idx="minor">
            <a:schemeClr val="tx1"/>
          </a:fontRef>
        </p:style>
      </p:cxnSp>
      <p:cxnSp>
        <p:nvCxnSpPr>
          <p:cNvPr id="41" name="直線コネクタ 40"/>
          <p:cNvCxnSpPr>
            <a:stCxn id="12" idx="6"/>
            <a:endCxn id="49" idx="2"/>
          </p:cNvCxnSpPr>
          <p:nvPr/>
        </p:nvCxnSpPr>
        <p:spPr>
          <a:xfrm flipV="1">
            <a:off x="4848882" y="3732606"/>
            <a:ext cx="1019262" cy="4857"/>
          </a:xfrm>
          <a:prstGeom prst="line">
            <a:avLst/>
          </a:prstGeom>
        </p:spPr>
        <p:style>
          <a:lnRef idx="1">
            <a:schemeClr val="accent6"/>
          </a:lnRef>
          <a:fillRef idx="0">
            <a:schemeClr val="accent6"/>
          </a:fillRef>
          <a:effectRef idx="0">
            <a:schemeClr val="accent6"/>
          </a:effectRef>
          <a:fontRef idx="minor">
            <a:schemeClr val="tx1"/>
          </a:fontRef>
        </p:style>
      </p:cxnSp>
      <p:sp>
        <p:nvSpPr>
          <p:cNvPr id="45" name="円/楕円 44"/>
          <p:cNvSpPr/>
          <p:nvPr/>
        </p:nvSpPr>
        <p:spPr>
          <a:xfrm>
            <a:off x="1722827" y="1803963"/>
            <a:ext cx="472909" cy="472909"/>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46" name="円/楕円 45"/>
          <p:cNvSpPr/>
          <p:nvPr/>
        </p:nvSpPr>
        <p:spPr>
          <a:xfrm>
            <a:off x="1722827" y="2707390"/>
            <a:ext cx="472909" cy="472909"/>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47" name="円/楕円 46"/>
          <p:cNvSpPr/>
          <p:nvPr/>
        </p:nvSpPr>
        <p:spPr>
          <a:xfrm>
            <a:off x="1722827" y="3645024"/>
            <a:ext cx="472909" cy="472909"/>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48" name="円/楕円 47"/>
          <p:cNvSpPr/>
          <p:nvPr/>
        </p:nvSpPr>
        <p:spPr>
          <a:xfrm>
            <a:off x="5868144" y="1886352"/>
            <a:ext cx="472909" cy="472909"/>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49" name="円/楕円 48"/>
          <p:cNvSpPr/>
          <p:nvPr/>
        </p:nvSpPr>
        <p:spPr>
          <a:xfrm>
            <a:off x="5868144" y="3496151"/>
            <a:ext cx="472909" cy="472909"/>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80" name="テキスト ボックス 79"/>
          <p:cNvSpPr txBox="1"/>
          <p:nvPr/>
        </p:nvSpPr>
        <p:spPr>
          <a:xfrm>
            <a:off x="294514" y="5520223"/>
            <a:ext cx="8640960" cy="1015663"/>
          </a:xfrm>
          <a:prstGeom prst="rect">
            <a:avLst/>
          </a:prstGeom>
          <a:noFill/>
        </p:spPr>
        <p:txBody>
          <a:bodyPr wrap="square" rtlCol="0">
            <a:spAutoFit/>
          </a:bodyPr>
          <a:lstStyle/>
          <a:p>
            <a:r>
              <a:rPr lang="en-US" altLang="ja-JP" sz="2000" dirty="0"/>
              <a:t>※</a:t>
            </a:r>
            <a:r>
              <a:rPr kumimoji="1" lang="ja-JP" altLang="en-US" sz="2000" dirty="0" smtClean="0"/>
              <a:t>隠れ層が２層以上あるのが「ディープラーニング」</a:t>
            </a:r>
            <a:endParaRPr kumimoji="1" lang="en-US" altLang="ja-JP" sz="2000" dirty="0" smtClean="0"/>
          </a:p>
          <a:p>
            <a:r>
              <a:rPr lang="ja-JP" altLang="en-US" sz="2000" dirty="0" smtClean="0"/>
              <a:t>層</a:t>
            </a:r>
            <a:r>
              <a:rPr lang="ja-JP" altLang="en-US" sz="2000" dirty="0"/>
              <a:t>を多段にすることで画像認識や音声認識などで従来手法と比べて高精度を</a:t>
            </a:r>
            <a:r>
              <a:rPr lang="ja-JP" altLang="en-US" sz="2000" dirty="0" smtClean="0"/>
              <a:t>実現</a:t>
            </a:r>
            <a:endParaRPr lang="ja-JP" altLang="en-US" sz="2000" dirty="0"/>
          </a:p>
        </p:txBody>
      </p:sp>
    </p:spTree>
    <p:extLst>
      <p:ext uri="{BB962C8B-B14F-4D97-AF65-F5344CB8AC3E}">
        <p14:creationId xmlns:p14="http://schemas.microsoft.com/office/powerpoint/2010/main" val="182148562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ディープラーニング</a:t>
            </a:r>
            <a:endParaRPr kumimoji="1" lang="ja-JP" altLang="en-US" dirty="0"/>
          </a:p>
        </p:txBody>
      </p:sp>
      <p:pic>
        <p:nvPicPr>
          <p:cNvPr id="2050" name="Picture 2" descr="http://www.fujitsu.com/jp/Images/fig_ai_fig02_tcm102-306179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0" y="2348880"/>
            <a:ext cx="6667500" cy="3848101"/>
          </a:xfrm>
          <a:prstGeom prst="rect">
            <a:avLst/>
          </a:prstGeom>
          <a:noFill/>
          <a:extLst>
            <a:ext uri="{909E8E84-426E-40DD-AFC4-6F175D3DCCD1}">
              <a14:hiddenFill xmlns:a14="http://schemas.microsoft.com/office/drawing/2010/main">
                <a:solidFill>
                  <a:srgbClr val="FFFFFF"/>
                </a:solidFill>
              </a14:hiddenFill>
            </a:ext>
          </a:extLst>
        </p:spPr>
      </p:pic>
      <p:sp>
        <p:nvSpPr>
          <p:cNvPr id="3" name="テキスト ボックス 2"/>
          <p:cNvSpPr txBox="1"/>
          <p:nvPr/>
        </p:nvSpPr>
        <p:spPr>
          <a:xfrm>
            <a:off x="622960" y="6244212"/>
            <a:ext cx="8197512" cy="338554"/>
          </a:xfrm>
          <a:prstGeom prst="rect">
            <a:avLst/>
          </a:prstGeom>
          <a:noFill/>
        </p:spPr>
        <p:txBody>
          <a:bodyPr wrap="square" rtlCol="0">
            <a:spAutoFit/>
          </a:bodyPr>
          <a:lstStyle/>
          <a:p>
            <a:r>
              <a:rPr lang="ja-JP" altLang="en-US" sz="1600" dirty="0" smtClean="0"/>
              <a:t>出典：</a:t>
            </a:r>
            <a:r>
              <a:rPr lang="en-US" altLang="ja-JP" sz="1600" dirty="0" smtClean="0"/>
              <a:t>http</a:t>
            </a:r>
            <a:r>
              <a:rPr lang="en-US" altLang="ja-JP" sz="1600" dirty="0"/>
              <a:t>://www.fujitsu.com/jp/services/knowledge-integration/insights/ai20170531/</a:t>
            </a:r>
            <a:endParaRPr kumimoji="1" lang="ja-JP" altLang="en-US" sz="1600" dirty="0"/>
          </a:p>
        </p:txBody>
      </p:sp>
      <p:sp>
        <p:nvSpPr>
          <p:cNvPr id="5" name="テキスト ボックス 4"/>
          <p:cNvSpPr txBox="1"/>
          <p:nvPr/>
        </p:nvSpPr>
        <p:spPr>
          <a:xfrm>
            <a:off x="337200" y="1484784"/>
            <a:ext cx="8640960" cy="707886"/>
          </a:xfrm>
          <a:prstGeom prst="rect">
            <a:avLst/>
          </a:prstGeom>
          <a:noFill/>
        </p:spPr>
        <p:txBody>
          <a:bodyPr wrap="square" rtlCol="0">
            <a:spAutoFit/>
          </a:bodyPr>
          <a:lstStyle/>
          <a:p>
            <a:r>
              <a:rPr lang="ja-JP" altLang="en-US" sz="2000" dirty="0" smtClean="0"/>
              <a:t>従来</a:t>
            </a:r>
            <a:r>
              <a:rPr lang="ja-JP" altLang="en-US" sz="2000" dirty="0"/>
              <a:t>の機械学習手法では分析専門家が前処理で行っていたテキストや画像等の特徴量抽出（入力データの数値化）を自動で発見しながら</a:t>
            </a:r>
            <a:r>
              <a:rPr lang="ja-JP" altLang="en-US" sz="2000" dirty="0" smtClean="0"/>
              <a:t>学習</a:t>
            </a:r>
            <a:endParaRPr lang="ja-JP" altLang="en-US" sz="2000" dirty="0"/>
          </a:p>
        </p:txBody>
      </p:sp>
    </p:spTree>
    <p:extLst>
      <p:ext uri="{BB962C8B-B14F-4D97-AF65-F5344CB8AC3E}">
        <p14:creationId xmlns:p14="http://schemas.microsoft.com/office/powerpoint/2010/main" val="2174099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機械学習でできること</a:t>
            </a:r>
            <a:endParaRPr kumimoji="1" lang="ja-JP" altLang="en-US" dirty="0"/>
          </a:p>
        </p:txBody>
      </p:sp>
      <p:sp>
        <p:nvSpPr>
          <p:cNvPr id="12" name="円/楕円 11"/>
          <p:cNvSpPr/>
          <p:nvPr/>
        </p:nvSpPr>
        <p:spPr>
          <a:xfrm>
            <a:off x="1835696" y="1484784"/>
            <a:ext cx="1872208" cy="1872208"/>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kumimoji="1" lang="ja-JP" altLang="en-US" sz="2800" dirty="0" smtClean="0"/>
              <a:t>分類</a:t>
            </a:r>
            <a:endParaRPr kumimoji="1" lang="ja-JP" altLang="en-US" sz="2800" dirty="0"/>
          </a:p>
        </p:txBody>
      </p:sp>
      <p:sp>
        <p:nvSpPr>
          <p:cNvPr id="13" name="円/楕円 12"/>
          <p:cNvSpPr/>
          <p:nvPr/>
        </p:nvSpPr>
        <p:spPr>
          <a:xfrm>
            <a:off x="5364088" y="1484784"/>
            <a:ext cx="1872208" cy="1872208"/>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ja-JP" altLang="en-US" sz="2800" dirty="0"/>
              <a:t>予測</a:t>
            </a:r>
            <a:endParaRPr kumimoji="1" lang="ja-JP" altLang="en-US" sz="2800" dirty="0"/>
          </a:p>
        </p:txBody>
      </p:sp>
      <p:sp>
        <p:nvSpPr>
          <p:cNvPr id="9" name="テキスト ボックス 8"/>
          <p:cNvSpPr txBox="1"/>
          <p:nvPr/>
        </p:nvSpPr>
        <p:spPr>
          <a:xfrm>
            <a:off x="251520" y="3325048"/>
            <a:ext cx="4084476" cy="3416320"/>
          </a:xfrm>
          <a:prstGeom prst="rect">
            <a:avLst/>
          </a:prstGeom>
          <a:noFill/>
        </p:spPr>
        <p:txBody>
          <a:bodyPr wrap="square" rtlCol="0">
            <a:spAutoFit/>
          </a:bodyPr>
          <a:lstStyle/>
          <a:p>
            <a:r>
              <a:rPr lang="en-US" altLang="ja-JP" b="1" dirty="0" smtClean="0"/>
              <a:t>【</a:t>
            </a:r>
            <a:r>
              <a:rPr lang="ja-JP" altLang="en-US" b="1" dirty="0" smtClean="0"/>
              <a:t>クラスタリング</a:t>
            </a:r>
            <a:r>
              <a:rPr lang="en-US" altLang="ja-JP" b="1" dirty="0" smtClean="0"/>
              <a:t>】</a:t>
            </a:r>
          </a:p>
          <a:p>
            <a:r>
              <a:rPr lang="ja-JP" altLang="en-US" dirty="0"/>
              <a:t>値の</a:t>
            </a:r>
            <a:r>
              <a:rPr lang="ja-JP" altLang="en-US" dirty="0" smtClean="0"/>
              <a:t>類似性を元に、与えられたデータを複数のグループに分けること。</a:t>
            </a:r>
            <a:endParaRPr lang="en-US" altLang="ja-JP" dirty="0" smtClean="0"/>
          </a:p>
          <a:p>
            <a:r>
              <a:rPr lang="ja-JP" altLang="en-US" dirty="0" smtClean="0"/>
              <a:t>ユーザーの嗜好をグループ化する場合などに使う。</a:t>
            </a:r>
            <a:endParaRPr lang="en-US" altLang="ja-JP" dirty="0" smtClean="0"/>
          </a:p>
          <a:p>
            <a:endParaRPr lang="en-US" altLang="ja-JP" dirty="0"/>
          </a:p>
          <a:p>
            <a:r>
              <a:rPr lang="en-US" altLang="ja-JP" b="1" dirty="0" smtClean="0"/>
              <a:t>【</a:t>
            </a:r>
            <a:r>
              <a:rPr lang="ja-JP" altLang="en-US" b="1" dirty="0" smtClean="0"/>
              <a:t>クラス分類</a:t>
            </a:r>
            <a:r>
              <a:rPr lang="en-US" altLang="ja-JP" b="1" dirty="0" smtClean="0"/>
              <a:t>】</a:t>
            </a:r>
          </a:p>
          <a:p>
            <a:r>
              <a:rPr lang="ja-JP" altLang="en-US" dirty="0" smtClean="0"/>
              <a:t>与えられたデータに対して、適切なクラスを割り当てること。</a:t>
            </a:r>
            <a:endParaRPr lang="en-US" altLang="ja-JP" dirty="0" smtClean="0"/>
          </a:p>
          <a:p>
            <a:r>
              <a:rPr lang="ja-JP" altLang="en-US" dirty="0" smtClean="0"/>
              <a:t>例）迷惑メールの分類、画像の識別</a:t>
            </a:r>
            <a:endParaRPr lang="en-US" altLang="ja-JP" dirty="0" smtClean="0"/>
          </a:p>
          <a:p>
            <a:r>
              <a:rPr lang="ja-JP" altLang="en-US" dirty="0" smtClean="0"/>
              <a:t>富士</a:t>
            </a:r>
            <a:r>
              <a:rPr lang="ja-JP" altLang="en-US" dirty="0"/>
              <a:t>フイルム／アンセム：ガンの分類</a:t>
            </a:r>
            <a:endParaRPr lang="en-US" altLang="ja-JP" dirty="0"/>
          </a:p>
          <a:p>
            <a:r>
              <a:rPr lang="ja-JP" altLang="en-US" dirty="0"/>
              <a:t>パチンコ・カジノ産業：顔認識技術</a:t>
            </a:r>
          </a:p>
        </p:txBody>
      </p:sp>
      <p:sp>
        <p:nvSpPr>
          <p:cNvPr id="14" name="テキスト ボックス 13"/>
          <p:cNvSpPr txBox="1"/>
          <p:nvPr/>
        </p:nvSpPr>
        <p:spPr>
          <a:xfrm>
            <a:off x="4559448" y="3371694"/>
            <a:ext cx="4442271" cy="2862322"/>
          </a:xfrm>
          <a:prstGeom prst="rect">
            <a:avLst/>
          </a:prstGeom>
          <a:noFill/>
        </p:spPr>
        <p:txBody>
          <a:bodyPr wrap="square" rtlCol="0">
            <a:spAutoFit/>
          </a:bodyPr>
          <a:lstStyle/>
          <a:p>
            <a:r>
              <a:rPr lang="en-US" altLang="ja-JP" b="1" dirty="0" smtClean="0"/>
              <a:t>【</a:t>
            </a:r>
            <a:r>
              <a:rPr lang="ja-JP" altLang="en-US" b="1" dirty="0" smtClean="0"/>
              <a:t>レコメンデーション</a:t>
            </a:r>
            <a:r>
              <a:rPr lang="en-US" altLang="ja-JP" b="1" dirty="0" smtClean="0"/>
              <a:t>】</a:t>
            </a:r>
          </a:p>
          <a:p>
            <a:r>
              <a:rPr lang="ja-JP" altLang="en-US" dirty="0" smtClean="0"/>
              <a:t>ユーザーの過去の行動履歴から、反応しそうな情報を推測すること。</a:t>
            </a:r>
            <a:endParaRPr lang="en-US" altLang="ja-JP" dirty="0" smtClean="0"/>
          </a:p>
          <a:p>
            <a:r>
              <a:rPr lang="ja-JP" altLang="en-US" dirty="0" smtClean="0"/>
              <a:t>例）アマゾン</a:t>
            </a:r>
            <a:r>
              <a:rPr lang="ja-JP" altLang="en-US" dirty="0"/>
              <a:t>／楽天：購入予測とオススメ</a:t>
            </a:r>
            <a:endParaRPr lang="en-US" altLang="ja-JP" dirty="0"/>
          </a:p>
          <a:p>
            <a:endParaRPr lang="en-US" altLang="ja-JP" dirty="0" smtClean="0"/>
          </a:p>
          <a:p>
            <a:r>
              <a:rPr lang="en-US" altLang="ja-JP" b="1" dirty="0" smtClean="0"/>
              <a:t>【</a:t>
            </a:r>
            <a:r>
              <a:rPr lang="ja-JP" altLang="en-US" b="1" dirty="0" smtClean="0"/>
              <a:t>回帰</a:t>
            </a:r>
            <a:r>
              <a:rPr lang="en-US" altLang="ja-JP" b="1" dirty="0" smtClean="0"/>
              <a:t>】</a:t>
            </a:r>
          </a:p>
          <a:p>
            <a:r>
              <a:rPr lang="ja-JP" altLang="en-US" dirty="0" smtClean="0"/>
              <a:t>過去の値から未知の数値を予想すること。</a:t>
            </a:r>
            <a:endParaRPr lang="en-US" altLang="ja-JP" dirty="0" smtClean="0"/>
          </a:p>
          <a:p>
            <a:r>
              <a:rPr lang="ja-JP" altLang="en-US" dirty="0" smtClean="0"/>
              <a:t>例）売上高や株価予想、機器の異常予測</a:t>
            </a:r>
            <a:endParaRPr lang="en-US" altLang="ja-JP" dirty="0" smtClean="0"/>
          </a:p>
          <a:p>
            <a:r>
              <a:rPr lang="ja-JP" altLang="en-US" dirty="0" smtClean="0"/>
              <a:t>エパゴギクス</a:t>
            </a:r>
            <a:r>
              <a:rPr lang="ja-JP" altLang="en-US" dirty="0"/>
              <a:t>：映画の興行予測</a:t>
            </a:r>
            <a:endParaRPr lang="en-US" altLang="ja-JP" dirty="0"/>
          </a:p>
          <a:p>
            <a:r>
              <a:rPr lang="ja-JP" altLang="en-US" dirty="0" smtClean="0"/>
              <a:t>ヒューレット</a:t>
            </a:r>
            <a:r>
              <a:rPr lang="ja-JP" altLang="en-US" dirty="0"/>
              <a:t>・パッカード：社員の退職リスク</a:t>
            </a:r>
          </a:p>
        </p:txBody>
      </p:sp>
    </p:spTree>
    <p:extLst>
      <p:ext uri="{BB962C8B-B14F-4D97-AF65-F5344CB8AC3E}">
        <p14:creationId xmlns:p14="http://schemas.microsoft.com/office/powerpoint/2010/main" val="89779556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機械学習でできること</a:t>
            </a:r>
            <a:endParaRPr kumimoji="1" lang="ja-JP" altLang="en-US" dirty="0"/>
          </a:p>
        </p:txBody>
      </p:sp>
      <p:sp>
        <p:nvSpPr>
          <p:cNvPr id="3" name="テキスト ボックス 2"/>
          <p:cNvSpPr txBox="1"/>
          <p:nvPr/>
        </p:nvSpPr>
        <p:spPr>
          <a:xfrm>
            <a:off x="676384" y="4869160"/>
            <a:ext cx="3312368" cy="1477328"/>
          </a:xfrm>
          <a:prstGeom prst="rect">
            <a:avLst/>
          </a:prstGeom>
          <a:noFill/>
        </p:spPr>
        <p:txBody>
          <a:bodyPr wrap="square" rtlCol="0">
            <a:spAutoFit/>
          </a:bodyPr>
          <a:lstStyle/>
          <a:p>
            <a:r>
              <a:rPr lang="ja-JP" altLang="en-US" dirty="0" smtClean="0"/>
              <a:t>例）</a:t>
            </a:r>
            <a:endParaRPr lang="en-US" altLang="ja-JP" dirty="0" smtClean="0"/>
          </a:p>
          <a:p>
            <a:r>
              <a:rPr lang="ja-JP" altLang="en-US" dirty="0" smtClean="0"/>
              <a:t>本田</a:t>
            </a:r>
            <a:r>
              <a:rPr lang="ja-JP" altLang="en-US" dirty="0"/>
              <a:t>技研工業：インターナビ</a:t>
            </a:r>
            <a:endParaRPr lang="en-US" altLang="ja-JP" dirty="0"/>
          </a:p>
          <a:p>
            <a:r>
              <a:rPr lang="ja-JP" altLang="en-US" dirty="0"/>
              <a:t>コマツ製作所：コムトラックス</a:t>
            </a:r>
            <a:endParaRPr lang="en-US" altLang="ja-JP" dirty="0"/>
          </a:p>
          <a:p>
            <a:r>
              <a:rPr lang="ja-JP" altLang="en-US" dirty="0"/>
              <a:t>象印マホービン：</a:t>
            </a:r>
            <a:r>
              <a:rPr lang="en-US" altLang="ja-JP" dirty="0" err="1"/>
              <a:t>i</a:t>
            </a:r>
            <a:r>
              <a:rPr lang="en-US" altLang="ja-JP" dirty="0"/>
              <a:t>-POT</a:t>
            </a:r>
          </a:p>
          <a:p>
            <a:r>
              <a:rPr lang="ja-JP" altLang="en-US" dirty="0"/>
              <a:t>日立製作所：ビジネス</a:t>
            </a:r>
            <a:r>
              <a:rPr lang="ja-JP" altLang="en-US" dirty="0" smtClean="0"/>
              <a:t>顕微鏡</a:t>
            </a:r>
            <a:endParaRPr lang="en-US" altLang="ja-JP" dirty="0"/>
          </a:p>
        </p:txBody>
      </p:sp>
      <p:sp>
        <p:nvSpPr>
          <p:cNvPr id="4" name="角丸四角形 3"/>
          <p:cNvSpPr/>
          <p:nvPr/>
        </p:nvSpPr>
        <p:spPr>
          <a:xfrm>
            <a:off x="467544" y="3501008"/>
            <a:ext cx="8244916" cy="1008112"/>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kumimoji="1" lang="ja-JP" altLang="en-US" sz="2800" dirty="0" smtClean="0"/>
              <a:t>可視化</a:t>
            </a:r>
            <a:endParaRPr kumimoji="1" lang="ja-JP" altLang="en-US" sz="2800" dirty="0"/>
          </a:p>
        </p:txBody>
      </p:sp>
      <p:sp>
        <p:nvSpPr>
          <p:cNvPr id="15" name="円/楕円 14"/>
          <p:cNvSpPr/>
          <p:nvPr/>
        </p:nvSpPr>
        <p:spPr>
          <a:xfrm>
            <a:off x="1835696" y="1484784"/>
            <a:ext cx="1872208" cy="1872208"/>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kumimoji="1" lang="ja-JP" altLang="en-US" sz="2800" dirty="0" smtClean="0"/>
              <a:t>分類</a:t>
            </a:r>
            <a:endParaRPr kumimoji="1" lang="ja-JP" altLang="en-US" sz="2800" dirty="0"/>
          </a:p>
        </p:txBody>
      </p:sp>
      <p:sp>
        <p:nvSpPr>
          <p:cNvPr id="16" name="円/楕円 15"/>
          <p:cNvSpPr/>
          <p:nvPr/>
        </p:nvSpPr>
        <p:spPr>
          <a:xfrm>
            <a:off x="5364088" y="1484784"/>
            <a:ext cx="1872208" cy="1872208"/>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ja-JP" altLang="en-US" sz="2800" dirty="0"/>
              <a:t>予測</a:t>
            </a:r>
            <a:endParaRPr kumimoji="1" lang="ja-JP" altLang="en-US" sz="2800" dirty="0"/>
          </a:p>
        </p:txBody>
      </p:sp>
      <p:sp>
        <p:nvSpPr>
          <p:cNvPr id="5" name="角丸四角形吹き出し 4"/>
          <p:cNvSpPr/>
          <p:nvPr/>
        </p:nvSpPr>
        <p:spPr>
          <a:xfrm>
            <a:off x="4355976" y="4869160"/>
            <a:ext cx="4050450" cy="1512168"/>
          </a:xfrm>
          <a:prstGeom prst="wedgeRoundRectCallout">
            <a:avLst>
              <a:gd name="adj1" fmla="val -62310"/>
              <a:gd name="adj2" fmla="val 20702"/>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r>
              <a:rPr kumimoji="1" lang="ja-JP" altLang="en-US" dirty="0" smtClean="0"/>
              <a:t>センサーやデータベースからデータを取得し解析する。</a:t>
            </a:r>
            <a:endParaRPr kumimoji="1" lang="en-US" altLang="ja-JP" dirty="0" smtClean="0"/>
          </a:p>
          <a:p>
            <a:r>
              <a:rPr lang="ja-JP" altLang="en-US" dirty="0" smtClean="0"/>
              <a:t>問題を解決するためにはどんなデータが必要かという目利き力も必要。</a:t>
            </a:r>
            <a:endParaRPr kumimoji="1" lang="ja-JP" altLang="en-US" dirty="0"/>
          </a:p>
        </p:txBody>
      </p:sp>
    </p:spTree>
    <p:extLst>
      <p:ext uri="{BB962C8B-B14F-4D97-AF65-F5344CB8AC3E}">
        <p14:creationId xmlns:p14="http://schemas.microsoft.com/office/powerpoint/2010/main" val="359968291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機械学習の流れ</a:t>
            </a:r>
            <a:endParaRPr kumimoji="1" lang="ja-JP" altLang="en-US" dirty="0"/>
          </a:p>
        </p:txBody>
      </p:sp>
      <p:sp>
        <p:nvSpPr>
          <p:cNvPr id="5" name="ホームベース 4"/>
          <p:cNvSpPr/>
          <p:nvPr/>
        </p:nvSpPr>
        <p:spPr>
          <a:xfrm>
            <a:off x="2267744" y="1934777"/>
            <a:ext cx="1823783" cy="2455143"/>
          </a:xfrm>
          <a:prstGeom prst="homePlate">
            <a:avLst>
              <a:gd name="adj" fmla="val 50735"/>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dirty="0" smtClean="0"/>
              <a:t>教師データ</a:t>
            </a:r>
            <a:endParaRPr kumimoji="1" lang="en-US" altLang="ja-JP" dirty="0" smtClean="0"/>
          </a:p>
          <a:p>
            <a:pPr algn="ctr"/>
            <a:r>
              <a:rPr kumimoji="1" lang="ja-JP" altLang="en-US" dirty="0" smtClean="0"/>
              <a:t>収集・加工</a:t>
            </a:r>
            <a:endParaRPr kumimoji="1" lang="en-US" altLang="ja-JP" dirty="0" smtClean="0"/>
          </a:p>
        </p:txBody>
      </p:sp>
      <p:sp>
        <p:nvSpPr>
          <p:cNvPr id="6" name="ホームベース 5"/>
          <p:cNvSpPr/>
          <p:nvPr/>
        </p:nvSpPr>
        <p:spPr>
          <a:xfrm>
            <a:off x="5940152" y="1947171"/>
            <a:ext cx="1512168" cy="2455143"/>
          </a:xfrm>
          <a:prstGeom prst="homePlate">
            <a:avLst>
              <a:gd name="adj" fmla="val 50735"/>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dirty="0" smtClean="0"/>
              <a:t>学習</a:t>
            </a:r>
            <a:endParaRPr kumimoji="1" lang="en-US" altLang="ja-JP" dirty="0" smtClean="0"/>
          </a:p>
        </p:txBody>
      </p:sp>
      <p:sp>
        <p:nvSpPr>
          <p:cNvPr id="7" name="ホームベース 6"/>
          <p:cNvSpPr/>
          <p:nvPr/>
        </p:nvSpPr>
        <p:spPr>
          <a:xfrm>
            <a:off x="7524328" y="1904297"/>
            <a:ext cx="1440160" cy="2455143"/>
          </a:xfrm>
          <a:prstGeom prst="homePlate">
            <a:avLst>
              <a:gd name="adj" fmla="val 50735"/>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dirty="0" smtClean="0"/>
              <a:t>開発</a:t>
            </a:r>
            <a:endParaRPr kumimoji="1" lang="en-US" altLang="ja-JP" dirty="0" smtClean="0"/>
          </a:p>
          <a:p>
            <a:pPr algn="ctr"/>
            <a:r>
              <a:rPr lang="ja-JP" altLang="en-US" dirty="0"/>
              <a:t>運用</a:t>
            </a:r>
            <a:endParaRPr kumimoji="1" lang="ja-JP" altLang="en-US" dirty="0"/>
          </a:p>
        </p:txBody>
      </p:sp>
      <p:sp>
        <p:nvSpPr>
          <p:cNvPr id="10" name="ホームベース 9"/>
          <p:cNvSpPr/>
          <p:nvPr/>
        </p:nvSpPr>
        <p:spPr>
          <a:xfrm>
            <a:off x="4211960" y="1900105"/>
            <a:ext cx="1656184" cy="2455143"/>
          </a:xfrm>
          <a:prstGeom prst="homePlate">
            <a:avLst>
              <a:gd name="adj" fmla="val 50735"/>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dirty="0" smtClean="0"/>
              <a:t>ネットワークモデル設計</a:t>
            </a:r>
            <a:endParaRPr kumimoji="1" lang="ja-JP" altLang="en-US" dirty="0"/>
          </a:p>
        </p:txBody>
      </p:sp>
      <p:sp>
        <p:nvSpPr>
          <p:cNvPr id="11" name="ホームベース 10"/>
          <p:cNvSpPr/>
          <p:nvPr/>
        </p:nvSpPr>
        <p:spPr>
          <a:xfrm>
            <a:off x="467544" y="1900104"/>
            <a:ext cx="1656184" cy="2455143"/>
          </a:xfrm>
          <a:prstGeom prst="homePlate">
            <a:avLst>
              <a:gd name="adj" fmla="val 50735"/>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dirty="0" smtClean="0"/>
              <a:t>データの定義</a:t>
            </a:r>
            <a:endParaRPr kumimoji="1" lang="en-US" altLang="ja-JP" dirty="0" smtClean="0"/>
          </a:p>
        </p:txBody>
      </p:sp>
      <p:sp>
        <p:nvSpPr>
          <p:cNvPr id="3" name="U ターン矢印 2"/>
          <p:cNvSpPr/>
          <p:nvPr/>
        </p:nvSpPr>
        <p:spPr>
          <a:xfrm rot="10800000">
            <a:off x="4357538" y="4402314"/>
            <a:ext cx="2158678" cy="642926"/>
          </a:xfrm>
          <a:prstGeom prst="uturnArrow">
            <a:avLst>
              <a:gd name="adj1" fmla="val 28584"/>
              <a:gd name="adj2" fmla="val 25000"/>
              <a:gd name="adj3" fmla="val 29685"/>
              <a:gd name="adj4" fmla="val 43750"/>
              <a:gd name="adj5" fmla="val 100000"/>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solidFill>
                <a:schemeClr val="tx1"/>
              </a:solidFill>
            </a:endParaRPr>
          </a:p>
        </p:txBody>
      </p:sp>
      <p:sp>
        <p:nvSpPr>
          <p:cNvPr id="12" name="テキスト ボックス 11"/>
          <p:cNvSpPr txBox="1"/>
          <p:nvPr/>
        </p:nvSpPr>
        <p:spPr>
          <a:xfrm>
            <a:off x="4514451" y="5138100"/>
            <a:ext cx="2181785" cy="369332"/>
          </a:xfrm>
          <a:prstGeom prst="rect">
            <a:avLst/>
          </a:prstGeom>
          <a:noFill/>
        </p:spPr>
        <p:txBody>
          <a:bodyPr wrap="square" rtlCol="0">
            <a:spAutoFit/>
          </a:bodyPr>
          <a:lstStyle/>
          <a:p>
            <a:r>
              <a:rPr kumimoji="1" lang="ja-JP" altLang="en-US" dirty="0" smtClean="0"/>
              <a:t>トライアル＆エラー</a:t>
            </a:r>
            <a:endParaRPr kumimoji="1" lang="ja-JP" altLang="en-US" dirty="0"/>
          </a:p>
        </p:txBody>
      </p:sp>
      <p:sp>
        <p:nvSpPr>
          <p:cNvPr id="13" name="四角形吹き出し 12"/>
          <p:cNvSpPr/>
          <p:nvPr/>
        </p:nvSpPr>
        <p:spPr>
          <a:xfrm>
            <a:off x="7020272" y="836712"/>
            <a:ext cx="1422158" cy="864096"/>
          </a:xfrm>
          <a:prstGeom prst="wedgeRectCallout">
            <a:avLst>
              <a:gd name="adj1" fmla="val 15975"/>
              <a:gd name="adj2" fmla="val 71574"/>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kumimoji="1" lang="ja-JP" altLang="en-US" dirty="0" smtClean="0"/>
              <a:t>今日やるのはココ</a:t>
            </a:r>
            <a:endParaRPr kumimoji="1" lang="ja-JP" altLang="en-US" dirty="0"/>
          </a:p>
        </p:txBody>
      </p:sp>
    </p:spTree>
    <p:extLst>
      <p:ext uri="{BB962C8B-B14F-4D97-AF65-F5344CB8AC3E}">
        <p14:creationId xmlns:p14="http://schemas.microsoft.com/office/powerpoint/2010/main" val="570409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ワークショップの目的</a:t>
            </a:r>
            <a:endParaRPr kumimoji="1" lang="ja-JP" altLang="en-US" dirty="0"/>
          </a:p>
        </p:txBody>
      </p:sp>
      <p:sp>
        <p:nvSpPr>
          <p:cNvPr id="3" name="コンテンツ プレースホルダー 2"/>
          <p:cNvSpPr>
            <a:spLocks noGrp="1"/>
          </p:cNvSpPr>
          <p:nvPr>
            <p:ph idx="1"/>
          </p:nvPr>
        </p:nvSpPr>
        <p:spPr/>
        <p:txBody>
          <a:bodyPr/>
          <a:lstStyle/>
          <a:p>
            <a:r>
              <a:rPr lang="ja-JP" altLang="en-US" dirty="0"/>
              <a:t>独学では手を付けにくい</a:t>
            </a:r>
            <a:r>
              <a:rPr lang="en-US" altLang="ja-JP" dirty="0"/>
              <a:t>AI</a:t>
            </a:r>
            <a:r>
              <a:rPr lang="ja-JP" altLang="en-US" dirty="0"/>
              <a:t>の実装をワークショップ形式でやってみることにより、自学自習をする際のハードルを下げる</a:t>
            </a:r>
            <a:endParaRPr lang="en-US" altLang="ja-JP" dirty="0"/>
          </a:p>
          <a:p>
            <a:r>
              <a:rPr lang="en-US" altLang="ja-JP" dirty="0"/>
              <a:t>AI</a:t>
            </a:r>
            <a:r>
              <a:rPr lang="ja-JP" altLang="en-US" dirty="0"/>
              <a:t>を実装して動かすまでの一通りの手順を体感することで、今後どの要素を学んでいけばよいかを考えるきっかけとする</a:t>
            </a:r>
          </a:p>
          <a:p>
            <a:endParaRPr kumimoji="1" lang="ja-JP" altLang="en-US" dirty="0"/>
          </a:p>
        </p:txBody>
      </p:sp>
    </p:spTree>
    <p:extLst>
      <p:ext uri="{BB962C8B-B14F-4D97-AF65-F5344CB8AC3E}">
        <p14:creationId xmlns:p14="http://schemas.microsoft.com/office/powerpoint/2010/main" val="138386727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機械学習の流れ</a:t>
            </a:r>
            <a:endParaRPr kumimoji="1" lang="ja-JP" altLang="en-US" dirty="0"/>
          </a:p>
        </p:txBody>
      </p:sp>
      <p:sp>
        <p:nvSpPr>
          <p:cNvPr id="5" name="ホームベース 4"/>
          <p:cNvSpPr/>
          <p:nvPr/>
        </p:nvSpPr>
        <p:spPr>
          <a:xfrm>
            <a:off x="2267744" y="1934777"/>
            <a:ext cx="1823783" cy="2455143"/>
          </a:xfrm>
          <a:prstGeom prst="homePlate">
            <a:avLst>
              <a:gd name="adj" fmla="val 50735"/>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dirty="0" smtClean="0"/>
              <a:t>教師データ</a:t>
            </a:r>
            <a:endParaRPr kumimoji="1" lang="en-US" altLang="ja-JP" dirty="0" smtClean="0"/>
          </a:p>
          <a:p>
            <a:pPr algn="ctr"/>
            <a:r>
              <a:rPr kumimoji="1" lang="ja-JP" altLang="en-US" dirty="0" smtClean="0"/>
              <a:t>収集・加工</a:t>
            </a:r>
            <a:endParaRPr kumimoji="1" lang="en-US" altLang="ja-JP" dirty="0" smtClean="0"/>
          </a:p>
        </p:txBody>
      </p:sp>
      <p:sp>
        <p:nvSpPr>
          <p:cNvPr id="6" name="ホームベース 5"/>
          <p:cNvSpPr/>
          <p:nvPr/>
        </p:nvSpPr>
        <p:spPr>
          <a:xfrm>
            <a:off x="5940152" y="1947171"/>
            <a:ext cx="1512168" cy="2455143"/>
          </a:xfrm>
          <a:prstGeom prst="homePlate">
            <a:avLst>
              <a:gd name="adj" fmla="val 50735"/>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dirty="0" smtClean="0"/>
              <a:t>学習</a:t>
            </a:r>
            <a:endParaRPr kumimoji="1" lang="en-US" altLang="ja-JP" dirty="0" smtClean="0"/>
          </a:p>
        </p:txBody>
      </p:sp>
      <p:sp>
        <p:nvSpPr>
          <p:cNvPr id="7" name="ホームベース 6"/>
          <p:cNvSpPr/>
          <p:nvPr/>
        </p:nvSpPr>
        <p:spPr>
          <a:xfrm>
            <a:off x="7524328" y="1904297"/>
            <a:ext cx="1440160" cy="2455143"/>
          </a:xfrm>
          <a:prstGeom prst="homePlate">
            <a:avLst>
              <a:gd name="adj" fmla="val 50735"/>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dirty="0" smtClean="0"/>
              <a:t>開発</a:t>
            </a:r>
            <a:endParaRPr kumimoji="1" lang="en-US" altLang="ja-JP" dirty="0" smtClean="0"/>
          </a:p>
          <a:p>
            <a:pPr algn="ctr"/>
            <a:r>
              <a:rPr kumimoji="1" lang="ja-JP" altLang="en-US" dirty="0" smtClean="0"/>
              <a:t>運用</a:t>
            </a:r>
            <a:endParaRPr kumimoji="1" lang="ja-JP" altLang="en-US" dirty="0"/>
          </a:p>
        </p:txBody>
      </p:sp>
      <p:sp>
        <p:nvSpPr>
          <p:cNvPr id="10" name="ホームベース 9"/>
          <p:cNvSpPr/>
          <p:nvPr/>
        </p:nvSpPr>
        <p:spPr>
          <a:xfrm>
            <a:off x="4211960" y="1900105"/>
            <a:ext cx="1656184" cy="2455143"/>
          </a:xfrm>
          <a:prstGeom prst="homePlate">
            <a:avLst>
              <a:gd name="adj" fmla="val 50735"/>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dirty="0" smtClean="0"/>
              <a:t>ネットワークモデル設計</a:t>
            </a:r>
            <a:endParaRPr kumimoji="1" lang="ja-JP" altLang="en-US" dirty="0"/>
          </a:p>
        </p:txBody>
      </p:sp>
      <p:sp>
        <p:nvSpPr>
          <p:cNvPr id="11" name="ホームベース 10"/>
          <p:cNvSpPr/>
          <p:nvPr/>
        </p:nvSpPr>
        <p:spPr>
          <a:xfrm>
            <a:off x="467544" y="1900104"/>
            <a:ext cx="1656184" cy="2455143"/>
          </a:xfrm>
          <a:prstGeom prst="homePlate">
            <a:avLst>
              <a:gd name="adj" fmla="val 5073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t>データの定義</a:t>
            </a:r>
            <a:endParaRPr kumimoji="1" lang="en-US" altLang="ja-JP" dirty="0" smtClean="0"/>
          </a:p>
        </p:txBody>
      </p:sp>
      <p:sp>
        <p:nvSpPr>
          <p:cNvPr id="3" name="U ターン矢印 2"/>
          <p:cNvSpPr/>
          <p:nvPr/>
        </p:nvSpPr>
        <p:spPr>
          <a:xfrm rot="10800000">
            <a:off x="4357538" y="4402314"/>
            <a:ext cx="2086670" cy="642926"/>
          </a:xfrm>
          <a:prstGeom prst="uturnArrow">
            <a:avLst>
              <a:gd name="adj1" fmla="val 28584"/>
              <a:gd name="adj2" fmla="val 25000"/>
              <a:gd name="adj3" fmla="val 29685"/>
              <a:gd name="adj4" fmla="val 43750"/>
              <a:gd name="adj5" fmla="val 100000"/>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solidFill>
                <a:schemeClr val="tx1"/>
              </a:solidFill>
            </a:endParaRPr>
          </a:p>
        </p:txBody>
      </p:sp>
      <p:sp>
        <p:nvSpPr>
          <p:cNvPr id="4" name="四角形吹き出し 3"/>
          <p:cNvSpPr/>
          <p:nvPr/>
        </p:nvSpPr>
        <p:spPr>
          <a:xfrm>
            <a:off x="302575" y="4833157"/>
            <a:ext cx="3390180" cy="828092"/>
          </a:xfrm>
          <a:prstGeom prst="wedgeRectCallout">
            <a:avLst>
              <a:gd name="adj1" fmla="val -31415"/>
              <a:gd name="adj2" fmla="val -84405"/>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kumimoji="1" lang="ja-JP" altLang="en-US" dirty="0" smtClean="0"/>
              <a:t>問題を解決するために</a:t>
            </a:r>
            <a:endParaRPr kumimoji="1" lang="en-US" altLang="ja-JP" dirty="0" smtClean="0"/>
          </a:p>
          <a:p>
            <a:pPr algn="ctr"/>
            <a:r>
              <a:rPr lang="ja-JP" altLang="en-US" dirty="0" smtClean="0"/>
              <a:t>どんなデータを使えばよいか？</a:t>
            </a:r>
            <a:endParaRPr kumimoji="1" lang="ja-JP" altLang="en-US" dirty="0"/>
          </a:p>
        </p:txBody>
      </p:sp>
      <p:sp>
        <p:nvSpPr>
          <p:cNvPr id="13" name="正方形/長方形 12"/>
          <p:cNvSpPr/>
          <p:nvPr/>
        </p:nvSpPr>
        <p:spPr>
          <a:xfrm>
            <a:off x="1039434" y="5803475"/>
            <a:ext cx="3215796" cy="792088"/>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ja-JP" altLang="en-US" dirty="0"/>
              <a:t>データを活用</a:t>
            </a:r>
            <a:r>
              <a:rPr lang="ja-JP" altLang="en-US" dirty="0" smtClean="0"/>
              <a:t>した</a:t>
            </a:r>
            <a:endParaRPr lang="en-US" altLang="ja-JP" dirty="0" smtClean="0"/>
          </a:p>
          <a:p>
            <a:pPr algn="ctr"/>
            <a:r>
              <a:rPr lang="ja-JP" altLang="en-US" dirty="0" smtClean="0"/>
              <a:t>ビジネス</a:t>
            </a:r>
            <a:r>
              <a:rPr lang="ja-JP" altLang="en-US" dirty="0"/>
              <a:t>を企画する</a:t>
            </a:r>
            <a:r>
              <a:rPr lang="ja-JP" altLang="en-US" dirty="0" smtClean="0"/>
              <a:t>力</a:t>
            </a:r>
            <a:endParaRPr lang="ja-JP" altLang="en-US" dirty="0"/>
          </a:p>
        </p:txBody>
      </p:sp>
      <p:grpSp>
        <p:nvGrpSpPr>
          <p:cNvPr id="14" name="グループ化 13"/>
          <p:cNvGrpSpPr/>
          <p:nvPr/>
        </p:nvGrpSpPr>
        <p:grpSpPr>
          <a:xfrm>
            <a:off x="880270" y="5830578"/>
            <a:ext cx="465197" cy="764984"/>
            <a:chOff x="1871700" y="2584514"/>
            <a:chExt cx="612068" cy="1006503"/>
          </a:xfrm>
        </p:grpSpPr>
        <p:sp>
          <p:nvSpPr>
            <p:cNvPr id="15" name="フローチャート : 論理積ゲート 14"/>
            <p:cNvSpPr/>
            <p:nvPr/>
          </p:nvSpPr>
          <p:spPr>
            <a:xfrm rot="16200000">
              <a:off x="1902914" y="3010164"/>
              <a:ext cx="549639" cy="612068"/>
            </a:xfrm>
            <a:prstGeom prst="flowChartDela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6" name="円/楕円 15"/>
            <p:cNvSpPr/>
            <p:nvPr/>
          </p:nvSpPr>
          <p:spPr>
            <a:xfrm>
              <a:off x="1922706" y="2584514"/>
              <a:ext cx="510057" cy="523466"/>
            </a:xfrm>
            <a:prstGeom prst="ellipse">
              <a:avLst/>
            </a:prstGeom>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sp>
        <p:nvSpPr>
          <p:cNvPr id="17" name="正方形/長方形 16"/>
          <p:cNvSpPr/>
          <p:nvPr/>
        </p:nvSpPr>
        <p:spPr>
          <a:xfrm>
            <a:off x="4668572" y="5803475"/>
            <a:ext cx="3215796" cy="792088"/>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ja-JP" altLang="en-US" dirty="0"/>
              <a:t>データサイエンスを</a:t>
            </a:r>
            <a:r>
              <a:rPr lang="ja-JP" altLang="en-US" dirty="0" smtClean="0"/>
              <a:t>支える</a:t>
            </a:r>
            <a:endParaRPr lang="en-US" altLang="ja-JP" dirty="0" smtClean="0"/>
          </a:p>
          <a:p>
            <a:pPr algn="ctr"/>
            <a:r>
              <a:rPr lang="ja-JP" altLang="en-US" dirty="0" smtClean="0"/>
              <a:t>統計</a:t>
            </a:r>
            <a:r>
              <a:rPr lang="ja-JP" altLang="en-US" dirty="0"/>
              <a:t>知識</a:t>
            </a:r>
          </a:p>
        </p:txBody>
      </p:sp>
      <p:grpSp>
        <p:nvGrpSpPr>
          <p:cNvPr id="18" name="グループ化 17"/>
          <p:cNvGrpSpPr/>
          <p:nvPr/>
        </p:nvGrpSpPr>
        <p:grpSpPr>
          <a:xfrm>
            <a:off x="4509408" y="5830579"/>
            <a:ext cx="465197" cy="764984"/>
            <a:chOff x="1871700" y="2584514"/>
            <a:chExt cx="612068" cy="1006503"/>
          </a:xfrm>
        </p:grpSpPr>
        <p:sp>
          <p:nvSpPr>
            <p:cNvPr id="19" name="フローチャート : 論理積ゲート 18"/>
            <p:cNvSpPr/>
            <p:nvPr/>
          </p:nvSpPr>
          <p:spPr>
            <a:xfrm rot="16200000">
              <a:off x="1902914" y="3010164"/>
              <a:ext cx="549639" cy="612068"/>
            </a:xfrm>
            <a:prstGeom prst="flowChartDela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0" name="円/楕円 19"/>
            <p:cNvSpPr/>
            <p:nvPr/>
          </p:nvSpPr>
          <p:spPr>
            <a:xfrm>
              <a:off x="1922706" y="2584514"/>
              <a:ext cx="510057" cy="523466"/>
            </a:xfrm>
            <a:prstGeom prst="ellipse">
              <a:avLst/>
            </a:prstGeom>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120277973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機械学習の流れ</a:t>
            </a:r>
            <a:endParaRPr kumimoji="1" lang="ja-JP" altLang="en-US" dirty="0"/>
          </a:p>
        </p:txBody>
      </p:sp>
      <p:sp>
        <p:nvSpPr>
          <p:cNvPr id="5" name="ホームベース 4"/>
          <p:cNvSpPr/>
          <p:nvPr/>
        </p:nvSpPr>
        <p:spPr>
          <a:xfrm>
            <a:off x="2267744" y="1934777"/>
            <a:ext cx="1823783" cy="2455143"/>
          </a:xfrm>
          <a:prstGeom prst="homePlate">
            <a:avLst>
              <a:gd name="adj" fmla="val 5073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t>教師データ</a:t>
            </a:r>
            <a:endParaRPr kumimoji="1" lang="en-US" altLang="ja-JP" dirty="0" smtClean="0"/>
          </a:p>
          <a:p>
            <a:pPr algn="ctr"/>
            <a:r>
              <a:rPr kumimoji="1" lang="ja-JP" altLang="en-US" dirty="0" smtClean="0"/>
              <a:t>収集・加工</a:t>
            </a:r>
            <a:endParaRPr kumimoji="1" lang="en-US" altLang="ja-JP" dirty="0" smtClean="0"/>
          </a:p>
        </p:txBody>
      </p:sp>
      <p:sp>
        <p:nvSpPr>
          <p:cNvPr id="6" name="ホームベース 5"/>
          <p:cNvSpPr/>
          <p:nvPr/>
        </p:nvSpPr>
        <p:spPr>
          <a:xfrm>
            <a:off x="5940152" y="1947171"/>
            <a:ext cx="1512168" cy="2455143"/>
          </a:xfrm>
          <a:prstGeom prst="homePlate">
            <a:avLst>
              <a:gd name="adj" fmla="val 50735"/>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dirty="0" smtClean="0"/>
              <a:t>学習</a:t>
            </a:r>
            <a:endParaRPr kumimoji="1" lang="en-US" altLang="ja-JP" dirty="0" smtClean="0"/>
          </a:p>
        </p:txBody>
      </p:sp>
      <p:sp>
        <p:nvSpPr>
          <p:cNvPr id="7" name="ホームベース 6"/>
          <p:cNvSpPr/>
          <p:nvPr/>
        </p:nvSpPr>
        <p:spPr>
          <a:xfrm>
            <a:off x="7524328" y="1904297"/>
            <a:ext cx="1440160" cy="2455143"/>
          </a:xfrm>
          <a:prstGeom prst="homePlate">
            <a:avLst>
              <a:gd name="adj" fmla="val 50735"/>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dirty="0" smtClean="0"/>
              <a:t>開発</a:t>
            </a:r>
            <a:endParaRPr kumimoji="1" lang="en-US" altLang="ja-JP" dirty="0" smtClean="0"/>
          </a:p>
          <a:p>
            <a:pPr algn="ctr"/>
            <a:r>
              <a:rPr kumimoji="1" lang="ja-JP" altLang="en-US" dirty="0" smtClean="0"/>
              <a:t>運用</a:t>
            </a:r>
            <a:endParaRPr kumimoji="1" lang="ja-JP" altLang="en-US" dirty="0"/>
          </a:p>
        </p:txBody>
      </p:sp>
      <p:sp>
        <p:nvSpPr>
          <p:cNvPr id="10" name="ホームベース 9"/>
          <p:cNvSpPr/>
          <p:nvPr/>
        </p:nvSpPr>
        <p:spPr>
          <a:xfrm>
            <a:off x="4211960" y="1900105"/>
            <a:ext cx="1656184" cy="2455143"/>
          </a:xfrm>
          <a:prstGeom prst="homePlate">
            <a:avLst>
              <a:gd name="adj" fmla="val 50735"/>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dirty="0" smtClean="0"/>
              <a:t>ネットワークモデル設計</a:t>
            </a:r>
            <a:endParaRPr kumimoji="1" lang="ja-JP" altLang="en-US" dirty="0"/>
          </a:p>
        </p:txBody>
      </p:sp>
      <p:sp>
        <p:nvSpPr>
          <p:cNvPr id="11" name="ホームベース 10"/>
          <p:cNvSpPr/>
          <p:nvPr/>
        </p:nvSpPr>
        <p:spPr>
          <a:xfrm>
            <a:off x="467544" y="1900104"/>
            <a:ext cx="1656184" cy="2455143"/>
          </a:xfrm>
          <a:prstGeom prst="homePlate">
            <a:avLst>
              <a:gd name="adj" fmla="val 50735"/>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dirty="0" smtClean="0"/>
              <a:t>データの定義</a:t>
            </a:r>
            <a:endParaRPr kumimoji="1" lang="en-US" altLang="ja-JP" dirty="0" smtClean="0"/>
          </a:p>
        </p:txBody>
      </p:sp>
      <p:sp>
        <p:nvSpPr>
          <p:cNvPr id="3" name="U ターン矢印 2"/>
          <p:cNvSpPr/>
          <p:nvPr/>
        </p:nvSpPr>
        <p:spPr>
          <a:xfrm rot="10800000">
            <a:off x="4357537" y="4402314"/>
            <a:ext cx="2153061" cy="642926"/>
          </a:xfrm>
          <a:prstGeom prst="uturnArrow">
            <a:avLst>
              <a:gd name="adj1" fmla="val 28584"/>
              <a:gd name="adj2" fmla="val 25000"/>
              <a:gd name="adj3" fmla="val 29685"/>
              <a:gd name="adj4" fmla="val 43750"/>
              <a:gd name="adj5" fmla="val 100000"/>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solidFill>
                <a:schemeClr val="tx1"/>
              </a:solidFill>
            </a:endParaRPr>
          </a:p>
        </p:txBody>
      </p:sp>
      <p:sp>
        <p:nvSpPr>
          <p:cNvPr id="4" name="四角形吹き出し 3"/>
          <p:cNvSpPr/>
          <p:nvPr/>
        </p:nvSpPr>
        <p:spPr>
          <a:xfrm>
            <a:off x="1909729" y="4853035"/>
            <a:ext cx="3390180" cy="808213"/>
          </a:xfrm>
          <a:prstGeom prst="wedgeRectCallout">
            <a:avLst>
              <a:gd name="adj1" fmla="val -31415"/>
              <a:gd name="adj2" fmla="val -84405"/>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kumimoji="1" lang="ja-JP" altLang="en-US" dirty="0" smtClean="0"/>
              <a:t>必要なデータを集め、</a:t>
            </a:r>
            <a:endParaRPr kumimoji="1" lang="en-US" altLang="ja-JP" dirty="0" smtClean="0"/>
          </a:p>
          <a:p>
            <a:pPr algn="ctr"/>
            <a:r>
              <a:rPr kumimoji="1" lang="ja-JP" altLang="en-US" dirty="0" smtClean="0"/>
              <a:t>使い勝手のよい形に成形</a:t>
            </a:r>
            <a:endParaRPr kumimoji="1" lang="ja-JP" altLang="en-US" dirty="0"/>
          </a:p>
        </p:txBody>
      </p:sp>
      <p:grpSp>
        <p:nvGrpSpPr>
          <p:cNvPr id="14" name="グループ化 13"/>
          <p:cNvGrpSpPr/>
          <p:nvPr/>
        </p:nvGrpSpPr>
        <p:grpSpPr>
          <a:xfrm>
            <a:off x="4860032" y="5661248"/>
            <a:ext cx="465197" cy="764984"/>
            <a:chOff x="1871700" y="2584514"/>
            <a:chExt cx="612068" cy="1006503"/>
          </a:xfrm>
        </p:grpSpPr>
        <p:sp>
          <p:nvSpPr>
            <p:cNvPr id="15" name="フローチャート : 論理積ゲート 14"/>
            <p:cNvSpPr/>
            <p:nvPr/>
          </p:nvSpPr>
          <p:spPr>
            <a:xfrm rot="16200000">
              <a:off x="1902914" y="3010164"/>
              <a:ext cx="549639" cy="612068"/>
            </a:xfrm>
            <a:prstGeom prst="flowChartDela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6" name="円/楕円 15"/>
            <p:cNvSpPr/>
            <p:nvPr/>
          </p:nvSpPr>
          <p:spPr>
            <a:xfrm>
              <a:off x="1922706" y="2584514"/>
              <a:ext cx="510057" cy="523466"/>
            </a:xfrm>
            <a:prstGeom prst="ellipse">
              <a:avLst/>
            </a:prstGeom>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grpSp>
        <p:nvGrpSpPr>
          <p:cNvPr id="17" name="グループ化 16"/>
          <p:cNvGrpSpPr/>
          <p:nvPr/>
        </p:nvGrpSpPr>
        <p:grpSpPr>
          <a:xfrm>
            <a:off x="5258931" y="5661248"/>
            <a:ext cx="465197" cy="764984"/>
            <a:chOff x="1871700" y="2584514"/>
            <a:chExt cx="612068" cy="1006503"/>
          </a:xfrm>
        </p:grpSpPr>
        <p:sp>
          <p:nvSpPr>
            <p:cNvPr id="18" name="フローチャート : 論理積ゲート 17"/>
            <p:cNvSpPr/>
            <p:nvPr/>
          </p:nvSpPr>
          <p:spPr>
            <a:xfrm rot="16200000">
              <a:off x="1902914" y="3010164"/>
              <a:ext cx="549639" cy="612068"/>
            </a:xfrm>
            <a:prstGeom prst="flowChartDela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9" name="円/楕円 18"/>
            <p:cNvSpPr/>
            <p:nvPr/>
          </p:nvSpPr>
          <p:spPr>
            <a:xfrm>
              <a:off x="1922706" y="2584514"/>
              <a:ext cx="510057" cy="523466"/>
            </a:xfrm>
            <a:prstGeom prst="ellipse">
              <a:avLst/>
            </a:prstGeom>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grpSp>
        <p:nvGrpSpPr>
          <p:cNvPr id="20" name="グループ化 19"/>
          <p:cNvGrpSpPr/>
          <p:nvPr/>
        </p:nvGrpSpPr>
        <p:grpSpPr>
          <a:xfrm>
            <a:off x="5690979" y="5661248"/>
            <a:ext cx="465197" cy="764984"/>
            <a:chOff x="1871700" y="2584514"/>
            <a:chExt cx="612068" cy="1006503"/>
          </a:xfrm>
        </p:grpSpPr>
        <p:sp>
          <p:nvSpPr>
            <p:cNvPr id="21" name="フローチャート : 論理積ゲート 20"/>
            <p:cNvSpPr/>
            <p:nvPr/>
          </p:nvSpPr>
          <p:spPr>
            <a:xfrm rot="16200000">
              <a:off x="1902914" y="3010164"/>
              <a:ext cx="549639" cy="612068"/>
            </a:xfrm>
            <a:prstGeom prst="flowChartDela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2" name="円/楕円 21"/>
            <p:cNvSpPr/>
            <p:nvPr/>
          </p:nvSpPr>
          <p:spPr>
            <a:xfrm>
              <a:off x="1922706" y="2584514"/>
              <a:ext cx="510057" cy="523466"/>
            </a:xfrm>
            <a:prstGeom prst="ellipse">
              <a:avLst/>
            </a:prstGeom>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grpSp>
        <p:nvGrpSpPr>
          <p:cNvPr id="23" name="グループ化 22"/>
          <p:cNvGrpSpPr/>
          <p:nvPr/>
        </p:nvGrpSpPr>
        <p:grpSpPr>
          <a:xfrm>
            <a:off x="6084168" y="5661248"/>
            <a:ext cx="465197" cy="764984"/>
            <a:chOff x="1871700" y="2584514"/>
            <a:chExt cx="612068" cy="1006503"/>
          </a:xfrm>
        </p:grpSpPr>
        <p:sp>
          <p:nvSpPr>
            <p:cNvPr id="24" name="フローチャート : 論理積ゲート 23"/>
            <p:cNvSpPr/>
            <p:nvPr/>
          </p:nvSpPr>
          <p:spPr>
            <a:xfrm rot="16200000">
              <a:off x="1902914" y="3010164"/>
              <a:ext cx="549639" cy="612068"/>
            </a:xfrm>
            <a:prstGeom prst="flowChartDela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5" name="円/楕円 24"/>
            <p:cNvSpPr/>
            <p:nvPr/>
          </p:nvSpPr>
          <p:spPr>
            <a:xfrm>
              <a:off x="1922706" y="2584514"/>
              <a:ext cx="510057" cy="523466"/>
            </a:xfrm>
            <a:prstGeom prst="ellipse">
              <a:avLst/>
            </a:prstGeom>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106192449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機械学習の流れ</a:t>
            </a:r>
            <a:endParaRPr kumimoji="1" lang="ja-JP" altLang="en-US" dirty="0"/>
          </a:p>
        </p:txBody>
      </p:sp>
      <p:sp>
        <p:nvSpPr>
          <p:cNvPr id="5" name="ホームベース 4"/>
          <p:cNvSpPr/>
          <p:nvPr/>
        </p:nvSpPr>
        <p:spPr>
          <a:xfrm>
            <a:off x="2267744" y="1934777"/>
            <a:ext cx="1823783" cy="2455143"/>
          </a:xfrm>
          <a:prstGeom prst="homePlate">
            <a:avLst>
              <a:gd name="adj" fmla="val 50735"/>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dirty="0" smtClean="0"/>
              <a:t>教師データ</a:t>
            </a:r>
            <a:endParaRPr kumimoji="1" lang="en-US" altLang="ja-JP" dirty="0" smtClean="0"/>
          </a:p>
          <a:p>
            <a:pPr algn="ctr"/>
            <a:r>
              <a:rPr kumimoji="1" lang="ja-JP" altLang="en-US" dirty="0" smtClean="0"/>
              <a:t>収集・加工</a:t>
            </a:r>
            <a:endParaRPr kumimoji="1" lang="en-US" altLang="ja-JP" dirty="0" smtClean="0"/>
          </a:p>
        </p:txBody>
      </p:sp>
      <p:sp>
        <p:nvSpPr>
          <p:cNvPr id="6" name="ホームベース 5"/>
          <p:cNvSpPr/>
          <p:nvPr/>
        </p:nvSpPr>
        <p:spPr>
          <a:xfrm>
            <a:off x="5940152" y="1947171"/>
            <a:ext cx="1512168" cy="2455143"/>
          </a:xfrm>
          <a:prstGeom prst="homePlate">
            <a:avLst>
              <a:gd name="adj" fmla="val 5073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t>学習</a:t>
            </a:r>
            <a:endParaRPr kumimoji="1" lang="en-US" altLang="ja-JP" dirty="0" smtClean="0"/>
          </a:p>
        </p:txBody>
      </p:sp>
      <p:sp>
        <p:nvSpPr>
          <p:cNvPr id="7" name="ホームベース 6"/>
          <p:cNvSpPr/>
          <p:nvPr/>
        </p:nvSpPr>
        <p:spPr>
          <a:xfrm>
            <a:off x="7524328" y="1904297"/>
            <a:ext cx="1440160" cy="2455143"/>
          </a:xfrm>
          <a:prstGeom prst="homePlate">
            <a:avLst>
              <a:gd name="adj" fmla="val 50735"/>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dirty="0" smtClean="0"/>
              <a:t>開発</a:t>
            </a:r>
            <a:endParaRPr kumimoji="1" lang="en-US" altLang="ja-JP" dirty="0" smtClean="0"/>
          </a:p>
          <a:p>
            <a:pPr algn="ctr"/>
            <a:r>
              <a:rPr kumimoji="1" lang="ja-JP" altLang="en-US" dirty="0" smtClean="0"/>
              <a:t>運用</a:t>
            </a:r>
            <a:endParaRPr kumimoji="1" lang="ja-JP" altLang="en-US" dirty="0"/>
          </a:p>
        </p:txBody>
      </p:sp>
      <p:sp>
        <p:nvSpPr>
          <p:cNvPr id="10" name="ホームベース 9"/>
          <p:cNvSpPr/>
          <p:nvPr/>
        </p:nvSpPr>
        <p:spPr>
          <a:xfrm>
            <a:off x="4211960" y="1900105"/>
            <a:ext cx="1656184" cy="2455143"/>
          </a:xfrm>
          <a:prstGeom prst="homePlate">
            <a:avLst>
              <a:gd name="adj" fmla="val 5073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dirty="0" smtClean="0"/>
              <a:t>ネットワークモデル設計</a:t>
            </a:r>
            <a:endParaRPr kumimoji="1" lang="ja-JP" altLang="en-US" dirty="0"/>
          </a:p>
        </p:txBody>
      </p:sp>
      <p:sp>
        <p:nvSpPr>
          <p:cNvPr id="11" name="ホームベース 10"/>
          <p:cNvSpPr/>
          <p:nvPr/>
        </p:nvSpPr>
        <p:spPr>
          <a:xfrm>
            <a:off x="467544" y="1900104"/>
            <a:ext cx="1656184" cy="2455143"/>
          </a:xfrm>
          <a:prstGeom prst="homePlate">
            <a:avLst>
              <a:gd name="adj" fmla="val 50735"/>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dirty="0" smtClean="0"/>
              <a:t>データの定義</a:t>
            </a:r>
            <a:endParaRPr kumimoji="1" lang="en-US" altLang="ja-JP" dirty="0" smtClean="0"/>
          </a:p>
        </p:txBody>
      </p:sp>
      <p:sp>
        <p:nvSpPr>
          <p:cNvPr id="3" name="U ターン矢印 2"/>
          <p:cNvSpPr/>
          <p:nvPr/>
        </p:nvSpPr>
        <p:spPr>
          <a:xfrm rot="10800000">
            <a:off x="4357538" y="4402314"/>
            <a:ext cx="2105742" cy="642926"/>
          </a:xfrm>
          <a:prstGeom prst="uturnArrow">
            <a:avLst>
              <a:gd name="adj1" fmla="val 28584"/>
              <a:gd name="adj2" fmla="val 25000"/>
              <a:gd name="adj3" fmla="val 29685"/>
              <a:gd name="adj4" fmla="val 43750"/>
              <a:gd name="adj5" fmla="val 100000"/>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solidFill>
                <a:schemeClr val="tx1"/>
              </a:solidFill>
            </a:endParaRPr>
          </a:p>
        </p:txBody>
      </p:sp>
      <p:sp>
        <p:nvSpPr>
          <p:cNvPr id="4" name="四角形吹き出し 3"/>
          <p:cNvSpPr/>
          <p:nvPr/>
        </p:nvSpPr>
        <p:spPr>
          <a:xfrm>
            <a:off x="4768190" y="4723777"/>
            <a:ext cx="3390180" cy="937471"/>
          </a:xfrm>
          <a:prstGeom prst="wedgeRectCallout">
            <a:avLst>
              <a:gd name="adj1" fmla="val -31415"/>
              <a:gd name="adj2" fmla="val -84405"/>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ja-JP" altLang="en-US" dirty="0" smtClean="0"/>
              <a:t>目的に合わせて適切な</a:t>
            </a:r>
            <a:r>
              <a:rPr kumimoji="1" lang="ja-JP" altLang="en-US" dirty="0" smtClean="0"/>
              <a:t>ニューラルネットワークのモデルを作成</a:t>
            </a:r>
            <a:endParaRPr kumimoji="1" lang="ja-JP" altLang="en-US" dirty="0"/>
          </a:p>
        </p:txBody>
      </p:sp>
      <p:sp>
        <p:nvSpPr>
          <p:cNvPr id="13" name="正方形/長方形 12"/>
          <p:cNvSpPr/>
          <p:nvPr/>
        </p:nvSpPr>
        <p:spPr>
          <a:xfrm>
            <a:off x="1897690" y="5800348"/>
            <a:ext cx="5626638" cy="792088"/>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ja-JP" altLang="en-US" dirty="0" smtClean="0"/>
              <a:t>アルゴリズム、データ構造、ディープラーニングの</a:t>
            </a:r>
            <a:endParaRPr lang="en-US" altLang="ja-JP" dirty="0" smtClean="0"/>
          </a:p>
          <a:p>
            <a:pPr algn="ctr"/>
            <a:r>
              <a:rPr lang="ja-JP" altLang="en-US" dirty="0" smtClean="0"/>
              <a:t>数学的な難しいところを理解する力</a:t>
            </a:r>
            <a:endParaRPr lang="ja-JP" altLang="en-US" dirty="0"/>
          </a:p>
        </p:txBody>
      </p:sp>
      <p:grpSp>
        <p:nvGrpSpPr>
          <p:cNvPr id="14" name="グループ化 13"/>
          <p:cNvGrpSpPr/>
          <p:nvPr/>
        </p:nvGrpSpPr>
        <p:grpSpPr>
          <a:xfrm>
            <a:off x="1738527" y="5827451"/>
            <a:ext cx="465197" cy="764984"/>
            <a:chOff x="1871700" y="2584514"/>
            <a:chExt cx="612068" cy="1006503"/>
          </a:xfrm>
        </p:grpSpPr>
        <p:sp>
          <p:nvSpPr>
            <p:cNvPr id="15" name="フローチャート : 論理積ゲート 14"/>
            <p:cNvSpPr/>
            <p:nvPr/>
          </p:nvSpPr>
          <p:spPr>
            <a:xfrm rot="16200000">
              <a:off x="1902914" y="3010164"/>
              <a:ext cx="549639" cy="612068"/>
            </a:xfrm>
            <a:prstGeom prst="flowChartDela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6" name="円/楕円 15"/>
            <p:cNvSpPr/>
            <p:nvPr/>
          </p:nvSpPr>
          <p:spPr>
            <a:xfrm>
              <a:off x="1922706" y="2584514"/>
              <a:ext cx="510057" cy="523466"/>
            </a:xfrm>
            <a:prstGeom prst="ellipse">
              <a:avLst/>
            </a:prstGeom>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324391406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機械学習の流れ</a:t>
            </a:r>
            <a:endParaRPr kumimoji="1" lang="ja-JP" altLang="en-US" dirty="0"/>
          </a:p>
        </p:txBody>
      </p:sp>
      <p:sp>
        <p:nvSpPr>
          <p:cNvPr id="5" name="ホームベース 4"/>
          <p:cNvSpPr/>
          <p:nvPr/>
        </p:nvSpPr>
        <p:spPr>
          <a:xfrm>
            <a:off x="2267744" y="1934777"/>
            <a:ext cx="1823783" cy="2455143"/>
          </a:xfrm>
          <a:prstGeom prst="homePlate">
            <a:avLst>
              <a:gd name="adj" fmla="val 50735"/>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dirty="0" smtClean="0"/>
              <a:t>教師データ</a:t>
            </a:r>
            <a:endParaRPr kumimoji="1" lang="en-US" altLang="ja-JP" dirty="0" smtClean="0"/>
          </a:p>
          <a:p>
            <a:pPr algn="ctr"/>
            <a:r>
              <a:rPr kumimoji="1" lang="ja-JP" altLang="en-US" dirty="0" smtClean="0"/>
              <a:t>収集・加工</a:t>
            </a:r>
            <a:endParaRPr kumimoji="1" lang="en-US" altLang="ja-JP" dirty="0" smtClean="0"/>
          </a:p>
        </p:txBody>
      </p:sp>
      <p:sp>
        <p:nvSpPr>
          <p:cNvPr id="6" name="ホームベース 5"/>
          <p:cNvSpPr/>
          <p:nvPr/>
        </p:nvSpPr>
        <p:spPr>
          <a:xfrm>
            <a:off x="5940152" y="1947171"/>
            <a:ext cx="1512168" cy="2455143"/>
          </a:xfrm>
          <a:prstGeom prst="homePlate">
            <a:avLst>
              <a:gd name="adj" fmla="val 5073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t>学習</a:t>
            </a:r>
            <a:endParaRPr kumimoji="1" lang="en-US" altLang="ja-JP" dirty="0" smtClean="0"/>
          </a:p>
        </p:txBody>
      </p:sp>
      <p:sp>
        <p:nvSpPr>
          <p:cNvPr id="7" name="ホームベース 6"/>
          <p:cNvSpPr/>
          <p:nvPr/>
        </p:nvSpPr>
        <p:spPr>
          <a:xfrm>
            <a:off x="7524328" y="1904297"/>
            <a:ext cx="1440160" cy="2455143"/>
          </a:xfrm>
          <a:prstGeom prst="homePlate">
            <a:avLst>
              <a:gd name="adj" fmla="val 50735"/>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dirty="0" smtClean="0"/>
              <a:t>開発</a:t>
            </a:r>
            <a:endParaRPr kumimoji="1" lang="en-US" altLang="ja-JP" dirty="0" smtClean="0"/>
          </a:p>
          <a:p>
            <a:pPr algn="ctr"/>
            <a:r>
              <a:rPr kumimoji="1" lang="ja-JP" altLang="en-US" dirty="0" smtClean="0"/>
              <a:t>運用</a:t>
            </a:r>
            <a:endParaRPr kumimoji="1" lang="ja-JP" altLang="en-US" dirty="0"/>
          </a:p>
        </p:txBody>
      </p:sp>
      <p:sp>
        <p:nvSpPr>
          <p:cNvPr id="10" name="ホームベース 9"/>
          <p:cNvSpPr/>
          <p:nvPr/>
        </p:nvSpPr>
        <p:spPr>
          <a:xfrm>
            <a:off x="4211960" y="1900105"/>
            <a:ext cx="1656184" cy="2455143"/>
          </a:xfrm>
          <a:prstGeom prst="homePlate">
            <a:avLst>
              <a:gd name="adj" fmla="val 5073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dirty="0" smtClean="0"/>
              <a:t>ネットワークモデル設計</a:t>
            </a:r>
            <a:endParaRPr kumimoji="1" lang="ja-JP" altLang="en-US" dirty="0"/>
          </a:p>
        </p:txBody>
      </p:sp>
      <p:sp>
        <p:nvSpPr>
          <p:cNvPr id="11" name="ホームベース 10"/>
          <p:cNvSpPr/>
          <p:nvPr/>
        </p:nvSpPr>
        <p:spPr>
          <a:xfrm>
            <a:off x="467544" y="1900104"/>
            <a:ext cx="1656184" cy="2455143"/>
          </a:xfrm>
          <a:prstGeom prst="homePlate">
            <a:avLst>
              <a:gd name="adj" fmla="val 50735"/>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dirty="0" smtClean="0"/>
              <a:t>データの定義</a:t>
            </a:r>
            <a:endParaRPr kumimoji="1" lang="en-US" altLang="ja-JP" dirty="0" smtClean="0"/>
          </a:p>
        </p:txBody>
      </p:sp>
      <p:sp>
        <p:nvSpPr>
          <p:cNvPr id="3" name="U ターン矢印 2"/>
          <p:cNvSpPr/>
          <p:nvPr/>
        </p:nvSpPr>
        <p:spPr>
          <a:xfrm rot="10800000">
            <a:off x="4357538" y="4402314"/>
            <a:ext cx="2105742" cy="642926"/>
          </a:xfrm>
          <a:prstGeom prst="uturnArrow">
            <a:avLst>
              <a:gd name="adj1" fmla="val 28584"/>
              <a:gd name="adj2" fmla="val 25000"/>
              <a:gd name="adj3" fmla="val 29685"/>
              <a:gd name="adj4" fmla="val 43750"/>
              <a:gd name="adj5" fmla="val 100000"/>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solidFill>
                <a:schemeClr val="tx1"/>
              </a:solidFill>
            </a:endParaRPr>
          </a:p>
        </p:txBody>
      </p:sp>
      <p:sp>
        <p:nvSpPr>
          <p:cNvPr id="18" name="四角形吹き出し 17"/>
          <p:cNvSpPr/>
          <p:nvPr/>
        </p:nvSpPr>
        <p:spPr>
          <a:xfrm>
            <a:off x="1295636" y="5022941"/>
            <a:ext cx="6948772" cy="1502403"/>
          </a:xfrm>
          <a:prstGeom prst="wedgeRectCallout">
            <a:avLst>
              <a:gd name="adj1" fmla="val 16618"/>
              <a:gd name="adj2" fmla="val -82163"/>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ja-JP" altLang="en-US" dirty="0"/>
              <a:t>大量の計算が必要となるため、</a:t>
            </a:r>
            <a:endParaRPr lang="en-US" altLang="ja-JP" dirty="0"/>
          </a:p>
          <a:p>
            <a:pPr algn="ctr"/>
            <a:r>
              <a:rPr lang="en-US" altLang="ja-JP" dirty="0"/>
              <a:t>GPU</a:t>
            </a:r>
            <a:r>
              <a:rPr lang="ja-JP" altLang="en-US" dirty="0"/>
              <a:t>を搭載した</a:t>
            </a:r>
            <a:r>
              <a:rPr lang="en-US" altLang="ja-JP" dirty="0"/>
              <a:t>PC</a:t>
            </a:r>
            <a:r>
              <a:rPr lang="ja-JP" altLang="en-US" dirty="0"/>
              <a:t>を用意するか、</a:t>
            </a:r>
            <a:r>
              <a:rPr lang="en-US" altLang="ja-JP" dirty="0"/>
              <a:t>Amazon Web Services</a:t>
            </a:r>
            <a:r>
              <a:rPr lang="ja-JP" altLang="en-US" dirty="0"/>
              <a:t>（</a:t>
            </a:r>
            <a:r>
              <a:rPr lang="en-US" altLang="ja-JP" dirty="0"/>
              <a:t>AWS</a:t>
            </a:r>
            <a:r>
              <a:rPr lang="ja-JP" altLang="en-US" dirty="0"/>
              <a:t>）や</a:t>
            </a:r>
            <a:r>
              <a:rPr lang="en-US" altLang="ja-JP" dirty="0"/>
              <a:t>Google Cloud Platform</a:t>
            </a:r>
            <a:r>
              <a:rPr lang="ja-JP" altLang="en-US" dirty="0"/>
              <a:t>（</a:t>
            </a:r>
            <a:r>
              <a:rPr lang="en-US" altLang="ja-JP" dirty="0"/>
              <a:t>GCP</a:t>
            </a:r>
            <a:r>
              <a:rPr lang="ja-JP" altLang="en-US" dirty="0"/>
              <a:t>）といったクラウドコンピューティング環境を利用することが多い。</a:t>
            </a:r>
          </a:p>
        </p:txBody>
      </p:sp>
    </p:spTree>
    <p:extLst>
      <p:ext uri="{BB962C8B-B14F-4D97-AF65-F5344CB8AC3E}">
        <p14:creationId xmlns:p14="http://schemas.microsoft.com/office/powerpoint/2010/main" val="160767980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機械学習の流れ</a:t>
            </a:r>
            <a:endParaRPr kumimoji="1" lang="ja-JP" altLang="en-US" dirty="0"/>
          </a:p>
        </p:txBody>
      </p:sp>
      <p:sp>
        <p:nvSpPr>
          <p:cNvPr id="5" name="ホームベース 4"/>
          <p:cNvSpPr/>
          <p:nvPr/>
        </p:nvSpPr>
        <p:spPr>
          <a:xfrm>
            <a:off x="2267744" y="1934777"/>
            <a:ext cx="1823783" cy="2455143"/>
          </a:xfrm>
          <a:prstGeom prst="homePlate">
            <a:avLst>
              <a:gd name="adj" fmla="val 50735"/>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dirty="0" smtClean="0"/>
              <a:t>教師データ</a:t>
            </a:r>
            <a:endParaRPr kumimoji="1" lang="en-US" altLang="ja-JP" dirty="0" smtClean="0"/>
          </a:p>
          <a:p>
            <a:pPr algn="ctr"/>
            <a:r>
              <a:rPr kumimoji="1" lang="ja-JP" altLang="en-US" dirty="0" smtClean="0"/>
              <a:t>収集・加工</a:t>
            </a:r>
            <a:endParaRPr kumimoji="1" lang="en-US" altLang="ja-JP" dirty="0" smtClean="0"/>
          </a:p>
        </p:txBody>
      </p:sp>
      <p:sp>
        <p:nvSpPr>
          <p:cNvPr id="6" name="ホームベース 5"/>
          <p:cNvSpPr/>
          <p:nvPr/>
        </p:nvSpPr>
        <p:spPr>
          <a:xfrm>
            <a:off x="5940152" y="1947171"/>
            <a:ext cx="1512168" cy="2455143"/>
          </a:xfrm>
          <a:prstGeom prst="homePlate">
            <a:avLst>
              <a:gd name="adj" fmla="val 50735"/>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dirty="0" smtClean="0"/>
              <a:t>学習</a:t>
            </a:r>
            <a:endParaRPr kumimoji="1" lang="en-US" altLang="ja-JP" dirty="0" smtClean="0"/>
          </a:p>
        </p:txBody>
      </p:sp>
      <p:sp>
        <p:nvSpPr>
          <p:cNvPr id="7" name="ホームベース 6"/>
          <p:cNvSpPr/>
          <p:nvPr/>
        </p:nvSpPr>
        <p:spPr>
          <a:xfrm>
            <a:off x="7524328" y="1904297"/>
            <a:ext cx="1440160" cy="2455143"/>
          </a:xfrm>
          <a:prstGeom prst="homePlate">
            <a:avLst>
              <a:gd name="adj" fmla="val 5073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t>開発</a:t>
            </a:r>
            <a:endParaRPr kumimoji="1" lang="en-US" altLang="ja-JP" dirty="0" smtClean="0"/>
          </a:p>
          <a:p>
            <a:pPr algn="ctr"/>
            <a:r>
              <a:rPr kumimoji="1" lang="ja-JP" altLang="en-US" dirty="0" smtClean="0"/>
              <a:t>運用</a:t>
            </a:r>
            <a:endParaRPr kumimoji="1" lang="ja-JP" altLang="en-US" dirty="0"/>
          </a:p>
        </p:txBody>
      </p:sp>
      <p:sp>
        <p:nvSpPr>
          <p:cNvPr id="10" name="ホームベース 9"/>
          <p:cNvSpPr/>
          <p:nvPr/>
        </p:nvSpPr>
        <p:spPr>
          <a:xfrm>
            <a:off x="4211960" y="1900105"/>
            <a:ext cx="1656184" cy="2455143"/>
          </a:xfrm>
          <a:prstGeom prst="homePlate">
            <a:avLst>
              <a:gd name="adj" fmla="val 50735"/>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dirty="0" smtClean="0"/>
              <a:t>ネットワークモデル設計</a:t>
            </a:r>
            <a:endParaRPr kumimoji="1" lang="ja-JP" altLang="en-US" dirty="0"/>
          </a:p>
        </p:txBody>
      </p:sp>
      <p:sp>
        <p:nvSpPr>
          <p:cNvPr id="11" name="ホームベース 10"/>
          <p:cNvSpPr/>
          <p:nvPr/>
        </p:nvSpPr>
        <p:spPr>
          <a:xfrm>
            <a:off x="467544" y="1900104"/>
            <a:ext cx="1656184" cy="2455143"/>
          </a:xfrm>
          <a:prstGeom prst="homePlate">
            <a:avLst>
              <a:gd name="adj" fmla="val 50735"/>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dirty="0" smtClean="0"/>
              <a:t>データの定義</a:t>
            </a:r>
            <a:endParaRPr kumimoji="1" lang="en-US" altLang="ja-JP" dirty="0" smtClean="0"/>
          </a:p>
        </p:txBody>
      </p:sp>
      <p:sp>
        <p:nvSpPr>
          <p:cNvPr id="3" name="U ターン矢印 2"/>
          <p:cNvSpPr/>
          <p:nvPr/>
        </p:nvSpPr>
        <p:spPr>
          <a:xfrm rot="10800000">
            <a:off x="4357538" y="4402314"/>
            <a:ext cx="2105742" cy="642926"/>
          </a:xfrm>
          <a:prstGeom prst="uturnArrow">
            <a:avLst>
              <a:gd name="adj1" fmla="val 28584"/>
              <a:gd name="adj2" fmla="val 25000"/>
              <a:gd name="adj3" fmla="val 29685"/>
              <a:gd name="adj4" fmla="val 43750"/>
              <a:gd name="adj5" fmla="val 100000"/>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solidFill>
                <a:schemeClr val="tx1"/>
              </a:solidFill>
            </a:endParaRPr>
          </a:p>
        </p:txBody>
      </p:sp>
      <p:sp>
        <p:nvSpPr>
          <p:cNvPr id="14" name="正方形/長方形 13"/>
          <p:cNvSpPr/>
          <p:nvPr/>
        </p:nvSpPr>
        <p:spPr>
          <a:xfrm>
            <a:off x="5634531" y="5778643"/>
            <a:ext cx="2818326" cy="792088"/>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ja-JP" altLang="en-US" dirty="0" smtClean="0"/>
              <a:t>どんな力が必要？</a:t>
            </a:r>
            <a:endParaRPr lang="ja-JP" altLang="en-US" dirty="0"/>
          </a:p>
        </p:txBody>
      </p:sp>
      <p:grpSp>
        <p:nvGrpSpPr>
          <p:cNvPr id="15" name="グループ化 14"/>
          <p:cNvGrpSpPr/>
          <p:nvPr/>
        </p:nvGrpSpPr>
        <p:grpSpPr>
          <a:xfrm>
            <a:off x="5475368" y="5805746"/>
            <a:ext cx="465197" cy="764984"/>
            <a:chOff x="1871700" y="2584514"/>
            <a:chExt cx="612068" cy="1006503"/>
          </a:xfrm>
        </p:grpSpPr>
        <p:sp>
          <p:nvSpPr>
            <p:cNvPr id="16" name="フローチャート : 論理積ゲート 15"/>
            <p:cNvSpPr/>
            <p:nvPr/>
          </p:nvSpPr>
          <p:spPr>
            <a:xfrm rot="16200000">
              <a:off x="1902914" y="3010164"/>
              <a:ext cx="549639" cy="612068"/>
            </a:xfrm>
            <a:prstGeom prst="flowChartDela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8" name="円/楕円 17"/>
            <p:cNvSpPr/>
            <p:nvPr/>
          </p:nvSpPr>
          <p:spPr>
            <a:xfrm>
              <a:off x="1922706" y="2584514"/>
              <a:ext cx="510057" cy="523466"/>
            </a:xfrm>
            <a:prstGeom prst="ellipse">
              <a:avLst/>
            </a:prstGeom>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sp>
        <p:nvSpPr>
          <p:cNvPr id="4" name="角丸四角形吹き出し 3"/>
          <p:cNvSpPr/>
          <p:nvPr/>
        </p:nvSpPr>
        <p:spPr>
          <a:xfrm>
            <a:off x="467544" y="5661248"/>
            <a:ext cx="4572508" cy="700608"/>
          </a:xfrm>
          <a:prstGeom prst="wedgeRoundRectCallout">
            <a:avLst>
              <a:gd name="adj1" fmla="val 54824"/>
              <a:gd name="adj2" fmla="val 15596"/>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今日の勉強会を</a:t>
            </a:r>
            <a:endParaRPr kumimoji="1" lang="en-US" altLang="ja-JP" dirty="0" smtClean="0"/>
          </a:p>
          <a:p>
            <a:pPr algn="ctr"/>
            <a:r>
              <a:rPr kumimoji="1" lang="ja-JP" altLang="en-US" dirty="0" smtClean="0"/>
              <a:t>今後の学びのきっかけにしてください。</a:t>
            </a:r>
            <a:endParaRPr kumimoji="1" lang="ja-JP" altLang="en-US" dirty="0"/>
          </a:p>
        </p:txBody>
      </p:sp>
    </p:spTree>
    <p:extLst>
      <p:ext uri="{BB962C8B-B14F-4D97-AF65-F5344CB8AC3E}">
        <p14:creationId xmlns:p14="http://schemas.microsoft.com/office/powerpoint/2010/main" val="321079323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タイムテーブル</a:t>
            </a:r>
            <a:endParaRPr kumimoji="1" lang="ja-JP" altLang="en-US" dirty="0"/>
          </a:p>
        </p:txBody>
      </p:sp>
      <p:graphicFrame>
        <p:nvGraphicFramePr>
          <p:cNvPr id="3" name="コンテンツ プレースホルダー 3"/>
          <p:cNvGraphicFramePr>
            <a:graphicFrameLocks/>
          </p:cNvGraphicFramePr>
          <p:nvPr>
            <p:extLst>
              <p:ext uri="{D42A27DB-BD31-4B8C-83A1-F6EECF244321}">
                <p14:modId xmlns:p14="http://schemas.microsoft.com/office/powerpoint/2010/main" val="3833410984"/>
              </p:ext>
            </p:extLst>
          </p:nvPr>
        </p:nvGraphicFramePr>
        <p:xfrm>
          <a:off x="467544" y="1628800"/>
          <a:ext cx="7848872" cy="4815083"/>
        </p:xfrm>
        <a:graphic>
          <a:graphicData uri="http://schemas.openxmlformats.org/drawingml/2006/table">
            <a:tbl>
              <a:tblPr firstRow="1" lastRow="1" bandRow="1">
                <a:tableStyleId>{5C22544A-7EE6-4342-B048-85BDC9FD1C3A}</a:tableStyleId>
              </a:tblPr>
              <a:tblGrid>
                <a:gridCol w="5297970"/>
                <a:gridCol w="2550902"/>
              </a:tblGrid>
              <a:tr h="460647">
                <a:tc>
                  <a:txBody>
                    <a:bodyPr/>
                    <a:lstStyle/>
                    <a:p>
                      <a:pPr algn="ctr"/>
                      <a:r>
                        <a:rPr kumimoji="1" lang="ja-JP" altLang="en-US" dirty="0" smtClean="0"/>
                        <a:t>内容</a:t>
                      </a:r>
                      <a:endParaRPr kumimoji="1" lang="ja-JP" altLang="en-US" dirty="0"/>
                    </a:p>
                  </a:txBody>
                  <a:tcPr/>
                </a:tc>
                <a:tc>
                  <a:txBody>
                    <a:bodyPr/>
                    <a:lstStyle/>
                    <a:p>
                      <a:pPr algn="ctr"/>
                      <a:r>
                        <a:rPr kumimoji="1" lang="ja-JP" altLang="en-US" dirty="0" smtClean="0"/>
                        <a:t>時間</a:t>
                      </a:r>
                      <a:endParaRPr kumimoji="1" lang="ja-JP" altLang="en-US" dirty="0"/>
                    </a:p>
                  </a:txBody>
                  <a:tcPr/>
                </a:tc>
              </a:tr>
              <a:tr h="767114">
                <a:tc>
                  <a:txBody>
                    <a:bodyPr/>
                    <a:lstStyle/>
                    <a:p>
                      <a:r>
                        <a:rPr kumimoji="1" lang="ja-JP" altLang="en-US" b="1" dirty="0" smtClean="0"/>
                        <a:t>・ラズパイのセットアップ</a:t>
                      </a:r>
                      <a:endParaRPr kumimoji="1" lang="en-US" altLang="ja-JP" b="1" dirty="0" smtClean="0"/>
                    </a:p>
                    <a:p>
                      <a:r>
                        <a:rPr kumimoji="1" lang="ja-JP" altLang="en-US" b="1" dirty="0" smtClean="0"/>
                        <a:t>・カメラを使った画像配信</a:t>
                      </a:r>
                      <a:endParaRPr kumimoji="1" lang="ja-JP" altLang="en-US" b="1" dirty="0"/>
                    </a:p>
                  </a:txBody>
                  <a:tcPr/>
                </a:tc>
                <a:tc>
                  <a:txBody>
                    <a:bodyPr/>
                    <a:lstStyle/>
                    <a:p>
                      <a:r>
                        <a:rPr kumimoji="1" lang="en-US" altLang="ja-JP" dirty="0" smtClean="0"/>
                        <a:t>10:00</a:t>
                      </a:r>
                      <a:r>
                        <a:rPr kumimoji="1" lang="ja-JP" altLang="en-US" dirty="0" smtClean="0"/>
                        <a:t>～</a:t>
                      </a:r>
                      <a:r>
                        <a:rPr kumimoji="1" lang="en-US" altLang="ja-JP" dirty="0" smtClean="0"/>
                        <a:t>11:00</a:t>
                      </a:r>
                    </a:p>
                    <a:p>
                      <a:r>
                        <a:rPr kumimoji="1" lang="ja-JP" altLang="en-US" dirty="0" smtClean="0"/>
                        <a:t>（</a:t>
                      </a:r>
                      <a:r>
                        <a:rPr kumimoji="1" lang="en-US" altLang="ja-JP" dirty="0" smtClean="0"/>
                        <a:t>1</a:t>
                      </a:r>
                      <a:r>
                        <a:rPr kumimoji="1" lang="ja-JP" altLang="en-US" dirty="0" smtClean="0"/>
                        <a:t>時間）</a:t>
                      </a:r>
                      <a:endParaRPr kumimoji="1" lang="ja-JP" altLang="en-US" dirty="0"/>
                    </a:p>
                  </a:txBody>
                  <a:tcPr/>
                </a:tc>
              </a:tr>
              <a:tr h="860471">
                <a:tc>
                  <a:txBody>
                    <a:bodyPr/>
                    <a:lstStyle/>
                    <a:p>
                      <a:r>
                        <a:rPr kumimoji="1" lang="ja-JP" altLang="en-US" dirty="0" smtClean="0"/>
                        <a:t>・機械学習</a:t>
                      </a:r>
                      <a:endParaRPr kumimoji="1" lang="en-US" altLang="ja-JP" dirty="0" smtClean="0"/>
                    </a:p>
                    <a:p>
                      <a:r>
                        <a:rPr kumimoji="1" lang="ja-JP" altLang="en-US" dirty="0" smtClean="0"/>
                        <a:t>・ニューラルネットワーク</a:t>
                      </a:r>
                      <a:endParaRPr kumimoji="1" lang="en-US" altLang="ja-JP" dirty="0" smtClean="0"/>
                    </a:p>
                  </a:txBody>
                  <a:tcPr/>
                </a:tc>
                <a:tc>
                  <a:txBody>
                    <a:bodyPr/>
                    <a:lstStyle/>
                    <a:p>
                      <a:r>
                        <a:rPr kumimoji="1" lang="en-US" altLang="ja-JP" dirty="0" smtClean="0"/>
                        <a:t>11:00</a:t>
                      </a:r>
                      <a:r>
                        <a:rPr kumimoji="1" lang="ja-JP" altLang="en-US" dirty="0" smtClean="0"/>
                        <a:t>～</a:t>
                      </a:r>
                      <a:r>
                        <a:rPr kumimoji="1" lang="en-US" altLang="ja-JP" dirty="0" smtClean="0"/>
                        <a:t>11:30</a:t>
                      </a:r>
                    </a:p>
                    <a:p>
                      <a:r>
                        <a:rPr kumimoji="1" lang="ja-JP" altLang="en-US" dirty="0" smtClean="0"/>
                        <a:t>（</a:t>
                      </a:r>
                      <a:r>
                        <a:rPr kumimoji="1" lang="en-US" altLang="ja-JP" dirty="0" smtClean="0"/>
                        <a:t>30</a:t>
                      </a:r>
                      <a:r>
                        <a:rPr kumimoji="1" lang="ja-JP" altLang="en-US" dirty="0" smtClean="0"/>
                        <a:t>分）</a:t>
                      </a:r>
                      <a:endParaRPr kumimoji="1" lang="ja-JP" altLang="en-US" dirty="0"/>
                    </a:p>
                  </a:txBody>
                  <a:tcPr/>
                </a:tc>
              </a:tr>
              <a:tr h="767114">
                <a:tc>
                  <a:txBody>
                    <a:bodyPr/>
                    <a:lstStyle/>
                    <a:p>
                      <a:r>
                        <a:rPr kumimoji="1" lang="ja-JP" altLang="en-US" dirty="0" smtClean="0"/>
                        <a:t>休憩</a:t>
                      </a:r>
                      <a:endParaRPr kumimoji="1" lang="ja-JP" altLang="en-US" dirty="0"/>
                    </a:p>
                  </a:txBody>
                  <a:tcPr/>
                </a:tc>
                <a:tc>
                  <a:txBody>
                    <a:bodyPr/>
                    <a:lstStyle/>
                    <a:p>
                      <a:r>
                        <a:rPr kumimoji="1" lang="en-US" altLang="ja-JP" dirty="0" smtClean="0"/>
                        <a:t>11:30</a:t>
                      </a:r>
                      <a:r>
                        <a:rPr kumimoji="1" lang="ja-JP" altLang="en-US" dirty="0" smtClean="0"/>
                        <a:t>～</a:t>
                      </a:r>
                      <a:r>
                        <a:rPr kumimoji="1" lang="en-US" altLang="ja-JP" dirty="0" smtClean="0"/>
                        <a:t>11:50</a:t>
                      </a:r>
                    </a:p>
                    <a:p>
                      <a:r>
                        <a:rPr kumimoji="1" lang="ja-JP" altLang="en-US" dirty="0" smtClean="0"/>
                        <a:t>（</a:t>
                      </a:r>
                      <a:r>
                        <a:rPr kumimoji="1" lang="en-US" altLang="ja-JP" dirty="0" smtClean="0"/>
                        <a:t>20</a:t>
                      </a:r>
                      <a:r>
                        <a:rPr kumimoji="1" lang="ja-JP" altLang="en-US" dirty="0" smtClean="0"/>
                        <a:t>分）</a:t>
                      </a:r>
                      <a:endParaRPr kumimoji="1" lang="ja-JP" altLang="en-US" dirty="0"/>
                    </a:p>
                  </a:txBody>
                  <a:tcPr/>
                </a:tc>
              </a:tr>
              <a:tr h="767114">
                <a:tc>
                  <a:txBody>
                    <a:bodyPr/>
                    <a:lstStyle/>
                    <a:p>
                      <a:r>
                        <a:rPr kumimoji="1" lang="ja-JP" altLang="en-US" dirty="0" smtClean="0"/>
                        <a:t>・手書き数字認識の説明</a:t>
                      </a:r>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b="1" dirty="0" smtClean="0"/>
                        <a:t>・手書き数字認識システムの実装とテスト</a:t>
                      </a:r>
                      <a:endParaRPr kumimoji="1" lang="en-US" altLang="ja-JP" b="1" dirty="0" smtClean="0"/>
                    </a:p>
                  </a:txBody>
                  <a:tcPr/>
                </a:tc>
                <a:tc>
                  <a:txBody>
                    <a:bodyPr/>
                    <a:lstStyle/>
                    <a:p>
                      <a:r>
                        <a:rPr kumimoji="1" lang="en-US" altLang="ja-JP" dirty="0" smtClean="0"/>
                        <a:t>11:50</a:t>
                      </a:r>
                      <a:r>
                        <a:rPr kumimoji="1" lang="ja-JP" altLang="en-US" dirty="0" smtClean="0"/>
                        <a:t>～</a:t>
                      </a:r>
                      <a:r>
                        <a:rPr kumimoji="1" lang="en-US" altLang="ja-JP" dirty="0" smtClean="0"/>
                        <a:t>12:15</a:t>
                      </a:r>
                    </a:p>
                    <a:p>
                      <a:r>
                        <a:rPr kumimoji="1" lang="ja-JP" altLang="en-US" dirty="0" smtClean="0"/>
                        <a:t>（</a:t>
                      </a:r>
                      <a:r>
                        <a:rPr kumimoji="1" lang="en-US" altLang="ja-JP" dirty="0" smtClean="0"/>
                        <a:t>25</a:t>
                      </a:r>
                      <a:r>
                        <a:rPr kumimoji="1" lang="ja-JP" altLang="en-US" dirty="0" smtClean="0"/>
                        <a:t>分）</a:t>
                      </a:r>
                    </a:p>
                  </a:txBody>
                  <a:tcPr/>
                </a:tc>
              </a:tr>
              <a:tr h="76711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・画像認識、畳み込みニューラルネットワーク</a:t>
                      </a:r>
                    </a:p>
                    <a:p>
                      <a:r>
                        <a:rPr kumimoji="1" lang="ja-JP" altLang="en-US" b="1" dirty="0" smtClean="0"/>
                        <a:t>・画像認識システムの実装とテスト</a:t>
                      </a:r>
                      <a:endParaRPr kumimoji="1" lang="en-US" altLang="ja-JP" b="1" dirty="0" smtClean="0"/>
                    </a:p>
                  </a:txBody>
                  <a:tcPr/>
                </a:tc>
                <a:tc>
                  <a:txBody>
                    <a:bodyPr/>
                    <a:lstStyle/>
                    <a:p>
                      <a:r>
                        <a:rPr kumimoji="1" lang="en-US" altLang="ja-JP" dirty="0" smtClean="0"/>
                        <a:t>12:15</a:t>
                      </a:r>
                      <a:r>
                        <a:rPr kumimoji="1" lang="ja-JP" altLang="en-US" dirty="0" smtClean="0"/>
                        <a:t>～</a:t>
                      </a:r>
                      <a:r>
                        <a:rPr kumimoji="1" lang="en-US" altLang="ja-JP" dirty="0" smtClean="0"/>
                        <a:t>13:00</a:t>
                      </a:r>
                    </a:p>
                    <a:p>
                      <a:r>
                        <a:rPr kumimoji="1" lang="ja-JP" altLang="en-US" dirty="0" smtClean="0"/>
                        <a:t>（</a:t>
                      </a:r>
                      <a:r>
                        <a:rPr kumimoji="1" lang="en-US" altLang="ja-JP" dirty="0" smtClean="0"/>
                        <a:t>45</a:t>
                      </a:r>
                      <a:r>
                        <a:rPr kumimoji="1" lang="ja-JP" altLang="en-US" dirty="0" smtClean="0"/>
                        <a:t>分）</a:t>
                      </a:r>
                      <a:endParaRPr kumimoji="1" lang="ja-JP" altLang="en-US" dirty="0"/>
                    </a:p>
                  </a:txBody>
                  <a:tcPr/>
                </a:tc>
              </a:tr>
              <a:tr h="425509">
                <a:tc>
                  <a:txBody>
                    <a:bodyPr/>
                    <a:lstStyle/>
                    <a:p>
                      <a:r>
                        <a:rPr kumimoji="1" lang="ja-JP" altLang="en-US" dirty="0" smtClean="0"/>
                        <a:t>計</a:t>
                      </a:r>
                      <a:endParaRPr kumimoji="1" lang="ja-JP" altLang="en-US" dirty="0"/>
                    </a:p>
                  </a:txBody>
                  <a:tcPr/>
                </a:tc>
                <a:tc>
                  <a:txBody>
                    <a:bodyPr/>
                    <a:lstStyle/>
                    <a:p>
                      <a:r>
                        <a:rPr kumimoji="1" lang="en-US" altLang="ja-JP" dirty="0" smtClean="0"/>
                        <a:t>3</a:t>
                      </a:r>
                      <a:r>
                        <a:rPr kumimoji="1" lang="ja-JP" altLang="en-US" dirty="0" smtClean="0"/>
                        <a:t>時間</a:t>
                      </a:r>
                      <a:endParaRPr kumimoji="1" lang="ja-JP" altLang="en-US" dirty="0"/>
                    </a:p>
                  </a:txBody>
                  <a:tcPr/>
                </a:tc>
              </a:tr>
            </a:tbl>
          </a:graphicData>
        </a:graphic>
      </p:graphicFrame>
      <p:sp>
        <p:nvSpPr>
          <p:cNvPr id="4" name="正方形/長方形 3"/>
          <p:cNvSpPr/>
          <p:nvPr/>
        </p:nvSpPr>
        <p:spPr>
          <a:xfrm>
            <a:off x="323528" y="3717032"/>
            <a:ext cx="8064896" cy="720080"/>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69986241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タイムテーブル</a:t>
            </a:r>
            <a:endParaRPr kumimoji="1" lang="ja-JP" altLang="en-US" dirty="0"/>
          </a:p>
        </p:txBody>
      </p:sp>
      <p:graphicFrame>
        <p:nvGraphicFramePr>
          <p:cNvPr id="3" name="コンテンツ プレースホルダー 3"/>
          <p:cNvGraphicFramePr>
            <a:graphicFrameLocks/>
          </p:cNvGraphicFramePr>
          <p:nvPr>
            <p:extLst>
              <p:ext uri="{D42A27DB-BD31-4B8C-83A1-F6EECF244321}">
                <p14:modId xmlns:p14="http://schemas.microsoft.com/office/powerpoint/2010/main" val="2453408597"/>
              </p:ext>
            </p:extLst>
          </p:nvPr>
        </p:nvGraphicFramePr>
        <p:xfrm>
          <a:off x="467544" y="1628800"/>
          <a:ext cx="7848872" cy="4815083"/>
        </p:xfrm>
        <a:graphic>
          <a:graphicData uri="http://schemas.openxmlformats.org/drawingml/2006/table">
            <a:tbl>
              <a:tblPr firstRow="1" lastRow="1" bandRow="1">
                <a:tableStyleId>{5C22544A-7EE6-4342-B048-85BDC9FD1C3A}</a:tableStyleId>
              </a:tblPr>
              <a:tblGrid>
                <a:gridCol w="5297970"/>
                <a:gridCol w="2550902"/>
              </a:tblGrid>
              <a:tr h="460647">
                <a:tc>
                  <a:txBody>
                    <a:bodyPr/>
                    <a:lstStyle/>
                    <a:p>
                      <a:pPr algn="ctr"/>
                      <a:r>
                        <a:rPr kumimoji="1" lang="ja-JP" altLang="en-US" dirty="0" smtClean="0"/>
                        <a:t>内容</a:t>
                      </a:r>
                      <a:endParaRPr kumimoji="1" lang="ja-JP" altLang="en-US" dirty="0"/>
                    </a:p>
                  </a:txBody>
                  <a:tcPr/>
                </a:tc>
                <a:tc>
                  <a:txBody>
                    <a:bodyPr/>
                    <a:lstStyle/>
                    <a:p>
                      <a:pPr algn="ctr"/>
                      <a:r>
                        <a:rPr kumimoji="1" lang="ja-JP" altLang="en-US" dirty="0" smtClean="0"/>
                        <a:t>時間</a:t>
                      </a:r>
                      <a:endParaRPr kumimoji="1" lang="ja-JP" altLang="en-US" dirty="0"/>
                    </a:p>
                  </a:txBody>
                  <a:tcPr/>
                </a:tc>
              </a:tr>
              <a:tr h="767114">
                <a:tc>
                  <a:txBody>
                    <a:bodyPr/>
                    <a:lstStyle/>
                    <a:p>
                      <a:r>
                        <a:rPr kumimoji="1" lang="ja-JP" altLang="en-US" b="1" dirty="0" smtClean="0"/>
                        <a:t>・ラズパイのセットアップ</a:t>
                      </a:r>
                      <a:endParaRPr kumimoji="1" lang="en-US" altLang="ja-JP" b="1" dirty="0" smtClean="0"/>
                    </a:p>
                    <a:p>
                      <a:r>
                        <a:rPr kumimoji="1" lang="ja-JP" altLang="en-US" b="1" dirty="0" smtClean="0"/>
                        <a:t>・カメラを使った画像配信</a:t>
                      </a:r>
                      <a:endParaRPr kumimoji="1" lang="ja-JP" altLang="en-US" b="1" dirty="0"/>
                    </a:p>
                  </a:txBody>
                  <a:tcPr/>
                </a:tc>
                <a:tc>
                  <a:txBody>
                    <a:bodyPr/>
                    <a:lstStyle/>
                    <a:p>
                      <a:r>
                        <a:rPr kumimoji="1" lang="en-US" altLang="ja-JP" dirty="0" smtClean="0"/>
                        <a:t>10:00</a:t>
                      </a:r>
                      <a:r>
                        <a:rPr kumimoji="1" lang="ja-JP" altLang="en-US" dirty="0" smtClean="0"/>
                        <a:t>～</a:t>
                      </a:r>
                      <a:r>
                        <a:rPr kumimoji="1" lang="en-US" altLang="ja-JP" dirty="0" smtClean="0"/>
                        <a:t>11:00</a:t>
                      </a:r>
                    </a:p>
                    <a:p>
                      <a:r>
                        <a:rPr kumimoji="1" lang="ja-JP" altLang="en-US" dirty="0" smtClean="0"/>
                        <a:t>（</a:t>
                      </a:r>
                      <a:r>
                        <a:rPr kumimoji="1" lang="en-US" altLang="ja-JP" dirty="0" smtClean="0"/>
                        <a:t>1</a:t>
                      </a:r>
                      <a:r>
                        <a:rPr kumimoji="1" lang="ja-JP" altLang="en-US" dirty="0" smtClean="0"/>
                        <a:t>時間）</a:t>
                      </a:r>
                      <a:endParaRPr kumimoji="1" lang="ja-JP" altLang="en-US" dirty="0"/>
                    </a:p>
                  </a:txBody>
                  <a:tcPr/>
                </a:tc>
              </a:tr>
              <a:tr h="860471">
                <a:tc>
                  <a:txBody>
                    <a:bodyPr/>
                    <a:lstStyle/>
                    <a:p>
                      <a:r>
                        <a:rPr kumimoji="1" lang="ja-JP" altLang="en-US" dirty="0" smtClean="0"/>
                        <a:t>・機械学習</a:t>
                      </a:r>
                      <a:endParaRPr kumimoji="1" lang="en-US" altLang="ja-JP" dirty="0" smtClean="0"/>
                    </a:p>
                    <a:p>
                      <a:r>
                        <a:rPr kumimoji="1" lang="ja-JP" altLang="en-US" dirty="0" smtClean="0"/>
                        <a:t>・ニューラルネットワーク</a:t>
                      </a:r>
                      <a:endParaRPr kumimoji="1" lang="en-US" altLang="ja-JP" dirty="0" smtClean="0"/>
                    </a:p>
                  </a:txBody>
                  <a:tcPr/>
                </a:tc>
                <a:tc>
                  <a:txBody>
                    <a:bodyPr/>
                    <a:lstStyle/>
                    <a:p>
                      <a:r>
                        <a:rPr kumimoji="1" lang="en-US" altLang="ja-JP" dirty="0" smtClean="0"/>
                        <a:t>11:00</a:t>
                      </a:r>
                      <a:r>
                        <a:rPr kumimoji="1" lang="ja-JP" altLang="en-US" dirty="0" smtClean="0"/>
                        <a:t>～</a:t>
                      </a:r>
                      <a:r>
                        <a:rPr kumimoji="1" lang="en-US" altLang="ja-JP" dirty="0" smtClean="0"/>
                        <a:t>11:30</a:t>
                      </a:r>
                    </a:p>
                    <a:p>
                      <a:r>
                        <a:rPr kumimoji="1" lang="ja-JP" altLang="en-US" dirty="0" smtClean="0"/>
                        <a:t>（</a:t>
                      </a:r>
                      <a:r>
                        <a:rPr kumimoji="1" lang="en-US" altLang="ja-JP" dirty="0" smtClean="0"/>
                        <a:t>30</a:t>
                      </a:r>
                      <a:r>
                        <a:rPr kumimoji="1" lang="ja-JP" altLang="en-US" dirty="0" smtClean="0"/>
                        <a:t>分）</a:t>
                      </a:r>
                      <a:endParaRPr kumimoji="1" lang="ja-JP" altLang="en-US" dirty="0"/>
                    </a:p>
                  </a:txBody>
                  <a:tcPr/>
                </a:tc>
              </a:tr>
              <a:tr h="767114">
                <a:tc>
                  <a:txBody>
                    <a:bodyPr/>
                    <a:lstStyle/>
                    <a:p>
                      <a:r>
                        <a:rPr kumimoji="1" lang="ja-JP" altLang="en-US" dirty="0" smtClean="0"/>
                        <a:t>休憩</a:t>
                      </a:r>
                      <a:endParaRPr kumimoji="1" lang="ja-JP" altLang="en-US" dirty="0"/>
                    </a:p>
                  </a:txBody>
                  <a:tcPr/>
                </a:tc>
                <a:tc>
                  <a:txBody>
                    <a:bodyPr/>
                    <a:lstStyle/>
                    <a:p>
                      <a:r>
                        <a:rPr kumimoji="1" lang="en-US" altLang="ja-JP" dirty="0" smtClean="0"/>
                        <a:t>11:30</a:t>
                      </a:r>
                      <a:r>
                        <a:rPr kumimoji="1" lang="ja-JP" altLang="en-US" dirty="0" smtClean="0"/>
                        <a:t>～</a:t>
                      </a:r>
                      <a:r>
                        <a:rPr kumimoji="1" lang="en-US" altLang="ja-JP" dirty="0" smtClean="0"/>
                        <a:t>11:50</a:t>
                      </a:r>
                    </a:p>
                    <a:p>
                      <a:r>
                        <a:rPr kumimoji="1" lang="ja-JP" altLang="en-US" dirty="0" smtClean="0"/>
                        <a:t>（</a:t>
                      </a:r>
                      <a:r>
                        <a:rPr kumimoji="1" lang="en-US" altLang="ja-JP" dirty="0" smtClean="0"/>
                        <a:t>20</a:t>
                      </a:r>
                      <a:r>
                        <a:rPr kumimoji="1" lang="ja-JP" altLang="en-US" dirty="0" smtClean="0"/>
                        <a:t>分）</a:t>
                      </a:r>
                      <a:endParaRPr kumimoji="1" lang="ja-JP" altLang="en-US" dirty="0"/>
                    </a:p>
                  </a:txBody>
                  <a:tcPr/>
                </a:tc>
              </a:tr>
              <a:tr h="767114">
                <a:tc>
                  <a:txBody>
                    <a:bodyPr/>
                    <a:lstStyle/>
                    <a:p>
                      <a:r>
                        <a:rPr kumimoji="1" lang="ja-JP" altLang="en-US" dirty="0" smtClean="0"/>
                        <a:t>・手書き数字認識の説明</a:t>
                      </a:r>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b="1" dirty="0" smtClean="0"/>
                        <a:t>・手書き数字認識システムの実装とテスト</a:t>
                      </a:r>
                      <a:endParaRPr kumimoji="1" lang="en-US" altLang="ja-JP" b="1" dirty="0" smtClean="0"/>
                    </a:p>
                  </a:txBody>
                  <a:tcPr/>
                </a:tc>
                <a:tc>
                  <a:txBody>
                    <a:bodyPr/>
                    <a:lstStyle/>
                    <a:p>
                      <a:r>
                        <a:rPr kumimoji="1" lang="en-US" altLang="ja-JP" dirty="0" smtClean="0"/>
                        <a:t>11:50</a:t>
                      </a:r>
                      <a:r>
                        <a:rPr kumimoji="1" lang="ja-JP" altLang="en-US" dirty="0" smtClean="0"/>
                        <a:t>～</a:t>
                      </a:r>
                      <a:r>
                        <a:rPr kumimoji="1" lang="en-US" altLang="ja-JP" dirty="0" smtClean="0"/>
                        <a:t>12:15</a:t>
                      </a:r>
                    </a:p>
                    <a:p>
                      <a:r>
                        <a:rPr kumimoji="1" lang="ja-JP" altLang="en-US" dirty="0" smtClean="0"/>
                        <a:t>（</a:t>
                      </a:r>
                      <a:r>
                        <a:rPr kumimoji="1" lang="en-US" altLang="ja-JP" dirty="0" smtClean="0"/>
                        <a:t>25</a:t>
                      </a:r>
                      <a:r>
                        <a:rPr kumimoji="1" lang="ja-JP" altLang="en-US" dirty="0" smtClean="0"/>
                        <a:t>分）</a:t>
                      </a:r>
                    </a:p>
                  </a:txBody>
                  <a:tcPr/>
                </a:tc>
              </a:tr>
              <a:tr h="76711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・画像認識、畳み込みニューラルネットワーク</a:t>
                      </a:r>
                    </a:p>
                    <a:p>
                      <a:r>
                        <a:rPr kumimoji="1" lang="ja-JP" altLang="en-US" b="1" dirty="0" smtClean="0"/>
                        <a:t>・画像認識システムの実装とテスト</a:t>
                      </a:r>
                      <a:endParaRPr kumimoji="1" lang="en-US" altLang="ja-JP" b="1" dirty="0" smtClean="0"/>
                    </a:p>
                  </a:txBody>
                  <a:tcPr/>
                </a:tc>
                <a:tc>
                  <a:txBody>
                    <a:bodyPr/>
                    <a:lstStyle/>
                    <a:p>
                      <a:r>
                        <a:rPr kumimoji="1" lang="en-US" altLang="ja-JP" dirty="0" smtClean="0"/>
                        <a:t>12:15</a:t>
                      </a:r>
                      <a:r>
                        <a:rPr kumimoji="1" lang="ja-JP" altLang="en-US" dirty="0" smtClean="0"/>
                        <a:t>～</a:t>
                      </a:r>
                      <a:r>
                        <a:rPr kumimoji="1" lang="en-US" altLang="ja-JP" dirty="0" smtClean="0"/>
                        <a:t>13:00</a:t>
                      </a:r>
                    </a:p>
                    <a:p>
                      <a:r>
                        <a:rPr kumimoji="1" lang="ja-JP" altLang="en-US" dirty="0" smtClean="0"/>
                        <a:t>（</a:t>
                      </a:r>
                      <a:r>
                        <a:rPr kumimoji="1" lang="en-US" altLang="ja-JP" dirty="0" smtClean="0"/>
                        <a:t>45</a:t>
                      </a:r>
                      <a:r>
                        <a:rPr kumimoji="1" lang="ja-JP" altLang="en-US" dirty="0" smtClean="0"/>
                        <a:t>分）</a:t>
                      </a:r>
                      <a:endParaRPr kumimoji="1" lang="ja-JP" altLang="en-US" dirty="0"/>
                    </a:p>
                  </a:txBody>
                  <a:tcPr/>
                </a:tc>
              </a:tr>
              <a:tr h="425509">
                <a:tc>
                  <a:txBody>
                    <a:bodyPr/>
                    <a:lstStyle/>
                    <a:p>
                      <a:r>
                        <a:rPr kumimoji="1" lang="ja-JP" altLang="en-US" dirty="0" smtClean="0"/>
                        <a:t>計</a:t>
                      </a:r>
                      <a:endParaRPr kumimoji="1" lang="ja-JP" altLang="en-US" dirty="0"/>
                    </a:p>
                  </a:txBody>
                  <a:tcPr/>
                </a:tc>
                <a:tc>
                  <a:txBody>
                    <a:bodyPr/>
                    <a:lstStyle/>
                    <a:p>
                      <a:r>
                        <a:rPr kumimoji="1" lang="en-US" altLang="ja-JP" dirty="0" smtClean="0"/>
                        <a:t>3</a:t>
                      </a:r>
                      <a:r>
                        <a:rPr kumimoji="1" lang="ja-JP" altLang="en-US" dirty="0" smtClean="0"/>
                        <a:t>時間</a:t>
                      </a:r>
                      <a:endParaRPr kumimoji="1" lang="ja-JP" altLang="en-US" dirty="0"/>
                    </a:p>
                  </a:txBody>
                  <a:tcPr/>
                </a:tc>
              </a:tr>
            </a:tbl>
          </a:graphicData>
        </a:graphic>
      </p:graphicFrame>
      <p:sp>
        <p:nvSpPr>
          <p:cNvPr id="4" name="正方形/長方形 3"/>
          <p:cNvSpPr/>
          <p:nvPr/>
        </p:nvSpPr>
        <p:spPr>
          <a:xfrm>
            <a:off x="323528" y="4437112"/>
            <a:ext cx="8064896" cy="792088"/>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54598501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本日のハンズオンの内容</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手書き数字認識</a:t>
            </a:r>
            <a:endParaRPr kumimoji="1" lang="en-US" altLang="ja-JP" dirty="0" smtClean="0"/>
          </a:p>
          <a:p>
            <a:r>
              <a:rPr lang="ja-JP" altLang="en-US" dirty="0" smtClean="0"/>
              <a:t>画像認識</a:t>
            </a:r>
            <a:endParaRPr kumimoji="1" lang="ja-JP" altLang="en-US" dirty="0"/>
          </a:p>
        </p:txBody>
      </p:sp>
    </p:spTree>
    <p:extLst>
      <p:ext uri="{BB962C8B-B14F-4D97-AF65-F5344CB8AC3E}">
        <p14:creationId xmlns:p14="http://schemas.microsoft.com/office/powerpoint/2010/main" val="55948378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手書き</a:t>
            </a:r>
            <a:r>
              <a:rPr lang="ja-JP" altLang="en-US" dirty="0"/>
              <a:t>数字</a:t>
            </a:r>
            <a:r>
              <a:rPr kumimoji="1" lang="ja-JP" altLang="en-US" dirty="0" smtClean="0"/>
              <a:t>認識</a:t>
            </a:r>
            <a:endParaRPr kumimoji="1" lang="ja-JP" altLang="en-US" dirty="0"/>
          </a:p>
        </p:txBody>
      </p:sp>
      <p:sp>
        <p:nvSpPr>
          <p:cNvPr id="4" name="テキスト ボックス 3"/>
          <p:cNvSpPr txBox="1"/>
          <p:nvPr/>
        </p:nvSpPr>
        <p:spPr>
          <a:xfrm>
            <a:off x="4261796" y="5584933"/>
            <a:ext cx="3500728" cy="4616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kumimoji="1" lang="ja-JP" altLang="en-US" sz="2400" dirty="0" smtClean="0"/>
              <a:t>学習済み</a:t>
            </a:r>
            <a:r>
              <a:rPr kumimoji="1" lang="en-US" altLang="ja-JP" sz="2400" dirty="0" smtClean="0"/>
              <a:t>AI</a:t>
            </a:r>
            <a:endParaRPr kumimoji="1" lang="ja-JP" altLang="en-US" sz="2400" dirty="0"/>
          </a:p>
        </p:txBody>
      </p:sp>
      <p:pic>
        <p:nvPicPr>
          <p:cNvPr id="5" name="Picture 1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61795" y="2632837"/>
            <a:ext cx="3500729" cy="286059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角丸四角形吹き出し 6"/>
          <p:cNvSpPr/>
          <p:nvPr/>
        </p:nvSpPr>
        <p:spPr>
          <a:xfrm>
            <a:off x="545095" y="2022968"/>
            <a:ext cx="2455441" cy="699416"/>
          </a:xfrm>
          <a:prstGeom prst="wedgeRoundRectCallout">
            <a:avLst>
              <a:gd name="adj1" fmla="val -5125"/>
              <a:gd name="adj2" fmla="val 69262"/>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2000" dirty="0" smtClean="0"/>
              <a:t>これは何？</a:t>
            </a:r>
            <a:endParaRPr kumimoji="1" lang="ja-JP" altLang="en-US" sz="2000" dirty="0"/>
          </a:p>
        </p:txBody>
      </p:sp>
      <p:sp>
        <p:nvSpPr>
          <p:cNvPr id="8" name="右矢印 7"/>
          <p:cNvSpPr/>
          <p:nvPr/>
        </p:nvSpPr>
        <p:spPr>
          <a:xfrm>
            <a:off x="3087257" y="3893040"/>
            <a:ext cx="792088" cy="72438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円形吹き出し 8"/>
          <p:cNvSpPr/>
          <p:nvPr/>
        </p:nvSpPr>
        <p:spPr>
          <a:xfrm>
            <a:off x="6012160" y="1556792"/>
            <a:ext cx="2869470" cy="1447211"/>
          </a:xfrm>
          <a:prstGeom prst="wedgeEllipseCallout">
            <a:avLst>
              <a:gd name="adj1" fmla="val -36369"/>
              <a:gd name="adj2" fmla="val 46704"/>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ja-JP" sz="2000" dirty="0" smtClean="0"/>
              <a:t>90%</a:t>
            </a:r>
            <a:r>
              <a:rPr kumimoji="1" lang="ja-JP" altLang="en-US" sz="2000" dirty="0" smtClean="0"/>
              <a:t>の確率で</a:t>
            </a:r>
            <a:endParaRPr kumimoji="1" lang="en-US" altLang="ja-JP" sz="2000" dirty="0" smtClean="0"/>
          </a:p>
          <a:p>
            <a:pPr algn="ctr"/>
            <a:r>
              <a:rPr lang="ja-JP" altLang="en-US" sz="2000" dirty="0" smtClean="0"/>
              <a:t>「５」</a:t>
            </a:r>
            <a:endParaRPr lang="en-US" altLang="ja-JP" sz="2000" dirty="0" smtClean="0"/>
          </a:p>
          <a:p>
            <a:pPr algn="ctr"/>
            <a:r>
              <a:rPr kumimoji="1" lang="ja-JP" altLang="en-US" sz="2000" dirty="0" smtClean="0"/>
              <a:t>だと思いマス</a:t>
            </a:r>
            <a:endParaRPr kumimoji="1" lang="ja-JP" altLang="en-US" sz="2000"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9816" y="3140084"/>
            <a:ext cx="2286000" cy="2305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0112667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機械学習の流れ</a:t>
            </a:r>
            <a:endParaRPr kumimoji="1" lang="ja-JP" altLang="en-US" dirty="0"/>
          </a:p>
        </p:txBody>
      </p:sp>
      <p:sp>
        <p:nvSpPr>
          <p:cNvPr id="5" name="ホームベース 4"/>
          <p:cNvSpPr/>
          <p:nvPr/>
        </p:nvSpPr>
        <p:spPr>
          <a:xfrm>
            <a:off x="2267744" y="1934777"/>
            <a:ext cx="1823783" cy="2455143"/>
          </a:xfrm>
          <a:prstGeom prst="homePlate">
            <a:avLst>
              <a:gd name="adj" fmla="val 50735"/>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dirty="0" smtClean="0"/>
              <a:t>教師データ</a:t>
            </a:r>
            <a:endParaRPr kumimoji="1" lang="en-US" altLang="ja-JP" dirty="0" smtClean="0"/>
          </a:p>
          <a:p>
            <a:pPr algn="ctr"/>
            <a:r>
              <a:rPr kumimoji="1" lang="ja-JP" altLang="en-US" dirty="0" smtClean="0"/>
              <a:t>収集・加工</a:t>
            </a:r>
            <a:endParaRPr kumimoji="1" lang="en-US" altLang="ja-JP" dirty="0" smtClean="0"/>
          </a:p>
        </p:txBody>
      </p:sp>
      <p:sp>
        <p:nvSpPr>
          <p:cNvPr id="6" name="ホームベース 5"/>
          <p:cNvSpPr/>
          <p:nvPr/>
        </p:nvSpPr>
        <p:spPr>
          <a:xfrm>
            <a:off x="5940152" y="1947171"/>
            <a:ext cx="1512168" cy="2455143"/>
          </a:xfrm>
          <a:prstGeom prst="homePlate">
            <a:avLst>
              <a:gd name="adj" fmla="val 50735"/>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dirty="0" smtClean="0"/>
              <a:t>学習</a:t>
            </a:r>
            <a:endParaRPr kumimoji="1" lang="en-US" altLang="ja-JP" dirty="0" smtClean="0"/>
          </a:p>
        </p:txBody>
      </p:sp>
      <p:sp>
        <p:nvSpPr>
          <p:cNvPr id="7" name="ホームベース 6"/>
          <p:cNvSpPr/>
          <p:nvPr/>
        </p:nvSpPr>
        <p:spPr>
          <a:xfrm>
            <a:off x="7524328" y="1904297"/>
            <a:ext cx="1440160" cy="2455143"/>
          </a:xfrm>
          <a:prstGeom prst="homePlate">
            <a:avLst>
              <a:gd name="adj" fmla="val 50735"/>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dirty="0" smtClean="0"/>
              <a:t>開発</a:t>
            </a:r>
            <a:endParaRPr kumimoji="1" lang="en-US" altLang="ja-JP" dirty="0" smtClean="0"/>
          </a:p>
          <a:p>
            <a:pPr algn="ctr"/>
            <a:r>
              <a:rPr lang="ja-JP" altLang="en-US" dirty="0"/>
              <a:t>運用</a:t>
            </a:r>
            <a:endParaRPr kumimoji="1" lang="ja-JP" altLang="en-US" dirty="0"/>
          </a:p>
        </p:txBody>
      </p:sp>
      <p:sp>
        <p:nvSpPr>
          <p:cNvPr id="10" name="ホームベース 9"/>
          <p:cNvSpPr/>
          <p:nvPr/>
        </p:nvSpPr>
        <p:spPr>
          <a:xfrm>
            <a:off x="4211960" y="1900105"/>
            <a:ext cx="1656184" cy="2455143"/>
          </a:xfrm>
          <a:prstGeom prst="homePlate">
            <a:avLst>
              <a:gd name="adj" fmla="val 50735"/>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dirty="0" smtClean="0"/>
              <a:t>ネットワークモデル設計</a:t>
            </a:r>
            <a:endParaRPr kumimoji="1" lang="ja-JP" altLang="en-US" dirty="0"/>
          </a:p>
        </p:txBody>
      </p:sp>
      <p:sp>
        <p:nvSpPr>
          <p:cNvPr id="11" name="ホームベース 10"/>
          <p:cNvSpPr/>
          <p:nvPr/>
        </p:nvSpPr>
        <p:spPr>
          <a:xfrm>
            <a:off x="467544" y="1900104"/>
            <a:ext cx="1656184" cy="2455143"/>
          </a:xfrm>
          <a:prstGeom prst="homePlate">
            <a:avLst>
              <a:gd name="adj" fmla="val 50735"/>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dirty="0" smtClean="0"/>
              <a:t>データの定義</a:t>
            </a:r>
            <a:endParaRPr kumimoji="1" lang="en-US" altLang="ja-JP" dirty="0" smtClean="0"/>
          </a:p>
        </p:txBody>
      </p:sp>
      <p:sp>
        <p:nvSpPr>
          <p:cNvPr id="3" name="U ターン矢印 2"/>
          <p:cNvSpPr/>
          <p:nvPr/>
        </p:nvSpPr>
        <p:spPr>
          <a:xfrm rot="10800000">
            <a:off x="4357538" y="4402314"/>
            <a:ext cx="2158678" cy="642926"/>
          </a:xfrm>
          <a:prstGeom prst="uturnArrow">
            <a:avLst>
              <a:gd name="adj1" fmla="val 28584"/>
              <a:gd name="adj2" fmla="val 25000"/>
              <a:gd name="adj3" fmla="val 29685"/>
              <a:gd name="adj4" fmla="val 43750"/>
              <a:gd name="adj5" fmla="val 100000"/>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solidFill>
                <a:schemeClr val="tx1"/>
              </a:solidFill>
            </a:endParaRPr>
          </a:p>
        </p:txBody>
      </p:sp>
      <p:sp>
        <p:nvSpPr>
          <p:cNvPr id="12" name="テキスト ボックス 11"/>
          <p:cNvSpPr txBox="1"/>
          <p:nvPr/>
        </p:nvSpPr>
        <p:spPr>
          <a:xfrm>
            <a:off x="4514451" y="5138100"/>
            <a:ext cx="2181785" cy="369332"/>
          </a:xfrm>
          <a:prstGeom prst="rect">
            <a:avLst/>
          </a:prstGeom>
          <a:noFill/>
        </p:spPr>
        <p:txBody>
          <a:bodyPr wrap="square" rtlCol="0">
            <a:spAutoFit/>
          </a:bodyPr>
          <a:lstStyle/>
          <a:p>
            <a:r>
              <a:rPr kumimoji="1" lang="ja-JP" altLang="en-US" dirty="0" smtClean="0"/>
              <a:t>トライアル＆エラー</a:t>
            </a:r>
            <a:endParaRPr kumimoji="1" lang="ja-JP" altLang="en-US" dirty="0"/>
          </a:p>
        </p:txBody>
      </p:sp>
      <p:sp>
        <p:nvSpPr>
          <p:cNvPr id="13" name="四角形吹き出し 12"/>
          <p:cNvSpPr/>
          <p:nvPr/>
        </p:nvSpPr>
        <p:spPr>
          <a:xfrm>
            <a:off x="7020272" y="836712"/>
            <a:ext cx="1422158" cy="864096"/>
          </a:xfrm>
          <a:prstGeom prst="wedgeRectCallout">
            <a:avLst>
              <a:gd name="adj1" fmla="val 15975"/>
              <a:gd name="adj2" fmla="val 71574"/>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kumimoji="1" lang="ja-JP" altLang="en-US" dirty="0" smtClean="0"/>
              <a:t>今日やるのはココ</a:t>
            </a:r>
            <a:endParaRPr kumimoji="1" lang="ja-JP" altLang="en-US" dirty="0"/>
          </a:p>
        </p:txBody>
      </p:sp>
    </p:spTree>
    <p:extLst>
      <p:ext uri="{BB962C8B-B14F-4D97-AF65-F5344CB8AC3E}">
        <p14:creationId xmlns:p14="http://schemas.microsoft.com/office/powerpoint/2010/main" val="19541441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本日の内容</a:t>
            </a:r>
            <a:endParaRPr kumimoji="1" lang="ja-JP" altLang="en-US" dirty="0"/>
          </a:p>
        </p:txBody>
      </p:sp>
      <p:sp>
        <p:nvSpPr>
          <p:cNvPr id="3" name="コンテンツ プレースホルダー 2"/>
          <p:cNvSpPr>
            <a:spLocks noGrp="1"/>
          </p:cNvSpPr>
          <p:nvPr>
            <p:ph idx="1"/>
          </p:nvPr>
        </p:nvSpPr>
        <p:spPr/>
        <p:txBody>
          <a:bodyPr/>
          <a:lstStyle/>
          <a:p>
            <a:r>
              <a:rPr lang="ja-JP" altLang="en-US" dirty="0"/>
              <a:t>ラズベリーパイとカメラモジュールを使用し、カメラで読み取ったものが何かを認識できるところまでを、ゼロから実装する</a:t>
            </a:r>
            <a:endParaRPr lang="en-US" altLang="ja-JP" dirty="0"/>
          </a:p>
          <a:p>
            <a:r>
              <a:rPr lang="ja-JP" altLang="en-US" dirty="0"/>
              <a:t>実際に自分で手を動かして実装すると同時に、ディープラーニングの手法についても学ぶ</a:t>
            </a:r>
          </a:p>
          <a:p>
            <a:pPr marL="114300" indent="0">
              <a:buNone/>
            </a:pPr>
            <a:endParaRPr kumimoji="1" lang="ja-JP" altLang="en-US" dirty="0"/>
          </a:p>
        </p:txBody>
      </p:sp>
    </p:spTree>
    <p:extLst>
      <p:ext uri="{BB962C8B-B14F-4D97-AF65-F5344CB8AC3E}">
        <p14:creationId xmlns:p14="http://schemas.microsoft.com/office/powerpoint/2010/main" val="181349947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MNIST</a:t>
            </a:r>
            <a:r>
              <a:rPr kumimoji="1" lang="ja-JP" altLang="en-US" dirty="0" smtClean="0"/>
              <a:t>（エムニスト）</a:t>
            </a:r>
            <a:endParaRPr kumimoji="1" lang="ja-JP" altLang="en-US" dirty="0"/>
          </a:p>
        </p:txBody>
      </p:sp>
      <p:pic>
        <p:nvPicPr>
          <p:cNvPr id="1026" name="Picture 2" descr="https://www.codexa.net/wp-content/uploads/2018/03/mnist_plot-800x600.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03648" y="2541097"/>
            <a:ext cx="5377408" cy="4033056"/>
          </a:xfrm>
          <a:prstGeom prst="rect">
            <a:avLst/>
          </a:prstGeom>
          <a:noFill/>
          <a:extLst>
            <a:ext uri="{909E8E84-426E-40DD-AFC4-6F175D3DCCD1}">
              <a14:hiddenFill xmlns:a14="http://schemas.microsoft.com/office/drawing/2010/main">
                <a:solidFill>
                  <a:srgbClr val="FFFFFF"/>
                </a:solidFill>
              </a14:hiddenFill>
            </a:ext>
          </a:extLst>
        </p:spPr>
      </p:pic>
      <p:sp>
        <p:nvSpPr>
          <p:cNvPr id="4" name="テキスト ボックス 3"/>
          <p:cNvSpPr txBox="1"/>
          <p:nvPr/>
        </p:nvSpPr>
        <p:spPr>
          <a:xfrm>
            <a:off x="251520" y="1477233"/>
            <a:ext cx="8496944" cy="1015663"/>
          </a:xfrm>
          <a:prstGeom prst="rect">
            <a:avLst/>
          </a:prstGeom>
          <a:noFill/>
        </p:spPr>
        <p:txBody>
          <a:bodyPr wrap="square" rtlCol="0">
            <a:spAutoFit/>
          </a:bodyPr>
          <a:lstStyle/>
          <a:p>
            <a:r>
              <a:rPr lang="en-US" altLang="ja-JP" sz="2000" b="1" dirty="0"/>
              <a:t>0</a:t>
            </a:r>
            <a:r>
              <a:rPr lang="ja-JP" altLang="en-US" sz="2000" b="1" dirty="0"/>
              <a:t>から</a:t>
            </a:r>
            <a:r>
              <a:rPr lang="en-US" altLang="ja-JP" sz="2000" b="1" dirty="0"/>
              <a:t>9</a:t>
            </a:r>
            <a:r>
              <a:rPr lang="ja-JP" altLang="en-US" sz="2000" b="1" dirty="0"/>
              <a:t>までの</a:t>
            </a:r>
            <a:r>
              <a:rPr lang="en-US" altLang="ja-JP" sz="2000" b="1" dirty="0"/>
              <a:t>70,000</a:t>
            </a:r>
            <a:r>
              <a:rPr lang="ja-JP" altLang="en-US" sz="2000" b="1" dirty="0"/>
              <a:t>個の手書き数字の</a:t>
            </a:r>
            <a:r>
              <a:rPr lang="ja-JP" altLang="en-US" sz="2000" b="1" dirty="0" smtClean="0"/>
              <a:t>画像</a:t>
            </a:r>
            <a:endParaRPr lang="en-US" altLang="ja-JP" sz="2000" b="1" dirty="0" smtClean="0"/>
          </a:p>
          <a:p>
            <a:r>
              <a:rPr lang="ja-JP" altLang="en-US" sz="2000" dirty="0" smtClean="0"/>
              <a:t>アメリカ</a:t>
            </a:r>
            <a:r>
              <a:rPr lang="ja-JP" altLang="en-US" sz="2000" dirty="0"/>
              <a:t>国立標準技術研究所（</a:t>
            </a:r>
            <a:r>
              <a:rPr lang="en-US" altLang="ja-JP" sz="2000" dirty="0"/>
              <a:t>NIST</a:t>
            </a:r>
            <a:r>
              <a:rPr lang="ja-JP" altLang="en-US" sz="2000" dirty="0"/>
              <a:t>）が用意した手書き数字の画像データベースで、機械学習の分野で画像認識の入門用サンプルとして利用されている。</a:t>
            </a:r>
            <a:endParaRPr kumimoji="1" lang="ja-JP" altLang="en-US" sz="2000" dirty="0"/>
          </a:p>
        </p:txBody>
      </p:sp>
    </p:spTree>
    <p:extLst>
      <p:ext uri="{BB962C8B-B14F-4D97-AF65-F5344CB8AC3E}">
        <p14:creationId xmlns:p14="http://schemas.microsoft.com/office/powerpoint/2010/main" val="41274039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画像の前処理</a:t>
            </a:r>
            <a:endParaRPr kumimoji="1" lang="ja-JP" altLang="en-US" dirty="0"/>
          </a:p>
        </p:txBody>
      </p:sp>
      <p:pic>
        <p:nvPicPr>
          <p:cNvPr id="4099" name="Picture 3" descr="C:\Users\study\Downloads\ai\result.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31752" y="5211806"/>
            <a:ext cx="1078582" cy="1078582"/>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C:\Users\study\Downloads\ai\img.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08967" y="2004783"/>
            <a:ext cx="2301478" cy="1726109"/>
          </a:xfrm>
          <a:prstGeom prst="rect">
            <a:avLst/>
          </a:prstGeom>
          <a:noFill/>
          <a:extLst>
            <a:ext uri="{909E8E84-426E-40DD-AFC4-6F175D3DCCD1}">
              <a14:hiddenFill xmlns:a14="http://schemas.microsoft.com/office/drawing/2010/main">
                <a:solidFill>
                  <a:srgbClr val="FFFFFF"/>
                </a:solidFill>
              </a14:hiddenFill>
            </a:ext>
          </a:extLst>
        </p:spPr>
      </p:pic>
      <p:pic>
        <p:nvPicPr>
          <p:cNvPr id="4101" name="Picture 5" descr="C:\Users\study\Downloads\ai\img28.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98769" y="5211806"/>
            <a:ext cx="1078582" cy="1078582"/>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C:\Users\study\Downloads\ai\photo.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2542" y="1993140"/>
            <a:ext cx="2317003" cy="1737752"/>
          </a:xfrm>
          <a:prstGeom prst="rect">
            <a:avLst/>
          </a:prstGeom>
          <a:noFill/>
          <a:extLst>
            <a:ext uri="{909E8E84-426E-40DD-AFC4-6F175D3DCCD1}">
              <a14:hiddenFill xmlns:a14="http://schemas.microsoft.com/office/drawing/2010/main">
                <a:solidFill>
                  <a:srgbClr val="FFFFFF"/>
                </a:solidFill>
              </a14:hiddenFill>
            </a:ext>
          </a:extLst>
        </p:spPr>
      </p:pic>
      <p:sp>
        <p:nvSpPr>
          <p:cNvPr id="3" name="右矢印 2"/>
          <p:cNvSpPr/>
          <p:nvPr/>
        </p:nvSpPr>
        <p:spPr>
          <a:xfrm>
            <a:off x="3383361" y="2856194"/>
            <a:ext cx="2030834" cy="4426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p:cNvSpPr txBox="1"/>
          <p:nvPr/>
        </p:nvSpPr>
        <p:spPr>
          <a:xfrm>
            <a:off x="3239065" y="2327730"/>
            <a:ext cx="2376264" cy="369332"/>
          </a:xfrm>
          <a:prstGeom prst="rect">
            <a:avLst/>
          </a:prstGeom>
          <a:noFill/>
        </p:spPr>
        <p:txBody>
          <a:bodyPr wrap="square" rtlCol="0">
            <a:spAutoFit/>
          </a:bodyPr>
          <a:lstStyle/>
          <a:p>
            <a:r>
              <a:rPr lang="ja-JP" altLang="en-US" dirty="0"/>
              <a:t>グレースケール</a:t>
            </a:r>
            <a:r>
              <a:rPr kumimoji="1" lang="ja-JP" altLang="en-US" dirty="0" smtClean="0"/>
              <a:t>化</a:t>
            </a:r>
            <a:endParaRPr kumimoji="1" lang="ja-JP" altLang="en-US" dirty="0"/>
          </a:p>
        </p:txBody>
      </p:sp>
      <p:sp>
        <p:nvSpPr>
          <p:cNvPr id="10" name="テキスト ボックス 9"/>
          <p:cNvSpPr txBox="1"/>
          <p:nvPr/>
        </p:nvSpPr>
        <p:spPr>
          <a:xfrm>
            <a:off x="5149046" y="4243804"/>
            <a:ext cx="1824050" cy="369332"/>
          </a:xfrm>
          <a:prstGeom prst="rect">
            <a:avLst/>
          </a:prstGeom>
          <a:noFill/>
        </p:spPr>
        <p:txBody>
          <a:bodyPr wrap="square" rtlCol="0">
            <a:spAutoFit/>
          </a:bodyPr>
          <a:lstStyle/>
          <a:p>
            <a:pPr algn="r"/>
            <a:r>
              <a:rPr kumimoji="1" lang="ja-JP" altLang="en-US" dirty="0" smtClean="0"/>
              <a:t>サイズを整形</a:t>
            </a:r>
            <a:endParaRPr kumimoji="1" lang="ja-JP" altLang="en-US" dirty="0"/>
          </a:p>
        </p:txBody>
      </p:sp>
      <p:sp>
        <p:nvSpPr>
          <p:cNvPr id="11" name="テキスト ボックス 10"/>
          <p:cNvSpPr txBox="1"/>
          <p:nvPr/>
        </p:nvSpPr>
        <p:spPr>
          <a:xfrm>
            <a:off x="3047668" y="5027140"/>
            <a:ext cx="1467916" cy="369332"/>
          </a:xfrm>
          <a:prstGeom prst="rect">
            <a:avLst/>
          </a:prstGeom>
          <a:noFill/>
        </p:spPr>
        <p:txBody>
          <a:bodyPr wrap="square" rtlCol="0">
            <a:spAutoFit/>
          </a:bodyPr>
          <a:lstStyle/>
          <a:p>
            <a:r>
              <a:rPr kumimoji="1" lang="ja-JP" altLang="en-US" dirty="0" smtClean="0"/>
              <a:t>白黒化</a:t>
            </a:r>
            <a:endParaRPr kumimoji="1" lang="ja-JP" altLang="en-US" dirty="0"/>
          </a:p>
        </p:txBody>
      </p:sp>
      <p:sp>
        <p:nvSpPr>
          <p:cNvPr id="5" name="屈折矢印 4"/>
          <p:cNvSpPr/>
          <p:nvPr/>
        </p:nvSpPr>
        <p:spPr>
          <a:xfrm rot="16200000" flipH="1">
            <a:off x="5981634" y="4343523"/>
            <a:ext cx="1956144" cy="1301659"/>
          </a:xfrm>
          <a:prstGeom prst="bentUpArrow">
            <a:avLst>
              <a:gd name="adj1" fmla="val 14165"/>
              <a:gd name="adj2" fmla="val 16874"/>
              <a:gd name="adj3" fmla="val 1687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右矢印 12"/>
          <p:cNvSpPr/>
          <p:nvPr/>
        </p:nvSpPr>
        <p:spPr>
          <a:xfrm rot="10800000">
            <a:off x="2484750" y="5529772"/>
            <a:ext cx="2030834" cy="4426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52743473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ー 2"/>
          <p:cNvSpPr>
            <a:spLocks noGrp="1"/>
          </p:cNvSpPr>
          <p:nvPr>
            <p:ph idx="1"/>
          </p:nvPr>
        </p:nvSpPr>
        <p:spPr/>
        <p:txBody>
          <a:bodyPr>
            <a:normAutofit/>
          </a:bodyPr>
          <a:lstStyle/>
          <a:p>
            <a:pPr marL="0" indent="0">
              <a:buNone/>
            </a:pPr>
            <a:r>
              <a:rPr lang="ja-JP" altLang="en-US" sz="2800" dirty="0" smtClean="0"/>
              <a:t>「ニューラルネットワーク</a:t>
            </a:r>
            <a:r>
              <a:rPr lang="ja-JP" altLang="en-US" sz="2800" dirty="0"/>
              <a:t>による</a:t>
            </a:r>
            <a:r>
              <a:rPr lang="ja-JP" altLang="en-US" sz="2800" dirty="0" smtClean="0"/>
              <a:t>推論」</a:t>
            </a:r>
            <a:endParaRPr lang="en-US" altLang="ja-JP" sz="2800" dirty="0" smtClean="0"/>
          </a:p>
          <a:p>
            <a:pPr marL="0" indent="0">
              <a:buNone/>
            </a:pPr>
            <a:r>
              <a:rPr kumimoji="1" lang="ja-JP" altLang="en-US" sz="2800" dirty="0" smtClean="0"/>
              <a:t>と、</a:t>
            </a:r>
            <a:endParaRPr kumimoji="1" lang="en-US" altLang="ja-JP" sz="2800" dirty="0"/>
          </a:p>
          <a:p>
            <a:pPr marL="0" indent="0">
              <a:buNone/>
            </a:pPr>
            <a:r>
              <a:rPr lang="ja-JP" altLang="en-US" sz="2800" dirty="0" smtClean="0"/>
              <a:t>「畳み込み</a:t>
            </a:r>
            <a:r>
              <a:rPr lang="ja-JP" altLang="en-US" sz="2800" dirty="0"/>
              <a:t>ニューラルネットワークによる</a:t>
            </a:r>
            <a:r>
              <a:rPr lang="ja-JP" altLang="en-US" sz="2800" dirty="0" smtClean="0"/>
              <a:t>推論」</a:t>
            </a:r>
            <a:endParaRPr lang="en-US" altLang="ja-JP" sz="2800" dirty="0" smtClean="0"/>
          </a:p>
          <a:p>
            <a:pPr marL="0" indent="0">
              <a:buNone/>
            </a:pPr>
            <a:endParaRPr lang="en-US" altLang="ja-JP" sz="2800" dirty="0" smtClean="0"/>
          </a:p>
          <a:p>
            <a:pPr marL="0" indent="0">
              <a:buNone/>
            </a:pPr>
            <a:r>
              <a:rPr kumimoji="1" lang="ja-JP" altLang="en-US" sz="2800" dirty="0" smtClean="0"/>
              <a:t>のどちらが精度が良いでしょうか？</a:t>
            </a:r>
            <a:endParaRPr kumimoji="1" lang="ja-JP" altLang="en-US" sz="2800" dirty="0"/>
          </a:p>
        </p:txBody>
      </p:sp>
    </p:spTree>
    <p:extLst>
      <p:ext uri="{BB962C8B-B14F-4D97-AF65-F5344CB8AC3E}">
        <p14:creationId xmlns:p14="http://schemas.microsoft.com/office/powerpoint/2010/main" val="372590940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タイムテーブル</a:t>
            </a:r>
            <a:endParaRPr kumimoji="1" lang="ja-JP" altLang="en-US" dirty="0"/>
          </a:p>
        </p:txBody>
      </p:sp>
      <p:graphicFrame>
        <p:nvGraphicFramePr>
          <p:cNvPr id="3" name="コンテンツ プレースホルダー 3"/>
          <p:cNvGraphicFramePr>
            <a:graphicFrameLocks/>
          </p:cNvGraphicFramePr>
          <p:nvPr>
            <p:extLst>
              <p:ext uri="{D42A27DB-BD31-4B8C-83A1-F6EECF244321}">
                <p14:modId xmlns:p14="http://schemas.microsoft.com/office/powerpoint/2010/main" val="2502154210"/>
              </p:ext>
            </p:extLst>
          </p:nvPr>
        </p:nvGraphicFramePr>
        <p:xfrm>
          <a:off x="467544" y="1628800"/>
          <a:ext cx="7848872" cy="4815083"/>
        </p:xfrm>
        <a:graphic>
          <a:graphicData uri="http://schemas.openxmlformats.org/drawingml/2006/table">
            <a:tbl>
              <a:tblPr firstRow="1" lastRow="1" bandRow="1">
                <a:tableStyleId>{5C22544A-7EE6-4342-B048-85BDC9FD1C3A}</a:tableStyleId>
              </a:tblPr>
              <a:tblGrid>
                <a:gridCol w="5297970"/>
                <a:gridCol w="2550902"/>
              </a:tblGrid>
              <a:tr h="460647">
                <a:tc>
                  <a:txBody>
                    <a:bodyPr/>
                    <a:lstStyle/>
                    <a:p>
                      <a:pPr algn="ctr"/>
                      <a:r>
                        <a:rPr kumimoji="1" lang="ja-JP" altLang="en-US" dirty="0" smtClean="0"/>
                        <a:t>内容</a:t>
                      </a:r>
                      <a:endParaRPr kumimoji="1" lang="ja-JP" altLang="en-US" dirty="0"/>
                    </a:p>
                  </a:txBody>
                  <a:tcPr/>
                </a:tc>
                <a:tc>
                  <a:txBody>
                    <a:bodyPr/>
                    <a:lstStyle/>
                    <a:p>
                      <a:pPr algn="ctr"/>
                      <a:r>
                        <a:rPr kumimoji="1" lang="ja-JP" altLang="en-US" dirty="0" smtClean="0"/>
                        <a:t>時間</a:t>
                      </a:r>
                      <a:endParaRPr kumimoji="1" lang="ja-JP" altLang="en-US" dirty="0"/>
                    </a:p>
                  </a:txBody>
                  <a:tcPr/>
                </a:tc>
              </a:tr>
              <a:tr h="767114">
                <a:tc>
                  <a:txBody>
                    <a:bodyPr/>
                    <a:lstStyle/>
                    <a:p>
                      <a:r>
                        <a:rPr kumimoji="1" lang="ja-JP" altLang="en-US" b="1" dirty="0" smtClean="0"/>
                        <a:t>・ラズパイのセットアップ</a:t>
                      </a:r>
                      <a:endParaRPr kumimoji="1" lang="en-US" altLang="ja-JP" b="1" dirty="0" smtClean="0"/>
                    </a:p>
                    <a:p>
                      <a:r>
                        <a:rPr kumimoji="1" lang="ja-JP" altLang="en-US" b="1" dirty="0" smtClean="0"/>
                        <a:t>・カメラを使った画像配信</a:t>
                      </a:r>
                      <a:endParaRPr kumimoji="1" lang="ja-JP" altLang="en-US" b="1" dirty="0"/>
                    </a:p>
                  </a:txBody>
                  <a:tcPr/>
                </a:tc>
                <a:tc>
                  <a:txBody>
                    <a:bodyPr/>
                    <a:lstStyle/>
                    <a:p>
                      <a:r>
                        <a:rPr kumimoji="1" lang="en-US" altLang="ja-JP" dirty="0" smtClean="0"/>
                        <a:t>10:00</a:t>
                      </a:r>
                      <a:r>
                        <a:rPr kumimoji="1" lang="ja-JP" altLang="en-US" dirty="0" smtClean="0"/>
                        <a:t>～</a:t>
                      </a:r>
                      <a:r>
                        <a:rPr kumimoji="1" lang="en-US" altLang="ja-JP" dirty="0" smtClean="0"/>
                        <a:t>11:00</a:t>
                      </a:r>
                    </a:p>
                    <a:p>
                      <a:r>
                        <a:rPr kumimoji="1" lang="ja-JP" altLang="en-US" dirty="0" smtClean="0"/>
                        <a:t>（</a:t>
                      </a:r>
                      <a:r>
                        <a:rPr kumimoji="1" lang="en-US" altLang="ja-JP" dirty="0" smtClean="0"/>
                        <a:t>1</a:t>
                      </a:r>
                      <a:r>
                        <a:rPr kumimoji="1" lang="ja-JP" altLang="en-US" dirty="0" smtClean="0"/>
                        <a:t>時間）</a:t>
                      </a:r>
                      <a:endParaRPr kumimoji="1" lang="ja-JP" altLang="en-US" dirty="0"/>
                    </a:p>
                  </a:txBody>
                  <a:tcPr/>
                </a:tc>
              </a:tr>
              <a:tr h="860471">
                <a:tc>
                  <a:txBody>
                    <a:bodyPr/>
                    <a:lstStyle/>
                    <a:p>
                      <a:r>
                        <a:rPr kumimoji="1" lang="ja-JP" altLang="en-US" dirty="0" smtClean="0"/>
                        <a:t>・機械学習</a:t>
                      </a:r>
                      <a:endParaRPr kumimoji="1" lang="en-US" altLang="ja-JP" dirty="0" smtClean="0"/>
                    </a:p>
                    <a:p>
                      <a:r>
                        <a:rPr kumimoji="1" lang="ja-JP" altLang="en-US" dirty="0" smtClean="0"/>
                        <a:t>・ニューラルネットワーク</a:t>
                      </a:r>
                      <a:endParaRPr kumimoji="1" lang="en-US" altLang="ja-JP" dirty="0" smtClean="0"/>
                    </a:p>
                  </a:txBody>
                  <a:tcPr/>
                </a:tc>
                <a:tc>
                  <a:txBody>
                    <a:bodyPr/>
                    <a:lstStyle/>
                    <a:p>
                      <a:r>
                        <a:rPr kumimoji="1" lang="en-US" altLang="ja-JP" dirty="0" smtClean="0"/>
                        <a:t>11:00</a:t>
                      </a:r>
                      <a:r>
                        <a:rPr kumimoji="1" lang="ja-JP" altLang="en-US" dirty="0" smtClean="0"/>
                        <a:t>～</a:t>
                      </a:r>
                      <a:r>
                        <a:rPr kumimoji="1" lang="en-US" altLang="ja-JP" dirty="0" smtClean="0"/>
                        <a:t>11:30</a:t>
                      </a:r>
                    </a:p>
                    <a:p>
                      <a:r>
                        <a:rPr kumimoji="1" lang="ja-JP" altLang="en-US" dirty="0" smtClean="0"/>
                        <a:t>（</a:t>
                      </a:r>
                      <a:r>
                        <a:rPr kumimoji="1" lang="en-US" altLang="ja-JP" dirty="0" smtClean="0"/>
                        <a:t>30</a:t>
                      </a:r>
                      <a:r>
                        <a:rPr kumimoji="1" lang="ja-JP" altLang="en-US" dirty="0" smtClean="0"/>
                        <a:t>分）</a:t>
                      </a:r>
                      <a:endParaRPr kumimoji="1" lang="ja-JP" altLang="en-US" dirty="0"/>
                    </a:p>
                  </a:txBody>
                  <a:tcPr/>
                </a:tc>
              </a:tr>
              <a:tr h="767114">
                <a:tc>
                  <a:txBody>
                    <a:bodyPr/>
                    <a:lstStyle/>
                    <a:p>
                      <a:r>
                        <a:rPr kumimoji="1" lang="ja-JP" altLang="en-US" dirty="0" smtClean="0"/>
                        <a:t>休憩</a:t>
                      </a:r>
                      <a:endParaRPr kumimoji="1" lang="ja-JP" altLang="en-US" dirty="0"/>
                    </a:p>
                  </a:txBody>
                  <a:tcPr/>
                </a:tc>
                <a:tc>
                  <a:txBody>
                    <a:bodyPr/>
                    <a:lstStyle/>
                    <a:p>
                      <a:r>
                        <a:rPr kumimoji="1" lang="en-US" altLang="ja-JP" dirty="0" smtClean="0"/>
                        <a:t>11:30</a:t>
                      </a:r>
                      <a:r>
                        <a:rPr kumimoji="1" lang="ja-JP" altLang="en-US" dirty="0" smtClean="0"/>
                        <a:t>～</a:t>
                      </a:r>
                      <a:r>
                        <a:rPr kumimoji="1" lang="en-US" altLang="ja-JP" dirty="0" smtClean="0"/>
                        <a:t>11:50</a:t>
                      </a:r>
                    </a:p>
                    <a:p>
                      <a:r>
                        <a:rPr kumimoji="1" lang="ja-JP" altLang="en-US" dirty="0" smtClean="0"/>
                        <a:t>（</a:t>
                      </a:r>
                      <a:r>
                        <a:rPr kumimoji="1" lang="en-US" altLang="ja-JP" dirty="0" smtClean="0"/>
                        <a:t>20</a:t>
                      </a:r>
                      <a:r>
                        <a:rPr kumimoji="1" lang="ja-JP" altLang="en-US" dirty="0" smtClean="0"/>
                        <a:t>分）</a:t>
                      </a:r>
                      <a:endParaRPr kumimoji="1" lang="ja-JP" altLang="en-US" dirty="0"/>
                    </a:p>
                  </a:txBody>
                  <a:tcPr/>
                </a:tc>
              </a:tr>
              <a:tr h="767114">
                <a:tc>
                  <a:txBody>
                    <a:bodyPr/>
                    <a:lstStyle/>
                    <a:p>
                      <a:r>
                        <a:rPr kumimoji="1" lang="ja-JP" altLang="en-US" dirty="0" smtClean="0"/>
                        <a:t>・手書き数字認識の説明</a:t>
                      </a:r>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b="1" dirty="0" smtClean="0"/>
                        <a:t>・手書き数字認識システムの実装とテスト</a:t>
                      </a:r>
                      <a:endParaRPr kumimoji="1" lang="en-US" altLang="ja-JP" b="1" dirty="0" smtClean="0"/>
                    </a:p>
                  </a:txBody>
                  <a:tcPr/>
                </a:tc>
                <a:tc>
                  <a:txBody>
                    <a:bodyPr/>
                    <a:lstStyle/>
                    <a:p>
                      <a:r>
                        <a:rPr kumimoji="1" lang="en-US" altLang="ja-JP" dirty="0" smtClean="0"/>
                        <a:t>11:50</a:t>
                      </a:r>
                      <a:r>
                        <a:rPr kumimoji="1" lang="ja-JP" altLang="en-US" dirty="0" smtClean="0"/>
                        <a:t>～</a:t>
                      </a:r>
                      <a:r>
                        <a:rPr kumimoji="1" lang="en-US" altLang="ja-JP" dirty="0" smtClean="0"/>
                        <a:t>12:15</a:t>
                      </a:r>
                    </a:p>
                    <a:p>
                      <a:r>
                        <a:rPr kumimoji="1" lang="ja-JP" altLang="en-US" dirty="0" smtClean="0"/>
                        <a:t>（</a:t>
                      </a:r>
                      <a:r>
                        <a:rPr kumimoji="1" lang="en-US" altLang="ja-JP" dirty="0" smtClean="0"/>
                        <a:t>25</a:t>
                      </a:r>
                      <a:r>
                        <a:rPr kumimoji="1" lang="ja-JP" altLang="en-US" dirty="0" smtClean="0"/>
                        <a:t>分）</a:t>
                      </a:r>
                    </a:p>
                  </a:txBody>
                  <a:tcPr/>
                </a:tc>
              </a:tr>
              <a:tr h="76711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・画像認識、畳み込みニューラルネットワーク</a:t>
                      </a:r>
                    </a:p>
                    <a:p>
                      <a:r>
                        <a:rPr kumimoji="1" lang="ja-JP" altLang="en-US" b="1" dirty="0" smtClean="0"/>
                        <a:t>・画像認識システムの実装とテスト</a:t>
                      </a:r>
                      <a:endParaRPr kumimoji="1" lang="en-US" altLang="ja-JP" b="1" dirty="0" smtClean="0"/>
                    </a:p>
                  </a:txBody>
                  <a:tcPr/>
                </a:tc>
                <a:tc>
                  <a:txBody>
                    <a:bodyPr/>
                    <a:lstStyle/>
                    <a:p>
                      <a:r>
                        <a:rPr kumimoji="1" lang="en-US" altLang="ja-JP" dirty="0" smtClean="0"/>
                        <a:t>12:15</a:t>
                      </a:r>
                      <a:r>
                        <a:rPr kumimoji="1" lang="ja-JP" altLang="en-US" dirty="0" smtClean="0"/>
                        <a:t>～</a:t>
                      </a:r>
                      <a:r>
                        <a:rPr kumimoji="1" lang="en-US" altLang="ja-JP" dirty="0" smtClean="0"/>
                        <a:t>13:00</a:t>
                      </a:r>
                    </a:p>
                    <a:p>
                      <a:r>
                        <a:rPr kumimoji="1" lang="ja-JP" altLang="en-US" dirty="0" smtClean="0"/>
                        <a:t>（</a:t>
                      </a:r>
                      <a:r>
                        <a:rPr kumimoji="1" lang="en-US" altLang="ja-JP" dirty="0" smtClean="0"/>
                        <a:t>45</a:t>
                      </a:r>
                      <a:r>
                        <a:rPr kumimoji="1" lang="ja-JP" altLang="en-US" dirty="0" smtClean="0"/>
                        <a:t>分）</a:t>
                      </a:r>
                      <a:endParaRPr kumimoji="1" lang="ja-JP" altLang="en-US" dirty="0"/>
                    </a:p>
                  </a:txBody>
                  <a:tcPr/>
                </a:tc>
              </a:tr>
              <a:tr h="425509">
                <a:tc>
                  <a:txBody>
                    <a:bodyPr/>
                    <a:lstStyle/>
                    <a:p>
                      <a:r>
                        <a:rPr kumimoji="1" lang="ja-JP" altLang="en-US" dirty="0" smtClean="0"/>
                        <a:t>計</a:t>
                      </a:r>
                      <a:endParaRPr kumimoji="1" lang="ja-JP" altLang="en-US" dirty="0"/>
                    </a:p>
                  </a:txBody>
                  <a:tcPr/>
                </a:tc>
                <a:tc>
                  <a:txBody>
                    <a:bodyPr/>
                    <a:lstStyle/>
                    <a:p>
                      <a:r>
                        <a:rPr kumimoji="1" lang="en-US" altLang="ja-JP" dirty="0" smtClean="0"/>
                        <a:t>3</a:t>
                      </a:r>
                      <a:r>
                        <a:rPr kumimoji="1" lang="ja-JP" altLang="en-US" dirty="0" smtClean="0"/>
                        <a:t>時間</a:t>
                      </a:r>
                      <a:endParaRPr kumimoji="1" lang="ja-JP" altLang="en-US" dirty="0"/>
                    </a:p>
                  </a:txBody>
                  <a:tcPr/>
                </a:tc>
              </a:tr>
            </a:tbl>
          </a:graphicData>
        </a:graphic>
      </p:graphicFrame>
      <p:sp>
        <p:nvSpPr>
          <p:cNvPr id="4" name="正方形/長方形 3"/>
          <p:cNvSpPr/>
          <p:nvPr/>
        </p:nvSpPr>
        <p:spPr>
          <a:xfrm>
            <a:off x="323528" y="5229200"/>
            <a:ext cx="8064896" cy="792088"/>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84075508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画像認識</a:t>
            </a:r>
            <a:endParaRPr kumimoji="1" lang="ja-JP" altLang="en-US" dirty="0"/>
          </a:p>
        </p:txBody>
      </p:sp>
      <p:sp>
        <p:nvSpPr>
          <p:cNvPr id="4" name="テキスト ボックス 3"/>
          <p:cNvSpPr txBox="1"/>
          <p:nvPr/>
        </p:nvSpPr>
        <p:spPr>
          <a:xfrm>
            <a:off x="4261796" y="5584933"/>
            <a:ext cx="3500728" cy="4616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kumimoji="1" lang="ja-JP" altLang="en-US" sz="2400" dirty="0" smtClean="0"/>
              <a:t>学習済み</a:t>
            </a:r>
            <a:r>
              <a:rPr kumimoji="1" lang="en-US" altLang="ja-JP" sz="2400" dirty="0" smtClean="0"/>
              <a:t>AI</a:t>
            </a:r>
            <a:endParaRPr kumimoji="1" lang="ja-JP" altLang="en-US" sz="2400" dirty="0"/>
          </a:p>
        </p:txBody>
      </p:sp>
      <p:pic>
        <p:nvPicPr>
          <p:cNvPr id="5" name="Picture 1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61795" y="2632837"/>
            <a:ext cx="3500729" cy="286059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角丸四角形吹き出し 6"/>
          <p:cNvSpPr/>
          <p:nvPr/>
        </p:nvSpPr>
        <p:spPr>
          <a:xfrm>
            <a:off x="545095" y="2022968"/>
            <a:ext cx="2455441" cy="699416"/>
          </a:xfrm>
          <a:prstGeom prst="wedgeRoundRectCallout">
            <a:avLst>
              <a:gd name="adj1" fmla="val -5125"/>
              <a:gd name="adj2" fmla="val 69262"/>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2000" dirty="0" smtClean="0"/>
              <a:t>これは何？</a:t>
            </a:r>
            <a:endParaRPr kumimoji="1" lang="ja-JP" altLang="en-US" sz="2000" dirty="0"/>
          </a:p>
        </p:txBody>
      </p:sp>
      <p:sp>
        <p:nvSpPr>
          <p:cNvPr id="8" name="右矢印 7"/>
          <p:cNvSpPr/>
          <p:nvPr/>
        </p:nvSpPr>
        <p:spPr>
          <a:xfrm>
            <a:off x="3518365" y="3893040"/>
            <a:ext cx="792088" cy="72438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円形吹き出し 8"/>
          <p:cNvSpPr/>
          <p:nvPr/>
        </p:nvSpPr>
        <p:spPr>
          <a:xfrm>
            <a:off x="5004048" y="1368336"/>
            <a:ext cx="3661558" cy="1447211"/>
          </a:xfrm>
          <a:prstGeom prst="wedgeEllipseCallout">
            <a:avLst>
              <a:gd name="adj1" fmla="val -10980"/>
              <a:gd name="adj2" fmla="val 57235"/>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ja-JP" sz="2000" dirty="0" smtClean="0"/>
              <a:t>90%</a:t>
            </a:r>
            <a:r>
              <a:rPr kumimoji="1" lang="ja-JP" altLang="en-US" sz="2000" dirty="0" smtClean="0"/>
              <a:t>の確率で</a:t>
            </a:r>
            <a:endParaRPr kumimoji="1" lang="en-US" altLang="ja-JP" sz="2000" dirty="0" smtClean="0"/>
          </a:p>
          <a:p>
            <a:pPr algn="ctr"/>
            <a:r>
              <a:rPr lang="ja-JP" altLang="en-US" sz="2000" dirty="0" smtClean="0"/>
              <a:t>「ジャイアントパンダ」</a:t>
            </a:r>
            <a:endParaRPr lang="en-US" altLang="ja-JP" sz="2000" dirty="0" smtClean="0"/>
          </a:p>
          <a:p>
            <a:pPr algn="ctr"/>
            <a:r>
              <a:rPr kumimoji="1" lang="ja-JP" altLang="en-US" sz="2000" dirty="0" smtClean="0"/>
              <a:t>だと思いマス</a:t>
            </a:r>
            <a:endParaRPr kumimoji="1" lang="ja-JP" altLang="en-US" sz="2000" dirty="0"/>
          </a:p>
        </p:txBody>
      </p:sp>
      <p:pic>
        <p:nvPicPr>
          <p:cNvPr id="5122" name="Picture 2" descr="C:\Users\study\Documents\GitHub\workshop\201804_rasp_ai\image\sample\animal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2688" y="3163021"/>
            <a:ext cx="3020613" cy="21381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9514893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画像認識の種類</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分類（</a:t>
            </a:r>
            <a:r>
              <a:rPr kumimoji="1" lang="en-US" altLang="ja-JP" dirty="0" smtClean="0"/>
              <a:t>classification</a:t>
            </a:r>
            <a:r>
              <a:rPr kumimoji="1" lang="ja-JP" altLang="en-US" dirty="0" smtClean="0"/>
              <a:t>）</a:t>
            </a:r>
            <a:endParaRPr kumimoji="1" lang="en-US" altLang="ja-JP" dirty="0" smtClean="0"/>
          </a:p>
          <a:p>
            <a:r>
              <a:rPr lang="ja-JP" altLang="en-US" dirty="0" smtClean="0"/>
              <a:t>検出（</a:t>
            </a:r>
            <a:r>
              <a:rPr lang="en-US" altLang="ja-JP" dirty="0" smtClean="0"/>
              <a:t>detection</a:t>
            </a:r>
            <a:r>
              <a:rPr lang="ja-JP" altLang="en-US" dirty="0" smtClean="0"/>
              <a:t>）</a:t>
            </a:r>
            <a:endParaRPr lang="en-US" altLang="ja-JP" dirty="0" smtClean="0"/>
          </a:p>
          <a:p>
            <a:r>
              <a:rPr kumimoji="1" lang="ja-JP" altLang="en-US" dirty="0" smtClean="0"/>
              <a:t>セグメンテーション（</a:t>
            </a:r>
            <a:r>
              <a:rPr kumimoji="1" lang="en-US" altLang="ja-JP" dirty="0" smtClean="0"/>
              <a:t>segmentation</a:t>
            </a:r>
            <a:r>
              <a:rPr kumimoji="1" lang="ja-JP" altLang="en-US" dirty="0" smtClean="0"/>
              <a:t>）</a:t>
            </a:r>
            <a:endParaRPr kumimoji="1" lang="en-US" altLang="ja-JP" dirty="0" smtClean="0"/>
          </a:p>
          <a:p>
            <a:endParaRPr lang="en-US" altLang="ja-JP" dirty="0"/>
          </a:p>
          <a:p>
            <a:r>
              <a:rPr lang="ja-JP" altLang="en-US" dirty="0"/>
              <a:t>各タスクごとに用いられるデータセットや指標、そしてアルゴリズムはまったく</a:t>
            </a:r>
            <a:r>
              <a:rPr lang="ja-JP" altLang="en-US" dirty="0" smtClean="0"/>
              <a:t>異なる。難易度も大きく異なる。</a:t>
            </a:r>
            <a:endParaRPr kumimoji="1" lang="ja-JP" altLang="en-US" dirty="0"/>
          </a:p>
        </p:txBody>
      </p:sp>
    </p:spTree>
    <p:extLst>
      <p:ext uri="{BB962C8B-B14F-4D97-AF65-F5344CB8AC3E}">
        <p14:creationId xmlns:p14="http://schemas.microsoft.com/office/powerpoint/2010/main" val="316472865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分類</a:t>
            </a:r>
            <a:endParaRPr kumimoji="1" lang="ja-JP" altLang="en-US" dirty="0"/>
          </a:p>
        </p:txBody>
      </p:sp>
      <p:sp>
        <p:nvSpPr>
          <p:cNvPr id="3" name="テキスト ボックス 2"/>
          <p:cNvSpPr txBox="1"/>
          <p:nvPr/>
        </p:nvSpPr>
        <p:spPr>
          <a:xfrm>
            <a:off x="611560" y="1700807"/>
            <a:ext cx="5760640" cy="461665"/>
          </a:xfrm>
          <a:prstGeom prst="rect">
            <a:avLst/>
          </a:prstGeom>
          <a:noFill/>
        </p:spPr>
        <p:txBody>
          <a:bodyPr wrap="square" rtlCol="0">
            <a:spAutoFit/>
          </a:bodyPr>
          <a:lstStyle/>
          <a:p>
            <a:r>
              <a:rPr lang="ja-JP" altLang="en-US" sz="2400" dirty="0" smtClean="0"/>
              <a:t>１つの画像に対して１つのラベル付け</a:t>
            </a:r>
            <a:endParaRPr kumimoji="1" lang="ja-JP" altLang="en-US" sz="2400"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5664" y="2593467"/>
            <a:ext cx="4460453" cy="31629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テキスト ボックス 4"/>
          <p:cNvSpPr txBox="1"/>
          <p:nvPr/>
        </p:nvSpPr>
        <p:spPr>
          <a:xfrm>
            <a:off x="5695528" y="3836367"/>
            <a:ext cx="2736304" cy="769441"/>
          </a:xfrm>
          <a:prstGeom prst="rect">
            <a:avLst/>
          </a:prstGeom>
          <a:noFill/>
        </p:spPr>
        <p:txBody>
          <a:bodyPr wrap="square" rtlCol="0">
            <a:spAutoFit/>
          </a:bodyPr>
          <a:lstStyle/>
          <a:p>
            <a:r>
              <a:rPr kumimoji="1" lang="ja-JP" altLang="en-US" sz="4400" dirty="0" smtClean="0"/>
              <a:t>⇒パンダ</a:t>
            </a:r>
            <a:endParaRPr kumimoji="1" lang="ja-JP" altLang="en-US" sz="4400" dirty="0"/>
          </a:p>
        </p:txBody>
      </p:sp>
    </p:spTree>
    <p:extLst>
      <p:ext uri="{BB962C8B-B14F-4D97-AF65-F5344CB8AC3E}">
        <p14:creationId xmlns:p14="http://schemas.microsoft.com/office/powerpoint/2010/main" val="363443158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検出</a:t>
            </a:r>
            <a:endParaRPr kumimoji="1" lang="ja-JP" alt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25656" y="2087198"/>
            <a:ext cx="6183784" cy="451859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テキスト ボックス 2"/>
          <p:cNvSpPr txBox="1"/>
          <p:nvPr/>
        </p:nvSpPr>
        <p:spPr>
          <a:xfrm>
            <a:off x="2051720" y="6394667"/>
            <a:ext cx="6840760" cy="338554"/>
          </a:xfrm>
          <a:prstGeom prst="rect">
            <a:avLst/>
          </a:prstGeom>
          <a:noFill/>
        </p:spPr>
        <p:txBody>
          <a:bodyPr wrap="square" rtlCol="0">
            <a:spAutoFit/>
          </a:bodyPr>
          <a:lstStyle/>
          <a:p>
            <a:r>
              <a:rPr lang="ja-JP" altLang="en-US" sz="1600" dirty="0" smtClean="0"/>
              <a:t>出典：</a:t>
            </a:r>
            <a:r>
              <a:rPr lang="en-US" altLang="ja-JP" sz="1600" dirty="0" smtClean="0"/>
              <a:t>http</a:t>
            </a:r>
            <a:r>
              <a:rPr lang="en-US" altLang="ja-JP" sz="1600" dirty="0"/>
              <a:t>://weekendproject9.hatenablog.com/entry/2017/10/30/133238</a:t>
            </a:r>
            <a:endParaRPr kumimoji="1" lang="ja-JP" altLang="en-US" sz="1600" dirty="0"/>
          </a:p>
        </p:txBody>
      </p:sp>
      <p:sp>
        <p:nvSpPr>
          <p:cNvPr id="5" name="テキスト ボックス 4"/>
          <p:cNvSpPr txBox="1"/>
          <p:nvPr/>
        </p:nvSpPr>
        <p:spPr>
          <a:xfrm>
            <a:off x="611560" y="1424650"/>
            <a:ext cx="7344816" cy="461665"/>
          </a:xfrm>
          <a:prstGeom prst="rect">
            <a:avLst/>
          </a:prstGeom>
          <a:noFill/>
        </p:spPr>
        <p:txBody>
          <a:bodyPr wrap="square" rtlCol="0">
            <a:spAutoFit/>
          </a:bodyPr>
          <a:lstStyle/>
          <a:p>
            <a:r>
              <a:rPr lang="ja-JP" altLang="en-US" sz="2400" dirty="0" smtClean="0"/>
              <a:t>画像内で検出</a:t>
            </a:r>
            <a:r>
              <a:rPr lang="ja-JP" altLang="en-US" sz="2400" dirty="0"/>
              <a:t>された各物体領域ごとに</a:t>
            </a:r>
            <a:r>
              <a:rPr lang="ja-JP" altLang="en-US" sz="2400" dirty="0" smtClean="0"/>
              <a:t>ラベル付け</a:t>
            </a:r>
            <a:endParaRPr kumimoji="1" lang="ja-JP" altLang="en-US" sz="2400" dirty="0"/>
          </a:p>
        </p:txBody>
      </p:sp>
    </p:spTree>
    <p:extLst>
      <p:ext uri="{BB962C8B-B14F-4D97-AF65-F5344CB8AC3E}">
        <p14:creationId xmlns:p14="http://schemas.microsoft.com/office/powerpoint/2010/main" val="253065658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セグメンテーション</a:t>
            </a:r>
            <a:endParaRPr kumimoji="1" lang="ja-JP" altLang="en-US" dirty="0"/>
          </a:p>
        </p:txBody>
      </p:sp>
      <p:sp>
        <p:nvSpPr>
          <p:cNvPr id="3" name="正方形/長方形 2"/>
          <p:cNvSpPr/>
          <p:nvPr/>
        </p:nvSpPr>
        <p:spPr>
          <a:xfrm>
            <a:off x="6530672" y="6277962"/>
            <a:ext cx="1872208" cy="338554"/>
          </a:xfrm>
          <a:prstGeom prst="rect">
            <a:avLst/>
          </a:prstGeom>
        </p:spPr>
        <p:txBody>
          <a:bodyPr wrap="square">
            <a:spAutoFit/>
          </a:bodyPr>
          <a:lstStyle/>
          <a:p>
            <a:r>
              <a:rPr lang="ja-JP" altLang="en-US" sz="1600" dirty="0" smtClean="0"/>
              <a:t>出典：デンソー</a:t>
            </a:r>
            <a:endParaRPr lang="ja-JP" altLang="en-US" sz="1600" dirty="0"/>
          </a:p>
        </p:txBody>
      </p:sp>
      <p:sp>
        <p:nvSpPr>
          <p:cNvPr id="4" name="テキスト ボックス 3"/>
          <p:cNvSpPr txBox="1"/>
          <p:nvPr/>
        </p:nvSpPr>
        <p:spPr>
          <a:xfrm>
            <a:off x="666407" y="1415424"/>
            <a:ext cx="7992888" cy="400110"/>
          </a:xfrm>
          <a:prstGeom prst="rect">
            <a:avLst/>
          </a:prstGeom>
          <a:noFill/>
        </p:spPr>
        <p:txBody>
          <a:bodyPr wrap="square" rtlCol="0">
            <a:spAutoFit/>
          </a:bodyPr>
          <a:lstStyle/>
          <a:p>
            <a:r>
              <a:rPr lang="ja-JP" altLang="en-US" sz="2000" dirty="0"/>
              <a:t>ピクセル１つひとつに対して、そのピクセルが示す意味をラベル付け</a:t>
            </a:r>
            <a:endParaRPr kumimoji="1" lang="ja-JP" altLang="en-US" sz="2000" dirty="0"/>
          </a:p>
        </p:txBody>
      </p:sp>
      <p:pic>
        <p:nvPicPr>
          <p:cNvPr id="2053"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70751" y="1815534"/>
            <a:ext cx="6296025" cy="4429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78282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画像認識</a:t>
            </a:r>
            <a:endParaRPr kumimoji="1" lang="ja-JP" altLang="en-US" dirty="0"/>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3257" y="1412776"/>
            <a:ext cx="8403184" cy="36724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0099795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7620000" cy="868361"/>
          </a:xfrm>
        </p:spPr>
        <p:txBody>
          <a:bodyPr/>
          <a:lstStyle/>
          <a:p>
            <a:r>
              <a:rPr kumimoji="1" lang="ja-JP" altLang="en-US" dirty="0" smtClean="0"/>
              <a:t>今日の範囲</a:t>
            </a:r>
            <a:endParaRPr kumimoji="1" lang="ja-JP" alt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1124744"/>
            <a:ext cx="8563961" cy="55446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1379422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画像認識</a:t>
            </a:r>
            <a:endParaRPr kumimoji="1" lang="ja-JP" altLang="en-US" dirty="0"/>
          </a:p>
        </p:txBody>
      </p:sp>
      <p:pic>
        <p:nvPicPr>
          <p:cNvPr id="4" name="Picture 1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99347" y="1695734"/>
            <a:ext cx="2978256" cy="24336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円/楕円 4"/>
          <p:cNvSpPr/>
          <p:nvPr/>
        </p:nvSpPr>
        <p:spPr>
          <a:xfrm>
            <a:off x="4261897" y="2132856"/>
            <a:ext cx="472909" cy="472909"/>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6" name="円/楕円 5"/>
          <p:cNvSpPr/>
          <p:nvPr/>
        </p:nvSpPr>
        <p:spPr>
          <a:xfrm>
            <a:off x="4276561" y="3284984"/>
            <a:ext cx="472909" cy="472909"/>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7" name="円/楕円 6"/>
          <p:cNvSpPr/>
          <p:nvPr/>
        </p:nvSpPr>
        <p:spPr>
          <a:xfrm>
            <a:off x="5642145" y="1897663"/>
            <a:ext cx="472909" cy="472909"/>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8" name="円/楕円 7"/>
          <p:cNvSpPr/>
          <p:nvPr/>
        </p:nvSpPr>
        <p:spPr>
          <a:xfrm>
            <a:off x="5644713" y="2693407"/>
            <a:ext cx="472909" cy="472909"/>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9" name="円/楕円 8"/>
          <p:cNvSpPr/>
          <p:nvPr/>
        </p:nvSpPr>
        <p:spPr>
          <a:xfrm>
            <a:off x="5642146" y="3501008"/>
            <a:ext cx="472909" cy="472909"/>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11" name="直線コネクタ 10"/>
          <p:cNvCxnSpPr>
            <a:stCxn id="30" idx="6"/>
            <a:endCxn id="5" idx="2"/>
          </p:cNvCxnSpPr>
          <p:nvPr/>
        </p:nvCxnSpPr>
        <p:spPr>
          <a:xfrm flipV="1">
            <a:off x="3461909" y="2369311"/>
            <a:ext cx="799988" cy="574534"/>
          </a:xfrm>
          <a:prstGeom prst="line">
            <a:avLst/>
          </a:prstGeom>
        </p:spPr>
        <p:style>
          <a:lnRef idx="1">
            <a:schemeClr val="accent6"/>
          </a:lnRef>
          <a:fillRef idx="0">
            <a:schemeClr val="accent6"/>
          </a:fillRef>
          <a:effectRef idx="0">
            <a:schemeClr val="accent6"/>
          </a:effectRef>
          <a:fontRef idx="minor">
            <a:schemeClr val="tx1"/>
          </a:fontRef>
        </p:style>
      </p:cxnSp>
      <p:cxnSp>
        <p:nvCxnSpPr>
          <p:cNvPr id="12" name="直線コネクタ 11"/>
          <p:cNvCxnSpPr>
            <a:stCxn id="30" idx="6"/>
            <a:endCxn id="6" idx="2"/>
          </p:cNvCxnSpPr>
          <p:nvPr/>
        </p:nvCxnSpPr>
        <p:spPr>
          <a:xfrm>
            <a:off x="3461909" y="2943845"/>
            <a:ext cx="814652" cy="577594"/>
          </a:xfrm>
          <a:prstGeom prst="line">
            <a:avLst/>
          </a:prstGeom>
        </p:spPr>
        <p:style>
          <a:lnRef idx="1">
            <a:schemeClr val="accent6"/>
          </a:lnRef>
          <a:fillRef idx="0">
            <a:schemeClr val="accent6"/>
          </a:fillRef>
          <a:effectRef idx="0">
            <a:schemeClr val="accent6"/>
          </a:effectRef>
          <a:fontRef idx="minor">
            <a:schemeClr val="tx1"/>
          </a:fontRef>
        </p:style>
      </p:cxnSp>
      <p:cxnSp>
        <p:nvCxnSpPr>
          <p:cNvPr id="13" name="直線コネクタ 12"/>
          <p:cNvCxnSpPr>
            <a:stCxn id="5" idx="6"/>
            <a:endCxn id="7" idx="2"/>
          </p:cNvCxnSpPr>
          <p:nvPr/>
        </p:nvCxnSpPr>
        <p:spPr>
          <a:xfrm flipV="1">
            <a:off x="4734806" y="2134118"/>
            <a:ext cx="907339" cy="235193"/>
          </a:xfrm>
          <a:prstGeom prst="line">
            <a:avLst/>
          </a:prstGeom>
        </p:spPr>
        <p:style>
          <a:lnRef idx="1">
            <a:schemeClr val="accent6"/>
          </a:lnRef>
          <a:fillRef idx="0">
            <a:schemeClr val="accent6"/>
          </a:fillRef>
          <a:effectRef idx="0">
            <a:schemeClr val="accent6"/>
          </a:effectRef>
          <a:fontRef idx="minor">
            <a:schemeClr val="tx1"/>
          </a:fontRef>
        </p:style>
      </p:cxnSp>
      <p:cxnSp>
        <p:nvCxnSpPr>
          <p:cNvPr id="14" name="直線コネクタ 13"/>
          <p:cNvCxnSpPr>
            <a:stCxn id="5" idx="6"/>
            <a:endCxn id="8" idx="2"/>
          </p:cNvCxnSpPr>
          <p:nvPr/>
        </p:nvCxnSpPr>
        <p:spPr>
          <a:xfrm>
            <a:off x="4734806" y="2369311"/>
            <a:ext cx="909907" cy="560551"/>
          </a:xfrm>
          <a:prstGeom prst="line">
            <a:avLst/>
          </a:prstGeom>
        </p:spPr>
        <p:style>
          <a:lnRef idx="1">
            <a:schemeClr val="accent6"/>
          </a:lnRef>
          <a:fillRef idx="0">
            <a:schemeClr val="accent6"/>
          </a:fillRef>
          <a:effectRef idx="0">
            <a:schemeClr val="accent6"/>
          </a:effectRef>
          <a:fontRef idx="minor">
            <a:schemeClr val="tx1"/>
          </a:fontRef>
        </p:style>
      </p:cxnSp>
      <p:cxnSp>
        <p:nvCxnSpPr>
          <p:cNvPr id="15" name="直線コネクタ 14"/>
          <p:cNvCxnSpPr>
            <a:stCxn id="5" idx="6"/>
            <a:endCxn id="9" idx="2"/>
          </p:cNvCxnSpPr>
          <p:nvPr/>
        </p:nvCxnSpPr>
        <p:spPr>
          <a:xfrm>
            <a:off x="4734806" y="2369311"/>
            <a:ext cx="907340" cy="1368152"/>
          </a:xfrm>
          <a:prstGeom prst="line">
            <a:avLst/>
          </a:prstGeom>
        </p:spPr>
        <p:style>
          <a:lnRef idx="1">
            <a:schemeClr val="accent6"/>
          </a:lnRef>
          <a:fillRef idx="0">
            <a:schemeClr val="accent6"/>
          </a:fillRef>
          <a:effectRef idx="0">
            <a:schemeClr val="accent6"/>
          </a:effectRef>
          <a:fontRef idx="minor">
            <a:schemeClr val="tx1"/>
          </a:fontRef>
        </p:style>
      </p:cxnSp>
      <p:cxnSp>
        <p:nvCxnSpPr>
          <p:cNvPr id="16" name="直線コネクタ 15"/>
          <p:cNvCxnSpPr>
            <a:stCxn id="6" idx="6"/>
            <a:endCxn id="7" idx="2"/>
          </p:cNvCxnSpPr>
          <p:nvPr/>
        </p:nvCxnSpPr>
        <p:spPr>
          <a:xfrm flipV="1">
            <a:off x="4749470" y="2134118"/>
            <a:ext cx="892675" cy="1387321"/>
          </a:xfrm>
          <a:prstGeom prst="line">
            <a:avLst/>
          </a:prstGeom>
        </p:spPr>
        <p:style>
          <a:lnRef idx="1">
            <a:schemeClr val="accent6"/>
          </a:lnRef>
          <a:fillRef idx="0">
            <a:schemeClr val="accent6"/>
          </a:fillRef>
          <a:effectRef idx="0">
            <a:schemeClr val="accent6"/>
          </a:effectRef>
          <a:fontRef idx="minor">
            <a:schemeClr val="tx1"/>
          </a:fontRef>
        </p:style>
      </p:cxnSp>
      <p:cxnSp>
        <p:nvCxnSpPr>
          <p:cNvPr id="17" name="直線コネクタ 16"/>
          <p:cNvCxnSpPr>
            <a:stCxn id="6" idx="6"/>
            <a:endCxn id="8" idx="2"/>
          </p:cNvCxnSpPr>
          <p:nvPr/>
        </p:nvCxnSpPr>
        <p:spPr>
          <a:xfrm flipV="1">
            <a:off x="4749470" y="2929862"/>
            <a:ext cx="895243" cy="591577"/>
          </a:xfrm>
          <a:prstGeom prst="line">
            <a:avLst/>
          </a:prstGeom>
        </p:spPr>
        <p:style>
          <a:lnRef idx="1">
            <a:schemeClr val="accent6"/>
          </a:lnRef>
          <a:fillRef idx="0">
            <a:schemeClr val="accent6"/>
          </a:fillRef>
          <a:effectRef idx="0">
            <a:schemeClr val="accent6"/>
          </a:effectRef>
          <a:fontRef idx="minor">
            <a:schemeClr val="tx1"/>
          </a:fontRef>
        </p:style>
      </p:cxnSp>
      <p:cxnSp>
        <p:nvCxnSpPr>
          <p:cNvPr id="18" name="直線コネクタ 17"/>
          <p:cNvCxnSpPr>
            <a:stCxn id="6" idx="6"/>
            <a:endCxn id="9" idx="2"/>
          </p:cNvCxnSpPr>
          <p:nvPr/>
        </p:nvCxnSpPr>
        <p:spPr>
          <a:xfrm>
            <a:off x="4749470" y="3521439"/>
            <a:ext cx="892676" cy="216024"/>
          </a:xfrm>
          <a:prstGeom prst="line">
            <a:avLst/>
          </a:prstGeom>
        </p:spPr>
        <p:style>
          <a:lnRef idx="1">
            <a:schemeClr val="accent6"/>
          </a:lnRef>
          <a:fillRef idx="0">
            <a:schemeClr val="accent6"/>
          </a:fillRef>
          <a:effectRef idx="0">
            <a:schemeClr val="accent6"/>
          </a:effectRef>
          <a:fontRef idx="minor">
            <a:schemeClr val="tx1"/>
          </a:fontRef>
        </p:style>
      </p:cxnSp>
      <p:cxnSp>
        <p:nvCxnSpPr>
          <p:cNvPr id="19" name="直線コネクタ 18"/>
          <p:cNvCxnSpPr>
            <a:stCxn id="7" idx="6"/>
            <a:endCxn id="32" idx="2"/>
          </p:cNvCxnSpPr>
          <p:nvPr/>
        </p:nvCxnSpPr>
        <p:spPr>
          <a:xfrm flipV="1">
            <a:off x="6115054" y="2122807"/>
            <a:ext cx="1019263" cy="11311"/>
          </a:xfrm>
          <a:prstGeom prst="line">
            <a:avLst/>
          </a:prstGeom>
        </p:spPr>
        <p:style>
          <a:lnRef idx="1">
            <a:schemeClr val="accent6"/>
          </a:lnRef>
          <a:fillRef idx="0">
            <a:schemeClr val="accent6"/>
          </a:fillRef>
          <a:effectRef idx="0">
            <a:schemeClr val="accent6"/>
          </a:effectRef>
          <a:fontRef idx="minor">
            <a:schemeClr val="tx1"/>
          </a:fontRef>
        </p:style>
      </p:cxnSp>
      <p:cxnSp>
        <p:nvCxnSpPr>
          <p:cNvPr id="20" name="直線コネクタ 19"/>
          <p:cNvCxnSpPr>
            <a:stCxn id="7" idx="6"/>
            <a:endCxn id="33" idx="2"/>
          </p:cNvCxnSpPr>
          <p:nvPr/>
        </p:nvCxnSpPr>
        <p:spPr>
          <a:xfrm>
            <a:off x="6115054" y="2134118"/>
            <a:ext cx="1019263" cy="1598488"/>
          </a:xfrm>
          <a:prstGeom prst="line">
            <a:avLst/>
          </a:prstGeom>
        </p:spPr>
        <p:style>
          <a:lnRef idx="1">
            <a:schemeClr val="accent6"/>
          </a:lnRef>
          <a:fillRef idx="0">
            <a:schemeClr val="accent6"/>
          </a:fillRef>
          <a:effectRef idx="0">
            <a:schemeClr val="accent6"/>
          </a:effectRef>
          <a:fontRef idx="minor">
            <a:schemeClr val="tx1"/>
          </a:fontRef>
        </p:style>
      </p:cxnSp>
      <p:cxnSp>
        <p:nvCxnSpPr>
          <p:cNvPr id="21" name="直線コネクタ 20"/>
          <p:cNvCxnSpPr>
            <a:stCxn id="8" idx="6"/>
            <a:endCxn id="32" idx="2"/>
          </p:cNvCxnSpPr>
          <p:nvPr/>
        </p:nvCxnSpPr>
        <p:spPr>
          <a:xfrm flipV="1">
            <a:off x="6117622" y="2122807"/>
            <a:ext cx="1016695" cy="807055"/>
          </a:xfrm>
          <a:prstGeom prst="line">
            <a:avLst/>
          </a:prstGeom>
        </p:spPr>
        <p:style>
          <a:lnRef idx="1">
            <a:schemeClr val="accent6"/>
          </a:lnRef>
          <a:fillRef idx="0">
            <a:schemeClr val="accent6"/>
          </a:fillRef>
          <a:effectRef idx="0">
            <a:schemeClr val="accent6"/>
          </a:effectRef>
          <a:fontRef idx="minor">
            <a:schemeClr val="tx1"/>
          </a:fontRef>
        </p:style>
      </p:cxnSp>
      <p:cxnSp>
        <p:nvCxnSpPr>
          <p:cNvPr id="22" name="直線コネクタ 21"/>
          <p:cNvCxnSpPr>
            <a:stCxn id="29" idx="6"/>
            <a:endCxn id="5" idx="2"/>
          </p:cNvCxnSpPr>
          <p:nvPr/>
        </p:nvCxnSpPr>
        <p:spPr>
          <a:xfrm>
            <a:off x="3461909" y="2040418"/>
            <a:ext cx="799988" cy="328893"/>
          </a:xfrm>
          <a:prstGeom prst="line">
            <a:avLst/>
          </a:prstGeom>
        </p:spPr>
        <p:style>
          <a:lnRef idx="1">
            <a:schemeClr val="accent6"/>
          </a:lnRef>
          <a:fillRef idx="0">
            <a:schemeClr val="accent6"/>
          </a:fillRef>
          <a:effectRef idx="0">
            <a:schemeClr val="accent6"/>
          </a:effectRef>
          <a:fontRef idx="minor">
            <a:schemeClr val="tx1"/>
          </a:fontRef>
        </p:style>
      </p:cxnSp>
      <p:cxnSp>
        <p:nvCxnSpPr>
          <p:cNvPr id="23" name="直線コネクタ 22"/>
          <p:cNvCxnSpPr>
            <a:stCxn id="29" idx="6"/>
            <a:endCxn id="6" idx="2"/>
          </p:cNvCxnSpPr>
          <p:nvPr/>
        </p:nvCxnSpPr>
        <p:spPr>
          <a:xfrm>
            <a:off x="3461909" y="2040418"/>
            <a:ext cx="814652" cy="1481021"/>
          </a:xfrm>
          <a:prstGeom prst="line">
            <a:avLst/>
          </a:prstGeom>
        </p:spPr>
        <p:style>
          <a:lnRef idx="1">
            <a:schemeClr val="accent6"/>
          </a:lnRef>
          <a:fillRef idx="0">
            <a:schemeClr val="accent6"/>
          </a:fillRef>
          <a:effectRef idx="0">
            <a:schemeClr val="accent6"/>
          </a:effectRef>
          <a:fontRef idx="minor">
            <a:schemeClr val="tx1"/>
          </a:fontRef>
        </p:style>
      </p:cxnSp>
      <p:cxnSp>
        <p:nvCxnSpPr>
          <p:cNvPr id="24" name="直線コネクタ 23"/>
          <p:cNvCxnSpPr>
            <a:stCxn id="31" idx="6"/>
            <a:endCxn id="5" idx="2"/>
          </p:cNvCxnSpPr>
          <p:nvPr/>
        </p:nvCxnSpPr>
        <p:spPr>
          <a:xfrm flipV="1">
            <a:off x="3461909" y="2369311"/>
            <a:ext cx="799988" cy="1512168"/>
          </a:xfrm>
          <a:prstGeom prst="line">
            <a:avLst/>
          </a:prstGeom>
        </p:spPr>
        <p:style>
          <a:lnRef idx="1">
            <a:schemeClr val="accent6"/>
          </a:lnRef>
          <a:fillRef idx="0">
            <a:schemeClr val="accent6"/>
          </a:fillRef>
          <a:effectRef idx="0">
            <a:schemeClr val="accent6"/>
          </a:effectRef>
          <a:fontRef idx="minor">
            <a:schemeClr val="tx1"/>
          </a:fontRef>
        </p:style>
      </p:cxnSp>
      <p:cxnSp>
        <p:nvCxnSpPr>
          <p:cNvPr id="25" name="直線コネクタ 24"/>
          <p:cNvCxnSpPr>
            <a:stCxn id="31" idx="6"/>
            <a:endCxn id="6" idx="2"/>
          </p:cNvCxnSpPr>
          <p:nvPr/>
        </p:nvCxnSpPr>
        <p:spPr>
          <a:xfrm flipV="1">
            <a:off x="3461909" y="3521439"/>
            <a:ext cx="814652" cy="360040"/>
          </a:xfrm>
          <a:prstGeom prst="line">
            <a:avLst/>
          </a:prstGeom>
        </p:spPr>
        <p:style>
          <a:lnRef idx="1">
            <a:schemeClr val="accent6"/>
          </a:lnRef>
          <a:fillRef idx="0">
            <a:schemeClr val="accent6"/>
          </a:fillRef>
          <a:effectRef idx="0">
            <a:schemeClr val="accent6"/>
          </a:effectRef>
          <a:fontRef idx="minor">
            <a:schemeClr val="tx1"/>
          </a:fontRef>
        </p:style>
      </p:cxnSp>
      <p:cxnSp>
        <p:nvCxnSpPr>
          <p:cNvPr id="26" name="直線コネクタ 25"/>
          <p:cNvCxnSpPr>
            <a:stCxn id="8" idx="6"/>
            <a:endCxn id="33" idx="2"/>
          </p:cNvCxnSpPr>
          <p:nvPr/>
        </p:nvCxnSpPr>
        <p:spPr>
          <a:xfrm>
            <a:off x="6117622" y="2929862"/>
            <a:ext cx="1016695" cy="802744"/>
          </a:xfrm>
          <a:prstGeom prst="line">
            <a:avLst/>
          </a:prstGeom>
        </p:spPr>
        <p:style>
          <a:lnRef idx="1">
            <a:schemeClr val="accent6"/>
          </a:lnRef>
          <a:fillRef idx="0">
            <a:schemeClr val="accent6"/>
          </a:fillRef>
          <a:effectRef idx="0">
            <a:schemeClr val="accent6"/>
          </a:effectRef>
          <a:fontRef idx="minor">
            <a:schemeClr val="tx1"/>
          </a:fontRef>
        </p:style>
      </p:cxnSp>
      <p:cxnSp>
        <p:nvCxnSpPr>
          <p:cNvPr id="27" name="直線コネクタ 26"/>
          <p:cNvCxnSpPr>
            <a:stCxn id="9" idx="6"/>
            <a:endCxn id="32" idx="2"/>
          </p:cNvCxnSpPr>
          <p:nvPr/>
        </p:nvCxnSpPr>
        <p:spPr>
          <a:xfrm flipV="1">
            <a:off x="6115055" y="2122807"/>
            <a:ext cx="1019262" cy="1614656"/>
          </a:xfrm>
          <a:prstGeom prst="line">
            <a:avLst/>
          </a:prstGeom>
        </p:spPr>
        <p:style>
          <a:lnRef idx="1">
            <a:schemeClr val="accent6"/>
          </a:lnRef>
          <a:fillRef idx="0">
            <a:schemeClr val="accent6"/>
          </a:fillRef>
          <a:effectRef idx="0">
            <a:schemeClr val="accent6"/>
          </a:effectRef>
          <a:fontRef idx="minor">
            <a:schemeClr val="tx1"/>
          </a:fontRef>
        </p:style>
      </p:cxnSp>
      <p:cxnSp>
        <p:nvCxnSpPr>
          <p:cNvPr id="28" name="直線コネクタ 27"/>
          <p:cNvCxnSpPr>
            <a:stCxn id="9" idx="6"/>
            <a:endCxn id="33" idx="2"/>
          </p:cNvCxnSpPr>
          <p:nvPr/>
        </p:nvCxnSpPr>
        <p:spPr>
          <a:xfrm flipV="1">
            <a:off x="6115055" y="3732606"/>
            <a:ext cx="1019262" cy="4857"/>
          </a:xfrm>
          <a:prstGeom prst="line">
            <a:avLst/>
          </a:prstGeom>
        </p:spPr>
        <p:style>
          <a:lnRef idx="1">
            <a:schemeClr val="accent6"/>
          </a:lnRef>
          <a:fillRef idx="0">
            <a:schemeClr val="accent6"/>
          </a:fillRef>
          <a:effectRef idx="0">
            <a:schemeClr val="accent6"/>
          </a:effectRef>
          <a:fontRef idx="minor">
            <a:schemeClr val="tx1"/>
          </a:fontRef>
        </p:style>
      </p:cxnSp>
      <p:sp>
        <p:nvSpPr>
          <p:cNvPr id="29" name="円/楕円 28"/>
          <p:cNvSpPr/>
          <p:nvPr/>
        </p:nvSpPr>
        <p:spPr>
          <a:xfrm>
            <a:off x="2989000" y="1803963"/>
            <a:ext cx="472909" cy="472909"/>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30" name="円/楕円 29"/>
          <p:cNvSpPr/>
          <p:nvPr/>
        </p:nvSpPr>
        <p:spPr>
          <a:xfrm>
            <a:off x="2989000" y="2707390"/>
            <a:ext cx="472909" cy="472909"/>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31" name="円/楕円 30"/>
          <p:cNvSpPr/>
          <p:nvPr/>
        </p:nvSpPr>
        <p:spPr>
          <a:xfrm>
            <a:off x="2989000" y="3645024"/>
            <a:ext cx="472909" cy="472909"/>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32" name="円/楕円 31"/>
          <p:cNvSpPr/>
          <p:nvPr/>
        </p:nvSpPr>
        <p:spPr>
          <a:xfrm>
            <a:off x="7134317" y="1886352"/>
            <a:ext cx="472909" cy="472909"/>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33" name="円/楕円 32"/>
          <p:cNvSpPr/>
          <p:nvPr/>
        </p:nvSpPr>
        <p:spPr>
          <a:xfrm>
            <a:off x="7134317" y="3496151"/>
            <a:ext cx="472909" cy="472909"/>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34" name="テキスト ボックス 33"/>
          <p:cNvSpPr txBox="1"/>
          <p:nvPr/>
        </p:nvSpPr>
        <p:spPr>
          <a:xfrm>
            <a:off x="7145561" y="2526334"/>
            <a:ext cx="461665" cy="969817"/>
          </a:xfrm>
          <a:prstGeom prst="rect">
            <a:avLst/>
          </a:prstGeom>
          <a:noFill/>
        </p:spPr>
        <p:txBody>
          <a:bodyPr vert="eaVert" wrap="square" rtlCol="0">
            <a:spAutoFit/>
          </a:bodyPr>
          <a:lstStyle/>
          <a:p>
            <a:r>
              <a:rPr kumimoji="1" lang="ja-JP" altLang="en-US" dirty="0" smtClean="0"/>
              <a:t>・・・・・・</a:t>
            </a:r>
            <a:endParaRPr kumimoji="1" lang="ja-JP" altLang="en-US" dirty="0"/>
          </a:p>
        </p:txBody>
      </p:sp>
      <p:sp>
        <p:nvSpPr>
          <p:cNvPr id="35" name="右中かっこ 34"/>
          <p:cNvSpPr/>
          <p:nvPr/>
        </p:nvSpPr>
        <p:spPr>
          <a:xfrm>
            <a:off x="7668344" y="1886352"/>
            <a:ext cx="288032" cy="2082708"/>
          </a:xfrm>
          <a:prstGeom prst="rightBrace">
            <a:avLst/>
          </a:prstGeom>
        </p:spPr>
        <p:style>
          <a:lnRef idx="3">
            <a:schemeClr val="accent1"/>
          </a:lnRef>
          <a:fillRef idx="0">
            <a:schemeClr val="accent1"/>
          </a:fillRef>
          <a:effectRef idx="2">
            <a:schemeClr val="accent1"/>
          </a:effectRef>
          <a:fontRef idx="minor">
            <a:schemeClr val="tx1"/>
          </a:fontRef>
        </p:style>
        <p:txBody>
          <a:bodyPr rtlCol="0" anchor="ctr"/>
          <a:lstStyle/>
          <a:p>
            <a:pPr algn="ctr"/>
            <a:endParaRPr kumimoji="1" lang="ja-JP" altLang="en-US"/>
          </a:p>
        </p:txBody>
      </p:sp>
      <p:sp>
        <p:nvSpPr>
          <p:cNvPr id="36" name="テキスト ボックス 35"/>
          <p:cNvSpPr txBox="1"/>
          <p:nvPr/>
        </p:nvSpPr>
        <p:spPr>
          <a:xfrm>
            <a:off x="8028384" y="2657892"/>
            <a:ext cx="827584" cy="646331"/>
          </a:xfrm>
          <a:prstGeom prst="rect">
            <a:avLst/>
          </a:prstGeom>
          <a:noFill/>
        </p:spPr>
        <p:txBody>
          <a:bodyPr wrap="square" rtlCol="0">
            <a:spAutoFit/>
          </a:bodyPr>
          <a:lstStyle/>
          <a:p>
            <a:r>
              <a:rPr kumimoji="1" lang="en-US" altLang="ja-JP" dirty="0" smtClean="0"/>
              <a:t>0~9</a:t>
            </a:r>
            <a:r>
              <a:rPr kumimoji="1" lang="ja-JP" altLang="en-US" dirty="0" smtClean="0"/>
              <a:t>の</a:t>
            </a:r>
            <a:endParaRPr kumimoji="1" lang="en-US" altLang="ja-JP" dirty="0" smtClean="0"/>
          </a:p>
          <a:p>
            <a:r>
              <a:rPr kumimoji="1" lang="en-US" altLang="ja-JP" dirty="0" smtClean="0"/>
              <a:t>10</a:t>
            </a:r>
            <a:r>
              <a:rPr kumimoji="1" lang="ja-JP" altLang="en-US" dirty="0" smtClean="0"/>
              <a:t>個</a:t>
            </a:r>
            <a:endParaRPr kumimoji="1" lang="ja-JP" altLang="en-US" dirty="0"/>
          </a:p>
        </p:txBody>
      </p:sp>
      <p:sp>
        <p:nvSpPr>
          <p:cNvPr id="37" name="テキスト ボックス 36"/>
          <p:cNvSpPr txBox="1"/>
          <p:nvPr/>
        </p:nvSpPr>
        <p:spPr>
          <a:xfrm>
            <a:off x="2989000" y="2276872"/>
            <a:ext cx="461665" cy="541991"/>
          </a:xfrm>
          <a:prstGeom prst="rect">
            <a:avLst/>
          </a:prstGeom>
          <a:noFill/>
        </p:spPr>
        <p:txBody>
          <a:bodyPr vert="eaVert" wrap="square" rtlCol="0">
            <a:spAutoFit/>
          </a:bodyPr>
          <a:lstStyle/>
          <a:p>
            <a:r>
              <a:rPr kumimoji="1" lang="ja-JP" altLang="en-US" dirty="0" smtClean="0"/>
              <a:t>・・・</a:t>
            </a:r>
            <a:endParaRPr kumimoji="1" lang="ja-JP" altLang="en-US" dirty="0"/>
          </a:p>
        </p:txBody>
      </p:sp>
      <p:sp>
        <p:nvSpPr>
          <p:cNvPr id="38" name="テキスト ボックス 37"/>
          <p:cNvSpPr txBox="1"/>
          <p:nvPr/>
        </p:nvSpPr>
        <p:spPr>
          <a:xfrm>
            <a:off x="3013252" y="3284984"/>
            <a:ext cx="461665" cy="541991"/>
          </a:xfrm>
          <a:prstGeom prst="rect">
            <a:avLst/>
          </a:prstGeom>
          <a:noFill/>
        </p:spPr>
        <p:txBody>
          <a:bodyPr vert="eaVert" wrap="square" rtlCol="0">
            <a:spAutoFit/>
          </a:bodyPr>
          <a:lstStyle/>
          <a:p>
            <a:r>
              <a:rPr kumimoji="1" lang="ja-JP" altLang="en-US" dirty="0" smtClean="0"/>
              <a:t>・・・</a:t>
            </a:r>
            <a:endParaRPr kumimoji="1" lang="ja-JP" altLang="en-US" dirty="0"/>
          </a:p>
        </p:txBody>
      </p:sp>
      <p:sp>
        <p:nvSpPr>
          <p:cNvPr id="39" name="右中かっこ 38"/>
          <p:cNvSpPr/>
          <p:nvPr/>
        </p:nvSpPr>
        <p:spPr>
          <a:xfrm rot="10800000">
            <a:off x="2483768" y="1896469"/>
            <a:ext cx="288032" cy="2082708"/>
          </a:xfrm>
          <a:prstGeom prst="rightBrace">
            <a:avLst/>
          </a:prstGeom>
        </p:spPr>
        <p:style>
          <a:lnRef idx="3">
            <a:schemeClr val="accent1"/>
          </a:lnRef>
          <a:fillRef idx="0">
            <a:schemeClr val="accent1"/>
          </a:fillRef>
          <a:effectRef idx="2">
            <a:schemeClr val="accent1"/>
          </a:effectRef>
          <a:fontRef idx="minor">
            <a:schemeClr val="tx1"/>
          </a:fontRef>
        </p:style>
        <p:txBody>
          <a:bodyPr rtlCol="0" anchor="ctr"/>
          <a:lstStyle/>
          <a:p>
            <a:pPr algn="ctr"/>
            <a:endParaRPr kumimoji="1" lang="ja-JP" altLang="en-US"/>
          </a:p>
        </p:txBody>
      </p:sp>
      <p:sp>
        <p:nvSpPr>
          <p:cNvPr id="40" name="テキスト ボックス 39"/>
          <p:cNvSpPr txBox="1"/>
          <p:nvPr/>
        </p:nvSpPr>
        <p:spPr>
          <a:xfrm>
            <a:off x="117153" y="2450899"/>
            <a:ext cx="2179583" cy="923330"/>
          </a:xfrm>
          <a:prstGeom prst="rect">
            <a:avLst/>
          </a:prstGeom>
          <a:noFill/>
        </p:spPr>
        <p:txBody>
          <a:bodyPr wrap="square" rtlCol="0">
            <a:spAutoFit/>
          </a:bodyPr>
          <a:lstStyle/>
          <a:p>
            <a:r>
              <a:rPr lang="en-US" altLang="ja-JP" dirty="0"/>
              <a:t>MNIST </a:t>
            </a:r>
            <a:r>
              <a:rPr lang="ja-JP" altLang="en-US" dirty="0"/>
              <a:t>データでは </a:t>
            </a:r>
            <a:endParaRPr lang="en-US" altLang="ja-JP" dirty="0" smtClean="0"/>
          </a:p>
          <a:p>
            <a:r>
              <a:rPr lang="ja-JP" altLang="en-US" dirty="0" smtClean="0"/>
              <a:t>縦横 </a:t>
            </a:r>
            <a:r>
              <a:rPr lang="en-US" altLang="ja-JP" dirty="0" smtClean="0"/>
              <a:t>28pix</a:t>
            </a:r>
            <a:r>
              <a:rPr lang="ja-JP" altLang="en-US" dirty="0" smtClean="0"/>
              <a:t>なので、</a:t>
            </a:r>
            <a:endParaRPr lang="en-US" altLang="ja-JP" dirty="0" smtClean="0"/>
          </a:p>
          <a:p>
            <a:r>
              <a:rPr lang="en-US" altLang="ja-JP" dirty="0" smtClean="0"/>
              <a:t>28 </a:t>
            </a:r>
            <a:r>
              <a:rPr lang="en-US" altLang="ja-JP" dirty="0"/>
              <a:t>x 28 = </a:t>
            </a:r>
            <a:r>
              <a:rPr lang="en-US" altLang="ja-JP" dirty="0" smtClean="0"/>
              <a:t>784</a:t>
            </a:r>
            <a:r>
              <a:rPr lang="ja-JP" altLang="en-US" dirty="0" smtClean="0"/>
              <a:t>個</a:t>
            </a:r>
            <a:endParaRPr kumimoji="1" lang="ja-JP" altLang="en-US" dirty="0"/>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9227" y="4365104"/>
            <a:ext cx="2558776" cy="235634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4" name="テキスト ボックス 43"/>
          <p:cNvSpPr txBox="1"/>
          <p:nvPr/>
        </p:nvSpPr>
        <p:spPr>
          <a:xfrm>
            <a:off x="3266220" y="4941168"/>
            <a:ext cx="2851402" cy="369332"/>
          </a:xfrm>
          <a:prstGeom prst="rect">
            <a:avLst/>
          </a:prstGeom>
          <a:noFill/>
        </p:spPr>
        <p:txBody>
          <a:bodyPr wrap="square" rtlCol="0">
            <a:spAutoFit/>
          </a:bodyPr>
          <a:lstStyle/>
          <a:p>
            <a:r>
              <a:rPr kumimoji="1" lang="ja-JP" altLang="en-US" dirty="0" smtClean="0"/>
              <a:t>１次元のベクトルに変換</a:t>
            </a:r>
            <a:endParaRPr kumimoji="1" lang="ja-JP" altLang="en-US" dirty="0"/>
          </a:p>
        </p:txBody>
      </p:sp>
      <p:cxnSp>
        <p:nvCxnSpPr>
          <p:cNvPr id="7176" name="カギ線コネクタ 7175"/>
          <p:cNvCxnSpPr>
            <a:stCxn id="7170" idx="3"/>
            <a:endCxn id="31" idx="4"/>
          </p:cNvCxnSpPr>
          <p:nvPr/>
        </p:nvCxnSpPr>
        <p:spPr>
          <a:xfrm flipV="1">
            <a:off x="2948003" y="4117933"/>
            <a:ext cx="277452" cy="1425342"/>
          </a:xfrm>
          <a:prstGeom prst="bentConnector2">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3064960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title"/>
          </p:nvPr>
        </p:nvSpPr>
        <p:spPr/>
        <p:txBody>
          <a:bodyPr/>
          <a:lstStyle/>
          <a:p>
            <a:r>
              <a:rPr kumimoji="1" lang="ja-JP" altLang="en-US" dirty="0" smtClean="0"/>
              <a:t>画像認識</a:t>
            </a:r>
            <a:endParaRPr kumimoji="1" lang="ja-JP" altLang="en-US" dirty="0"/>
          </a:p>
        </p:txBody>
      </p:sp>
      <p:sp>
        <p:nvSpPr>
          <p:cNvPr id="6" name="コンテンツ プレースホルダー 5"/>
          <p:cNvSpPr>
            <a:spLocks noGrp="1"/>
          </p:cNvSpPr>
          <p:nvPr>
            <p:ph idx="1"/>
          </p:nvPr>
        </p:nvSpPr>
        <p:spPr/>
        <p:txBody>
          <a:bodyPr/>
          <a:lstStyle/>
          <a:p>
            <a:r>
              <a:rPr kumimoji="1" lang="ja-JP" altLang="en-US" dirty="0" smtClean="0"/>
              <a:t>この２つの画像は違うものだと判断される</a:t>
            </a:r>
            <a:r>
              <a:rPr lang="ja-JP" altLang="en-US" dirty="0" smtClean="0"/>
              <a:t>。</a:t>
            </a:r>
            <a:endParaRPr lang="en-US" altLang="ja-JP" dirty="0" smtClean="0"/>
          </a:p>
          <a:p>
            <a:pPr marL="0" indent="0">
              <a:buNone/>
            </a:pPr>
            <a:r>
              <a:rPr kumimoji="1" lang="ja-JP" altLang="en-US" dirty="0" smtClean="0"/>
              <a:t>　⇒ニューロンの無駄遣い</a:t>
            </a:r>
            <a:endParaRPr lang="en-US" altLang="ja-JP" dirty="0"/>
          </a:p>
          <a:p>
            <a:endParaRPr kumimoji="1" lang="en-US" altLang="ja-JP" dirty="0" smtClean="0"/>
          </a:p>
          <a:p>
            <a:endParaRPr lang="en-US" altLang="ja-JP" dirty="0"/>
          </a:p>
          <a:p>
            <a:endParaRPr kumimoji="1" lang="en-US" altLang="ja-JP" dirty="0" smtClean="0"/>
          </a:p>
          <a:p>
            <a:endParaRPr lang="en-US" altLang="ja-JP" dirty="0"/>
          </a:p>
          <a:p>
            <a:endParaRPr kumimoji="1" lang="en-US" altLang="ja-JP" dirty="0" smtClean="0"/>
          </a:p>
          <a:p>
            <a:r>
              <a:rPr lang="ja-JP" altLang="en-US" dirty="0" smtClean="0"/>
              <a:t>さらに高解像度でカラフルな画像な場合、どうなる？</a:t>
            </a:r>
            <a:endParaRPr lang="en-US" altLang="ja-JP" dirty="0" smtClean="0"/>
          </a:p>
          <a:p>
            <a:pPr marL="0" indent="0">
              <a:buNone/>
            </a:pPr>
            <a:r>
              <a:rPr kumimoji="1" lang="ja-JP" altLang="en-US" dirty="0" smtClean="0"/>
              <a:t>　⇒パラメータ数がおそろしいことに・・・</a:t>
            </a:r>
            <a:endParaRPr kumimoji="1" lang="en-US" altLang="ja-JP" dirty="0" smtClean="0"/>
          </a:p>
          <a:p>
            <a:pPr marL="0" indent="0">
              <a:buNone/>
            </a:pPr>
            <a:r>
              <a:rPr lang="ja-JP" altLang="en-US" dirty="0" smtClean="0"/>
              <a:t>　いくら計算能力があっても間に合わない！</a:t>
            </a:r>
            <a:endParaRPr kumimoji="1" lang="en-US" altLang="ja-JP" dirty="0" smtClean="0"/>
          </a:p>
        </p:txBody>
      </p:sp>
      <p:pic>
        <p:nvPicPr>
          <p:cNvPr id="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1749" y="2446040"/>
            <a:ext cx="2126696" cy="195844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5499" y="2492897"/>
            <a:ext cx="2126486" cy="19442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6463944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畳み込みニューラルネットワーク</a:t>
            </a:r>
            <a:endParaRPr kumimoji="1" lang="ja-JP" altLang="en-US" dirty="0"/>
          </a:p>
        </p:txBody>
      </p:sp>
      <p:pic>
        <p:nvPicPr>
          <p:cNvPr id="6146" name="Picture 2" descr="https://upload.wikimedia.org/wikipedia/commons/thumb/6/63/Typical_cnn.png/800px-Typical_cn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1753071"/>
            <a:ext cx="7620000" cy="2343151"/>
          </a:xfrm>
          <a:prstGeom prst="rect">
            <a:avLst/>
          </a:prstGeom>
          <a:noFill/>
          <a:extLst>
            <a:ext uri="{909E8E84-426E-40DD-AFC4-6F175D3DCCD1}">
              <a14:hiddenFill xmlns:a14="http://schemas.microsoft.com/office/drawing/2010/main">
                <a:solidFill>
                  <a:srgbClr val="FFFFFF"/>
                </a:solidFill>
              </a14:hiddenFill>
            </a:ext>
          </a:extLst>
        </p:spPr>
      </p:pic>
      <p:sp>
        <p:nvSpPr>
          <p:cNvPr id="4" name="テキスト ボックス 3"/>
          <p:cNvSpPr txBox="1"/>
          <p:nvPr/>
        </p:nvSpPr>
        <p:spPr>
          <a:xfrm>
            <a:off x="419904" y="5229200"/>
            <a:ext cx="8352928" cy="1015663"/>
          </a:xfrm>
          <a:prstGeom prst="rect">
            <a:avLst/>
          </a:prstGeom>
          <a:noFill/>
        </p:spPr>
        <p:txBody>
          <a:bodyPr wrap="square" rtlCol="0">
            <a:spAutoFit/>
          </a:bodyPr>
          <a:lstStyle/>
          <a:p>
            <a:pPr fontAlgn="base"/>
            <a:r>
              <a:rPr lang="ja-JP" altLang="en-US" sz="2000" dirty="0"/>
              <a:t>畳み込みニューラルネットワークでは、入力を</a:t>
            </a:r>
            <a:r>
              <a:rPr lang="en-US" altLang="ja-JP" sz="2000" dirty="0"/>
              <a:t>2</a:t>
            </a:r>
            <a:r>
              <a:rPr lang="ja-JP" altLang="en-US" sz="2000" dirty="0"/>
              <a:t>次元のまま扱って特徴抽出を行い、最終的に </a:t>
            </a:r>
            <a:r>
              <a:rPr lang="en-US" altLang="ja-JP" sz="2000" dirty="0"/>
              <a:t>1</a:t>
            </a:r>
            <a:r>
              <a:rPr lang="ja-JP" altLang="en-US" sz="2000" dirty="0"/>
              <a:t>次元化して多層パーセプトロンに渡す。つまり多層パーセプトロン</a:t>
            </a:r>
            <a:r>
              <a:rPr lang="ja-JP" altLang="en-US" sz="2000" dirty="0" smtClean="0"/>
              <a:t>に前処理</a:t>
            </a:r>
            <a:r>
              <a:rPr lang="ja-JP" altLang="en-US" sz="2000" dirty="0"/>
              <a:t>工程が加わったもの</a:t>
            </a:r>
            <a:r>
              <a:rPr lang="ja-JP" altLang="en-US" sz="2000" dirty="0" smtClean="0"/>
              <a:t>。</a:t>
            </a:r>
            <a:endParaRPr lang="en-US" altLang="ja-JP" sz="2000" dirty="0" smtClean="0"/>
          </a:p>
        </p:txBody>
      </p:sp>
      <p:sp>
        <p:nvSpPr>
          <p:cNvPr id="6" name="テキスト ボックス 5"/>
          <p:cNvSpPr txBox="1"/>
          <p:nvPr/>
        </p:nvSpPr>
        <p:spPr>
          <a:xfrm>
            <a:off x="4283968" y="4283223"/>
            <a:ext cx="4392488" cy="307777"/>
          </a:xfrm>
          <a:prstGeom prst="rect">
            <a:avLst/>
          </a:prstGeom>
          <a:noFill/>
        </p:spPr>
        <p:txBody>
          <a:bodyPr wrap="square" rtlCol="0">
            <a:spAutoFit/>
          </a:bodyPr>
          <a:lstStyle/>
          <a:p>
            <a:r>
              <a:rPr lang="ja-JP" altLang="en-US" sz="1400" dirty="0" smtClean="0"/>
              <a:t>出典：</a:t>
            </a:r>
            <a:r>
              <a:rPr lang="en-US" altLang="ja-JP" sz="1400" dirty="0" smtClean="0"/>
              <a:t>wikipedia:en:Convolutional_neural_network</a:t>
            </a:r>
            <a:endParaRPr lang="en-US" altLang="ja-JP" sz="1400" dirty="0"/>
          </a:p>
        </p:txBody>
      </p:sp>
    </p:spTree>
    <p:extLst>
      <p:ext uri="{BB962C8B-B14F-4D97-AF65-F5344CB8AC3E}">
        <p14:creationId xmlns:p14="http://schemas.microsoft.com/office/powerpoint/2010/main" val="125460898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畳み込みニューラルネットワーク</a:t>
            </a:r>
            <a:endParaRPr kumimoji="1" lang="ja-JP" altLang="en-US" dirty="0"/>
          </a:p>
        </p:txBody>
      </p:sp>
      <p:pic>
        <p:nvPicPr>
          <p:cNvPr id="6146" name="Picture 2" descr="http://brohrer.github.io/images/cnn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10744" y="1484784"/>
            <a:ext cx="4265712" cy="2824330"/>
          </a:xfrm>
          <a:prstGeom prst="rect">
            <a:avLst/>
          </a:prstGeom>
          <a:noFill/>
          <a:extLst>
            <a:ext uri="{909E8E84-426E-40DD-AFC4-6F175D3DCCD1}">
              <a14:hiddenFill xmlns:a14="http://schemas.microsoft.com/office/drawing/2010/main">
                <a:solidFill>
                  <a:srgbClr val="FFFFFF"/>
                </a:solidFill>
              </a14:hiddenFill>
            </a:ext>
          </a:extLst>
        </p:spPr>
      </p:pic>
      <p:sp>
        <p:nvSpPr>
          <p:cNvPr id="3" name="正方形/長方形 2"/>
          <p:cNvSpPr/>
          <p:nvPr/>
        </p:nvSpPr>
        <p:spPr>
          <a:xfrm>
            <a:off x="3168377" y="4358342"/>
            <a:ext cx="5508079" cy="307777"/>
          </a:xfrm>
          <a:prstGeom prst="rect">
            <a:avLst/>
          </a:prstGeom>
        </p:spPr>
        <p:txBody>
          <a:bodyPr wrap="square">
            <a:spAutoFit/>
          </a:bodyPr>
          <a:lstStyle/>
          <a:p>
            <a:r>
              <a:rPr lang="ja-JP" altLang="en-US" sz="1400" dirty="0" smtClean="0"/>
              <a:t>出典：</a:t>
            </a:r>
            <a:r>
              <a:rPr lang="en-US" altLang="ja-JP" sz="1400" dirty="0" smtClean="0"/>
              <a:t>https</a:t>
            </a:r>
            <a:r>
              <a:rPr lang="en-US" altLang="ja-JP" sz="1400" dirty="0"/>
              <a:t>://postd.cc/how-do-convolutional-neural-networks-work/</a:t>
            </a:r>
            <a:endParaRPr lang="ja-JP" altLang="en-US" sz="1400" dirty="0"/>
          </a:p>
        </p:txBody>
      </p:sp>
      <p:pic>
        <p:nvPicPr>
          <p:cNvPr id="6147"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7573" y="2185108"/>
            <a:ext cx="3956299" cy="210971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テキスト ボックス 5"/>
          <p:cNvSpPr txBox="1"/>
          <p:nvPr/>
        </p:nvSpPr>
        <p:spPr>
          <a:xfrm>
            <a:off x="202927" y="5013175"/>
            <a:ext cx="8752431" cy="1323439"/>
          </a:xfrm>
          <a:prstGeom prst="rect">
            <a:avLst/>
          </a:prstGeom>
          <a:noFill/>
        </p:spPr>
        <p:txBody>
          <a:bodyPr wrap="square" rtlCol="0">
            <a:spAutoFit/>
          </a:bodyPr>
          <a:lstStyle/>
          <a:p>
            <a:pPr fontAlgn="base"/>
            <a:r>
              <a:rPr lang="ja-JP" altLang="en-US" sz="2000" dirty="0" smtClean="0"/>
              <a:t>・入力</a:t>
            </a:r>
            <a:r>
              <a:rPr lang="ja-JP" altLang="en-US" sz="2000" dirty="0"/>
              <a:t>をいくつかの領域に</a:t>
            </a:r>
            <a:r>
              <a:rPr lang="ja-JP" altLang="en-US" sz="2000" dirty="0" smtClean="0"/>
              <a:t>分割する</a:t>
            </a:r>
            <a:endParaRPr lang="en-US" altLang="ja-JP" sz="2000" dirty="0" smtClean="0"/>
          </a:p>
          <a:p>
            <a:pPr fontAlgn="base"/>
            <a:r>
              <a:rPr lang="ja-JP" altLang="en-US" sz="2000" dirty="0" smtClean="0"/>
              <a:t>・分割した領域から各部分の特徴、例えば物体の境界 </a:t>
            </a:r>
            <a:r>
              <a:rPr lang="en-US" altLang="ja-JP" sz="2000" dirty="0" smtClean="0"/>
              <a:t>(</a:t>
            </a:r>
            <a:r>
              <a:rPr lang="ja-JP" altLang="en-US" sz="2000" dirty="0" smtClean="0"/>
              <a:t>エッジ</a:t>
            </a:r>
            <a:r>
              <a:rPr lang="en-US" altLang="ja-JP" sz="2000" dirty="0" smtClean="0"/>
              <a:t>) </a:t>
            </a:r>
            <a:r>
              <a:rPr lang="ja-JP" altLang="en-US" sz="2000" dirty="0" smtClean="0"/>
              <a:t>などを抽出する</a:t>
            </a:r>
          </a:p>
          <a:p>
            <a:pPr fontAlgn="base"/>
            <a:r>
              <a:rPr lang="ja-JP" altLang="en-US" sz="2000" dirty="0" smtClean="0"/>
              <a:t>・これら</a:t>
            </a:r>
            <a:r>
              <a:rPr lang="ja-JP" altLang="en-US" sz="2000" dirty="0"/>
              <a:t>を統合して入力の特徴をとらえ</a:t>
            </a:r>
            <a:r>
              <a:rPr lang="ja-JP" altLang="en-US" sz="2000" dirty="0" smtClean="0"/>
              <a:t>、特徴に合っている／合っていないの重み付けを繰り返して判別する。</a:t>
            </a:r>
            <a:endParaRPr lang="en-US" altLang="ja-JP" sz="2000" dirty="0" smtClean="0"/>
          </a:p>
        </p:txBody>
      </p:sp>
      <p:sp>
        <p:nvSpPr>
          <p:cNvPr id="7" name="テキスト ボックス 6"/>
          <p:cNvSpPr txBox="1"/>
          <p:nvPr/>
        </p:nvSpPr>
        <p:spPr>
          <a:xfrm>
            <a:off x="317573" y="1669450"/>
            <a:ext cx="4093171" cy="400110"/>
          </a:xfrm>
          <a:prstGeom prst="rect">
            <a:avLst/>
          </a:prstGeom>
          <a:noFill/>
        </p:spPr>
        <p:txBody>
          <a:bodyPr wrap="square" rtlCol="0">
            <a:spAutoFit/>
          </a:bodyPr>
          <a:lstStyle/>
          <a:p>
            <a:pPr fontAlgn="base"/>
            <a:r>
              <a:rPr lang="ja-JP" altLang="en-US" sz="2000" dirty="0" smtClean="0"/>
              <a:t>画像が「○」か「</a:t>
            </a:r>
            <a:r>
              <a:rPr lang="en-US" altLang="ja-JP" sz="2000" dirty="0" smtClean="0"/>
              <a:t>×</a:t>
            </a:r>
            <a:r>
              <a:rPr lang="ja-JP" altLang="en-US" sz="2000" dirty="0" smtClean="0"/>
              <a:t>」かを判定する例</a:t>
            </a:r>
            <a:endParaRPr lang="en-US" altLang="ja-JP" sz="2000" dirty="0" smtClean="0"/>
          </a:p>
        </p:txBody>
      </p:sp>
    </p:spTree>
    <p:extLst>
      <p:ext uri="{BB962C8B-B14F-4D97-AF65-F5344CB8AC3E}">
        <p14:creationId xmlns:p14="http://schemas.microsoft.com/office/powerpoint/2010/main" val="117939791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4294967295"/>
          </p:nvPr>
        </p:nvSpPr>
        <p:spPr>
          <a:xfrm>
            <a:off x="519584" y="1556792"/>
            <a:ext cx="5852616" cy="604838"/>
          </a:xfrm>
        </p:spPr>
        <p:txBody>
          <a:bodyPr/>
          <a:lstStyle/>
          <a:p>
            <a:pPr marL="0" indent="0">
              <a:buNone/>
            </a:pPr>
            <a:r>
              <a:rPr kumimoji="1" lang="ja-JP" altLang="en-US" dirty="0" smtClean="0"/>
              <a:t>画像認識って難しくてハードルが高そう・・・</a:t>
            </a:r>
            <a:endParaRPr kumimoji="1" lang="ja-JP" altLang="en-US" dirty="0"/>
          </a:p>
        </p:txBody>
      </p:sp>
      <p:sp>
        <p:nvSpPr>
          <p:cNvPr id="4" name="コンテンツ プレースホルダー 2"/>
          <p:cNvSpPr txBox="1">
            <a:spLocks/>
          </p:cNvSpPr>
          <p:nvPr/>
        </p:nvSpPr>
        <p:spPr>
          <a:xfrm>
            <a:off x="611560" y="4724511"/>
            <a:ext cx="7488832" cy="54006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kumimoji="1"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kumimoji="1"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kumimoji="1"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kumimoji="1"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kumimoji="1"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9pPr>
          </a:lstStyle>
          <a:p>
            <a:pPr marL="0" indent="0">
              <a:buNone/>
            </a:pPr>
            <a:r>
              <a:rPr lang="ja-JP" altLang="en-US" dirty="0" smtClean="0"/>
              <a:t>先人の知恵＝ライブラリを使ってみましょう！！</a:t>
            </a:r>
            <a:endParaRPr lang="en-US" altLang="ja-JP" dirty="0" smtClean="0"/>
          </a:p>
        </p:txBody>
      </p:sp>
      <p:pic>
        <p:nvPicPr>
          <p:cNvPr id="717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588225" y="836712"/>
            <a:ext cx="1368152" cy="26166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5915703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z="4000" dirty="0" smtClean="0"/>
              <a:t>畳み込みニューラルネットワーク</a:t>
            </a:r>
            <a:endParaRPr kumimoji="1" lang="ja-JP" altLang="en-US" sz="4000" dirty="0"/>
          </a:p>
        </p:txBody>
      </p:sp>
      <p:graphicFrame>
        <p:nvGraphicFramePr>
          <p:cNvPr id="4" name="コンテンツ プレースホルダー 3"/>
          <p:cNvGraphicFramePr>
            <a:graphicFrameLocks noGrp="1"/>
          </p:cNvGraphicFramePr>
          <p:nvPr>
            <p:ph idx="1"/>
            <p:extLst>
              <p:ext uri="{D42A27DB-BD31-4B8C-83A1-F6EECF244321}">
                <p14:modId xmlns:p14="http://schemas.microsoft.com/office/powerpoint/2010/main" val="102339247"/>
              </p:ext>
            </p:extLst>
          </p:nvPr>
        </p:nvGraphicFramePr>
        <p:xfrm>
          <a:off x="457150" y="2348880"/>
          <a:ext cx="8229600" cy="3581400"/>
        </p:xfrm>
        <a:graphic>
          <a:graphicData uri="http://schemas.openxmlformats.org/drawingml/2006/table">
            <a:tbl>
              <a:tblPr firstRow="1" bandRow="1">
                <a:tableStyleId>{5C22544A-7EE6-4342-B048-85BDC9FD1C3A}</a:tableStyleId>
              </a:tblPr>
              <a:tblGrid>
                <a:gridCol w="2098576"/>
                <a:gridCol w="6131024"/>
              </a:tblGrid>
              <a:tr h="370840">
                <a:tc>
                  <a:txBody>
                    <a:bodyPr/>
                    <a:lstStyle/>
                    <a:p>
                      <a:r>
                        <a:rPr kumimoji="1" lang="ja-JP" altLang="en-US" dirty="0" smtClean="0"/>
                        <a:t>名称</a:t>
                      </a:r>
                      <a:endParaRPr kumimoji="1" lang="ja-JP" altLang="en-US" dirty="0"/>
                    </a:p>
                  </a:txBody>
                  <a:tcPr/>
                </a:tc>
                <a:tc>
                  <a:txBody>
                    <a:bodyPr/>
                    <a:lstStyle/>
                    <a:p>
                      <a:r>
                        <a:rPr kumimoji="1" lang="ja-JP" altLang="en-US" dirty="0" smtClean="0"/>
                        <a:t>説明</a:t>
                      </a:r>
                      <a:endParaRPr kumimoji="1" lang="ja-JP" altLang="en-US" dirty="0"/>
                    </a:p>
                  </a:txBody>
                  <a:tcPr/>
                </a:tc>
              </a:tr>
              <a:tr h="370840">
                <a:tc>
                  <a:txBody>
                    <a:bodyPr/>
                    <a:lstStyle/>
                    <a:p>
                      <a:r>
                        <a:rPr kumimoji="1" lang="en-US" altLang="ja-JP" dirty="0" smtClean="0"/>
                        <a:t>AlexNet</a:t>
                      </a:r>
                      <a:endParaRPr kumimoji="1" lang="ja-JP" altLang="en-US" dirty="0"/>
                    </a:p>
                  </a:txBody>
                  <a:tcPr/>
                </a:tc>
                <a:tc>
                  <a:txBody>
                    <a:bodyPr/>
                    <a:lstStyle/>
                    <a:p>
                      <a:r>
                        <a:rPr kumimoji="1" lang="ja-JP" altLang="en-US" dirty="0" smtClean="0"/>
                        <a:t>ディープラーニングが一般化するきっかけになった畳み込みニューラルネットワーク。</a:t>
                      </a:r>
                      <a:r>
                        <a:rPr kumimoji="1" lang="en-US" altLang="ja-JP" dirty="0" smtClean="0"/>
                        <a:t>LeNet5</a:t>
                      </a:r>
                      <a:r>
                        <a:rPr kumimoji="1" lang="ja-JP" altLang="en-US" dirty="0" smtClean="0"/>
                        <a:t>というニューラルネットワークをもとにしている。</a:t>
                      </a:r>
                      <a:endParaRPr kumimoji="1" lang="ja-JP" altLang="en-US" dirty="0"/>
                    </a:p>
                  </a:txBody>
                  <a:tcPr/>
                </a:tc>
              </a:tr>
              <a:tr h="370840">
                <a:tc>
                  <a:txBody>
                    <a:bodyPr/>
                    <a:lstStyle/>
                    <a:p>
                      <a:r>
                        <a:rPr kumimoji="1" lang="en-US" altLang="ja-JP" dirty="0" smtClean="0"/>
                        <a:t>GoogleNet</a:t>
                      </a:r>
                      <a:endParaRPr kumimoji="1" lang="ja-JP" altLang="en-US" dirty="0"/>
                    </a:p>
                  </a:txBody>
                  <a:tcPr/>
                </a:tc>
                <a:tc>
                  <a:txBody>
                    <a:bodyPr/>
                    <a:lstStyle/>
                    <a:p>
                      <a:r>
                        <a:rPr kumimoji="1" lang="en-US" altLang="ja-JP" dirty="0" smtClean="0"/>
                        <a:t>Google</a:t>
                      </a:r>
                      <a:r>
                        <a:rPr kumimoji="1" lang="ja-JP" altLang="en-US" dirty="0" smtClean="0"/>
                        <a:t>が作成した畳み込みニューラルネットワーク。</a:t>
                      </a:r>
                      <a:endParaRPr kumimoji="1" lang="ja-JP" altLang="en-US" dirty="0"/>
                    </a:p>
                  </a:txBody>
                  <a:tcPr/>
                </a:tc>
              </a:tr>
              <a:tr h="370840">
                <a:tc>
                  <a:txBody>
                    <a:bodyPr/>
                    <a:lstStyle/>
                    <a:p>
                      <a:r>
                        <a:rPr kumimoji="1" lang="en-US" altLang="ja-JP" dirty="0" smtClean="0"/>
                        <a:t>Resnet</a:t>
                      </a:r>
                      <a:endParaRPr kumimoji="1" lang="ja-JP" altLang="en-US" dirty="0"/>
                    </a:p>
                  </a:txBody>
                  <a:tcPr/>
                </a:tc>
                <a:tc>
                  <a:txBody>
                    <a:bodyPr/>
                    <a:lstStyle/>
                    <a:p>
                      <a:r>
                        <a:rPr kumimoji="1" lang="en-US" altLang="ja-JP" dirty="0" smtClean="0"/>
                        <a:t>Resnet-18, Resnet-32, Resnet-50, Resnet-101, Resnet-152</a:t>
                      </a:r>
                      <a:r>
                        <a:rPr kumimoji="1" lang="ja-JP" altLang="en-US" dirty="0" smtClean="0"/>
                        <a:t>と種類があり、数字が大きくなるほど階層が深く学習に時間がかかる。</a:t>
                      </a:r>
                      <a:endParaRPr kumimoji="1" lang="ja-JP" altLang="en-US" dirty="0"/>
                    </a:p>
                  </a:txBody>
                  <a:tcPr/>
                </a:tc>
              </a:tr>
              <a:tr h="370840">
                <a:tc>
                  <a:txBody>
                    <a:bodyPr/>
                    <a:lstStyle/>
                    <a:p>
                      <a:r>
                        <a:rPr kumimoji="1" lang="en-US" altLang="ja-JP" dirty="0" smtClean="0"/>
                        <a:t>SqueezeNet</a:t>
                      </a:r>
                      <a:endParaRPr kumimoji="1" lang="ja-JP" altLang="en-US" dirty="0"/>
                    </a:p>
                  </a:txBody>
                  <a:tcPr/>
                </a:tc>
                <a:tc>
                  <a:txBody>
                    <a:bodyPr/>
                    <a:lstStyle/>
                    <a:p>
                      <a:r>
                        <a:rPr kumimoji="1" lang="en-US" altLang="ja-JP" dirty="0" smtClean="0"/>
                        <a:t>AlexNet</a:t>
                      </a:r>
                      <a:r>
                        <a:rPr kumimoji="1" lang="ja-JP" altLang="en-US" dirty="0" smtClean="0"/>
                        <a:t>と同等の性能で使用メモリ量が少ない。</a:t>
                      </a:r>
                      <a:endParaRPr kumimoji="1" lang="ja-JP" altLang="en-US" dirty="0"/>
                    </a:p>
                  </a:txBody>
                  <a:tcPr/>
                </a:tc>
              </a:tr>
              <a:tr h="370840">
                <a:tc>
                  <a:txBody>
                    <a:bodyPr/>
                    <a:lstStyle/>
                    <a:p>
                      <a:r>
                        <a:rPr kumimoji="1" lang="en-US" altLang="ja-JP" dirty="0" smtClean="0"/>
                        <a:t>VGG</a:t>
                      </a:r>
                      <a:endParaRPr kumimoji="1" lang="ja-JP" altLang="en-US" dirty="0"/>
                    </a:p>
                  </a:txBody>
                  <a:tcPr/>
                </a:tc>
                <a:tc>
                  <a:txBody>
                    <a:bodyPr/>
                    <a:lstStyle/>
                    <a:p>
                      <a:r>
                        <a:rPr kumimoji="1" lang="ja-JP" altLang="en-US" dirty="0" smtClean="0"/>
                        <a:t>シンプルな構成で高性能が特徴。</a:t>
                      </a:r>
                      <a:r>
                        <a:rPr kumimoji="1" lang="en-US" altLang="ja-JP" dirty="0" smtClean="0"/>
                        <a:t>VGG16</a:t>
                      </a:r>
                      <a:r>
                        <a:rPr kumimoji="1" lang="ja-JP" altLang="en-US" dirty="0" smtClean="0"/>
                        <a:t>と</a:t>
                      </a:r>
                      <a:r>
                        <a:rPr kumimoji="1" lang="en-US" altLang="ja-JP" dirty="0" smtClean="0"/>
                        <a:t>VGG19</a:t>
                      </a:r>
                      <a:r>
                        <a:rPr kumimoji="1" lang="ja-JP" altLang="en-US" dirty="0" smtClean="0"/>
                        <a:t>があり、数字が大きくなるほど階層が深く学習に時間がかかる。</a:t>
                      </a:r>
                      <a:endParaRPr kumimoji="1" lang="ja-JP" altLang="en-US" dirty="0"/>
                    </a:p>
                  </a:txBody>
                  <a:tcPr/>
                </a:tc>
              </a:tr>
            </a:tbl>
          </a:graphicData>
        </a:graphic>
      </p:graphicFrame>
      <p:sp>
        <p:nvSpPr>
          <p:cNvPr id="5" name="テキスト ボックス 4"/>
          <p:cNvSpPr txBox="1"/>
          <p:nvPr/>
        </p:nvSpPr>
        <p:spPr>
          <a:xfrm>
            <a:off x="395536" y="1763524"/>
            <a:ext cx="8280920" cy="400110"/>
          </a:xfrm>
          <a:prstGeom prst="rect">
            <a:avLst/>
          </a:prstGeom>
          <a:noFill/>
        </p:spPr>
        <p:txBody>
          <a:bodyPr wrap="square" rtlCol="0">
            <a:spAutoFit/>
          </a:bodyPr>
          <a:lstStyle/>
          <a:p>
            <a:r>
              <a:rPr kumimoji="1" lang="ja-JP" altLang="en-US" sz="2000" dirty="0" smtClean="0"/>
              <a:t>一般に公開されている畳み込みニューラルネットワークの例</a:t>
            </a:r>
            <a:endParaRPr kumimoji="1" lang="ja-JP" altLang="en-US" sz="2000" dirty="0"/>
          </a:p>
        </p:txBody>
      </p:sp>
      <p:sp>
        <p:nvSpPr>
          <p:cNvPr id="3" name="正方形/長方形 2"/>
          <p:cNvSpPr/>
          <p:nvPr/>
        </p:nvSpPr>
        <p:spPr>
          <a:xfrm>
            <a:off x="395536" y="3961632"/>
            <a:ext cx="8424936" cy="1008112"/>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5598595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normAutofit/>
          </a:bodyPr>
          <a:lstStyle/>
          <a:p>
            <a:r>
              <a:rPr lang="ja-JP" altLang="en-US" dirty="0"/>
              <a:t>ディープラーニング用の</a:t>
            </a:r>
            <a:r>
              <a:rPr lang="ja-JP" altLang="en-US" dirty="0" smtClean="0"/>
              <a:t>フレームワーク</a:t>
            </a:r>
            <a:endParaRPr kumimoji="1" lang="ja-JP" altLang="en-US" dirty="0"/>
          </a:p>
        </p:txBody>
      </p:sp>
      <p:graphicFrame>
        <p:nvGraphicFramePr>
          <p:cNvPr id="6" name="コンテンツ プレースホルダー 5"/>
          <p:cNvGraphicFramePr>
            <a:graphicFrameLocks noGrp="1"/>
          </p:cNvGraphicFramePr>
          <p:nvPr>
            <p:ph idx="1"/>
            <p:extLst>
              <p:ext uri="{D42A27DB-BD31-4B8C-83A1-F6EECF244321}">
                <p14:modId xmlns:p14="http://schemas.microsoft.com/office/powerpoint/2010/main" val="2981408994"/>
              </p:ext>
            </p:extLst>
          </p:nvPr>
        </p:nvGraphicFramePr>
        <p:xfrm>
          <a:off x="456009" y="2348880"/>
          <a:ext cx="8229600" cy="3307080"/>
        </p:xfrm>
        <a:graphic>
          <a:graphicData uri="http://schemas.openxmlformats.org/drawingml/2006/table">
            <a:tbl>
              <a:tblPr firstRow="1" bandRow="1">
                <a:tableStyleId>{5C22544A-7EE6-4342-B048-85BDC9FD1C3A}</a:tableStyleId>
              </a:tblPr>
              <a:tblGrid>
                <a:gridCol w="1954560"/>
                <a:gridCol w="6275040"/>
              </a:tblGrid>
              <a:tr h="370840">
                <a:tc>
                  <a:txBody>
                    <a:bodyPr/>
                    <a:lstStyle/>
                    <a:p>
                      <a:r>
                        <a:rPr kumimoji="1" lang="ja-JP" altLang="en-US" dirty="0" smtClean="0"/>
                        <a:t>名称</a:t>
                      </a:r>
                      <a:endParaRPr kumimoji="1" lang="ja-JP" altLang="en-US" dirty="0"/>
                    </a:p>
                  </a:txBody>
                  <a:tcPr/>
                </a:tc>
                <a:tc>
                  <a:txBody>
                    <a:bodyPr/>
                    <a:lstStyle/>
                    <a:p>
                      <a:r>
                        <a:rPr kumimoji="1" lang="ja-JP" altLang="en-US" dirty="0" smtClean="0"/>
                        <a:t>説明</a:t>
                      </a:r>
                      <a:endParaRPr kumimoji="1" lang="ja-JP" altLang="en-US" dirty="0"/>
                    </a:p>
                  </a:txBody>
                  <a:tcPr/>
                </a:tc>
              </a:tr>
              <a:tr h="370840">
                <a:tc>
                  <a:txBody>
                    <a:bodyPr/>
                    <a:lstStyle/>
                    <a:p>
                      <a:r>
                        <a:rPr kumimoji="1" lang="en-US" altLang="ja-JP" dirty="0" smtClean="0"/>
                        <a:t>TensorFlow</a:t>
                      </a:r>
                      <a:endParaRPr kumimoji="1" lang="ja-JP" altLang="en-US" dirty="0"/>
                    </a:p>
                  </a:txBody>
                  <a:tcPr/>
                </a:tc>
                <a:tc>
                  <a:txBody>
                    <a:bodyPr/>
                    <a:lstStyle/>
                    <a:p>
                      <a:r>
                        <a:rPr kumimoji="1" lang="en-US" altLang="ja-JP" dirty="0" smtClean="0"/>
                        <a:t>Google</a:t>
                      </a:r>
                      <a:r>
                        <a:rPr kumimoji="1" lang="ja-JP" altLang="en-US" dirty="0" smtClean="0"/>
                        <a:t>が提供するディープラーニング用フレームワーク</a:t>
                      </a:r>
                      <a:endParaRPr kumimoji="1" lang="ja-JP" altLang="en-US" dirty="0"/>
                    </a:p>
                  </a:txBody>
                  <a:tcPr/>
                </a:tc>
              </a:tr>
              <a:tr h="370840">
                <a:tc>
                  <a:txBody>
                    <a:bodyPr/>
                    <a:lstStyle/>
                    <a:p>
                      <a:r>
                        <a:rPr kumimoji="1" lang="en-US" altLang="ja-JP" dirty="0" smtClean="0"/>
                        <a:t>Caffe</a:t>
                      </a:r>
                      <a:endParaRPr kumimoji="1" lang="ja-JP" altLang="en-US" dirty="0"/>
                    </a:p>
                  </a:txBody>
                  <a:tcPr/>
                </a:tc>
                <a:tc>
                  <a:txBody>
                    <a:bodyPr/>
                    <a:lstStyle/>
                    <a:p>
                      <a:r>
                        <a:rPr kumimoji="1" lang="ja-JP" altLang="en-US" dirty="0" smtClean="0"/>
                        <a:t>オープンソースのディープラーニング用フレームワーク。画像処理系の畳み込みニューラルネットワークに強みがある。</a:t>
                      </a:r>
                      <a:endParaRPr kumimoji="1" lang="ja-JP" altLang="en-US" dirty="0"/>
                    </a:p>
                  </a:txBody>
                  <a:tcPr/>
                </a:tc>
              </a:tr>
              <a:tr h="370840">
                <a:tc>
                  <a:txBody>
                    <a:bodyPr/>
                    <a:lstStyle/>
                    <a:p>
                      <a:r>
                        <a:rPr kumimoji="1" lang="en-US" altLang="ja-JP" dirty="0" smtClean="0"/>
                        <a:t>Theano</a:t>
                      </a:r>
                      <a:endParaRPr kumimoji="1" lang="ja-JP" altLang="en-US" dirty="0"/>
                    </a:p>
                  </a:txBody>
                  <a:tcPr/>
                </a:tc>
                <a:tc>
                  <a:txBody>
                    <a:bodyPr/>
                    <a:lstStyle/>
                    <a:p>
                      <a:r>
                        <a:rPr kumimoji="1" lang="ja-JP" altLang="en-US" dirty="0" smtClean="0"/>
                        <a:t>モントリオール大学発祥のディープラーニング用フレームワーク。</a:t>
                      </a:r>
                      <a:r>
                        <a:rPr kumimoji="1" lang="en-US" altLang="ja-JP" dirty="0" smtClean="0"/>
                        <a:t>Python</a:t>
                      </a:r>
                      <a:r>
                        <a:rPr kumimoji="1" lang="ja-JP" altLang="en-US" dirty="0" smtClean="0"/>
                        <a:t>言語上から仕様できる。</a:t>
                      </a:r>
                      <a:endParaRPr kumimoji="1" lang="ja-JP" altLang="en-US" dirty="0"/>
                    </a:p>
                  </a:txBody>
                  <a:tcPr/>
                </a:tc>
              </a:tr>
              <a:tr h="370840">
                <a:tc>
                  <a:txBody>
                    <a:bodyPr/>
                    <a:lstStyle/>
                    <a:p>
                      <a:r>
                        <a:rPr kumimoji="1" lang="en-US" altLang="ja-JP" dirty="0" smtClean="0"/>
                        <a:t>Torch</a:t>
                      </a:r>
                      <a:endParaRPr kumimoji="1" lang="ja-JP" altLang="en-US" dirty="0"/>
                    </a:p>
                  </a:txBody>
                  <a:tcPr/>
                </a:tc>
                <a:tc>
                  <a:txBody>
                    <a:bodyPr/>
                    <a:lstStyle/>
                    <a:p>
                      <a:r>
                        <a:rPr kumimoji="1" lang="en-US" altLang="ja-JP" dirty="0" smtClean="0"/>
                        <a:t>Lua</a:t>
                      </a:r>
                      <a:r>
                        <a:rPr kumimoji="1" lang="ja-JP" altLang="en-US" dirty="0" smtClean="0"/>
                        <a:t>言語で利用できるディープラーニング用フレームワーク。</a:t>
                      </a:r>
                      <a:endParaRPr kumimoji="1" lang="ja-JP" altLang="en-US" dirty="0"/>
                    </a:p>
                  </a:txBody>
                  <a:tcPr/>
                </a:tc>
              </a:tr>
              <a:tr h="370840">
                <a:tc>
                  <a:txBody>
                    <a:bodyPr/>
                    <a:lstStyle/>
                    <a:p>
                      <a:r>
                        <a:rPr kumimoji="1" lang="en-US" altLang="ja-JP" dirty="0" smtClean="0"/>
                        <a:t>Chainer</a:t>
                      </a:r>
                      <a:endParaRPr kumimoji="1" lang="ja-JP" altLang="en-US" dirty="0"/>
                    </a:p>
                  </a:txBody>
                  <a:tcPr/>
                </a:tc>
                <a:tc>
                  <a:txBody>
                    <a:bodyPr/>
                    <a:lstStyle/>
                    <a:p>
                      <a:r>
                        <a:rPr kumimoji="1" lang="ja-JP" altLang="en-US" sz="1800" b="0" i="0" kern="1200" dirty="0" smtClean="0">
                          <a:solidFill>
                            <a:schemeClr val="dk1"/>
                          </a:solidFill>
                          <a:effectLst/>
                          <a:latin typeface="+mn-lt"/>
                          <a:ea typeface="+mn-ea"/>
                          <a:cs typeface="+mn-cs"/>
                        </a:rPr>
                        <a:t>日本のプリファードインフラストラクチャー</a:t>
                      </a:r>
                      <a:r>
                        <a:rPr kumimoji="1" lang="en-US" altLang="ja-JP" sz="1800" b="0" i="0" kern="1200" dirty="0" smtClean="0">
                          <a:solidFill>
                            <a:schemeClr val="dk1"/>
                          </a:solidFill>
                          <a:effectLst/>
                          <a:latin typeface="+mn-lt"/>
                          <a:ea typeface="+mn-ea"/>
                          <a:cs typeface="+mn-cs"/>
                        </a:rPr>
                        <a:t>&amp;</a:t>
                      </a:r>
                      <a:r>
                        <a:rPr kumimoji="1" lang="ja-JP" altLang="en-US" sz="1800" b="0" i="0" kern="1200" dirty="0" smtClean="0">
                          <a:solidFill>
                            <a:schemeClr val="dk1"/>
                          </a:solidFill>
                          <a:effectLst/>
                          <a:latin typeface="+mn-lt"/>
                          <a:ea typeface="+mn-ea"/>
                          <a:cs typeface="+mn-cs"/>
                        </a:rPr>
                        <a:t>プリファードネットワークが開発したディープラーニング用フレームワーク。あらゆるニューラルネットワークに対応する柔軟さが特徴。</a:t>
                      </a:r>
                      <a:endParaRPr kumimoji="1" lang="ja-JP" altLang="en-US" dirty="0"/>
                    </a:p>
                  </a:txBody>
                  <a:tcPr/>
                </a:tc>
              </a:tr>
            </a:tbl>
          </a:graphicData>
        </a:graphic>
      </p:graphicFrame>
      <p:sp>
        <p:nvSpPr>
          <p:cNvPr id="7" name="テキスト ボックス 6"/>
          <p:cNvSpPr txBox="1"/>
          <p:nvPr/>
        </p:nvSpPr>
        <p:spPr>
          <a:xfrm>
            <a:off x="404689" y="1732746"/>
            <a:ext cx="8280920" cy="400110"/>
          </a:xfrm>
          <a:prstGeom prst="rect">
            <a:avLst/>
          </a:prstGeom>
          <a:noFill/>
        </p:spPr>
        <p:txBody>
          <a:bodyPr wrap="square" rtlCol="0">
            <a:spAutoFit/>
          </a:bodyPr>
          <a:lstStyle/>
          <a:p>
            <a:r>
              <a:rPr kumimoji="1" lang="ja-JP" altLang="en-US" sz="2000" dirty="0" smtClean="0"/>
              <a:t>代表的なディープラーニング用のフレームワーク</a:t>
            </a:r>
            <a:endParaRPr kumimoji="1" lang="ja-JP" altLang="en-US" sz="2000" dirty="0"/>
          </a:p>
        </p:txBody>
      </p:sp>
    </p:spTree>
    <p:extLst>
      <p:ext uri="{BB962C8B-B14F-4D97-AF65-F5344CB8AC3E}">
        <p14:creationId xmlns:p14="http://schemas.microsoft.com/office/powerpoint/2010/main" val="129909724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TensorFlow</a:t>
            </a:r>
            <a:r>
              <a:rPr kumimoji="1" lang="ja-JP" altLang="en-US" dirty="0" smtClean="0"/>
              <a:t>、</a:t>
            </a:r>
            <a:r>
              <a:rPr kumimoji="1" lang="en-US" altLang="ja-JP" dirty="0" smtClean="0"/>
              <a:t>Keras</a:t>
            </a:r>
            <a:endParaRPr kumimoji="1" lang="ja-JP" altLang="en-US" dirty="0"/>
          </a:p>
        </p:txBody>
      </p:sp>
      <p:sp>
        <p:nvSpPr>
          <p:cNvPr id="3" name="コンテンツ プレースホルダー 2"/>
          <p:cNvSpPr>
            <a:spLocks noGrp="1"/>
          </p:cNvSpPr>
          <p:nvPr>
            <p:ph idx="1"/>
          </p:nvPr>
        </p:nvSpPr>
        <p:spPr/>
        <p:txBody>
          <a:bodyPr>
            <a:normAutofit fontScale="85000" lnSpcReduction="20000"/>
          </a:bodyPr>
          <a:lstStyle/>
          <a:p>
            <a:pPr marL="0" indent="0">
              <a:lnSpc>
                <a:spcPct val="120000"/>
              </a:lnSpc>
              <a:buNone/>
            </a:pPr>
            <a:r>
              <a:rPr kumimoji="1" lang="en-US" altLang="ja-JP" sz="3000" b="1" dirty="0" smtClean="0"/>
              <a:t>TensorFlow</a:t>
            </a:r>
          </a:p>
          <a:p>
            <a:pPr>
              <a:lnSpc>
                <a:spcPct val="120000"/>
              </a:lnSpc>
            </a:pPr>
            <a:r>
              <a:rPr lang="en-US" altLang="ja-JP" dirty="0"/>
              <a:t>Google</a:t>
            </a:r>
            <a:r>
              <a:rPr lang="ja-JP" altLang="en-US" dirty="0"/>
              <a:t>が開発しオープンソースで公開している、機械学習に用いるため</a:t>
            </a:r>
            <a:r>
              <a:rPr lang="ja-JP" altLang="en-US" dirty="0" smtClean="0"/>
              <a:t>のライブラリ。</a:t>
            </a:r>
            <a:endParaRPr lang="en-US" altLang="ja-JP" dirty="0" smtClean="0"/>
          </a:p>
          <a:p>
            <a:pPr>
              <a:lnSpc>
                <a:spcPct val="120000"/>
              </a:lnSpc>
            </a:pPr>
            <a:r>
              <a:rPr lang="ja-JP" altLang="en-US" dirty="0"/>
              <a:t>いろいろ細かいことができる。その分、ディープラーニングの数学的な部分や難しいことを理解する必要がある。</a:t>
            </a:r>
            <a:endParaRPr lang="en-US" altLang="ja-JP" dirty="0"/>
          </a:p>
          <a:p>
            <a:pPr>
              <a:lnSpc>
                <a:spcPct val="120000"/>
              </a:lnSpc>
            </a:pPr>
            <a:r>
              <a:rPr lang="ja-JP" altLang="en-US" dirty="0" smtClean="0"/>
              <a:t>高精度</a:t>
            </a:r>
            <a:r>
              <a:rPr lang="ja-JP" altLang="en-US" dirty="0"/>
              <a:t>を出すために細かいパラメータをチューニングしたい時向け。</a:t>
            </a:r>
            <a:endParaRPr lang="en-US" altLang="ja-JP" dirty="0"/>
          </a:p>
          <a:p>
            <a:pPr marL="0" indent="0">
              <a:lnSpc>
                <a:spcPct val="120000"/>
              </a:lnSpc>
              <a:buNone/>
            </a:pPr>
            <a:endParaRPr kumimoji="1" lang="en-US" altLang="ja-JP" dirty="0" smtClean="0"/>
          </a:p>
          <a:p>
            <a:pPr marL="0" indent="0">
              <a:lnSpc>
                <a:spcPct val="120000"/>
              </a:lnSpc>
              <a:buNone/>
            </a:pPr>
            <a:r>
              <a:rPr lang="en-US" altLang="ja-JP" sz="3000" b="1" dirty="0" smtClean="0"/>
              <a:t>Keras</a:t>
            </a:r>
          </a:p>
          <a:p>
            <a:pPr>
              <a:lnSpc>
                <a:spcPct val="120000"/>
              </a:lnSpc>
            </a:pPr>
            <a:r>
              <a:rPr kumimoji="1" lang="ja-JP" altLang="en-US" dirty="0" smtClean="0"/>
              <a:t>オープンソースのニューラルネットワークライブラリ。</a:t>
            </a:r>
            <a:endParaRPr kumimoji="1" lang="en-US" altLang="ja-JP" dirty="0" smtClean="0"/>
          </a:p>
          <a:p>
            <a:pPr>
              <a:lnSpc>
                <a:spcPct val="120000"/>
              </a:lnSpc>
            </a:pPr>
            <a:r>
              <a:rPr kumimoji="1" lang="en-US" altLang="ja-JP" dirty="0" smtClean="0"/>
              <a:t>TensorFlow</a:t>
            </a:r>
            <a:r>
              <a:rPr kumimoji="1" lang="ja-JP" altLang="en-US" dirty="0" smtClean="0"/>
              <a:t>他のディープラーニングのライブラリの上で動かすことができる。</a:t>
            </a:r>
            <a:endParaRPr lang="en-US" altLang="ja-JP" dirty="0"/>
          </a:p>
          <a:p>
            <a:pPr>
              <a:lnSpc>
                <a:spcPct val="120000"/>
              </a:lnSpc>
            </a:pPr>
            <a:r>
              <a:rPr kumimoji="1" lang="ja-JP" altLang="en-US" dirty="0" smtClean="0"/>
              <a:t>ディープラーニングの難しいことを意識しなくても直感的に書ける。</a:t>
            </a:r>
            <a:endParaRPr kumimoji="1" lang="en-US" altLang="ja-JP" dirty="0" smtClean="0"/>
          </a:p>
          <a:p>
            <a:pPr>
              <a:lnSpc>
                <a:spcPct val="120000"/>
              </a:lnSpc>
            </a:pPr>
            <a:r>
              <a:rPr kumimoji="1" lang="ja-JP" altLang="en-US" dirty="0" smtClean="0"/>
              <a:t>初心者向け、プロトタイプ作成時向け。</a:t>
            </a:r>
            <a:endParaRPr kumimoji="1" lang="ja-JP" altLang="en-US" dirty="0"/>
          </a:p>
        </p:txBody>
      </p:sp>
    </p:spTree>
    <p:extLst>
      <p:ext uri="{BB962C8B-B14F-4D97-AF65-F5344CB8AC3E}">
        <p14:creationId xmlns:p14="http://schemas.microsoft.com/office/powerpoint/2010/main" val="107798646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（参考）各社が提供している</a:t>
            </a:r>
            <a:r>
              <a:rPr kumimoji="1" lang="en-US" altLang="ja-JP" dirty="0" smtClean="0"/>
              <a:t>API</a:t>
            </a:r>
            <a:endParaRPr kumimoji="1" lang="ja-JP" altLang="en-US" dirty="0"/>
          </a:p>
        </p:txBody>
      </p:sp>
      <p:pic>
        <p:nvPicPr>
          <p:cNvPr id="3074" name="Picture 2" descr="http://www.fujitsu.com/jp/Images/fig_ai_fig03_tcm102-306179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1556792"/>
            <a:ext cx="7149850" cy="4269482"/>
          </a:xfrm>
          <a:prstGeom prst="rect">
            <a:avLst/>
          </a:prstGeom>
          <a:noFill/>
          <a:extLst>
            <a:ext uri="{909E8E84-426E-40DD-AFC4-6F175D3DCCD1}">
              <a14:hiddenFill xmlns:a14="http://schemas.microsoft.com/office/drawing/2010/main">
                <a:solidFill>
                  <a:srgbClr val="FFFFFF"/>
                </a:solidFill>
              </a14:hiddenFill>
            </a:ext>
          </a:extLst>
        </p:spPr>
      </p:pic>
      <p:sp>
        <p:nvSpPr>
          <p:cNvPr id="4" name="テキスト ボックス 3"/>
          <p:cNvSpPr txBox="1"/>
          <p:nvPr/>
        </p:nvSpPr>
        <p:spPr>
          <a:xfrm>
            <a:off x="899592" y="6046549"/>
            <a:ext cx="7632848" cy="307777"/>
          </a:xfrm>
          <a:prstGeom prst="rect">
            <a:avLst/>
          </a:prstGeom>
          <a:noFill/>
        </p:spPr>
        <p:txBody>
          <a:bodyPr wrap="square" rtlCol="0">
            <a:spAutoFit/>
          </a:bodyPr>
          <a:lstStyle/>
          <a:p>
            <a:r>
              <a:rPr lang="ja-JP" altLang="en-US" sz="1400" dirty="0" smtClean="0"/>
              <a:t>出典：</a:t>
            </a:r>
            <a:r>
              <a:rPr lang="en-US" altLang="ja-JP" sz="1400" dirty="0" smtClean="0"/>
              <a:t>http</a:t>
            </a:r>
            <a:r>
              <a:rPr lang="en-US" altLang="ja-JP" sz="1400" dirty="0"/>
              <a:t>://www.fujitsu.com/jp/services/knowledge-integration/insights/ai20170531/</a:t>
            </a:r>
            <a:endParaRPr kumimoji="1" lang="ja-JP" altLang="en-US" sz="1400" dirty="0"/>
          </a:p>
        </p:txBody>
      </p:sp>
    </p:spTree>
    <p:extLst>
      <p:ext uri="{BB962C8B-B14F-4D97-AF65-F5344CB8AC3E}">
        <p14:creationId xmlns:p14="http://schemas.microsoft.com/office/powerpoint/2010/main" val="10299669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ja-JP" altLang="en-US" sz="3600" dirty="0" smtClean="0"/>
              <a:t>（参考）レンタルサーバー</a:t>
            </a:r>
            <a:r>
              <a:rPr lang="ja-JP" altLang="en-US" sz="3600" dirty="0"/>
              <a:t>・クラウドプラットフォーム</a:t>
            </a:r>
            <a:endParaRPr kumimoji="1" lang="ja-JP" altLang="en-US" sz="3600" dirty="0"/>
          </a:p>
        </p:txBody>
      </p:sp>
      <p:graphicFrame>
        <p:nvGraphicFramePr>
          <p:cNvPr id="4" name="コンテンツ プレースホルダー 3"/>
          <p:cNvGraphicFramePr>
            <a:graphicFrameLocks noGrp="1"/>
          </p:cNvGraphicFramePr>
          <p:nvPr>
            <p:ph idx="1"/>
            <p:extLst>
              <p:ext uri="{D42A27DB-BD31-4B8C-83A1-F6EECF244321}">
                <p14:modId xmlns:p14="http://schemas.microsoft.com/office/powerpoint/2010/main" val="688623866"/>
              </p:ext>
            </p:extLst>
          </p:nvPr>
        </p:nvGraphicFramePr>
        <p:xfrm>
          <a:off x="467544" y="2420888"/>
          <a:ext cx="8229600" cy="4048760"/>
        </p:xfrm>
        <a:graphic>
          <a:graphicData uri="http://schemas.openxmlformats.org/drawingml/2006/table">
            <a:tbl>
              <a:tblPr firstRow="1" bandRow="1">
                <a:tableStyleId>{5C22544A-7EE6-4342-B048-85BDC9FD1C3A}</a:tableStyleId>
              </a:tblPr>
              <a:tblGrid>
                <a:gridCol w="2890664"/>
                <a:gridCol w="5338936"/>
              </a:tblGrid>
              <a:tr h="370840">
                <a:tc>
                  <a:txBody>
                    <a:bodyPr/>
                    <a:lstStyle/>
                    <a:p>
                      <a:r>
                        <a:rPr kumimoji="1" lang="ja-JP" altLang="en-US" dirty="0" smtClean="0"/>
                        <a:t>名称</a:t>
                      </a:r>
                      <a:endParaRPr kumimoji="1" lang="ja-JP" altLang="en-US" dirty="0"/>
                    </a:p>
                  </a:txBody>
                  <a:tcPr/>
                </a:tc>
                <a:tc>
                  <a:txBody>
                    <a:bodyPr/>
                    <a:lstStyle/>
                    <a:p>
                      <a:r>
                        <a:rPr kumimoji="1" lang="ja-JP" altLang="en-US" dirty="0" smtClean="0"/>
                        <a:t>説明</a:t>
                      </a:r>
                      <a:endParaRPr kumimoji="1" lang="ja-JP" altLang="en-US" dirty="0"/>
                    </a:p>
                  </a:txBody>
                  <a:tcPr/>
                </a:tc>
              </a:tr>
              <a:tr h="370840">
                <a:tc>
                  <a:txBody>
                    <a:bodyPr/>
                    <a:lstStyle/>
                    <a:p>
                      <a:r>
                        <a:rPr kumimoji="1" lang="en-US" altLang="ja-JP" dirty="0" smtClean="0"/>
                        <a:t>Amazon AWS</a:t>
                      </a:r>
                      <a:endParaRPr kumimoji="1" lang="ja-JP" altLang="en-US" dirty="0"/>
                    </a:p>
                  </a:txBody>
                  <a:tcPr/>
                </a:tc>
                <a:tc>
                  <a:txBody>
                    <a:bodyPr/>
                    <a:lstStyle/>
                    <a:p>
                      <a:r>
                        <a:rPr kumimoji="1" lang="en-US" altLang="ja-JP" dirty="0" smtClean="0"/>
                        <a:t>EC2</a:t>
                      </a:r>
                      <a:r>
                        <a:rPr kumimoji="1" lang="ja-JP" altLang="en-US" dirty="0" smtClean="0"/>
                        <a:t>に機械学習に使える</a:t>
                      </a:r>
                      <a:r>
                        <a:rPr kumimoji="1" lang="en-US" altLang="ja-JP" dirty="0" smtClean="0"/>
                        <a:t>GPU</a:t>
                      </a:r>
                      <a:r>
                        <a:rPr kumimoji="1" lang="ja-JP" altLang="en-US" dirty="0" smtClean="0"/>
                        <a:t>インスタンスや、機械学習プラットフォームの</a:t>
                      </a:r>
                      <a:r>
                        <a:rPr kumimoji="1" lang="en-US" altLang="ja-JP" dirty="0" smtClean="0"/>
                        <a:t>Amazon Machine Learning</a:t>
                      </a:r>
                      <a:r>
                        <a:rPr kumimoji="1" lang="ja-JP" altLang="en-US" dirty="0" smtClean="0"/>
                        <a:t>をサービス</a:t>
                      </a:r>
                      <a:endParaRPr kumimoji="1" lang="ja-JP" altLang="en-US" dirty="0"/>
                    </a:p>
                  </a:txBody>
                  <a:tcPr/>
                </a:tc>
              </a:tr>
              <a:tr h="370840">
                <a:tc>
                  <a:txBody>
                    <a:bodyPr/>
                    <a:lstStyle/>
                    <a:p>
                      <a:r>
                        <a:rPr kumimoji="1" lang="en-US" altLang="ja-JP" dirty="0" smtClean="0"/>
                        <a:t>Google Cloud Platform</a:t>
                      </a:r>
                      <a:endParaRPr kumimoji="1" lang="ja-JP" altLang="en-US" dirty="0"/>
                    </a:p>
                  </a:txBody>
                  <a:tcPr/>
                </a:tc>
                <a:tc>
                  <a:txBody>
                    <a:bodyPr/>
                    <a:lstStyle/>
                    <a:p>
                      <a:r>
                        <a:rPr kumimoji="1" lang="ja-JP" altLang="en-US" dirty="0" smtClean="0"/>
                        <a:t>サーバーインスタンスのほか、機械学習プラットフォームの</a:t>
                      </a:r>
                      <a:r>
                        <a:rPr kumimoji="1" lang="en-US" altLang="ja-JP" dirty="0" smtClean="0"/>
                        <a:t>Cloud Machine Learning</a:t>
                      </a:r>
                      <a:r>
                        <a:rPr kumimoji="1" lang="ja-JP" altLang="en-US" dirty="0" smtClean="0"/>
                        <a:t>など</a:t>
                      </a:r>
                      <a:endParaRPr kumimoji="1" lang="ja-JP" altLang="en-US" dirty="0"/>
                    </a:p>
                  </a:txBody>
                  <a:tcPr/>
                </a:tc>
              </a:tr>
              <a:tr h="370840">
                <a:tc>
                  <a:txBody>
                    <a:bodyPr/>
                    <a:lstStyle/>
                    <a:p>
                      <a:r>
                        <a:rPr kumimoji="1" lang="en-US" altLang="ja-JP" dirty="0" smtClean="0"/>
                        <a:t>Microsoft Azure</a:t>
                      </a:r>
                      <a:endParaRPr kumimoji="1" lang="ja-JP" altLang="en-US" dirty="0"/>
                    </a:p>
                  </a:txBody>
                  <a:tcPr/>
                </a:tc>
                <a:tc>
                  <a:txBody>
                    <a:bodyPr/>
                    <a:lstStyle/>
                    <a:p>
                      <a:r>
                        <a:rPr kumimoji="1" lang="ja-JP" altLang="en-US" dirty="0" smtClean="0"/>
                        <a:t>サーバーインスタンスのほか、機械学習プラットフォームの</a:t>
                      </a:r>
                      <a:r>
                        <a:rPr kumimoji="1" lang="en-US" altLang="ja-JP" dirty="0" smtClean="0"/>
                        <a:t>Machine Learning</a:t>
                      </a:r>
                      <a:r>
                        <a:rPr kumimoji="1" lang="ja-JP" altLang="en-US" dirty="0" smtClean="0"/>
                        <a:t>など</a:t>
                      </a:r>
                      <a:endParaRPr kumimoji="1" lang="ja-JP" altLang="en-US" dirty="0"/>
                    </a:p>
                  </a:txBody>
                  <a:tcPr/>
                </a:tc>
              </a:tr>
              <a:tr h="370840">
                <a:tc>
                  <a:txBody>
                    <a:bodyPr/>
                    <a:lstStyle/>
                    <a:p>
                      <a:r>
                        <a:rPr kumimoji="1" lang="ja-JP" altLang="en-US" dirty="0" smtClean="0"/>
                        <a:t>富士通</a:t>
                      </a:r>
                      <a:r>
                        <a:rPr kumimoji="1" lang="en-US" altLang="ja-JP" dirty="0" smtClean="0"/>
                        <a:t>Zinrai</a:t>
                      </a:r>
                      <a:endParaRPr kumimoji="1" lang="ja-JP" altLang="en-US" dirty="0"/>
                    </a:p>
                  </a:txBody>
                  <a:tcPr/>
                </a:tc>
                <a:tc>
                  <a:txBody>
                    <a:bodyPr/>
                    <a:lstStyle/>
                    <a:p>
                      <a:r>
                        <a:rPr kumimoji="1" lang="ja-JP" altLang="en-US" dirty="0" smtClean="0"/>
                        <a:t>人工知能関連の統合サービスとして</a:t>
                      </a:r>
                      <a:r>
                        <a:rPr kumimoji="1" lang="en-US" altLang="ja-JP" dirty="0" smtClean="0"/>
                        <a:t>Zinrai</a:t>
                      </a:r>
                      <a:r>
                        <a:rPr kumimoji="1" lang="ja-JP" altLang="en-US" dirty="0" smtClean="0"/>
                        <a:t>を提供</a:t>
                      </a:r>
                      <a:endParaRPr kumimoji="1" lang="ja-JP" altLang="en-US" dirty="0"/>
                    </a:p>
                  </a:txBody>
                  <a:tcPr/>
                </a:tc>
              </a:tr>
              <a:tr h="370840">
                <a:tc>
                  <a:txBody>
                    <a:bodyPr/>
                    <a:lstStyle/>
                    <a:p>
                      <a:r>
                        <a:rPr kumimoji="1" lang="ja-JP" altLang="en-US" dirty="0" smtClean="0"/>
                        <a:t>さくらインターネット</a:t>
                      </a:r>
                      <a:endParaRPr kumimoji="1" lang="ja-JP" altLang="en-US" dirty="0"/>
                    </a:p>
                  </a:txBody>
                  <a:tcPr/>
                </a:tc>
                <a:tc>
                  <a:txBody>
                    <a:bodyPr/>
                    <a:lstStyle/>
                    <a:p>
                      <a:r>
                        <a:rPr kumimoji="1" lang="en-US" altLang="ja-JP" dirty="0" smtClean="0"/>
                        <a:t>GPU</a:t>
                      </a:r>
                      <a:r>
                        <a:rPr kumimoji="1" lang="ja-JP" altLang="en-US" dirty="0" smtClean="0"/>
                        <a:t>サーバーとして高火力サーバーをラインナップ</a:t>
                      </a:r>
                      <a:endParaRPr kumimoji="1" lang="ja-JP" altLang="en-US" dirty="0"/>
                    </a:p>
                  </a:txBody>
                  <a:tcPr/>
                </a:tc>
              </a:tr>
              <a:tr h="370840">
                <a:tc>
                  <a:txBody>
                    <a:bodyPr/>
                    <a:lstStyle/>
                    <a:p>
                      <a:r>
                        <a:rPr kumimoji="1" lang="en-US" altLang="ja-JP" dirty="0" smtClean="0"/>
                        <a:t>HavenOnDemand</a:t>
                      </a:r>
                      <a:endParaRPr kumimoji="1" lang="ja-JP" altLang="en-US" dirty="0"/>
                    </a:p>
                  </a:txBody>
                  <a:tcPr/>
                </a:tc>
                <a:tc>
                  <a:txBody>
                    <a:bodyPr/>
                    <a:lstStyle/>
                    <a:p>
                      <a:r>
                        <a:rPr kumimoji="1" lang="ja-JP" altLang="en-US" dirty="0" smtClean="0"/>
                        <a:t>人工知能プラットフォームを提供</a:t>
                      </a:r>
                      <a:endParaRPr kumimoji="1" lang="ja-JP" altLang="en-US" dirty="0"/>
                    </a:p>
                  </a:txBody>
                  <a:tcPr/>
                </a:tc>
              </a:tr>
              <a:tr h="370840">
                <a:tc>
                  <a:txBody>
                    <a:bodyPr/>
                    <a:lstStyle/>
                    <a:p>
                      <a:r>
                        <a:rPr kumimoji="1" lang="en-US" altLang="ja-JP" dirty="0" smtClean="0"/>
                        <a:t>seldon</a:t>
                      </a:r>
                      <a:endParaRPr kumimoji="1" lang="ja-JP"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人工知能プラットフォームを提供</a:t>
                      </a:r>
                    </a:p>
                  </a:txBody>
                  <a:tcPr/>
                </a:tc>
              </a:tr>
            </a:tbl>
          </a:graphicData>
        </a:graphic>
      </p:graphicFrame>
      <p:sp>
        <p:nvSpPr>
          <p:cNvPr id="5" name="テキスト ボックス 4"/>
          <p:cNvSpPr txBox="1"/>
          <p:nvPr/>
        </p:nvSpPr>
        <p:spPr>
          <a:xfrm>
            <a:off x="372304" y="1628800"/>
            <a:ext cx="8280920" cy="646331"/>
          </a:xfrm>
          <a:prstGeom prst="rect">
            <a:avLst/>
          </a:prstGeom>
          <a:noFill/>
        </p:spPr>
        <p:txBody>
          <a:bodyPr wrap="square" rtlCol="0">
            <a:spAutoFit/>
          </a:bodyPr>
          <a:lstStyle/>
          <a:p>
            <a:r>
              <a:rPr kumimoji="1" lang="ja-JP" altLang="en-US" dirty="0" smtClean="0"/>
              <a:t>代表的なレンタルサーバー・クラウドプラットフォームの一覧</a:t>
            </a:r>
            <a:endParaRPr kumimoji="1" lang="en-US" altLang="ja-JP" dirty="0" smtClean="0"/>
          </a:p>
          <a:p>
            <a:r>
              <a:rPr lang="en-US" altLang="ja-JP" dirty="0" smtClean="0"/>
              <a:t>IaaS</a:t>
            </a:r>
            <a:r>
              <a:rPr lang="ja-JP" altLang="en-US" dirty="0" smtClean="0"/>
              <a:t>から</a:t>
            </a:r>
            <a:r>
              <a:rPr lang="en-US" altLang="ja-JP" dirty="0" smtClean="0"/>
              <a:t>PaaS</a:t>
            </a:r>
            <a:r>
              <a:rPr lang="ja-JP" altLang="en-US" dirty="0" smtClean="0"/>
              <a:t>までいろいろ。</a:t>
            </a:r>
            <a:endParaRPr kumimoji="1" lang="ja-JP" altLang="en-US" dirty="0"/>
          </a:p>
        </p:txBody>
      </p:sp>
    </p:spTree>
    <p:extLst>
      <p:ext uri="{BB962C8B-B14F-4D97-AF65-F5344CB8AC3E}">
        <p14:creationId xmlns:p14="http://schemas.microsoft.com/office/powerpoint/2010/main" val="332554064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タイムテーブル</a:t>
            </a:r>
            <a:endParaRPr kumimoji="1" lang="ja-JP" altLang="en-US" dirty="0"/>
          </a:p>
        </p:txBody>
      </p:sp>
      <p:graphicFrame>
        <p:nvGraphicFramePr>
          <p:cNvPr id="3" name="コンテンツ プレースホルダー 3"/>
          <p:cNvGraphicFramePr>
            <a:graphicFrameLocks/>
          </p:cNvGraphicFramePr>
          <p:nvPr>
            <p:extLst>
              <p:ext uri="{D42A27DB-BD31-4B8C-83A1-F6EECF244321}">
                <p14:modId xmlns:p14="http://schemas.microsoft.com/office/powerpoint/2010/main" val="3826953812"/>
              </p:ext>
            </p:extLst>
          </p:nvPr>
        </p:nvGraphicFramePr>
        <p:xfrm>
          <a:off x="467544" y="1628800"/>
          <a:ext cx="7848872" cy="4815083"/>
        </p:xfrm>
        <a:graphic>
          <a:graphicData uri="http://schemas.openxmlformats.org/drawingml/2006/table">
            <a:tbl>
              <a:tblPr firstRow="1" lastRow="1" bandRow="1">
                <a:tableStyleId>{5C22544A-7EE6-4342-B048-85BDC9FD1C3A}</a:tableStyleId>
              </a:tblPr>
              <a:tblGrid>
                <a:gridCol w="5297970"/>
                <a:gridCol w="2550902"/>
              </a:tblGrid>
              <a:tr h="460647">
                <a:tc>
                  <a:txBody>
                    <a:bodyPr/>
                    <a:lstStyle/>
                    <a:p>
                      <a:pPr algn="ctr"/>
                      <a:r>
                        <a:rPr kumimoji="1" lang="ja-JP" altLang="en-US" dirty="0" smtClean="0"/>
                        <a:t>内容</a:t>
                      </a:r>
                      <a:endParaRPr kumimoji="1" lang="ja-JP" altLang="en-US" dirty="0"/>
                    </a:p>
                  </a:txBody>
                  <a:tcPr/>
                </a:tc>
                <a:tc>
                  <a:txBody>
                    <a:bodyPr/>
                    <a:lstStyle/>
                    <a:p>
                      <a:pPr algn="ctr"/>
                      <a:r>
                        <a:rPr kumimoji="1" lang="ja-JP" altLang="en-US" dirty="0" smtClean="0"/>
                        <a:t>時間</a:t>
                      </a:r>
                      <a:endParaRPr kumimoji="1" lang="ja-JP" altLang="en-US" dirty="0"/>
                    </a:p>
                  </a:txBody>
                  <a:tcPr/>
                </a:tc>
              </a:tr>
              <a:tr h="767114">
                <a:tc>
                  <a:txBody>
                    <a:bodyPr/>
                    <a:lstStyle/>
                    <a:p>
                      <a:r>
                        <a:rPr kumimoji="1" lang="ja-JP" altLang="en-US" b="1" dirty="0" smtClean="0"/>
                        <a:t>・ラズパイのセットアップ</a:t>
                      </a:r>
                      <a:endParaRPr kumimoji="1" lang="en-US" altLang="ja-JP" b="1" dirty="0" smtClean="0"/>
                    </a:p>
                    <a:p>
                      <a:r>
                        <a:rPr kumimoji="1" lang="ja-JP" altLang="en-US" b="1" dirty="0" smtClean="0"/>
                        <a:t>・カメラを使った画像配信</a:t>
                      </a:r>
                      <a:endParaRPr kumimoji="1" lang="ja-JP" altLang="en-US" b="1" dirty="0"/>
                    </a:p>
                  </a:txBody>
                  <a:tcPr/>
                </a:tc>
                <a:tc>
                  <a:txBody>
                    <a:bodyPr/>
                    <a:lstStyle/>
                    <a:p>
                      <a:r>
                        <a:rPr kumimoji="1" lang="en-US" altLang="ja-JP" dirty="0" smtClean="0"/>
                        <a:t>10:00</a:t>
                      </a:r>
                      <a:r>
                        <a:rPr kumimoji="1" lang="ja-JP" altLang="en-US" dirty="0" smtClean="0"/>
                        <a:t>～</a:t>
                      </a:r>
                      <a:r>
                        <a:rPr kumimoji="1" lang="en-US" altLang="ja-JP" dirty="0" smtClean="0"/>
                        <a:t>11:00</a:t>
                      </a:r>
                    </a:p>
                    <a:p>
                      <a:r>
                        <a:rPr kumimoji="1" lang="ja-JP" altLang="en-US" dirty="0" smtClean="0"/>
                        <a:t>（</a:t>
                      </a:r>
                      <a:r>
                        <a:rPr kumimoji="1" lang="en-US" altLang="ja-JP" dirty="0" smtClean="0"/>
                        <a:t>1</a:t>
                      </a:r>
                      <a:r>
                        <a:rPr kumimoji="1" lang="ja-JP" altLang="en-US" dirty="0" smtClean="0"/>
                        <a:t>時間）</a:t>
                      </a:r>
                      <a:endParaRPr kumimoji="1" lang="ja-JP" altLang="en-US" dirty="0"/>
                    </a:p>
                  </a:txBody>
                  <a:tcPr/>
                </a:tc>
              </a:tr>
              <a:tr h="860471">
                <a:tc>
                  <a:txBody>
                    <a:bodyPr/>
                    <a:lstStyle/>
                    <a:p>
                      <a:r>
                        <a:rPr kumimoji="1" lang="ja-JP" altLang="en-US" dirty="0" smtClean="0"/>
                        <a:t>・機械学習</a:t>
                      </a:r>
                      <a:endParaRPr kumimoji="1" lang="en-US" altLang="ja-JP" dirty="0" smtClean="0"/>
                    </a:p>
                    <a:p>
                      <a:r>
                        <a:rPr kumimoji="1" lang="ja-JP" altLang="en-US" dirty="0" smtClean="0"/>
                        <a:t>・ニューラルネットワーク</a:t>
                      </a:r>
                      <a:endParaRPr kumimoji="1" lang="en-US" altLang="ja-JP" dirty="0" smtClean="0"/>
                    </a:p>
                  </a:txBody>
                  <a:tcPr/>
                </a:tc>
                <a:tc>
                  <a:txBody>
                    <a:bodyPr/>
                    <a:lstStyle/>
                    <a:p>
                      <a:r>
                        <a:rPr kumimoji="1" lang="en-US" altLang="ja-JP" dirty="0" smtClean="0"/>
                        <a:t>11:00</a:t>
                      </a:r>
                      <a:r>
                        <a:rPr kumimoji="1" lang="ja-JP" altLang="en-US" dirty="0" smtClean="0"/>
                        <a:t>～</a:t>
                      </a:r>
                      <a:r>
                        <a:rPr kumimoji="1" lang="en-US" altLang="ja-JP" dirty="0" smtClean="0"/>
                        <a:t>11:30</a:t>
                      </a:r>
                    </a:p>
                    <a:p>
                      <a:r>
                        <a:rPr kumimoji="1" lang="ja-JP" altLang="en-US" dirty="0" smtClean="0"/>
                        <a:t>（</a:t>
                      </a:r>
                      <a:r>
                        <a:rPr kumimoji="1" lang="en-US" altLang="ja-JP" dirty="0" smtClean="0"/>
                        <a:t>30</a:t>
                      </a:r>
                      <a:r>
                        <a:rPr kumimoji="1" lang="ja-JP" altLang="en-US" dirty="0" smtClean="0"/>
                        <a:t>分）</a:t>
                      </a:r>
                      <a:endParaRPr kumimoji="1" lang="ja-JP" altLang="en-US" dirty="0"/>
                    </a:p>
                  </a:txBody>
                  <a:tcPr/>
                </a:tc>
              </a:tr>
              <a:tr h="767114">
                <a:tc>
                  <a:txBody>
                    <a:bodyPr/>
                    <a:lstStyle/>
                    <a:p>
                      <a:r>
                        <a:rPr kumimoji="1" lang="ja-JP" altLang="en-US" dirty="0" smtClean="0"/>
                        <a:t>休憩</a:t>
                      </a:r>
                      <a:endParaRPr kumimoji="1" lang="ja-JP" altLang="en-US" dirty="0"/>
                    </a:p>
                  </a:txBody>
                  <a:tcPr/>
                </a:tc>
                <a:tc>
                  <a:txBody>
                    <a:bodyPr/>
                    <a:lstStyle/>
                    <a:p>
                      <a:r>
                        <a:rPr kumimoji="1" lang="en-US" altLang="ja-JP" dirty="0" smtClean="0"/>
                        <a:t>11:30</a:t>
                      </a:r>
                      <a:r>
                        <a:rPr kumimoji="1" lang="ja-JP" altLang="en-US" dirty="0" smtClean="0"/>
                        <a:t>～</a:t>
                      </a:r>
                      <a:r>
                        <a:rPr kumimoji="1" lang="en-US" altLang="ja-JP" dirty="0" smtClean="0"/>
                        <a:t>11:50</a:t>
                      </a:r>
                    </a:p>
                    <a:p>
                      <a:r>
                        <a:rPr kumimoji="1" lang="ja-JP" altLang="en-US" dirty="0" smtClean="0"/>
                        <a:t>（</a:t>
                      </a:r>
                      <a:r>
                        <a:rPr kumimoji="1" lang="en-US" altLang="ja-JP" dirty="0" smtClean="0"/>
                        <a:t>20</a:t>
                      </a:r>
                      <a:r>
                        <a:rPr kumimoji="1" lang="ja-JP" altLang="en-US" dirty="0" smtClean="0"/>
                        <a:t>分）</a:t>
                      </a:r>
                      <a:endParaRPr kumimoji="1" lang="ja-JP" altLang="en-US" dirty="0"/>
                    </a:p>
                  </a:txBody>
                  <a:tcPr/>
                </a:tc>
              </a:tr>
              <a:tr h="767114">
                <a:tc>
                  <a:txBody>
                    <a:bodyPr/>
                    <a:lstStyle/>
                    <a:p>
                      <a:r>
                        <a:rPr kumimoji="1" lang="ja-JP" altLang="en-US" dirty="0" smtClean="0"/>
                        <a:t>・手書き数字認識の説明</a:t>
                      </a:r>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b="1" dirty="0" smtClean="0"/>
                        <a:t>・手書き数字認識システムの実装とテスト</a:t>
                      </a:r>
                      <a:endParaRPr kumimoji="1" lang="en-US" altLang="ja-JP" b="1" dirty="0" smtClean="0"/>
                    </a:p>
                  </a:txBody>
                  <a:tcPr/>
                </a:tc>
                <a:tc>
                  <a:txBody>
                    <a:bodyPr/>
                    <a:lstStyle/>
                    <a:p>
                      <a:r>
                        <a:rPr kumimoji="1" lang="en-US" altLang="ja-JP" dirty="0" smtClean="0"/>
                        <a:t>11:50</a:t>
                      </a:r>
                      <a:r>
                        <a:rPr kumimoji="1" lang="ja-JP" altLang="en-US" dirty="0" smtClean="0"/>
                        <a:t>～</a:t>
                      </a:r>
                      <a:r>
                        <a:rPr kumimoji="1" lang="en-US" altLang="ja-JP" dirty="0" smtClean="0"/>
                        <a:t>12:15</a:t>
                      </a:r>
                    </a:p>
                    <a:p>
                      <a:r>
                        <a:rPr kumimoji="1" lang="ja-JP" altLang="en-US" dirty="0" smtClean="0"/>
                        <a:t>（</a:t>
                      </a:r>
                      <a:r>
                        <a:rPr kumimoji="1" lang="en-US" altLang="ja-JP" dirty="0" smtClean="0"/>
                        <a:t>25</a:t>
                      </a:r>
                      <a:r>
                        <a:rPr kumimoji="1" lang="ja-JP" altLang="en-US" dirty="0" smtClean="0"/>
                        <a:t>分）</a:t>
                      </a:r>
                    </a:p>
                  </a:txBody>
                  <a:tcPr/>
                </a:tc>
              </a:tr>
              <a:tr h="76711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・画像認識、畳み込みニューラルネットワーク</a:t>
                      </a:r>
                    </a:p>
                    <a:p>
                      <a:r>
                        <a:rPr kumimoji="1" lang="ja-JP" altLang="en-US" b="1" dirty="0" smtClean="0"/>
                        <a:t>・画像認識システムの実装とテスト</a:t>
                      </a:r>
                      <a:endParaRPr kumimoji="1" lang="en-US" altLang="ja-JP" b="1" dirty="0" smtClean="0"/>
                    </a:p>
                  </a:txBody>
                  <a:tcPr/>
                </a:tc>
                <a:tc>
                  <a:txBody>
                    <a:bodyPr/>
                    <a:lstStyle/>
                    <a:p>
                      <a:r>
                        <a:rPr kumimoji="1" lang="en-US" altLang="ja-JP" dirty="0" smtClean="0"/>
                        <a:t>12:15</a:t>
                      </a:r>
                      <a:r>
                        <a:rPr kumimoji="1" lang="ja-JP" altLang="en-US" dirty="0" smtClean="0"/>
                        <a:t>～</a:t>
                      </a:r>
                      <a:r>
                        <a:rPr kumimoji="1" lang="en-US" altLang="ja-JP" dirty="0" smtClean="0"/>
                        <a:t>13:00</a:t>
                      </a:r>
                    </a:p>
                    <a:p>
                      <a:r>
                        <a:rPr kumimoji="1" lang="ja-JP" altLang="en-US" dirty="0" smtClean="0"/>
                        <a:t>（</a:t>
                      </a:r>
                      <a:r>
                        <a:rPr kumimoji="1" lang="en-US" altLang="ja-JP" dirty="0" smtClean="0"/>
                        <a:t>45</a:t>
                      </a:r>
                      <a:r>
                        <a:rPr kumimoji="1" lang="ja-JP" altLang="en-US" dirty="0" smtClean="0"/>
                        <a:t>分）</a:t>
                      </a:r>
                      <a:endParaRPr kumimoji="1" lang="ja-JP" altLang="en-US" dirty="0"/>
                    </a:p>
                  </a:txBody>
                  <a:tcPr/>
                </a:tc>
              </a:tr>
              <a:tr h="425509">
                <a:tc>
                  <a:txBody>
                    <a:bodyPr/>
                    <a:lstStyle/>
                    <a:p>
                      <a:r>
                        <a:rPr kumimoji="1" lang="ja-JP" altLang="en-US" dirty="0" smtClean="0"/>
                        <a:t>計</a:t>
                      </a:r>
                      <a:endParaRPr kumimoji="1" lang="ja-JP" altLang="en-US" dirty="0"/>
                    </a:p>
                  </a:txBody>
                  <a:tcPr/>
                </a:tc>
                <a:tc>
                  <a:txBody>
                    <a:bodyPr/>
                    <a:lstStyle/>
                    <a:p>
                      <a:r>
                        <a:rPr kumimoji="1" lang="en-US" altLang="ja-JP" dirty="0" smtClean="0"/>
                        <a:t>3</a:t>
                      </a:r>
                      <a:r>
                        <a:rPr kumimoji="1" lang="ja-JP" altLang="en-US" dirty="0" smtClean="0"/>
                        <a:t>時間</a:t>
                      </a:r>
                      <a:endParaRPr kumimoji="1" lang="ja-JP" altLang="en-US" dirty="0"/>
                    </a:p>
                  </a:txBody>
                  <a:tcPr/>
                </a:tc>
              </a:tr>
            </a:tbl>
          </a:graphicData>
        </a:graphic>
      </p:graphicFrame>
    </p:spTree>
    <p:extLst>
      <p:ext uri="{BB962C8B-B14F-4D97-AF65-F5344CB8AC3E}">
        <p14:creationId xmlns:p14="http://schemas.microsoft.com/office/powerpoint/2010/main" val="152110854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dirty="0" smtClean="0"/>
              <a:t>人工知能に関する</a:t>
            </a:r>
            <a:r>
              <a:rPr kumimoji="1" lang="en-US" altLang="ja-JP" dirty="0" smtClean="0"/>
              <a:t>10</a:t>
            </a:r>
            <a:r>
              <a:rPr kumimoji="1" lang="ja-JP" altLang="en-US" dirty="0" smtClean="0"/>
              <a:t>の「よくある誤解」</a:t>
            </a:r>
            <a:endParaRPr kumimoji="1" lang="ja-JP" altLang="en-US" dirty="0"/>
          </a:p>
        </p:txBody>
      </p:sp>
      <p:sp>
        <p:nvSpPr>
          <p:cNvPr id="3" name="テキスト ボックス 2"/>
          <p:cNvSpPr txBox="1"/>
          <p:nvPr/>
        </p:nvSpPr>
        <p:spPr>
          <a:xfrm>
            <a:off x="395536" y="1556792"/>
            <a:ext cx="8280920" cy="4524315"/>
          </a:xfrm>
          <a:prstGeom prst="rect">
            <a:avLst/>
          </a:prstGeom>
          <a:noFill/>
          <a:ln>
            <a:solidFill>
              <a:schemeClr val="tx1"/>
            </a:solidFill>
          </a:ln>
        </p:spPr>
        <p:txBody>
          <a:bodyPr wrap="square" rtlCol="0">
            <a:spAutoFit/>
          </a:bodyPr>
          <a:lstStyle/>
          <a:p>
            <a:pPr fontAlgn="base"/>
            <a:r>
              <a:rPr lang="en-US" altLang="ja-JP" sz="2400" dirty="0" smtClean="0"/>
              <a:t> 1. </a:t>
            </a:r>
            <a:r>
              <a:rPr lang="ja-JP" altLang="en-US" sz="2400" dirty="0" smtClean="0"/>
              <a:t>すごく</a:t>
            </a:r>
            <a:r>
              <a:rPr lang="ja-JP" altLang="en-US" sz="2400" dirty="0"/>
              <a:t>賢い</a:t>
            </a:r>
            <a:r>
              <a:rPr lang="en-US" altLang="ja-JP" sz="2400" dirty="0"/>
              <a:t>AI</a:t>
            </a:r>
            <a:r>
              <a:rPr lang="ja-JP" altLang="en-US" sz="2400" dirty="0"/>
              <a:t>が既に存在する。</a:t>
            </a:r>
          </a:p>
          <a:p>
            <a:pPr fontAlgn="base"/>
            <a:r>
              <a:rPr lang="en-US" altLang="ja-JP" sz="2400" dirty="0" smtClean="0"/>
              <a:t> 2. IBM </a:t>
            </a:r>
            <a:r>
              <a:rPr lang="en-US" altLang="ja-JP" sz="2400" dirty="0"/>
              <a:t>Watson</a:t>
            </a:r>
            <a:r>
              <a:rPr lang="ja-JP" altLang="en-US" sz="2400" dirty="0" smtClean="0"/>
              <a:t>のようなもの</a:t>
            </a:r>
            <a:r>
              <a:rPr lang="ja-JP" altLang="en-US" sz="2400" dirty="0"/>
              <a:t>や機械学習、深層学習を導入すれば、誰でもすぐに「すごいこと」ができる。</a:t>
            </a:r>
          </a:p>
          <a:p>
            <a:pPr fontAlgn="base"/>
            <a:r>
              <a:rPr lang="en-US" altLang="ja-JP" sz="2400" dirty="0" smtClean="0"/>
              <a:t> 3. AI</a:t>
            </a:r>
            <a:r>
              <a:rPr lang="ja-JP" altLang="en-US" sz="2400" dirty="0"/>
              <a:t>と呼ばれる単一のテクノロジが存在する。</a:t>
            </a:r>
          </a:p>
          <a:p>
            <a:pPr fontAlgn="base"/>
            <a:r>
              <a:rPr lang="en-US" altLang="ja-JP" sz="2400" dirty="0" smtClean="0"/>
              <a:t> 4. AI</a:t>
            </a:r>
            <a:r>
              <a:rPr lang="ja-JP" altLang="en-US" sz="2400" dirty="0"/>
              <a:t>を導入するとすぐに効果が出る。</a:t>
            </a:r>
          </a:p>
          <a:p>
            <a:pPr fontAlgn="base"/>
            <a:r>
              <a:rPr lang="en-US" altLang="ja-JP" sz="2400" dirty="0" smtClean="0"/>
              <a:t> 5. </a:t>
            </a:r>
            <a:r>
              <a:rPr lang="ja-JP" altLang="en-US" sz="2400" dirty="0" smtClean="0"/>
              <a:t>「</a:t>
            </a:r>
            <a:r>
              <a:rPr lang="ja-JP" altLang="en-US" sz="2400" dirty="0"/>
              <a:t>教師なし学習」は教えなくてよいため「教師あり学習」よりも優れている。</a:t>
            </a:r>
          </a:p>
          <a:p>
            <a:pPr fontAlgn="base"/>
            <a:r>
              <a:rPr lang="en-US" altLang="ja-JP" sz="2400" dirty="0" smtClean="0"/>
              <a:t> 6. </a:t>
            </a:r>
            <a:r>
              <a:rPr lang="ja-JP" altLang="en-US" sz="2400" dirty="0" smtClean="0"/>
              <a:t>ディープ</a:t>
            </a:r>
            <a:r>
              <a:rPr lang="ja-JP" altLang="en-US" sz="2400" dirty="0"/>
              <a:t>・ラーニングが最強である。</a:t>
            </a:r>
          </a:p>
          <a:p>
            <a:pPr fontAlgn="base"/>
            <a:r>
              <a:rPr lang="en-US" altLang="ja-JP" sz="2400" dirty="0" smtClean="0"/>
              <a:t> 7. </a:t>
            </a:r>
            <a:r>
              <a:rPr lang="ja-JP" altLang="en-US" sz="2400" dirty="0" smtClean="0"/>
              <a:t>アルゴリズム</a:t>
            </a:r>
            <a:r>
              <a:rPr lang="ja-JP" altLang="en-US" sz="2400" dirty="0"/>
              <a:t>をコンピュータ言語のように選べる。</a:t>
            </a:r>
          </a:p>
          <a:p>
            <a:pPr fontAlgn="base"/>
            <a:r>
              <a:rPr lang="en-US" altLang="ja-JP" sz="2400" dirty="0" smtClean="0"/>
              <a:t> 8. </a:t>
            </a:r>
            <a:r>
              <a:rPr lang="ja-JP" altLang="en-US" sz="2400" dirty="0" smtClean="0"/>
              <a:t>誰</a:t>
            </a:r>
            <a:r>
              <a:rPr lang="ja-JP" altLang="en-US" sz="2400" dirty="0"/>
              <a:t>でもがすぐに使える</a:t>
            </a:r>
            <a:r>
              <a:rPr lang="en-US" altLang="ja-JP" sz="2400" dirty="0"/>
              <a:t>AI</a:t>
            </a:r>
            <a:r>
              <a:rPr lang="ja-JP" altLang="en-US" sz="2400" dirty="0"/>
              <a:t>がある。</a:t>
            </a:r>
          </a:p>
          <a:p>
            <a:pPr fontAlgn="base"/>
            <a:r>
              <a:rPr lang="en-US" altLang="ja-JP" sz="2400" dirty="0" smtClean="0"/>
              <a:t> 9. AI</a:t>
            </a:r>
            <a:r>
              <a:rPr lang="ja-JP" altLang="en-US" sz="2400" dirty="0"/>
              <a:t>とはソフトウェア技術である。</a:t>
            </a:r>
          </a:p>
          <a:p>
            <a:pPr fontAlgn="base"/>
            <a:r>
              <a:rPr lang="en-US" altLang="ja-JP" sz="2400" dirty="0" smtClean="0"/>
              <a:t>10. </a:t>
            </a:r>
            <a:r>
              <a:rPr lang="ja-JP" altLang="en-US" sz="2400" dirty="0" smtClean="0"/>
              <a:t>結局</a:t>
            </a:r>
            <a:r>
              <a:rPr lang="ja-JP" altLang="en-US" sz="2400" dirty="0"/>
              <a:t>、</a:t>
            </a:r>
            <a:r>
              <a:rPr lang="en-US" altLang="ja-JP" sz="2400" dirty="0"/>
              <a:t>AI</a:t>
            </a:r>
            <a:r>
              <a:rPr lang="ja-JP" altLang="en-US" sz="2400" dirty="0"/>
              <a:t>は使い物にならないため意味がない</a:t>
            </a:r>
            <a:r>
              <a:rPr lang="ja-JP" altLang="en-US" sz="2400" dirty="0" smtClean="0"/>
              <a:t>。</a:t>
            </a:r>
            <a:endParaRPr lang="ja-JP" altLang="en-US" sz="2400" dirty="0"/>
          </a:p>
        </p:txBody>
      </p:sp>
      <p:sp>
        <p:nvSpPr>
          <p:cNvPr id="4" name="テキスト ボックス 3"/>
          <p:cNvSpPr txBox="1"/>
          <p:nvPr/>
        </p:nvSpPr>
        <p:spPr>
          <a:xfrm>
            <a:off x="395536" y="6081107"/>
            <a:ext cx="5904656" cy="584775"/>
          </a:xfrm>
          <a:prstGeom prst="rect">
            <a:avLst/>
          </a:prstGeom>
          <a:noFill/>
        </p:spPr>
        <p:txBody>
          <a:bodyPr wrap="square" rtlCol="0">
            <a:spAutoFit/>
          </a:bodyPr>
          <a:lstStyle/>
          <a:p>
            <a:r>
              <a:rPr lang="ja-JP" altLang="en-US" sz="1600" dirty="0" smtClean="0"/>
              <a:t>出典：ガートナージャパン（株）　</a:t>
            </a:r>
            <a:r>
              <a:rPr lang="en-US" altLang="ja-JP" sz="1600" dirty="0" smtClean="0"/>
              <a:t>2016</a:t>
            </a:r>
            <a:r>
              <a:rPr lang="ja-JP" altLang="en-US" sz="1600" dirty="0" smtClean="0"/>
              <a:t>年</a:t>
            </a:r>
            <a:r>
              <a:rPr lang="en-US" altLang="ja-JP" sz="1600" dirty="0" smtClean="0"/>
              <a:t>12</a:t>
            </a:r>
            <a:r>
              <a:rPr lang="ja-JP" altLang="en-US" sz="1600" dirty="0" smtClean="0"/>
              <a:t>月</a:t>
            </a:r>
            <a:r>
              <a:rPr lang="en-US" altLang="ja-JP" sz="1600" dirty="0" smtClean="0"/>
              <a:t>22</a:t>
            </a:r>
            <a:r>
              <a:rPr lang="ja-JP" altLang="en-US" sz="1600" dirty="0" smtClean="0"/>
              <a:t>日　プレスリリース</a:t>
            </a:r>
            <a:endParaRPr lang="en-US" altLang="ja-JP" sz="1600" dirty="0" smtClean="0"/>
          </a:p>
          <a:p>
            <a:r>
              <a:rPr lang="en-US" altLang="ja-JP" sz="1600" dirty="0" smtClean="0"/>
              <a:t>https</a:t>
            </a:r>
            <a:r>
              <a:rPr lang="en-US" altLang="ja-JP" sz="1600" dirty="0"/>
              <a:t>://www.gartner.co.jp/press/html/pr20161222-01.html</a:t>
            </a:r>
            <a:endParaRPr kumimoji="1" lang="ja-JP" altLang="en-US" sz="1600" dirty="0"/>
          </a:p>
        </p:txBody>
      </p:sp>
    </p:spTree>
    <p:extLst>
      <p:ext uri="{BB962C8B-B14F-4D97-AF65-F5344CB8AC3E}">
        <p14:creationId xmlns:p14="http://schemas.microsoft.com/office/powerpoint/2010/main" val="338992836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自己紹介</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どんな仕事をしているか。</a:t>
            </a:r>
            <a:endParaRPr kumimoji="1" lang="en-US" altLang="ja-JP" dirty="0" smtClean="0"/>
          </a:p>
          <a:p>
            <a:r>
              <a:rPr kumimoji="1" lang="ja-JP" altLang="en-US" dirty="0" smtClean="0"/>
              <a:t>勉強会で得たいこと。</a:t>
            </a:r>
            <a:endParaRPr kumimoji="1" lang="ja-JP" altLang="en-US" dirty="0"/>
          </a:p>
        </p:txBody>
      </p:sp>
    </p:spTree>
    <p:extLst>
      <p:ext uri="{BB962C8B-B14F-4D97-AF65-F5344CB8AC3E}">
        <p14:creationId xmlns:p14="http://schemas.microsoft.com/office/powerpoint/2010/main" val="32246991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まずはセットアップ</a:t>
            </a:r>
            <a:endParaRPr kumimoji="1" lang="ja-JP" altLang="en-US" dirty="0"/>
          </a:p>
        </p:txBody>
      </p:sp>
      <p:sp>
        <p:nvSpPr>
          <p:cNvPr id="3" name="コンテンツ プレースホルダー 2"/>
          <p:cNvSpPr>
            <a:spLocks noGrp="1"/>
          </p:cNvSpPr>
          <p:nvPr>
            <p:ph idx="1"/>
          </p:nvPr>
        </p:nvSpPr>
        <p:spPr/>
        <p:txBody>
          <a:bodyPr/>
          <a:lstStyle/>
          <a:p>
            <a:r>
              <a:rPr lang="en-US" altLang="ja-JP" dirty="0"/>
              <a:t>https://github.com/akiko-b/workshop/tree/master/201804_rasp_ai</a:t>
            </a:r>
            <a:endParaRPr kumimoji="1" lang="ja-JP" altLang="en-US" dirty="0"/>
          </a:p>
        </p:txBody>
      </p:sp>
    </p:spTree>
    <p:extLst>
      <p:ext uri="{BB962C8B-B14F-4D97-AF65-F5344CB8AC3E}">
        <p14:creationId xmlns:p14="http://schemas.microsoft.com/office/powerpoint/2010/main" val="138040613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タイムテーブル</a:t>
            </a:r>
            <a:endParaRPr kumimoji="1" lang="ja-JP" altLang="en-US" dirty="0"/>
          </a:p>
        </p:txBody>
      </p:sp>
      <p:graphicFrame>
        <p:nvGraphicFramePr>
          <p:cNvPr id="3" name="コンテンツ プレースホルダー 3"/>
          <p:cNvGraphicFramePr>
            <a:graphicFrameLocks/>
          </p:cNvGraphicFramePr>
          <p:nvPr>
            <p:extLst>
              <p:ext uri="{D42A27DB-BD31-4B8C-83A1-F6EECF244321}">
                <p14:modId xmlns:p14="http://schemas.microsoft.com/office/powerpoint/2010/main" val="302277623"/>
              </p:ext>
            </p:extLst>
          </p:nvPr>
        </p:nvGraphicFramePr>
        <p:xfrm>
          <a:off x="467544" y="1628800"/>
          <a:ext cx="7848872" cy="4815083"/>
        </p:xfrm>
        <a:graphic>
          <a:graphicData uri="http://schemas.openxmlformats.org/drawingml/2006/table">
            <a:tbl>
              <a:tblPr firstRow="1" lastRow="1" bandRow="1">
                <a:tableStyleId>{5C22544A-7EE6-4342-B048-85BDC9FD1C3A}</a:tableStyleId>
              </a:tblPr>
              <a:tblGrid>
                <a:gridCol w="5297970"/>
                <a:gridCol w="2550902"/>
              </a:tblGrid>
              <a:tr h="460647">
                <a:tc>
                  <a:txBody>
                    <a:bodyPr/>
                    <a:lstStyle/>
                    <a:p>
                      <a:pPr algn="ctr"/>
                      <a:r>
                        <a:rPr kumimoji="1" lang="ja-JP" altLang="en-US" dirty="0" smtClean="0"/>
                        <a:t>内容</a:t>
                      </a:r>
                      <a:endParaRPr kumimoji="1" lang="ja-JP" altLang="en-US" dirty="0"/>
                    </a:p>
                  </a:txBody>
                  <a:tcPr/>
                </a:tc>
                <a:tc>
                  <a:txBody>
                    <a:bodyPr/>
                    <a:lstStyle/>
                    <a:p>
                      <a:pPr algn="ctr"/>
                      <a:r>
                        <a:rPr kumimoji="1" lang="ja-JP" altLang="en-US" dirty="0" smtClean="0"/>
                        <a:t>時間</a:t>
                      </a:r>
                      <a:endParaRPr kumimoji="1" lang="ja-JP" altLang="en-US" dirty="0"/>
                    </a:p>
                  </a:txBody>
                  <a:tcPr/>
                </a:tc>
              </a:tr>
              <a:tr h="767114">
                <a:tc>
                  <a:txBody>
                    <a:bodyPr/>
                    <a:lstStyle/>
                    <a:p>
                      <a:r>
                        <a:rPr kumimoji="1" lang="ja-JP" altLang="en-US" b="1" dirty="0" smtClean="0"/>
                        <a:t>・ラズパイのセットアップ</a:t>
                      </a:r>
                      <a:endParaRPr kumimoji="1" lang="en-US" altLang="ja-JP" b="1" dirty="0" smtClean="0"/>
                    </a:p>
                    <a:p>
                      <a:r>
                        <a:rPr kumimoji="1" lang="ja-JP" altLang="en-US" b="1" dirty="0" smtClean="0"/>
                        <a:t>・カメラを使った画像配信</a:t>
                      </a:r>
                      <a:endParaRPr kumimoji="1" lang="ja-JP" altLang="en-US" b="1" dirty="0"/>
                    </a:p>
                  </a:txBody>
                  <a:tcPr/>
                </a:tc>
                <a:tc>
                  <a:txBody>
                    <a:bodyPr/>
                    <a:lstStyle/>
                    <a:p>
                      <a:r>
                        <a:rPr kumimoji="1" lang="en-US" altLang="ja-JP" dirty="0" smtClean="0"/>
                        <a:t>10:00</a:t>
                      </a:r>
                      <a:r>
                        <a:rPr kumimoji="1" lang="ja-JP" altLang="en-US" dirty="0" smtClean="0"/>
                        <a:t>～</a:t>
                      </a:r>
                      <a:r>
                        <a:rPr kumimoji="1" lang="en-US" altLang="ja-JP" dirty="0" smtClean="0"/>
                        <a:t>11:00</a:t>
                      </a:r>
                    </a:p>
                    <a:p>
                      <a:r>
                        <a:rPr kumimoji="1" lang="ja-JP" altLang="en-US" dirty="0" smtClean="0"/>
                        <a:t>（</a:t>
                      </a:r>
                      <a:r>
                        <a:rPr kumimoji="1" lang="en-US" altLang="ja-JP" dirty="0" smtClean="0"/>
                        <a:t>1</a:t>
                      </a:r>
                      <a:r>
                        <a:rPr kumimoji="1" lang="ja-JP" altLang="en-US" dirty="0" smtClean="0"/>
                        <a:t>時間）</a:t>
                      </a:r>
                      <a:endParaRPr kumimoji="1" lang="ja-JP" altLang="en-US" dirty="0"/>
                    </a:p>
                  </a:txBody>
                  <a:tcPr/>
                </a:tc>
              </a:tr>
              <a:tr h="860471">
                <a:tc>
                  <a:txBody>
                    <a:bodyPr/>
                    <a:lstStyle/>
                    <a:p>
                      <a:r>
                        <a:rPr kumimoji="1" lang="ja-JP" altLang="en-US" dirty="0" smtClean="0"/>
                        <a:t>・機械学習</a:t>
                      </a:r>
                      <a:endParaRPr kumimoji="1" lang="en-US" altLang="ja-JP" dirty="0" smtClean="0"/>
                    </a:p>
                    <a:p>
                      <a:r>
                        <a:rPr kumimoji="1" lang="ja-JP" altLang="en-US" dirty="0" smtClean="0"/>
                        <a:t>・ニューラルネットワーク</a:t>
                      </a:r>
                      <a:endParaRPr kumimoji="1" lang="en-US" altLang="ja-JP" dirty="0" smtClean="0"/>
                    </a:p>
                  </a:txBody>
                  <a:tcPr/>
                </a:tc>
                <a:tc>
                  <a:txBody>
                    <a:bodyPr/>
                    <a:lstStyle/>
                    <a:p>
                      <a:r>
                        <a:rPr kumimoji="1" lang="en-US" altLang="ja-JP" dirty="0" smtClean="0"/>
                        <a:t>11:00</a:t>
                      </a:r>
                      <a:r>
                        <a:rPr kumimoji="1" lang="ja-JP" altLang="en-US" dirty="0" smtClean="0"/>
                        <a:t>～</a:t>
                      </a:r>
                      <a:r>
                        <a:rPr kumimoji="1" lang="en-US" altLang="ja-JP" dirty="0" smtClean="0"/>
                        <a:t>11:30</a:t>
                      </a:r>
                    </a:p>
                    <a:p>
                      <a:r>
                        <a:rPr kumimoji="1" lang="ja-JP" altLang="en-US" dirty="0" smtClean="0"/>
                        <a:t>（</a:t>
                      </a:r>
                      <a:r>
                        <a:rPr kumimoji="1" lang="en-US" altLang="ja-JP" dirty="0" smtClean="0"/>
                        <a:t>30</a:t>
                      </a:r>
                      <a:r>
                        <a:rPr kumimoji="1" lang="ja-JP" altLang="en-US" dirty="0" smtClean="0"/>
                        <a:t>分）</a:t>
                      </a:r>
                      <a:endParaRPr kumimoji="1" lang="ja-JP" altLang="en-US" dirty="0"/>
                    </a:p>
                  </a:txBody>
                  <a:tcPr/>
                </a:tc>
              </a:tr>
              <a:tr h="767114">
                <a:tc>
                  <a:txBody>
                    <a:bodyPr/>
                    <a:lstStyle/>
                    <a:p>
                      <a:r>
                        <a:rPr kumimoji="1" lang="ja-JP" altLang="en-US" dirty="0" smtClean="0"/>
                        <a:t>休憩</a:t>
                      </a:r>
                      <a:endParaRPr kumimoji="1" lang="ja-JP" altLang="en-US" dirty="0"/>
                    </a:p>
                  </a:txBody>
                  <a:tcPr/>
                </a:tc>
                <a:tc>
                  <a:txBody>
                    <a:bodyPr/>
                    <a:lstStyle/>
                    <a:p>
                      <a:r>
                        <a:rPr kumimoji="1" lang="en-US" altLang="ja-JP" dirty="0" smtClean="0"/>
                        <a:t>11:30</a:t>
                      </a:r>
                      <a:r>
                        <a:rPr kumimoji="1" lang="ja-JP" altLang="en-US" dirty="0" smtClean="0"/>
                        <a:t>～</a:t>
                      </a:r>
                      <a:r>
                        <a:rPr kumimoji="1" lang="en-US" altLang="ja-JP" dirty="0" smtClean="0"/>
                        <a:t>11:50</a:t>
                      </a:r>
                    </a:p>
                    <a:p>
                      <a:r>
                        <a:rPr kumimoji="1" lang="ja-JP" altLang="en-US" dirty="0" smtClean="0"/>
                        <a:t>（</a:t>
                      </a:r>
                      <a:r>
                        <a:rPr kumimoji="1" lang="en-US" altLang="ja-JP" dirty="0" smtClean="0"/>
                        <a:t>20</a:t>
                      </a:r>
                      <a:r>
                        <a:rPr kumimoji="1" lang="ja-JP" altLang="en-US" dirty="0" smtClean="0"/>
                        <a:t>分）</a:t>
                      </a:r>
                      <a:endParaRPr kumimoji="1" lang="ja-JP" altLang="en-US" dirty="0"/>
                    </a:p>
                  </a:txBody>
                  <a:tcPr/>
                </a:tc>
              </a:tr>
              <a:tr h="767114">
                <a:tc>
                  <a:txBody>
                    <a:bodyPr/>
                    <a:lstStyle/>
                    <a:p>
                      <a:r>
                        <a:rPr kumimoji="1" lang="ja-JP" altLang="en-US" dirty="0" smtClean="0"/>
                        <a:t>・手書き数字認識の説明</a:t>
                      </a:r>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b="1" dirty="0" smtClean="0"/>
                        <a:t>・手書き数字認識システムの実装とテスト</a:t>
                      </a:r>
                      <a:endParaRPr kumimoji="1" lang="en-US" altLang="ja-JP" b="1" dirty="0" smtClean="0"/>
                    </a:p>
                  </a:txBody>
                  <a:tcPr/>
                </a:tc>
                <a:tc>
                  <a:txBody>
                    <a:bodyPr/>
                    <a:lstStyle/>
                    <a:p>
                      <a:r>
                        <a:rPr kumimoji="1" lang="en-US" altLang="ja-JP" dirty="0" smtClean="0"/>
                        <a:t>11:50</a:t>
                      </a:r>
                      <a:r>
                        <a:rPr kumimoji="1" lang="ja-JP" altLang="en-US" dirty="0" smtClean="0"/>
                        <a:t>～</a:t>
                      </a:r>
                      <a:r>
                        <a:rPr kumimoji="1" lang="en-US" altLang="ja-JP" dirty="0" smtClean="0"/>
                        <a:t>12:15</a:t>
                      </a:r>
                    </a:p>
                    <a:p>
                      <a:r>
                        <a:rPr kumimoji="1" lang="ja-JP" altLang="en-US" dirty="0" smtClean="0"/>
                        <a:t>（</a:t>
                      </a:r>
                      <a:r>
                        <a:rPr kumimoji="1" lang="en-US" altLang="ja-JP" dirty="0" smtClean="0"/>
                        <a:t>25</a:t>
                      </a:r>
                      <a:r>
                        <a:rPr kumimoji="1" lang="ja-JP" altLang="en-US" dirty="0" smtClean="0"/>
                        <a:t>分）</a:t>
                      </a:r>
                    </a:p>
                  </a:txBody>
                  <a:tcPr/>
                </a:tc>
              </a:tr>
              <a:tr h="76711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・画像認識、畳み込みニューラルネットワーク</a:t>
                      </a:r>
                    </a:p>
                    <a:p>
                      <a:r>
                        <a:rPr kumimoji="1" lang="ja-JP" altLang="en-US" b="1" dirty="0" smtClean="0"/>
                        <a:t>・画像認識システムの実装とテスト</a:t>
                      </a:r>
                      <a:endParaRPr kumimoji="1" lang="en-US" altLang="ja-JP" b="1" dirty="0" smtClean="0"/>
                    </a:p>
                  </a:txBody>
                  <a:tcPr/>
                </a:tc>
                <a:tc>
                  <a:txBody>
                    <a:bodyPr/>
                    <a:lstStyle/>
                    <a:p>
                      <a:r>
                        <a:rPr kumimoji="1" lang="en-US" altLang="ja-JP" dirty="0" smtClean="0"/>
                        <a:t>12:15</a:t>
                      </a:r>
                      <a:r>
                        <a:rPr kumimoji="1" lang="ja-JP" altLang="en-US" dirty="0" smtClean="0"/>
                        <a:t>～</a:t>
                      </a:r>
                      <a:r>
                        <a:rPr kumimoji="1" lang="en-US" altLang="ja-JP" dirty="0" smtClean="0"/>
                        <a:t>13:00</a:t>
                      </a:r>
                    </a:p>
                    <a:p>
                      <a:r>
                        <a:rPr kumimoji="1" lang="ja-JP" altLang="en-US" dirty="0" smtClean="0"/>
                        <a:t>（</a:t>
                      </a:r>
                      <a:r>
                        <a:rPr kumimoji="1" lang="en-US" altLang="ja-JP" dirty="0" smtClean="0"/>
                        <a:t>45</a:t>
                      </a:r>
                      <a:r>
                        <a:rPr kumimoji="1" lang="ja-JP" altLang="en-US" dirty="0" smtClean="0"/>
                        <a:t>分）</a:t>
                      </a:r>
                      <a:endParaRPr kumimoji="1" lang="ja-JP" altLang="en-US" dirty="0"/>
                    </a:p>
                  </a:txBody>
                  <a:tcPr/>
                </a:tc>
              </a:tr>
              <a:tr h="425509">
                <a:tc>
                  <a:txBody>
                    <a:bodyPr/>
                    <a:lstStyle/>
                    <a:p>
                      <a:r>
                        <a:rPr kumimoji="1" lang="ja-JP" altLang="en-US" dirty="0" smtClean="0"/>
                        <a:t>計</a:t>
                      </a:r>
                      <a:endParaRPr kumimoji="1" lang="ja-JP" altLang="en-US" dirty="0"/>
                    </a:p>
                  </a:txBody>
                  <a:tcPr/>
                </a:tc>
                <a:tc>
                  <a:txBody>
                    <a:bodyPr/>
                    <a:lstStyle/>
                    <a:p>
                      <a:r>
                        <a:rPr kumimoji="1" lang="en-US" altLang="ja-JP" dirty="0" smtClean="0"/>
                        <a:t>3</a:t>
                      </a:r>
                      <a:r>
                        <a:rPr kumimoji="1" lang="ja-JP" altLang="en-US" dirty="0" smtClean="0"/>
                        <a:t>時間</a:t>
                      </a:r>
                      <a:endParaRPr kumimoji="1" lang="ja-JP" altLang="en-US" dirty="0"/>
                    </a:p>
                  </a:txBody>
                  <a:tcPr/>
                </a:tc>
              </a:tr>
            </a:tbl>
          </a:graphicData>
        </a:graphic>
      </p:graphicFrame>
      <p:sp>
        <p:nvSpPr>
          <p:cNvPr id="4" name="正方形/長方形 3"/>
          <p:cNvSpPr/>
          <p:nvPr/>
        </p:nvSpPr>
        <p:spPr>
          <a:xfrm>
            <a:off x="323528" y="2780928"/>
            <a:ext cx="8064896" cy="936104"/>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63128032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言葉の整理</a:t>
            </a:r>
            <a:endParaRPr kumimoji="1" lang="ja-JP" altLang="en-US" dirty="0"/>
          </a:p>
        </p:txBody>
      </p:sp>
      <p:pic>
        <p:nvPicPr>
          <p:cNvPr id="3074" name="Picture 2" descr="AIãæ©æ¢°å­¦ç¿ããã£ã¼ãã©ã¼ãã³ã°ã®æé·ã®å¤é·"/>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1015" y="1556792"/>
            <a:ext cx="8246809" cy="4896544"/>
          </a:xfrm>
          <a:prstGeom prst="rect">
            <a:avLst/>
          </a:prstGeom>
          <a:noFill/>
          <a:extLst>
            <a:ext uri="{909E8E84-426E-40DD-AFC4-6F175D3DCCD1}">
              <a14:hiddenFill xmlns:a14="http://schemas.microsoft.com/office/drawing/2010/main">
                <a:solidFill>
                  <a:srgbClr val="FFFFFF"/>
                </a:solidFill>
              </a14:hiddenFill>
            </a:ext>
          </a:extLst>
        </p:spPr>
      </p:pic>
      <p:sp>
        <p:nvSpPr>
          <p:cNvPr id="5" name="正方形/長方形 4"/>
          <p:cNvSpPr/>
          <p:nvPr/>
        </p:nvSpPr>
        <p:spPr>
          <a:xfrm>
            <a:off x="374690" y="6093296"/>
            <a:ext cx="8085741" cy="5040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p:cNvSpPr txBox="1"/>
          <p:nvPr/>
        </p:nvSpPr>
        <p:spPr>
          <a:xfrm>
            <a:off x="441015" y="6206824"/>
            <a:ext cx="8019417" cy="276999"/>
          </a:xfrm>
          <a:prstGeom prst="rect">
            <a:avLst/>
          </a:prstGeom>
          <a:solidFill>
            <a:schemeClr val="bg1"/>
          </a:solidFill>
        </p:spPr>
        <p:txBody>
          <a:bodyPr wrap="square" rtlCol="0">
            <a:spAutoFit/>
          </a:bodyPr>
          <a:lstStyle/>
          <a:p>
            <a:r>
              <a:rPr lang="ja-JP" altLang="en-US" sz="1200" dirty="0" smtClean="0"/>
              <a:t>出典：</a:t>
            </a:r>
            <a:r>
              <a:rPr lang="en-US" altLang="ja-JP" sz="1200" dirty="0" smtClean="0"/>
              <a:t>https</a:t>
            </a:r>
            <a:r>
              <a:rPr lang="en-US" altLang="ja-JP" sz="1200" dirty="0"/>
              <a:t>://blogs.nvidia.co.jp/2016/08/09/whats-difference-artificial-intelligence-machine-learning-deep-learning-ai/</a:t>
            </a:r>
            <a:endParaRPr kumimoji="1" lang="ja-JP" altLang="en-US" sz="1200" dirty="0"/>
          </a:p>
        </p:txBody>
      </p:sp>
    </p:spTree>
    <p:extLst>
      <p:ext uri="{BB962C8B-B14F-4D97-AF65-F5344CB8AC3E}">
        <p14:creationId xmlns:p14="http://schemas.microsoft.com/office/powerpoint/2010/main" val="399107939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クラリティ">
  <a:themeElements>
    <a:clrScheme name="フレッシュ">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Office クラシック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クラリティ">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2142</TotalTime>
  <Words>2298</Words>
  <Application>Microsoft Office PowerPoint</Application>
  <PresentationFormat>画面に合わせる (4:3)</PresentationFormat>
  <Paragraphs>435</Paragraphs>
  <Slides>50</Slides>
  <Notes>1</Notes>
  <HiddenSlides>0</HiddenSlides>
  <MMClips>0</MMClips>
  <ScaleCrop>false</ScaleCrop>
  <HeadingPairs>
    <vt:vector size="4" baseType="variant">
      <vt:variant>
        <vt:lpstr>テーマ</vt:lpstr>
      </vt:variant>
      <vt:variant>
        <vt:i4>1</vt:i4>
      </vt:variant>
      <vt:variant>
        <vt:lpstr>スライド タイトル</vt:lpstr>
      </vt:variant>
      <vt:variant>
        <vt:i4>50</vt:i4>
      </vt:variant>
    </vt:vector>
  </HeadingPairs>
  <TitlesOfParts>
    <vt:vector size="51" baseType="lpstr">
      <vt:lpstr>クラリティ</vt:lpstr>
      <vt:lpstr>AI実装ワークショップ             with Raspberry Pi</vt:lpstr>
      <vt:lpstr>ワークショップの目的</vt:lpstr>
      <vt:lpstr>本日の内容</vt:lpstr>
      <vt:lpstr>今日の範囲</vt:lpstr>
      <vt:lpstr>タイムテーブル</vt:lpstr>
      <vt:lpstr>自己紹介</vt:lpstr>
      <vt:lpstr>まずはセットアップ</vt:lpstr>
      <vt:lpstr>タイムテーブル</vt:lpstr>
      <vt:lpstr>言葉の整理</vt:lpstr>
      <vt:lpstr>機械学習とは</vt:lpstr>
      <vt:lpstr>犬か？猫か？</vt:lpstr>
      <vt:lpstr>機械学習とは</vt:lpstr>
      <vt:lpstr>機械学習（学習）</vt:lpstr>
      <vt:lpstr>機械学習（推論）</vt:lpstr>
      <vt:lpstr>ニューラルネットワーク</vt:lpstr>
      <vt:lpstr>ディープラーニング</vt:lpstr>
      <vt:lpstr>機械学習でできること</vt:lpstr>
      <vt:lpstr>機械学習でできること</vt:lpstr>
      <vt:lpstr>機械学習の流れ</vt:lpstr>
      <vt:lpstr>機械学習の流れ</vt:lpstr>
      <vt:lpstr>機械学習の流れ</vt:lpstr>
      <vt:lpstr>機械学習の流れ</vt:lpstr>
      <vt:lpstr>機械学習の流れ</vt:lpstr>
      <vt:lpstr>機械学習の流れ</vt:lpstr>
      <vt:lpstr>タイムテーブル</vt:lpstr>
      <vt:lpstr>タイムテーブル</vt:lpstr>
      <vt:lpstr>本日のハンズオンの内容</vt:lpstr>
      <vt:lpstr>手書き数字認識</vt:lpstr>
      <vt:lpstr>機械学習の流れ</vt:lpstr>
      <vt:lpstr>MNIST（エムニスト）</vt:lpstr>
      <vt:lpstr>画像の前処理</vt:lpstr>
      <vt:lpstr>PowerPoint プレゼンテーション</vt:lpstr>
      <vt:lpstr>タイムテーブル</vt:lpstr>
      <vt:lpstr>画像認識</vt:lpstr>
      <vt:lpstr>画像認識の種類</vt:lpstr>
      <vt:lpstr>分類</vt:lpstr>
      <vt:lpstr>検出</vt:lpstr>
      <vt:lpstr>セグメンテーション</vt:lpstr>
      <vt:lpstr>画像認識</vt:lpstr>
      <vt:lpstr>画像認識</vt:lpstr>
      <vt:lpstr>画像認識</vt:lpstr>
      <vt:lpstr>畳み込みニューラルネットワーク</vt:lpstr>
      <vt:lpstr>畳み込みニューラルネットワーク</vt:lpstr>
      <vt:lpstr>PowerPoint プレゼンテーション</vt:lpstr>
      <vt:lpstr>畳み込みニューラルネットワーク</vt:lpstr>
      <vt:lpstr>ディープラーニング用のフレームワーク</vt:lpstr>
      <vt:lpstr>TensorFlow、Keras</vt:lpstr>
      <vt:lpstr>（参考）各社が提供しているAPI</vt:lpstr>
      <vt:lpstr>（参考）レンタルサーバー・クラウドプラットフォーム</vt:lpstr>
      <vt:lpstr>人工知能に関する10の「よくある誤解」</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study</dc:creator>
  <cp:lastModifiedBy>study</cp:lastModifiedBy>
  <cp:revision>341</cp:revision>
  <dcterms:created xsi:type="dcterms:W3CDTF">2018-03-29T00:30:17Z</dcterms:created>
  <dcterms:modified xsi:type="dcterms:W3CDTF">2018-04-28T00:59:35Z</dcterms:modified>
</cp:coreProperties>
</file>